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320" r:id="rId7"/>
    <p:sldId id="321" r:id="rId8"/>
    <p:sldId id="263" r:id="rId9"/>
    <p:sldId id="264" r:id="rId10"/>
    <p:sldId id="265" r:id="rId11"/>
    <p:sldId id="32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3004800" cy="9753600"/>
  <p:notesSz cx="13004800" cy="97536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84" y="3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69A13-BEF9-479E-B9F8-11A9245801E5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6C814-0FEF-4603-A7E3-0E9FDE79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94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C814-0FEF-4603-A7E3-0E9FDE790EE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00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5300" y="546100"/>
            <a:ext cx="12014200" cy="95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546100"/>
            <a:ext cx="6441440" cy="95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3000" y="1463039"/>
            <a:ext cx="11353165" cy="2820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0" y="2413000"/>
            <a:ext cx="1073150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0" algn="ctr">
              <a:lnSpc>
                <a:spcPct val="100000"/>
              </a:lnSpc>
              <a:spcBef>
                <a:spcPts val="100"/>
              </a:spcBef>
              <a:tabLst>
                <a:tab pos="5092700" algn="l"/>
              </a:tabLst>
            </a:pPr>
            <a:r>
              <a:rPr lang="ru-RU" sz="8000" b="1" spc="-5" dirty="0" smtClean="0">
                <a:latin typeface="Arial"/>
                <a:cs typeface="Arial"/>
              </a:rPr>
              <a:t>Условное Языковое Моделирование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0200" y="6591300"/>
            <a:ext cx="2921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spc="-5" dirty="0" smtClean="0">
                <a:latin typeface="Arial"/>
                <a:cs typeface="Arial"/>
              </a:rPr>
              <a:t>Крис</a:t>
            </a:r>
            <a:r>
              <a:rPr sz="3600" spc="-55" dirty="0" smtClean="0">
                <a:latin typeface="Arial"/>
                <a:cs typeface="Arial"/>
              </a:rPr>
              <a:t> </a:t>
            </a:r>
            <a:r>
              <a:rPr lang="ru-RU" sz="3600" spc="-5" dirty="0" err="1" smtClean="0">
                <a:latin typeface="Arial"/>
                <a:cs typeface="Arial"/>
              </a:rPr>
              <a:t>Дайер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7900" y="8077200"/>
            <a:ext cx="37465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1600" y="7480300"/>
            <a:ext cx="2032000" cy="203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544830" y="8690602"/>
            <a:ext cx="109220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lang="ru-RU" sz="3600" b="1" spc="-5" dirty="0" smtClean="0">
                <a:latin typeface="Arial"/>
                <a:cs typeface="Arial"/>
              </a:rPr>
              <a:t>Оценка человеческого потенциала</a:t>
            </a:r>
            <a:r>
              <a:rPr sz="3600" spc="-5" dirty="0" smtClean="0"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9200" y="9234551"/>
            <a:ext cx="924560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05"/>
              </a:lnSpc>
            </a:pPr>
            <a:r>
              <a:rPr lang="ru-RU" sz="3100" i="1" spc="25" dirty="0">
                <a:solidFill>
                  <a:srgbClr val="C82506"/>
                </a:solidFill>
                <a:latin typeface="Arial"/>
                <a:cs typeface="Arial"/>
              </a:rPr>
              <a:t>т</a:t>
            </a:r>
            <a:r>
              <a:rPr lang="ru-RU" sz="3100" i="1" spc="25" dirty="0" smtClean="0">
                <a:solidFill>
                  <a:srgbClr val="C82506"/>
                </a:solidFill>
                <a:latin typeface="Arial"/>
                <a:cs typeface="Arial"/>
              </a:rPr>
              <a:t>яжело применима</a:t>
            </a:r>
            <a:r>
              <a:rPr sz="3100" i="1" spc="15" dirty="0" smtClean="0">
                <a:latin typeface="Arial"/>
                <a:cs typeface="Arial"/>
              </a:rPr>
              <a:t>, </a:t>
            </a:r>
            <a:r>
              <a:rPr lang="ru-RU" sz="3100" i="1" spc="-5" dirty="0" smtClean="0">
                <a:solidFill>
                  <a:srgbClr val="0B5D18"/>
                </a:solidFill>
                <a:latin typeface="Arial"/>
                <a:cs typeface="Arial"/>
              </a:rPr>
              <a:t>легко интерпретируема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005395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 smtClean="0"/>
              <a:t>Оценка условных ЯМ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14522" y="1408217"/>
            <a:ext cx="12693478" cy="2085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spc="-5" dirty="0" smtClean="0">
                <a:latin typeface="Arial"/>
                <a:cs typeface="Arial"/>
              </a:rPr>
              <a:t>Насколько хороша наша условная языковая модель</a:t>
            </a:r>
            <a:r>
              <a:rPr sz="3600" spc="-5" dirty="0" smtClean="0">
                <a:latin typeface="Arial"/>
                <a:cs typeface="Arial"/>
              </a:rPr>
              <a:t>?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80"/>
              </a:spcBef>
            </a:pPr>
            <a:r>
              <a:rPr lang="ru-RU" sz="3600" spc="-40" dirty="0" smtClean="0">
                <a:latin typeface="Arial"/>
                <a:cs typeface="Arial"/>
              </a:rPr>
              <a:t>Это языковые модели, в которых мы можем использовать </a:t>
            </a:r>
            <a:r>
              <a:rPr lang="ru-RU" sz="3600" b="1" spc="-5" dirty="0" smtClean="0">
                <a:latin typeface="Arial"/>
                <a:cs typeface="Arial"/>
              </a:rPr>
              <a:t>перекрестную энтропию </a:t>
            </a:r>
            <a:r>
              <a:rPr lang="ru-RU" sz="3600" spc="-5" dirty="0" smtClean="0">
                <a:latin typeface="Arial"/>
                <a:cs typeface="Arial"/>
              </a:rPr>
              <a:t>или </a:t>
            </a:r>
            <a:r>
              <a:rPr lang="ru-RU" sz="3600" b="1" spc="-5" dirty="0" err="1" smtClean="0">
                <a:latin typeface="Arial"/>
                <a:cs typeface="Arial"/>
              </a:rPr>
              <a:t>перплексию</a:t>
            </a:r>
            <a:r>
              <a:rPr lang="ru-RU" sz="3600" spc="-5" dirty="0" smtClean="0"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9833" y="6891824"/>
            <a:ext cx="32639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b="1" i="1" spc="-80" dirty="0">
                <a:latin typeface="Verdana"/>
                <a:cs typeface="Verdana"/>
              </a:rPr>
              <a:t>w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6736" y="6481862"/>
            <a:ext cx="452755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b="1" i="1" spc="120" dirty="0">
                <a:latin typeface="Bookman Old Style"/>
                <a:cs typeface="Bookman Old Style"/>
              </a:rPr>
              <a:t>w</a:t>
            </a:r>
            <a:r>
              <a:rPr sz="3750" spc="179" baseline="33333" dirty="0">
                <a:latin typeface="MS Gothic"/>
                <a:cs typeface="MS Gothic"/>
              </a:rPr>
              <a:t>⇤</a:t>
            </a:r>
            <a:r>
              <a:rPr sz="3750" spc="-135" baseline="33333" dirty="0">
                <a:latin typeface="MS Gothic"/>
                <a:cs typeface="MS Gothic"/>
              </a:rPr>
              <a:t>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-50" dirty="0">
                <a:latin typeface="Arial"/>
                <a:cs typeface="Arial"/>
              </a:rPr>
              <a:t>arg</a:t>
            </a:r>
            <a:r>
              <a:rPr sz="3550" spc="-350" dirty="0">
                <a:latin typeface="Arial"/>
                <a:cs typeface="Arial"/>
              </a:rPr>
              <a:t> </a:t>
            </a:r>
            <a:r>
              <a:rPr sz="3550" spc="-15" dirty="0">
                <a:latin typeface="Arial"/>
                <a:cs typeface="Arial"/>
              </a:rPr>
              <a:t>max</a:t>
            </a:r>
            <a:r>
              <a:rPr sz="3550" spc="-390" dirty="0">
                <a:latin typeface="Arial"/>
                <a:cs typeface="Arial"/>
              </a:rPr>
              <a:t> </a:t>
            </a:r>
            <a:r>
              <a:rPr sz="3550" i="1" spc="-15" dirty="0">
                <a:latin typeface="Arial"/>
                <a:cs typeface="Arial"/>
              </a:rPr>
              <a:t>p</a:t>
            </a:r>
            <a:r>
              <a:rPr sz="3550" spc="-15" dirty="0">
                <a:latin typeface="Arial"/>
                <a:cs typeface="Arial"/>
              </a:rPr>
              <a:t>(</a:t>
            </a:r>
            <a:r>
              <a:rPr sz="3550" b="1" i="1" spc="-15" dirty="0">
                <a:latin typeface="Bookman Old Style"/>
                <a:cs typeface="Bookman Old Style"/>
              </a:rPr>
              <a:t>w</a:t>
            </a:r>
            <a:r>
              <a:rPr sz="3550" b="1" i="1" spc="-125" dirty="0">
                <a:latin typeface="Bookman Old Style"/>
                <a:cs typeface="Bookman Old Style"/>
              </a:rPr>
              <a:t> </a:t>
            </a:r>
            <a:r>
              <a:rPr sz="3550" spc="160" dirty="0">
                <a:latin typeface="MS UI Gothic"/>
                <a:cs typeface="MS UI Gothic"/>
              </a:rPr>
              <a:t>|</a:t>
            </a:r>
            <a:r>
              <a:rPr sz="3550" spc="-95" dirty="0">
                <a:latin typeface="MS UI Gothic"/>
                <a:cs typeface="MS UI Gothic"/>
              </a:rPr>
              <a:t> </a:t>
            </a:r>
            <a:r>
              <a:rPr sz="3550" b="1" i="1" spc="185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spc="185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522" y="4275999"/>
            <a:ext cx="12145010" cy="223907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lang="ru-RU" sz="3600" b="1" spc="-25" dirty="0" smtClean="0">
                <a:latin typeface="Arial"/>
                <a:cs typeface="Arial"/>
              </a:rPr>
              <a:t>Оценка конкретных задач</a:t>
            </a:r>
            <a:r>
              <a:rPr sz="3600" spc="-5" dirty="0" smtClean="0">
                <a:latin typeface="Arial"/>
                <a:cs typeface="Arial"/>
              </a:rPr>
              <a:t>. </a:t>
            </a:r>
            <a:r>
              <a:rPr lang="ru-RU" sz="3600" spc="15" dirty="0" smtClean="0">
                <a:latin typeface="Arial"/>
                <a:cs typeface="Arial"/>
              </a:rPr>
              <a:t>Сравнение наиболее вероятный результат модели с ожидаемыми выходом, созданным человеком, используя метрику оценки конкретных задач</a:t>
            </a:r>
            <a:r>
              <a:rPr sz="3600" spc="215" dirty="0" smtClean="0">
                <a:latin typeface="Arial"/>
                <a:cs typeface="Arial"/>
              </a:rPr>
              <a:t> </a:t>
            </a:r>
            <a:r>
              <a:rPr sz="3550" i="1" spc="380" dirty="0">
                <a:latin typeface="Arial"/>
                <a:cs typeface="Arial"/>
              </a:rPr>
              <a:t>L</a:t>
            </a:r>
            <a:r>
              <a:rPr sz="3600" spc="380" dirty="0"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91306" y="6519961"/>
            <a:ext cx="233870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275" dirty="0">
                <a:latin typeface="Arial"/>
                <a:cs typeface="Arial"/>
              </a:rPr>
              <a:t>L</a:t>
            </a:r>
            <a:r>
              <a:rPr sz="3550" spc="275" dirty="0">
                <a:latin typeface="Arial"/>
                <a:cs typeface="Arial"/>
              </a:rPr>
              <a:t>(</a:t>
            </a:r>
            <a:r>
              <a:rPr sz="3550" b="1" i="1" spc="275" dirty="0">
                <a:latin typeface="Arial"/>
                <a:cs typeface="Arial"/>
              </a:rPr>
              <a:t>w</a:t>
            </a:r>
            <a:r>
              <a:rPr sz="3750" spc="412" baseline="33333" dirty="0">
                <a:latin typeface="MS Gothic"/>
                <a:cs typeface="MS Gothic"/>
              </a:rPr>
              <a:t>⇤</a:t>
            </a:r>
            <a:r>
              <a:rPr sz="3550" i="1" spc="275" dirty="0">
                <a:latin typeface="Arial"/>
                <a:cs typeface="Arial"/>
              </a:rPr>
              <a:t>,</a:t>
            </a:r>
            <a:r>
              <a:rPr sz="3550" i="1" spc="-450" dirty="0">
                <a:latin typeface="Arial"/>
                <a:cs typeface="Arial"/>
              </a:rPr>
              <a:t> </a:t>
            </a:r>
            <a:r>
              <a:rPr sz="3550" b="1" i="1" spc="125" dirty="0">
                <a:latin typeface="Arial"/>
                <a:cs typeface="Arial"/>
              </a:rPr>
              <a:t>w</a:t>
            </a:r>
            <a:r>
              <a:rPr sz="3750" i="1" spc="187" baseline="-12222" dirty="0">
                <a:latin typeface="Lucida Sans"/>
                <a:cs typeface="Lucida Sans"/>
              </a:rPr>
              <a:t>ref</a:t>
            </a:r>
            <a:r>
              <a:rPr sz="3550" spc="125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8600" y="3594100"/>
            <a:ext cx="9372600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100" i="1" spc="-5" dirty="0" smtClean="0">
                <a:solidFill>
                  <a:srgbClr val="53585F"/>
                </a:solidFill>
                <a:latin typeface="Arial"/>
                <a:cs typeface="Arial"/>
              </a:rPr>
              <a:t>хорошо применима</a:t>
            </a:r>
            <a:r>
              <a:rPr sz="3100" i="1" spc="15" dirty="0" smtClean="0">
                <a:latin typeface="Arial"/>
                <a:cs typeface="Arial"/>
              </a:rPr>
              <a:t>, </a:t>
            </a:r>
            <a:r>
              <a:rPr lang="ru-RU" sz="3100" i="1" spc="25" dirty="0" smtClean="0">
                <a:solidFill>
                  <a:srgbClr val="C82506"/>
                </a:solidFill>
                <a:latin typeface="Arial"/>
                <a:cs typeface="Arial"/>
              </a:rPr>
              <a:t>трудно интерпретируема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6600" y="7531100"/>
            <a:ext cx="10730230" cy="1077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0"/>
              </a:lnSpc>
              <a:spcBef>
                <a:spcPts val="100"/>
              </a:spcBef>
            </a:pPr>
            <a:r>
              <a:rPr lang="ru-RU" sz="3600" spc="-5" dirty="0" smtClean="0">
                <a:latin typeface="Arial"/>
                <a:cs typeface="Arial"/>
              </a:rPr>
              <a:t>Примеры </a:t>
            </a:r>
            <a:r>
              <a:rPr sz="3550" i="1" spc="325" dirty="0" smtClean="0">
                <a:latin typeface="Arial"/>
                <a:cs typeface="Arial"/>
              </a:rPr>
              <a:t>L</a:t>
            </a:r>
            <a:r>
              <a:rPr sz="3600" spc="325" dirty="0">
                <a:latin typeface="Arial"/>
                <a:cs typeface="Arial"/>
              </a:rPr>
              <a:t>: </a:t>
            </a:r>
            <a:r>
              <a:rPr sz="3600" spc="-45" dirty="0">
                <a:latin typeface="Arial"/>
                <a:cs typeface="Arial"/>
              </a:rPr>
              <a:t>BLEU, </a:t>
            </a:r>
            <a:r>
              <a:rPr sz="3600" spc="-114" dirty="0">
                <a:latin typeface="Arial"/>
                <a:cs typeface="Arial"/>
              </a:rPr>
              <a:t>METEOR, </a:t>
            </a:r>
            <a:r>
              <a:rPr sz="3600" spc="-150" dirty="0">
                <a:latin typeface="Arial"/>
                <a:cs typeface="Arial"/>
              </a:rPr>
              <a:t>WER,</a:t>
            </a:r>
            <a:r>
              <a:rPr sz="3600" spc="204" dirty="0">
                <a:latin typeface="Arial"/>
                <a:cs typeface="Arial"/>
              </a:rPr>
              <a:t> </a:t>
            </a:r>
            <a:r>
              <a:rPr sz="3600" spc="-70" dirty="0" smtClean="0">
                <a:latin typeface="Arial"/>
                <a:cs typeface="Arial"/>
              </a:rPr>
              <a:t>ROUGE.</a:t>
            </a:r>
            <a:endParaRPr lang="ru-RU" sz="3600" dirty="0">
              <a:latin typeface="Arial"/>
              <a:cs typeface="Arial"/>
            </a:endParaRPr>
          </a:p>
          <a:p>
            <a:pPr marL="12700">
              <a:lnSpc>
                <a:spcPts val="4110"/>
              </a:lnSpc>
              <a:spcBef>
                <a:spcPts val="100"/>
              </a:spcBef>
            </a:pPr>
            <a:r>
              <a:rPr lang="ru-RU" sz="3600" i="1" spc="-5" dirty="0">
                <a:solidFill>
                  <a:srgbClr val="0B5D18"/>
                </a:solidFill>
                <a:latin typeface="Arial"/>
                <a:cs typeface="Arial"/>
              </a:rPr>
              <a:t> </a:t>
            </a:r>
            <a:r>
              <a:rPr lang="ru-RU" sz="3600" i="1" spc="-5" dirty="0" smtClean="0">
                <a:solidFill>
                  <a:srgbClr val="0B5D18"/>
                </a:solidFill>
                <a:latin typeface="Arial"/>
                <a:cs typeface="Arial"/>
              </a:rPr>
              <a:t>          </a:t>
            </a:r>
            <a:r>
              <a:rPr lang="ru-RU" sz="3100" i="1" spc="-5" dirty="0" smtClean="0">
                <a:solidFill>
                  <a:srgbClr val="0B5D18"/>
                </a:solidFill>
                <a:latin typeface="Arial"/>
                <a:cs typeface="Arial"/>
              </a:rPr>
              <a:t>легко применимы</a:t>
            </a:r>
            <a:r>
              <a:rPr sz="3100" i="1" spc="15" dirty="0" smtClean="0">
                <a:latin typeface="Arial"/>
                <a:cs typeface="Arial"/>
              </a:rPr>
              <a:t>, </a:t>
            </a:r>
            <a:r>
              <a:rPr lang="ru-RU" sz="3100" i="1" spc="-5" dirty="0" smtClean="0">
                <a:solidFill>
                  <a:srgbClr val="53585F"/>
                </a:solidFill>
                <a:latin typeface="Arial"/>
                <a:cs typeface="Arial"/>
              </a:rPr>
              <a:t>нормально интерпретируемы</a:t>
            </a:r>
            <a:endParaRPr sz="3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544830" y="8690602"/>
            <a:ext cx="109220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lang="ru-RU" sz="3600" b="1" spc="-5" dirty="0" smtClean="0">
                <a:latin typeface="Arial"/>
                <a:cs typeface="Arial"/>
              </a:rPr>
              <a:t>Оценка человеческого потенциала</a:t>
            </a:r>
            <a:r>
              <a:rPr sz="3600" spc="-5" dirty="0" smtClean="0"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9200" y="9234551"/>
            <a:ext cx="924560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05"/>
              </a:lnSpc>
            </a:pPr>
            <a:r>
              <a:rPr lang="ru-RU" sz="3100" i="1" spc="25" dirty="0">
                <a:solidFill>
                  <a:srgbClr val="C82506"/>
                </a:solidFill>
                <a:latin typeface="Arial"/>
                <a:cs typeface="Arial"/>
              </a:rPr>
              <a:t>т</a:t>
            </a:r>
            <a:r>
              <a:rPr lang="ru-RU" sz="3100" i="1" spc="25" dirty="0" smtClean="0">
                <a:solidFill>
                  <a:srgbClr val="C82506"/>
                </a:solidFill>
                <a:latin typeface="Arial"/>
                <a:cs typeface="Arial"/>
              </a:rPr>
              <a:t>яжело применима</a:t>
            </a:r>
            <a:r>
              <a:rPr sz="3100" i="1" spc="15" dirty="0" smtClean="0">
                <a:latin typeface="Arial"/>
                <a:cs typeface="Arial"/>
              </a:rPr>
              <a:t>, </a:t>
            </a:r>
            <a:r>
              <a:rPr lang="ru-RU" sz="3100" i="1" spc="-5" dirty="0" smtClean="0">
                <a:solidFill>
                  <a:srgbClr val="0B5D18"/>
                </a:solidFill>
                <a:latin typeface="Arial"/>
                <a:cs typeface="Arial"/>
              </a:rPr>
              <a:t>легко интерпретируема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005395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 smtClean="0"/>
              <a:t>Оценка условных ЯМ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14522" y="1408217"/>
            <a:ext cx="12693478" cy="2085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spc="-5" dirty="0" smtClean="0">
                <a:latin typeface="Arial"/>
                <a:cs typeface="Arial"/>
              </a:rPr>
              <a:t>Насколько хороша наша условная языковая модель</a:t>
            </a:r>
            <a:r>
              <a:rPr sz="3600" spc="-5" dirty="0" smtClean="0">
                <a:latin typeface="Arial"/>
                <a:cs typeface="Arial"/>
              </a:rPr>
              <a:t>?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80"/>
              </a:spcBef>
            </a:pPr>
            <a:r>
              <a:rPr lang="ru-RU" sz="3600" spc="-40" dirty="0" smtClean="0">
                <a:latin typeface="Arial"/>
                <a:cs typeface="Arial"/>
              </a:rPr>
              <a:t>Это языковые модели, в которых мы можем использовать </a:t>
            </a:r>
            <a:r>
              <a:rPr lang="ru-RU" sz="3600" b="1" spc="-5" dirty="0" smtClean="0">
                <a:latin typeface="Arial"/>
                <a:cs typeface="Arial"/>
              </a:rPr>
              <a:t>перекрестную энтропию </a:t>
            </a:r>
            <a:r>
              <a:rPr lang="ru-RU" sz="3600" spc="-5" dirty="0" smtClean="0">
                <a:latin typeface="Arial"/>
                <a:cs typeface="Arial"/>
              </a:rPr>
              <a:t>или </a:t>
            </a:r>
            <a:r>
              <a:rPr lang="ru-RU" sz="3600" b="1" spc="-5" dirty="0" err="1" smtClean="0">
                <a:latin typeface="Arial"/>
                <a:cs typeface="Arial"/>
              </a:rPr>
              <a:t>перплексию</a:t>
            </a:r>
            <a:r>
              <a:rPr lang="ru-RU" sz="3600" spc="-5" dirty="0" smtClean="0"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9833" y="6891824"/>
            <a:ext cx="32639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b="1" i="1" spc="-80" dirty="0">
                <a:latin typeface="Verdana"/>
                <a:cs typeface="Verdana"/>
              </a:rPr>
              <a:t>w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6736" y="6481862"/>
            <a:ext cx="452755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b="1" i="1" spc="120" dirty="0">
                <a:latin typeface="Bookman Old Style"/>
                <a:cs typeface="Bookman Old Style"/>
              </a:rPr>
              <a:t>w</a:t>
            </a:r>
            <a:r>
              <a:rPr sz="3750" spc="179" baseline="33333" dirty="0">
                <a:latin typeface="MS Gothic"/>
                <a:cs typeface="MS Gothic"/>
              </a:rPr>
              <a:t>⇤</a:t>
            </a:r>
            <a:r>
              <a:rPr sz="3750" spc="-135" baseline="33333" dirty="0">
                <a:latin typeface="MS Gothic"/>
                <a:cs typeface="MS Gothic"/>
              </a:rPr>
              <a:t>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-50" dirty="0">
                <a:latin typeface="Arial"/>
                <a:cs typeface="Arial"/>
              </a:rPr>
              <a:t>arg</a:t>
            </a:r>
            <a:r>
              <a:rPr sz="3550" spc="-350" dirty="0">
                <a:latin typeface="Arial"/>
                <a:cs typeface="Arial"/>
              </a:rPr>
              <a:t> </a:t>
            </a:r>
            <a:r>
              <a:rPr sz="3550" spc="-15" dirty="0">
                <a:latin typeface="Arial"/>
                <a:cs typeface="Arial"/>
              </a:rPr>
              <a:t>max</a:t>
            </a:r>
            <a:r>
              <a:rPr sz="3550" spc="-390" dirty="0">
                <a:latin typeface="Arial"/>
                <a:cs typeface="Arial"/>
              </a:rPr>
              <a:t> </a:t>
            </a:r>
            <a:r>
              <a:rPr sz="3550" i="1" spc="-15" dirty="0">
                <a:latin typeface="Arial"/>
                <a:cs typeface="Arial"/>
              </a:rPr>
              <a:t>p</a:t>
            </a:r>
            <a:r>
              <a:rPr sz="3550" spc="-15" dirty="0">
                <a:latin typeface="Arial"/>
                <a:cs typeface="Arial"/>
              </a:rPr>
              <a:t>(</a:t>
            </a:r>
            <a:r>
              <a:rPr sz="3550" b="1" i="1" spc="-15" dirty="0">
                <a:latin typeface="Bookman Old Style"/>
                <a:cs typeface="Bookman Old Style"/>
              </a:rPr>
              <a:t>w</a:t>
            </a:r>
            <a:r>
              <a:rPr sz="3550" b="1" i="1" spc="-125" dirty="0">
                <a:latin typeface="Bookman Old Style"/>
                <a:cs typeface="Bookman Old Style"/>
              </a:rPr>
              <a:t> </a:t>
            </a:r>
            <a:r>
              <a:rPr sz="3550" spc="160" dirty="0">
                <a:latin typeface="MS UI Gothic"/>
                <a:cs typeface="MS UI Gothic"/>
              </a:rPr>
              <a:t>|</a:t>
            </a:r>
            <a:r>
              <a:rPr sz="3550" spc="-95" dirty="0">
                <a:latin typeface="MS UI Gothic"/>
                <a:cs typeface="MS UI Gothic"/>
              </a:rPr>
              <a:t> </a:t>
            </a:r>
            <a:r>
              <a:rPr sz="3550" b="1" i="1" spc="185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spc="185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522" y="4275999"/>
            <a:ext cx="12145010" cy="223907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lang="ru-RU" sz="3600" b="1" spc="-25" dirty="0" smtClean="0">
                <a:latin typeface="Arial"/>
                <a:cs typeface="Arial"/>
              </a:rPr>
              <a:t>Оценка конкретных задач</a:t>
            </a:r>
            <a:r>
              <a:rPr sz="3600" spc="-5" dirty="0" smtClean="0">
                <a:latin typeface="Arial"/>
                <a:cs typeface="Arial"/>
              </a:rPr>
              <a:t>. </a:t>
            </a:r>
            <a:r>
              <a:rPr lang="ru-RU" sz="3600" spc="15" dirty="0" smtClean="0">
                <a:latin typeface="Arial"/>
                <a:cs typeface="Arial"/>
              </a:rPr>
              <a:t>Сравнение наиболее вероятный результат модели с ожидаемыми выходом, созданным человеком, используя метрику оценки конкретных задач</a:t>
            </a:r>
            <a:r>
              <a:rPr sz="3600" spc="215" dirty="0" smtClean="0">
                <a:latin typeface="Arial"/>
                <a:cs typeface="Arial"/>
              </a:rPr>
              <a:t> </a:t>
            </a:r>
            <a:r>
              <a:rPr sz="3550" i="1" spc="380" dirty="0">
                <a:latin typeface="Arial"/>
                <a:cs typeface="Arial"/>
              </a:rPr>
              <a:t>L</a:t>
            </a:r>
            <a:r>
              <a:rPr sz="3600" spc="380" dirty="0"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91306" y="6519961"/>
            <a:ext cx="233870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275" dirty="0">
                <a:latin typeface="Arial"/>
                <a:cs typeface="Arial"/>
              </a:rPr>
              <a:t>L</a:t>
            </a:r>
            <a:r>
              <a:rPr sz="3550" spc="275" dirty="0">
                <a:latin typeface="Arial"/>
                <a:cs typeface="Arial"/>
              </a:rPr>
              <a:t>(</a:t>
            </a:r>
            <a:r>
              <a:rPr sz="3550" b="1" i="1" spc="275" dirty="0">
                <a:latin typeface="Arial"/>
                <a:cs typeface="Arial"/>
              </a:rPr>
              <a:t>w</a:t>
            </a:r>
            <a:r>
              <a:rPr sz="3750" spc="412" baseline="33333" dirty="0">
                <a:latin typeface="MS Gothic"/>
                <a:cs typeface="MS Gothic"/>
              </a:rPr>
              <a:t>⇤</a:t>
            </a:r>
            <a:r>
              <a:rPr sz="3550" i="1" spc="275" dirty="0">
                <a:latin typeface="Arial"/>
                <a:cs typeface="Arial"/>
              </a:rPr>
              <a:t>,</a:t>
            </a:r>
            <a:r>
              <a:rPr sz="3550" i="1" spc="-450" dirty="0">
                <a:latin typeface="Arial"/>
                <a:cs typeface="Arial"/>
              </a:rPr>
              <a:t> </a:t>
            </a:r>
            <a:r>
              <a:rPr sz="3550" b="1" i="1" spc="125" dirty="0">
                <a:latin typeface="Arial"/>
                <a:cs typeface="Arial"/>
              </a:rPr>
              <a:t>w</a:t>
            </a:r>
            <a:r>
              <a:rPr sz="3750" i="1" spc="187" baseline="-12222" dirty="0">
                <a:latin typeface="Lucida Sans"/>
                <a:cs typeface="Lucida Sans"/>
              </a:rPr>
              <a:t>ref</a:t>
            </a:r>
            <a:r>
              <a:rPr sz="3550" spc="125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8600" y="3594100"/>
            <a:ext cx="9372600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100" i="1" spc="-5" dirty="0" smtClean="0">
                <a:solidFill>
                  <a:srgbClr val="53585F"/>
                </a:solidFill>
                <a:latin typeface="Arial"/>
                <a:cs typeface="Arial"/>
              </a:rPr>
              <a:t>хорошо применима</a:t>
            </a:r>
            <a:r>
              <a:rPr sz="3100" i="1" spc="15" dirty="0" smtClean="0">
                <a:latin typeface="Arial"/>
                <a:cs typeface="Arial"/>
              </a:rPr>
              <a:t>, </a:t>
            </a:r>
            <a:r>
              <a:rPr lang="ru-RU" sz="3100" i="1" spc="25" dirty="0" smtClean="0">
                <a:solidFill>
                  <a:srgbClr val="C82506"/>
                </a:solidFill>
                <a:latin typeface="Arial"/>
                <a:cs typeface="Arial"/>
              </a:rPr>
              <a:t>трудно интерпретируема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6600" y="7531100"/>
            <a:ext cx="10730230" cy="1077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0"/>
              </a:lnSpc>
              <a:spcBef>
                <a:spcPts val="100"/>
              </a:spcBef>
            </a:pPr>
            <a:r>
              <a:rPr lang="ru-RU" sz="3600" spc="-5" dirty="0" smtClean="0">
                <a:latin typeface="Arial"/>
                <a:cs typeface="Arial"/>
              </a:rPr>
              <a:t>Примеры </a:t>
            </a:r>
            <a:r>
              <a:rPr sz="3550" i="1" spc="325" dirty="0" smtClean="0">
                <a:latin typeface="Arial"/>
                <a:cs typeface="Arial"/>
              </a:rPr>
              <a:t>L</a:t>
            </a:r>
            <a:r>
              <a:rPr sz="3600" spc="325" dirty="0">
                <a:latin typeface="Arial"/>
                <a:cs typeface="Arial"/>
              </a:rPr>
              <a:t>: </a:t>
            </a:r>
            <a:r>
              <a:rPr sz="3600" spc="-45" dirty="0">
                <a:latin typeface="Arial"/>
                <a:cs typeface="Arial"/>
              </a:rPr>
              <a:t>BLEU, </a:t>
            </a:r>
            <a:r>
              <a:rPr sz="3600" spc="-114" dirty="0">
                <a:latin typeface="Arial"/>
                <a:cs typeface="Arial"/>
              </a:rPr>
              <a:t>METEOR, </a:t>
            </a:r>
            <a:r>
              <a:rPr sz="3600" spc="-150" dirty="0">
                <a:latin typeface="Arial"/>
                <a:cs typeface="Arial"/>
              </a:rPr>
              <a:t>WER,</a:t>
            </a:r>
            <a:r>
              <a:rPr sz="3600" spc="204" dirty="0">
                <a:latin typeface="Arial"/>
                <a:cs typeface="Arial"/>
              </a:rPr>
              <a:t> </a:t>
            </a:r>
            <a:r>
              <a:rPr sz="3600" spc="-70" dirty="0" smtClean="0">
                <a:latin typeface="Arial"/>
                <a:cs typeface="Arial"/>
              </a:rPr>
              <a:t>ROUGE.</a:t>
            </a:r>
            <a:endParaRPr lang="ru-RU" sz="3600" dirty="0">
              <a:latin typeface="Arial"/>
              <a:cs typeface="Arial"/>
            </a:endParaRPr>
          </a:p>
          <a:p>
            <a:pPr marL="12700">
              <a:lnSpc>
                <a:spcPts val="4110"/>
              </a:lnSpc>
              <a:spcBef>
                <a:spcPts val="100"/>
              </a:spcBef>
            </a:pPr>
            <a:r>
              <a:rPr lang="ru-RU" sz="3600" i="1" spc="-5" dirty="0">
                <a:solidFill>
                  <a:srgbClr val="0B5D18"/>
                </a:solidFill>
                <a:latin typeface="Arial"/>
                <a:cs typeface="Arial"/>
              </a:rPr>
              <a:t> </a:t>
            </a:r>
            <a:r>
              <a:rPr lang="ru-RU" sz="3600" i="1" spc="-5" dirty="0" smtClean="0">
                <a:solidFill>
                  <a:srgbClr val="0B5D18"/>
                </a:solidFill>
                <a:latin typeface="Arial"/>
                <a:cs typeface="Arial"/>
              </a:rPr>
              <a:t>          </a:t>
            </a:r>
            <a:r>
              <a:rPr lang="ru-RU" sz="3100" i="1" spc="-5" dirty="0" smtClean="0">
                <a:solidFill>
                  <a:srgbClr val="0B5D18"/>
                </a:solidFill>
                <a:latin typeface="Arial"/>
                <a:cs typeface="Arial"/>
              </a:rPr>
              <a:t>легко применимы</a:t>
            </a:r>
            <a:r>
              <a:rPr sz="3100" i="1" spc="15" dirty="0" smtClean="0">
                <a:latin typeface="Arial"/>
                <a:cs typeface="Arial"/>
              </a:rPr>
              <a:t>, </a:t>
            </a:r>
            <a:r>
              <a:rPr lang="ru-RU" sz="3100" i="1" spc="-5" dirty="0" smtClean="0">
                <a:solidFill>
                  <a:srgbClr val="53585F"/>
                </a:solidFill>
                <a:latin typeface="Arial"/>
                <a:cs typeface="Arial"/>
              </a:rPr>
              <a:t>нормально интерпретируемы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392919" y="4184674"/>
            <a:ext cx="12388215" cy="4423643"/>
          </a:xfrm>
          <a:custGeom>
            <a:avLst/>
            <a:gdLst/>
            <a:ahLst/>
            <a:cxnLst/>
            <a:rect l="l" t="t" r="r" b="b"/>
            <a:pathLst>
              <a:path w="12388215" h="4271009">
                <a:moveTo>
                  <a:pt x="348761" y="0"/>
                </a:moveTo>
                <a:lnTo>
                  <a:pt x="12039392" y="0"/>
                </a:lnTo>
                <a:lnTo>
                  <a:pt x="12105974" y="267"/>
                </a:lnTo>
                <a:lnTo>
                  <a:pt x="12159009" y="2136"/>
                </a:lnTo>
                <a:lnTo>
                  <a:pt x="12203408" y="7210"/>
                </a:lnTo>
                <a:lnTo>
                  <a:pt x="12244081" y="17090"/>
                </a:lnTo>
                <a:lnTo>
                  <a:pt x="12285799" y="37694"/>
                </a:lnTo>
                <a:lnTo>
                  <a:pt x="12321649" y="66506"/>
                </a:lnTo>
                <a:lnTo>
                  <a:pt x="12350461" y="102356"/>
                </a:lnTo>
                <a:lnTo>
                  <a:pt x="12371064" y="144074"/>
                </a:lnTo>
                <a:lnTo>
                  <a:pt x="12380945" y="184770"/>
                </a:lnTo>
                <a:lnTo>
                  <a:pt x="12386019" y="229339"/>
                </a:lnTo>
                <a:lnTo>
                  <a:pt x="12387888" y="282834"/>
                </a:lnTo>
                <a:lnTo>
                  <a:pt x="12388155" y="350312"/>
                </a:lnTo>
                <a:lnTo>
                  <a:pt x="12388155" y="3921761"/>
                </a:lnTo>
                <a:lnTo>
                  <a:pt x="12387888" y="3988343"/>
                </a:lnTo>
                <a:lnTo>
                  <a:pt x="12386019" y="4041378"/>
                </a:lnTo>
                <a:lnTo>
                  <a:pt x="12380945" y="4085777"/>
                </a:lnTo>
                <a:lnTo>
                  <a:pt x="12371064" y="4126449"/>
                </a:lnTo>
                <a:lnTo>
                  <a:pt x="12350461" y="4168167"/>
                </a:lnTo>
                <a:lnTo>
                  <a:pt x="12321649" y="4204017"/>
                </a:lnTo>
                <a:lnTo>
                  <a:pt x="12285799" y="4232829"/>
                </a:lnTo>
                <a:lnTo>
                  <a:pt x="12244081" y="4253433"/>
                </a:lnTo>
                <a:lnTo>
                  <a:pt x="12203384" y="4263313"/>
                </a:lnTo>
                <a:lnTo>
                  <a:pt x="12158816" y="4268387"/>
                </a:lnTo>
                <a:lnTo>
                  <a:pt x="12105320" y="4270256"/>
                </a:lnTo>
                <a:lnTo>
                  <a:pt x="12037842" y="4270523"/>
                </a:lnTo>
                <a:lnTo>
                  <a:pt x="348761" y="4270523"/>
                </a:lnTo>
                <a:lnTo>
                  <a:pt x="282180" y="4270256"/>
                </a:lnTo>
                <a:lnTo>
                  <a:pt x="229145" y="4268387"/>
                </a:lnTo>
                <a:lnTo>
                  <a:pt x="184746" y="4263313"/>
                </a:lnTo>
                <a:lnTo>
                  <a:pt x="144074" y="4253433"/>
                </a:lnTo>
                <a:lnTo>
                  <a:pt x="102356" y="4232829"/>
                </a:lnTo>
                <a:lnTo>
                  <a:pt x="66506" y="4204017"/>
                </a:lnTo>
                <a:lnTo>
                  <a:pt x="37694" y="4168167"/>
                </a:lnTo>
                <a:lnTo>
                  <a:pt x="17090" y="4126449"/>
                </a:lnTo>
                <a:lnTo>
                  <a:pt x="7210" y="4085753"/>
                </a:lnTo>
                <a:lnTo>
                  <a:pt x="2136" y="4041184"/>
                </a:lnTo>
                <a:lnTo>
                  <a:pt x="267" y="3987689"/>
                </a:lnTo>
                <a:lnTo>
                  <a:pt x="0" y="3920211"/>
                </a:lnTo>
                <a:lnTo>
                  <a:pt x="0" y="348761"/>
                </a:lnTo>
                <a:lnTo>
                  <a:pt x="267" y="282180"/>
                </a:lnTo>
                <a:lnTo>
                  <a:pt x="2136" y="229145"/>
                </a:lnTo>
                <a:lnTo>
                  <a:pt x="7210" y="184746"/>
                </a:lnTo>
                <a:lnTo>
                  <a:pt x="17090" y="144074"/>
                </a:lnTo>
                <a:lnTo>
                  <a:pt x="37694" y="102356"/>
                </a:lnTo>
                <a:lnTo>
                  <a:pt x="66506" y="66506"/>
                </a:lnTo>
                <a:lnTo>
                  <a:pt x="102356" y="37694"/>
                </a:lnTo>
                <a:lnTo>
                  <a:pt x="144074" y="17090"/>
                </a:lnTo>
                <a:lnTo>
                  <a:pt x="184770" y="7210"/>
                </a:lnTo>
                <a:lnTo>
                  <a:pt x="229339" y="2136"/>
                </a:lnTo>
                <a:lnTo>
                  <a:pt x="282834" y="267"/>
                </a:lnTo>
                <a:lnTo>
                  <a:pt x="350312" y="0"/>
                </a:lnTo>
                <a:lnTo>
                  <a:pt x="348761" y="0"/>
                </a:lnTo>
                <a:close/>
              </a:path>
            </a:pathLst>
          </a:custGeom>
          <a:ln w="152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999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635508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5775" algn="l"/>
              </a:tabLst>
            </a:pPr>
            <a:r>
              <a:rPr lang="ru-RU" spc="-5" dirty="0" smtClean="0"/>
              <a:t>Обзор лекции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124200" y="5791200"/>
            <a:ext cx="65227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i="1" spc="-5" dirty="0">
                <a:solidFill>
                  <a:srgbClr val="C82506"/>
                </a:solidFill>
                <a:latin typeface="Arial"/>
                <a:cs typeface="Arial"/>
              </a:rPr>
              <a:t>Kunst kann nicht gelehrt</a:t>
            </a:r>
            <a:r>
              <a:rPr sz="3100" b="1" i="1" spc="-2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100" b="1" i="1" spc="-5" dirty="0">
                <a:solidFill>
                  <a:srgbClr val="C82506"/>
                </a:solidFill>
                <a:latin typeface="Arial"/>
                <a:cs typeface="Arial"/>
              </a:rPr>
              <a:t>werden…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1659" y="9008604"/>
            <a:ext cx="7493000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100" b="1" i="1" spc="-5" dirty="0" smtClean="0">
                <a:latin typeface="Arial"/>
                <a:cs typeface="Arial"/>
              </a:rPr>
              <a:t>Артистизму нельзя научиться</a:t>
            </a:r>
            <a:r>
              <a:rPr sz="3100" b="1" i="1" spc="-5" dirty="0" smtClean="0">
                <a:latin typeface="Arial"/>
                <a:cs typeface="Arial"/>
              </a:rPr>
              <a:t>…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65450" y="6454682"/>
            <a:ext cx="2049145" cy="513080"/>
          </a:xfrm>
          <a:custGeom>
            <a:avLst/>
            <a:gdLst/>
            <a:ahLst/>
            <a:cxnLst/>
            <a:rect l="l" t="t" r="r" b="b"/>
            <a:pathLst>
              <a:path w="2049145" h="513079">
                <a:moveTo>
                  <a:pt x="0" y="0"/>
                </a:moveTo>
                <a:lnTo>
                  <a:pt x="2049137" y="0"/>
                </a:lnTo>
                <a:lnTo>
                  <a:pt x="1639309" y="512698"/>
                </a:lnTo>
                <a:lnTo>
                  <a:pt x="409827" y="512698"/>
                </a:lnTo>
                <a:lnTo>
                  <a:pt x="0" y="0"/>
                </a:lnTo>
                <a:close/>
              </a:path>
            </a:pathLst>
          </a:custGeom>
          <a:ln w="21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49664" y="7351903"/>
            <a:ext cx="1280795" cy="256540"/>
          </a:xfrm>
          <a:custGeom>
            <a:avLst/>
            <a:gdLst/>
            <a:ahLst/>
            <a:cxnLst/>
            <a:rect l="l" t="t" r="r" b="b"/>
            <a:pathLst>
              <a:path w="1280795" h="256540">
                <a:moveTo>
                  <a:pt x="0" y="0"/>
                </a:moveTo>
                <a:lnTo>
                  <a:pt x="1280710" y="0"/>
                </a:lnTo>
                <a:lnTo>
                  <a:pt x="1280710" y="256349"/>
                </a:lnTo>
                <a:lnTo>
                  <a:pt x="0" y="256349"/>
                </a:lnTo>
                <a:lnTo>
                  <a:pt x="0" y="0"/>
                </a:lnTo>
                <a:close/>
              </a:path>
            </a:pathLst>
          </a:custGeom>
          <a:ln w="21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95907" y="7412435"/>
            <a:ext cx="149424" cy="149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2050" y="7412435"/>
            <a:ext cx="149424" cy="149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08192" y="7412435"/>
            <a:ext cx="149424" cy="149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64334" y="7412435"/>
            <a:ext cx="149424" cy="149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20476" y="7412435"/>
            <a:ext cx="149424" cy="149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8350" y="6978061"/>
            <a:ext cx="83337" cy="336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64672" y="8163676"/>
            <a:ext cx="128270" cy="513080"/>
          </a:xfrm>
          <a:custGeom>
            <a:avLst/>
            <a:gdLst/>
            <a:ahLst/>
            <a:cxnLst/>
            <a:rect l="l" t="t" r="r" b="b"/>
            <a:pathLst>
              <a:path w="128270" h="513079">
                <a:moveTo>
                  <a:pt x="0" y="0"/>
                </a:moveTo>
                <a:lnTo>
                  <a:pt x="128071" y="0"/>
                </a:lnTo>
                <a:lnTo>
                  <a:pt x="128071" y="512698"/>
                </a:lnTo>
                <a:lnTo>
                  <a:pt x="0" y="512698"/>
                </a:lnTo>
                <a:lnTo>
                  <a:pt x="0" y="0"/>
                </a:lnTo>
                <a:close/>
              </a:path>
            </a:pathLst>
          </a:custGeom>
          <a:ln w="21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48885" y="8163676"/>
            <a:ext cx="128270" cy="513080"/>
          </a:xfrm>
          <a:custGeom>
            <a:avLst/>
            <a:gdLst/>
            <a:ahLst/>
            <a:cxnLst/>
            <a:rect l="l" t="t" r="r" b="b"/>
            <a:pathLst>
              <a:path w="128270" h="513079">
                <a:moveTo>
                  <a:pt x="0" y="0"/>
                </a:moveTo>
                <a:lnTo>
                  <a:pt x="128071" y="0"/>
                </a:lnTo>
                <a:lnTo>
                  <a:pt x="128071" y="512698"/>
                </a:lnTo>
                <a:lnTo>
                  <a:pt x="0" y="512698"/>
                </a:lnTo>
                <a:lnTo>
                  <a:pt x="0" y="0"/>
                </a:lnTo>
                <a:close/>
              </a:path>
            </a:pathLst>
          </a:custGeom>
          <a:ln w="21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33098" y="8163676"/>
            <a:ext cx="128270" cy="513080"/>
          </a:xfrm>
          <a:custGeom>
            <a:avLst/>
            <a:gdLst/>
            <a:ahLst/>
            <a:cxnLst/>
            <a:rect l="l" t="t" r="r" b="b"/>
            <a:pathLst>
              <a:path w="128270" h="513079">
                <a:moveTo>
                  <a:pt x="0" y="0"/>
                </a:moveTo>
                <a:lnTo>
                  <a:pt x="128071" y="0"/>
                </a:lnTo>
                <a:lnTo>
                  <a:pt x="128071" y="512698"/>
                </a:lnTo>
                <a:lnTo>
                  <a:pt x="0" y="512698"/>
                </a:lnTo>
                <a:lnTo>
                  <a:pt x="0" y="0"/>
                </a:lnTo>
                <a:close/>
              </a:path>
            </a:pathLst>
          </a:custGeom>
          <a:ln w="21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17312" y="8163676"/>
            <a:ext cx="128270" cy="513080"/>
          </a:xfrm>
          <a:custGeom>
            <a:avLst/>
            <a:gdLst/>
            <a:ahLst/>
            <a:cxnLst/>
            <a:rect l="l" t="t" r="r" b="b"/>
            <a:pathLst>
              <a:path w="128270" h="513079">
                <a:moveTo>
                  <a:pt x="0" y="0"/>
                </a:moveTo>
                <a:lnTo>
                  <a:pt x="128071" y="0"/>
                </a:lnTo>
                <a:lnTo>
                  <a:pt x="128071" y="512698"/>
                </a:lnTo>
                <a:lnTo>
                  <a:pt x="0" y="512698"/>
                </a:lnTo>
                <a:lnTo>
                  <a:pt x="0" y="0"/>
                </a:lnTo>
                <a:close/>
              </a:path>
            </a:pathLst>
          </a:custGeom>
          <a:ln w="21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01525" y="8163676"/>
            <a:ext cx="128270" cy="513080"/>
          </a:xfrm>
          <a:custGeom>
            <a:avLst/>
            <a:gdLst/>
            <a:ahLst/>
            <a:cxnLst/>
            <a:rect l="l" t="t" r="r" b="b"/>
            <a:pathLst>
              <a:path w="128270" h="513079">
                <a:moveTo>
                  <a:pt x="0" y="0"/>
                </a:moveTo>
                <a:lnTo>
                  <a:pt x="128071" y="0"/>
                </a:lnTo>
                <a:lnTo>
                  <a:pt x="128071" y="512698"/>
                </a:lnTo>
                <a:lnTo>
                  <a:pt x="0" y="512698"/>
                </a:lnTo>
                <a:lnTo>
                  <a:pt x="0" y="0"/>
                </a:lnTo>
                <a:close/>
              </a:path>
            </a:pathLst>
          </a:custGeom>
          <a:ln w="21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04656" y="7996107"/>
            <a:ext cx="346710" cy="847090"/>
          </a:xfrm>
          <a:custGeom>
            <a:avLst/>
            <a:gdLst/>
            <a:ahLst/>
            <a:cxnLst/>
            <a:rect l="l" t="t" r="r" b="b"/>
            <a:pathLst>
              <a:path w="346710" h="847090">
                <a:moveTo>
                  <a:pt x="0" y="690948"/>
                </a:moveTo>
                <a:lnTo>
                  <a:pt x="6174" y="760514"/>
                </a:lnTo>
                <a:lnTo>
                  <a:pt x="24051" y="808441"/>
                </a:lnTo>
                <a:lnTo>
                  <a:pt x="76417" y="846551"/>
                </a:lnTo>
                <a:lnTo>
                  <a:pt x="105374" y="845652"/>
                </a:lnTo>
                <a:lnTo>
                  <a:pt x="163792" y="797782"/>
                </a:lnTo>
                <a:lnTo>
                  <a:pt x="191236" y="748346"/>
                </a:lnTo>
                <a:lnTo>
                  <a:pt x="216158" y="680267"/>
                </a:lnTo>
                <a:lnTo>
                  <a:pt x="227607" y="631495"/>
                </a:lnTo>
                <a:lnTo>
                  <a:pt x="233086" y="584021"/>
                </a:lnTo>
                <a:lnTo>
                  <a:pt x="233822" y="537556"/>
                </a:lnTo>
                <a:lnTo>
                  <a:pt x="231042" y="491812"/>
                </a:lnTo>
                <a:lnTo>
                  <a:pt x="225972" y="446501"/>
                </a:lnTo>
                <a:lnTo>
                  <a:pt x="219838" y="401334"/>
                </a:lnTo>
                <a:lnTo>
                  <a:pt x="213868" y="356023"/>
                </a:lnTo>
                <a:lnTo>
                  <a:pt x="209289" y="310279"/>
                </a:lnTo>
                <a:lnTo>
                  <a:pt x="207326" y="263815"/>
                </a:lnTo>
                <a:lnTo>
                  <a:pt x="209207" y="216340"/>
                </a:lnTo>
                <a:lnTo>
                  <a:pt x="216158" y="167569"/>
                </a:lnTo>
                <a:lnTo>
                  <a:pt x="234463" y="89988"/>
                </a:lnTo>
                <a:lnTo>
                  <a:pt x="253393" y="37505"/>
                </a:lnTo>
                <a:lnTo>
                  <a:pt x="294899" y="0"/>
                </a:lnTo>
                <a:lnTo>
                  <a:pt x="318364" y="11063"/>
                </a:lnTo>
                <a:lnTo>
                  <a:pt x="344229" y="39394"/>
                </a:lnTo>
                <a:lnTo>
                  <a:pt x="345006" y="40432"/>
                </a:lnTo>
                <a:lnTo>
                  <a:pt x="345774" y="41519"/>
                </a:lnTo>
                <a:lnTo>
                  <a:pt x="346534" y="42653"/>
                </a:lnTo>
              </a:path>
            </a:pathLst>
          </a:custGeom>
          <a:ln w="2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10963" y="8018789"/>
            <a:ext cx="80470" cy="1095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88869" y="7996107"/>
            <a:ext cx="346710" cy="847090"/>
          </a:xfrm>
          <a:custGeom>
            <a:avLst/>
            <a:gdLst/>
            <a:ahLst/>
            <a:cxnLst/>
            <a:rect l="l" t="t" r="r" b="b"/>
            <a:pathLst>
              <a:path w="346710" h="847090">
                <a:moveTo>
                  <a:pt x="0" y="690948"/>
                </a:moveTo>
                <a:lnTo>
                  <a:pt x="6174" y="760514"/>
                </a:lnTo>
                <a:lnTo>
                  <a:pt x="24051" y="808441"/>
                </a:lnTo>
                <a:lnTo>
                  <a:pt x="76417" y="846551"/>
                </a:lnTo>
                <a:lnTo>
                  <a:pt x="105374" y="845652"/>
                </a:lnTo>
                <a:lnTo>
                  <a:pt x="163792" y="797782"/>
                </a:lnTo>
                <a:lnTo>
                  <a:pt x="191236" y="748346"/>
                </a:lnTo>
                <a:lnTo>
                  <a:pt x="216158" y="680267"/>
                </a:lnTo>
                <a:lnTo>
                  <a:pt x="227607" y="631495"/>
                </a:lnTo>
                <a:lnTo>
                  <a:pt x="233086" y="584021"/>
                </a:lnTo>
                <a:lnTo>
                  <a:pt x="233822" y="537556"/>
                </a:lnTo>
                <a:lnTo>
                  <a:pt x="231042" y="491812"/>
                </a:lnTo>
                <a:lnTo>
                  <a:pt x="225972" y="446501"/>
                </a:lnTo>
                <a:lnTo>
                  <a:pt x="219838" y="401334"/>
                </a:lnTo>
                <a:lnTo>
                  <a:pt x="213868" y="356023"/>
                </a:lnTo>
                <a:lnTo>
                  <a:pt x="209289" y="310279"/>
                </a:lnTo>
                <a:lnTo>
                  <a:pt x="207326" y="263815"/>
                </a:lnTo>
                <a:lnTo>
                  <a:pt x="209207" y="216340"/>
                </a:lnTo>
                <a:lnTo>
                  <a:pt x="216158" y="167569"/>
                </a:lnTo>
                <a:lnTo>
                  <a:pt x="234463" y="89988"/>
                </a:lnTo>
                <a:lnTo>
                  <a:pt x="253393" y="37505"/>
                </a:lnTo>
                <a:lnTo>
                  <a:pt x="294899" y="0"/>
                </a:lnTo>
                <a:lnTo>
                  <a:pt x="318364" y="11063"/>
                </a:lnTo>
                <a:lnTo>
                  <a:pt x="344229" y="39394"/>
                </a:lnTo>
                <a:lnTo>
                  <a:pt x="345006" y="40432"/>
                </a:lnTo>
                <a:lnTo>
                  <a:pt x="345774" y="41519"/>
                </a:lnTo>
                <a:lnTo>
                  <a:pt x="346534" y="42653"/>
                </a:lnTo>
              </a:path>
            </a:pathLst>
          </a:custGeom>
          <a:ln w="2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95177" y="8018789"/>
            <a:ext cx="80470" cy="1095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73082" y="7996107"/>
            <a:ext cx="346710" cy="847090"/>
          </a:xfrm>
          <a:custGeom>
            <a:avLst/>
            <a:gdLst/>
            <a:ahLst/>
            <a:cxnLst/>
            <a:rect l="l" t="t" r="r" b="b"/>
            <a:pathLst>
              <a:path w="346709" h="847090">
                <a:moveTo>
                  <a:pt x="0" y="690948"/>
                </a:moveTo>
                <a:lnTo>
                  <a:pt x="6174" y="760514"/>
                </a:lnTo>
                <a:lnTo>
                  <a:pt x="24051" y="808441"/>
                </a:lnTo>
                <a:lnTo>
                  <a:pt x="76417" y="846551"/>
                </a:lnTo>
                <a:lnTo>
                  <a:pt x="105374" y="845652"/>
                </a:lnTo>
                <a:lnTo>
                  <a:pt x="163792" y="797782"/>
                </a:lnTo>
                <a:lnTo>
                  <a:pt x="191236" y="748346"/>
                </a:lnTo>
                <a:lnTo>
                  <a:pt x="216158" y="680267"/>
                </a:lnTo>
                <a:lnTo>
                  <a:pt x="227607" y="631495"/>
                </a:lnTo>
                <a:lnTo>
                  <a:pt x="233086" y="584021"/>
                </a:lnTo>
                <a:lnTo>
                  <a:pt x="233822" y="537556"/>
                </a:lnTo>
                <a:lnTo>
                  <a:pt x="231042" y="491812"/>
                </a:lnTo>
                <a:lnTo>
                  <a:pt x="225972" y="446501"/>
                </a:lnTo>
                <a:lnTo>
                  <a:pt x="219838" y="401334"/>
                </a:lnTo>
                <a:lnTo>
                  <a:pt x="213868" y="356023"/>
                </a:lnTo>
                <a:lnTo>
                  <a:pt x="209289" y="310279"/>
                </a:lnTo>
                <a:lnTo>
                  <a:pt x="207326" y="263815"/>
                </a:lnTo>
                <a:lnTo>
                  <a:pt x="209207" y="216340"/>
                </a:lnTo>
                <a:lnTo>
                  <a:pt x="216158" y="167569"/>
                </a:lnTo>
                <a:lnTo>
                  <a:pt x="234463" y="89988"/>
                </a:lnTo>
                <a:lnTo>
                  <a:pt x="253393" y="37505"/>
                </a:lnTo>
                <a:lnTo>
                  <a:pt x="294899" y="0"/>
                </a:lnTo>
                <a:lnTo>
                  <a:pt x="318364" y="11063"/>
                </a:lnTo>
                <a:lnTo>
                  <a:pt x="344229" y="39394"/>
                </a:lnTo>
                <a:lnTo>
                  <a:pt x="345006" y="40432"/>
                </a:lnTo>
                <a:lnTo>
                  <a:pt x="345774" y="41519"/>
                </a:lnTo>
                <a:lnTo>
                  <a:pt x="346534" y="42653"/>
                </a:lnTo>
              </a:path>
            </a:pathLst>
          </a:custGeom>
          <a:ln w="2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79390" y="8018789"/>
            <a:ext cx="80470" cy="1095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57295" y="7996107"/>
            <a:ext cx="346710" cy="847090"/>
          </a:xfrm>
          <a:custGeom>
            <a:avLst/>
            <a:gdLst/>
            <a:ahLst/>
            <a:cxnLst/>
            <a:rect l="l" t="t" r="r" b="b"/>
            <a:pathLst>
              <a:path w="346709" h="847090">
                <a:moveTo>
                  <a:pt x="0" y="690948"/>
                </a:moveTo>
                <a:lnTo>
                  <a:pt x="6174" y="760514"/>
                </a:lnTo>
                <a:lnTo>
                  <a:pt x="24051" y="808441"/>
                </a:lnTo>
                <a:lnTo>
                  <a:pt x="76417" y="846551"/>
                </a:lnTo>
                <a:lnTo>
                  <a:pt x="105374" y="845652"/>
                </a:lnTo>
                <a:lnTo>
                  <a:pt x="163792" y="797782"/>
                </a:lnTo>
                <a:lnTo>
                  <a:pt x="191236" y="748346"/>
                </a:lnTo>
                <a:lnTo>
                  <a:pt x="216158" y="680267"/>
                </a:lnTo>
                <a:lnTo>
                  <a:pt x="227607" y="631495"/>
                </a:lnTo>
                <a:lnTo>
                  <a:pt x="233086" y="584021"/>
                </a:lnTo>
                <a:lnTo>
                  <a:pt x="233822" y="537556"/>
                </a:lnTo>
                <a:lnTo>
                  <a:pt x="231042" y="491812"/>
                </a:lnTo>
                <a:lnTo>
                  <a:pt x="225972" y="446501"/>
                </a:lnTo>
                <a:lnTo>
                  <a:pt x="219838" y="401334"/>
                </a:lnTo>
                <a:lnTo>
                  <a:pt x="213868" y="356023"/>
                </a:lnTo>
                <a:lnTo>
                  <a:pt x="209289" y="310279"/>
                </a:lnTo>
                <a:lnTo>
                  <a:pt x="207326" y="263815"/>
                </a:lnTo>
                <a:lnTo>
                  <a:pt x="209207" y="216340"/>
                </a:lnTo>
                <a:lnTo>
                  <a:pt x="216158" y="167569"/>
                </a:lnTo>
                <a:lnTo>
                  <a:pt x="234463" y="89988"/>
                </a:lnTo>
                <a:lnTo>
                  <a:pt x="253393" y="37505"/>
                </a:lnTo>
                <a:lnTo>
                  <a:pt x="294899" y="0"/>
                </a:lnTo>
                <a:lnTo>
                  <a:pt x="318364" y="11063"/>
                </a:lnTo>
                <a:lnTo>
                  <a:pt x="344229" y="39394"/>
                </a:lnTo>
                <a:lnTo>
                  <a:pt x="345006" y="40432"/>
                </a:lnTo>
                <a:lnTo>
                  <a:pt x="345774" y="41519"/>
                </a:lnTo>
                <a:lnTo>
                  <a:pt x="346534" y="42653"/>
                </a:lnTo>
              </a:path>
            </a:pathLst>
          </a:custGeom>
          <a:ln w="2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63603" y="8018789"/>
            <a:ext cx="80470" cy="1095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35177" y="7608253"/>
            <a:ext cx="1056005" cy="678180"/>
          </a:xfrm>
          <a:custGeom>
            <a:avLst/>
            <a:gdLst/>
            <a:ahLst/>
            <a:cxnLst/>
            <a:rect l="l" t="t" r="r" b="b"/>
            <a:pathLst>
              <a:path w="1056004" h="678179">
                <a:moveTo>
                  <a:pt x="1054841" y="0"/>
                </a:moveTo>
                <a:lnTo>
                  <a:pt x="1035620" y="87323"/>
                </a:lnTo>
                <a:lnTo>
                  <a:pt x="961177" y="170336"/>
                </a:lnTo>
                <a:lnTo>
                  <a:pt x="798699" y="256349"/>
                </a:lnTo>
                <a:lnTo>
                  <a:pt x="747059" y="273119"/>
                </a:lnTo>
                <a:lnTo>
                  <a:pt x="694778" y="285422"/>
                </a:lnTo>
                <a:lnTo>
                  <a:pt x="642146" y="293921"/>
                </a:lnTo>
                <a:lnTo>
                  <a:pt x="589452" y="299279"/>
                </a:lnTo>
                <a:lnTo>
                  <a:pt x="536984" y="302158"/>
                </a:lnTo>
                <a:lnTo>
                  <a:pt x="485032" y="303221"/>
                </a:lnTo>
                <a:lnTo>
                  <a:pt x="433884" y="303130"/>
                </a:lnTo>
                <a:lnTo>
                  <a:pt x="383831" y="302548"/>
                </a:lnTo>
                <a:lnTo>
                  <a:pt x="335161" y="302137"/>
                </a:lnTo>
                <a:lnTo>
                  <a:pt x="288162" y="302560"/>
                </a:lnTo>
                <a:lnTo>
                  <a:pt x="243125" y="304479"/>
                </a:lnTo>
                <a:lnTo>
                  <a:pt x="200338" y="308557"/>
                </a:lnTo>
                <a:lnTo>
                  <a:pt x="160090" y="315457"/>
                </a:lnTo>
                <a:lnTo>
                  <a:pt x="122670" y="325841"/>
                </a:lnTo>
                <a:lnTo>
                  <a:pt x="57473" y="359711"/>
                </a:lnTo>
                <a:lnTo>
                  <a:pt x="8502" y="417823"/>
                </a:lnTo>
                <a:lnTo>
                  <a:pt x="0" y="453496"/>
                </a:lnTo>
                <a:lnTo>
                  <a:pt x="3000" y="490835"/>
                </a:lnTo>
                <a:lnTo>
                  <a:pt x="15737" y="529133"/>
                </a:lnTo>
                <a:lnTo>
                  <a:pt x="36445" y="567684"/>
                </a:lnTo>
                <a:lnTo>
                  <a:pt x="63356" y="605781"/>
                </a:lnTo>
                <a:lnTo>
                  <a:pt x="94706" y="642717"/>
                </a:lnTo>
                <a:lnTo>
                  <a:pt x="128727" y="677786"/>
                </a:lnTo>
              </a:path>
            </a:pathLst>
          </a:custGeom>
          <a:ln w="21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2839" y="8252016"/>
            <a:ext cx="103980" cy="99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03416" y="8378328"/>
            <a:ext cx="208476" cy="83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87629" y="8378328"/>
            <a:ext cx="208476" cy="833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71842" y="8378328"/>
            <a:ext cx="208476" cy="833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56055" y="8378328"/>
            <a:ext cx="208476" cy="83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40268" y="8378328"/>
            <a:ext cx="212034" cy="833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"/>
          <p:cNvSpPr txBox="1"/>
          <p:nvPr/>
        </p:nvSpPr>
        <p:spPr>
          <a:xfrm>
            <a:off x="299697" y="1433685"/>
            <a:ext cx="12763500" cy="279050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482965" algn="l"/>
              </a:tabLst>
            </a:pPr>
            <a:r>
              <a:rPr lang="ru-RU" sz="3600" spc="-70" dirty="0" smtClean="0">
                <a:latin typeface="Arial"/>
                <a:cs typeface="Arial"/>
              </a:rPr>
              <a:t>В остальной части лекции будут рассмотрены модели «кодировщик-</a:t>
            </a:r>
            <a:r>
              <a:rPr lang="ru-RU" sz="3600" spc="-70" dirty="0" err="1" smtClean="0">
                <a:latin typeface="Arial"/>
                <a:cs typeface="Arial"/>
              </a:rPr>
              <a:t>декодировщик</a:t>
            </a:r>
            <a:r>
              <a:rPr lang="ru-RU" sz="3600" spc="-70" dirty="0" smtClean="0">
                <a:latin typeface="Arial"/>
                <a:cs typeface="Arial"/>
              </a:rPr>
              <a:t>», которые обучают функцию, отображаемую </a:t>
            </a:r>
            <a:r>
              <a:rPr lang="en-US" sz="3600" i="1" spc="-135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lang="ru-RU" sz="3600" spc="-70" dirty="0" smtClean="0">
                <a:latin typeface="Arial"/>
                <a:cs typeface="Arial"/>
              </a:rPr>
              <a:t> в векторе фиксированного размера, а затем  используют языковую модель для «декодирования» этого вектора в последовательность </a:t>
            </a:r>
            <a:r>
              <a:rPr lang="ru-RU" sz="3600" spc="-70" dirty="0" err="1" smtClean="0">
                <a:latin typeface="Arial"/>
                <a:cs typeface="Arial"/>
              </a:rPr>
              <a:t>слов</a:t>
            </a:r>
            <a:r>
              <a:rPr lang="ru-RU" sz="3600" spc="20" dirty="0" err="1" smtClean="0">
                <a:latin typeface="Arial"/>
                <a:cs typeface="Arial"/>
              </a:rPr>
              <a:t>,</a:t>
            </a:r>
            <a:r>
              <a:rPr lang="ru-RU" sz="3600" i="1" spc="-135" dirty="0" err="1" smtClean="0">
                <a:latin typeface="Lucida Handwriting" panose="03010101010101010101" pitchFamily="66" charset="0"/>
                <a:cs typeface="Arial"/>
              </a:rPr>
              <a:t>w</a:t>
            </a:r>
            <a:r>
              <a:rPr lang="ru-RU" sz="3600" dirty="0" smtClean="0">
                <a:latin typeface="Arial"/>
                <a:cs typeface="Arial"/>
              </a:rPr>
              <a:t>.</a:t>
            </a:r>
            <a:endParaRPr lang="ru-RU" sz="3600" dirty="0">
              <a:latin typeface="Arial"/>
              <a:cs typeface="Arial"/>
            </a:endParaRPr>
          </a:p>
        </p:txBody>
      </p:sp>
      <p:sp>
        <p:nvSpPr>
          <p:cNvPr id="35" name="object 3"/>
          <p:cNvSpPr txBox="1"/>
          <p:nvPr/>
        </p:nvSpPr>
        <p:spPr>
          <a:xfrm>
            <a:off x="299697" y="1433685"/>
            <a:ext cx="12763500" cy="809965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482965" algn="l"/>
              </a:tabLst>
            </a:pPr>
            <a:r>
              <a:rPr lang="ru-RU" sz="3600" spc="-70" dirty="0" smtClean="0">
                <a:latin typeface="Arial"/>
                <a:cs typeface="Arial"/>
              </a:rPr>
              <a:t>В остальной части лекции будут рассмотрены модели «кодировщик-</a:t>
            </a:r>
            <a:r>
              <a:rPr lang="ru-RU" sz="3600" spc="-70" dirty="0" err="1" smtClean="0">
                <a:latin typeface="Arial"/>
                <a:cs typeface="Arial"/>
              </a:rPr>
              <a:t>декодировщик</a:t>
            </a:r>
            <a:r>
              <a:rPr lang="ru-RU" sz="3600" spc="-70" dirty="0" smtClean="0">
                <a:latin typeface="Arial"/>
                <a:cs typeface="Arial"/>
              </a:rPr>
              <a:t>», которые обучают функцию, отображаемую </a:t>
            </a:r>
            <a:r>
              <a:rPr lang="en-US" sz="3600" i="1" spc="-135" dirty="0" smtClean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lang="ru-RU" sz="3600" spc="-70" dirty="0" smtClean="0">
                <a:latin typeface="Arial"/>
                <a:cs typeface="Arial"/>
              </a:rPr>
              <a:t>в векторе фиксированного размера, а затем  используют языковую модель для «декодирования» этого вектора в последовательность </a:t>
            </a:r>
            <a:r>
              <a:rPr lang="ru-RU" sz="3600" spc="-70" dirty="0" err="1" smtClean="0">
                <a:latin typeface="Arial"/>
                <a:cs typeface="Arial"/>
              </a:rPr>
              <a:t>слов</a:t>
            </a:r>
            <a:r>
              <a:rPr lang="ru-RU" sz="3600" spc="20" dirty="0" err="1" smtClean="0">
                <a:latin typeface="Arial"/>
                <a:cs typeface="Arial"/>
              </a:rPr>
              <a:t>,</a:t>
            </a:r>
            <a:r>
              <a:rPr lang="ru-RU" sz="3600" i="1" spc="-135" dirty="0" err="1" smtClean="0">
                <a:latin typeface="Lucida Handwriting" panose="03010101010101010101" pitchFamily="66" charset="0"/>
                <a:cs typeface="Arial"/>
              </a:rPr>
              <a:t>w</a:t>
            </a:r>
            <a:r>
              <a:rPr lang="ru-RU" sz="3600" dirty="0" smtClean="0">
                <a:latin typeface="Arial"/>
                <a:cs typeface="Arial"/>
              </a:rPr>
              <a:t>.</a:t>
            </a:r>
            <a:endParaRPr lang="en-US" sz="3600" dirty="0" smtClean="0"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482965" algn="l"/>
              </a:tabLst>
            </a:pPr>
            <a:endParaRPr lang="en-US" sz="3600" dirty="0"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482965" algn="l"/>
              </a:tabLst>
            </a:pPr>
            <a:endParaRPr lang="en-US" sz="3600" dirty="0" smtClean="0"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482965" algn="l"/>
              </a:tabLst>
            </a:pPr>
            <a:endParaRPr lang="en-US" sz="3600" dirty="0"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482965" algn="l"/>
              </a:tabLst>
            </a:pPr>
            <a:r>
              <a:rPr lang="en-US" sz="3600" i="1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600" i="1" spc="-135" dirty="0" smtClean="0">
                <a:solidFill>
                  <a:srgbClr val="FF0000"/>
                </a:solidFill>
                <a:latin typeface="Arial"/>
                <a:cs typeface="Arial"/>
              </a:rPr>
              <a:t>                 x</a:t>
            </a:r>
          </a:p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482965" algn="l"/>
              </a:tabLst>
            </a:pPr>
            <a:endParaRPr lang="en-US" sz="3600" i="1" spc="-13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482965" algn="l"/>
              </a:tabLst>
            </a:pPr>
            <a:endParaRPr lang="en-US" sz="3600" i="1" spc="-13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482965" algn="l"/>
              </a:tabLst>
            </a:pPr>
            <a:endParaRPr lang="en-US" sz="3600" i="1" spc="-13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482965" algn="l"/>
              </a:tabLst>
            </a:pPr>
            <a:endParaRPr lang="en-US" sz="3600" i="1" spc="-13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482965" algn="l"/>
              </a:tabLst>
            </a:pP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smtClean="0">
                <a:latin typeface="Arial"/>
                <a:cs typeface="Arial"/>
              </a:rPr>
              <a:t>             </a:t>
            </a:r>
            <a:r>
              <a:rPr lang="ru-RU" sz="3600" i="1" spc="-135" dirty="0" smtClean="0">
                <a:latin typeface="Lucida Handwriting" panose="03010101010101010101" pitchFamily="66" charset="0"/>
                <a:cs typeface="Arial"/>
              </a:rPr>
              <a:t>w</a:t>
            </a:r>
            <a:endParaRPr lang="en-US" sz="3600" i="1" spc="-135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635508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5775" algn="l"/>
              </a:tabLst>
            </a:pPr>
            <a:r>
              <a:rPr lang="ru-RU" spc="-5" dirty="0"/>
              <a:t>Обзор лекции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9697" y="1433685"/>
            <a:ext cx="12763500" cy="809965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482965" algn="l"/>
              </a:tabLst>
            </a:pPr>
            <a:r>
              <a:rPr lang="ru-RU" sz="3600" spc="-70" dirty="0" smtClean="0">
                <a:latin typeface="Arial"/>
                <a:cs typeface="Arial"/>
              </a:rPr>
              <a:t>В остальной части лекции будут рассмотрены модели «кодировщик-</a:t>
            </a:r>
            <a:r>
              <a:rPr lang="ru-RU" sz="3600" spc="-70" dirty="0" err="1" smtClean="0">
                <a:latin typeface="Arial"/>
                <a:cs typeface="Arial"/>
              </a:rPr>
              <a:t>декодировщик</a:t>
            </a:r>
            <a:r>
              <a:rPr lang="ru-RU" sz="3600" spc="-70" dirty="0" smtClean="0">
                <a:latin typeface="Arial"/>
                <a:cs typeface="Arial"/>
              </a:rPr>
              <a:t>», которые обучают функцию, отображаемую </a:t>
            </a:r>
            <a:r>
              <a:rPr lang="en-US" sz="3600" i="1" spc="-135" dirty="0" smtClean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lang="ru-RU" sz="3600" spc="-70" dirty="0" smtClean="0">
                <a:latin typeface="Arial"/>
                <a:cs typeface="Arial"/>
              </a:rPr>
              <a:t>в векторе фиксированного размера, а затем  используют языковую модель для «декодирования» этого вектора в последовательность </a:t>
            </a:r>
            <a:r>
              <a:rPr lang="ru-RU" sz="3600" spc="-70" dirty="0" err="1" smtClean="0">
                <a:latin typeface="Arial"/>
                <a:cs typeface="Arial"/>
              </a:rPr>
              <a:t>слов</a:t>
            </a:r>
            <a:r>
              <a:rPr lang="ru-RU" sz="3600" spc="20" dirty="0" err="1" smtClean="0">
                <a:latin typeface="Arial"/>
                <a:cs typeface="Arial"/>
              </a:rPr>
              <a:t>,</a:t>
            </a:r>
            <a:r>
              <a:rPr lang="ru-RU" sz="3600" i="1" spc="-135" dirty="0" err="1" smtClean="0">
                <a:latin typeface="Lucida Handwriting" panose="03010101010101010101" pitchFamily="66" charset="0"/>
                <a:cs typeface="Arial"/>
              </a:rPr>
              <a:t>w</a:t>
            </a:r>
            <a:r>
              <a:rPr lang="ru-RU" sz="3600" dirty="0" smtClean="0">
                <a:latin typeface="Arial"/>
                <a:cs typeface="Arial"/>
              </a:rPr>
              <a:t>.</a:t>
            </a:r>
            <a:endParaRPr lang="en-US" sz="3600" dirty="0" smtClean="0"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482965" algn="l"/>
              </a:tabLst>
            </a:pPr>
            <a:endParaRPr lang="en-US" sz="3600" dirty="0"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482965" algn="l"/>
              </a:tabLst>
            </a:pPr>
            <a:endParaRPr lang="en-US" sz="3600" dirty="0" smtClean="0"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482965" algn="l"/>
              </a:tabLst>
            </a:pPr>
            <a:endParaRPr lang="en-US" sz="3600" dirty="0"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482965" algn="l"/>
              </a:tabLst>
            </a:pPr>
            <a:r>
              <a:rPr lang="en-US" sz="3600" i="1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600" i="1" spc="-135" dirty="0" smtClean="0">
                <a:solidFill>
                  <a:srgbClr val="FF0000"/>
                </a:solidFill>
                <a:latin typeface="Arial"/>
                <a:cs typeface="Arial"/>
              </a:rPr>
              <a:t>                 x</a:t>
            </a:r>
          </a:p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482965" algn="l"/>
              </a:tabLst>
            </a:pPr>
            <a:endParaRPr lang="en-US" sz="3600" i="1" spc="-13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482965" algn="l"/>
              </a:tabLst>
            </a:pPr>
            <a:endParaRPr lang="en-US" sz="3600" i="1" spc="-13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482965" algn="l"/>
              </a:tabLst>
            </a:pPr>
            <a:endParaRPr lang="en-US" sz="3600" i="1" spc="-13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482965" algn="l"/>
              </a:tabLst>
            </a:pPr>
            <a:endParaRPr lang="en-US" sz="3600" i="1" spc="-13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482965" algn="l"/>
              </a:tabLst>
            </a:pP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smtClean="0">
                <a:latin typeface="Arial"/>
                <a:cs typeface="Arial"/>
              </a:rPr>
              <a:t>             </a:t>
            </a:r>
            <a:r>
              <a:rPr lang="ru-RU" sz="3600" i="1" spc="-135" dirty="0" smtClean="0">
                <a:latin typeface="Lucida Handwriting" panose="03010101010101010101" pitchFamily="66" charset="0"/>
                <a:cs typeface="Arial"/>
              </a:rPr>
              <a:t>w</a:t>
            </a:r>
            <a:endParaRPr lang="en-US" sz="3600" i="1" spc="-135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3600" y="9004300"/>
            <a:ext cx="569849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100" b="1" i="1" dirty="0" smtClean="0">
                <a:latin typeface="Arial"/>
                <a:cs typeface="Arial"/>
              </a:rPr>
              <a:t>Собака играет на пляже.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47842" y="4115768"/>
            <a:ext cx="30480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65450" y="6454682"/>
            <a:ext cx="2049145" cy="513080"/>
          </a:xfrm>
          <a:custGeom>
            <a:avLst/>
            <a:gdLst/>
            <a:ahLst/>
            <a:cxnLst/>
            <a:rect l="l" t="t" r="r" b="b"/>
            <a:pathLst>
              <a:path w="2049145" h="513079">
                <a:moveTo>
                  <a:pt x="0" y="0"/>
                </a:moveTo>
                <a:lnTo>
                  <a:pt x="2049137" y="0"/>
                </a:lnTo>
                <a:lnTo>
                  <a:pt x="1639309" y="512698"/>
                </a:lnTo>
                <a:lnTo>
                  <a:pt x="409827" y="512698"/>
                </a:lnTo>
                <a:lnTo>
                  <a:pt x="0" y="0"/>
                </a:lnTo>
                <a:close/>
              </a:path>
            </a:pathLst>
          </a:custGeom>
          <a:ln w="21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49664" y="7351903"/>
            <a:ext cx="1280795" cy="256540"/>
          </a:xfrm>
          <a:custGeom>
            <a:avLst/>
            <a:gdLst/>
            <a:ahLst/>
            <a:cxnLst/>
            <a:rect l="l" t="t" r="r" b="b"/>
            <a:pathLst>
              <a:path w="1280795" h="256540">
                <a:moveTo>
                  <a:pt x="0" y="0"/>
                </a:moveTo>
                <a:lnTo>
                  <a:pt x="1280710" y="0"/>
                </a:lnTo>
                <a:lnTo>
                  <a:pt x="1280710" y="256349"/>
                </a:lnTo>
                <a:lnTo>
                  <a:pt x="0" y="256349"/>
                </a:lnTo>
                <a:lnTo>
                  <a:pt x="0" y="0"/>
                </a:lnTo>
                <a:close/>
              </a:path>
            </a:pathLst>
          </a:custGeom>
          <a:ln w="21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95907" y="7412435"/>
            <a:ext cx="149424" cy="149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2050" y="7412435"/>
            <a:ext cx="149424" cy="149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08192" y="7412435"/>
            <a:ext cx="149424" cy="149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64334" y="7412435"/>
            <a:ext cx="149424" cy="149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20476" y="7412435"/>
            <a:ext cx="149424" cy="149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8350" y="6978061"/>
            <a:ext cx="83337" cy="336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64672" y="8163676"/>
            <a:ext cx="128270" cy="513080"/>
          </a:xfrm>
          <a:custGeom>
            <a:avLst/>
            <a:gdLst/>
            <a:ahLst/>
            <a:cxnLst/>
            <a:rect l="l" t="t" r="r" b="b"/>
            <a:pathLst>
              <a:path w="128270" h="513079">
                <a:moveTo>
                  <a:pt x="0" y="0"/>
                </a:moveTo>
                <a:lnTo>
                  <a:pt x="128071" y="0"/>
                </a:lnTo>
                <a:lnTo>
                  <a:pt x="128071" y="512698"/>
                </a:lnTo>
                <a:lnTo>
                  <a:pt x="0" y="512698"/>
                </a:lnTo>
                <a:lnTo>
                  <a:pt x="0" y="0"/>
                </a:lnTo>
                <a:close/>
              </a:path>
            </a:pathLst>
          </a:custGeom>
          <a:ln w="21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48885" y="8163676"/>
            <a:ext cx="128270" cy="513080"/>
          </a:xfrm>
          <a:custGeom>
            <a:avLst/>
            <a:gdLst/>
            <a:ahLst/>
            <a:cxnLst/>
            <a:rect l="l" t="t" r="r" b="b"/>
            <a:pathLst>
              <a:path w="128270" h="513079">
                <a:moveTo>
                  <a:pt x="0" y="0"/>
                </a:moveTo>
                <a:lnTo>
                  <a:pt x="128071" y="0"/>
                </a:lnTo>
                <a:lnTo>
                  <a:pt x="128071" y="512698"/>
                </a:lnTo>
                <a:lnTo>
                  <a:pt x="0" y="512698"/>
                </a:lnTo>
                <a:lnTo>
                  <a:pt x="0" y="0"/>
                </a:lnTo>
                <a:close/>
              </a:path>
            </a:pathLst>
          </a:custGeom>
          <a:ln w="21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33098" y="8163676"/>
            <a:ext cx="128270" cy="513080"/>
          </a:xfrm>
          <a:custGeom>
            <a:avLst/>
            <a:gdLst/>
            <a:ahLst/>
            <a:cxnLst/>
            <a:rect l="l" t="t" r="r" b="b"/>
            <a:pathLst>
              <a:path w="128270" h="513079">
                <a:moveTo>
                  <a:pt x="0" y="0"/>
                </a:moveTo>
                <a:lnTo>
                  <a:pt x="128071" y="0"/>
                </a:lnTo>
                <a:lnTo>
                  <a:pt x="128071" y="512698"/>
                </a:lnTo>
                <a:lnTo>
                  <a:pt x="0" y="512698"/>
                </a:lnTo>
                <a:lnTo>
                  <a:pt x="0" y="0"/>
                </a:lnTo>
                <a:close/>
              </a:path>
            </a:pathLst>
          </a:custGeom>
          <a:ln w="21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17312" y="8163676"/>
            <a:ext cx="128270" cy="513080"/>
          </a:xfrm>
          <a:custGeom>
            <a:avLst/>
            <a:gdLst/>
            <a:ahLst/>
            <a:cxnLst/>
            <a:rect l="l" t="t" r="r" b="b"/>
            <a:pathLst>
              <a:path w="128270" h="513079">
                <a:moveTo>
                  <a:pt x="0" y="0"/>
                </a:moveTo>
                <a:lnTo>
                  <a:pt x="128071" y="0"/>
                </a:lnTo>
                <a:lnTo>
                  <a:pt x="128071" y="512698"/>
                </a:lnTo>
                <a:lnTo>
                  <a:pt x="0" y="512698"/>
                </a:lnTo>
                <a:lnTo>
                  <a:pt x="0" y="0"/>
                </a:lnTo>
                <a:close/>
              </a:path>
            </a:pathLst>
          </a:custGeom>
          <a:ln w="21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01525" y="8163676"/>
            <a:ext cx="128270" cy="513080"/>
          </a:xfrm>
          <a:custGeom>
            <a:avLst/>
            <a:gdLst/>
            <a:ahLst/>
            <a:cxnLst/>
            <a:rect l="l" t="t" r="r" b="b"/>
            <a:pathLst>
              <a:path w="128270" h="513079">
                <a:moveTo>
                  <a:pt x="0" y="0"/>
                </a:moveTo>
                <a:lnTo>
                  <a:pt x="128071" y="0"/>
                </a:lnTo>
                <a:lnTo>
                  <a:pt x="128071" y="512698"/>
                </a:lnTo>
                <a:lnTo>
                  <a:pt x="0" y="512698"/>
                </a:lnTo>
                <a:lnTo>
                  <a:pt x="0" y="0"/>
                </a:lnTo>
                <a:close/>
              </a:path>
            </a:pathLst>
          </a:custGeom>
          <a:ln w="21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04656" y="7996107"/>
            <a:ext cx="346710" cy="847090"/>
          </a:xfrm>
          <a:custGeom>
            <a:avLst/>
            <a:gdLst/>
            <a:ahLst/>
            <a:cxnLst/>
            <a:rect l="l" t="t" r="r" b="b"/>
            <a:pathLst>
              <a:path w="346710" h="847090">
                <a:moveTo>
                  <a:pt x="0" y="690948"/>
                </a:moveTo>
                <a:lnTo>
                  <a:pt x="6174" y="760514"/>
                </a:lnTo>
                <a:lnTo>
                  <a:pt x="24051" y="808441"/>
                </a:lnTo>
                <a:lnTo>
                  <a:pt x="76417" y="846551"/>
                </a:lnTo>
                <a:lnTo>
                  <a:pt x="105374" y="845652"/>
                </a:lnTo>
                <a:lnTo>
                  <a:pt x="163792" y="797782"/>
                </a:lnTo>
                <a:lnTo>
                  <a:pt x="191236" y="748346"/>
                </a:lnTo>
                <a:lnTo>
                  <a:pt x="216158" y="680267"/>
                </a:lnTo>
                <a:lnTo>
                  <a:pt x="227607" y="631495"/>
                </a:lnTo>
                <a:lnTo>
                  <a:pt x="233086" y="584021"/>
                </a:lnTo>
                <a:lnTo>
                  <a:pt x="233822" y="537556"/>
                </a:lnTo>
                <a:lnTo>
                  <a:pt x="231042" y="491812"/>
                </a:lnTo>
                <a:lnTo>
                  <a:pt x="225972" y="446501"/>
                </a:lnTo>
                <a:lnTo>
                  <a:pt x="219838" y="401334"/>
                </a:lnTo>
                <a:lnTo>
                  <a:pt x="213868" y="356023"/>
                </a:lnTo>
                <a:lnTo>
                  <a:pt x="209289" y="310279"/>
                </a:lnTo>
                <a:lnTo>
                  <a:pt x="207326" y="263815"/>
                </a:lnTo>
                <a:lnTo>
                  <a:pt x="209207" y="216340"/>
                </a:lnTo>
                <a:lnTo>
                  <a:pt x="216158" y="167569"/>
                </a:lnTo>
                <a:lnTo>
                  <a:pt x="234463" y="89988"/>
                </a:lnTo>
                <a:lnTo>
                  <a:pt x="253393" y="37505"/>
                </a:lnTo>
                <a:lnTo>
                  <a:pt x="294899" y="0"/>
                </a:lnTo>
                <a:lnTo>
                  <a:pt x="318364" y="11063"/>
                </a:lnTo>
                <a:lnTo>
                  <a:pt x="344229" y="39394"/>
                </a:lnTo>
                <a:lnTo>
                  <a:pt x="345006" y="40432"/>
                </a:lnTo>
                <a:lnTo>
                  <a:pt x="345774" y="41519"/>
                </a:lnTo>
                <a:lnTo>
                  <a:pt x="346534" y="42653"/>
                </a:lnTo>
              </a:path>
            </a:pathLst>
          </a:custGeom>
          <a:ln w="2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10963" y="8018789"/>
            <a:ext cx="80470" cy="1095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88869" y="7996107"/>
            <a:ext cx="346710" cy="847090"/>
          </a:xfrm>
          <a:custGeom>
            <a:avLst/>
            <a:gdLst/>
            <a:ahLst/>
            <a:cxnLst/>
            <a:rect l="l" t="t" r="r" b="b"/>
            <a:pathLst>
              <a:path w="346710" h="847090">
                <a:moveTo>
                  <a:pt x="0" y="690948"/>
                </a:moveTo>
                <a:lnTo>
                  <a:pt x="6174" y="760514"/>
                </a:lnTo>
                <a:lnTo>
                  <a:pt x="24051" y="808441"/>
                </a:lnTo>
                <a:lnTo>
                  <a:pt x="76417" y="846551"/>
                </a:lnTo>
                <a:lnTo>
                  <a:pt x="105374" y="845652"/>
                </a:lnTo>
                <a:lnTo>
                  <a:pt x="163792" y="797782"/>
                </a:lnTo>
                <a:lnTo>
                  <a:pt x="191236" y="748346"/>
                </a:lnTo>
                <a:lnTo>
                  <a:pt x="216158" y="680267"/>
                </a:lnTo>
                <a:lnTo>
                  <a:pt x="227607" y="631495"/>
                </a:lnTo>
                <a:lnTo>
                  <a:pt x="233086" y="584021"/>
                </a:lnTo>
                <a:lnTo>
                  <a:pt x="233822" y="537556"/>
                </a:lnTo>
                <a:lnTo>
                  <a:pt x="231042" y="491812"/>
                </a:lnTo>
                <a:lnTo>
                  <a:pt x="225972" y="446501"/>
                </a:lnTo>
                <a:lnTo>
                  <a:pt x="219838" y="401334"/>
                </a:lnTo>
                <a:lnTo>
                  <a:pt x="213868" y="356023"/>
                </a:lnTo>
                <a:lnTo>
                  <a:pt x="209289" y="310279"/>
                </a:lnTo>
                <a:lnTo>
                  <a:pt x="207326" y="263815"/>
                </a:lnTo>
                <a:lnTo>
                  <a:pt x="209207" y="216340"/>
                </a:lnTo>
                <a:lnTo>
                  <a:pt x="216158" y="167569"/>
                </a:lnTo>
                <a:lnTo>
                  <a:pt x="234463" y="89988"/>
                </a:lnTo>
                <a:lnTo>
                  <a:pt x="253393" y="37505"/>
                </a:lnTo>
                <a:lnTo>
                  <a:pt x="294899" y="0"/>
                </a:lnTo>
                <a:lnTo>
                  <a:pt x="318364" y="11063"/>
                </a:lnTo>
                <a:lnTo>
                  <a:pt x="344229" y="39394"/>
                </a:lnTo>
                <a:lnTo>
                  <a:pt x="345006" y="40432"/>
                </a:lnTo>
                <a:lnTo>
                  <a:pt x="345774" y="41519"/>
                </a:lnTo>
                <a:lnTo>
                  <a:pt x="346534" y="42653"/>
                </a:lnTo>
              </a:path>
            </a:pathLst>
          </a:custGeom>
          <a:ln w="2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95177" y="8018789"/>
            <a:ext cx="80470" cy="1095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73082" y="7996107"/>
            <a:ext cx="346710" cy="847090"/>
          </a:xfrm>
          <a:custGeom>
            <a:avLst/>
            <a:gdLst/>
            <a:ahLst/>
            <a:cxnLst/>
            <a:rect l="l" t="t" r="r" b="b"/>
            <a:pathLst>
              <a:path w="346709" h="847090">
                <a:moveTo>
                  <a:pt x="0" y="690948"/>
                </a:moveTo>
                <a:lnTo>
                  <a:pt x="6174" y="760514"/>
                </a:lnTo>
                <a:lnTo>
                  <a:pt x="24051" y="808441"/>
                </a:lnTo>
                <a:lnTo>
                  <a:pt x="76417" y="846551"/>
                </a:lnTo>
                <a:lnTo>
                  <a:pt x="105374" y="845652"/>
                </a:lnTo>
                <a:lnTo>
                  <a:pt x="163792" y="797782"/>
                </a:lnTo>
                <a:lnTo>
                  <a:pt x="191236" y="748346"/>
                </a:lnTo>
                <a:lnTo>
                  <a:pt x="216158" y="680267"/>
                </a:lnTo>
                <a:lnTo>
                  <a:pt x="227607" y="631495"/>
                </a:lnTo>
                <a:lnTo>
                  <a:pt x="233086" y="584021"/>
                </a:lnTo>
                <a:lnTo>
                  <a:pt x="233822" y="537556"/>
                </a:lnTo>
                <a:lnTo>
                  <a:pt x="231042" y="491812"/>
                </a:lnTo>
                <a:lnTo>
                  <a:pt x="225972" y="446501"/>
                </a:lnTo>
                <a:lnTo>
                  <a:pt x="219838" y="401334"/>
                </a:lnTo>
                <a:lnTo>
                  <a:pt x="213868" y="356023"/>
                </a:lnTo>
                <a:lnTo>
                  <a:pt x="209289" y="310279"/>
                </a:lnTo>
                <a:lnTo>
                  <a:pt x="207326" y="263815"/>
                </a:lnTo>
                <a:lnTo>
                  <a:pt x="209207" y="216340"/>
                </a:lnTo>
                <a:lnTo>
                  <a:pt x="216158" y="167569"/>
                </a:lnTo>
                <a:lnTo>
                  <a:pt x="234463" y="89988"/>
                </a:lnTo>
                <a:lnTo>
                  <a:pt x="253393" y="37505"/>
                </a:lnTo>
                <a:lnTo>
                  <a:pt x="294899" y="0"/>
                </a:lnTo>
                <a:lnTo>
                  <a:pt x="318364" y="11063"/>
                </a:lnTo>
                <a:lnTo>
                  <a:pt x="344229" y="39394"/>
                </a:lnTo>
                <a:lnTo>
                  <a:pt x="345006" y="40432"/>
                </a:lnTo>
                <a:lnTo>
                  <a:pt x="345774" y="41519"/>
                </a:lnTo>
                <a:lnTo>
                  <a:pt x="346534" y="42653"/>
                </a:lnTo>
              </a:path>
            </a:pathLst>
          </a:custGeom>
          <a:ln w="2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79390" y="8018789"/>
            <a:ext cx="80470" cy="1095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57295" y="7996107"/>
            <a:ext cx="346710" cy="847090"/>
          </a:xfrm>
          <a:custGeom>
            <a:avLst/>
            <a:gdLst/>
            <a:ahLst/>
            <a:cxnLst/>
            <a:rect l="l" t="t" r="r" b="b"/>
            <a:pathLst>
              <a:path w="346709" h="847090">
                <a:moveTo>
                  <a:pt x="0" y="690948"/>
                </a:moveTo>
                <a:lnTo>
                  <a:pt x="6174" y="760514"/>
                </a:lnTo>
                <a:lnTo>
                  <a:pt x="24051" y="808441"/>
                </a:lnTo>
                <a:lnTo>
                  <a:pt x="76417" y="846551"/>
                </a:lnTo>
                <a:lnTo>
                  <a:pt x="105374" y="845652"/>
                </a:lnTo>
                <a:lnTo>
                  <a:pt x="163792" y="797782"/>
                </a:lnTo>
                <a:lnTo>
                  <a:pt x="191236" y="748346"/>
                </a:lnTo>
                <a:lnTo>
                  <a:pt x="216158" y="680267"/>
                </a:lnTo>
                <a:lnTo>
                  <a:pt x="227607" y="631495"/>
                </a:lnTo>
                <a:lnTo>
                  <a:pt x="233086" y="584021"/>
                </a:lnTo>
                <a:lnTo>
                  <a:pt x="233822" y="537556"/>
                </a:lnTo>
                <a:lnTo>
                  <a:pt x="231042" y="491812"/>
                </a:lnTo>
                <a:lnTo>
                  <a:pt x="225972" y="446501"/>
                </a:lnTo>
                <a:lnTo>
                  <a:pt x="219838" y="401334"/>
                </a:lnTo>
                <a:lnTo>
                  <a:pt x="213868" y="356023"/>
                </a:lnTo>
                <a:lnTo>
                  <a:pt x="209289" y="310279"/>
                </a:lnTo>
                <a:lnTo>
                  <a:pt x="207326" y="263815"/>
                </a:lnTo>
                <a:lnTo>
                  <a:pt x="209207" y="216340"/>
                </a:lnTo>
                <a:lnTo>
                  <a:pt x="216158" y="167569"/>
                </a:lnTo>
                <a:lnTo>
                  <a:pt x="234463" y="89988"/>
                </a:lnTo>
                <a:lnTo>
                  <a:pt x="253393" y="37505"/>
                </a:lnTo>
                <a:lnTo>
                  <a:pt x="294899" y="0"/>
                </a:lnTo>
                <a:lnTo>
                  <a:pt x="318364" y="11063"/>
                </a:lnTo>
                <a:lnTo>
                  <a:pt x="344229" y="39394"/>
                </a:lnTo>
                <a:lnTo>
                  <a:pt x="345006" y="40432"/>
                </a:lnTo>
                <a:lnTo>
                  <a:pt x="345774" y="41519"/>
                </a:lnTo>
                <a:lnTo>
                  <a:pt x="346534" y="42653"/>
                </a:lnTo>
              </a:path>
            </a:pathLst>
          </a:custGeom>
          <a:ln w="2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63603" y="8018789"/>
            <a:ext cx="80470" cy="1095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35177" y="7608253"/>
            <a:ext cx="1056005" cy="678180"/>
          </a:xfrm>
          <a:custGeom>
            <a:avLst/>
            <a:gdLst/>
            <a:ahLst/>
            <a:cxnLst/>
            <a:rect l="l" t="t" r="r" b="b"/>
            <a:pathLst>
              <a:path w="1056004" h="678179">
                <a:moveTo>
                  <a:pt x="1054841" y="0"/>
                </a:moveTo>
                <a:lnTo>
                  <a:pt x="1035620" y="87323"/>
                </a:lnTo>
                <a:lnTo>
                  <a:pt x="961177" y="170336"/>
                </a:lnTo>
                <a:lnTo>
                  <a:pt x="798699" y="256349"/>
                </a:lnTo>
                <a:lnTo>
                  <a:pt x="747059" y="273119"/>
                </a:lnTo>
                <a:lnTo>
                  <a:pt x="694778" y="285422"/>
                </a:lnTo>
                <a:lnTo>
                  <a:pt x="642146" y="293921"/>
                </a:lnTo>
                <a:lnTo>
                  <a:pt x="589452" y="299279"/>
                </a:lnTo>
                <a:lnTo>
                  <a:pt x="536984" y="302158"/>
                </a:lnTo>
                <a:lnTo>
                  <a:pt x="485032" y="303221"/>
                </a:lnTo>
                <a:lnTo>
                  <a:pt x="433884" y="303130"/>
                </a:lnTo>
                <a:lnTo>
                  <a:pt x="383831" y="302548"/>
                </a:lnTo>
                <a:lnTo>
                  <a:pt x="335161" y="302137"/>
                </a:lnTo>
                <a:lnTo>
                  <a:pt x="288162" y="302560"/>
                </a:lnTo>
                <a:lnTo>
                  <a:pt x="243125" y="304479"/>
                </a:lnTo>
                <a:lnTo>
                  <a:pt x="200338" y="308557"/>
                </a:lnTo>
                <a:lnTo>
                  <a:pt x="160090" y="315457"/>
                </a:lnTo>
                <a:lnTo>
                  <a:pt x="122670" y="325841"/>
                </a:lnTo>
                <a:lnTo>
                  <a:pt x="57473" y="359711"/>
                </a:lnTo>
                <a:lnTo>
                  <a:pt x="8502" y="417823"/>
                </a:lnTo>
                <a:lnTo>
                  <a:pt x="0" y="453496"/>
                </a:lnTo>
                <a:lnTo>
                  <a:pt x="3000" y="490835"/>
                </a:lnTo>
                <a:lnTo>
                  <a:pt x="15737" y="529133"/>
                </a:lnTo>
                <a:lnTo>
                  <a:pt x="36445" y="567684"/>
                </a:lnTo>
                <a:lnTo>
                  <a:pt x="63356" y="605781"/>
                </a:lnTo>
                <a:lnTo>
                  <a:pt x="94706" y="642717"/>
                </a:lnTo>
                <a:lnTo>
                  <a:pt x="128727" y="677786"/>
                </a:lnTo>
              </a:path>
            </a:pathLst>
          </a:custGeom>
          <a:ln w="21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2839" y="8252016"/>
            <a:ext cx="103980" cy="9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03416" y="8378328"/>
            <a:ext cx="208476" cy="833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87629" y="8378328"/>
            <a:ext cx="208476" cy="833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71842" y="8378328"/>
            <a:ext cx="208476" cy="833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56055" y="8378328"/>
            <a:ext cx="208476" cy="833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40268" y="8378328"/>
            <a:ext cx="212034" cy="833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635508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5775" algn="l"/>
              </a:tabLst>
            </a:pPr>
            <a:r>
              <a:rPr lang="ru-RU" spc="-5" dirty="0"/>
              <a:t>Обзор лекции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71778" y="1733442"/>
            <a:ext cx="12179022" cy="3670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lang="ru-RU" sz="3600" spc="-170" dirty="0" smtClean="0">
                <a:latin typeface="Arial"/>
                <a:cs typeface="Arial"/>
              </a:rPr>
              <a:t>Два вопроса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901700" lvl="1" indent="-444500">
              <a:lnSpc>
                <a:spcPct val="100000"/>
              </a:lnSpc>
              <a:buSzPct val="75000"/>
              <a:buChar char="•"/>
              <a:tabLst>
                <a:tab pos="901065" algn="l"/>
                <a:tab pos="901700" algn="l"/>
                <a:tab pos="5373370" algn="l"/>
                <a:tab pos="10184765" algn="l"/>
              </a:tabLst>
            </a:pPr>
            <a:r>
              <a:rPr lang="ru-RU" sz="3600" spc="-5" dirty="0" smtClean="0">
                <a:latin typeface="Arial"/>
                <a:cs typeface="Arial"/>
              </a:rPr>
              <a:t>Как мы кодируем </a:t>
            </a:r>
            <a:r>
              <a:rPr lang="en-US" sz="3600" i="1" spc="-135" dirty="0" smtClean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lang="ru-RU" sz="3600" spc="-5" dirty="0" smtClean="0">
                <a:latin typeface="Arial"/>
                <a:cs typeface="Arial"/>
              </a:rPr>
              <a:t>как</a:t>
            </a:r>
            <a:r>
              <a:rPr lang="en-US" sz="3600" spc="-5" dirty="0" smtClean="0">
                <a:latin typeface="Arial"/>
                <a:cs typeface="Arial"/>
              </a:rPr>
              <a:t> </a:t>
            </a:r>
            <a:r>
              <a:rPr lang="ru-RU" sz="3600" spc="-5" dirty="0" smtClean="0">
                <a:latin typeface="Arial"/>
                <a:cs typeface="Arial"/>
              </a:rPr>
              <a:t>вектор фиксированного размера?</a:t>
            </a:r>
            <a:r>
              <a:rPr sz="3600" dirty="0">
                <a:latin typeface="Arial"/>
                <a:cs typeface="Arial"/>
              </a:rPr>
              <a:t>	</a:t>
            </a:r>
          </a:p>
          <a:p>
            <a:pPr marL="1358265" lvl="2" indent="-278765">
              <a:lnSpc>
                <a:spcPct val="100000"/>
              </a:lnSpc>
              <a:spcBef>
                <a:spcPts val="1380"/>
              </a:spcBef>
              <a:buChar char="-"/>
              <a:tabLst>
                <a:tab pos="1358900" algn="l"/>
              </a:tabLst>
            </a:pPr>
            <a:r>
              <a:rPr lang="ru-RU" sz="3600" spc="-15" dirty="0" smtClean="0">
                <a:latin typeface="Arial"/>
                <a:cs typeface="Arial"/>
              </a:rPr>
              <a:t>Специфика</a:t>
            </a:r>
            <a:r>
              <a:rPr sz="3600" spc="-15" dirty="0" smtClean="0">
                <a:latin typeface="Arial"/>
                <a:cs typeface="Arial"/>
              </a:rPr>
              <a:t> </a:t>
            </a:r>
            <a:r>
              <a:rPr sz="3600" spc="-5" dirty="0" smtClean="0">
                <a:latin typeface="Arial"/>
                <a:cs typeface="Arial"/>
              </a:rPr>
              <a:t>(</a:t>
            </a:r>
            <a:r>
              <a:rPr lang="ru-RU" sz="3600" spc="-5" dirty="0" smtClean="0">
                <a:latin typeface="Arial"/>
                <a:cs typeface="Arial"/>
              </a:rPr>
              <a:t>или хотя бы модальность</a:t>
            </a:r>
            <a:r>
              <a:rPr sz="3600" spc="20" dirty="0" smtClean="0">
                <a:latin typeface="Arial"/>
                <a:cs typeface="Arial"/>
              </a:rPr>
              <a:t>)</a:t>
            </a:r>
            <a:r>
              <a:rPr sz="3600" spc="30" dirty="0" smtClean="0">
                <a:latin typeface="Arial"/>
                <a:cs typeface="Arial"/>
              </a:rPr>
              <a:t> </a:t>
            </a:r>
            <a:r>
              <a:rPr lang="ru-RU" sz="3600" spc="70" dirty="0" smtClean="0">
                <a:latin typeface="Arial"/>
                <a:cs typeface="Arial"/>
              </a:rPr>
              <a:t>проблемы</a:t>
            </a:r>
            <a:endParaRPr sz="3600" dirty="0">
              <a:latin typeface="Arial"/>
              <a:cs typeface="Arial"/>
            </a:endParaRPr>
          </a:p>
          <a:p>
            <a:pPr marL="1358265" lvl="2" indent="-278765">
              <a:lnSpc>
                <a:spcPct val="100000"/>
              </a:lnSpc>
              <a:spcBef>
                <a:spcPts val="1180"/>
              </a:spcBef>
              <a:buChar char="-"/>
              <a:tabLst>
                <a:tab pos="1358900" algn="l"/>
              </a:tabLst>
            </a:pPr>
            <a:r>
              <a:rPr lang="ru-RU" sz="3600" spc="-40" dirty="0" smtClean="0">
                <a:latin typeface="Arial"/>
                <a:cs typeface="Arial"/>
              </a:rPr>
              <a:t>Подумайте о предположениях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5954185"/>
            <a:ext cx="11988800" cy="188256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57200" marR="46355" indent="-444500">
              <a:lnSpc>
                <a:spcPts val="4300"/>
              </a:lnSpc>
              <a:spcBef>
                <a:spcPts val="260"/>
              </a:spcBef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lang="ru-RU" sz="3600" spc="-5" dirty="0" smtClean="0">
                <a:latin typeface="Arial"/>
                <a:cs typeface="Arial"/>
              </a:rPr>
              <a:t>Как мы определяем условия </a:t>
            </a:r>
            <a:r>
              <a:rPr lang="ru-RU" sz="3600" i="1" spc="-135" dirty="0" smtClean="0">
                <a:latin typeface="Arial"/>
                <a:cs typeface="Arial"/>
              </a:rPr>
              <a:t>с</a:t>
            </a:r>
            <a:r>
              <a:rPr lang="en-US" sz="3600" i="1" spc="-135" dirty="0" smtClean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lang="ru-RU" sz="3600" spc="-5" dirty="0" smtClean="0">
                <a:latin typeface="Arial"/>
                <a:cs typeface="Arial"/>
              </a:rPr>
              <a:t>в модели декодирования</a:t>
            </a:r>
            <a:r>
              <a:rPr sz="3600" spc="-5" dirty="0" smtClean="0">
                <a:latin typeface="Arial"/>
                <a:cs typeface="Arial"/>
              </a:rPr>
              <a:t>?</a:t>
            </a:r>
            <a:endParaRPr sz="3600" dirty="0">
              <a:latin typeface="Arial"/>
              <a:cs typeface="Arial"/>
            </a:endParaRPr>
          </a:p>
          <a:p>
            <a:pPr marL="635000">
              <a:lnSpc>
                <a:spcPct val="100000"/>
              </a:lnSpc>
              <a:spcBef>
                <a:spcPts val="1540"/>
              </a:spcBef>
            </a:pPr>
            <a:r>
              <a:rPr sz="3600" dirty="0">
                <a:latin typeface="Arial"/>
                <a:cs typeface="Arial"/>
              </a:rPr>
              <a:t>- </a:t>
            </a:r>
            <a:r>
              <a:rPr lang="ru-RU" sz="3600" spc="-5" dirty="0" smtClean="0">
                <a:latin typeface="Arial"/>
                <a:cs typeface="Arial"/>
              </a:rPr>
              <a:t>Менее специфичная проблема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400" y="7836752"/>
            <a:ext cx="9283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- </a:t>
            </a:r>
            <a:r>
              <a:rPr lang="ru-RU" sz="3600" spc="-135" dirty="0" smtClean="0">
                <a:latin typeface="Arial"/>
                <a:cs typeface="Arial"/>
              </a:rPr>
              <a:t>Мы рассмотрим решение/архитектуры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1117600" y="5801667"/>
            <a:ext cx="8415655" cy="3463769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2829560">
              <a:lnSpc>
                <a:spcPct val="100000"/>
              </a:lnSpc>
              <a:spcBef>
                <a:spcPts val="1210"/>
              </a:spcBef>
              <a:tabLst>
                <a:tab pos="3407410" algn="l"/>
              </a:tabLst>
            </a:pPr>
            <a:r>
              <a:rPr sz="3550" b="1" spc="350" dirty="0">
                <a:latin typeface="Times New Roman"/>
                <a:cs typeface="Times New Roman"/>
              </a:rPr>
              <a:t>u</a:t>
            </a:r>
            <a:r>
              <a:rPr sz="3750" i="1" spc="525" baseline="-12222" dirty="0">
                <a:latin typeface="Arial"/>
                <a:cs typeface="Arial"/>
              </a:rPr>
              <a:t>t	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b="1" spc="450" dirty="0">
                <a:latin typeface="Times New Roman"/>
                <a:cs typeface="Times New Roman"/>
              </a:rPr>
              <a:t>Ph</a:t>
            </a:r>
            <a:r>
              <a:rPr sz="3750" i="1" spc="675" baseline="-12222" dirty="0">
                <a:latin typeface="Arial"/>
                <a:cs typeface="Arial"/>
              </a:rPr>
              <a:t>t</a:t>
            </a:r>
            <a:r>
              <a:rPr sz="3750" i="1" spc="412" baseline="-12222" dirty="0">
                <a:latin typeface="Arial"/>
                <a:cs typeface="Arial"/>
              </a:rPr>
              <a:t> </a:t>
            </a:r>
            <a:r>
              <a:rPr sz="3550" spc="710" dirty="0">
                <a:latin typeface="Arial"/>
                <a:cs typeface="Arial"/>
              </a:rPr>
              <a:t>+</a:t>
            </a:r>
            <a:r>
              <a:rPr sz="3550" spc="-190" dirty="0">
                <a:latin typeface="Arial"/>
                <a:cs typeface="Arial"/>
              </a:rPr>
              <a:t> </a:t>
            </a:r>
            <a:r>
              <a:rPr sz="3550" b="1" spc="-225" dirty="0">
                <a:latin typeface="Times New Roman"/>
                <a:cs typeface="Times New Roman"/>
              </a:rPr>
              <a:t>b</a:t>
            </a:r>
            <a:r>
              <a:rPr sz="3750" spc="-337" baseline="33333" dirty="0">
                <a:latin typeface="Lucida Sans Unicode"/>
                <a:cs typeface="Lucida Sans Unicode"/>
              </a:rPr>
              <a:t>0</a:t>
            </a:r>
            <a:endParaRPr sz="3750" baseline="33333" dirty="0">
              <a:latin typeface="Lucida Sans Unicode"/>
              <a:cs typeface="Lucida Sans Unicode"/>
            </a:endParaRPr>
          </a:p>
          <a:p>
            <a:pPr marL="388620">
              <a:lnSpc>
                <a:spcPct val="100000"/>
              </a:lnSpc>
              <a:spcBef>
                <a:spcPts val="1120"/>
              </a:spcBef>
              <a:tabLst>
                <a:tab pos="1511935" algn="l"/>
              </a:tabLst>
            </a:pPr>
            <a:r>
              <a:rPr sz="3550" i="1" spc="114" dirty="0">
                <a:latin typeface="Arial"/>
                <a:cs typeface="Arial"/>
              </a:rPr>
              <a:t>p</a:t>
            </a:r>
            <a:r>
              <a:rPr sz="3550" spc="114" dirty="0">
                <a:latin typeface="Arial"/>
                <a:cs typeface="Arial"/>
              </a:rPr>
              <a:t>(</a:t>
            </a:r>
            <a:r>
              <a:rPr sz="3550" i="1" spc="114" dirty="0">
                <a:latin typeface="Arial"/>
                <a:cs typeface="Arial"/>
              </a:rPr>
              <a:t>W</a:t>
            </a:r>
            <a:r>
              <a:rPr sz="3750" i="1" spc="172" baseline="-12222" dirty="0">
                <a:latin typeface="Arial"/>
                <a:cs typeface="Arial"/>
              </a:rPr>
              <a:t>t	</a:t>
            </a:r>
            <a:r>
              <a:rPr sz="3550" spc="160" dirty="0">
                <a:latin typeface="MS UI Gothic"/>
                <a:cs typeface="MS UI Gothic"/>
              </a:rPr>
              <a:t>|</a:t>
            </a:r>
            <a:r>
              <a:rPr sz="3550" spc="-90" dirty="0">
                <a:latin typeface="MS UI Gothic"/>
                <a:cs typeface="MS UI Gothic"/>
              </a:rPr>
              <a:t> </a:t>
            </a:r>
            <a:r>
              <a:rPr sz="3550" b="1" i="1" spc="8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i="1" spc="80" dirty="0">
                <a:latin typeface="Arial"/>
                <a:cs typeface="Arial"/>
              </a:rPr>
              <a:t>,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b="1" i="1" spc="395" dirty="0">
                <a:latin typeface="Bookman Old Style"/>
                <a:cs typeface="Bookman Old Style"/>
              </a:rPr>
              <a:t>w</a:t>
            </a:r>
            <a:r>
              <a:rPr sz="3750" i="1" spc="592" baseline="-12222" dirty="0">
                <a:latin typeface="Arial"/>
                <a:cs typeface="Arial"/>
              </a:rPr>
              <a:t>&lt;t</a:t>
            </a:r>
            <a:r>
              <a:rPr sz="3550" spc="395" dirty="0">
                <a:latin typeface="Arial"/>
                <a:cs typeface="Arial"/>
              </a:rPr>
              <a:t>)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spc="110" dirty="0">
                <a:latin typeface="Arial"/>
                <a:cs typeface="Arial"/>
              </a:rPr>
              <a:t>softmax(</a:t>
            </a:r>
            <a:r>
              <a:rPr sz="3550" b="1" spc="110" dirty="0">
                <a:latin typeface="Times New Roman"/>
                <a:cs typeface="Times New Roman"/>
              </a:rPr>
              <a:t>u</a:t>
            </a:r>
            <a:r>
              <a:rPr sz="3750" i="1" spc="165" baseline="-12222" dirty="0">
                <a:latin typeface="Arial"/>
                <a:cs typeface="Arial"/>
              </a:rPr>
              <a:t>t</a:t>
            </a:r>
            <a:r>
              <a:rPr sz="3550" spc="110" dirty="0">
                <a:latin typeface="Arial"/>
                <a:cs typeface="Arial"/>
              </a:rPr>
              <a:t>)</a:t>
            </a:r>
            <a:endParaRPr sz="3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3600" dirty="0" smtClean="0">
                <a:latin typeface="Arial"/>
                <a:cs typeface="Arial"/>
              </a:rPr>
              <a:t>Вспомнить</a:t>
            </a:r>
            <a:r>
              <a:rPr sz="3600" dirty="0" smtClean="0">
                <a:latin typeface="Arial"/>
                <a:cs typeface="Arial"/>
              </a:rPr>
              <a:t> </a:t>
            </a:r>
            <a:r>
              <a:rPr lang="ru-RU" sz="3600" spc="30" dirty="0" smtClean="0">
                <a:latin typeface="Arial"/>
                <a:cs typeface="Arial"/>
              </a:rPr>
              <a:t>безусловные РНС</a:t>
            </a:r>
            <a:endParaRPr sz="3600" dirty="0">
              <a:latin typeface="Arial"/>
              <a:cs typeface="Arial"/>
            </a:endParaRPr>
          </a:p>
          <a:p>
            <a:pPr marL="2854325">
              <a:lnSpc>
                <a:spcPct val="100000"/>
              </a:lnSpc>
              <a:spcBef>
                <a:spcPts val="1595"/>
              </a:spcBef>
              <a:tabLst>
                <a:tab pos="3432175" algn="l"/>
              </a:tabLst>
            </a:pPr>
            <a:r>
              <a:rPr sz="3550" b="1" spc="350" dirty="0">
                <a:latin typeface="Times New Roman"/>
                <a:cs typeface="Times New Roman"/>
              </a:rPr>
              <a:t>h</a:t>
            </a:r>
            <a:r>
              <a:rPr sz="3750" i="1" spc="525" baseline="-12222" dirty="0">
                <a:latin typeface="Arial"/>
                <a:cs typeface="Arial"/>
              </a:rPr>
              <a:t>t	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10" dirty="0">
                <a:latin typeface="Arial"/>
                <a:cs typeface="Arial"/>
              </a:rPr>
              <a:t> </a:t>
            </a:r>
            <a:r>
              <a:rPr sz="3550" i="1" spc="305" dirty="0">
                <a:latin typeface="Arial"/>
                <a:cs typeface="Arial"/>
              </a:rPr>
              <a:t>g</a:t>
            </a:r>
            <a:r>
              <a:rPr sz="3550" spc="305" dirty="0">
                <a:latin typeface="Arial"/>
                <a:cs typeface="Arial"/>
              </a:rPr>
              <a:t>(</a:t>
            </a:r>
            <a:r>
              <a:rPr sz="3550" b="1" spc="305" dirty="0">
                <a:latin typeface="Times New Roman"/>
                <a:cs typeface="Times New Roman"/>
              </a:rPr>
              <a:t>W</a:t>
            </a:r>
            <a:r>
              <a:rPr sz="3550" spc="305" dirty="0">
                <a:latin typeface="Arial"/>
                <a:cs typeface="Arial"/>
              </a:rPr>
              <a:t>[</a:t>
            </a:r>
            <a:r>
              <a:rPr sz="3550" b="1" spc="305" dirty="0">
                <a:latin typeface="Times New Roman"/>
                <a:cs typeface="Times New Roman"/>
              </a:rPr>
              <a:t>h</a:t>
            </a:r>
            <a:r>
              <a:rPr sz="3750" i="1" spc="457" baseline="-12222" dirty="0">
                <a:latin typeface="Arial"/>
                <a:cs typeface="Arial"/>
              </a:rPr>
              <a:t>t</a:t>
            </a:r>
            <a:r>
              <a:rPr sz="3750" spc="457" baseline="-12222" dirty="0">
                <a:latin typeface="MS Gothic"/>
                <a:cs typeface="MS Gothic"/>
              </a:rPr>
              <a:t>—</a:t>
            </a:r>
            <a:r>
              <a:rPr sz="3750" spc="457" baseline="-12222" dirty="0">
                <a:latin typeface="Arial"/>
                <a:cs typeface="Arial"/>
              </a:rPr>
              <a:t>1</a:t>
            </a:r>
            <a:r>
              <a:rPr sz="3550" spc="305" dirty="0">
                <a:latin typeface="Arial"/>
                <a:cs typeface="Arial"/>
              </a:rPr>
              <a:t>;</a:t>
            </a:r>
            <a:r>
              <a:rPr sz="3550" spc="-395" dirty="0">
                <a:latin typeface="Arial"/>
                <a:cs typeface="Arial"/>
              </a:rPr>
              <a:t> </a:t>
            </a:r>
            <a:r>
              <a:rPr sz="3550" b="1" spc="400" dirty="0">
                <a:latin typeface="Times New Roman"/>
                <a:cs typeface="Times New Roman"/>
              </a:rPr>
              <a:t>w</a:t>
            </a:r>
            <a:r>
              <a:rPr sz="3750" i="1" spc="600" baseline="-12222" dirty="0">
                <a:latin typeface="Arial"/>
                <a:cs typeface="Arial"/>
              </a:rPr>
              <a:t>t</a:t>
            </a:r>
            <a:r>
              <a:rPr sz="3750" spc="600" baseline="-12222" dirty="0">
                <a:latin typeface="MS Gothic"/>
                <a:cs typeface="MS Gothic"/>
              </a:rPr>
              <a:t>—</a:t>
            </a:r>
            <a:r>
              <a:rPr sz="3750" spc="600" baseline="-12222" dirty="0">
                <a:latin typeface="Arial"/>
                <a:cs typeface="Arial"/>
              </a:rPr>
              <a:t>1</a:t>
            </a:r>
            <a:r>
              <a:rPr sz="3550" spc="400" dirty="0">
                <a:latin typeface="Arial"/>
                <a:cs typeface="Arial"/>
              </a:rPr>
              <a:t>]</a:t>
            </a:r>
            <a:r>
              <a:rPr sz="3550" spc="-204" dirty="0">
                <a:latin typeface="Arial"/>
                <a:cs typeface="Arial"/>
              </a:rPr>
              <a:t> </a:t>
            </a:r>
            <a:r>
              <a:rPr sz="3550" spc="710" dirty="0">
                <a:latin typeface="Arial"/>
                <a:cs typeface="Arial"/>
              </a:rPr>
              <a:t>+</a:t>
            </a:r>
            <a:r>
              <a:rPr sz="3550" spc="-200" dirty="0">
                <a:latin typeface="Arial"/>
                <a:cs typeface="Arial"/>
              </a:rPr>
              <a:t> </a:t>
            </a:r>
            <a:r>
              <a:rPr sz="3550" b="1" spc="175" dirty="0">
                <a:latin typeface="Times New Roman"/>
                <a:cs typeface="Times New Roman"/>
              </a:rPr>
              <a:t>b</a:t>
            </a:r>
            <a:r>
              <a:rPr sz="3550" spc="175" dirty="0">
                <a:latin typeface="Arial"/>
                <a:cs typeface="Arial"/>
              </a:rPr>
              <a:t>])</a:t>
            </a:r>
            <a:endParaRPr sz="355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207897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 err="1" smtClean="0"/>
              <a:t>Калхбреннер</a:t>
            </a:r>
            <a:r>
              <a:rPr spc="-5" dirty="0" smtClean="0"/>
              <a:t> </a:t>
            </a:r>
            <a:r>
              <a:rPr lang="ru-RU" spc="-5" dirty="0" smtClean="0"/>
              <a:t>и</a:t>
            </a:r>
            <a:r>
              <a:rPr spc="-5" dirty="0" smtClean="0"/>
              <a:t> </a:t>
            </a:r>
            <a:r>
              <a:rPr lang="ru-RU" spc="-5" dirty="0" err="1" smtClean="0"/>
              <a:t>Блансом</a:t>
            </a:r>
            <a:r>
              <a:rPr spc="-75" dirty="0" smtClean="0"/>
              <a:t> </a:t>
            </a:r>
            <a:r>
              <a:rPr dirty="0"/>
              <a:t>2013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2446" y="4163951"/>
            <a:ext cx="38798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spc="-10" dirty="0" smtClean="0">
                <a:latin typeface="Arial"/>
                <a:cs typeface="Arial"/>
              </a:rPr>
              <a:t>Рекуррентный </a:t>
            </a:r>
            <a:r>
              <a:rPr lang="ru-RU" sz="3600" spc="-10" dirty="0" err="1" smtClean="0">
                <a:latin typeface="Arial"/>
                <a:cs typeface="Arial"/>
              </a:rPr>
              <a:t>декодировщик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9709" y="5895356"/>
            <a:ext cx="342265" cy="300355"/>
          </a:xfrm>
          <a:custGeom>
            <a:avLst/>
            <a:gdLst/>
            <a:ahLst/>
            <a:cxnLst/>
            <a:rect l="l" t="t" r="r" b="b"/>
            <a:pathLst>
              <a:path w="342265" h="300354">
                <a:moveTo>
                  <a:pt x="0" y="287699"/>
                </a:moveTo>
                <a:lnTo>
                  <a:pt x="48947" y="297345"/>
                </a:lnTo>
                <a:lnTo>
                  <a:pt x="94298" y="300061"/>
                </a:lnTo>
                <a:lnTo>
                  <a:pt x="136050" y="295846"/>
                </a:lnTo>
                <a:lnTo>
                  <a:pt x="174205" y="284701"/>
                </a:lnTo>
                <a:lnTo>
                  <a:pt x="208762" y="266624"/>
                </a:lnTo>
                <a:lnTo>
                  <a:pt x="239721" y="241617"/>
                </a:lnTo>
                <a:lnTo>
                  <a:pt x="267083" y="209679"/>
                </a:lnTo>
                <a:lnTo>
                  <a:pt x="290847" y="170810"/>
                </a:lnTo>
                <a:lnTo>
                  <a:pt x="311014" y="125011"/>
                </a:lnTo>
                <a:lnTo>
                  <a:pt x="327583" y="72280"/>
                </a:lnTo>
                <a:lnTo>
                  <a:pt x="340554" y="12619"/>
                </a:lnTo>
                <a:lnTo>
                  <a:pt x="342044" y="0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39724" y="5807070"/>
            <a:ext cx="121285" cy="108585"/>
          </a:xfrm>
          <a:custGeom>
            <a:avLst/>
            <a:gdLst/>
            <a:ahLst/>
            <a:cxnLst/>
            <a:rect l="l" t="t" r="r" b="b"/>
            <a:pathLst>
              <a:path w="121284" h="108585">
                <a:moveTo>
                  <a:pt x="121078" y="108049"/>
                </a:moveTo>
                <a:lnTo>
                  <a:pt x="72457" y="0"/>
                </a:lnTo>
                <a:lnTo>
                  <a:pt x="0" y="93747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00264" y="5807070"/>
            <a:ext cx="12065" cy="100965"/>
          </a:xfrm>
          <a:custGeom>
            <a:avLst/>
            <a:gdLst/>
            <a:ahLst/>
            <a:cxnLst/>
            <a:rect l="l" t="t" r="r" b="b"/>
            <a:pathLst>
              <a:path w="12065" h="100964">
                <a:moveTo>
                  <a:pt x="0" y="100898"/>
                </a:moveTo>
                <a:lnTo>
                  <a:pt x="11917" y="0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40878" y="4485622"/>
            <a:ext cx="260985" cy="766445"/>
          </a:xfrm>
          <a:custGeom>
            <a:avLst/>
            <a:gdLst/>
            <a:ahLst/>
            <a:cxnLst/>
            <a:rect l="l" t="t" r="r" b="b"/>
            <a:pathLst>
              <a:path w="260984" h="766445">
                <a:moveTo>
                  <a:pt x="260873" y="0"/>
                </a:moveTo>
                <a:lnTo>
                  <a:pt x="226393" y="19490"/>
                </a:lnTo>
                <a:lnTo>
                  <a:pt x="194354" y="41612"/>
                </a:lnTo>
                <a:lnTo>
                  <a:pt x="164756" y="66365"/>
                </a:lnTo>
                <a:lnTo>
                  <a:pt x="137599" y="93749"/>
                </a:lnTo>
                <a:lnTo>
                  <a:pt x="112884" y="123764"/>
                </a:lnTo>
                <a:lnTo>
                  <a:pt x="90610" y="156411"/>
                </a:lnTo>
                <a:lnTo>
                  <a:pt x="70777" y="191688"/>
                </a:lnTo>
                <a:lnTo>
                  <a:pt x="53386" y="229597"/>
                </a:lnTo>
                <a:lnTo>
                  <a:pt x="38435" y="270136"/>
                </a:lnTo>
                <a:lnTo>
                  <a:pt x="25926" y="313307"/>
                </a:lnTo>
                <a:lnTo>
                  <a:pt x="15858" y="359109"/>
                </a:lnTo>
                <a:lnTo>
                  <a:pt x="8232" y="407541"/>
                </a:lnTo>
                <a:lnTo>
                  <a:pt x="3046" y="458605"/>
                </a:lnTo>
                <a:lnTo>
                  <a:pt x="302" y="512301"/>
                </a:lnTo>
                <a:lnTo>
                  <a:pt x="0" y="568627"/>
                </a:lnTo>
                <a:lnTo>
                  <a:pt x="2138" y="627584"/>
                </a:lnTo>
                <a:lnTo>
                  <a:pt x="6718" y="689172"/>
                </a:lnTo>
                <a:lnTo>
                  <a:pt x="13738" y="753392"/>
                </a:lnTo>
                <a:lnTo>
                  <a:pt x="15652" y="765955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4353" y="5229844"/>
            <a:ext cx="120650" cy="109855"/>
          </a:xfrm>
          <a:custGeom>
            <a:avLst/>
            <a:gdLst/>
            <a:ahLst/>
            <a:cxnLst/>
            <a:rect l="l" t="t" r="r" b="b"/>
            <a:pathLst>
              <a:path w="120650" h="109854">
                <a:moveTo>
                  <a:pt x="0" y="18355"/>
                </a:moveTo>
                <a:lnTo>
                  <a:pt x="75561" y="109619"/>
                </a:lnTo>
                <a:lnTo>
                  <a:pt x="120530" y="0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54617" y="5239022"/>
            <a:ext cx="15875" cy="100965"/>
          </a:xfrm>
          <a:custGeom>
            <a:avLst/>
            <a:gdLst/>
            <a:ahLst/>
            <a:cxnLst/>
            <a:rect l="l" t="t" r="r" b="b"/>
            <a:pathLst>
              <a:path w="15875" h="100964">
                <a:moveTo>
                  <a:pt x="0" y="0"/>
                </a:moveTo>
                <a:lnTo>
                  <a:pt x="15296" y="100441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45400" y="4183318"/>
            <a:ext cx="2827020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ru-RU" sz="2800" i="1" dirty="0" smtClean="0">
                <a:solidFill>
                  <a:srgbClr val="0365C0"/>
                </a:solidFill>
                <a:latin typeface="Arial"/>
                <a:cs typeface="Arial"/>
              </a:rPr>
              <a:t>Вложение</a:t>
            </a:r>
            <a:r>
              <a:rPr sz="2800" i="1" spc="215" dirty="0" smtClean="0">
                <a:solidFill>
                  <a:srgbClr val="0365C0"/>
                </a:solidFill>
                <a:latin typeface="Arial"/>
                <a:cs typeface="Arial"/>
              </a:rPr>
              <a:t> </a:t>
            </a:r>
            <a:r>
              <a:rPr sz="3250" i="1" spc="105" dirty="0">
                <a:solidFill>
                  <a:srgbClr val="0E4EB2"/>
                </a:solidFill>
                <a:latin typeface="Arial"/>
                <a:cs typeface="Arial"/>
              </a:rPr>
              <a:t>w</a:t>
            </a:r>
            <a:r>
              <a:rPr sz="3375" i="1" spc="157" baseline="-11111" dirty="0">
                <a:solidFill>
                  <a:srgbClr val="0E4EB2"/>
                </a:solidFill>
                <a:latin typeface="Arial"/>
                <a:cs typeface="Arial"/>
              </a:rPr>
              <a:t>t</a:t>
            </a:r>
            <a:endParaRPr sz="3375" baseline="-11111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5742" y="4362158"/>
            <a:ext cx="184150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spc="-5" dirty="0">
                <a:solidFill>
                  <a:srgbClr val="0E4EB2"/>
                </a:solidFill>
                <a:latin typeface="Arial"/>
                <a:cs typeface="Arial"/>
              </a:rPr>
              <a:t>1</a:t>
            </a:r>
            <a:endParaRPr sz="22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29418" y="4060716"/>
            <a:ext cx="819150" cy="1189990"/>
          </a:xfrm>
          <a:custGeom>
            <a:avLst/>
            <a:gdLst/>
            <a:ahLst/>
            <a:cxnLst/>
            <a:rect l="l" t="t" r="r" b="b"/>
            <a:pathLst>
              <a:path w="819150" h="1189989">
                <a:moveTo>
                  <a:pt x="818792" y="0"/>
                </a:moveTo>
                <a:lnTo>
                  <a:pt x="771364" y="12988"/>
                </a:lnTo>
                <a:lnTo>
                  <a:pt x="725350" y="27394"/>
                </a:lnTo>
                <a:lnTo>
                  <a:pt x="680750" y="43218"/>
                </a:lnTo>
                <a:lnTo>
                  <a:pt x="637563" y="60458"/>
                </a:lnTo>
                <a:lnTo>
                  <a:pt x="595789" y="79116"/>
                </a:lnTo>
                <a:lnTo>
                  <a:pt x="555429" y="99192"/>
                </a:lnTo>
                <a:lnTo>
                  <a:pt x="516483" y="120684"/>
                </a:lnTo>
                <a:lnTo>
                  <a:pt x="478950" y="143594"/>
                </a:lnTo>
                <a:lnTo>
                  <a:pt x="442831" y="167921"/>
                </a:lnTo>
                <a:lnTo>
                  <a:pt x="408125" y="193666"/>
                </a:lnTo>
                <a:lnTo>
                  <a:pt x="374833" y="220828"/>
                </a:lnTo>
                <a:lnTo>
                  <a:pt x="342954" y="249407"/>
                </a:lnTo>
                <a:lnTo>
                  <a:pt x="312489" y="279404"/>
                </a:lnTo>
                <a:lnTo>
                  <a:pt x="283437" y="310818"/>
                </a:lnTo>
                <a:lnTo>
                  <a:pt x="255799" y="343649"/>
                </a:lnTo>
                <a:lnTo>
                  <a:pt x="229574" y="377897"/>
                </a:lnTo>
                <a:lnTo>
                  <a:pt x="204763" y="413563"/>
                </a:lnTo>
                <a:lnTo>
                  <a:pt x="181366" y="450646"/>
                </a:lnTo>
                <a:lnTo>
                  <a:pt x="159382" y="489147"/>
                </a:lnTo>
                <a:lnTo>
                  <a:pt x="138811" y="529065"/>
                </a:lnTo>
                <a:lnTo>
                  <a:pt x="119654" y="570400"/>
                </a:lnTo>
                <a:lnTo>
                  <a:pt x="101911" y="613152"/>
                </a:lnTo>
                <a:lnTo>
                  <a:pt x="85581" y="657322"/>
                </a:lnTo>
                <a:lnTo>
                  <a:pt x="70664" y="702909"/>
                </a:lnTo>
                <a:lnTo>
                  <a:pt x="57161" y="749914"/>
                </a:lnTo>
                <a:lnTo>
                  <a:pt x="45072" y="798335"/>
                </a:lnTo>
                <a:lnTo>
                  <a:pt x="34396" y="848174"/>
                </a:lnTo>
                <a:lnTo>
                  <a:pt x="25134" y="899431"/>
                </a:lnTo>
                <a:lnTo>
                  <a:pt x="17285" y="952104"/>
                </a:lnTo>
                <a:lnTo>
                  <a:pt x="10850" y="1006195"/>
                </a:lnTo>
                <a:lnTo>
                  <a:pt x="5828" y="1061704"/>
                </a:lnTo>
                <a:lnTo>
                  <a:pt x="2220" y="1118629"/>
                </a:lnTo>
                <a:lnTo>
                  <a:pt x="25" y="1176972"/>
                </a:lnTo>
                <a:lnTo>
                  <a:pt x="0" y="1189672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68483" y="5237567"/>
            <a:ext cx="121920" cy="102235"/>
          </a:xfrm>
          <a:custGeom>
            <a:avLst/>
            <a:gdLst/>
            <a:ahLst/>
            <a:cxnLst/>
            <a:rect l="l" t="t" r="r" b="b"/>
            <a:pathLst>
              <a:path w="121920" h="102235">
                <a:moveTo>
                  <a:pt x="0" y="0"/>
                </a:moveTo>
                <a:lnTo>
                  <a:pt x="60756" y="101722"/>
                </a:lnTo>
                <a:lnTo>
                  <a:pt x="121919" y="244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29239" y="5237689"/>
            <a:ext cx="635" cy="101600"/>
          </a:xfrm>
          <a:custGeom>
            <a:avLst/>
            <a:gdLst/>
            <a:ahLst/>
            <a:cxnLst/>
            <a:rect l="l" t="t" r="r" b="b"/>
            <a:pathLst>
              <a:path w="635" h="101600">
                <a:moveTo>
                  <a:pt x="101" y="-12700"/>
                </a:moveTo>
                <a:lnTo>
                  <a:pt x="101" y="114299"/>
                </a:lnTo>
              </a:path>
            </a:pathLst>
          </a:custGeom>
          <a:ln w="25603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17600" y="1876696"/>
            <a:ext cx="11456670" cy="2410916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lang="ru-RU" sz="3600" spc="25" dirty="0" smtClean="0">
                <a:latin typeface="Arial"/>
                <a:cs typeface="Arial"/>
              </a:rPr>
              <a:t>Кодировщик</a:t>
            </a:r>
            <a:endParaRPr sz="3600" dirty="0">
              <a:latin typeface="Arial"/>
              <a:cs typeface="Arial"/>
            </a:endParaRPr>
          </a:p>
          <a:p>
            <a:pPr marL="3016250">
              <a:lnSpc>
                <a:spcPct val="100000"/>
              </a:lnSpc>
              <a:spcBef>
                <a:spcPts val="1255"/>
              </a:spcBef>
            </a:pPr>
            <a:r>
              <a:rPr sz="3550" b="1" spc="-145" dirty="0">
                <a:latin typeface="Arial"/>
                <a:cs typeface="Arial"/>
              </a:rPr>
              <a:t>c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160" dirty="0">
                <a:latin typeface="Arial"/>
                <a:cs typeface="Arial"/>
              </a:rPr>
              <a:t> </a:t>
            </a:r>
            <a:r>
              <a:rPr sz="3550" spc="35" dirty="0">
                <a:latin typeface="Arial"/>
                <a:cs typeface="Arial"/>
              </a:rPr>
              <a:t>embed(</a:t>
            </a:r>
            <a:r>
              <a:rPr sz="355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50" spc="35" dirty="0">
                <a:latin typeface="Arial"/>
                <a:cs typeface="Arial"/>
              </a:rPr>
              <a:t>)</a:t>
            </a:r>
            <a:endParaRPr sz="3550" dirty="0">
              <a:latin typeface="Arial"/>
              <a:cs typeface="Arial"/>
            </a:endParaRPr>
          </a:p>
          <a:p>
            <a:pPr marL="3042920">
              <a:lnSpc>
                <a:spcPts val="3704"/>
              </a:lnSpc>
              <a:spcBef>
                <a:spcPts val="1120"/>
              </a:spcBef>
            </a:pPr>
            <a:r>
              <a:rPr sz="3550" b="1" spc="-350" dirty="0">
                <a:latin typeface="Arial"/>
                <a:cs typeface="Arial"/>
              </a:rPr>
              <a:t>s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275" dirty="0">
                <a:latin typeface="Arial"/>
                <a:cs typeface="Arial"/>
              </a:rPr>
              <a:t> </a:t>
            </a:r>
            <a:r>
              <a:rPr sz="3550" b="1" spc="300" dirty="0">
                <a:latin typeface="Arial"/>
                <a:cs typeface="Arial"/>
              </a:rPr>
              <a:t>Vc</a:t>
            </a:r>
            <a:endParaRPr sz="3550" dirty="0">
              <a:latin typeface="Arial"/>
              <a:cs typeface="Arial"/>
            </a:endParaRPr>
          </a:p>
          <a:p>
            <a:pPr marL="6083300">
              <a:lnSpc>
                <a:spcPts val="2805"/>
              </a:lnSpc>
            </a:pPr>
            <a:r>
              <a:rPr lang="ru-RU" sz="2800" i="1" spc="-10" dirty="0" smtClean="0">
                <a:solidFill>
                  <a:srgbClr val="0365C0"/>
                </a:solidFill>
                <a:latin typeface="Arial"/>
                <a:cs typeface="Arial"/>
              </a:rPr>
              <a:t>Рекуррентное соединение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1100" y="5956300"/>
            <a:ext cx="181102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i="1" spc="5" dirty="0" smtClean="0">
                <a:solidFill>
                  <a:srgbClr val="0365C0"/>
                </a:solidFill>
                <a:latin typeface="Arial"/>
                <a:cs typeface="Arial"/>
              </a:rPr>
              <a:t>Изученное смещение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909641" y="5107651"/>
            <a:ext cx="303530" cy="238125"/>
          </a:xfrm>
          <a:custGeom>
            <a:avLst/>
            <a:gdLst/>
            <a:ahLst/>
            <a:cxnLst/>
            <a:rect l="l" t="t" r="r" b="b"/>
            <a:pathLst>
              <a:path w="303529" h="238125">
                <a:moveTo>
                  <a:pt x="303374" y="22543"/>
                </a:moveTo>
                <a:lnTo>
                  <a:pt x="254141" y="7333"/>
                </a:lnTo>
                <a:lnTo>
                  <a:pt x="209130" y="0"/>
                </a:lnTo>
                <a:lnTo>
                  <a:pt x="168341" y="544"/>
                </a:lnTo>
                <a:lnTo>
                  <a:pt x="99429" y="25264"/>
                </a:lnTo>
                <a:lnTo>
                  <a:pt x="47405" y="81494"/>
                </a:lnTo>
                <a:lnTo>
                  <a:pt x="27726" y="121426"/>
                </a:lnTo>
                <a:lnTo>
                  <a:pt x="12269" y="169234"/>
                </a:lnTo>
                <a:lnTo>
                  <a:pt x="1033" y="224920"/>
                </a:lnTo>
                <a:lnTo>
                  <a:pt x="0" y="237588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49916" y="5327624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79">
                <a:moveTo>
                  <a:pt x="0" y="0"/>
                </a:moveTo>
                <a:lnTo>
                  <a:pt x="52494" y="106221"/>
                </a:lnTo>
                <a:lnTo>
                  <a:pt x="121516" y="9916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02410" y="5332583"/>
            <a:ext cx="8890" cy="101600"/>
          </a:xfrm>
          <a:custGeom>
            <a:avLst/>
            <a:gdLst/>
            <a:ahLst/>
            <a:cxnLst/>
            <a:rect l="l" t="t" r="r" b="b"/>
            <a:pathLst>
              <a:path w="8890" h="101600">
                <a:moveTo>
                  <a:pt x="8263" y="0"/>
                </a:moveTo>
                <a:lnTo>
                  <a:pt x="0" y="101263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11600" y="4565625"/>
            <a:ext cx="7992745" cy="1359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97805">
              <a:lnSpc>
                <a:spcPts val="3190"/>
              </a:lnSpc>
              <a:spcBef>
                <a:spcPts val="100"/>
              </a:spcBef>
            </a:pPr>
            <a:r>
              <a:rPr lang="ru-RU" sz="2800" i="1" spc="-10" dirty="0" smtClean="0">
                <a:solidFill>
                  <a:srgbClr val="0365C0"/>
                </a:solidFill>
                <a:latin typeface="Arial"/>
                <a:cs typeface="Arial"/>
              </a:rPr>
              <a:t>Исходное предложение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4090"/>
              </a:lnSpc>
              <a:tabLst>
                <a:tab pos="589915" algn="l"/>
              </a:tabLst>
            </a:pPr>
            <a:r>
              <a:rPr sz="3550" b="1" spc="350" dirty="0">
                <a:latin typeface="Times New Roman"/>
                <a:cs typeface="Times New Roman"/>
              </a:rPr>
              <a:t>h</a:t>
            </a:r>
            <a:r>
              <a:rPr sz="3750" i="1" spc="525" baseline="-12222" dirty="0">
                <a:latin typeface="Arial"/>
                <a:cs typeface="Arial"/>
              </a:rPr>
              <a:t>t	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i="1" spc="165" dirty="0">
                <a:latin typeface="Arial"/>
                <a:cs typeface="Arial"/>
              </a:rPr>
              <a:t>g</a:t>
            </a:r>
            <a:r>
              <a:rPr sz="3550" spc="165" dirty="0">
                <a:latin typeface="Arial"/>
                <a:cs typeface="Arial"/>
              </a:rPr>
              <a:t>(</a:t>
            </a:r>
            <a:r>
              <a:rPr sz="3550" b="1" spc="165" dirty="0">
                <a:latin typeface="Times New Roman"/>
                <a:cs typeface="Times New Roman"/>
              </a:rPr>
              <a:t>W</a:t>
            </a:r>
            <a:r>
              <a:rPr sz="3550" spc="165" dirty="0">
                <a:latin typeface="Arial"/>
                <a:cs typeface="Arial"/>
              </a:rPr>
              <a:t>[</a:t>
            </a:r>
            <a:r>
              <a:rPr sz="3550" b="1" spc="165" dirty="0">
                <a:latin typeface="Times New Roman"/>
                <a:cs typeface="Times New Roman"/>
              </a:rPr>
              <a:t>h</a:t>
            </a:r>
            <a:r>
              <a:rPr sz="3750" i="1" spc="247" baseline="-12222" dirty="0">
                <a:latin typeface="Arial"/>
                <a:cs typeface="Arial"/>
              </a:rPr>
              <a:t>t</a:t>
            </a:r>
            <a:r>
              <a:rPr sz="3750" spc="247" baseline="-12222" dirty="0">
                <a:latin typeface="Lucida Sans Unicode"/>
                <a:cs typeface="Lucida Sans Unicode"/>
              </a:rPr>
              <a:t>—</a:t>
            </a:r>
            <a:r>
              <a:rPr sz="3750" spc="247" baseline="-12222" dirty="0">
                <a:latin typeface="Arial"/>
                <a:cs typeface="Arial"/>
              </a:rPr>
              <a:t>1</a:t>
            </a:r>
            <a:r>
              <a:rPr sz="3550" spc="165" dirty="0">
                <a:latin typeface="Arial"/>
                <a:cs typeface="Arial"/>
              </a:rPr>
              <a:t>;</a:t>
            </a:r>
            <a:r>
              <a:rPr sz="3550" spc="-390" dirty="0">
                <a:latin typeface="Arial"/>
                <a:cs typeface="Arial"/>
              </a:rPr>
              <a:t> </a:t>
            </a:r>
            <a:r>
              <a:rPr sz="3550" b="1" spc="150" dirty="0">
                <a:latin typeface="Times New Roman"/>
                <a:cs typeface="Times New Roman"/>
              </a:rPr>
              <a:t>w</a:t>
            </a:r>
            <a:r>
              <a:rPr sz="3750" i="1" spc="225" baseline="-12222" dirty="0">
                <a:latin typeface="Arial"/>
                <a:cs typeface="Arial"/>
              </a:rPr>
              <a:t>t</a:t>
            </a:r>
            <a:r>
              <a:rPr sz="3750" spc="225" baseline="-12222" dirty="0">
                <a:latin typeface="Lucida Sans Unicode"/>
                <a:cs typeface="Lucida Sans Unicode"/>
              </a:rPr>
              <a:t>—</a:t>
            </a:r>
            <a:r>
              <a:rPr sz="3750" spc="225" baseline="-12222" dirty="0">
                <a:latin typeface="Arial"/>
                <a:cs typeface="Arial"/>
              </a:rPr>
              <a:t>1</a:t>
            </a:r>
            <a:r>
              <a:rPr sz="3550" spc="150" dirty="0">
                <a:latin typeface="Arial"/>
                <a:cs typeface="Arial"/>
              </a:rPr>
              <a:t>]</a:t>
            </a:r>
            <a:r>
              <a:rPr sz="3550" spc="-385" dirty="0">
                <a:latin typeface="Arial"/>
                <a:cs typeface="Arial"/>
              </a:rPr>
              <a:t> </a:t>
            </a:r>
            <a:r>
              <a:rPr sz="3550" spc="71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3550" spc="-3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50" b="1" spc="24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55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50" spc="710" dirty="0">
                <a:latin typeface="Arial"/>
                <a:cs typeface="Arial"/>
              </a:rPr>
              <a:t>+</a:t>
            </a:r>
            <a:r>
              <a:rPr sz="3550" spc="-190" dirty="0">
                <a:latin typeface="Arial"/>
                <a:cs typeface="Arial"/>
              </a:rPr>
              <a:t> </a:t>
            </a:r>
            <a:r>
              <a:rPr sz="3550" b="1" spc="175" dirty="0">
                <a:latin typeface="Times New Roman"/>
                <a:cs typeface="Times New Roman"/>
              </a:rPr>
              <a:t>b</a:t>
            </a:r>
            <a:r>
              <a:rPr sz="3550" spc="175" dirty="0">
                <a:latin typeface="Arial"/>
                <a:cs typeface="Arial"/>
              </a:rPr>
              <a:t>])</a:t>
            </a:r>
            <a:endParaRPr sz="3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07315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6270" algn="l"/>
              </a:tabLst>
            </a:pPr>
            <a:r>
              <a:rPr dirty="0" smtClean="0"/>
              <a:t>K&amp;</a:t>
            </a:r>
            <a:r>
              <a:rPr lang="ru-RU" dirty="0" smtClean="0"/>
              <a:t>Б</a:t>
            </a:r>
            <a:r>
              <a:rPr dirty="0"/>
              <a:t>	2013:</a:t>
            </a:r>
            <a:r>
              <a:rPr spc="-80" dirty="0"/>
              <a:t> </a:t>
            </a:r>
            <a:r>
              <a:rPr lang="ru-RU" spc="-5" dirty="0" smtClean="0"/>
              <a:t>Кодировщик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882900" y="8229600"/>
            <a:ext cx="83439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 smtClean="0">
                <a:solidFill>
                  <a:srgbClr val="0365C0"/>
                </a:solidFill>
                <a:latin typeface="Arial"/>
                <a:cs typeface="Arial"/>
              </a:rPr>
              <a:t>Что вы думаете об </a:t>
            </a:r>
            <a:r>
              <a:rPr lang="ru-RU" sz="3600" b="1" spc="-5" dirty="0">
                <a:solidFill>
                  <a:srgbClr val="0365C0"/>
                </a:solidFill>
                <a:latin typeface="Arial"/>
                <a:cs typeface="Arial"/>
              </a:rPr>
              <a:t>э</a:t>
            </a:r>
            <a:r>
              <a:rPr lang="ru-RU" sz="3600" b="1" spc="-5" dirty="0" smtClean="0">
                <a:solidFill>
                  <a:srgbClr val="0365C0"/>
                </a:solidFill>
                <a:latin typeface="Arial"/>
                <a:cs typeface="Arial"/>
              </a:rPr>
              <a:t>той модели</a:t>
            </a:r>
            <a:r>
              <a:rPr sz="3600" b="1" spc="-5" dirty="0" smtClean="0">
                <a:solidFill>
                  <a:srgbClr val="0365C0"/>
                </a:solidFill>
                <a:latin typeface="Arial"/>
                <a:cs typeface="Arial"/>
              </a:rPr>
              <a:t>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9235" y="5581159"/>
            <a:ext cx="666750" cy="501650"/>
          </a:xfrm>
          <a:prstGeom prst="rect">
            <a:avLst/>
          </a:prstGeom>
          <a:ln w="278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3065"/>
              </a:lnSpc>
            </a:pPr>
            <a:r>
              <a:rPr sz="2600" b="1" spc="85" dirty="0">
                <a:latin typeface="Arial"/>
                <a:cs typeface="Arial"/>
              </a:rPr>
              <a:t>x</a:t>
            </a:r>
            <a:r>
              <a:rPr sz="2700" spc="127" baseline="-12345" dirty="0">
                <a:latin typeface="Arial"/>
                <a:cs typeface="Arial"/>
              </a:rPr>
              <a:t>1</a:t>
            </a:r>
            <a:endParaRPr sz="2700" baseline="-12345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02549" y="6307843"/>
            <a:ext cx="0" cy="610235"/>
          </a:xfrm>
          <a:custGeom>
            <a:avLst/>
            <a:gdLst/>
            <a:ahLst/>
            <a:cxnLst/>
            <a:rect l="l" t="t" r="r" b="b"/>
            <a:pathLst>
              <a:path h="610234">
                <a:moveTo>
                  <a:pt x="0" y="609746"/>
                </a:moveTo>
                <a:lnTo>
                  <a:pt x="0" y="0"/>
                </a:lnTo>
              </a:path>
            </a:pathLst>
          </a:custGeom>
          <a:ln w="27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27542" y="6130602"/>
            <a:ext cx="150014" cy="191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9176" y="5581159"/>
            <a:ext cx="666750" cy="501650"/>
          </a:xfrm>
          <a:custGeom>
            <a:avLst/>
            <a:gdLst/>
            <a:ahLst/>
            <a:cxnLst/>
            <a:rect l="l" t="t" r="r" b="b"/>
            <a:pathLst>
              <a:path w="666750" h="501650">
                <a:moveTo>
                  <a:pt x="0" y="0"/>
                </a:moveTo>
                <a:lnTo>
                  <a:pt x="666627" y="0"/>
                </a:lnTo>
                <a:lnTo>
                  <a:pt x="666627" y="501161"/>
                </a:lnTo>
                <a:lnTo>
                  <a:pt x="0" y="501161"/>
                </a:lnTo>
                <a:lnTo>
                  <a:pt x="0" y="0"/>
                </a:lnTo>
                <a:close/>
              </a:path>
            </a:pathLst>
          </a:custGeom>
          <a:ln w="27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9117" y="5581159"/>
            <a:ext cx="666750" cy="501650"/>
          </a:xfrm>
          <a:custGeom>
            <a:avLst/>
            <a:gdLst/>
            <a:ahLst/>
            <a:cxnLst/>
            <a:rect l="l" t="t" r="r" b="b"/>
            <a:pathLst>
              <a:path w="666750" h="501650">
                <a:moveTo>
                  <a:pt x="0" y="0"/>
                </a:moveTo>
                <a:lnTo>
                  <a:pt x="666627" y="0"/>
                </a:lnTo>
                <a:lnTo>
                  <a:pt x="666627" y="501161"/>
                </a:lnTo>
                <a:lnTo>
                  <a:pt x="0" y="501161"/>
                </a:lnTo>
                <a:lnTo>
                  <a:pt x="0" y="0"/>
                </a:lnTo>
                <a:close/>
              </a:path>
            </a:pathLst>
          </a:custGeom>
          <a:ln w="27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69058" y="5581159"/>
            <a:ext cx="666750" cy="501650"/>
          </a:xfrm>
          <a:custGeom>
            <a:avLst/>
            <a:gdLst/>
            <a:ahLst/>
            <a:cxnLst/>
            <a:rect l="l" t="t" r="r" b="b"/>
            <a:pathLst>
              <a:path w="666750" h="501650">
                <a:moveTo>
                  <a:pt x="0" y="0"/>
                </a:moveTo>
                <a:lnTo>
                  <a:pt x="666627" y="0"/>
                </a:lnTo>
                <a:lnTo>
                  <a:pt x="666627" y="501161"/>
                </a:lnTo>
                <a:lnTo>
                  <a:pt x="0" y="501161"/>
                </a:lnTo>
                <a:lnTo>
                  <a:pt x="0" y="0"/>
                </a:lnTo>
                <a:close/>
              </a:path>
            </a:pathLst>
          </a:custGeom>
          <a:ln w="27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69000" y="5581159"/>
            <a:ext cx="666750" cy="501650"/>
          </a:xfrm>
          <a:custGeom>
            <a:avLst/>
            <a:gdLst/>
            <a:ahLst/>
            <a:cxnLst/>
            <a:rect l="l" t="t" r="r" b="b"/>
            <a:pathLst>
              <a:path w="666750" h="501650">
                <a:moveTo>
                  <a:pt x="0" y="0"/>
                </a:moveTo>
                <a:lnTo>
                  <a:pt x="666627" y="0"/>
                </a:lnTo>
                <a:lnTo>
                  <a:pt x="666627" y="501161"/>
                </a:lnTo>
                <a:lnTo>
                  <a:pt x="0" y="501161"/>
                </a:lnTo>
                <a:lnTo>
                  <a:pt x="0" y="0"/>
                </a:lnTo>
                <a:close/>
              </a:path>
            </a:pathLst>
          </a:custGeom>
          <a:ln w="27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02490" y="6307843"/>
            <a:ext cx="0" cy="610235"/>
          </a:xfrm>
          <a:custGeom>
            <a:avLst/>
            <a:gdLst/>
            <a:ahLst/>
            <a:cxnLst/>
            <a:rect l="l" t="t" r="r" b="b"/>
            <a:pathLst>
              <a:path h="610234">
                <a:moveTo>
                  <a:pt x="0" y="609746"/>
                </a:moveTo>
                <a:lnTo>
                  <a:pt x="0" y="0"/>
                </a:lnTo>
              </a:path>
            </a:pathLst>
          </a:custGeom>
          <a:ln w="27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7482" y="6130602"/>
            <a:ext cx="150014" cy="191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02431" y="6307843"/>
            <a:ext cx="0" cy="610235"/>
          </a:xfrm>
          <a:custGeom>
            <a:avLst/>
            <a:gdLst/>
            <a:ahLst/>
            <a:cxnLst/>
            <a:rect l="l" t="t" r="r" b="b"/>
            <a:pathLst>
              <a:path h="610234">
                <a:moveTo>
                  <a:pt x="0" y="609746"/>
                </a:moveTo>
                <a:lnTo>
                  <a:pt x="0" y="0"/>
                </a:lnTo>
              </a:path>
            </a:pathLst>
          </a:custGeom>
          <a:ln w="27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27423" y="6130602"/>
            <a:ext cx="150014" cy="191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02372" y="6307843"/>
            <a:ext cx="0" cy="610235"/>
          </a:xfrm>
          <a:custGeom>
            <a:avLst/>
            <a:gdLst/>
            <a:ahLst/>
            <a:cxnLst/>
            <a:rect l="l" t="t" r="r" b="b"/>
            <a:pathLst>
              <a:path h="610234">
                <a:moveTo>
                  <a:pt x="0" y="609746"/>
                </a:moveTo>
                <a:lnTo>
                  <a:pt x="0" y="0"/>
                </a:lnTo>
              </a:path>
            </a:pathLst>
          </a:custGeom>
          <a:ln w="27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27364" y="6130602"/>
            <a:ext cx="150014" cy="191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02313" y="6307843"/>
            <a:ext cx="0" cy="610235"/>
          </a:xfrm>
          <a:custGeom>
            <a:avLst/>
            <a:gdLst/>
            <a:ahLst/>
            <a:cxnLst/>
            <a:rect l="l" t="t" r="r" b="b"/>
            <a:pathLst>
              <a:path h="610234">
                <a:moveTo>
                  <a:pt x="0" y="609746"/>
                </a:moveTo>
                <a:lnTo>
                  <a:pt x="0" y="0"/>
                </a:lnTo>
              </a:path>
            </a:pathLst>
          </a:custGeom>
          <a:ln w="27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27306" y="6130602"/>
            <a:ext cx="150014" cy="191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02254" y="6307843"/>
            <a:ext cx="0" cy="610235"/>
          </a:xfrm>
          <a:custGeom>
            <a:avLst/>
            <a:gdLst/>
            <a:ahLst/>
            <a:cxnLst/>
            <a:rect l="l" t="t" r="r" b="b"/>
            <a:pathLst>
              <a:path h="610234">
                <a:moveTo>
                  <a:pt x="0" y="609746"/>
                </a:moveTo>
                <a:lnTo>
                  <a:pt x="0" y="0"/>
                </a:lnTo>
              </a:path>
            </a:pathLst>
          </a:custGeom>
          <a:ln w="277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27247" y="6130602"/>
            <a:ext cx="150014" cy="1911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40252" y="6839760"/>
            <a:ext cx="34798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0" i="1" spc="85" dirty="0">
                <a:latin typeface="Bookman Old Style"/>
                <a:cs typeface="Bookman Old Style"/>
              </a:rPr>
              <a:t>x</a:t>
            </a:r>
            <a:r>
              <a:rPr sz="2700" spc="60" baseline="-12345" dirty="0">
                <a:latin typeface="Arial"/>
                <a:cs typeface="Arial"/>
              </a:rPr>
              <a:t>1</a:t>
            </a:r>
            <a:endParaRPr sz="2700" baseline="-1234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40193" y="6839760"/>
            <a:ext cx="34798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0" i="1" spc="85" dirty="0">
                <a:latin typeface="Bookman Old Style"/>
                <a:cs typeface="Bookman Old Style"/>
              </a:rPr>
              <a:t>x</a:t>
            </a:r>
            <a:r>
              <a:rPr sz="2700" spc="60" baseline="-12345" dirty="0">
                <a:latin typeface="Arial"/>
                <a:cs typeface="Arial"/>
              </a:rPr>
              <a:t>2</a:t>
            </a:r>
            <a:endParaRPr sz="2700" baseline="-1234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40134" y="6836051"/>
            <a:ext cx="34798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0" i="1" spc="85" dirty="0">
                <a:latin typeface="Bookman Old Style"/>
                <a:cs typeface="Bookman Old Style"/>
              </a:rPr>
              <a:t>x</a:t>
            </a:r>
            <a:r>
              <a:rPr sz="2700" spc="60" baseline="-12345" dirty="0">
                <a:latin typeface="Arial"/>
                <a:cs typeface="Arial"/>
              </a:rPr>
              <a:t>3</a:t>
            </a:r>
            <a:endParaRPr sz="2700" baseline="-1234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40074" y="6839760"/>
            <a:ext cx="34798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0" i="1" spc="85" dirty="0">
                <a:latin typeface="Bookman Old Style"/>
                <a:cs typeface="Bookman Old Style"/>
              </a:rPr>
              <a:t>x</a:t>
            </a:r>
            <a:r>
              <a:rPr sz="2700" spc="292" baseline="-12345" dirty="0">
                <a:latin typeface="PMingLiU"/>
                <a:cs typeface="PMingLiU"/>
              </a:rPr>
              <a:t>4</a:t>
            </a:r>
            <a:endParaRPr sz="2700" baseline="-12345">
              <a:latin typeface="PMingLiU"/>
              <a:cs typeface="PMingLiU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40016" y="6836051"/>
            <a:ext cx="34798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0" i="1" spc="85" dirty="0">
                <a:latin typeface="Bookman Old Style"/>
                <a:cs typeface="Bookman Old Style"/>
              </a:rPr>
              <a:t>x</a:t>
            </a:r>
            <a:r>
              <a:rPr sz="2700" spc="60" baseline="-12345" dirty="0">
                <a:latin typeface="Arial"/>
                <a:cs typeface="Arial"/>
              </a:rPr>
              <a:t>5</a:t>
            </a:r>
            <a:endParaRPr sz="2700" baseline="-12345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39956" y="6836051"/>
            <a:ext cx="34798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0" i="1" spc="85" dirty="0">
                <a:latin typeface="Bookman Old Style"/>
                <a:cs typeface="Bookman Old Style"/>
              </a:rPr>
              <a:t>x</a:t>
            </a:r>
            <a:r>
              <a:rPr sz="2700" spc="60" baseline="-12345" dirty="0">
                <a:latin typeface="Arial"/>
                <a:cs typeface="Arial"/>
              </a:rPr>
              <a:t>6</a:t>
            </a:r>
            <a:endParaRPr sz="2700" baseline="-12345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69088" y="3910621"/>
            <a:ext cx="666750" cy="501650"/>
          </a:xfrm>
          <a:custGeom>
            <a:avLst/>
            <a:gdLst/>
            <a:ahLst/>
            <a:cxnLst/>
            <a:rect l="l" t="t" r="r" b="b"/>
            <a:pathLst>
              <a:path w="666750" h="501650">
                <a:moveTo>
                  <a:pt x="0" y="0"/>
                </a:moveTo>
                <a:lnTo>
                  <a:pt x="666627" y="0"/>
                </a:lnTo>
                <a:lnTo>
                  <a:pt x="666627" y="501161"/>
                </a:lnTo>
                <a:lnTo>
                  <a:pt x="0" y="501161"/>
                </a:lnTo>
                <a:lnTo>
                  <a:pt x="0" y="0"/>
                </a:lnTo>
                <a:close/>
              </a:path>
            </a:pathLst>
          </a:custGeom>
          <a:ln w="27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49751" y="4510597"/>
            <a:ext cx="1630045" cy="1089660"/>
          </a:xfrm>
          <a:custGeom>
            <a:avLst/>
            <a:gdLst/>
            <a:ahLst/>
            <a:cxnLst/>
            <a:rect l="l" t="t" r="r" b="b"/>
            <a:pathLst>
              <a:path w="1630045" h="1089660">
                <a:moveTo>
                  <a:pt x="0" y="1089123"/>
                </a:moveTo>
                <a:lnTo>
                  <a:pt x="1629803" y="0"/>
                </a:lnTo>
              </a:path>
            </a:pathLst>
          </a:custGeom>
          <a:ln w="278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31751" y="4406083"/>
            <a:ext cx="197297" cy="1693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39976" y="4582986"/>
            <a:ext cx="883919" cy="984250"/>
          </a:xfrm>
          <a:custGeom>
            <a:avLst/>
            <a:gdLst/>
            <a:ahLst/>
            <a:cxnLst/>
            <a:rect l="l" t="t" r="r" b="b"/>
            <a:pathLst>
              <a:path w="883920" h="984250">
                <a:moveTo>
                  <a:pt x="0" y="984251"/>
                </a:moveTo>
                <a:lnTo>
                  <a:pt x="883721" y="0"/>
                </a:lnTo>
              </a:path>
            </a:pathLst>
          </a:custGeom>
          <a:ln w="27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64373" y="4447672"/>
            <a:ext cx="182239" cy="1901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81593" y="4628381"/>
            <a:ext cx="281305" cy="939165"/>
          </a:xfrm>
          <a:custGeom>
            <a:avLst/>
            <a:gdLst/>
            <a:ahLst/>
            <a:cxnLst/>
            <a:rect l="l" t="t" r="r" b="b"/>
            <a:pathLst>
              <a:path w="281304" h="939164">
                <a:moveTo>
                  <a:pt x="0" y="938857"/>
                </a:moveTo>
                <a:lnTo>
                  <a:pt x="280987" y="0"/>
                </a:lnTo>
              </a:path>
            </a:pathLst>
          </a:custGeom>
          <a:ln w="27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90152" y="4458029"/>
            <a:ext cx="144858" cy="2018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42223" y="4628381"/>
            <a:ext cx="281305" cy="939165"/>
          </a:xfrm>
          <a:custGeom>
            <a:avLst/>
            <a:gdLst/>
            <a:ahLst/>
            <a:cxnLst/>
            <a:rect l="l" t="t" r="r" b="b"/>
            <a:pathLst>
              <a:path w="281304" h="939164">
                <a:moveTo>
                  <a:pt x="280987" y="938857"/>
                </a:moveTo>
                <a:lnTo>
                  <a:pt x="0" y="0"/>
                </a:lnTo>
              </a:path>
            </a:pathLst>
          </a:custGeom>
          <a:ln w="27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69793" y="4458029"/>
            <a:ext cx="144858" cy="2018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81105" y="4582986"/>
            <a:ext cx="883919" cy="984250"/>
          </a:xfrm>
          <a:custGeom>
            <a:avLst/>
            <a:gdLst/>
            <a:ahLst/>
            <a:cxnLst/>
            <a:rect l="l" t="t" r="r" b="b"/>
            <a:pathLst>
              <a:path w="883920" h="984250">
                <a:moveTo>
                  <a:pt x="883721" y="984251"/>
                </a:moveTo>
                <a:lnTo>
                  <a:pt x="0" y="0"/>
                </a:lnTo>
              </a:path>
            </a:pathLst>
          </a:custGeom>
          <a:ln w="27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58191" y="4447672"/>
            <a:ext cx="182239" cy="1901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25248" y="4510597"/>
            <a:ext cx="1630045" cy="1089660"/>
          </a:xfrm>
          <a:custGeom>
            <a:avLst/>
            <a:gdLst/>
            <a:ahLst/>
            <a:cxnLst/>
            <a:rect l="l" t="t" r="r" b="b"/>
            <a:pathLst>
              <a:path w="1630045" h="1089660">
                <a:moveTo>
                  <a:pt x="1629803" y="1089123"/>
                </a:moveTo>
                <a:lnTo>
                  <a:pt x="0" y="0"/>
                </a:lnTo>
              </a:path>
            </a:pathLst>
          </a:custGeom>
          <a:ln w="278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75754" y="4406083"/>
            <a:ext cx="197297" cy="1693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834327" y="5559016"/>
            <a:ext cx="35941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1" spc="135" dirty="0">
                <a:latin typeface="Arial"/>
                <a:cs typeface="Arial"/>
              </a:rPr>
              <a:t>x</a:t>
            </a:r>
            <a:r>
              <a:rPr sz="2700" spc="60" baseline="-12345" dirty="0">
                <a:latin typeface="Arial"/>
                <a:cs typeface="Arial"/>
              </a:rPr>
              <a:t>2</a:t>
            </a:r>
            <a:endParaRPr sz="2700" baseline="-12345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34267" y="5555307"/>
            <a:ext cx="35941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1" spc="135" dirty="0">
                <a:latin typeface="Arial"/>
                <a:cs typeface="Arial"/>
              </a:rPr>
              <a:t>x</a:t>
            </a:r>
            <a:r>
              <a:rPr sz="2700" spc="60" baseline="-12345" dirty="0">
                <a:latin typeface="Arial"/>
                <a:cs typeface="Arial"/>
              </a:rPr>
              <a:t>3</a:t>
            </a:r>
            <a:endParaRPr sz="2700" baseline="-12345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15690" y="5559016"/>
            <a:ext cx="35941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1" spc="135" dirty="0">
                <a:latin typeface="Arial"/>
                <a:cs typeface="Arial"/>
              </a:rPr>
              <a:t>x</a:t>
            </a:r>
            <a:r>
              <a:rPr sz="2700" spc="292" baseline="-12345" dirty="0">
                <a:latin typeface="PMingLiU"/>
                <a:cs typeface="PMingLiU"/>
              </a:rPr>
              <a:t>4</a:t>
            </a:r>
            <a:endParaRPr sz="2700" baseline="-12345">
              <a:latin typeface="PMingLiU"/>
              <a:cs typeface="PMingLiU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34149" y="5555307"/>
            <a:ext cx="35941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1" spc="135" dirty="0">
                <a:latin typeface="Arial"/>
                <a:cs typeface="Arial"/>
              </a:rPr>
              <a:t>x</a:t>
            </a:r>
            <a:r>
              <a:rPr sz="2700" spc="60" baseline="-12345" dirty="0">
                <a:latin typeface="Arial"/>
                <a:cs typeface="Arial"/>
              </a:rPr>
              <a:t>5</a:t>
            </a:r>
            <a:endParaRPr sz="2700" baseline="-12345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668940" y="5581159"/>
            <a:ext cx="666750" cy="501650"/>
          </a:xfrm>
          <a:prstGeom prst="rect">
            <a:avLst/>
          </a:prstGeom>
          <a:ln w="278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3035"/>
              </a:lnSpc>
            </a:pPr>
            <a:r>
              <a:rPr sz="2600" b="1" spc="85" dirty="0">
                <a:latin typeface="Arial"/>
                <a:cs typeface="Arial"/>
              </a:rPr>
              <a:t>x</a:t>
            </a:r>
            <a:r>
              <a:rPr sz="2700" spc="127" baseline="-12345" dirty="0">
                <a:latin typeface="Arial"/>
                <a:cs typeface="Arial"/>
              </a:rPr>
              <a:t>6</a:t>
            </a:r>
            <a:endParaRPr sz="2700" baseline="-12345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5000" y="1615439"/>
            <a:ext cx="9982200" cy="2386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 indent="-12700">
              <a:lnSpc>
                <a:spcPct val="155100"/>
              </a:lnSpc>
              <a:spcBef>
                <a:spcPts val="100"/>
              </a:spcBef>
              <a:tabLst>
                <a:tab pos="4806950" algn="l"/>
              </a:tabLst>
            </a:pPr>
            <a:r>
              <a:rPr lang="ru-RU" sz="3600" spc="-5" dirty="0" smtClean="0">
                <a:latin typeface="Arial"/>
                <a:cs typeface="Arial"/>
              </a:rPr>
              <a:t>Как нам следует определить</a:t>
            </a:r>
            <a:r>
              <a:rPr sz="3600" spc="30" dirty="0">
                <a:latin typeface="Arial"/>
                <a:cs typeface="Arial"/>
              </a:rPr>
              <a:t>	</a:t>
            </a:r>
            <a:r>
              <a:rPr sz="5325" b="1" spc="-217" baseline="7042" dirty="0">
                <a:latin typeface="Arial"/>
                <a:cs typeface="Arial"/>
              </a:rPr>
              <a:t>c </a:t>
            </a:r>
            <a:r>
              <a:rPr sz="5325" spc="1064" baseline="7042" dirty="0">
                <a:latin typeface="Arial"/>
                <a:cs typeface="Arial"/>
              </a:rPr>
              <a:t>=</a:t>
            </a:r>
            <a:r>
              <a:rPr sz="5325" spc="165" baseline="7042" dirty="0">
                <a:latin typeface="Arial"/>
                <a:cs typeface="Arial"/>
              </a:rPr>
              <a:t> </a:t>
            </a:r>
            <a:r>
              <a:rPr sz="5325" baseline="7042" dirty="0">
                <a:latin typeface="Arial"/>
                <a:cs typeface="Arial"/>
              </a:rPr>
              <a:t>embed(</a:t>
            </a:r>
            <a:r>
              <a:rPr sz="5325" b="1" i="1" baseline="7042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5325" baseline="7042" dirty="0">
                <a:latin typeface="Arial"/>
                <a:cs typeface="Arial"/>
              </a:rPr>
              <a:t>)</a:t>
            </a:r>
            <a:r>
              <a:rPr sz="3600" dirty="0">
                <a:latin typeface="Arial"/>
                <a:cs typeface="Arial"/>
              </a:rPr>
              <a:t>?  </a:t>
            </a:r>
            <a:r>
              <a:rPr lang="ru-RU" sz="3600" spc="-70" dirty="0" smtClean="0">
                <a:latin typeface="Arial"/>
                <a:cs typeface="Arial"/>
              </a:rPr>
              <a:t>Самая возможная простая модель</a:t>
            </a:r>
            <a:r>
              <a:rPr sz="3600" spc="40" dirty="0" smtClean="0"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R="203200" algn="r">
              <a:lnSpc>
                <a:spcPct val="100000"/>
              </a:lnSpc>
              <a:spcBef>
                <a:spcPts val="2000"/>
              </a:spcBef>
            </a:pPr>
            <a:r>
              <a:rPr sz="2600" spc="2039" dirty="0">
                <a:latin typeface="Arial"/>
                <a:cs typeface="Arial"/>
              </a:rPr>
              <a:t>X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51608" y="4377363"/>
            <a:ext cx="11938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i="1" spc="335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46290" y="3884762"/>
            <a:ext cx="137414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59510" algn="l"/>
              </a:tabLst>
            </a:pPr>
            <a:r>
              <a:rPr sz="2600" b="1" spc="-110" dirty="0">
                <a:latin typeface="Arial"/>
                <a:cs typeface="Arial"/>
              </a:rPr>
              <a:t>c </a:t>
            </a:r>
            <a:r>
              <a:rPr sz="2600" spc="509" dirty="0">
                <a:latin typeface="Arial"/>
                <a:cs typeface="Arial"/>
              </a:rPr>
              <a:t>=	</a:t>
            </a:r>
            <a:r>
              <a:rPr sz="2600" b="1" spc="135" dirty="0">
                <a:latin typeface="Arial"/>
                <a:cs typeface="Arial"/>
              </a:rPr>
              <a:t>x</a:t>
            </a:r>
            <a:endParaRPr sz="2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495310" y="4034569"/>
            <a:ext cx="11938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i="1" spc="335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1645900" cy="281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6270" algn="l"/>
                <a:tab pos="6039485" algn="l"/>
              </a:tabLst>
            </a:pPr>
            <a:r>
              <a:rPr lang="fr-FR" dirty="0"/>
              <a:t>K&amp;</a:t>
            </a:r>
            <a:r>
              <a:rPr lang="ru-RU" dirty="0"/>
              <a:t>Б	</a:t>
            </a:r>
            <a:r>
              <a:rPr lang="ru-RU" dirty="0" smtClean="0"/>
              <a:t>2013</a:t>
            </a:r>
            <a:r>
              <a:rPr dirty="0" smtClean="0"/>
              <a:t>:</a:t>
            </a:r>
            <a:r>
              <a:rPr spc="-5" dirty="0" smtClean="0"/>
              <a:t> </a:t>
            </a:r>
            <a:r>
              <a:rPr lang="ru-RU" dirty="0" smtClean="0"/>
              <a:t>Кодировщик СМП</a:t>
            </a:r>
            <a:endParaRPr dirty="0"/>
          </a:p>
          <a:p>
            <a:pPr marL="165100" marR="1189990" indent="-12700">
              <a:lnSpc>
                <a:spcPct val="155100"/>
              </a:lnSpc>
              <a:spcBef>
                <a:spcPts val="1100"/>
              </a:spcBef>
              <a:tabLst>
                <a:tab pos="4946650" algn="l"/>
              </a:tabLst>
            </a:pPr>
            <a:r>
              <a:rPr lang="ru-RU" sz="3600" b="0" spc="-5" dirty="0"/>
              <a:t>Как нам следует определить </a:t>
            </a:r>
            <a:r>
              <a:rPr sz="3600" b="0" spc="30" dirty="0">
                <a:latin typeface="Arial"/>
                <a:cs typeface="Arial"/>
              </a:rPr>
              <a:t>	</a:t>
            </a:r>
            <a:r>
              <a:rPr sz="5325" spc="-217" baseline="5477" dirty="0"/>
              <a:t>c </a:t>
            </a:r>
            <a:r>
              <a:rPr sz="5325" b="0" spc="1064" baseline="5477" dirty="0">
                <a:latin typeface="Arial"/>
                <a:cs typeface="Arial"/>
              </a:rPr>
              <a:t>=</a:t>
            </a:r>
            <a:r>
              <a:rPr sz="5325" b="0" spc="165" baseline="5477" dirty="0">
                <a:latin typeface="Arial"/>
                <a:cs typeface="Arial"/>
              </a:rPr>
              <a:t> </a:t>
            </a:r>
            <a:r>
              <a:rPr sz="5325" b="0" baseline="5477" dirty="0">
                <a:latin typeface="Arial"/>
                <a:cs typeface="Arial"/>
              </a:rPr>
              <a:t>embed(</a:t>
            </a:r>
            <a:r>
              <a:rPr sz="5325" i="1" baseline="5477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5325" b="0" baseline="5477" dirty="0">
                <a:latin typeface="Arial"/>
                <a:cs typeface="Arial"/>
              </a:rPr>
              <a:t>)</a:t>
            </a:r>
            <a:r>
              <a:rPr sz="3600" b="0" dirty="0">
                <a:latin typeface="Arial"/>
                <a:cs typeface="Arial"/>
              </a:rPr>
              <a:t>?  </a:t>
            </a:r>
            <a:r>
              <a:rPr lang="ru-RU" sz="3600" b="0" spc="-5" dirty="0" smtClean="0">
                <a:latin typeface="Arial"/>
                <a:cs typeface="Arial"/>
              </a:rPr>
              <a:t>Сверточные модели предложений </a:t>
            </a:r>
            <a:r>
              <a:rPr sz="3600" b="0" spc="-45" dirty="0" smtClean="0">
                <a:latin typeface="Arial"/>
                <a:cs typeface="Arial"/>
              </a:rPr>
              <a:t>(C</a:t>
            </a:r>
            <a:r>
              <a:rPr lang="ru-RU" sz="3600" b="0" spc="-45" dirty="0" smtClean="0">
                <a:latin typeface="Arial"/>
                <a:cs typeface="Arial"/>
              </a:rPr>
              <a:t>МП</a:t>
            </a:r>
            <a:r>
              <a:rPr sz="3600" b="0" spc="-45" dirty="0" smtClean="0">
                <a:latin typeface="Arial"/>
                <a:cs typeface="Arial"/>
              </a:rPr>
              <a:t>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9204" y="4165600"/>
            <a:ext cx="7899946" cy="416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14173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6270" algn="l"/>
                <a:tab pos="6039485" algn="l"/>
              </a:tabLst>
            </a:pPr>
            <a:r>
              <a:rPr lang="fr-FR" dirty="0"/>
              <a:t>K&amp;</a:t>
            </a:r>
            <a:r>
              <a:rPr lang="ru-RU" dirty="0"/>
              <a:t>Б	</a:t>
            </a:r>
            <a:r>
              <a:rPr lang="ru-RU" dirty="0" smtClean="0"/>
              <a:t>2013</a:t>
            </a:r>
            <a:r>
              <a:rPr dirty="0" smtClean="0"/>
              <a:t>:</a:t>
            </a:r>
            <a:r>
              <a:rPr spc="-5" dirty="0" smtClean="0"/>
              <a:t> </a:t>
            </a:r>
            <a:r>
              <a:rPr lang="ru-RU" dirty="0"/>
              <a:t>Кодировщик СМП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694051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200" y="2570578"/>
            <a:ext cx="11123930" cy="40722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ru-RU" sz="2900" b="1" spc="5" dirty="0" smtClean="0">
                <a:latin typeface="Arial"/>
                <a:cs typeface="Arial"/>
              </a:rPr>
              <a:t>Плюсы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457200" marR="608330" indent="-355600">
              <a:lnSpc>
                <a:spcPct val="100600"/>
              </a:lnSpc>
              <a:buSzPct val="74137"/>
              <a:buChar char="•"/>
              <a:tabLst>
                <a:tab pos="456565" algn="l"/>
                <a:tab pos="457200" algn="l"/>
              </a:tabLst>
            </a:pPr>
            <a:r>
              <a:rPr lang="ru-RU" sz="2900" spc="5" dirty="0" smtClean="0">
                <a:latin typeface="Arial"/>
                <a:cs typeface="Arial"/>
              </a:rPr>
              <a:t>Свертки изучают взаимодействие между атрибутами в локальном контексте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50" dirty="0">
              <a:latin typeface="Times New Roman"/>
              <a:cs typeface="Times New Roman"/>
            </a:endParaRPr>
          </a:p>
          <a:p>
            <a:pPr marL="457200" indent="-355600">
              <a:lnSpc>
                <a:spcPct val="100000"/>
              </a:lnSpc>
              <a:buSzPct val="74137"/>
              <a:buChar char="•"/>
              <a:tabLst>
                <a:tab pos="456565" algn="l"/>
                <a:tab pos="457200" algn="l"/>
              </a:tabLst>
            </a:pPr>
            <a:r>
              <a:rPr lang="ru-RU" sz="2900" spc="5" dirty="0" smtClean="0">
                <a:latin typeface="Arial"/>
                <a:cs typeface="Arial"/>
              </a:rPr>
              <a:t>Масштабируя их, можно изучить долгосрочные зависимости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950" dirty="0">
              <a:latin typeface="Times New Roman"/>
              <a:cs typeface="Times New Roman"/>
            </a:endParaRPr>
          </a:p>
          <a:p>
            <a:pPr marL="457200" marR="169545" indent="-355600">
              <a:lnSpc>
                <a:spcPct val="100600"/>
              </a:lnSpc>
              <a:buSzPct val="74137"/>
              <a:buChar char="•"/>
              <a:tabLst>
                <a:tab pos="456565" algn="l"/>
                <a:tab pos="457200" algn="l"/>
              </a:tabLst>
            </a:pPr>
            <a:r>
              <a:rPr lang="ru-RU" sz="2900" spc="45" dirty="0" smtClean="0">
                <a:latin typeface="Arial"/>
                <a:cs typeface="Arial"/>
              </a:rPr>
              <a:t>Глубокие Сверточные Сети </a:t>
            </a:r>
            <a:r>
              <a:rPr lang="ru-RU" sz="2900" spc="5" dirty="0" smtClean="0">
                <a:latin typeface="Arial"/>
                <a:cs typeface="Arial"/>
              </a:rPr>
              <a:t>имеют разветвленную структуру, похожую на деревья, но </a:t>
            </a:r>
            <a:r>
              <a:rPr lang="ru-RU" sz="2900" spc="5" dirty="0" err="1" smtClean="0">
                <a:latin typeface="Arial"/>
                <a:cs typeface="Arial"/>
              </a:rPr>
              <a:t>парсер</a:t>
            </a:r>
            <a:r>
              <a:rPr lang="ru-RU" sz="2900" spc="5" dirty="0" smtClean="0">
                <a:latin typeface="Arial"/>
                <a:cs typeface="Arial"/>
              </a:rPr>
              <a:t> не требуется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7100951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200" y="6823280"/>
            <a:ext cx="11658600" cy="226728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ru-RU" sz="2900" b="1" spc="10" dirty="0" smtClean="0">
                <a:latin typeface="Arial"/>
                <a:cs typeface="Arial"/>
              </a:rPr>
              <a:t>Минусы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457200" marR="5080" indent="-355600">
              <a:lnSpc>
                <a:spcPct val="100600"/>
              </a:lnSpc>
              <a:buSzPct val="74137"/>
              <a:buChar char="•"/>
              <a:tabLst>
                <a:tab pos="456565" algn="l"/>
                <a:tab pos="457200" algn="l"/>
              </a:tabLst>
            </a:pPr>
            <a:r>
              <a:rPr lang="ru-RU" sz="2900" spc="5" dirty="0" smtClean="0">
                <a:latin typeface="Arial"/>
                <a:cs typeface="Arial"/>
              </a:rPr>
              <a:t>Предложения име</a:t>
            </a:r>
            <a:r>
              <a:rPr lang="ru-RU" sz="2900" spc="5" dirty="0" smtClean="0">
                <a:latin typeface="Arial"/>
                <a:cs typeface="Arial"/>
              </a:rPr>
              <a:t>ют разные длины и нуждаются в деревьях разной глубины</a:t>
            </a:r>
            <a:r>
              <a:rPr sz="2900" spc="-5" dirty="0" smtClean="0">
                <a:latin typeface="Arial"/>
                <a:cs typeface="Arial"/>
              </a:rPr>
              <a:t>;  </a:t>
            </a:r>
            <a:r>
              <a:rPr lang="ru-RU" sz="2900" spc="-5" dirty="0" err="1" smtClean="0">
                <a:latin typeface="Arial"/>
                <a:cs typeface="Arial"/>
              </a:rPr>
              <a:t>сверт</a:t>
            </a:r>
            <a:r>
              <a:rPr lang="ru-RU" sz="2900" spc="-5" dirty="0" smtClean="0">
                <a:latin typeface="Arial"/>
                <a:cs typeface="Arial"/>
              </a:rPr>
              <a:t>. сети </a:t>
            </a:r>
            <a:r>
              <a:rPr lang="ru-RU" sz="2900" spc="25" dirty="0" smtClean="0">
                <a:latin typeface="Arial"/>
                <a:cs typeface="Arial"/>
              </a:rPr>
              <a:t>обычно не так динамичны, смотрите</a:t>
            </a:r>
            <a:r>
              <a:rPr sz="2900" spc="5" dirty="0" smtClean="0">
                <a:latin typeface="Arial"/>
                <a:cs typeface="Arial"/>
              </a:rPr>
              <a:t>*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700" y="9271000"/>
            <a:ext cx="123304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* </a:t>
            </a:r>
            <a:r>
              <a:rPr sz="2200" spc="15" dirty="0">
                <a:latin typeface="Arial"/>
                <a:cs typeface="Arial"/>
              </a:rPr>
              <a:t>Kalchbrenner </a:t>
            </a:r>
            <a:r>
              <a:rPr sz="2200" dirty="0">
                <a:latin typeface="Arial"/>
                <a:cs typeface="Arial"/>
              </a:rPr>
              <a:t>et </a:t>
            </a:r>
            <a:r>
              <a:rPr sz="2200" spc="-5" dirty="0">
                <a:latin typeface="Arial"/>
                <a:cs typeface="Arial"/>
              </a:rPr>
              <a:t>al. (2014).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5" dirty="0">
                <a:latin typeface="Arial"/>
                <a:cs typeface="Arial"/>
              </a:rPr>
              <a:t>convolutional </a:t>
            </a:r>
            <a:r>
              <a:rPr sz="2200" spc="-5" dirty="0">
                <a:latin typeface="Arial"/>
                <a:cs typeface="Arial"/>
              </a:rPr>
              <a:t>neural network </a:t>
            </a:r>
            <a:r>
              <a:rPr sz="2200" dirty="0">
                <a:latin typeface="Arial"/>
                <a:cs typeface="Arial"/>
              </a:rPr>
              <a:t>for </a:t>
            </a:r>
            <a:r>
              <a:rPr sz="2200" spc="25" dirty="0">
                <a:latin typeface="Arial"/>
                <a:cs typeface="Arial"/>
              </a:rPr>
              <a:t>modelling </a:t>
            </a:r>
            <a:r>
              <a:rPr sz="2200" spc="10" dirty="0">
                <a:latin typeface="Arial"/>
                <a:cs typeface="Arial"/>
              </a:rPr>
              <a:t>sentences. </a:t>
            </a:r>
            <a:r>
              <a:rPr sz="2200" dirty="0">
                <a:latin typeface="Arial"/>
                <a:cs typeface="Arial"/>
              </a:rPr>
              <a:t>In </a:t>
            </a:r>
            <a:r>
              <a:rPr sz="2200" i="1" spc="-10" dirty="0">
                <a:latin typeface="Arial"/>
                <a:cs typeface="Arial"/>
              </a:rPr>
              <a:t>Proc.</a:t>
            </a:r>
            <a:r>
              <a:rPr sz="2200" i="1" spc="12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ACL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5"/>
          <p:cNvSpPr txBox="1"/>
          <p:nvPr/>
        </p:nvSpPr>
        <p:spPr>
          <a:xfrm>
            <a:off x="490220" y="1600527"/>
            <a:ext cx="11456670" cy="2410916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lang="ru-RU" sz="3600" spc="25" dirty="0" smtClean="0">
                <a:latin typeface="Arial"/>
                <a:cs typeface="Arial"/>
              </a:rPr>
              <a:t>Кодировщик</a:t>
            </a:r>
            <a:endParaRPr sz="3600" dirty="0">
              <a:latin typeface="Arial"/>
              <a:cs typeface="Arial"/>
            </a:endParaRPr>
          </a:p>
          <a:p>
            <a:pPr marL="3016250">
              <a:lnSpc>
                <a:spcPct val="100000"/>
              </a:lnSpc>
              <a:spcBef>
                <a:spcPts val="1255"/>
              </a:spcBef>
            </a:pPr>
            <a:r>
              <a:rPr sz="3550" b="1" spc="-145" dirty="0">
                <a:latin typeface="Arial"/>
                <a:cs typeface="Arial"/>
              </a:rPr>
              <a:t>c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160" dirty="0">
                <a:latin typeface="Arial"/>
                <a:cs typeface="Arial"/>
              </a:rPr>
              <a:t> </a:t>
            </a:r>
            <a:r>
              <a:rPr sz="3550" spc="35" dirty="0">
                <a:latin typeface="Arial"/>
                <a:cs typeface="Arial"/>
              </a:rPr>
              <a:t>embed(</a:t>
            </a:r>
            <a:r>
              <a:rPr sz="355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50" spc="35" dirty="0">
                <a:latin typeface="Arial"/>
                <a:cs typeface="Arial"/>
              </a:rPr>
              <a:t>)</a:t>
            </a:r>
            <a:endParaRPr sz="3550" dirty="0">
              <a:latin typeface="Arial"/>
              <a:cs typeface="Arial"/>
            </a:endParaRPr>
          </a:p>
          <a:p>
            <a:pPr marL="3042920">
              <a:lnSpc>
                <a:spcPts val="3704"/>
              </a:lnSpc>
              <a:spcBef>
                <a:spcPts val="1120"/>
              </a:spcBef>
            </a:pPr>
            <a:r>
              <a:rPr sz="3550" b="1" spc="-350" dirty="0">
                <a:latin typeface="Arial"/>
                <a:cs typeface="Arial"/>
              </a:rPr>
              <a:t>s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275" dirty="0">
                <a:latin typeface="Arial"/>
                <a:cs typeface="Arial"/>
              </a:rPr>
              <a:t> </a:t>
            </a:r>
            <a:r>
              <a:rPr sz="3550" b="1" spc="300" dirty="0">
                <a:latin typeface="Arial"/>
                <a:cs typeface="Arial"/>
              </a:rPr>
              <a:t>Vc</a:t>
            </a:r>
            <a:endParaRPr sz="3550" dirty="0">
              <a:latin typeface="Arial"/>
              <a:cs typeface="Arial"/>
            </a:endParaRPr>
          </a:p>
          <a:p>
            <a:pPr marL="6083300">
              <a:lnSpc>
                <a:spcPts val="2805"/>
              </a:lnSpc>
            </a:pPr>
            <a:r>
              <a:rPr lang="ru-RU" sz="2800" i="1" spc="-10" dirty="0" smtClean="0">
                <a:solidFill>
                  <a:srgbClr val="0365C0"/>
                </a:solidFill>
                <a:latin typeface="Arial"/>
                <a:cs typeface="Arial"/>
              </a:rPr>
              <a:t>Рекуррентное соединение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754" y="1600527"/>
            <a:ext cx="6195695" cy="2266315"/>
          </a:xfrm>
          <a:custGeom>
            <a:avLst/>
            <a:gdLst/>
            <a:ahLst/>
            <a:cxnLst/>
            <a:rect l="l" t="t" r="r" b="b"/>
            <a:pathLst>
              <a:path w="6195695" h="2266315">
                <a:moveTo>
                  <a:pt x="0" y="0"/>
                </a:moveTo>
                <a:lnTo>
                  <a:pt x="6195565" y="0"/>
                </a:lnTo>
                <a:lnTo>
                  <a:pt x="6195565" y="2266007"/>
                </a:lnTo>
                <a:lnTo>
                  <a:pt x="0" y="22660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2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25095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6270" algn="l"/>
                <a:tab pos="5996305" algn="l"/>
              </a:tabLst>
            </a:pPr>
            <a:r>
              <a:rPr lang="fr-FR" dirty="0"/>
              <a:t>K&amp;</a:t>
            </a:r>
            <a:r>
              <a:rPr lang="ru-RU" dirty="0"/>
              <a:t>Б	</a:t>
            </a:r>
            <a:r>
              <a:rPr lang="ru-RU" dirty="0" smtClean="0"/>
              <a:t>2013</a:t>
            </a:r>
            <a:r>
              <a:rPr dirty="0" smtClean="0"/>
              <a:t>:</a:t>
            </a:r>
            <a:r>
              <a:rPr spc="-5" dirty="0" smtClean="0"/>
              <a:t> </a:t>
            </a:r>
            <a:r>
              <a:rPr lang="ru-RU" dirty="0" smtClean="0"/>
              <a:t>Декодировщик РНС</a:t>
            </a:r>
            <a:endParaRPr spc="-5" dirty="0"/>
          </a:p>
        </p:txBody>
      </p:sp>
      <p:sp>
        <p:nvSpPr>
          <p:cNvPr id="25" name="object 21"/>
          <p:cNvSpPr txBox="1"/>
          <p:nvPr/>
        </p:nvSpPr>
        <p:spPr>
          <a:xfrm>
            <a:off x="490220" y="5525498"/>
            <a:ext cx="8415655" cy="3463769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2829560">
              <a:lnSpc>
                <a:spcPct val="100000"/>
              </a:lnSpc>
              <a:spcBef>
                <a:spcPts val="1210"/>
              </a:spcBef>
              <a:tabLst>
                <a:tab pos="3407410" algn="l"/>
              </a:tabLst>
            </a:pPr>
            <a:r>
              <a:rPr sz="3550" b="1" spc="350" dirty="0">
                <a:latin typeface="Times New Roman"/>
                <a:cs typeface="Times New Roman"/>
              </a:rPr>
              <a:t>u</a:t>
            </a:r>
            <a:r>
              <a:rPr sz="3750" i="1" spc="525" baseline="-12222" dirty="0">
                <a:latin typeface="Arial"/>
                <a:cs typeface="Arial"/>
              </a:rPr>
              <a:t>t	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b="1" spc="450" dirty="0">
                <a:latin typeface="Times New Roman"/>
                <a:cs typeface="Times New Roman"/>
              </a:rPr>
              <a:t>Ph</a:t>
            </a:r>
            <a:r>
              <a:rPr sz="3750" i="1" spc="675" baseline="-12222" dirty="0">
                <a:latin typeface="Arial"/>
                <a:cs typeface="Arial"/>
              </a:rPr>
              <a:t>t</a:t>
            </a:r>
            <a:r>
              <a:rPr sz="3750" i="1" spc="412" baseline="-12222" dirty="0">
                <a:latin typeface="Arial"/>
                <a:cs typeface="Arial"/>
              </a:rPr>
              <a:t> </a:t>
            </a:r>
            <a:r>
              <a:rPr sz="3550" spc="710" dirty="0">
                <a:latin typeface="Arial"/>
                <a:cs typeface="Arial"/>
              </a:rPr>
              <a:t>+</a:t>
            </a:r>
            <a:r>
              <a:rPr sz="3550" spc="-190" dirty="0">
                <a:latin typeface="Arial"/>
                <a:cs typeface="Arial"/>
              </a:rPr>
              <a:t> </a:t>
            </a:r>
            <a:r>
              <a:rPr sz="3550" b="1" spc="-225" dirty="0">
                <a:latin typeface="Times New Roman"/>
                <a:cs typeface="Times New Roman"/>
              </a:rPr>
              <a:t>b</a:t>
            </a:r>
            <a:r>
              <a:rPr sz="3750" spc="-337" baseline="33333" dirty="0">
                <a:latin typeface="Lucida Sans Unicode"/>
                <a:cs typeface="Lucida Sans Unicode"/>
              </a:rPr>
              <a:t>0</a:t>
            </a:r>
            <a:endParaRPr sz="3750" baseline="33333" dirty="0">
              <a:latin typeface="Lucida Sans Unicode"/>
              <a:cs typeface="Lucida Sans Unicode"/>
            </a:endParaRPr>
          </a:p>
          <a:p>
            <a:pPr marL="388620">
              <a:lnSpc>
                <a:spcPct val="100000"/>
              </a:lnSpc>
              <a:spcBef>
                <a:spcPts val="1120"/>
              </a:spcBef>
              <a:tabLst>
                <a:tab pos="1511935" algn="l"/>
              </a:tabLst>
            </a:pPr>
            <a:r>
              <a:rPr sz="3550" i="1" spc="114" dirty="0">
                <a:latin typeface="Arial"/>
                <a:cs typeface="Arial"/>
              </a:rPr>
              <a:t>p</a:t>
            </a:r>
            <a:r>
              <a:rPr sz="3550" spc="114" dirty="0">
                <a:latin typeface="Arial"/>
                <a:cs typeface="Arial"/>
              </a:rPr>
              <a:t>(</a:t>
            </a:r>
            <a:r>
              <a:rPr sz="3550" i="1" spc="114" dirty="0">
                <a:latin typeface="Arial"/>
                <a:cs typeface="Arial"/>
              </a:rPr>
              <a:t>W</a:t>
            </a:r>
            <a:r>
              <a:rPr sz="3750" i="1" spc="172" baseline="-12222" dirty="0">
                <a:latin typeface="Arial"/>
                <a:cs typeface="Arial"/>
              </a:rPr>
              <a:t>t	</a:t>
            </a:r>
            <a:r>
              <a:rPr sz="3550" spc="160" dirty="0">
                <a:latin typeface="MS UI Gothic"/>
                <a:cs typeface="MS UI Gothic"/>
              </a:rPr>
              <a:t>|</a:t>
            </a:r>
            <a:r>
              <a:rPr sz="3550" spc="-90" dirty="0">
                <a:latin typeface="MS UI Gothic"/>
                <a:cs typeface="MS UI Gothic"/>
              </a:rPr>
              <a:t> </a:t>
            </a:r>
            <a:r>
              <a:rPr sz="3550" b="1" i="1" spc="8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i="1" spc="80" dirty="0">
                <a:latin typeface="Arial"/>
                <a:cs typeface="Arial"/>
              </a:rPr>
              <a:t>,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b="1" i="1" spc="395" dirty="0">
                <a:latin typeface="Bookman Old Style"/>
                <a:cs typeface="Bookman Old Style"/>
              </a:rPr>
              <a:t>w</a:t>
            </a:r>
            <a:r>
              <a:rPr sz="3750" i="1" spc="592" baseline="-12222" dirty="0">
                <a:latin typeface="Arial"/>
                <a:cs typeface="Arial"/>
              </a:rPr>
              <a:t>&lt;t</a:t>
            </a:r>
            <a:r>
              <a:rPr sz="3550" spc="395" dirty="0">
                <a:latin typeface="Arial"/>
                <a:cs typeface="Arial"/>
              </a:rPr>
              <a:t>)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spc="110" dirty="0">
                <a:latin typeface="Arial"/>
                <a:cs typeface="Arial"/>
              </a:rPr>
              <a:t>softmax(</a:t>
            </a:r>
            <a:r>
              <a:rPr sz="3550" b="1" spc="110" dirty="0">
                <a:latin typeface="Times New Roman"/>
                <a:cs typeface="Times New Roman"/>
              </a:rPr>
              <a:t>u</a:t>
            </a:r>
            <a:r>
              <a:rPr sz="3750" i="1" spc="165" baseline="-12222" dirty="0">
                <a:latin typeface="Arial"/>
                <a:cs typeface="Arial"/>
              </a:rPr>
              <a:t>t</a:t>
            </a:r>
            <a:r>
              <a:rPr sz="3550" spc="110" dirty="0">
                <a:latin typeface="Arial"/>
                <a:cs typeface="Arial"/>
              </a:rPr>
              <a:t>)</a:t>
            </a:r>
            <a:endParaRPr sz="3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3600" dirty="0" smtClean="0">
                <a:latin typeface="Arial"/>
                <a:cs typeface="Arial"/>
              </a:rPr>
              <a:t>Вспомнить</a:t>
            </a:r>
            <a:r>
              <a:rPr sz="3600" dirty="0" smtClean="0">
                <a:latin typeface="Arial"/>
                <a:cs typeface="Arial"/>
              </a:rPr>
              <a:t> </a:t>
            </a:r>
            <a:r>
              <a:rPr lang="ru-RU" sz="3600" spc="30" dirty="0" smtClean="0">
                <a:latin typeface="Arial"/>
                <a:cs typeface="Arial"/>
              </a:rPr>
              <a:t>безусловные РНС</a:t>
            </a:r>
            <a:endParaRPr sz="3600" dirty="0">
              <a:latin typeface="Arial"/>
              <a:cs typeface="Arial"/>
            </a:endParaRPr>
          </a:p>
          <a:p>
            <a:pPr marL="2854325">
              <a:lnSpc>
                <a:spcPct val="100000"/>
              </a:lnSpc>
              <a:spcBef>
                <a:spcPts val="1595"/>
              </a:spcBef>
              <a:tabLst>
                <a:tab pos="3432175" algn="l"/>
              </a:tabLst>
            </a:pPr>
            <a:r>
              <a:rPr sz="3550" b="1" spc="350" dirty="0">
                <a:latin typeface="Times New Roman"/>
                <a:cs typeface="Times New Roman"/>
              </a:rPr>
              <a:t>h</a:t>
            </a:r>
            <a:r>
              <a:rPr sz="3750" i="1" spc="525" baseline="-12222" dirty="0">
                <a:latin typeface="Arial"/>
                <a:cs typeface="Arial"/>
              </a:rPr>
              <a:t>t	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10" dirty="0">
                <a:latin typeface="Arial"/>
                <a:cs typeface="Arial"/>
              </a:rPr>
              <a:t> </a:t>
            </a:r>
            <a:r>
              <a:rPr sz="3550" i="1" spc="305" dirty="0">
                <a:latin typeface="Arial"/>
                <a:cs typeface="Arial"/>
              </a:rPr>
              <a:t>g</a:t>
            </a:r>
            <a:r>
              <a:rPr sz="3550" spc="305" dirty="0">
                <a:latin typeface="Arial"/>
                <a:cs typeface="Arial"/>
              </a:rPr>
              <a:t>(</a:t>
            </a:r>
            <a:r>
              <a:rPr sz="3550" b="1" spc="305" dirty="0">
                <a:latin typeface="Times New Roman"/>
                <a:cs typeface="Times New Roman"/>
              </a:rPr>
              <a:t>W</a:t>
            </a:r>
            <a:r>
              <a:rPr sz="3550" spc="305" dirty="0">
                <a:latin typeface="Arial"/>
                <a:cs typeface="Arial"/>
              </a:rPr>
              <a:t>[</a:t>
            </a:r>
            <a:r>
              <a:rPr sz="3550" b="1" spc="305" dirty="0">
                <a:latin typeface="Times New Roman"/>
                <a:cs typeface="Times New Roman"/>
              </a:rPr>
              <a:t>h</a:t>
            </a:r>
            <a:r>
              <a:rPr sz="3750" i="1" spc="457" baseline="-12222" dirty="0">
                <a:latin typeface="Arial"/>
                <a:cs typeface="Arial"/>
              </a:rPr>
              <a:t>t</a:t>
            </a:r>
            <a:r>
              <a:rPr sz="3750" spc="457" baseline="-12222" dirty="0">
                <a:latin typeface="MS Gothic"/>
                <a:cs typeface="MS Gothic"/>
              </a:rPr>
              <a:t>—</a:t>
            </a:r>
            <a:r>
              <a:rPr sz="3750" spc="457" baseline="-12222" dirty="0">
                <a:latin typeface="Arial"/>
                <a:cs typeface="Arial"/>
              </a:rPr>
              <a:t>1</a:t>
            </a:r>
            <a:r>
              <a:rPr sz="3550" spc="305" dirty="0">
                <a:latin typeface="Arial"/>
                <a:cs typeface="Arial"/>
              </a:rPr>
              <a:t>;</a:t>
            </a:r>
            <a:r>
              <a:rPr sz="3550" spc="-395" dirty="0">
                <a:latin typeface="Arial"/>
                <a:cs typeface="Arial"/>
              </a:rPr>
              <a:t> </a:t>
            </a:r>
            <a:r>
              <a:rPr sz="3550" b="1" spc="400" dirty="0">
                <a:latin typeface="Times New Roman"/>
                <a:cs typeface="Times New Roman"/>
              </a:rPr>
              <a:t>w</a:t>
            </a:r>
            <a:r>
              <a:rPr sz="3750" i="1" spc="600" baseline="-12222" dirty="0">
                <a:latin typeface="Arial"/>
                <a:cs typeface="Arial"/>
              </a:rPr>
              <a:t>t</a:t>
            </a:r>
            <a:r>
              <a:rPr sz="3750" spc="600" baseline="-12222" dirty="0">
                <a:latin typeface="MS Gothic"/>
                <a:cs typeface="MS Gothic"/>
              </a:rPr>
              <a:t>—</a:t>
            </a:r>
            <a:r>
              <a:rPr sz="3750" spc="600" baseline="-12222" dirty="0">
                <a:latin typeface="Arial"/>
                <a:cs typeface="Arial"/>
              </a:rPr>
              <a:t>1</a:t>
            </a:r>
            <a:r>
              <a:rPr sz="3550" spc="400" dirty="0">
                <a:latin typeface="Arial"/>
                <a:cs typeface="Arial"/>
              </a:rPr>
              <a:t>]</a:t>
            </a:r>
            <a:r>
              <a:rPr sz="3550" spc="-204" dirty="0">
                <a:latin typeface="Arial"/>
                <a:cs typeface="Arial"/>
              </a:rPr>
              <a:t> </a:t>
            </a:r>
            <a:r>
              <a:rPr sz="3550" spc="710" dirty="0">
                <a:latin typeface="Arial"/>
                <a:cs typeface="Arial"/>
              </a:rPr>
              <a:t>+</a:t>
            </a:r>
            <a:r>
              <a:rPr sz="3550" spc="-200" dirty="0">
                <a:latin typeface="Arial"/>
                <a:cs typeface="Arial"/>
              </a:rPr>
              <a:t> </a:t>
            </a:r>
            <a:r>
              <a:rPr sz="3550" b="1" spc="175" dirty="0">
                <a:latin typeface="Times New Roman"/>
                <a:cs typeface="Times New Roman"/>
              </a:rPr>
              <a:t>b</a:t>
            </a:r>
            <a:r>
              <a:rPr sz="3550" spc="175" dirty="0">
                <a:latin typeface="Arial"/>
                <a:cs typeface="Arial"/>
              </a:rPr>
              <a:t>])</a:t>
            </a:r>
            <a:endParaRPr sz="3550" dirty="0">
              <a:latin typeface="Arial"/>
              <a:cs typeface="Arial"/>
            </a:endParaRPr>
          </a:p>
        </p:txBody>
      </p:sp>
      <p:sp>
        <p:nvSpPr>
          <p:cNvPr id="26" name="object 3"/>
          <p:cNvSpPr txBox="1"/>
          <p:nvPr/>
        </p:nvSpPr>
        <p:spPr>
          <a:xfrm>
            <a:off x="515066" y="3887782"/>
            <a:ext cx="38798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spc="-10" dirty="0" smtClean="0">
                <a:latin typeface="Arial"/>
                <a:cs typeface="Arial"/>
              </a:rPr>
              <a:t>Рекуррентный </a:t>
            </a:r>
            <a:r>
              <a:rPr lang="ru-RU" sz="3600" spc="-10" dirty="0" err="1" smtClean="0">
                <a:latin typeface="Arial"/>
                <a:cs typeface="Arial"/>
              </a:rPr>
              <a:t>декодировщик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7" name="object 4"/>
          <p:cNvSpPr/>
          <p:nvPr/>
        </p:nvSpPr>
        <p:spPr>
          <a:xfrm>
            <a:off x="8732329" y="5619187"/>
            <a:ext cx="342265" cy="300355"/>
          </a:xfrm>
          <a:custGeom>
            <a:avLst/>
            <a:gdLst/>
            <a:ahLst/>
            <a:cxnLst/>
            <a:rect l="l" t="t" r="r" b="b"/>
            <a:pathLst>
              <a:path w="342265" h="300354">
                <a:moveTo>
                  <a:pt x="0" y="287699"/>
                </a:moveTo>
                <a:lnTo>
                  <a:pt x="48947" y="297345"/>
                </a:lnTo>
                <a:lnTo>
                  <a:pt x="94298" y="300061"/>
                </a:lnTo>
                <a:lnTo>
                  <a:pt x="136050" y="295846"/>
                </a:lnTo>
                <a:lnTo>
                  <a:pt x="174205" y="284701"/>
                </a:lnTo>
                <a:lnTo>
                  <a:pt x="208762" y="266624"/>
                </a:lnTo>
                <a:lnTo>
                  <a:pt x="239721" y="241617"/>
                </a:lnTo>
                <a:lnTo>
                  <a:pt x="267083" y="209679"/>
                </a:lnTo>
                <a:lnTo>
                  <a:pt x="290847" y="170810"/>
                </a:lnTo>
                <a:lnTo>
                  <a:pt x="311014" y="125011"/>
                </a:lnTo>
                <a:lnTo>
                  <a:pt x="327583" y="72280"/>
                </a:lnTo>
                <a:lnTo>
                  <a:pt x="340554" y="12619"/>
                </a:lnTo>
                <a:lnTo>
                  <a:pt x="342044" y="0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5"/>
          <p:cNvSpPr/>
          <p:nvPr/>
        </p:nvSpPr>
        <p:spPr>
          <a:xfrm>
            <a:off x="9012344" y="5530901"/>
            <a:ext cx="121285" cy="108585"/>
          </a:xfrm>
          <a:custGeom>
            <a:avLst/>
            <a:gdLst/>
            <a:ahLst/>
            <a:cxnLst/>
            <a:rect l="l" t="t" r="r" b="b"/>
            <a:pathLst>
              <a:path w="121284" h="108585">
                <a:moveTo>
                  <a:pt x="121078" y="108049"/>
                </a:moveTo>
                <a:lnTo>
                  <a:pt x="72457" y="0"/>
                </a:lnTo>
                <a:lnTo>
                  <a:pt x="0" y="93747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9072884" y="5530901"/>
            <a:ext cx="12065" cy="100965"/>
          </a:xfrm>
          <a:custGeom>
            <a:avLst/>
            <a:gdLst/>
            <a:ahLst/>
            <a:cxnLst/>
            <a:rect l="l" t="t" r="r" b="b"/>
            <a:pathLst>
              <a:path w="12065" h="100964">
                <a:moveTo>
                  <a:pt x="0" y="100898"/>
                </a:moveTo>
                <a:lnTo>
                  <a:pt x="11917" y="0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7"/>
          <p:cNvSpPr/>
          <p:nvPr/>
        </p:nvSpPr>
        <p:spPr>
          <a:xfrm>
            <a:off x="6713498" y="4209453"/>
            <a:ext cx="260985" cy="766445"/>
          </a:xfrm>
          <a:custGeom>
            <a:avLst/>
            <a:gdLst/>
            <a:ahLst/>
            <a:cxnLst/>
            <a:rect l="l" t="t" r="r" b="b"/>
            <a:pathLst>
              <a:path w="260984" h="766445">
                <a:moveTo>
                  <a:pt x="260873" y="0"/>
                </a:moveTo>
                <a:lnTo>
                  <a:pt x="226393" y="19490"/>
                </a:lnTo>
                <a:lnTo>
                  <a:pt x="194354" y="41612"/>
                </a:lnTo>
                <a:lnTo>
                  <a:pt x="164756" y="66365"/>
                </a:lnTo>
                <a:lnTo>
                  <a:pt x="137599" y="93749"/>
                </a:lnTo>
                <a:lnTo>
                  <a:pt x="112884" y="123764"/>
                </a:lnTo>
                <a:lnTo>
                  <a:pt x="90610" y="156411"/>
                </a:lnTo>
                <a:lnTo>
                  <a:pt x="70777" y="191688"/>
                </a:lnTo>
                <a:lnTo>
                  <a:pt x="53386" y="229597"/>
                </a:lnTo>
                <a:lnTo>
                  <a:pt x="38435" y="270136"/>
                </a:lnTo>
                <a:lnTo>
                  <a:pt x="25926" y="313307"/>
                </a:lnTo>
                <a:lnTo>
                  <a:pt x="15858" y="359109"/>
                </a:lnTo>
                <a:lnTo>
                  <a:pt x="8232" y="407541"/>
                </a:lnTo>
                <a:lnTo>
                  <a:pt x="3046" y="458605"/>
                </a:lnTo>
                <a:lnTo>
                  <a:pt x="302" y="512301"/>
                </a:lnTo>
                <a:lnTo>
                  <a:pt x="0" y="568627"/>
                </a:lnTo>
                <a:lnTo>
                  <a:pt x="2138" y="627584"/>
                </a:lnTo>
                <a:lnTo>
                  <a:pt x="6718" y="689172"/>
                </a:lnTo>
                <a:lnTo>
                  <a:pt x="13738" y="753392"/>
                </a:lnTo>
                <a:lnTo>
                  <a:pt x="15652" y="765955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8"/>
          <p:cNvSpPr/>
          <p:nvPr/>
        </p:nvSpPr>
        <p:spPr>
          <a:xfrm>
            <a:off x="6666973" y="4953675"/>
            <a:ext cx="120650" cy="109855"/>
          </a:xfrm>
          <a:custGeom>
            <a:avLst/>
            <a:gdLst/>
            <a:ahLst/>
            <a:cxnLst/>
            <a:rect l="l" t="t" r="r" b="b"/>
            <a:pathLst>
              <a:path w="120650" h="109854">
                <a:moveTo>
                  <a:pt x="0" y="18355"/>
                </a:moveTo>
                <a:lnTo>
                  <a:pt x="75561" y="109619"/>
                </a:lnTo>
                <a:lnTo>
                  <a:pt x="120530" y="0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9"/>
          <p:cNvSpPr/>
          <p:nvPr/>
        </p:nvSpPr>
        <p:spPr>
          <a:xfrm>
            <a:off x="6727237" y="4962853"/>
            <a:ext cx="15875" cy="100965"/>
          </a:xfrm>
          <a:custGeom>
            <a:avLst/>
            <a:gdLst/>
            <a:ahLst/>
            <a:cxnLst/>
            <a:rect l="l" t="t" r="r" b="b"/>
            <a:pathLst>
              <a:path w="15875" h="100964">
                <a:moveTo>
                  <a:pt x="0" y="0"/>
                </a:moveTo>
                <a:lnTo>
                  <a:pt x="15296" y="100441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0"/>
          <p:cNvSpPr txBox="1"/>
          <p:nvPr/>
        </p:nvSpPr>
        <p:spPr>
          <a:xfrm>
            <a:off x="7018020" y="3907149"/>
            <a:ext cx="2827020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ru-RU" sz="2800" i="1" dirty="0" smtClean="0">
                <a:solidFill>
                  <a:srgbClr val="0365C0"/>
                </a:solidFill>
                <a:latin typeface="Arial"/>
                <a:cs typeface="Arial"/>
              </a:rPr>
              <a:t>Вложение</a:t>
            </a:r>
            <a:r>
              <a:rPr sz="2800" i="1" spc="215" dirty="0" smtClean="0">
                <a:solidFill>
                  <a:srgbClr val="0365C0"/>
                </a:solidFill>
                <a:latin typeface="Arial"/>
                <a:cs typeface="Arial"/>
              </a:rPr>
              <a:t> </a:t>
            </a:r>
            <a:r>
              <a:rPr sz="3250" i="1" spc="105" dirty="0">
                <a:solidFill>
                  <a:srgbClr val="0E4EB2"/>
                </a:solidFill>
                <a:latin typeface="Arial"/>
                <a:cs typeface="Arial"/>
              </a:rPr>
              <a:t>w</a:t>
            </a:r>
            <a:r>
              <a:rPr sz="3375" i="1" spc="157" baseline="-11111" dirty="0">
                <a:solidFill>
                  <a:srgbClr val="0E4EB2"/>
                </a:solidFill>
                <a:latin typeface="Arial"/>
                <a:cs typeface="Arial"/>
              </a:rPr>
              <a:t>t</a:t>
            </a:r>
            <a:endParaRPr sz="3375" baseline="-11111" dirty="0">
              <a:latin typeface="Arial"/>
              <a:cs typeface="Arial"/>
            </a:endParaRPr>
          </a:p>
        </p:txBody>
      </p:sp>
      <p:sp>
        <p:nvSpPr>
          <p:cNvPr id="34" name="object 11"/>
          <p:cNvSpPr txBox="1"/>
          <p:nvPr/>
        </p:nvSpPr>
        <p:spPr>
          <a:xfrm>
            <a:off x="10068362" y="4085989"/>
            <a:ext cx="184150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spc="-5" dirty="0">
                <a:solidFill>
                  <a:srgbClr val="0E4EB2"/>
                </a:solidFill>
                <a:latin typeface="Arial"/>
                <a:cs typeface="Arial"/>
              </a:rPr>
              <a:t>1</a:t>
            </a:r>
            <a:endParaRPr sz="2250">
              <a:latin typeface="Arial"/>
              <a:cs typeface="Arial"/>
            </a:endParaRPr>
          </a:p>
        </p:txBody>
      </p:sp>
      <p:sp>
        <p:nvSpPr>
          <p:cNvPr id="35" name="object 12"/>
          <p:cNvSpPr/>
          <p:nvPr/>
        </p:nvSpPr>
        <p:spPr>
          <a:xfrm>
            <a:off x="5602038" y="3784547"/>
            <a:ext cx="819150" cy="1189990"/>
          </a:xfrm>
          <a:custGeom>
            <a:avLst/>
            <a:gdLst/>
            <a:ahLst/>
            <a:cxnLst/>
            <a:rect l="l" t="t" r="r" b="b"/>
            <a:pathLst>
              <a:path w="819150" h="1189989">
                <a:moveTo>
                  <a:pt x="818792" y="0"/>
                </a:moveTo>
                <a:lnTo>
                  <a:pt x="771364" y="12988"/>
                </a:lnTo>
                <a:lnTo>
                  <a:pt x="725350" y="27394"/>
                </a:lnTo>
                <a:lnTo>
                  <a:pt x="680750" y="43218"/>
                </a:lnTo>
                <a:lnTo>
                  <a:pt x="637563" y="60458"/>
                </a:lnTo>
                <a:lnTo>
                  <a:pt x="595789" y="79116"/>
                </a:lnTo>
                <a:lnTo>
                  <a:pt x="555429" y="99192"/>
                </a:lnTo>
                <a:lnTo>
                  <a:pt x="516483" y="120684"/>
                </a:lnTo>
                <a:lnTo>
                  <a:pt x="478950" y="143594"/>
                </a:lnTo>
                <a:lnTo>
                  <a:pt x="442831" y="167921"/>
                </a:lnTo>
                <a:lnTo>
                  <a:pt x="408125" y="193666"/>
                </a:lnTo>
                <a:lnTo>
                  <a:pt x="374833" y="220828"/>
                </a:lnTo>
                <a:lnTo>
                  <a:pt x="342954" y="249407"/>
                </a:lnTo>
                <a:lnTo>
                  <a:pt x="312489" y="279404"/>
                </a:lnTo>
                <a:lnTo>
                  <a:pt x="283437" y="310818"/>
                </a:lnTo>
                <a:lnTo>
                  <a:pt x="255799" y="343649"/>
                </a:lnTo>
                <a:lnTo>
                  <a:pt x="229574" y="377897"/>
                </a:lnTo>
                <a:lnTo>
                  <a:pt x="204763" y="413563"/>
                </a:lnTo>
                <a:lnTo>
                  <a:pt x="181366" y="450646"/>
                </a:lnTo>
                <a:lnTo>
                  <a:pt x="159382" y="489147"/>
                </a:lnTo>
                <a:lnTo>
                  <a:pt x="138811" y="529065"/>
                </a:lnTo>
                <a:lnTo>
                  <a:pt x="119654" y="570400"/>
                </a:lnTo>
                <a:lnTo>
                  <a:pt x="101911" y="613152"/>
                </a:lnTo>
                <a:lnTo>
                  <a:pt x="85581" y="657322"/>
                </a:lnTo>
                <a:lnTo>
                  <a:pt x="70664" y="702909"/>
                </a:lnTo>
                <a:lnTo>
                  <a:pt x="57161" y="749914"/>
                </a:lnTo>
                <a:lnTo>
                  <a:pt x="45072" y="798335"/>
                </a:lnTo>
                <a:lnTo>
                  <a:pt x="34396" y="848174"/>
                </a:lnTo>
                <a:lnTo>
                  <a:pt x="25134" y="899431"/>
                </a:lnTo>
                <a:lnTo>
                  <a:pt x="17285" y="952104"/>
                </a:lnTo>
                <a:lnTo>
                  <a:pt x="10850" y="1006195"/>
                </a:lnTo>
                <a:lnTo>
                  <a:pt x="5828" y="1061704"/>
                </a:lnTo>
                <a:lnTo>
                  <a:pt x="2220" y="1118629"/>
                </a:lnTo>
                <a:lnTo>
                  <a:pt x="25" y="1176972"/>
                </a:lnTo>
                <a:lnTo>
                  <a:pt x="0" y="1189672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3"/>
          <p:cNvSpPr/>
          <p:nvPr/>
        </p:nvSpPr>
        <p:spPr>
          <a:xfrm>
            <a:off x="5541103" y="4961398"/>
            <a:ext cx="121920" cy="102235"/>
          </a:xfrm>
          <a:custGeom>
            <a:avLst/>
            <a:gdLst/>
            <a:ahLst/>
            <a:cxnLst/>
            <a:rect l="l" t="t" r="r" b="b"/>
            <a:pathLst>
              <a:path w="121920" h="102235">
                <a:moveTo>
                  <a:pt x="0" y="0"/>
                </a:moveTo>
                <a:lnTo>
                  <a:pt x="60756" y="101722"/>
                </a:lnTo>
                <a:lnTo>
                  <a:pt x="121919" y="244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4"/>
          <p:cNvSpPr/>
          <p:nvPr/>
        </p:nvSpPr>
        <p:spPr>
          <a:xfrm>
            <a:off x="5601859" y="4961520"/>
            <a:ext cx="635" cy="101600"/>
          </a:xfrm>
          <a:custGeom>
            <a:avLst/>
            <a:gdLst/>
            <a:ahLst/>
            <a:cxnLst/>
            <a:rect l="l" t="t" r="r" b="b"/>
            <a:pathLst>
              <a:path w="635" h="101600">
                <a:moveTo>
                  <a:pt x="101" y="-12700"/>
                </a:moveTo>
                <a:lnTo>
                  <a:pt x="101" y="114299"/>
                </a:lnTo>
              </a:path>
            </a:pathLst>
          </a:custGeom>
          <a:ln w="25603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6"/>
          <p:cNvSpPr txBox="1"/>
          <p:nvPr/>
        </p:nvSpPr>
        <p:spPr>
          <a:xfrm>
            <a:off x="6903720" y="5680131"/>
            <a:ext cx="181102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i="1" spc="5" dirty="0" smtClean="0">
                <a:solidFill>
                  <a:srgbClr val="0365C0"/>
                </a:solidFill>
                <a:latin typeface="Arial"/>
                <a:cs typeface="Arial"/>
              </a:rPr>
              <a:t>Изученное смещение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0" name="object 17"/>
          <p:cNvSpPr/>
          <p:nvPr/>
        </p:nvSpPr>
        <p:spPr>
          <a:xfrm>
            <a:off x="8282261" y="4831482"/>
            <a:ext cx="303530" cy="238125"/>
          </a:xfrm>
          <a:custGeom>
            <a:avLst/>
            <a:gdLst/>
            <a:ahLst/>
            <a:cxnLst/>
            <a:rect l="l" t="t" r="r" b="b"/>
            <a:pathLst>
              <a:path w="303529" h="238125">
                <a:moveTo>
                  <a:pt x="303374" y="22543"/>
                </a:moveTo>
                <a:lnTo>
                  <a:pt x="254141" y="7333"/>
                </a:lnTo>
                <a:lnTo>
                  <a:pt x="209130" y="0"/>
                </a:lnTo>
                <a:lnTo>
                  <a:pt x="168341" y="544"/>
                </a:lnTo>
                <a:lnTo>
                  <a:pt x="99429" y="25264"/>
                </a:lnTo>
                <a:lnTo>
                  <a:pt x="47405" y="81494"/>
                </a:lnTo>
                <a:lnTo>
                  <a:pt x="27726" y="121426"/>
                </a:lnTo>
                <a:lnTo>
                  <a:pt x="12269" y="169234"/>
                </a:lnTo>
                <a:lnTo>
                  <a:pt x="1033" y="224920"/>
                </a:lnTo>
                <a:lnTo>
                  <a:pt x="0" y="237588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8"/>
          <p:cNvSpPr/>
          <p:nvPr/>
        </p:nvSpPr>
        <p:spPr>
          <a:xfrm>
            <a:off x="8222536" y="5051455"/>
            <a:ext cx="121920" cy="106680"/>
          </a:xfrm>
          <a:custGeom>
            <a:avLst/>
            <a:gdLst/>
            <a:ahLst/>
            <a:cxnLst/>
            <a:rect l="l" t="t" r="r" b="b"/>
            <a:pathLst>
              <a:path w="121920" h="106679">
                <a:moveTo>
                  <a:pt x="0" y="0"/>
                </a:moveTo>
                <a:lnTo>
                  <a:pt x="52494" y="106221"/>
                </a:lnTo>
                <a:lnTo>
                  <a:pt x="121516" y="9916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9"/>
          <p:cNvSpPr/>
          <p:nvPr/>
        </p:nvSpPr>
        <p:spPr>
          <a:xfrm>
            <a:off x="8275030" y="5056414"/>
            <a:ext cx="8890" cy="101600"/>
          </a:xfrm>
          <a:custGeom>
            <a:avLst/>
            <a:gdLst/>
            <a:ahLst/>
            <a:cxnLst/>
            <a:rect l="l" t="t" r="r" b="b"/>
            <a:pathLst>
              <a:path w="8890" h="101600">
                <a:moveTo>
                  <a:pt x="8263" y="0"/>
                </a:moveTo>
                <a:lnTo>
                  <a:pt x="0" y="101263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0"/>
          <p:cNvSpPr txBox="1"/>
          <p:nvPr/>
        </p:nvSpPr>
        <p:spPr>
          <a:xfrm>
            <a:off x="3284220" y="4289456"/>
            <a:ext cx="7992745" cy="1359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97805">
              <a:lnSpc>
                <a:spcPts val="3190"/>
              </a:lnSpc>
              <a:spcBef>
                <a:spcPts val="100"/>
              </a:spcBef>
            </a:pPr>
            <a:r>
              <a:rPr lang="ru-RU" sz="2800" i="1" spc="-10" dirty="0" smtClean="0">
                <a:solidFill>
                  <a:srgbClr val="0365C0"/>
                </a:solidFill>
                <a:latin typeface="Arial"/>
                <a:cs typeface="Arial"/>
              </a:rPr>
              <a:t>Исходное предложение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4090"/>
              </a:lnSpc>
              <a:tabLst>
                <a:tab pos="589915" algn="l"/>
              </a:tabLst>
            </a:pPr>
            <a:r>
              <a:rPr sz="3550" b="1" spc="350" dirty="0">
                <a:latin typeface="Times New Roman"/>
                <a:cs typeface="Times New Roman"/>
              </a:rPr>
              <a:t>h</a:t>
            </a:r>
            <a:r>
              <a:rPr sz="3750" i="1" spc="525" baseline="-12222" dirty="0">
                <a:latin typeface="Arial"/>
                <a:cs typeface="Arial"/>
              </a:rPr>
              <a:t>t	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i="1" spc="165" dirty="0">
                <a:latin typeface="Arial"/>
                <a:cs typeface="Arial"/>
              </a:rPr>
              <a:t>g</a:t>
            </a:r>
            <a:r>
              <a:rPr sz="3550" spc="165" dirty="0">
                <a:latin typeface="Arial"/>
                <a:cs typeface="Arial"/>
              </a:rPr>
              <a:t>(</a:t>
            </a:r>
            <a:r>
              <a:rPr sz="3550" b="1" spc="165" dirty="0">
                <a:latin typeface="Times New Roman"/>
                <a:cs typeface="Times New Roman"/>
              </a:rPr>
              <a:t>W</a:t>
            </a:r>
            <a:r>
              <a:rPr sz="3550" spc="165" dirty="0">
                <a:latin typeface="Arial"/>
                <a:cs typeface="Arial"/>
              </a:rPr>
              <a:t>[</a:t>
            </a:r>
            <a:r>
              <a:rPr sz="3550" b="1" spc="165" dirty="0">
                <a:latin typeface="Times New Roman"/>
                <a:cs typeface="Times New Roman"/>
              </a:rPr>
              <a:t>h</a:t>
            </a:r>
            <a:r>
              <a:rPr sz="3750" i="1" spc="247" baseline="-12222" dirty="0">
                <a:latin typeface="Arial"/>
                <a:cs typeface="Arial"/>
              </a:rPr>
              <a:t>t</a:t>
            </a:r>
            <a:r>
              <a:rPr sz="3750" spc="247" baseline="-12222" dirty="0">
                <a:latin typeface="Lucida Sans Unicode"/>
                <a:cs typeface="Lucida Sans Unicode"/>
              </a:rPr>
              <a:t>—</a:t>
            </a:r>
            <a:r>
              <a:rPr sz="3750" spc="247" baseline="-12222" dirty="0">
                <a:latin typeface="Arial"/>
                <a:cs typeface="Arial"/>
              </a:rPr>
              <a:t>1</a:t>
            </a:r>
            <a:r>
              <a:rPr sz="3550" spc="165" dirty="0">
                <a:latin typeface="Arial"/>
                <a:cs typeface="Arial"/>
              </a:rPr>
              <a:t>;</a:t>
            </a:r>
            <a:r>
              <a:rPr sz="3550" spc="-390" dirty="0">
                <a:latin typeface="Arial"/>
                <a:cs typeface="Arial"/>
              </a:rPr>
              <a:t> </a:t>
            </a:r>
            <a:r>
              <a:rPr sz="3550" b="1" spc="150" dirty="0">
                <a:latin typeface="Times New Roman"/>
                <a:cs typeface="Times New Roman"/>
              </a:rPr>
              <a:t>w</a:t>
            </a:r>
            <a:r>
              <a:rPr sz="3750" i="1" spc="225" baseline="-12222" dirty="0">
                <a:latin typeface="Arial"/>
                <a:cs typeface="Arial"/>
              </a:rPr>
              <a:t>t</a:t>
            </a:r>
            <a:r>
              <a:rPr sz="3750" spc="225" baseline="-12222" dirty="0">
                <a:latin typeface="Lucida Sans Unicode"/>
                <a:cs typeface="Lucida Sans Unicode"/>
              </a:rPr>
              <a:t>—</a:t>
            </a:r>
            <a:r>
              <a:rPr sz="3750" spc="225" baseline="-12222" dirty="0">
                <a:latin typeface="Arial"/>
                <a:cs typeface="Arial"/>
              </a:rPr>
              <a:t>1</a:t>
            </a:r>
            <a:r>
              <a:rPr sz="3550" spc="150" dirty="0">
                <a:latin typeface="Arial"/>
                <a:cs typeface="Arial"/>
              </a:rPr>
              <a:t>]</a:t>
            </a:r>
            <a:r>
              <a:rPr sz="3550" spc="-385" dirty="0">
                <a:latin typeface="Arial"/>
                <a:cs typeface="Arial"/>
              </a:rPr>
              <a:t> </a:t>
            </a:r>
            <a:r>
              <a:rPr sz="3550" spc="71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3550" spc="-3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50" b="1" spc="24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55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50" spc="710" dirty="0">
                <a:latin typeface="Arial"/>
                <a:cs typeface="Arial"/>
              </a:rPr>
              <a:t>+</a:t>
            </a:r>
            <a:r>
              <a:rPr sz="3550" spc="-190" dirty="0">
                <a:latin typeface="Arial"/>
                <a:cs typeface="Arial"/>
              </a:rPr>
              <a:t> </a:t>
            </a:r>
            <a:r>
              <a:rPr sz="3550" b="1" spc="175" dirty="0">
                <a:latin typeface="Times New Roman"/>
                <a:cs typeface="Times New Roman"/>
              </a:rPr>
              <a:t>b</a:t>
            </a:r>
            <a:r>
              <a:rPr sz="3550" spc="175" dirty="0">
                <a:latin typeface="Arial"/>
                <a:cs typeface="Arial"/>
              </a:rPr>
              <a:t>])</a:t>
            </a:r>
            <a:endParaRPr sz="355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9808" y="7595033"/>
            <a:ext cx="10562590" cy="1829435"/>
          </a:xfrm>
          <a:custGeom>
            <a:avLst/>
            <a:gdLst/>
            <a:ahLst/>
            <a:cxnLst/>
            <a:rect l="l" t="t" r="r" b="b"/>
            <a:pathLst>
              <a:path w="10562590" h="1829434">
                <a:moveTo>
                  <a:pt x="0" y="0"/>
                </a:moveTo>
                <a:lnTo>
                  <a:pt x="10562331" y="0"/>
                </a:lnTo>
                <a:lnTo>
                  <a:pt x="10562331" y="1828885"/>
                </a:lnTo>
                <a:lnTo>
                  <a:pt x="0" y="18288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2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2025" y="6141978"/>
            <a:ext cx="55181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-85" dirty="0">
                <a:latin typeface="Lucida Sans Unicode"/>
                <a:cs typeface="Lucida Sans Unicode"/>
              </a:rPr>
              <a:t>|</a:t>
            </a:r>
            <a:r>
              <a:rPr sz="2500" b="1" i="1" spc="-10" dirty="0">
                <a:latin typeface="Verdana"/>
                <a:cs typeface="Verdana"/>
              </a:rPr>
              <a:t>w</a:t>
            </a:r>
            <a:r>
              <a:rPr sz="2500" spc="-85" dirty="0">
                <a:latin typeface="Lucida Sans Unicode"/>
                <a:cs typeface="Lucida Sans Unicode"/>
              </a:rPr>
              <a:t>|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4182" y="6181169"/>
            <a:ext cx="6070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210" dirty="0">
                <a:latin typeface="Arial"/>
                <a:cs typeface="Arial"/>
              </a:rPr>
              <a:t>Y</a:t>
            </a:r>
            <a:endParaRPr sz="3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2894" y="6818862"/>
            <a:ext cx="16319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4978" y="6613908"/>
            <a:ext cx="277939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67765" algn="l"/>
                <a:tab pos="2186940" algn="l"/>
              </a:tabLst>
            </a:pPr>
            <a:r>
              <a:rPr sz="3550" spc="710" dirty="0">
                <a:latin typeface="Arial"/>
                <a:cs typeface="Arial"/>
              </a:rPr>
              <a:t>=	</a:t>
            </a:r>
            <a:r>
              <a:rPr sz="3550" i="1" spc="10" dirty="0">
                <a:latin typeface="Arial"/>
                <a:cs typeface="Arial"/>
              </a:rPr>
              <a:t>p</a:t>
            </a:r>
            <a:r>
              <a:rPr sz="3550" spc="10" dirty="0">
                <a:latin typeface="Arial"/>
                <a:cs typeface="Arial"/>
              </a:rPr>
              <a:t>(</a:t>
            </a:r>
            <a:r>
              <a:rPr sz="3550" i="1" spc="10" dirty="0">
                <a:latin typeface="Arial"/>
                <a:cs typeface="Arial"/>
              </a:rPr>
              <a:t>w	</a:t>
            </a:r>
            <a:r>
              <a:rPr sz="3550" spc="160" dirty="0">
                <a:latin typeface="MS UI Gothic"/>
                <a:cs typeface="MS UI Gothic"/>
              </a:rPr>
              <a:t>|</a:t>
            </a:r>
            <a:r>
              <a:rPr sz="3550" spc="-175" dirty="0">
                <a:latin typeface="MS UI Gothic"/>
                <a:cs typeface="MS UI Gothic"/>
              </a:rPr>
              <a:t> </a:t>
            </a:r>
            <a:r>
              <a:rPr sz="3550" i="1" dirty="0">
                <a:latin typeface="Arial"/>
                <a:cs typeface="Arial"/>
              </a:rPr>
              <a:t>w</a:t>
            </a:r>
            <a:endParaRPr sz="3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8922" y="6818862"/>
            <a:ext cx="20701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35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1561" y="6818862"/>
            <a:ext cx="62928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-265" dirty="0">
                <a:latin typeface="Lucida Sans Unicode"/>
                <a:cs typeface="Lucida Sans Unicode"/>
              </a:rPr>
              <a:t>—</a:t>
            </a:r>
            <a:r>
              <a:rPr sz="2500" spc="35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3245" y="6613908"/>
            <a:ext cx="216725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77389" algn="l"/>
              </a:tabLst>
            </a:pPr>
            <a:r>
              <a:rPr sz="3550" i="1" spc="5" dirty="0">
                <a:latin typeface="Arial"/>
                <a:cs typeface="Arial"/>
              </a:rPr>
              <a:t>,</a:t>
            </a:r>
            <a:r>
              <a:rPr sz="3550" i="1" spc="-38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8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8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,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dirty="0">
                <a:latin typeface="Arial"/>
                <a:cs typeface="Arial"/>
              </a:rPr>
              <a:t>w	</a:t>
            </a:r>
            <a:r>
              <a:rPr sz="3550" spc="204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600" y="2082800"/>
            <a:ext cx="12471400" cy="38877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55"/>
              </a:spcBef>
              <a:tabLst>
                <a:tab pos="1569085" algn="l"/>
              </a:tabLst>
            </a:pPr>
            <a:r>
              <a:rPr lang="ru-RU" sz="3600" dirty="0" smtClean="0">
                <a:latin typeface="Arial"/>
                <a:cs typeface="Arial"/>
              </a:rPr>
              <a:t>Языковая модель присваивает вероятности последовательностям слов, </a:t>
            </a:r>
            <a:r>
              <a:rPr sz="3550" b="1" i="1" spc="215" dirty="0" smtClean="0">
                <a:latin typeface="Arial"/>
                <a:cs typeface="Arial"/>
              </a:rPr>
              <a:t>w</a:t>
            </a:r>
            <a:r>
              <a:rPr sz="3550" b="1" i="1" spc="105" dirty="0" smtClean="0">
                <a:latin typeface="Arial"/>
                <a:cs typeface="Arial"/>
              </a:rPr>
              <a:t>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10" dirty="0">
                <a:latin typeface="Arial"/>
                <a:cs typeface="Arial"/>
              </a:rPr>
              <a:t> </a:t>
            </a:r>
            <a:r>
              <a:rPr sz="3550" spc="105" dirty="0">
                <a:latin typeface="Arial"/>
                <a:cs typeface="Arial"/>
              </a:rPr>
              <a:t>(</a:t>
            </a:r>
            <a:r>
              <a:rPr sz="3550" i="1" spc="105" dirty="0">
                <a:latin typeface="Arial"/>
                <a:cs typeface="Arial"/>
              </a:rPr>
              <a:t>w</a:t>
            </a:r>
            <a:r>
              <a:rPr sz="3750" spc="157" baseline="-12222" dirty="0">
                <a:latin typeface="Arial"/>
                <a:cs typeface="Arial"/>
              </a:rPr>
              <a:t>1</a:t>
            </a:r>
            <a:r>
              <a:rPr sz="3550" i="1" spc="105" dirty="0">
                <a:latin typeface="Arial"/>
                <a:cs typeface="Arial"/>
              </a:rPr>
              <a:t>,</a:t>
            </a:r>
            <a:r>
              <a:rPr sz="3550" i="1" spc="-385" dirty="0">
                <a:latin typeface="Arial"/>
                <a:cs typeface="Arial"/>
              </a:rPr>
              <a:t> </a:t>
            </a:r>
            <a:r>
              <a:rPr sz="3550" i="1" spc="75" dirty="0">
                <a:latin typeface="Arial"/>
                <a:cs typeface="Arial"/>
              </a:rPr>
              <a:t>w</a:t>
            </a:r>
            <a:r>
              <a:rPr sz="3750" spc="112" baseline="-12222" dirty="0">
                <a:latin typeface="Arial"/>
                <a:cs typeface="Arial"/>
              </a:rPr>
              <a:t>2</a:t>
            </a:r>
            <a:r>
              <a:rPr sz="3550" i="1" spc="75" dirty="0">
                <a:latin typeface="Arial"/>
                <a:cs typeface="Arial"/>
              </a:rPr>
              <a:t>,</a:t>
            </a:r>
            <a:r>
              <a:rPr sz="3550" i="1" spc="-38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8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8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,</a:t>
            </a:r>
            <a:r>
              <a:rPr sz="3550" i="1" spc="-395" dirty="0">
                <a:latin typeface="Arial"/>
                <a:cs typeface="Arial"/>
              </a:rPr>
              <a:t> </a:t>
            </a:r>
            <a:r>
              <a:rPr sz="3550" i="1" spc="180" dirty="0">
                <a:latin typeface="Arial"/>
                <a:cs typeface="Arial"/>
              </a:rPr>
              <a:t>w</a:t>
            </a:r>
            <a:r>
              <a:rPr sz="3750" i="1" spc="270" baseline="-12222" dirty="0">
                <a:latin typeface="Arial"/>
                <a:cs typeface="Arial"/>
              </a:rPr>
              <a:t>`</a:t>
            </a:r>
            <a:r>
              <a:rPr sz="3550" spc="180" dirty="0">
                <a:latin typeface="Arial"/>
                <a:cs typeface="Arial"/>
              </a:rPr>
              <a:t>)</a:t>
            </a:r>
            <a:r>
              <a:rPr sz="3600" spc="180" dirty="0"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  <a:p>
            <a:pPr marL="12700" marR="521334">
              <a:lnSpc>
                <a:spcPts val="4300"/>
              </a:lnSpc>
              <a:spcBef>
                <a:spcPts val="2075"/>
              </a:spcBef>
            </a:pPr>
            <a:r>
              <a:rPr lang="ru-RU" sz="3600" spc="-135" dirty="0" smtClean="0">
                <a:latin typeface="Arial"/>
                <a:cs typeface="Arial"/>
              </a:rPr>
              <a:t>Мы увидели, что полезно раскладывать эту вероятность, используя цепное правило, следующим образом</a:t>
            </a:r>
            <a:r>
              <a:rPr sz="3600" spc="-5" dirty="0" smtClean="0"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L="2948940" marR="651510" indent="-2189480">
              <a:lnSpc>
                <a:spcPct val="126299"/>
              </a:lnSpc>
              <a:spcBef>
                <a:spcPts val="95"/>
              </a:spcBef>
              <a:tabLst>
                <a:tab pos="3982720" algn="l"/>
                <a:tab pos="5075555" algn="l"/>
                <a:tab pos="7656195" algn="l"/>
              </a:tabLst>
            </a:pPr>
            <a:r>
              <a:rPr sz="3550" i="1" spc="140" dirty="0">
                <a:latin typeface="Arial"/>
                <a:cs typeface="Arial"/>
              </a:rPr>
              <a:t>p</a:t>
            </a:r>
            <a:r>
              <a:rPr sz="3550" spc="140" dirty="0">
                <a:latin typeface="Arial"/>
                <a:cs typeface="Arial"/>
              </a:rPr>
              <a:t>(</a:t>
            </a:r>
            <a:r>
              <a:rPr sz="3550" b="1" i="1" spc="140" dirty="0">
                <a:latin typeface="Arial"/>
                <a:cs typeface="Arial"/>
              </a:rPr>
              <a:t>w</a:t>
            </a:r>
            <a:r>
              <a:rPr sz="3550" spc="140" dirty="0">
                <a:latin typeface="Arial"/>
                <a:cs typeface="Arial"/>
              </a:rPr>
              <a:t>)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275" dirty="0">
                <a:latin typeface="Arial"/>
                <a:cs typeface="Arial"/>
              </a:rPr>
              <a:t> </a:t>
            </a:r>
            <a:r>
              <a:rPr sz="3550" i="1" spc="90" dirty="0">
                <a:latin typeface="Arial"/>
                <a:cs typeface="Arial"/>
              </a:rPr>
              <a:t>p</a:t>
            </a:r>
            <a:r>
              <a:rPr sz="3550" spc="90" dirty="0">
                <a:latin typeface="Arial"/>
                <a:cs typeface="Arial"/>
              </a:rPr>
              <a:t>(</a:t>
            </a:r>
            <a:r>
              <a:rPr sz="3550" i="1" spc="90" dirty="0">
                <a:latin typeface="Arial"/>
                <a:cs typeface="Arial"/>
              </a:rPr>
              <a:t>w</a:t>
            </a:r>
            <a:r>
              <a:rPr sz="3750" spc="135" baseline="-12222" dirty="0">
                <a:latin typeface="Arial"/>
                <a:cs typeface="Arial"/>
              </a:rPr>
              <a:t>1</a:t>
            </a:r>
            <a:r>
              <a:rPr sz="3550" spc="90" dirty="0">
                <a:latin typeface="Arial"/>
                <a:cs typeface="Arial"/>
              </a:rPr>
              <a:t>) </a:t>
            </a:r>
            <a:r>
              <a:rPr sz="3550" spc="425" dirty="0">
                <a:latin typeface="MS UI Gothic"/>
                <a:cs typeface="MS UI Gothic"/>
              </a:rPr>
              <a:t>⇥</a:t>
            </a:r>
            <a:r>
              <a:rPr sz="3550" spc="-240" dirty="0">
                <a:latin typeface="MS UI Gothic"/>
                <a:cs typeface="MS UI Gothic"/>
              </a:rPr>
              <a:t> </a:t>
            </a:r>
            <a:r>
              <a:rPr sz="3550" i="1" spc="15" dirty="0">
                <a:latin typeface="Arial"/>
                <a:cs typeface="Arial"/>
              </a:rPr>
              <a:t>p</a:t>
            </a:r>
            <a:r>
              <a:rPr sz="3550" spc="15" dirty="0">
                <a:latin typeface="Arial"/>
                <a:cs typeface="Arial"/>
              </a:rPr>
              <a:t>(</a:t>
            </a:r>
            <a:r>
              <a:rPr sz="3550" i="1" spc="15" dirty="0">
                <a:latin typeface="Arial"/>
                <a:cs typeface="Arial"/>
              </a:rPr>
              <a:t>w</a:t>
            </a:r>
            <a:r>
              <a:rPr sz="3750" spc="22" baseline="-12222" dirty="0">
                <a:latin typeface="Arial"/>
                <a:cs typeface="Arial"/>
              </a:rPr>
              <a:t>2	</a:t>
            </a:r>
            <a:r>
              <a:rPr sz="3550" spc="160" dirty="0">
                <a:latin typeface="MS UI Gothic"/>
                <a:cs typeface="MS UI Gothic"/>
              </a:rPr>
              <a:t>| </a:t>
            </a:r>
            <a:r>
              <a:rPr sz="3550" i="1" spc="140" dirty="0">
                <a:latin typeface="Arial"/>
                <a:cs typeface="Arial"/>
              </a:rPr>
              <a:t>w</a:t>
            </a:r>
            <a:r>
              <a:rPr sz="3750" spc="209" baseline="-12222" dirty="0">
                <a:latin typeface="Arial"/>
                <a:cs typeface="Arial"/>
              </a:rPr>
              <a:t>1</a:t>
            </a:r>
            <a:r>
              <a:rPr sz="3550" spc="140" dirty="0">
                <a:latin typeface="Arial"/>
                <a:cs typeface="Arial"/>
              </a:rPr>
              <a:t>)</a:t>
            </a:r>
            <a:r>
              <a:rPr sz="3550" spc="-420" dirty="0">
                <a:latin typeface="Arial"/>
                <a:cs typeface="Arial"/>
              </a:rPr>
              <a:t> </a:t>
            </a:r>
            <a:r>
              <a:rPr sz="3550" spc="425" dirty="0">
                <a:latin typeface="MS UI Gothic"/>
                <a:cs typeface="MS UI Gothic"/>
              </a:rPr>
              <a:t>⇥</a:t>
            </a:r>
            <a:r>
              <a:rPr sz="3550" spc="-280" dirty="0">
                <a:latin typeface="MS UI Gothic"/>
                <a:cs typeface="MS UI Gothic"/>
              </a:rPr>
              <a:t> </a:t>
            </a:r>
            <a:r>
              <a:rPr sz="3550" i="1" spc="15" dirty="0">
                <a:latin typeface="Arial"/>
                <a:cs typeface="Arial"/>
              </a:rPr>
              <a:t>p</a:t>
            </a:r>
            <a:r>
              <a:rPr sz="3550" spc="15" dirty="0">
                <a:latin typeface="Arial"/>
                <a:cs typeface="Arial"/>
              </a:rPr>
              <a:t>(</a:t>
            </a:r>
            <a:r>
              <a:rPr sz="3550" i="1" spc="15" dirty="0">
                <a:latin typeface="Arial"/>
                <a:cs typeface="Arial"/>
              </a:rPr>
              <a:t>w</a:t>
            </a:r>
            <a:r>
              <a:rPr sz="3750" spc="22" baseline="-12222" dirty="0">
                <a:latin typeface="Arial"/>
                <a:cs typeface="Arial"/>
              </a:rPr>
              <a:t>3	</a:t>
            </a:r>
            <a:r>
              <a:rPr sz="3550" spc="160" dirty="0">
                <a:latin typeface="MS UI Gothic"/>
                <a:cs typeface="MS UI Gothic"/>
              </a:rPr>
              <a:t>|</a:t>
            </a:r>
            <a:r>
              <a:rPr sz="3550" spc="-100" dirty="0">
                <a:latin typeface="MS UI Gothic"/>
                <a:cs typeface="MS UI Gothic"/>
              </a:rPr>
              <a:t> </a:t>
            </a:r>
            <a:r>
              <a:rPr sz="3550" i="1" spc="75" dirty="0">
                <a:latin typeface="Arial"/>
                <a:cs typeface="Arial"/>
              </a:rPr>
              <a:t>w</a:t>
            </a:r>
            <a:r>
              <a:rPr sz="3750" spc="112" baseline="-12222" dirty="0">
                <a:latin typeface="Arial"/>
                <a:cs typeface="Arial"/>
              </a:rPr>
              <a:t>1</a:t>
            </a:r>
            <a:r>
              <a:rPr sz="3550" i="1" spc="75" dirty="0">
                <a:latin typeface="Arial"/>
                <a:cs typeface="Arial"/>
              </a:rPr>
              <a:t>,</a:t>
            </a:r>
            <a:r>
              <a:rPr sz="3550" i="1" spc="-395" dirty="0">
                <a:latin typeface="Arial"/>
                <a:cs typeface="Arial"/>
              </a:rPr>
              <a:t> </a:t>
            </a:r>
            <a:r>
              <a:rPr sz="3550" i="1" spc="140" dirty="0">
                <a:latin typeface="Arial"/>
                <a:cs typeface="Arial"/>
              </a:rPr>
              <a:t>w</a:t>
            </a:r>
            <a:r>
              <a:rPr sz="3750" spc="209" baseline="-12222" dirty="0">
                <a:latin typeface="Arial"/>
                <a:cs typeface="Arial"/>
              </a:rPr>
              <a:t>2</a:t>
            </a:r>
            <a:r>
              <a:rPr sz="3550" spc="140" dirty="0">
                <a:latin typeface="Arial"/>
                <a:cs typeface="Arial"/>
              </a:rPr>
              <a:t>)</a:t>
            </a:r>
            <a:r>
              <a:rPr sz="3550" spc="-200" dirty="0">
                <a:latin typeface="Arial"/>
                <a:cs typeface="Arial"/>
              </a:rPr>
              <a:t> </a:t>
            </a:r>
            <a:r>
              <a:rPr sz="3550" spc="425" dirty="0">
                <a:latin typeface="MS UI Gothic"/>
                <a:cs typeface="MS UI Gothic"/>
              </a:rPr>
              <a:t>⇥</a:t>
            </a:r>
            <a:r>
              <a:rPr sz="3550" spc="-295" dirty="0">
                <a:latin typeface="MS UI Gothic"/>
                <a:cs typeface="MS UI Gothic"/>
              </a:rPr>
              <a:t> </a:t>
            </a:r>
            <a:r>
              <a:rPr sz="3550" spc="270" dirty="0">
                <a:latin typeface="MS UI Gothic"/>
                <a:cs typeface="MS UI Gothic"/>
              </a:rPr>
              <a:t>·</a:t>
            </a:r>
            <a:r>
              <a:rPr sz="3550" spc="-490" dirty="0">
                <a:latin typeface="MS UI Gothic"/>
                <a:cs typeface="MS UI Gothic"/>
              </a:rPr>
              <a:t> </a:t>
            </a:r>
            <a:r>
              <a:rPr sz="3550" spc="270" dirty="0">
                <a:latin typeface="MS UI Gothic"/>
                <a:cs typeface="MS UI Gothic"/>
              </a:rPr>
              <a:t>·</a:t>
            </a:r>
            <a:r>
              <a:rPr sz="3550" spc="-495" dirty="0">
                <a:latin typeface="MS UI Gothic"/>
                <a:cs typeface="MS UI Gothic"/>
              </a:rPr>
              <a:t> </a:t>
            </a:r>
            <a:r>
              <a:rPr sz="3550" spc="270" dirty="0">
                <a:latin typeface="MS UI Gothic"/>
                <a:cs typeface="MS UI Gothic"/>
              </a:rPr>
              <a:t>·</a:t>
            </a:r>
            <a:r>
              <a:rPr sz="3550" spc="-490" dirty="0">
                <a:latin typeface="MS UI Gothic"/>
                <a:cs typeface="MS UI Gothic"/>
              </a:rPr>
              <a:t> </a:t>
            </a:r>
            <a:r>
              <a:rPr sz="3550" spc="425" dirty="0">
                <a:latin typeface="MS UI Gothic"/>
                <a:cs typeface="MS UI Gothic"/>
              </a:rPr>
              <a:t>⇥  </a:t>
            </a:r>
            <a:r>
              <a:rPr sz="3550" i="1" spc="100" dirty="0">
                <a:latin typeface="Arial"/>
                <a:cs typeface="Arial"/>
              </a:rPr>
              <a:t>p</a:t>
            </a:r>
            <a:r>
              <a:rPr sz="3550" spc="100" dirty="0">
                <a:latin typeface="Arial"/>
                <a:cs typeface="Arial"/>
              </a:rPr>
              <a:t>(</a:t>
            </a:r>
            <a:r>
              <a:rPr sz="3550" i="1" spc="100" dirty="0">
                <a:latin typeface="Arial"/>
                <a:cs typeface="Arial"/>
              </a:rPr>
              <a:t>w</a:t>
            </a:r>
            <a:r>
              <a:rPr sz="3750" i="1" spc="150" baseline="-12222" dirty="0">
                <a:latin typeface="Arial"/>
                <a:cs typeface="Arial"/>
              </a:rPr>
              <a:t>`	</a:t>
            </a:r>
            <a:r>
              <a:rPr sz="3550" spc="160" dirty="0">
                <a:latin typeface="MS UI Gothic"/>
                <a:cs typeface="MS UI Gothic"/>
              </a:rPr>
              <a:t>|</a:t>
            </a:r>
            <a:r>
              <a:rPr sz="3550" spc="-90" dirty="0">
                <a:latin typeface="MS UI Gothic"/>
                <a:cs typeface="MS UI Gothic"/>
              </a:rPr>
              <a:t> </a:t>
            </a:r>
            <a:r>
              <a:rPr sz="3550" i="1" spc="75" dirty="0">
                <a:latin typeface="Arial"/>
                <a:cs typeface="Arial"/>
              </a:rPr>
              <a:t>w</a:t>
            </a:r>
            <a:r>
              <a:rPr sz="3750" spc="112" baseline="-12222" dirty="0">
                <a:latin typeface="Arial"/>
                <a:cs typeface="Arial"/>
              </a:rPr>
              <a:t>1</a:t>
            </a:r>
            <a:r>
              <a:rPr sz="3550" i="1" spc="75" dirty="0">
                <a:latin typeface="Arial"/>
                <a:cs typeface="Arial"/>
              </a:rPr>
              <a:t>,</a:t>
            </a:r>
            <a:r>
              <a:rPr sz="3550" i="1" spc="-38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8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,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spc="105" dirty="0">
                <a:latin typeface="Arial"/>
                <a:cs typeface="Arial"/>
              </a:rPr>
              <a:t>w</a:t>
            </a:r>
            <a:r>
              <a:rPr sz="3750" i="1" spc="157" baseline="-12222" dirty="0">
                <a:latin typeface="Arial"/>
                <a:cs typeface="Arial"/>
              </a:rPr>
              <a:t>`</a:t>
            </a:r>
            <a:r>
              <a:rPr sz="3750" spc="157" baseline="-12222" dirty="0">
                <a:latin typeface="Lucida Sans Unicode"/>
                <a:cs typeface="Lucida Sans Unicode"/>
              </a:rPr>
              <a:t>—</a:t>
            </a:r>
            <a:r>
              <a:rPr sz="3750" spc="157" baseline="-12222" dirty="0">
                <a:latin typeface="Arial"/>
                <a:cs typeface="Arial"/>
              </a:rPr>
              <a:t>1</a:t>
            </a:r>
            <a:r>
              <a:rPr sz="3550" spc="105" dirty="0">
                <a:latin typeface="Arial"/>
                <a:cs typeface="Arial"/>
              </a:rPr>
              <a:t>)</a:t>
            </a:r>
            <a:endParaRPr sz="35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900" y="7181046"/>
            <a:ext cx="12001500" cy="2322431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480945">
              <a:lnSpc>
                <a:spcPct val="100000"/>
              </a:lnSpc>
              <a:spcBef>
                <a:spcPts val="9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385" dirty="0">
                <a:latin typeface="Arial"/>
                <a:cs typeface="Arial"/>
              </a:rPr>
              <a:t>=1</a:t>
            </a:r>
            <a:endParaRPr sz="2500" dirty="0"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1305"/>
              </a:spcBef>
            </a:pPr>
            <a:r>
              <a:rPr lang="ru-RU" sz="3600" spc="-50" dirty="0" smtClean="0">
                <a:latin typeface="Arial"/>
                <a:cs typeface="Arial"/>
              </a:rPr>
              <a:t>Это уменьшает проблему моделирования для </a:t>
            </a:r>
            <a:r>
              <a:rPr lang="ru-RU" sz="3600" b="1" dirty="0" smtClean="0">
                <a:latin typeface="Arial"/>
                <a:cs typeface="Arial"/>
              </a:rPr>
              <a:t>моделирования вероятности следующего слова</a:t>
            </a:r>
            <a:r>
              <a:rPr sz="3600" spc="-5" dirty="0" smtClean="0">
                <a:latin typeface="Arial"/>
                <a:cs typeface="Arial"/>
              </a:rPr>
              <a:t>, </a:t>
            </a:r>
            <a:r>
              <a:rPr lang="ru-RU" sz="3600" spc="35" dirty="0" smtClean="0">
                <a:latin typeface="Arial"/>
                <a:cs typeface="Arial"/>
              </a:rPr>
              <a:t>учитывая историю предшествующих слов.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2900" y="436092"/>
            <a:ext cx="125095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6600" spc="-5" dirty="0" smtClean="0"/>
              <a:t>Обзор</a:t>
            </a:r>
            <a:r>
              <a:rPr sz="6600" spc="-5" dirty="0" smtClean="0"/>
              <a:t>: </a:t>
            </a:r>
            <a:r>
              <a:rPr lang="ru-RU" sz="6600" spc="-5" dirty="0" smtClean="0"/>
              <a:t>Безусловные ЯМ</a:t>
            </a:r>
            <a:endParaRPr sz="6600"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2828" y="8013700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478" y="7162800"/>
            <a:ext cx="2756842" cy="393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3900" y="76459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0079" y="74973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19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2628" y="7194550"/>
            <a:ext cx="2642870" cy="279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040" algn="ctr">
              <a:lnSpc>
                <a:spcPts val="1989"/>
              </a:lnSpc>
            </a:pPr>
            <a:r>
              <a:rPr sz="1800" b="1" spc="80" dirty="0">
                <a:latin typeface="Times New Roman"/>
                <a:cs typeface="Times New Roman"/>
              </a:rPr>
              <a:t>h</a:t>
            </a:r>
            <a:r>
              <a:rPr sz="1875" spc="120" baseline="-11111" dirty="0">
                <a:latin typeface="Arial"/>
                <a:cs typeface="Arial"/>
              </a:rPr>
              <a:t>1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1536" y="7409824"/>
            <a:ext cx="184150" cy="616585"/>
          </a:xfrm>
          <a:custGeom>
            <a:avLst/>
            <a:gdLst/>
            <a:ahLst/>
            <a:cxnLst/>
            <a:rect l="l" t="t" r="r" b="b"/>
            <a:pathLst>
              <a:path w="184150" h="616584">
                <a:moveTo>
                  <a:pt x="5699" y="616575"/>
                </a:moveTo>
                <a:lnTo>
                  <a:pt x="1452" y="555195"/>
                </a:lnTo>
                <a:lnTo>
                  <a:pt x="0" y="496282"/>
                </a:lnTo>
                <a:lnTo>
                  <a:pt x="1340" y="439837"/>
                </a:lnTo>
                <a:lnTo>
                  <a:pt x="5475" y="385861"/>
                </a:lnTo>
                <a:lnTo>
                  <a:pt x="12403" y="334352"/>
                </a:lnTo>
                <a:lnTo>
                  <a:pt x="22125" y="285312"/>
                </a:lnTo>
                <a:lnTo>
                  <a:pt x="34641" y="238740"/>
                </a:lnTo>
                <a:lnTo>
                  <a:pt x="49951" y="194636"/>
                </a:lnTo>
                <a:lnTo>
                  <a:pt x="68054" y="153000"/>
                </a:lnTo>
                <a:lnTo>
                  <a:pt x="88951" y="113832"/>
                </a:lnTo>
                <a:lnTo>
                  <a:pt x="112642" y="77132"/>
                </a:lnTo>
                <a:lnTo>
                  <a:pt x="139126" y="42901"/>
                </a:lnTo>
                <a:lnTo>
                  <a:pt x="168404" y="11138"/>
                </a:lnTo>
                <a:lnTo>
                  <a:pt x="18389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032" y="7323080"/>
            <a:ext cx="185420" cy="166370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5041" y="0"/>
                </a:moveTo>
                <a:lnTo>
                  <a:pt x="0" y="29810"/>
                </a:lnTo>
                <a:lnTo>
                  <a:pt x="97865" y="165919"/>
                </a:lnTo>
                <a:lnTo>
                  <a:pt x="185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013700"/>
            <a:ext cx="784860" cy="393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328" y="8045450"/>
            <a:ext cx="677545" cy="279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7645">
              <a:lnSpc>
                <a:spcPts val="1989"/>
              </a:lnSpc>
            </a:pPr>
            <a:r>
              <a:rPr sz="1800" b="1" spc="80" dirty="0">
                <a:latin typeface="Times New Roman"/>
                <a:cs typeface="Times New Roman"/>
              </a:rPr>
              <a:t>h</a:t>
            </a:r>
            <a:r>
              <a:rPr sz="1875" spc="120" baseline="-11111" dirty="0">
                <a:latin typeface="Arial"/>
                <a:cs typeface="Arial"/>
              </a:rPr>
              <a:t>0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9978" y="8045450"/>
            <a:ext cx="1328420" cy="279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040" algn="ctr">
              <a:lnSpc>
                <a:spcPts val="1850"/>
              </a:lnSpc>
            </a:pPr>
            <a:r>
              <a:rPr sz="1800" b="1" spc="50" dirty="0">
                <a:latin typeface="Arial"/>
                <a:cs typeface="Arial"/>
              </a:rPr>
              <a:t>x</a:t>
            </a:r>
            <a:r>
              <a:rPr sz="1875" spc="75" baseline="-11111" dirty="0">
                <a:latin typeface="Arial"/>
                <a:cs typeface="Arial"/>
              </a:rPr>
              <a:t>1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13560" y="8885042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30" h="760095">
                <a:moveTo>
                  <a:pt x="649747" y="110825"/>
                </a:moveTo>
                <a:lnTo>
                  <a:pt x="681442" y="146683"/>
                </a:lnTo>
                <a:lnTo>
                  <a:pt x="707854" y="185316"/>
                </a:lnTo>
                <a:lnTo>
                  <a:pt x="728984" y="226219"/>
                </a:lnTo>
                <a:lnTo>
                  <a:pt x="744831" y="268888"/>
                </a:lnTo>
                <a:lnTo>
                  <a:pt x="755396" y="312818"/>
                </a:lnTo>
                <a:lnTo>
                  <a:pt x="760679" y="357504"/>
                </a:lnTo>
                <a:lnTo>
                  <a:pt x="760679" y="402443"/>
                </a:lnTo>
                <a:lnTo>
                  <a:pt x="755396" y="447129"/>
                </a:lnTo>
                <a:lnTo>
                  <a:pt x="744831" y="491059"/>
                </a:lnTo>
                <a:lnTo>
                  <a:pt x="728984" y="533728"/>
                </a:lnTo>
                <a:lnTo>
                  <a:pt x="707854" y="574631"/>
                </a:lnTo>
                <a:lnTo>
                  <a:pt x="681442" y="613264"/>
                </a:lnTo>
                <a:lnTo>
                  <a:pt x="649747" y="649122"/>
                </a:lnTo>
                <a:lnTo>
                  <a:pt x="613854" y="680786"/>
                </a:lnTo>
                <a:lnTo>
                  <a:pt x="575184" y="707173"/>
                </a:lnTo>
                <a:lnTo>
                  <a:pt x="534241" y="728283"/>
                </a:lnTo>
                <a:lnTo>
                  <a:pt x="491532" y="744115"/>
                </a:lnTo>
                <a:lnTo>
                  <a:pt x="447560" y="754670"/>
                </a:lnTo>
                <a:lnTo>
                  <a:pt x="402830" y="759947"/>
                </a:lnTo>
                <a:lnTo>
                  <a:pt x="357848" y="759947"/>
                </a:lnTo>
                <a:lnTo>
                  <a:pt x="313119" y="754670"/>
                </a:lnTo>
                <a:lnTo>
                  <a:pt x="269147" y="744115"/>
                </a:lnTo>
                <a:lnTo>
                  <a:pt x="226437" y="728283"/>
                </a:lnTo>
                <a:lnTo>
                  <a:pt x="185495" y="707173"/>
                </a:lnTo>
                <a:lnTo>
                  <a:pt x="146825" y="680786"/>
                </a:lnTo>
                <a:lnTo>
                  <a:pt x="110932" y="649122"/>
                </a:lnTo>
                <a:lnTo>
                  <a:pt x="79237" y="613264"/>
                </a:lnTo>
                <a:lnTo>
                  <a:pt x="52824" y="574631"/>
                </a:lnTo>
                <a:lnTo>
                  <a:pt x="31694" y="533728"/>
                </a:lnTo>
                <a:lnTo>
                  <a:pt x="15847" y="491059"/>
                </a:lnTo>
                <a:lnTo>
                  <a:pt x="5282" y="447129"/>
                </a:lnTo>
                <a:lnTo>
                  <a:pt x="0" y="402443"/>
                </a:lnTo>
                <a:lnTo>
                  <a:pt x="0" y="357504"/>
                </a:lnTo>
                <a:lnTo>
                  <a:pt x="5282" y="312818"/>
                </a:lnTo>
                <a:lnTo>
                  <a:pt x="15847" y="268888"/>
                </a:lnTo>
                <a:lnTo>
                  <a:pt x="31694" y="226219"/>
                </a:lnTo>
                <a:lnTo>
                  <a:pt x="52824" y="185316"/>
                </a:lnTo>
                <a:lnTo>
                  <a:pt x="79237" y="146683"/>
                </a:lnTo>
                <a:lnTo>
                  <a:pt x="110932" y="110825"/>
                </a:lnTo>
                <a:lnTo>
                  <a:pt x="146825" y="79160"/>
                </a:lnTo>
                <a:lnTo>
                  <a:pt x="185495" y="52773"/>
                </a:lnTo>
                <a:lnTo>
                  <a:pt x="226437" y="31664"/>
                </a:lnTo>
                <a:lnTo>
                  <a:pt x="269147" y="15832"/>
                </a:lnTo>
                <a:lnTo>
                  <a:pt x="313119" y="5277"/>
                </a:lnTo>
                <a:lnTo>
                  <a:pt x="357848" y="0"/>
                </a:lnTo>
                <a:lnTo>
                  <a:pt x="402830" y="0"/>
                </a:lnTo>
                <a:lnTo>
                  <a:pt x="447560" y="5277"/>
                </a:lnTo>
                <a:lnTo>
                  <a:pt x="491532" y="15832"/>
                </a:lnTo>
                <a:lnTo>
                  <a:pt x="534241" y="31664"/>
                </a:lnTo>
                <a:lnTo>
                  <a:pt x="575184" y="52773"/>
                </a:lnTo>
                <a:lnTo>
                  <a:pt x="613854" y="79160"/>
                </a:lnTo>
                <a:lnTo>
                  <a:pt x="649747" y="110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3900" y="84968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10079" y="83482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19" y="0"/>
                </a:moveTo>
                <a:lnTo>
                  <a:pt x="0" y="167640"/>
                </a:lnTo>
                <a:lnTo>
                  <a:pt x="167639" y="16764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3527" y="3428208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677" y="3459958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0677" y="3459958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4" y="0"/>
                </a:lnTo>
                <a:lnTo>
                  <a:pt x="1327844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6674" y="3758015"/>
            <a:ext cx="1090295" cy="3373754"/>
          </a:xfrm>
          <a:custGeom>
            <a:avLst/>
            <a:gdLst/>
            <a:ahLst/>
            <a:cxnLst/>
            <a:rect l="l" t="t" r="r" b="b"/>
            <a:pathLst>
              <a:path w="1090295" h="3373754">
                <a:moveTo>
                  <a:pt x="775644" y="0"/>
                </a:moveTo>
                <a:lnTo>
                  <a:pt x="738540" y="54174"/>
                </a:lnTo>
                <a:lnTo>
                  <a:pt x="702345" y="107972"/>
                </a:lnTo>
                <a:lnTo>
                  <a:pt x="667060" y="161394"/>
                </a:lnTo>
                <a:lnTo>
                  <a:pt x="632684" y="214439"/>
                </a:lnTo>
                <a:lnTo>
                  <a:pt x="599218" y="267108"/>
                </a:lnTo>
                <a:lnTo>
                  <a:pt x="566661" y="319400"/>
                </a:lnTo>
                <a:lnTo>
                  <a:pt x="535013" y="371317"/>
                </a:lnTo>
                <a:lnTo>
                  <a:pt x="504274" y="422856"/>
                </a:lnTo>
                <a:lnTo>
                  <a:pt x="474445" y="474020"/>
                </a:lnTo>
                <a:lnTo>
                  <a:pt x="445525" y="524807"/>
                </a:lnTo>
                <a:lnTo>
                  <a:pt x="417515" y="575217"/>
                </a:lnTo>
                <a:lnTo>
                  <a:pt x="390414" y="625251"/>
                </a:lnTo>
                <a:lnTo>
                  <a:pt x="364222" y="674909"/>
                </a:lnTo>
                <a:lnTo>
                  <a:pt x="338939" y="724191"/>
                </a:lnTo>
                <a:lnTo>
                  <a:pt x="314566" y="773096"/>
                </a:lnTo>
                <a:lnTo>
                  <a:pt x="291102" y="821624"/>
                </a:lnTo>
                <a:lnTo>
                  <a:pt x="268548" y="869776"/>
                </a:lnTo>
                <a:lnTo>
                  <a:pt x="246903" y="917552"/>
                </a:lnTo>
                <a:lnTo>
                  <a:pt x="226167" y="964952"/>
                </a:lnTo>
                <a:lnTo>
                  <a:pt x="206340" y="1011975"/>
                </a:lnTo>
                <a:lnTo>
                  <a:pt x="187423" y="1058622"/>
                </a:lnTo>
                <a:lnTo>
                  <a:pt x="169415" y="1104892"/>
                </a:lnTo>
                <a:lnTo>
                  <a:pt x="152317" y="1150786"/>
                </a:lnTo>
                <a:lnTo>
                  <a:pt x="136128" y="1196303"/>
                </a:lnTo>
                <a:lnTo>
                  <a:pt x="120848" y="1241444"/>
                </a:lnTo>
                <a:lnTo>
                  <a:pt x="106478" y="1286209"/>
                </a:lnTo>
                <a:lnTo>
                  <a:pt x="93017" y="1330598"/>
                </a:lnTo>
                <a:lnTo>
                  <a:pt x="80465" y="1374610"/>
                </a:lnTo>
                <a:lnTo>
                  <a:pt x="68822" y="1418245"/>
                </a:lnTo>
                <a:lnTo>
                  <a:pt x="58089" y="1461504"/>
                </a:lnTo>
                <a:lnTo>
                  <a:pt x="48265" y="1504387"/>
                </a:lnTo>
                <a:lnTo>
                  <a:pt x="39351" y="1546894"/>
                </a:lnTo>
                <a:lnTo>
                  <a:pt x="31346" y="1589024"/>
                </a:lnTo>
                <a:lnTo>
                  <a:pt x="24250" y="1630777"/>
                </a:lnTo>
                <a:lnTo>
                  <a:pt x="18064" y="1672155"/>
                </a:lnTo>
                <a:lnTo>
                  <a:pt x="12787" y="1713155"/>
                </a:lnTo>
                <a:lnTo>
                  <a:pt x="8419" y="1753780"/>
                </a:lnTo>
                <a:lnTo>
                  <a:pt x="4961" y="1794028"/>
                </a:lnTo>
                <a:lnTo>
                  <a:pt x="2411" y="1833900"/>
                </a:lnTo>
                <a:lnTo>
                  <a:pt x="772" y="1873395"/>
                </a:lnTo>
                <a:lnTo>
                  <a:pt x="41" y="1912514"/>
                </a:lnTo>
                <a:lnTo>
                  <a:pt x="220" y="1951257"/>
                </a:lnTo>
                <a:lnTo>
                  <a:pt x="1308" y="1989623"/>
                </a:lnTo>
                <a:lnTo>
                  <a:pt x="6213" y="2065226"/>
                </a:lnTo>
                <a:lnTo>
                  <a:pt x="14755" y="2139323"/>
                </a:lnTo>
                <a:lnTo>
                  <a:pt x="26934" y="2211916"/>
                </a:lnTo>
                <a:lnTo>
                  <a:pt x="42751" y="2283002"/>
                </a:lnTo>
                <a:lnTo>
                  <a:pt x="62205" y="2352583"/>
                </a:lnTo>
                <a:lnTo>
                  <a:pt x="85296" y="2420658"/>
                </a:lnTo>
                <a:lnTo>
                  <a:pt x="112025" y="2487228"/>
                </a:lnTo>
                <a:lnTo>
                  <a:pt x="142390" y="2552292"/>
                </a:lnTo>
                <a:lnTo>
                  <a:pt x="176394" y="2615851"/>
                </a:lnTo>
                <a:lnTo>
                  <a:pt x="214034" y="2677904"/>
                </a:lnTo>
                <a:lnTo>
                  <a:pt x="255312" y="2738452"/>
                </a:lnTo>
                <a:lnTo>
                  <a:pt x="300228" y="2797494"/>
                </a:lnTo>
                <a:lnTo>
                  <a:pt x="348780" y="2855030"/>
                </a:lnTo>
                <a:lnTo>
                  <a:pt x="374421" y="2883234"/>
                </a:lnTo>
                <a:lnTo>
                  <a:pt x="400970" y="2911061"/>
                </a:lnTo>
                <a:lnTo>
                  <a:pt x="428429" y="2938512"/>
                </a:lnTo>
                <a:lnTo>
                  <a:pt x="456798" y="2965587"/>
                </a:lnTo>
                <a:lnTo>
                  <a:pt x="486076" y="2992285"/>
                </a:lnTo>
                <a:lnTo>
                  <a:pt x="516263" y="3018607"/>
                </a:lnTo>
                <a:lnTo>
                  <a:pt x="547359" y="3044552"/>
                </a:lnTo>
                <a:lnTo>
                  <a:pt x="579365" y="3070121"/>
                </a:lnTo>
                <a:lnTo>
                  <a:pt x="612280" y="3095313"/>
                </a:lnTo>
                <a:lnTo>
                  <a:pt x="646104" y="3120129"/>
                </a:lnTo>
                <a:lnTo>
                  <a:pt x="680838" y="3144569"/>
                </a:lnTo>
                <a:lnTo>
                  <a:pt x="716481" y="3168633"/>
                </a:lnTo>
                <a:lnTo>
                  <a:pt x="753033" y="3192320"/>
                </a:lnTo>
                <a:lnTo>
                  <a:pt x="790495" y="3215630"/>
                </a:lnTo>
                <a:lnTo>
                  <a:pt x="828866" y="3238564"/>
                </a:lnTo>
                <a:lnTo>
                  <a:pt x="868146" y="3261122"/>
                </a:lnTo>
                <a:lnTo>
                  <a:pt x="908336" y="3283304"/>
                </a:lnTo>
                <a:lnTo>
                  <a:pt x="949435" y="3305109"/>
                </a:lnTo>
                <a:lnTo>
                  <a:pt x="991443" y="3326537"/>
                </a:lnTo>
                <a:lnTo>
                  <a:pt x="1034361" y="3347590"/>
                </a:lnTo>
                <a:lnTo>
                  <a:pt x="1078188" y="3368266"/>
                </a:lnTo>
                <a:lnTo>
                  <a:pt x="1089841" y="3373405"/>
                </a:lnTo>
              </a:path>
            </a:pathLst>
          </a:custGeom>
          <a:ln w="25400">
            <a:solidFill>
              <a:srgbClr val="861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10252" y="7070520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59">
                <a:moveTo>
                  <a:pt x="49203" y="0"/>
                </a:moveTo>
                <a:lnTo>
                  <a:pt x="0" y="111550"/>
                </a:lnTo>
                <a:lnTo>
                  <a:pt x="136151" y="104979"/>
                </a:lnTo>
                <a:lnTo>
                  <a:pt x="49203" y="0"/>
                </a:lnTo>
                <a:close/>
              </a:path>
            </a:pathLst>
          </a:custGeom>
          <a:solidFill>
            <a:srgbClr val="861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25095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6270" algn="l"/>
                <a:tab pos="5996305" algn="l"/>
              </a:tabLst>
            </a:pPr>
            <a:r>
              <a:rPr lang="fr-FR" dirty="0"/>
              <a:t>K&amp;</a:t>
            </a:r>
            <a:r>
              <a:rPr lang="ru-RU" dirty="0"/>
              <a:t>Б	2013:</a:t>
            </a:r>
            <a:r>
              <a:rPr lang="ru-RU" spc="-5" dirty="0"/>
              <a:t> </a:t>
            </a:r>
            <a:r>
              <a:rPr lang="ru-RU" dirty="0"/>
              <a:t>Декодировщик РНС</a:t>
            </a:r>
            <a:endParaRPr spc="-5" dirty="0"/>
          </a:p>
        </p:txBody>
      </p:sp>
      <p:sp>
        <p:nvSpPr>
          <p:cNvPr id="21" name="object 21"/>
          <p:cNvSpPr txBox="1"/>
          <p:nvPr/>
        </p:nvSpPr>
        <p:spPr>
          <a:xfrm>
            <a:off x="1689100" y="9087104"/>
            <a:ext cx="5803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spc="120" dirty="0">
                <a:latin typeface="Arial"/>
                <a:cs typeface="Arial"/>
              </a:rPr>
              <a:t>&lt;s&gt;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2828" y="6311899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9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9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4" y="0"/>
                </a:lnTo>
                <a:lnTo>
                  <a:pt x="1327844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3900" y="67823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0079" y="66337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19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64104" y="6626374"/>
            <a:ext cx="65278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95" dirty="0">
                <a:latin typeface="Cambria"/>
                <a:cs typeface="Cambria"/>
              </a:rPr>
              <a:t>softmax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93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01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09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17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925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3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4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4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5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6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97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48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98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9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00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51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02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52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54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05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56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06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7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08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07343" y="6310514"/>
            <a:ext cx="26162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980" dirty="0">
                <a:latin typeface="Arial"/>
                <a:cs typeface="Arial"/>
              </a:rPr>
              <a:t>p</a:t>
            </a:r>
            <a:r>
              <a:rPr sz="1800" spc="114" dirty="0">
                <a:latin typeface="SimSun"/>
                <a:cs typeface="SimSun"/>
              </a:rPr>
              <a:t>ˆ</a:t>
            </a:r>
            <a:r>
              <a:rPr sz="1875" spc="22" baseline="-11111" dirty="0">
                <a:latin typeface="Arial"/>
                <a:cs typeface="Arial"/>
              </a:rPr>
              <a:t>1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72828" y="8013700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5478" y="7162800"/>
            <a:ext cx="2756842" cy="393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93900" y="76459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10079" y="74973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19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72628" y="7194550"/>
            <a:ext cx="2642870" cy="279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040" algn="ctr">
              <a:lnSpc>
                <a:spcPts val="1989"/>
              </a:lnSpc>
            </a:pPr>
            <a:r>
              <a:rPr sz="1800" b="1" spc="80" dirty="0">
                <a:latin typeface="Times New Roman"/>
                <a:cs typeface="Times New Roman"/>
              </a:rPr>
              <a:t>h</a:t>
            </a:r>
            <a:r>
              <a:rPr sz="1875" spc="120" baseline="-11111" dirty="0">
                <a:latin typeface="Arial"/>
                <a:cs typeface="Arial"/>
              </a:rPr>
              <a:t>1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1536" y="7409824"/>
            <a:ext cx="184150" cy="616585"/>
          </a:xfrm>
          <a:custGeom>
            <a:avLst/>
            <a:gdLst/>
            <a:ahLst/>
            <a:cxnLst/>
            <a:rect l="l" t="t" r="r" b="b"/>
            <a:pathLst>
              <a:path w="184150" h="616584">
                <a:moveTo>
                  <a:pt x="5699" y="616575"/>
                </a:moveTo>
                <a:lnTo>
                  <a:pt x="1452" y="555195"/>
                </a:lnTo>
                <a:lnTo>
                  <a:pt x="0" y="496282"/>
                </a:lnTo>
                <a:lnTo>
                  <a:pt x="1340" y="439837"/>
                </a:lnTo>
                <a:lnTo>
                  <a:pt x="5475" y="385861"/>
                </a:lnTo>
                <a:lnTo>
                  <a:pt x="12403" y="334352"/>
                </a:lnTo>
                <a:lnTo>
                  <a:pt x="22125" y="285312"/>
                </a:lnTo>
                <a:lnTo>
                  <a:pt x="34641" y="238740"/>
                </a:lnTo>
                <a:lnTo>
                  <a:pt x="49951" y="194636"/>
                </a:lnTo>
                <a:lnTo>
                  <a:pt x="68054" y="153000"/>
                </a:lnTo>
                <a:lnTo>
                  <a:pt x="88951" y="113832"/>
                </a:lnTo>
                <a:lnTo>
                  <a:pt x="112642" y="77132"/>
                </a:lnTo>
                <a:lnTo>
                  <a:pt x="139126" y="42901"/>
                </a:lnTo>
                <a:lnTo>
                  <a:pt x="168404" y="11138"/>
                </a:lnTo>
                <a:lnTo>
                  <a:pt x="18389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1032" y="7323080"/>
            <a:ext cx="185420" cy="166370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5041" y="0"/>
                </a:moveTo>
                <a:lnTo>
                  <a:pt x="0" y="29810"/>
                </a:lnTo>
                <a:lnTo>
                  <a:pt x="97865" y="165919"/>
                </a:lnTo>
                <a:lnTo>
                  <a:pt x="185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8013700"/>
            <a:ext cx="784860" cy="393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0328" y="8045450"/>
            <a:ext cx="677545" cy="279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7645">
              <a:lnSpc>
                <a:spcPts val="1989"/>
              </a:lnSpc>
            </a:pPr>
            <a:r>
              <a:rPr sz="1800" b="1" spc="80" dirty="0">
                <a:latin typeface="Times New Roman"/>
                <a:cs typeface="Times New Roman"/>
              </a:rPr>
              <a:t>h</a:t>
            </a:r>
            <a:r>
              <a:rPr sz="1875" spc="120" baseline="-11111" dirty="0">
                <a:latin typeface="Arial"/>
                <a:cs typeface="Arial"/>
              </a:rPr>
              <a:t>0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29978" y="8045450"/>
            <a:ext cx="1328420" cy="279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040" algn="ctr">
              <a:lnSpc>
                <a:spcPts val="1850"/>
              </a:lnSpc>
            </a:pPr>
            <a:r>
              <a:rPr sz="1800" b="1" spc="50" dirty="0">
                <a:latin typeface="Arial"/>
                <a:cs typeface="Arial"/>
              </a:rPr>
              <a:t>x</a:t>
            </a:r>
            <a:r>
              <a:rPr sz="1875" spc="75" baseline="-11111" dirty="0">
                <a:latin typeface="Arial"/>
                <a:cs typeface="Arial"/>
              </a:rPr>
              <a:t>1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613560" y="8885042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30" h="760095">
                <a:moveTo>
                  <a:pt x="649747" y="110825"/>
                </a:moveTo>
                <a:lnTo>
                  <a:pt x="681442" y="146683"/>
                </a:lnTo>
                <a:lnTo>
                  <a:pt x="707854" y="185316"/>
                </a:lnTo>
                <a:lnTo>
                  <a:pt x="728984" y="226219"/>
                </a:lnTo>
                <a:lnTo>
                  <a:pt x="744831" y="268888"/>
                </a:lnTo>
                <a:lnTo>
                  <a:pt x="755396" y="312818"/>
                </a:lnTo>
                <a:lnTo>
                  <a:pt x="760679" y="357504"/>
                </a:lnTo>
                <a:lnTo>
                  <a:pt x="760679" y="402443"/>
                </a:lnTo>
                <a:lnTo>
                  <a:pt x="755396" y="447129"/>
                </a:lnTo>
                <a:lnTo>
                  <a:pt x="744831" y="491059"/>
                </a:lnTo>
                <a:lnTo>
                  <a:pt x="728984" y="533728"/>
                </a:lnTo>
                <a:lnTo>
                  <a:pt x="707854" y="574631"/>
                </a:lnTo>
                <a:lnTo>
                  <a:pt x="681442" y="613264"/>
                </a:lnTo>
                <a:lnTo>
                  <a:pt x="649747" y="649122"/>
                </a:lnTo>
                <a:lnTo>
                  <a:pt x="613854" y="680786"/>
                </a:lnTo>
                <a:lnTo>
                  <a:pt x="575184" y="707173"/>
                </a:lnTo>
                <a:lnTo>
                  <a:pt x="534241" y="728283"/>
                </a:lnTo>
                <a:lnTo>
                  <a:pt x="491532" y="744115"/>
                </a:lnTo>
                <a:lnTo>
                  <a:pt x="447560" y="754670"/>
                </a:lnTo>
                <a:lnTo>
                  <a:pt x="402830" y="759947"/>
                </a:lnTo>
                <a:lnTo>
                  <a:pt x="357848" y="759947"/>
                </a:lnTo>
                <a:lnTo>
                  <a:pt x="313119" y="754670"/>
                </a:lnTo>
                <a:lnTo>
                  <a:pt x="269147" y="744115"/>
                </a:lnTo>
                <a:lnTo>
                  <a:pt x="226437" y="728283"/>
                </a:lnTo>
                <a:lnTo>
                  <a:pt x="185495" y="707173"/>
                </a:lnTo>
                <a:lnTo>
                  <a:pt x="146825" y="680786"/>
                </a:lnTo>
                <a:lnTo>
                  <a:pt x="110932" y="649122"/>
                </a:lnTo>
                <a:lnTo>
                  <a:pt x="79237" y="613264"/>
                </a:lnTo>
                <a:lnTo>
                  <a:pt x="52824" y="574631"/>
                </a:lnTo>
                <a:lnTo>
                  <a:pt x="31694" y="533728"/>
                </a:lnTo>
                <a:lnTo>
                  <a:pt x="15847" y="491059"/>
                </a:lnTo>
                <a:lnTo>
                  <a:pt x="5282" y="447129"/>
                </a:lnTo>
                <a:lnTo>
                  <a:pt x="0" y="402443"/>
                </a:lnTo>
                <a:lnTo>
                  <a:pt x="0" y="357504"/>
                </a:lnTo>
                <a:lnTo>
                  <a:pt x="5282" y="312818"/>
                </a:lnTo>
                <a:lnTo>
                  <a:pt x="15847" y="268888"/>
                </a:lnTo>
                <a:lnTo>
                  <a:pt x="31694" y="226219"/>
                </a:lnTo>
                <a:lnTo>
                  <a:pt x="52824" y="185316"/>
                </a:lnTo>
                <a:lnTo>
                  <a:pt x="79237" y="146683"/>
                </a:lnTo>
                <a:lnTo>
                  <a:pt x="110932" y="110825"/>
                </a:lnTo>
                <a:lnTo>
                  <a:pt x="146825" y="79160"/>
                </a:lnTo>
                <a:lnTo>
                  <a:pt x="185495" y="52773"/>
                </a:lnTo>
                <a:lnTo>
                  <a:pt x="226437" y="31664"/>
                </a:lnTo>
                <a:lnTo>
                  <a:pt x="269147" y="15832"/>
                </a:lnTo>
                <a:lnTo>
                  <a:pt x="313119" y="5277"/>
                </a:lnTo>
                <a:lnTo>
                  <a:pt x="357848" y="0"/>
                </a:lnTo>
                <a:lnTo>
                  <a:pt x="402830" y="0"/>
                </a:lnTo>
                <a:lnTo>
                  <a:pt x="447560" y="5277"/>
                </a:lnTo>
                <a:lnTo>
                  <a:pt x="491532" y="15832"/>
                </a:lnTo>
                <a:lnTo>
                  <a:pt x="534241" y="31664"/>
                </a:lnTo>
                <a:lnTo>
                  <a:pt x="575184" y="52773"/>
                </a:lnTo>
                <a:lnTo>
                  <a:pt x="613854" y="79160"/>
                </a:lnTo>
                <a:lnTo>
                  <a:pt x="649747" y="110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93900" y="84968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10079" y="83482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19" y="0"/>
                </a:moveTo>
                <a:lnTo>
                  <a:pt x="0" y="167640"/>
                </a:lnTo>
                <a:lnTo>
                  <a:pt x="167639" y="16764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3527" y="3428208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0677" y="3459958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0677" y="3459958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4" y="0"/>
                </a:lnTo>
                <a:lnTo>
                  <a:pt x="1327844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6674" y="3758015"/>
            <a:ext cx="1090295" cy="3373754"/>
          </a:xfrm>
          <a:custGeom>
            <a:avLst/>
            <a:gdLst/>
            <a:ahLst/>
            <a:cxnLst/>
            <a:rect l="l" t="t" r="r" b="b"/>
            <a:pathLst>
              <a:path w="1090295" h="3373754">
                <a:moveTo>
                  <a:pt x="775644" y="0"/>
                </a:moveTo>
                <a:lnTo>
                  <a:pt x="738540" y="54174"/>
                </a:lnTo>
                <a:lnTo>
                  <a:pt x="702345" y="107972"/>
                </a:lnTo>
                <a:lnTo>
                  <a:pt x="667060" y="161394"/>
                </a:lnTo>
                <a:lnTo>
                  <a:pt x="632684" y="214439"/>
                </a:lnTo>
                <a:lnTo>
                  <a:pt x="599218" y="267108"/>
                </a:lnTo>
                <a:lnTo>
                  <a:pt x="566661" y="319400"/>
                </a:lnTo>
                <a:lnTo>
                  <a:pt x="535013" y="371317"/>
                </a:lnTo>
                <a:lnTo>
                  <a:pt x="504274" y="422856"/>
                </a:lnTo>
                <a:lnTo>
                  <a:pt x="474445" y="474020"/>
                </a:lnTo>
                <a:lnTo>
                  <a:pt x="445525" y="524807"/>
                </a:lnTo>
                <a:lnTo>
                  <a:pt x="417515" y="575217"/>
                </a:lnTo>
                <a:lnTo>
                  <a:pt x="390414" y="625251"/>
                </a:lnTo>
                <a:lnTo>
                  <a:pt x="364222" y="674909"/>
                </a:lnTo>
                <a:lnTo>
                  <a:pt x="338939" y="724191"/>
                </a:lnTo>
                <a:lnTo>
                  <a:pt x="314566" y="773096"/>
                </a:lnTo>
                <a:lnTo>
                  <a:pt x="291102" y="821624"/>
                </a:lnTo>
                <a:lnTo>
                  <a:pt x="268548" y="869776"/>
                </a:lnTo>
                <a:lnTo>
                  <a:pt x="246903" y="917552"/>
                </a:lnTo>
                <a:lnTo>
                  <a:pt x="226167" y="964952"/>
                </a:lnTo>
                <a:lnTo>
                  <a:pt x="206340" y="1011975"/>
                </a:lnTo>
                <a:lnTo>
                  <a:pt x="187423" y="1058622"/>
                </a:lnTo>
                <a:lnTo>
                  <a:pt x="169415" y="1104892"/>
                </a:lnTo>
                <a:lnTo>
                  <a:pt x="152317" y="1150786"/>
                </a:lnTo>
                <a:lnTo>
                  <a:pt x="136128" y="1196303"/>
                </a:lnTo>
                <a:lnTo>
                  <a:pt x="120848" y="1241444"/>
                </a:lnTo>
                <a:lnTo>
                  <a:pt x="106478" y="1286209"/>
                </a:lnTo>
                <a:lnTo>
                  <a:pt x="93017" y="1330598"/>
                </a:lnTo>
                <a:lnTo>
                  <a:pt x="80465" y="1374610"/>
                </a:lnTo>
                <a:lnTo>
                  <a:pt x="68822" y="1418245"/>
                </a:lnTo>
                <a:lnTo>
                  <a:pt x="58089" y="1461504"/>
                </a:lnTo>
                <a:lnTo>
                  <a:pt x="48265" y="1504387"/>
                </a:lnTo>
                <a:lnTo>
                  <a:pt x="39351" y="1546894"/>
                </a:lnTo>
                <a:lnTo>
                  <a:pt x="31346" y="1589024"/>
                </a:lnTo>
                <a:lnTo>
                  <a:pt x="24250" y="1630777"/>
                </a:lnTo>
                <a:lnTo>
                  <a:pt x="18064" y="1672155"/>
                </a:lnTo>
                <a:lnTo>
                  <a:pt x="12787" y="1713155"/>
                </a:lnTo>
                <a:lnTo>
                  <a:pt x="8419" y="1753780"/>
                </a:lnTo>
                <a:lnTo>
                  <a:pt x="4961" y="1794028"/>
                </a:lnTo>
                <a:lnTo>
                  <a:pt x="2411" y="1833900"/>
                </a:lnTo>
                <a:lnTo>
                  <a:pt x="772" y="1873395"/>
                </a:lnTo>
                <a:lnTo>
                  <a:pt x="41" y="1912514"/>
                </a:lnTo>
                <a:lnTo>
                  <a:pt x="220" y="1951257"/>
                </a:lnTo>
                <a:lnTo>
                  <a:pt x="1308" y="1989623"/>
                </a:lnTo>
                <a:lnTo>
                  <a:pt x="6213" y="2065226"/>
                </a:lnTo>
                <a:lnTo>
                  <a:pt x="14755" y="2139323"/>
                </a:lnTo>
                <a:lnTo>
                  <a:pt x="26934" y="2211916"/>
                </a:lnTo>
                <a:lnTo>
                  <a:pt x="42751" y="2283002"/>
                </a:lnTo>
                <a:lnTo>
                  <a:pt x="62205" y="2352583"/>
                </a:lnTo>
                <a:lnTo>
                  <a:pt x="85296" y="2420658"/>
                </a:lnTo>
                <a:lnTo>
                  <a:pt x="112025" y="2487228"/>
                </a:lnTo>
                <a:lnTo>
                  <a:pt x="142390" y="2552292"/>
                </a:lnTo>
                <a:lnTo>
                  <a:pt x="176394" y="2615851"/>
                </a:lnTo>
                <a:lnTo>
                  <a:pt x="214034" y="2677904"/>
                </a:lnTo>
                <a:lnTo>
                  <a:pt x="255312" y="2738452"/>
                </a:lnTo>
                <a:lnTo>
                  <a:pt x="300228" y="2797494"/>
                </a:lnTo>
                <a:lnTo>
                  <a:pt x="348780" y="2855030"/>
                </a:lnTo>
                <a:lnTo>
                  <a:pt x="374421" y="2883234"/>
                </a:lnTo>
                <a:lnTo>
                  <a:pt x="400970" y="2911061"/>
                </a:lnTo>
                <a:lnTo>
                  <a:pt x="428429" y="2938512"/>
                </a:lnTo>
                <a:lnTo>
                  <a:pt x="456798" y="2965587"/>
                </a:lnTo>
                <a:lnTo>
                  <a:pt x="486076" y="2992285"/>
                </a:lnTo>
                <a:lnTo>
                  <a:pt x="516263" y="3018607"/>
                </a:lnTo>
                <a:lnTo>
                  <a:pt x="547359" y="3044552"/>
                </a:lnTo>
                <a:lnTo>
                  <a:pt x="579365" y="3070121"/>
                </a:lnTo>
                <a:lnTo>
                  <a:pt x="612280" y="3095313"/>
                </a:lnTo>
                <a:lnTo>
                  <a:pt x="646104" y="3120129"/>
                </a:lnTo>
                <a:lnTo>
                  <a:pt x="680838" y="3144569"/>
                </a:lnTo>
                <a:lnTo>
                  <a:pt x="716481" y="3168633"/>
                </a:lnTo>
                <a:lnTo>
                  <a:pt x="753033" y="3192320"/>
                </a:lnTo>
                <a:lnTo>
                  <a:pt x="790495" y="3215630"/>
                </a:lnTo>
                <a:lnTo>
                  <a:pt x="828866" y="3238564"/>
                </a:lnTo>
                <a:lnTo>
                  <a:pt x="868146" y="3261122"/>
                </a:lnTo>
                <a:lnTo>
                  <a:pt x="908336" y="3283304"/>
                </a:lnTo>
                <a:lnTo>
                  <a:pt x="949435" y="3305109"/>
                </a:lnTo>
                <a:lnTo>
                  <a:pt x="991443" y="3326537"/>
                </a:lnTo>
                <a:lnTo>
                  <a:pt x="1034361" y="3347590"/>
                </a:lnTo>
                <a:lnTo>
                  <a:pt x="1078188" y="3368266"/>
                </a:lnTo>
                <a:lnTo>
                  <a:pt x="1089841" y="3373405"/>
                </a:lnTo>
              </a:path>
            </a:pathLst>
          </a:custGeom>
          <a:ln w="25400">
            <a:solidFill>
              <a:srgbClr val="861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0252" y="7070520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59">
                <a:moveTo>
                  <a:pt x="49203" y="0"/>
                </a:moveTo>
                <a:lnTo>
                  <a:pt x="0" y="111550"/>
                </a:lnTo>
                <a:lnTo>
                  <a:pt x="136151" y="104979"/>
                </a:lnTo>
                <a:lnTo>
                  <a:pt x="49203" y="0"/>
                </a:lnTo>
                <a:close/>
              </a:path>
            </a:pathLst>
          </a:custGeom>
          <a:solidFill>
            <a:srgbClr val="861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42367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6270" algn="l"/>
                <a:tab pos="5996305" algn="l"/>
              </a:tabLst>
            </a:pPr>
            <a:r>
              <a:rPr lang="fr-FR" dirty="0"/>
              <a:t>K&amp;</a:t>
            </a:r>
            <a:r>
              <a:rPr lang="ru-RU" dirty="0"/>
              <a:t>Б	2013:</a:t>
            </a:r>
            <a:r>
              <a:rPr lang="ru-RU" spc="-5" dirty="0"/>
              <a:t> </a:t>
            </a:r>
            <a:r>
              <a:rPr lang="ru-RU" dirty="0"/>
              <a:t>Декодировщик РНС</a:t>
            </a:r>
            <a:endParaRPr spc="-5" dirty="0"/>
          </a:p>
        </p:txBody>
      </p:sp>
      <p:sp>
        <p:nvSpPr>
          <p:cNvPr id="53" name="object 53"/>
          <p:cNvSpPr txBox="1"/>
          <p:nvPr/>
        </p:nvSpPr>
        <p:spPr>
          <a:xfrm>
            <a:off x="1689100" y="9087104"/>
            <a:ext cx="5803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spc="120" dirty="0">
                <a:latin typeface="Arial"/>
                <a:cs typeface="Arial"/>
              </a:rPr>
              <a:t>&lt;s&gt;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2828" y="6311899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9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9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4" y="0"/>
                </a:lnTo>
                <a:lnTo>
                  <a:pt x="1327844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3900" y="67823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0079" y="66337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19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64104" y="6626374"/>
            <a:ext cx="65278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95" dirty="0">
                <a:latin typeface="Cambria"/>
                <a:cs typeface="Cambria"/>
              </a:rPr>
              <a:t>softmax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93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01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09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17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925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3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4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4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5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6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97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48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98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9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00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51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02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52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54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05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56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06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7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08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07343" y="6310514"/>
            <a:ext cx="26162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980" dirty="0">
                <a:latin typeface="Arial"/>
                <a:cs typeface="Arial"/>
              </a:rPr>
              <a:t>p</a:t>
            </a:r>
            <a:r>
              <a:rPr sz="1800" spc="114" dirty="0">
                <a:latin typeface="SimSun"/>
                <a:cs typeface="SimSun"/>
              </a:rPr>
              <a:t>ˆ</a:t>
            </a:r>
            <a:r>
              <a:rPr sz="1875" spc="22" baseline="-11111" dirty="0">
                <a:latin typeface="Arial"/>
                <a:cs typeface="Arial"/>
              </a:rPr>
              <a:t>1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72828" y="8013700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5478" y="7162800"/>
            <a:ext cx="2756842" cy="393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93900" y="76459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10079" y="74973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19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72628" y="7194550"/>
            <a:ext cx="2642870" cy="279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040" algn="ctr">
              <a:lnSpc>
                <a:spcPts val="1989"/>
              </a:lnSpc>
            </a:pPr>
            <a:r>
              <a:rPr sz="1800" b="1" spc="80" dirty="0">
                <a:latin typeface="Times New Roman"/>
                <a:cs typeface="Times New Roman"/>
              </a:rPr>
              <a:t>h</a:t>
            </a:r>
            <a:r>
              <a:rPr sz="1875" spc="120" baseline="-11111" dirty="0">
                <a:latin typeface="Arial"/>
                <a:cs typeface="Arial"/>
              </a:rPr>
              <a:t>1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1536" y="7409824"/>
            <a:ext cx="184150" cy="616585"/>
          </a:xfrm>
          <a:custGeom>
            <a:avLst/>
            <a:gdLst/>
            <a:ahLst/>
            <a:cxnLst/>
            <a:rect l="l" t="t" r="r" b="b"/>
            <a:pathLst>
              <a:path w="184150" h="616584">
                <a:moveTo>
                  <a:pt x="5699" y="616575"/>
                </a:moveTo>
                <a:lnTo>
                  <a:pt x="1452" y="555195"/>
                </a:lnTo>
                <a:lnTo>
                  <a:pt x="0" y="496282"/>
                </a:lnTo>
                <a:lnTo>
                  <a:pt x="1340" y="439837"/>
                </a:lnTo>
                <a:lnTo>
                  <a:pt x="5475" y="385861"/>
                </a:lnTo>
                <a:lnTo>
                  <a:pt x="12403" y="334352"/>
                </a:lnTo>
                <a:lnTo>
                  <a:pt x="22125" y="285312"/>
                </a:lnTo>
                <a:lnTo>
                  <a:pt x="34641" y="238740"/>
                </a:lnTo>
                <a:lnTo>
                  <a:pt x="49951" y="194636"/>
                </a:lnTo>
                <a:lnTo>
                  <a:pt x="68054" y="153000"/>
                </a:lnTo>
                <a:lnTo>
                  <a:pt x="88951" y="113832"/>
                </a:lnTo>
                <a:lnTo>
                  <a:pt x="112642" y="77132"/>
                </a:lnTo>
                <a:lnTo>
                  <a:pt x="139126" y="42901"/>
                </a:lnTo>
                <a:lnTo>
                  <a:pt x="168404" y="11138"/>
                </a:lnTo>
                <a:lnTo>
                  <a:pt x="18389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1032" y="7323080"/>
            <a:ext cx="185420" cy="166370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5041" y="0"/>
                </a:moveTo>
                <a:lnTo>
                  <a:pt x="0" y="29810"/>
                </a:lnTo>
                <a:lnTo>
                  <a:pt x="97865" y="165919"/>
                </a:lnTo>
                <a:lnTo>
                  <a:pt x="185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8013700"/>
            <a:ext cx="784860" cy="393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0328" y="8045450"/>
            <a:ext cx="677545" cy="279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7645">
              <a:lnSpc>
                <a:spcPts val="1989"/>
              </a:lnSpc>
            </a:pPr>
            <a:r>
              <a:rPr sz="1800" b="1" spc="80" dirty="0">
                <a:latin typeface="Times New Roman"/>
                <a:cs typeface="Times New Roman"/>
              </a:rPr>
              <a:t>h</a:t>
            </a:r>
            <a:r>
              <a:rPr sz="1875" spc="120" baseline="-11111" dirty="0">
                <a:latin typeface="Arial"/>
                <a:cs typeface="Arial"/>
              </a:rPr>
              <a:t>0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29978" y="8045450"/>
            <a:ext cx="1328420" cy="279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040" algn="ctr">
              <a:lnSpc>
                <a:spcPts val="1850"/>
              </a:lnSpc>
            </a:pPr>
            <a:r>
              <a:rPr sz="1800" b="1" spc="50" dirty="0">
                <a:latin typeface="Arial"/>
                <a:cs typeface="Arial"/>
              </a:rPr>
              <a:t>x</a:t>
            </a:r>
            <a:r>
              <a:rPr sz="1875" spc="75" baseline="-11111" dirty="0">
                <a:latin typeface="Arial"/>
                <a:cs typeface="Arial"/>
              </a:rPr>
              <a:t>1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613560" y="8885042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30" h="760095">
                <a:moveTo>
                  <a:pt x="649747" y="110825"/>
                </a:moveTo>
                <a:lnTo>
                  <a:pt x="681442" y="146683"/>
                </a:lnTo>
                <a:lnTo>
                  <a:pt x="707854" y="185316"/>
                </a:lnTo>
                <a:lnTo>
                  <a:pt x="728984" y="226219"/>
                </a:lnTo>
                <a:lnTo>
                  <a:pt x="744831" y="268888"/>
                </a:lnTo>
                <a:lnTo>
                  <a:pt x="755396" y="312818"/>
                </a:lnTo>
                <a:lnTo>
                  <a:pt x="760679" y="357504"/>
                </a:lnTo>
                <a:lnTo>
                  <a:pt x="760679" y="402443"/>
                </a:lnTo>
                <a:lnTo>
                  <a:pt x="755396" y="447129"/>
                </a:lnTo>
                <a:lnTo>
                  <a:pt x="744831" y="491059"/>
                </a:lnTo>
                <a:lnTo>
                  <a:pt x="728984" y="533728"/>
                </a:lnTo>
                <a:lnTo>
                  <a:pt x="707854" y="574631"/>
                </a:lnTo>
                <a:lnTo>
                  <a:pt x="681442" y="613264"/>
                </a:lnTo>
                <a:lnTo>
                  <a:pt x="649747" y="649122"/>
                </a:lnTo>
                <a:lnTo>
                  <a:pt x="613854" y="680786"/>
                </a:lnTo>
                <a:lnTo>
                  <a:pt x="575184" y="707173"/>
                </a:lnTo>
                <a:lnTo>
                  <a:pt x="534241" y="728283"/>
                </a:lnTo>
                <a:lnTo>
                  <a:pt x="491532" y="744115"/>
                </a:lnTo>
                <a:lnTo>
                  <a:pt x="447560" y="754670"/>
                </a:lnTo>
                <a:lnTo>
                  <a:pt x="402830" y="759947"/>
                </a:lnTo>
                <a:lnTo>
                  <a:pt x="357848" y="759947"/>
                </a:lnTo>
                <a:lnTo>
                  <a:pt x="313119" y="754670"/>
                </a:lnTo>
                <a:lnTo>
                  <a:pt x="269147" y="744115"/>
                </a:lnTo>
                <a:lnTo>
                  <a:pt x="226437" y="728283"/>
                </a:lnTo>
                <a:lnTo>
                  <a:pt x="185495" y="707173"/>
                </a:lnTo>
                <a:lnTo>
                  <a:pt x="146825" y="680786"/>
                </a:lnTo>
                <a:lnTo>
                  <a:pt x="110932" y="649122"/>
                </a:lnTo>
                <a:lnTo>
                  <a:pt x="79237" y="613264"/>
                </a:lnTo>
                <a:lnTo>
                  <a:pt x="52824" y="574631"/>
                </a:lnTo>
                <a:lnTo>
                  <a:pt x="31694" y="533728"/>
                </a:lnTo>
                <a:lnTo>
                  <a:pt x="15847" y="491059"/>
                </a:lnTo>
                <a:lnTo>
                  <a:pt x="5282" y="447129"/>
                </a:lnTo>
                <a:lnTo>
                  <a:pt x="0" y="402443"/>
                </a:lnTo>
                <a:lnTo>
                  <a:pt x="0" y="357504"/>
                </a:lnTo>
                <a:lnTo>
                  <a:pt x="5282" y="312818"/>
                </a:lnTo>
                <a:lnTo>
                  <a:pt x="15847" y="268888"/>
                </a:lnTo>
                <a:lnTo>
                  <a:pt x="31694" y="226219"/>
                </a:lnTo>
                <a:lnTo>
                  <a:pt x="52824" y="185316"/>
                </a:lnTo>
                <a:lnTo>
                  <a:pt x="79237" y="146683"/>
                </a:lnTo>
                <a:lnTo>
                  <a:pt x="110932" y="110825"/>
                </a:lnTo>
                <a:lnTo>
                  <a:pt x="146825" y="79160"/>
                </a:lnTo>
                <a:lnTo>
                  <a:pt x="185495" y="52773"/>
                </a:lnTo>
                <a:lnTo>
                  <a:pt x="226437" y="31664"/>
                </a:lnTo>
                <a:lnTo>
                  <a:pt x="269147" y="15832"/>
                </a:lnTo>
                <a:lnTo>
                  <a:pt x="313119" y="5277"/>
                </a:lnTo>
                <a:lnTo>
                  <a:pt x="357848" y="0"/>
                </a:lnTo>
                <a:lnTo>
                  <a:pt x="402830" y="0"/>
                </a:lnTo>
                <a:lnTo>
                  <a:pt x="447560" y="5277"/>
                </a:lnTo>
                <a:lnTo>
                  <a:pt x="491532" y="15832"/>
                </a:lnTo>
                <a:lnTo>
                  <a:pt x="534241" y="31664"/>
                </a:lnTo>
                <a:lnTo>
                  <a:pt x="575184" y="52773"/>
                </a:lnTo>
                <a:lnTo>
                  <a:pt x="613854" y="79160"/>
                </a:lnTo>
                <a:lnTo>
                  <a:pt x="649747" y="110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93900" y="84968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10079" y="83482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19" y="0"/>
                </a:moveTo>
                <a:lnTo>
                  <a:pt x="0" y="167640"/>
                </a:lnTo>
                <a:lnTo>
                  <a:pt x="167639" y="16764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3527" y="3428208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0677" y="3459958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0677" y="3459958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4" y="0"/>
                </a:lnTo>
                <a:lnTo>
                  <a:pt x="1327844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6674" y="3758015"/>
            <a:ext cx="1090295" cy="3373754"/>
          </a:xfrm>
          <a:custGeom>
            <a:avLst/>
            <a:gdLst/>
            <a:ahLst/>
            <a:cxnLst/>
            <a:rect l="l" t="t" r="r" b="b"/>
            <a:pathLst>
              <a:path w="1090295" h="3373754">
                <a:moveTo>
                  <a:pt x="775644" y="0"/>
                </a:moveTo>
                <a:lnTo>
                  <a:pt x="738540" y="54174"/>
                </a:lnTo>
                <a:lnTo>
                  <a:pt x="702345" y="107972"/>
                </a:lnTo>
                <a:lnTo>
                  <a:pt x="667060" y="161394"/>
                </a:lnTo>
                <a:lnTo>
                  <a:pt x="632684" y="214439"/>
                </a:lnTo>
                <a:lnTo>
                  <a:pt x="599218" y="267108"/>
                </a:lnTo>
                <a:lnTo>
                  <a:pt x="566661" y="319400"/>
                </a:lnTo>
                <a:lnTo>
                  <a:pt x="535013" y="371317"/>
                </a:lnTo>
                <a:lnTo>
                  <a:pt x="504274" y="422856"/>
                </a:lnTo>
                <a:lnTo>
                  <a:pt x="474445" y="474020"/>
                </a:lnTo>
                <a:lnTo>
                  <a:pt x="445525" y="524807"/>
                </a:lnTo>
                <a:lnTo>
                  <a:pt x="417515" y="575217"/>
                </a:lnTo>
                <a:lnTo>
                  <a:pt x="390414" y="625251"/>
                </a:lnTo>
                <a:lnTo>
                  <a:pt x="364222" y="674909"/>
                </a:lnTo>
                <a:lnTo>
                  <a:pt x="338939" y="724191"/>
                </a:lnTo>
                <a:lnTo>
                  <a:pt x="314566" y="773096"/>
                </a:lnTo>
                <a:lnTo>
                  <a:pt x="291102" y="821624"/>
                </a:lnTo>
                <a:lnTo>
                  <a:pt x="268548" y="869776"/>
                </a:lnTo>
                <a:lnTo>
                  <a:pt x="246903" y="917552"/>
                </a:lnTo>
                <a:lnTo>
                  <a:pt x="226167" y="964952"/>
                </a:lnTo>
                <a:lnTo>
                  <a:pt x="206340" y="1011975"/>
                </a:lnTo>
                <a:lnTo>
                  <a:pt x="187423" y="1058622"/>
                </a:lnTo>
                <a:lnTo>
                  <a:pt x="169415" y="1104892"/>
                </a:lnTo>
                <a:lnTo>
                  <a:pt x="152317" y="1150786"/>
                </a:lnTo>
                <a:lnTo>
                  <a:pt x="136128" y="1196303"/>
                </a:lnTo>
                <a:lnTo>
                  <a:pt x="120848" y="1241444"/>
                </a:lnTo>
                <a:lnTo>
                  <a:pt x="106478" y="1286209"/>
                </a:lnTo>
                <a:lnTo>
                  <a:pt x="93017" y="1330598"/>
                </a:lnTo>
                <a:lnTo>
                  <a:pt x="80465" y="1374610"/>
                </a:lnTo>
                <a:lnTo>
                  <a:pt x="68822" y="1418245"/>
                </a:lnTo>
                <a:lnTo>
                  <a:pt x="58089" y="1461504"/>
                </a:lnTo>
                <a:lnTo>
                  <a:pt x="48265" y="1504387"/>
                </a:lnTo>
                <a:lnTo>
                  <a:pt x="39351" y="1546894"/>
                </a:lnTo>
                <a:lnTo>
                  <a:pt x="31346" y="1589024"/>
                </a:lnTo>
                <a:lnTo>
                  <a:pt x="24250" y="1630777"/>
                </a:lnTo>
                <a:lnTo>
                  <a:pt x="18064" y="1672155"/>
                </a:lnTo>
                <a:lnTo>
                  <a:pt x="12787" y="1713155"/>
                </a:lnTo>
                <a:lnTo>
                  <a:pt x="8419" y="1753780"/>
                </a:lnTo>
                <a:lnTo>
                  <a:pt x="4961" y="1794028"/>
                </a:lnTo>
                <a:lnTo>
                  <a:pt x="2411" y="1833900"/>
                </a:lnTo>
                <a:lnTo>
                  <a:pt x="772" y="1873395"/>
                </a:lnTo>
                <a:lnTo>
                  <a:pt x="41" y="1912514"/>
                </a:lnTo>
                <a:lnTo>
                  <a:pt x="220" y="1951257"/>
                </a:lnTo>
                <a:lnTo>
                  <a:pt x="1308" y="1989623"/>
                </a:lnTo>
                <a:lnTo>
                  <a:pt x="6213" y="2065226"/>
                </a:lnTo>
                <a:lnTo>
                  <a:pt x="14755" y="2139323"/>
                </a:lnTo>
                <a:lnTo>
                  <a:pt x="26934" y="2211916"/>
                </a:lnTo>
                <a:lnTo>
                  <a:pt x="42751" y="2283002"/>
                </a:lnTo>
                <a:lnTo>
                  <a:pt x="62205" y="2352583"/>
                </a:lnTo>
                <a:lnTo>
                  <a:pt x="85296" y="2420658"/>
                </a:lnTo>
                <a:lnTo>
                  <a:pt x="112025" y="2487228"/>
                </a:lnTo>
                <a:lnTo>
                  <a:pt x="142390" y="2552292"/>
                </a:lnTo>
                <a:lnTo>
                  <a:pt x="176394" y="2615851"/>
                </a:lnTo>
                <a:lnTo>
                  <a:pt x="214034" y="2677904"/>
                </a:lnTo>
                <a:lnTo>
                  <a:pt x="255312" y="2738452"/>
                </a:lnTo>
                <a:lnTo>
                  <a:pt x="300228" y="2797494"/>
                </a:lnTo>
                <a:lnTo>
                  <a:pt x="348780" y="2855030"/>
                </a:lnTo>
                <a:lnTo>
                  <a:pt x="374421" y="2883234"/>
                </a:lnTo>
                <a:lnTo>
                  <a:pt x="400970" y="2911061"/>
                </a:lnTo>
                <a:lnTo>
                  <a:pt x="428429" y="2938512"/>
                </a:lnTo>
                <a:lnTo>
                  <a:pt x="456798" y="2965587"/>
                </a:lnTo>
                <a:lnTo>
                  <a:pt x="486076" y="2992285"/>
                </a:lnTo>
                <a:lnTo>
                  <a:pt x="516263" y="3018607"/>
                </a:lnTo>
                <a:lnTo>
                  <a:pt x="547359" y="3044552"/>
                </a:lnTo>
                <a:lnTo>
                  <a:pt x="579365" y="3070121"/>
                </a:lnTo>
                <a:lnTo>
                  <a:pt x="612280" y="3095313"/>
                </a:lnTo>
                <a:lnTo>
                  <a:pt x="646104" y="3120129"/>
                </a:lnTo>
                <a:lnTo>
                  <a:pt x="680838" y="3144569"/>
                </a:lnTo>
                <a:lnTo>
                  <a:pt x="716481" y="3168633"/>
                </a:lnTo>
                <a:lnTo>
                  <a:pt x="753033" y="3192320"/>
                </a:lnTo>
                <a:lnTo>
                  <a:pt x="790495" y="3215630"/>
                </a:lnTo>
                <a:lnTo>
                  <a:pt x="828866" y="3238564"/>
                </a:lnTo>
                <a:lnTo>
                  <a:pt x="868146" y="3261122"/>
                </a:lnTo>
                <a:lnTo>
                  <a:pt x="908336" y="3283304"/>
                </a:lnTo>
                <a:lnTo>
                  <a:pt x="949435" y="3305109"/>
                </a:lnTo>
                <a:lnTo>
                  <a:pt x="991443" y="3326537"/>
                </a:lnTo>
                <a:lnTo>
                  <a:pt x="1034361" y="3347590"/>
                </a:lnTo>
                <a:lnTo>
                  <a:pt x="1078188" y="3368266"/>
                </a:lnTo>
                <a:lnTo>
                  <a:pt x="1089841" y="3373405"/>
                </a:lnTo>
              </a:path>
            </a:pathLst>
          </a:custGeom>
          <a:ln w="25400">
            <a:solidFill>
              <a:srgbClr val="861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0252" y="7070520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59">
                <a:moveTo>
                  <a:pt x="49203" y="0"/>
                </a:moveTo>
                <a:lnTo>
                  <a:pt x="0" y="111550"/>
                </a:lnTo>
                <a:lnTo>
                  <a:pt x="136151" y="104979"/>
                </a:lnTo>
                <a:lnTo>
                  <a:pt x="49203" y="0"/>
                </a:lnTo>
                <a:close/>
              </a:path>
            </a:pathLst>
          </a:custGeom>
          <a:solidFill>
            <a:srgbClr val="861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13560" y="4668642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30" h="760095">
                <a:moveTo>
                  <a:pt x="649747" y="110825"/>
                </a:moveTo>
                <a:lnTo>
                  <a:pt x="681442" y="146683"/>
                </a:lnTo>
                <a:lnTo>
                  <a:pt x="707854" y="185316"/>
                </a:lnTo>
                <a:lnTo>
                  <a:pt x="728984" y="226219"/>
                </a:lnTo>
                <a:lnTo>
                  <a:pt x="744831" y="268888"/>
                </a:lnTo>
                <a:lnTo>
                  <a:pt x="755396" y="312818"/>
                </a:lnTo>
                <a:lnTo>
                  <a:pt x="760679" y="357504"/>
                </a:lnTo>
                <a:lnTo>
                  <a:pt x="760679" y="402443"/>
                </a:lnTo>
                <a:lnTo>
                  <a:pt x="755396" y="447129"/>
                </a:lnTo>
                <a:lnTo>
                  <a:pt x="744831" y="491059"/>
                </a:lnTo>
                <a:lnTo>
                  <a:pt x="728984" y="533728"/>
                </a:lnTo>
                <a:lnTo>
                  <a:pt x="707854" y="574631"/>
                </a:lnTo>
                <a:lnTo>
                  <a:pt x="681442" y="613264"/>
                </a:lnTo>
                <a:lnTo>
                  <a:pt x="649747" y="649122"/>
                </a:lnTo>
                <a:lnTo>
                  <a:pt x="613854" y="680786"/>
                </a:lnTo>
                <a:lnTo>
                  <a:pt x="575184" y="707173"/>
                </a:lnTo>
                <a:lnTo>
                  <a:pt x="534241" y="728283"/>
                </a:lnTo>
                <a:lnTo>
                  <a:pt x="491532" y="744115"/>
                </a:lnTo>
                <a:lnTo>
                  <a:pt x="447560" y="754670"/>
                </a:lnTo>
                <a:lnTo>
                  <a:pt x="402830" y="759947"/>
                </a:lnTo>
                <a:lnTo>
                  <a:pt x="357848" y="759947"/>
                </a:lnTo>
                <a:lnTo>
                  <a:pt x="313119" y="754670"/>
                </a:lnTo>
                <a:lnTo>
                  <a:pt x="269147" y="744115"/>
                </a:lnTo>
                <a:lnTo>
                  <a:pt x="226437" y="728283"/>
                </a:lnTo>
                <a:lnTo>
                  <a:pt x="185495" y="707173"/>
                </a:lnTo>
                <a:lnTo>
                  <a:pt x="146825" y="680786"/>
                </a:lnTo>
                <a:lnTo>
                  <a:pt x="110932" y="649122"/>
                </a:lnTo>
                <a:lnTo>
                  <a:pt x="79237" y="613264"/>
                </a:lnTo>
                <a:lnTo>
                  <a:pt x="52824" y="574631"/>
                </a:lnTo>
                <a:lnTo>
                  <a:pt x="31694" y="533728"/>
                </a:lnTo>
                <a:lnTo>
                  <a:pt x="15847" y="491059"/>
                </a:lnTo>
                <a:lnTo>
                  <a:pt x="5282" y="447129"/>
                </a:lnTo>
                <a:lnTo>
                  <a:pt x="0" y="402443"/>
                </a:lnTo>
                <a:lnTo>
                  <a:pt x="0" y="357504"/>
                </a:lnTo>
                <a:lnTo>
                  <a:pt x="5282" y="312818"/>
                </a:lnTo>
                <a:lnTo>
                  <a:pt x="15847" y="268888"/>
                </a:lnTo>
                <a:lnTo>
                  <a:pt x="31694" y="226219"/>
                </a:lnTo>
                <a:lnTo>
                  <a:pt x="52824" y="185316"/>
                </a:lnTo>
                <a:lnTo>
                  <a:pt x="79237" y="146683"/>
                </a:lnTo>
                <a:lnTo>
                  <a:pt x="110932" y="110825"/>
                </a:lnTo>
                <a:lnTo>
                  <a:pt x="146825" y="79160"/>
                </a:lnTo>
                <a:lnTo>
                  <a:pt x="185495" y="52773"/>
                </a:lnTo>
                <a:lnTo>
                  <a:pt x="226437" y="31664"/>
                </a:lnTo>
                <a:lnTo>
                  <a:pt x="269147" y="15832"/>
                </a:lnTo>
                <a:lnTo>
                  <a:pt x="313119" y="5277"/>
                </a:lnTo>
                <a:lnTo>
                  <a:pt x="357848" y="0"/>
                </a:lnTo>
                <a:lnTo>
                  <a:pt x="402830" y="0"/>
                </a:lnTo>
                <a:lnTo>
                  <a:pt x="447560" y="5277"/>
                </a:lnTo>
                <a:lnTo>
                  <a:pt x="491532" y="15832"/>
                </a:lnTo>
                <a:lnTo>
                  <a:pt x="534241" y="31664"/>
                </a:lnTo>
                <a:lnTo>
                  <a:pt x="575184" y="52773"/>
                </a:lnTo>
                <a:lnTo>
                  <a:pt x="613854" y="79160"/>
                </a:lnTo>
                <a:lnTo>
                  <a:pt x="649747" y="110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93900" y="5580098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4">
                <a:moveTo>
                  <a:pt x="0" y="0"/>
                </a:moveTo>
                <a:lnTo>
                  <a:pt x="0" y="1920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93900" y="6153150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10079" y="543150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83819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79600" y="5772150"/>
            <a:ext cx="203200" cy="381000"/>
          </a:xfrm>
          <a:custGeom>
            <a:avLst/>
            <a:gdLst/>
            <a:ahLst/>
            <a:cxnLst/>
            <a:rect l="l" t="t" r="r" b="b"/>
            <a:pathLst>
              <a:path w="203200" h="381000">
                <a:moveTo>
                  <a:pt x="0" y="0"/>
                </a:moveTo>
                <a:lnTo>
                  <a:pt x="203200" y="0"/>
                </a:lnTo>
                <a:lnTo>
                  <a:pt x="20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727200" y="4851400"/>
            <a:ext cx="5124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Arial"/>
                <a:cs typeface="Arial"/>
              </a:rPr>
              <a:t>tom</a:t>
            </a:r>
            <a:endParaRPr sz="23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689100" y="9087104"/>
            <a:ext cx="5803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spc="120" dirty="0">
                <a:latin typeface="Arial"/>
                <a:cs typeface="Arial"/>
              </a:rPr>
              <a:t>&lt;s&gt;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6125" y="1762542"/>
            <a:ext cx="274764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15" dirty="0">
                <a:latin typeface="Arial"/>
                <a:cs typeface="Arial"/>
              </a:rPr>
              <a:t>p</a:t>
            </a:r>
            <a:r>
              <a:rPr sz="3550" spc="15" dirty="0">
                <a:latin typeface="Arial"/>
                <a:cs typeface="Arial"/>
              </a:rPr>
              <a:t>(</a:t>
            </a:r>
            <a:r>
              <a:rPr sz="3550" i="1" spc="15" dirty="0">
                <a:latin typeface="Arial"/>
                <a:cs typeface="Arial"/>
              </a:rPr>
              <a:t>tom </a:t>
            </a:r>
            <a:r>
              <a:rPr sz="3550" spc="160" dirty="0">
                <a:latin typeface="MS UI Gothic"/>
                <a:cs typeface="MS UI Gothic"/>
              </a:rPr>
              <a:t>| </a:t>
            </a:r>
            <a:r>
              <a:rPr sz="3550" b="1" spc="-17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550" i="1" spc="-175" dirty="0">
                <a:latin typeface="Arial"/>
                <a:cs typeface="Arial"/>
              </a:rPr>
              <a:t>,</a:t>
            </a:r>
            <a:r>
              <a:rPr sz="3550" i="1" spc="-720" dirty="0">
                <a:latin typeface="Arial"/>
                <a:cs typeface="Arial"/>
              </a:rPr>
              <a:t> </a:t>
            </a:r>
            <a:r>
              <a:rPr sz="3550" spc="105" dirty="0">
                <a:latin typeface="MS UI Gothic"/>
                <a:cs typeface="MS UI Gothic"/>
              </a:rPr>
              <a:t>h</a:t>
            </a:r>
            <a:r>
              <a:rPr sz="3550" b="0" i="1" spc="105" dirty="0">
                <a:latin typeface="Bookman Old Style"/>
                <a:cs typeface="Bookman Old Style"/>
              </a:rPr>
              <a:t>s</a:t>
            </a:r>
            <a:r>
              <a:rPr sz="3550" spc="105" dirty="0">
                <a:latin typeface="MS UI Gothic"/>
                <a:cs typeface="MS UI Gothic"/>
              </a:rPr>
              <a:t>i</a:t>
            </a:r>
            <a:r>
              <a:rPr sz="3550" spc="105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25095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6270" algn="l"/>
                <a:tab pos="5996305" algn="l"/>
              </a:tabLst>
            </a:pPr>
            <a:r>
              <a:rPr lang="fr-FR" dirty="0"/>
              <a:t>K&amp;</a:t>
            </a:r>
            <a:r>
              <a:rPr lang="ru-RU" dirty="0"/>
              <a:t>Б	2013:</a:t>
            </a:r>
            <a:r>
              <a:rPr lang="ru-RU" spc="-5" dirty="0"/>
              <a:t> </a:t>
            </a:r>
            <a:r>
              <a:rPr lang="ru-RU" dirty="0"/>
              <a:t>Декодировщик РНС</a:t>
            </a:r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2828" y="6311899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9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9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4" y="0"/>
                </a:lnTo>
                <a:lnTo>
                  <a:pt x="1327844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3900" y="67823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0079" y="66337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19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64104" y="6626374"/>
            <a:ext cx="65278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95" dirty="0">
                <a:latin typeface="Cambria"/>
                <a:cs typeface="Cambria"/>
              </a:rPr>
              <a:t>softmax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93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01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09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17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925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3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4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4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5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6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97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48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98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9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00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51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02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52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54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05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56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06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7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08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07343" y="6310514"/>
            <a:ext cx="26162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980" dirty="0">
                <a:latin typeface="Arial"/>
                <a:cs typeface="Arial"/>
              </a:rPr>
              <a:t>p</a:t>
            </a:r>
            <a:r>
              <a:rPr sz="1800" spc="114" dirty="0">
                <a:latin typeface="SimSun"/>
                <a:cs typeface="SimSun"/>
              </a:rPr>
              <a:t>ˆ</a:t>
            </a:r>
            <a:r>
              <a:rPr sz="1875" spc="22" baseline="-11111" dirty="0">
                <a:latin typeface="Arial"/>
                <a:cs typeface="Arial"/>
              </a:rPr>
              <a:t>1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72828" y="8013700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29978" y="80454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5478" y="7162800"/>
            <a:ext cx="2756842" cy="393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2628" y="7194550"/>
            <a:ext cx="2642870" cy="279400"/>
          </a:xfrm>
          <a:custGeom>
            <a:avLst/>
            <a:gdLst/>
            <a:ahLst/>
            <a:cxnLst/>
            <a:rect l="l" t="t" r="r" b="b"/>
            <a:pathLst>
              <a:path w="2642870" h="279400">
                <a:moveTo>
                  <a:pt x="0" y="0"/>
                </a:moveTo>
                <a:lnTo>
                  <a:pt x="2642542" y="0"/>
                </a:lnTo>
                <a:lnTo>
                  <a:pt x="2642542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93900" y="76459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10079" y="74973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19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72628" y="7194550"/>
            <a:ext cx="2642870" cy="279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040" algn="ctr">
              <a:lnSpc>
                <a:spcPts val="1989"/>
              </a:lnSpc>
            </a:pPr>
            <a:r>
              <a:rPr sz="1800" b="1" spc="80" dirty="0">
                <a:latin typeface="Times New Roman"/>
                <a:cs typeface="Times New Roman"/>
              </a:rPr>
              <a:t>h</a:t>
            </a:r>
            <a:r>
              <a:rPr sz="1875" spc="120" baseline="-11111" dirty="0">
                <a:latin typeface="Arial"/>
                <a:cs typeface="Arial"/>
              </a:rPr>
              <a:t>1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1536" y="7409824"/>
            <a:ext cx="184150" cy="616585"/>
          </a:xfrm>
          <a:custGeom>
            <a:avLst/>
            <a:gdLst/>
            <a:ahLst/>
            <a:cxnLst/>
            <a:rect l="l" t="t" r="r" b="b"/>
            <a:pathLst>
              <a:path w="184150" h="616584">
                <a:moveTo>
                  <a:pt x="5699" y="616575"/>
                </a:moveTo>
                <a:lnTo>
                  <a:pt x="1452" y="555195"/>
                </a:lnTo>
                <a:lnTo>
                  <a:pt x="0" y="496282"/>
                </a:lnTo>
                <a:lnTo>
                  <a:pt x="1340" y="439837"/>
                </a:lnTo>
                <a:lnTo>
                  <a:pt x="5475" y="385861"/>
                </a:lnTo>
                <a:lnTo>
                  <a:pt x="12403" y="334352"/>
                </a:lnTo>
                <a:lnTo>
                  <a:pt x="22125" y="285312"/>
                </a:lnTo>
                <a:lnTo>
                  <a:pt x="34641" y="238740"/>
                </a:lnTo>
                <a:lnTo>
                  <a:pt x="49951" y="194636"/>
                </a:lnTo>
                <a:lnTo>
                  <a:pt x="68054" y="153000"/>
                </a:lnTo>
                <a:lnTo>
                  <a:pt x="88951" y="113832"/>
                </a:lnTo>
                <a:lnTo>
                  <a:pt x="112642" y="77132"/>
                </a:lnTo>
                <a:lnTo>
                  <a:pt x="139126" y="42901"/>
                </a:lnTo>
                <a:lnTo>
                  <a:pt x="168404" y="11138"/>
                </a:lnTo>
                <a:lnTo>
                  <a:pt x="18389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1032" y="7323080"/>
            <a:ext cx="185420" cy="166370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5041" y="0"/>
                </a:moveTo>
                <a:lnTo>
                  <a:pt x="0" y="29810"/>
                </a:lnTo>
                <a:lnTo>
                  <a:pt x="97865" y="165919"/>
                </a:lnTo>
                <a:lnTo>
                  <a:pt x="185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8013700"/>
            <a:ext cx="784860" cy="393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0328" y="8045450"/>
            <a:ext cx="677545" cy="279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7645">
              <a:lnSpc>
                <a:spcPts val="1989"/>
              </a:lnSpc>
            </a:pPr>
            <a:r>
              <a:rPr sz="1800" b="1" spc="80" dirty="0">
                <a:latin typeface="Times New Roman"/>
                <a:cs typeface="Times New Roman"/>
              </a:rPr>
              <a:t>h</a:t>
            </a:r>
            <a:r>
              <a:rPr sz="1875" spc="120" baseline="-11111" dirty="0">
                <a:latin typeface="Arial"/>
                <a:cs typeface="Arial"/>
              </a:rPr>
              <a:t>0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29978" y="8045450"/>
            <a:ext cx="1328420" cy="279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040" algn="ctr">
              <a:lnSpc>
                <a:spcPts val="1850"/>
              </a:lnSpc>
            </a:pPr>
            <a:r>
              <a:rPr sz="1800" b="1" spc="50" dirty="0">
                <a:latin typeface="Arial"/>
                <a:cs typeface="Arial"/>
              </a:rPr>
              <a:t>x</a:t>
            </a:r>
            <a:r>
              <a:rPr sz="1875" spc="75" baseline="-11111" dirty="0">
                <a:latin typeface="Arial"/>
                <a:cs typeface="Arial"/>
              </a:rPr>
              <a:t>1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613560" y="8885042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30" h="760095">
                <a:moveTo>
                  <a:pt x="649747" y="110825"/>
                </a:moveTo>
                <a:lnTo>
                  <a:pt x="681442" y="146683"/>
                </a:lnTo>
                <a:lnTo>
                  <a:pt x="707854" y="185316"/>
                </a:lnTo>
                <a:lnTo>
                  <a:pt x="728984" y="226219"/>
                </a:lnTo>
                <a:lnTo>
                  <a:pt x="744831" y="268888"/>
                </a:lnTo>
                <a:lnTo>
                  <a:pt x="755396" y="312818"/>
                </a:lnTo>
                <a:lnTo>
                  <a:pt x="760679" y="357504"/>
                </a:lnTo>
                <a:lnTo>
                  <a:pt x="760679" y="402443"/>
                </a:lnTo>
                <a:lnTo>
                  <a:pt x="755396" y="447129"/>
                </a:lnTo>
                <a:lnTo>
                  <a:pt x="744831" y="491059"/>
                </a:lnTo>
                <a:lnTo>
                  <a:pt x="728984" y="533728"/>
                </a:lnTo>
                <a:lnTo>
                  <a:pt x="707854" y="574631"/>
                </a:lnTo>
                <a:lnTo>
                  <a:pt x="681442" y="613264"/>
                </a:lnTo>
                <a:lnTo>
                  <a:pt x="649747" y="649122"/>
                </a:lnTo>
                <a:lnTo>
                  <a:pt x="613854" y="680786"/>
                </a:lnTo>
                <a:lnTo>
                  <a:pt x="575184" y="707173"/>
                </a:lnTo>
                <a:lnTo>
                  <a:pt x="534241" y="728283"/>
                </a:lnTo>
                <a:lnTo>
                  <a:pt x="491532" y="744115"/>
                </a:lnTo>
                <a:lnTo>
                  <a:pt x="447560" y="754670"/>
                </a:lnTo>
                <a:lnTo>
                  <a:pt x="402830" y="759947"/>
                </a:lnTo>
                <a:lnTo>
                  <a:pt x="357848" y="759947"/>
                </a:lnTo>
                <a:lnTo>
                  <a:pt x="313119" y="754670"/>
                </a:lnTo>
                <a:lnTo>
                  <a:pt x="269147" y="744115"/>
                </a:lnTo>
                <a:lnTo>
                  <a:pt x="226437" y="728283"/>
                </a:lnTo>
                <a:lnTo>
                  <a:pt x="185495" y="707173"/>
                </a:lnTo>
                <a:lnTo>
                  <a:pt x="146825" y="680786"/>
                </a:lnTo>
                <a:lnTo>
                  <a:pt x="110932" y="649122"/>
                </a:lnTo>
                <a:lnTo>
                  <a:pt x="79237" y="613264"/>
                </a:lnTo>
                <a:lnTo>
                  <a:pt x="52824" y="574631"/>
                </a:lnTo>
                <a:lnTo>
                  <a:pt x="31694" y="533728"/>
                </a:lnTo>
                <a:lnTo>
                  <a:pt x="15847" y="491059"/>
                </a:lnTo>
                <a:lnTo>
                  <a:pt x="5282" y="447129"/>
                </a:lnTo>
                <a:lnTo>
                  <a:pt x="0" y="402443"/>
                </a:lnTo>
                <a:lnTo>
                  <a:pt x="0" y="357504"/>
                </a:lnTo>
                <a:lnTo>
                  <a:pt x="5282" y="312818"/>
                </a:lnTo>
                <a:lnTo>
                  <a:pt x="15847" y="268888"/>
                </a:lnTo>
                <a:lnTo>
                  <a:pt x="31694" y="226219"/>
                </a:lnTo>
                <a:lnTo>
                  <a:pt x="52824" y="185316"/>
                </a:lnTo>
                <a:lnTo>
                  <a:pt x="79237" y="146683"/>
                </a:lnTo>
                <a:lnTo>
                  <a:pt x="110932" y="110825"/>
                </a:lnTo>
                <a:lnTo>
                  <a:pt x="146825" y="79160"/>
                </a:lnTo>
                <a:lnTo>
                  <a:pt x="185495" y="52773"/>
                </a:lnTo>
                <a:lnTo>
                  <a:pt x="226437" y="31664"/>
                </a:lnTo>
                <a:lnTo>
                  <a:pt x="269147" y="15832"/>
                </a:lnTo>
                <a:lnTo>
                  <a:pt x="313119" y="5277"/>
                </a:lnTo>
                <a:lnTo>
                  <a:pt x="357848" y="0"/>
                </a:lnTo>
                <a:lnTo>
                  <a:pt x="402830" y="0"/>
                </a:lnTo>
                <a:lnTo>
                  <a:pt x="447560" y="5277"/>
                </a:lnTo>
                <a:lnTo>
                  <a:pt x="491532" y="15832"/>
                </a:lnTo>
                <a:lnTo>
                  <a:pt x="534241" y="31664"/>
                </a:lnTo>
                <a:lnTo>
                  <a:pt x="575184" y="52773"/>
                </a:lnTo>
                <a:lnTo>
                  <a:pt x="613854" y="79160"/>
                </a:lnTo>
                <a:lnTo>
                  <a:pt x="649747" y="110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93900" y="84968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10079" y="83482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19" y="0"/>
                </a:moveTo>
                <a:lnTo>
                  <a:pt x="0" y="167640"/>
                </a:lnTo>
                <a:lnTo>
                  <a:pt x="167639" y="16764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3527" y="3428208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0677" y="3459958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0677" y="3459958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4" y="0"/>
                </a:lnTo>
                <a:lnTo>
                  <a:pt x="1327844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6674" y="3758015"/>
            <a:ext cx="1090295" cy="3373754"/>
          </a:xfrm>
          <a:custGeom>
            <a:avLst/>
            <a:gdLst/>
            <a:ahLst/>
            <a:cxnLst/>
            <a:rect l="l" t="t" r="r" b="b"/>
            <a:pathLst>
              <a:path w="1090295" h="3373754">
                <a:moveTo>
                  <a:pt x="775644" y="0"/>
                </a:moveTo>
                <a:lnTo>
                  <a:pt x="738540" y="54174"/>
                </a:lnTo>
                <a:lnTo>
                  <a:pt x="702345" y="107972"/>
                </a:lnTo>
                <a:lnTo>
                  <a:pt x="667060" y="161394"/>
                </a:lnTo>
                <a:lnTo>
                  <a:pt x="632684" y="214439"/>
                </a:lnTo>
                <a:lnTo>
                  <a:pt x="599218" y="267108"/>
                </a:lnTo>
                <a:lnTo>
                  <a:pt x="566661" y="319400"/>
                </a:lnTo>
                <a:lnTo>
                  <a:pt x="535013" y="371317"/>
                </a:lnTo>
                <a:lnTo>
                  <a:pt x="504274" y="422856"/>
                </a:lnTo>
                <a:lnTo>
                  <a:pt x="474445" y="474020"/>
                </a:lnTo>
                <a:lnTo>
                  <a:pt x="445525" y="524807"/>
                </a:lnTo>
                <a:lnTo>
                  <a:pt x="417515" y="575217"/>
                </a:lnTo>
                <a:lnTo>
                  <a:pt x="390414" y="625251"/>
                </a:lnTo>
                <a:lnTo>
                  <a:pt x="364222" y="674909"/>
                </a:lnTo>
                <a:lnTo>
                  <a:pt x="338939" y="724191"/>
                </a:lnTo>
                <a:lnTo>
                  <a:pt x="314566" y="773096"/>
                </a:lnTo>
                <a:lnTo>
                  <a:pt x="291102" y="821624"/>
                </a:lnTo>
                <a:lnTo>
                  <a:pt x="268548" y="869776"/>
                </a:lnTo>
                <a:lnTo>
                  <a:pt x="246903" y="917552"/>
                </a:lnTo>
                <a:lnTo>
                  <a:pt x="226167" y="964952"/>
                </a:lnTo>
                <a:lnTo>
                  <a:pt x="206340" y="1011975"/>
                </a:lnTo>
                <a:lnTo>
                  <a:pt x="187423" y="1058622"/>
                </a:lnTo>
                <a:lnTo>
                  <a:pt x="169415" y="1104892"/>
                </a:lnTo>
                <a:lnTo>
                  <a:pt x="152317" y="1150786"/>
                </a:lnTo>
                <a:lnTo>
                  <a:pt x="136128" y="1196303"/>
                </a:lnTo>
                <a:lnTo>
                  <a:pt x="120848" y="1241444"/>
                </a:lnTo>
                <a:lnTo>
                  <a:pt x="106478" y="1286209"/>
                </a:lnTo>
                <a:lnTo>
                  <a:pt x="93017" y="1330598"/>
                </a:lnTo>
                <a:lnTo>
                  <a:pt x="80465" y="1374610"/>
                </a:lnTo>
                <a:lnTo>
                  <a:pt x="68822" y="1418245"/>
                </a:lnTo>
                <a:lnTo>
                  <a:pt x="58089" y="1461504"/>
                </a:lnTo>
                <a:lnTo>
                  <a:pt x="48265" y="1504387"/>
                </a:lnTo>
                <a:lnTo>
                  <a:pt x="39351" y="1546894"/>
                </a:lnTo>
                <a:lnTo>
                  <a:pt x="31346" y="1589024"/>
                </a:lnTo>
                <a:lnTo>
                  <a:pt x="24250" y="1630777"/>
                </a:lnTo>
                <a:lnTo>
                  <a:pt x="18064" y="1672155"/>
                </a:lnTo>
                <a:lnTo>
                  <a:pt x="12787" y="1713155"/>
                </a:lnTo>
                <a:lnTo>
                  <a:pt x="8419" y="1753780"/>
                </a:lnTo>
                <a:lnTo>
                  <a:pt x="4961" y="1794028"/>
                </a:lnTo>
                <a:lnTo>
                  <a:pt x="2411" y="1833900"/>
                </a:lnTo>
                <a:lnTo>
                  <a:pt x="772" y="1873395"/>
                </a:lnTo>
                <a:lnTo>
                  <a:pt x="41" y="1912514"/>
                </a:lnTo>
                <a:lnTo>
                  <a:pt x="220" y="1951257"/>
                </a:lnTo>
                <a:lnTo>
                  <a:pt x="1308" y="1989623"/>
                </a:lnTo>
                <a:lnTo>
                  <a:pt x="6213" y="2065226"/>
                </a:lnTo>
                <a:lnTo>
                  <a:pt x="14755" y="2139323"/>
                </a:lnTo>
                <a:lnTo>
                  <a:pt x="26934" y="2211916"/>
                </a:lnTo>
                <a:lnTo>
                  <a:pt x="42751" y="2283002"/>
                </a:lnTo>
                <a:lnTo>
                  <a:pt x="62205" y="2352583"/>
                </a:lnTo>
                <a:lnTo>
                  <a:pt x="85296" y="2420658"/>
                </a:lnTo>
                <a:lnTo>
                  <a:pt x="112025" y="2487228"/>
                </a:lnTo>
                <a:lnTo>
                  <a:pt x="142390" y="2552292"/>
                </a:lnTo>
                <a:lnTo>
                  <a:pt x="176394" y="2615851"/>
                </a:lnTo>
                <a:lnTo>
                  <a:pt x="214034" y="2677904"/>
                </a:lnTo>
                <a:lnTo>
                  <a:pt x="255312" y="2738452"/>
                </a:lnTo>
                <a:lnTo>
                  <a:pt x="300228" y="2797494"/>
                </a:lnTo>
                <a:lnTo>
                  <a:pt x="348780" y="2855030"/>
                </a:lnTo>
                <a:lnTo>
                  <a:pt x="374421" y="2883234"/>
                </a:lnTo>
                <a:lnTo>
                  <a:pt x="400970" y="2911061"/>
                </a:lnTo>
                <a:lnTo>
                  <a:pt x="428429" y="2938512"/>
                </a:lnTo>
                <a:lnTo>
                  <a:pt x="456798" y="2965587"/>
                </a:lnTo>
                <a:lnTo>
                  <a:pt x="486076" y="2992285"/>
                </a:lnTo>
                <a:lnTo>
                  <a:pt x="516263" y="3018607"/>
                </a:lnTo>
                <a:lnTo>
                  <a:pt x="547359" y="3044552"/>
                </a:lnTo>
                <a:lnTo>
                  <a:pt x="579365" y="3070121"/>
                </a:lnTo>
                <a:lnTo>
                  <a:pt x="612280" y="3095313"/>
                </a:lnTo>
                <a:lnTo>
                  <a:pt x="646104" y="3120129"/>
                </a:lnTo>
                <a:lnTo>
                  <a:pt x="680838" y="3144569"/>
                </a:lnTo>
                <a:lnTo>
                  <a:pt x="716481" y="3168633"/>
                </a:lnTo>
                <a:lnTo>
                  <a:pt x="753033" y="3192320"/>
                </a:lnTo>
                <a:lnTo>
                  <a:pt x="790495" y="3215630"/>
                </a:lnTo>
                <a:lnTo>
                  <a:pt x="828866" y="3238564"/>
                </a:lnTo>
                <a:lnTo>
                  <a:pt x="868146" y="3261122"/>
                </a:lnTo>
                <a:lnTo>
                  <a:pt x="908336" y="3283304"/>
                </a:lnTo>
                <a:lnTo>
                  <a:pt x="949435" y="3305109"/>
                </a:lnTo>
                <a:lnTo>
                  <a:pt x="991443" y="3326537"/>
                </a:lnTo>
                <a:lnTo>
                  <a:pt x="1034361" y="3347590"/>
                </a:lnTo>
                <a:lnTo>
                  <a:pt x="1078188" y="3368266"/>
                </a:lnTo>
                <a:lnTo>
                  <a:pt x="1089841" y="3373405"/>
                </a:lnTo>
              </a:path>
            </a:pathLst>
          </a:custGeom>
          <a:ln w="25400">
            <a:solidFill>
              <a:srgbClr val="861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10252" y="7070520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59">
                <a:moveTo>
                  <a:pt x="49203" y="0"/>
                </a:moveTo>
                <a:lnTo>
                  <a:pt x="0" y="111550"/>
                </a:lnTo>
                <a:lnTo>
                  <a:pt x="136151" y="104979"/>
                </a:lnTo>
                <a:lnTo>
                  <a:pt x="49203" y="0"/>
                </a:lnTo>
                <a:close/>
              </a:path>
            </a:pathLst>
          </a:custGeom>
          <a:solidFill>
            <a:srgbClr val="861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3560" y="4668642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30" h="760095">
                <a:moveTo>
                  <a:pt x="649747" y="110825"/>
                </a:moveTo>
                <a:lnTo>
                  <a:pt x="681442" y="146683"/>
                </a:lnTo>
                <a:lnTo>
                  <a:pt x="707854" y="185316"/>
                </a:lnTo>
                <a:lnTo>
                  <a:pt x="728984" y="226219"/>
                </a:lnTo>
                <a:lnTo>
                  <a:pt x="744831" y="268888"/>
                </a:lnTo>
                <a:lnTo>
                  <a:pt x="755396" y="312818"/>
                </a:lnTo>
                <a:lnTo>
                  <a:pt x="760679" y="357504"/>
                </a:lnTo>
                <a:lnTo>
                  <a:pt x="760679" y="402443"/>
                </a:lnTo>
                <a:lnTo>
                  <a:pt x="755396" y="447129"/>
                </a:lnTo>
                <a:lnTo>
                  <a:pt x="744831" y="491059"/>
                </a:lnTo>
                <a:lnTo>
                  <a:pt x="728984" y="533728"/>
                </a:lnTo>
                <a:lnTo>
                  <a:pt x="707854" y="574631"/>
                </a:lnTo>
                <a:lnTo>
                  <a:pt x="681442" y="613264"/>
                </a:lnTo>
                <a:lnTo>
                  <a:pt x="649747" y="649122"/>
                </a:lnTo>
                <a:lnTo>
                  <a:pt x="613854" y="680786"/>
                </a:lnTo>
                <a:lnTo>
                  <a:pt x="575184" y="707173"/>
                </a:lnTo>
                <a:lnTo>
                  <a:pt x="534241" y="728283"/>
                </a:lnTo>
                <a:lnTo>
                  <a:pt x="491532" y="744115"/>
                </a:lnTo>
                <a:lnTo>
                  <a:pt x="447560" y="754670"/>
                </a:lnTo>
                <a:lnTo>
                  <a:pt x="402830" y="759947"/>
                </a:lnTo>
                <a:lnTo>
                  <a:pt x="357848" y="759947"/>
                </a:lnTo>
                <a:lnTo>
                  <a:pt x="313119" y="754670"/>
                </a:lnTo>
                <a:lnTo>
                  <a:pt x="269147" y="744115"/>
                </a:lnTo>
                <a:lnTo>
                  <a:pt x="226437" y="728283"/>
                </a:lnTo>
                <a:lnTo>
                  <a:pt x="185495" y="707173"/>
                </a:lnTo>
                <a:lnTo>
                  <a:pt x="146825" y="680786"/>
                </a:lnTo>
                <a:lnTo>
                  <a:pt x="110932" y="649122"/>
                </a:lnTo>
                <a:lnTo>
                  <a:pt x="79237" y="613264"/>
                </a:lnTo>
                <a:lnTo>
                  <a:pt x="52824" y="574631"/>
                </a:lnTo>
                <a:lnTo>
                  <a:pt x="31694" y="533728"/>
                </a:lnTo>
                <a:lnTo>
                  <a:pt x="15847" y="491059"/>
                </a:lnTo>
                <a:lnTo>
                  <a:pt x="5282" y="447129"/>
                </a:lnTo>
                <a:lnTo>
                  <a:pt x="0" y="402443"/>
                </a:lnTo>
                <a:lnTo>
                  <a:pt x="0" y="357504"/>
                </a:lnTo>
                <a:lnTo>
                  <a:pt x="5282" y="312818"/>
                </a:lnTo>
                <a:lnTo>
                  <a:pt x="15847" y="268888"/>
                </a:lnTo>
                <a:lnTo>
                  <a:pt x="31694" y="226219"/>
                </a:lnTo>
                <a:lnTo>
                  <a:pt x="52824" y="185316"/>
                </a:lnTo>
                <a:lnTo>
                  <a:pt x="79237" y="146683"/>
                </a:lnTo>
                <a:lnTo>
                  <a:pt x="110932" y="110825"/>
                </a:lnTo>
                <a:lnTo>
                  <a:pt x="146825" y="79160"/>
                </a:lnTo>
                <a:lnTo>
                  <a:pt x="185495" y="52773"/>
                </a:lnTo>
                <a:lnTo>
                  <a:pt x="226437" y="31664"/>
                </a:lnTo>
                <a:lnTo>
                  <a:pt x="269147" y="15832"/>
                </a:lnTo>
                <a:lnTo>
                  <a:pt x="313119" y="5277"/>
                </a:lnTo>
                <a:lnTo>
                  <a:pt x="357848" y="0"/>
                </a:lnTo>
                <a:lnTo>
                  <a:pt x="402830" y="0"/>
                </a:lnTo>
                <a:lnTo>
                  <a:pt x="447560" y="5277"/>
                </a:lnTo>
                <a:lnTo>
                  <a:pt x="491532" y="15832"/>
                </a:lnTo>
                <a:lnTo>
                  <a:pt x="534241" y="31664"/>
                </a:lnTo>
                <a:lnTo>
                  <a:pt x="575184" y="52773"/>
                </a:lnTo>
                <a:lnTo>
                  <a:pt x="613854" y="79160"/>
                </a:lnTo>
                <a:lnTo>
                  <a:pt x="649747" y="110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93900" y="5580098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4">
                <a:moveTo>
                  <a:pt x="0" y="0"/>
                </a:moveTo>
                <a:lnTo>
                  <a:pt x="0" y="1920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93900" y="6153150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10079" y="543150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83819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9600" y="5772150"/>
            <a:ext cx="203200" cy="381000"/>
          </a:xfrm>
          <a:custGeom>
            <a:avLst/>
            <a:gdLst/>
            <a:ahLst/>
            <a:cxnLst/>
            <a:rect l="l" t="t" r="r" b="b"/>
            <a:pathLst>
              <a:path w="203200" h="381000">
                <a:moveTo>
                  <a:pt x="0" y="0"/>
                </a:moveTo>
                <a:lnTo>
                  <a:pt x="203200" y="0"/>
                </a:lnTo>
                <a:lnTo>
                  <a:pt x="20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727200" y="4851400"/>
            <a:ext cx="5124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Arial"/>
                <a:cs typeface="Arial"/>
              </a:rPr>
              <a:t>tom</a:t>
            </a:r>
            <a:endParaRPr sz="230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25095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6270" algn="l"/>
                <a:tab pos="5996305" algn="l"/>
              </a:tabLst>
            </a:pPr>
            <a:r>
              <a:rPr lang="fr-FR" dirty="0"/>
              <a:t>K&amp;</a:t>
            </a:r>
            <a:r>
              <a:rPr lang="ru-RU" dirty="0"/>
              <a:t>Б	2013:</a:t>
            </a:r>
            <a:r>
              <a:rPr lang="ru-RU" spc="-5" dirty="0"/>
              <a:t> </a:t>
            </a:r>
            <a:r>
              <a:rPr lang="ru-RU" dirty="0"/>
              <a:t>Декодировщик РНС</a:t>
            </a:r>
            <a:endParaRPr spc="-5" dirty="0"/>
          </a:p>
        </p:txBody>
      </p:sp>
      <p:sp>
        <p:nvSpPr>
          <p:cNvPr id="61" name="object 61"/>
          <p:cNvSpPr/>
          <p:nvPr/>
        </p:nvSpPr>
        <p:spPr>
          <a:xfrm>
            <a:off x="3790478" y="7162800"/>
            <a:ext cx="2756842" cy="393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47628" y="7194550"/>
            <a:ext cx="2642870" cy="279400"/>
          </a:xfrm>
          <a:custGeom>
            <a:avLst/>
            <a:gdLst/>
            <a:ahLst/>
            <a:cxnLst/>
            <a:rect l="l" t="t" r="r" b="b"/>
            <a:pathLst>
              <a:path w="2642870" h="279400">
                <a:moveTo>
                  <a:pt x="0" y="0"/>
                </a:moveTo>
                <a:lnTo>
                  <a:pt x="2642542" y="0"/>
                </a:lnTo>
                <a:lnTo>
                  <a:pt x="2642542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47828" y="6311899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04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04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4" y="0"/>
                </a:lnTo>
                <a:lnTo>
                  <a:pt x="1327844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14700" y="7328037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>
                <a:moveTo>
                  <a:pt x="0" y="0"/>
                </a:moveTo>
                <a:lnTo>
                  <a:pt x="354574" y="0"/>
                </a:lnTo>
                <a:lnTo>
                  <a:pt x="3736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69275" y="724421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0" y="0"/>
                </a:moveTo>
                <a:lnTo>
                  <a:pt x="0" y="167640"/>
                </a:lnTo>
                <a:lnTo>
                  <a:pt x="167639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68900" y="76459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85079" y="74973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2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68900" y="67823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85079" y="66337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2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847628" y="7194550"/>
            <a:ext cx="2642870" cy="279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 algn="ctr">
              <a:lnSpc>
                <a:spcPts val="1989"/>
              </a:lnSpc>
            </a:pPr>
            <a:r>
              <a:rPr sz="1800" b="1" spc="80" dirty="0">
                <a:latin typeface="Times New Roman"/>
                <a:cs typeface="Times New Roman"/>
              </a:rPr>
              <a:t>h</a:t>
            </a:r>
            <a:r>
              <a:rPr sz="1875" spc="120" baseline="-11111" dirty="0">
                <a:latin typeface="Arial"/>
                <a:cs typeface="Arial"/>
              </a:rPr>
              <a:t>2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526404" y="6626374"/>
            <a:ext cx="65278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95" dirty="0">
                <a:latin typeface="Cambria"/>
                <a:cs typeface="Cambria"/>
              </a:rPr>
              <a:t>softmax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564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15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65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16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67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18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69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19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70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21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72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23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73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24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275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26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377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427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78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529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580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631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681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32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83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447828" y="8013700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04978" y="80454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4504978" y="8045450"/>
            <a:ext cx="1328420" cy="279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 algn="ctr">
              <a:lnSpc>
                <a:spcPts val="1850"/>
              </a:lnSpc>
            </a:pPr>
            <a:r>
              <a:rPr sz="1800" b="1" spc="50" dirty="0">
                <a:latin typeface="Arial"/>
                <a:cs typeface="Arial"/>
              </a:rPr>
              <a:t>x</a:t>
            </a:r>
            <a:r>
              <a:rPr sz="1875" spc="75" baseline="-11111" dirty="0">
                <a:latin typeface="Arial"/>
                <a:cs typeface="Arial"/>
              </a:rPr>
              <a:t>2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380167" y="5042919"/>
            <a:ext cx="2800350" cy="4029075"/>
          </a:xfrm>
          <a:custGeom>
            <a:avLst/>
            <a:gdLst/>
            <a:ahLst/>
            <a:cxnLst/>
            <a:rect l="l" t="t" r="r" b="b"/>
            <a:pathLst>
              <a:path w="2800350" h="4029075">
                <a:moveTo>
                  <a:pt x="0" y="7878"/>
                </a:moveTo>
                <a:lnTo>
                  <a:pt x="48386" y="2783"/>
                </a:lnTo>
                <a:lnTo>
                  <a:pt x="96678" y="168"/>
                </a:lnTo>
                <a:lnTo>
                  <a:pt x="144791" y="0"/>
                </a:lnTo>
                <a:lnTo>
                  <a:pt x="192641" y="2246"/>
                </a:lnTo>
                <a:lnTo>
                  <a:pt x="240145" y="6875"/>
                </a:lnTo>
                <a:lnTo>
                  <a:pt x="287218" y="13854"/>
                </a:lnTo>
                <a:lnTo>
                  <a:pt x="333777" y="23149"/>
                </a:lnTo>
                <a:lnTo>
                  <a:pt x="379738" y="34729"/>
                </a:lnTo>
                <a:lnTo>
                  <a:pt x="425017" y="48560"/>
                </a:lnTo>
                <a:lnTo>
                  <a:pt x="469531" y="64611"/>
                </a:lnTo>
                <a:lnTo>
                  <a:pt x="513195" y="82848"/>
                </a:lnTo>
                <a:lnTo>
                  <a:pt x="555925" y="103240"/>
                </a:lnTo>
                <a:lnTo>
                  <a:pt x="597638" y="125753"/>
                </a:lnTo>
                <a:lnTo>
                  <a:pt x="638251" y="150354"/>
                </a:lnTo>
                <a:lnTo>
                  <a:pt x="677678" y="177012"/>
                </a:lnTo>
                <a:lnTo>
                  <a:pt x="715837" y="205694"/>
                </a:lnTo>
                <a:lnTo>
                  <a:pt x="752643" y="236366"/>
                </a:lnTo>
                <a:lnTo>
                  <a:pt x="788013" y="268998"/>
                </a:lnTo>
                <a:lnTo>
                  <a:pt x="821863" y="303555"/>
                </a:lnTo>
                <a:lnTo>
                  <a:pt x="854109" y="340005"/>
                </a:lnTo>
                <a:lnTo>
                  <a:pt x="886460" y="380638"/>
                </a:lnTo>
                <a:lnTo>
                  <a:pt x="916390" y="422527"/>
                </a:lnTo>
                <a:lnTo>
                  <a:pt x="944004" y="465594"/>
                </a:lnTo>
                <a:lnTo>
                  <a:pt x="969402" y="509760"/>
                </a:lnTo>
                <a:lnTo>
                  <a:pt x="992688" y="554947"/>
                </a:lnTo>
                <a:lnTo>
                  <a:pt x="1013963" y="601074"/>
                </a:lnTo>
                <a:lnTo>
                  <a:pt x="1033331" y="648065"/>
                </a:lnTo>
                <a:lnTo>
                  <a:pt x="1050894" y="695841"/>
                </a:lnTo>
                <a:lnTo>
                  <a:pt x="1066754" y="744321"/>
                </a:lnTo>
                <a:lnTo>
                  <a:pt x="1081013" y="793429"/>
                </a:lnTo>
                <a:lnTo>
                  <a:pt x="1093774" y="843085"/>
                </a:lnTo>
                <a:lnTo>
                  <a:pt x="1105139" y="893211"/>
                </a:lnTo>
                <a:lnTo>
                  <a:pt x="1115212" y="943728"/>
                </a:lnTo>
                <a:lnTo>
                  <a:pt x="1124093" y="994558"/>
                </a:lnTo>
                <a:lnTo>
                  <a:pt x="1131886" y="1045621"/>
                </a:lnTo>
                <a:lnTo>
                  <a:pt x="1138319" y="1093860"/>
                </a:lnTo>
                <a:lnTo>
                  <a:pt x="1143933" y="1142227"/>
                </a:lnTo>
                <a:lnTo>
                  <a:pt x="1148772" y="1190712"/>
                </a:lnTo>
                <a:lnTo>
                  <a:pt x="1152884" y="1239307"/>
                </a:lnTo>
                <a:lnTo>
                  <a:pt x="1156313" y="1288003"/>
                </a:lnTo>
                <a:lnTo>
                  <a:pt x="1159105" y="1336791"/>
                </a:lnTo>
                <a:lnTo>
                  <a:pt x="1161306" y="1385662"/>
                </a:lnTo>
                <a:lnTo>
                  <a:pt x="1162963" y="1434609"/>
                </a:lnTo>
                <a:lnTo>
                  <a:pt x="1164120" y="1483621"/>
                </a:lnTo>
                <a:lnTo>
                  <a:pt x="1164824" y="1532690"/>
                </a:lnTo>
                <a:lnTo>
                  <a:pt x="1165120" y="1581808"/>
                </a:lnTo>
                <a:lnTo>
                  <a:pt x="1165054" y="1630966"/>
                </a:lnTo>
                <a:lnTo>
                  <a:pt x="1164672" y="1680155"/>
                </a:lnTo>
                <a:lnTo>
                  <a:pt x="1164020" y="1729366"/>
                </a:lnTo>
                <a:lnTo>
                  <a:pt x="1163144" y="1778591"/>
                </a:lnTo>
                <a:lnTo>
                  <a:pt x="1162089" y="1827821"/>
                </a:lnTo>
                <a:lnTo>
                  <a:pt x="1160901" y="1877047"/>
                </a:lnTo>
                <a:lnTo>
                  <a:pt x="1159626" y="1926261"/>
                </a:lnTo>
                <a:lnTo>
                  <a:pt x="1158310" y="1975454"/>
                </a:lnTo>
                <a:lnTo>
                  <a:pt x="1156998" y="2024616"/>
                </a:lnTo>
                <a:lnTo>
                  <a:pt x="1155737" y="2073740"/>
                </a:lnTo>
                <a:lnTo>
                  <a:pt x="1154571" y="2122816"/>
                </a:lnTo>
                <a:lnTo>
                  <a:pt x="1153548" y="2171837"/>
                </a:lnTo>
                <a:lnTo>
                  <a:pt x="1152713" y="2220792"/>
                </a:lnTo>
                <a:lnTo>
                  <a:pt x="1152111" y="2269674"/>
                </a:lnTo>
                <a:lnTo>
                  <a:pt x="1151788" y="2318473"/>
                </a:lnTo>
                <a:lnTo>
                  <a:pt x="1151790" y="2367182"/>
                </a:lnTo>
                <a:lnTo>
                  <a:pt x="1152164" y="2415791"/>
                </a:lnTo>
                <a:lnTo>
                  <a:pt x="1152954" y="2464291"/>
                </a:lnTo>
                <a:lnTo>
                  <a:pt x="1154206" y="2512674"/>
                </a:lnTo>
                <a:lnTo>
                  <a:pt x="1155967" y="2560931"/>
                </a:lnTo>
                <a:lnTo>
                  <a:pt x="1158282" y="2609054"/>
                </a:lnTo>
                <a:lnTo>
                  <a:pt x="1161197" y="2657033"/>
                </a:lnTo>
                <a:lnTo>
                  <a:pt x="1164758" y="2704860"/>
                </a:lnTo>
                <a:lnTo>
                  <a:pt x="1169010" y="2752527"/>
                </a:lnTo>
                <a:lnTo>
                  <a:pt x="1174000" y="2800023"/>
                </a:lnTo>
                <a:lnTo>
                  <a:pt x="1179773" y="2847342"/>
                </a:lnTo>
                <a:lnTo>
                  <a:pt x="1186374" y="2894473"/>
                </a:lnTo>
                <a:lnTo>
                  <a:pt x="1193850" y="2941409"/>
                </a:lnTo>
                <a:lnTo>
                  <a:pt x="1202247" y="2988140"/>
                </a:lnTo>
                <a:lnTo>
                  <a:pt x="1211610" y="3034659"/>
                </a:lnTo>
                <a:lnTo>
                  <a:pt x="1221985" y="3080955"/>
                </a:lnTo>
                <a:lnTo>
                  <a:pt x="1233418" y="3127021"/>
                </a:lnTo>
                <a:lnTo>
                  <a:pt x="1245955" y="3172847"/>
                </a:lnTo>
                <a:lnTo>
                  <a:pt x="1259641" y="3218425"/>
                </a:lnTo>
                <a:lnTo>
                  <a:pt x="1274523" y="3263747"/>
                </a:lnTo>
                <a:lnTo>
                  <a:pt x="1290645" y="3308803"/>
                </a:lnTo>
                <a:lnTo>
                  <a:pt x="1308055" y="3353584"/>
                </a:lnTo>
                <a:lnTo>
                  <a:pt x="1326797" y="3398083"/>
                </a:lnTo>
                <a:lnTo>
                  <a:pt x="1346918" y="3442290"/>
                </a:lnTo>
                <a:lnTo>
                  <a:pt x="1368463" y="3486197"/>
                </a:lnTo>
                <a:lnTo>
                  <a:pt x="1392146" y="3530744"/>
                </a:lnTo>
                <a:lnTo>
                  <a:pt x="1417429" y="3574387"/>
                </a:lnTo>
                <a:lnTo>
                  <a:pt x="1444297" y="3616971"/>
                </a:lnTo>
                <a:lnTo>
                  <a:pt x="1472734" y="3658341"/>
                </a:lnTo>
                <a:lnTo>
                  <a:pt x="1502726" y="3698340"/>
                </a:lnTo>
                <a:lnTo>
                  <a:pt x="1534260" y="3736815"/>
                </a:lnTo>
                <a:lnTo>
                  <a:pt x="1567319" y="3773609"/>
                </a:lnTo>
                <a:lnTo>
                  <a:pt x="1601889" y="3808566"/>
                </a:lnTo>
                <a:lnTo>
                  <a:pt x="1637956" y="3841532"/>
                </a:lnTo>
                <a:lnTo>
                  <a:pt x="1675506" y="3872350"/>
                </a:lnTo>
                <a:lnTo>
                  <a:pt x="1714523" y="3900866"/>
                </a:lnTo>
                <a:lnTo>
                  <a:pt x="1754992" y="3926924"/>
                </a:lnTo>
                <a:lnTo>
                  <a:pt x="1796901" y="3950368"/>
                </a:lnTo>
                <a:lnTo>
                  <a:pt x="1840233" y="3971043"/>
                </a:lnTo>
                <a:lnTo>
                  <a:pt x="1884974" y="3988794"/>
                </a:lnTo>
                <a:lnTo>
                  <a:pt x="1931109" y="4003465"/>
                </a:lnTo>
                <a:lnTo>
                  <a:pt x="1978624" y="4014900"/>
                </a:lnTo>
                <a:lnTo>
                  <a:pt x="2027505" y="4022945"/>
                </a:lnTo>
                <a:lnTo>
                  <a:pt x="2076115" y="4027437"/>
                </a:lnTo>
                <a:lnTo>
                  <a:pt x="2124132" y="4028564"/>
                </a:lnTo>
                <a:lnTo>
                  <a:pt x="2171446" y="4026430"/>
                </a:lnTo>
                <a:lnTo>
                  <a:pt x="2217944" y="4021137"/>
                </a:lnTo>
                <a:lnTo>
                  <a:pt x="2263516" y="4012791"/>
                </a:lnTo>
                <a:lnTo>
                  <a:pt x="2308051" y="4001496"/>
                </a:lnTo>
                <a:lnTo>
                  <a:pt x="2351438" y="3987354"/>
                </a:lnTo>
                <a:lnTo>
                  <a:pt x="2393566" y="3970471"/>
                </a:lnTo>
                <a:lnTo>
                  <a:pt x="2434323" y="3950951"/>
                </a:lnTo>
                <a:lnTo>
                  <a:pt x="2473600" y="3928896"/>
                </a:lnTo>
                <a:lnTo>
                  <a:pt x="2511283" y="3904412"/>
                </a:lnTo>
                <a:lnTo>
                  <a:pt x="2547264" y="3877601"/>
                </a:lnTo>
                <a:lnTo>
                  <a:pt x="2581429" y="3848569"/>
                </a:lnTo>
                <a:lnTo>
                  <a:pt x="2613670" y="3817419"/>
                </a:lnTo>
                <a:lnTo>
                  <a:pt x="2643873" y="3784255"/>
                </a:lnTo>
                <a:lnTo>
                  <a:pt x="2671929" y="3749181"/>
                </a:lnTo>
                <a:lnTo>
                  <a:pt x="2697726" y="3712301"/>
                </a:lnTo>
                <a:lnTo>
                  <a:pt x="2721154" y="3673718"/>
                </a:lnTo>
                <a:lnTo>
                  <a:pt x="2742100" y="3633538"/>
                </a:lnTo>
                <a:lnTo>
                  <a:pt x="2760455" y="3591864"/>
                </a:lnTo>
                <a:lnTo>
                  <a:pt x="2776107" y="3548799"/>
                </a:lnTo>
                <a:lnTo>
                  <a:pt x="2788945" y="3504449"/>
                </a:lnTo>
                <a:lnTo>
                  <a:pt x="2798857" y="3458916"/>
                </a:lnTo>
                <a:lnTo>
                  <a:pt x="2799999" y="3439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095356" y="8334494"/>
            <a:ext cx="167640" cy="172720"/>
          </a:xfrm>
          <a:custGeom>
            <a:avLst/>
            <a:gdLst/>
            <a:ahLst/>
            <a:cxnLst/>
            <a:rect l="l" t="t" r="r" b="b"/>
            <a:pathLst>
              <a:path w="167639" h="172720">
                <a:moveTo>
                  <a:pt x="93715" y="0"/>
                </a:moveTo>
                <a:lnTo>
                  <a:pt x="0" y="162315"/>
                </a:lnTo>
                <a:lnTo>
                  <a:pt x="167339" y="172361"/>
                </a:lnTo>
                <a:lnTo>
                  <a:pt x="9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788560" y="4668642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29" h="760095">
                <a:moveTo>
                  <a:pt x="649747" y="110825"/>
                </a:moveTo>
                <a:lnTo>
                  <a:pt x="681442" y="146683"/>
                </a:lnTo>
                <a:lnTo>
                  <a:pt x="707854" y="185316"/>
                </a:lnTo>
                <a:lnTo>
                  <a:pt x="728984" y="226219"/>
                </a:lnTo>
                <a:lnTo>
                  <a:pt x="744831" y="268888"/>
                </a:lnTo>
                <a:lnTo>
                  <a:pt x="755396" y="312818"/>
                </a:lnTo>
                <a:lnTo>
                  <a:pt x="760679" y="357504"/>
                </a:lnTo>
                <a:lnTo>
                  <a:pt x="760679" y="402443"/>
                </a:lnTo>
                <a:lnTo>
                  <a:pt x="755396" y="447129"/>
                </a:lnTo>
                <a:lnTo>
                  <a:pt x="744831" y="491059"/>
                </a:lnTo>
                <a:lnTo>
                  <a:pt x="728984" y="533728"/>
                </a:lnTo>
                <a:lnTo>
                  <a:pt x="707854" y="574631"/>
                </a:lnTo>
                <a:lnTo>
                  <a:pt x="681442" y="613264"/>
                </a:lnTo>
                <a:lnTo>
                  <a:pt x="649747" y="649122"/>
                </a:lnTo>
                <a:lnTo>
                  <a:pt x="613854" y="680786"/>
                </a:lnTo>
                <a:lnTo>
                  <a:pt x="575184" y="707173"/>
                </a:lnTo>
                <a:lnTo>
                  <a:pt x="534241" y="728283"/>
                </a:lnTo>
                <a:lnTo>
                  <a:pt x="491532" y="744115"/>
                </a:lnTo>
                <a:lnTo>
                  <a:pt x="447560" y="754670"/>
                </a:lnTo>
                <a:lnTo>
                  <a:pt x="402830" y="759947"/>
                </a:lnTo>
                <a:lnTo>
                  <a:pt x="357848" y="759947"/>
                </a:lnTo>
                <a:lnTo>
                  <a:pt x="313119" y="754670"/>
                </a:lnTo>
                <a:lnTo>
                  <a:pt x="269147" y="744115"/>
                </a:lnTo>
                <a:lnTo>
                  <a:pt x="226437" y="728283"/>
                </a:lnTo>
                <a:lnTo>
                  <a:pt x="185495" y="707173"/>
                </a:lnTo>
                <a:lnTo>
                  <a:pt x="146825" y="680786"/>
                </a:lnTo>
                <a:lnTo>
                  <a:pt x="110932" y="649122"/>
                </a:lnTo>
                <a:lnTo>
                  <a:pt x="79237" y="613264"/>
                </a:lnTo>
                <a:lnTo>
                  <a:pt x="52824" y="574631"/>
                </a:lnTo>
                <a:lnTo>
                  <a:pt x="31694" y="533728"/>
                </a:lnTo>
                <a:lnTo>
                  <a:pt x="15847" y="491059"/>
                </a:lnTo>
                <a:lnTo>
                  <a:pt x="5282" y="447129"/>
                </a:lnTo>
                <a:lnTo>
                  <a:pt x="0" y="402443"/>
                </a:lnTo>
                <a:lnTo>
                  <a:pt x="0" y="357504"/>
                </a:lnTo>
                <a:lnTo>
                  <a:pt x="5282" y="312818"/>
                </a:lnTo>
                <a:lnTo>
                  <a:pt x="15847" y="268888"/>
                </a:lnTo>
                <a:lnTo>
                  <a:pt x="31694" y="226219"/>
                </a:lnTo>
                <a:lnTo>
                  <a:pt x="52824" y="185316"/>
                </a:lnTo>
                <a:lnTo>
                  <a:pt x="79237" y="146683"/>
                </a:lnTo>
                <a:lnTo>
                  <a:pt x="110932" y="110825"/>
                </a:lnTo>
                <a:lnTo>
                  <a:pt x="146825" y="79160"/>
                </a:lnTo>
                <a:lnTo>
                  <a:pt x="185495" y="52773"/>
                </a:lnTo>
                <a:lnTo>
                  <a:pt x="226437" y="31664"/>
                </a:lnTo>
                <a:lnTo>
                  <a:pt x="269147" y="15832"/>
                </a:lnTo>
                <a:lnTo>
                  <a:pt x="313119" y="5277"/>
                </a:lnTo>
                <a:lnTo>
                  <a:pt x="357848" y="0"/>
                </a:lnTo>
                <a:lnTo>
                  <a:pt x="402830" y="0"/>
                </a:lnTo>
                <a:lnTo>
                  <a:pt x="447560" y="5277"/>
                </a:lnTo>
                <a:lnTo>
                  <a:pt x="491532" y="15832"/>
                </a:lnTo>
                <a:lnTo>
                  <a:pt x="534241" y="31664"/>
                </a:lnTo>
                <a:lnTo>
                  <a:pt x="575184" y="52773"/>
                </a:lnTo>
                <a:lnTo>
                  <a:pt x="613854" y="79160"/>
                </a:lnTo>
                <a:lnTo>
                  <a:pt x="649747" y="110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68900" y="5580098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4">
                <a:moveTo>
                  <a:pt x="0" y="0"/>
                </a:moveTo>
                <a:lnTo>
                  <a:pt x="0" y="1920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68900" y="6153150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85079" y="543150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8382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054600" y="5772150"/>
            <a:ext cx="203200" cy="381000"/>
          </a:xfrm>
          <a:custGeom>
            <a:avLst/>
            <a:gdLst/>
            <a:ahLst/>
            <a:cxnLst/>
            <a:rect l="l" t="t" r="r" b="b"/>
            <a:pathLst>
              <a:path w="203200" h="381000">
                <a:moveTo>
                  <a:pt x="0" y="0"/>
                </a:moveTo>
                <a:lnTo>
                  <a:pt x="203200" y="0"/>
                </a:lnTo>
                <a:lnTo>
                  <a:pt x="20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54600" y="5772150"/>
            <a:ext cx="203200" cy="381000"/>
          </a:xfrm>
          <a:custGeom>
            <a:avLst/>
            <a:gdLst/>
            <a:ahLst/>
            <a:cxnLst/>
            <a:rect l="l" t="t" r="r" b="b"/>
            <a:pathLst>
              <a:path w="203200" h="381000">
                <a:moveTo>
                  <a:pt x="0" y="0"/>
                </a:moveTo>
                <a:lnTo>
                  <a:pt x="203200" y="0"/>
                </a:lnTo>
                <a:lnTo>
                  <a:pt x="20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4864100" y="4851400"/>
            <a:ext cx="6096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Arial"/>
                <a:cs typeface="Arial"/>
              </a:rPr>
              <a:t>likes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407615" y="3765351"/>
            <a:ext cx="2965450" cy="3334385"/>
          </a:xfrm>
          <a:custGeom>
            <a:avLst/>
            <a:gdLst/>
            <a:ahLst/>
            <a:cxnLst/>
            <a:rect l="l" t="t" r="r" b="b"/>
            <a:pathLst>
              <a:path w="2965450" h="3334384">
                <a:moveTo>
                  <a:pt x="0" y="0"/>
                </a:moveTo>
                <a:lnTo>
                  <a:pt x="9116" y="47477"/>
                </a:lnTo>
                <a:lnTo>
                  <a:pt x="20881" y="94089"/>
                </a:lnTo>
                <a:lnTo>
                  <a:pt x="35228" y="139743"/>
                </a:lnTo>
                <a:lnTo>
                  <a:pt x="52091" y="184344"/>
                </a:lnTo>
                <a:lnTo>
                  <a:pt x="71404" y="227801"/>
                </a:lnTo>
                <a:lnTo>
                  <a:pt x="93102" y="270019"/>
                </a:lnTo>
                <a:lnTo>
                  <a:pt x="117117" y="310906"/>
                </a:lnTo>
                <a:lnTo>
                  <a:pt x="143385" y="350368"/>
                </a:lnTo>
                <a:lnTo>
                  <a:pt x="171838" y="388312"/>
                </a:lnTo>
                <a:lnTo>
                  <a:pt x="202411" y="424644"/>
                </a:lnTo>
                <a:lnTo>
                  <a:pt x="235038" y="459271"/>
                </a:lnTo>
                <a:lnTo>
                  <a:pt x="269653" y="492101"/>
                </a:lnTo>
                <a:lnTo>
                  <a:pt x="306189" y="523040"/>
                </a:lnTo>
                <a:lnTo>
                  <a:pt x="344582" y="551994"/>
                </a:lnTo>
                <a:lnTo>
                  <a:pt x="384764" y="578870"/>
                </a:lnTo>
                <a:lnTo>
                  <a:pt x="426669" y="603576"/>
                </a:lnTo>
                <a:lnTo>
                  <a:pt x="467275" y="624626"/>
                </a:lnTo>
                <a:lnTo>
                  <a:pt x="508609" y="643474"/>
                </a:lnTo>
                <a:lnTo>
                  <a:pt x="550623" y="660258"/>
                </a:lnTo>
                <a:lnTo>
                  <a:pt x="593269" y="675117"/>
                </a:lnTo>
                <a:lnTo>
                  <a:pt x="636499" y="688188"/>
                </a:lnTo>
                <a:lnTo>
                  <a:pt x="680264" y="699611"/>
                </a:lnTo>
                <a:lnTo>
                  <a:pt x="724515" y="709523"/>
                </a:lnTo>
                <a:lnTo>
                  <a:pt x="769205" y="718064"/>
                </a:lnTo>
                <a:lnTo>
                  <a:pt x="814285" y="725371"/>
                </a:lnTo>
                <a:lnTo>
                  <a:pt x="859707" y="731583"/>
                </a:lnTo>
                <a:lnTo>
                  <a:pt x="905422" y="736839"/>
                </a:lnTo>
                <a:lnTo>
                  <a:pt x="951383" y="741277"/>
                </a:lnTo>
                <a:lnTo>
                  <a:pt x="997540" y="745036"/>
                </a:lnTo>
                <a:lnTo>
                  <a:pt x="1043846" y="748253"/>
                </a:lnTo>
                <a:lnTo>
                  <a:pt x="1090252" y="751068"/>
                </a:lnTo>
                <a:lnTo>
                  <a:pt x="1136710" y="753619"/>
                </a:lnTo>
                <a:lnTo>
                  <a:pt x="1183171" y="756045"/>
                </a:lnTo>
                <a:lnTo>
                  <a:pt x="1229587" y="758483"/>
                </a:lnTo>
                <a:lnTo>
                  <a:pt x="1275911" y="761073"/>
                </a:lnTo>
                <a:lnTo>
                  <a:pt x="1322093" y="763952"/>
                </a:lnTo>
                <a:lnTo>
                  <a:pt x="1368085" y="767260"/>
                </a:lnTo>
                <a:lnTo>
                  <a:pt x="1413839" y="771134"/>
                </a:lnTo>
                <a:lnTo>
                  <a:pt x="1459306" y="775713"/>
                </a:lnTo>
                <a:lnTo>
                  <a:pt x="1504439" y="781137"/>
                </a:lnTo>
                <a:lnTo>
                  <a:pt x="1549189" y="787542"/>
                </a:lnTo>
                <a:lnTo>
                  <a:pt x="1593507" y="795068"/>
                </a:lnTo>
                <a:lnTo>
                  <a:pt x="1637345" y="803852"/>
                </a:lnTo>
                <a:lnTo>
                  <a:pt x="1680656" y="814035"/>
                </a:lnTo>
                <a:lnTo>
                  <a:pt x="1723390" y="825753"/>
                </a:lnTo>
                <a:lnTo>
                  <a:pt x="1765499" y="839146"/>
                </a:lnTo>
                <a:lnTo>
                  <a:pt x="1806935" y="854351"/>
                </a:lnTo>
                <a:lnTo>
                  <a:pt x="1847650" y="871508"/>
                </a:lnTo>
                <a:lnTo>
                  <a:pt x="1887594" y="890755"/>
                </a:lnTo>
                <a:lnTo>
                  <a:pt x="1926721" y="912230"/>
                </a:lnTo>
                <a:lnTo>
                  <a:pt x="1964982" y="936072"/>
                </a:lnTo>
                <a:lnTo>
                  <a:pt x="2002327" y="962418"/>
                </a:lnTo>
                <a:lnTo>
                  <a:pt x="2038710" y="991409"/>
                </a:lnTo>
                <a:lnTo>
                  <a:pt x="2075470" y="1024616"/>
                </a:lnTo>
                <a:lnTo>
                  <a:pt x="2109487" y="1059569"/>
                </a:lnTo>
                <a:lnTo>
                  <a:pt x="2140909" y="1096168"/>
                </a:lnTo>
                <a:lnTo>
                  <a:pt x="2169883" y="1134312"/>
                </a:lnTo>
                <a:lnTo>
                  <a:pt x="2196555" y="1173901"/>
                </a:lnTo>
                <a:lnTo>
                  <a:pt x="2221073" y="1214835"/>
                </a:lnTo>
                <a:lnTo>
                  <a:pt x="2243583" y="1257012"/>
                </a:lnTo>
                <a:lnTo>
                  <a:pt x="2264233" y="1300332"/>
                </a:lnTo>
                <a:lnTo>
                  <a:pt x="2283170" y="1344696"/>
                </a:lnTo>
                <a:lnTo>
                  <a:pt x="2300541" y="1390001"/>
                </a:lnTo>
                <a:lnTo>
                  <a:pt x="2316493" y="1436149"/>
                </a:lnTo>
                <a:lnTo>
                  <a:pt x="2331172" y="1483037"/>
                </a:lnTo>
                <a:lnTo>
                  <a:pt x="2344726" y="1530567"/>
                </a:lnTo>
                <a:lnTo>
                  <a:pt x="2357301" y="1578636"/>
                </a:lnTo>
                <a:lnTo>
                  <a:pt x="2369046" y="1627145"/>
                </a:lnTo>
                <a:lnTo>
                  <a:pt x="2380106" y="1675994"/>
                </a:lnTo>
                <a:lnTo>
                  <a:pt x="2390630" y="1725081"/>
                </a:lnTo>
                <a:lnTo>
                  <a:pt x="2400763" y="1774306"/>
                </a:lnTo>
                <a:lnTo>
                  <a:pt x="2410653" y="1823569"/>
                </a:lnTo>
                <a:lnTo>
                  <a:pt x="2420446" y="1872769"/>
                </a:lnTo>
                <a:lnTo>
                  <a:pt x="2430291" y="1921806"/>
                </a:lnTo>
                <a:lnTo>
                  <a:pt x="2440334" y="1970578"/>
                </a:lnTo>
                <a:lnTo>
                  <a:pt x="2450912" y="2019687"/>
                </a:lnTo>
                <a:lnTo>
                  <a:pt x="2462026" y="2068656"/>
                </a:lnTo>
                <a:lnTo>
                  <a:pt x="2473675" y="2117482"/>
                </a:lnTo>
                <a:lnTo>
                  <a:pt x="2485856" y="2166160"/>
                </a:lnTo>
                <a:lnTo>
                  <a:pt x="2498569" y="2214686"/>
                </a:lnTo>
                <a:lnTo>
                  <a:pt x="2511810" y="2263057"/>
                </a:lnTo>
                <a:lnTo>
                  <a:pt x="2525580" y="2311268"/>
                </a:lnTo>
                <a:lnTo>
                  <a:pt x="2539875" y="2359314"/>
                </a:lnTo>
                <a:lnTo>
                  <a:pt x="2554695" y="2407192"/>
                </a:lnTo>
                <a:lnTo>
                  <a:pt x="2570038" y="2454898"/>
                </a:lnTo>
                <a:lnTo>
                  <a:pt x="2585902" y="2502427"/>
                </a:lnTo>
                <a:lnTo>
                  <a:pt x="2602285" y="2549775"/>
                </a:lnTo>
                <a:lnTo>
                  <a:pt x="2619187" y="2596938"/>
                </a:lnTo>
                <a:lnTo>
                  <a:pt x="2636604" y="2643912"/>
                </a:lnTo>
                <a:lnTo>
                  <a:pt x="2654536" y="2690693"/>
                </a:lnTo>
                <a:lnTo>
                  <a:pt x="2672981" y="2737276"/>
                </a:lnTo>
                <a:lnTo>
                  <a:pt x="2691938" y="2783657"/>
                </a:lnTo>
                <a:lnTo>
                  <a:pt x="2711404" y="2829832"/>
                </a:lnTo>
                <a:lnTo>
                  <a:pt x="2731378" y="2875798"/>
                </a:lnTo>
                <a:lnTo>
                  <a:pt x="2751858" y="2921549"/>
                </a:lnTo>
                <a:lnTo>
                  <a:pt x="2772843" y="2967082"/>
                </a:lnTo>
                <a:lnTo>
                  <a:pt x="2794331" y="3012393"/>
                </a:lnTo>
                <a:lnTo>
                  <a:pt x="2816321" y="3057476"/>
                </a:lnTo>
                <a:lnTo>
                  <a:pt x="2838810" y="3102329"/>
                </a:lnTo>
                <a:lnTo>
                  <a:pt x="2861797" y="3146947"/>
                </a:lnTo>
                <a:lnTo>
                  <a:pt x="2885281" y="3191326"/>
                </a:lnTo>
                <a:lnTo>
                  <a:pt x="2909260" y="3235461"/>
                </a:lnTo>
                <a:lnTo>
                  <a:pt x="2933732" y="3279349"/>
                </a:lnTo>
                <a:lnTo>
                  <a:pt x="2958696" y="3322985"/>
                </a:lnTo>
                <a:lnTo>
                  <a:pt x="2965246" y="3333953"/>
                </a:lnTo>
              </a:path>
            </a:pathLst>
          </a:custGeom>
          <a:ln w="25400">
            <a:solidFill>
              <a:srgbClr val="861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314016" y="7057141"/>
            <a:ext cx="114935" cy="136525"/>
          </a:xfrm>
          <a:custGeom>
            <a:avLst/>
            <a:gdLst/>
            <a:ahLst/>
            <a:cxnLst/>
            <a:rect l="l" t="t" r="r" b="b"/>
            <a:pathLst>
              <a:path w="114935" h="136525">
                <a:moveTo>
                  <a:pt x="104669" y="0"/>
                </a:moveTo>
                <a:lnTo>
                  <a:pt x="0" y="62520"/>
                </a:lnTo>
                <a:lnTo>
                  <a:pt x="114856" y="135929"/>
                </a:lnTo>
                <a:lnTo>
                  <a:pt x="104669" y="0"/>
                </a:lnTo>
                <a:close/>
              </a:path>
            </a:pathLst>
          </a:custGeom>
          <a:solidFill>
            <a:srgbClr val="861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686125" y="1762542"/>
            <a:ext cx="6966584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168015" algn="l"/>
              </a:tabLst>
            </a:pPr>
            <a:r>
              <a:rPr sz="3550" i="1" spc="15" dirty="0">
                <a:latin typeface="Arial"/>
                <a:cs typeface="Arial"/>
              </a:rPr>
              <a:t>p</a:t>
            </a:r>
            <a:r>
              <a:rPr sz="3550" spc="15" dirty="0">
                <a:latin typeface="Arial"/>
                <a:cs typeface="Arial"/>
              </a:rPr>
              <a:t>(</a:t>
            </a:r>
            <a:r>
              <a:rPr sz="3550" i="1" spc="15" dirty="0">
                <a:latin typeface="Arial"/>
                <a:cs typeface="Arial"/>
              </a:rPr>
              <a:t>tom </a:t>
            </a:r>
            <a:r>
              <a:rPr sz="3550" spc="160" dirty="0">
                <a:latin typeface="MS UI Gothic"/>
                <a:cs typeface="MS UI Gothic"/>
              </a:rPr>
              <a:t>|</a:t>
            </a:r>
            <a:r>
              <a:rPr sz="3550" spc="-85" dirty="0">
                <a:latin typeface="MS UI Gothic"/>
                <a:cs typeface="MS UI Gothic"/>
              </a:rPr>
              <a:t> </a:t>
            </a:r>
            <a:r>
              <a:rPr sz="3550" b="1" spc="-17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550" i="1" spc="-175" dirty="0">
                <a:latin typeface="Arial"/>
                <a:cs typeface="Arial"/>
              </a:rPr>
              <a:t>,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spc="105" dirty="0">
                <a:latin typeface="MS UI Gothic"/>
                <a:cs typeface="MS UI Gothic"/>
              </a:rPr>
              <a:t>h</a:t>
            </a:r>
            <a:r>
              <a:rPr sz="3550" b="0" i="1" spc="105" dirty="0">
                <a:latin typeface="Bookman Old Style"/>
                <a:cs typeface="Bookman Old Style"/>
              </a:rPr>
              <a:t>s</a:t>
            </a:r>
            <a:r>
              <a:rPr sz="3550" spc="105" dirty="0">
                <a:latin typeface="MS UI Gothic"/>
                <a:cs typeface="MS UI Gothic"/>
              </a:rPr>
              <a:t>i</a:t>
            </a:r>
            <a:r>
              <a:rPr sz="3550" spc="105" dirty="0">
                <a:latin typeface="Arial"/>
                <a:cs typeface="Arial"/>
              </a:rPr>
              <a:t>)	</a:t>
            </a:r>
            <a:r>
              <a:rPr sz="3550" i="1" spc="-45" dirty="0">
                <a:latin typeface="Arial"/>
                <a:cs typeface="Arial"/>
              </a:rPr>
              <a:t>p</a:t>
            </a:r>
            <a:r>
              <a:rPr sz="3550" spc="-45" dirty="0">
                <a:latin typeface="Arial"/>
                <a:cs typeface="Arial"/>
              </a:rPr>
              <a:t>(</a:t>
            </a:r>
            <a:r>
              <a:rPr sz="3550" i="1" spc="-45" dirty="0">
                <a:latin typeface="Arial"/>
                <a:cs typeface="Arial"/>
              </a:rPr>
              <a:t>likes </a:t>
            </a:r>
            <a:r>
              <a:rPr sz="3550" spc="160" dirty="0">
                <a:latin typeface="MS UI Gothic"/>
                <a:cs typeface="MS UI Gothic"/>
              </a:rPr>
              <a:t>|</a:t>
            </a:r>
            <a:r>
              <a:rPr sz="3550" spc="-735" dirty="0">
                <a:latin typeface="MS UI Gothic"/>
                <a:cs typeface="MS UI Gothic"/>
              </a:rPr>
              <a:t> </a:t>
            </a:r>
            <a:r>
              <a:rPr sz="3550" b="1" spc="-17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550" i="1" spc="-175" dirty="0">
                <a:latin typeface="Arial"/>
                <a:cs typeface="Arial"/>
              </a:rPr>
              <a:t>, </a:t>
            </a:r>
            <a:r>
              <a:rPr sz="3550" spc="55" dirty="0">
                <a:latin typeface="MS UI Gothic"/>
                <a:cs typeface="MS UI Gothic"/>
              </a:rPr>
              <a:t>h</a:t>
            </a:r>
            <a:r>
              <a:rPr sz="3550" b="0" i="1" spc="55" dirty="0">
                <a:latin typeface="Bookman Old Style"/>
                <a:cs typeface="Bookman Old Style"/>
              </a:rPr>
              <a:t>s</a:t>
            </a:r>
            <a:r>
              <a:rPr sz="3550" spc="55" dirty="0">
                <a:latin typeface="MS UI Gothic"/>
                <a:cs typeface="MS UI Gothic"/>
              </a:rPr>
              <a:t>i</a:t>
            </a:r>
            <a:r>
              <a:rPr sz="3550" i="1" spc="55" dirty="0">
                <a:latin typeface="Arial"/>
                <a:cs typeface="Arial"/>
              </a:rPr>
              <a:t>, </a:t>
            </a:r>
            <a:r>
              <a:rPr sz="3550" i="1" spc="60" dirty="0">
                <a:latin typeface="Arial"/>
                <a:cs typeface="Arial"/>
              </a:rPr>
              <a:t>tom</a:t>
            </a:r>
            <a:r>
              <a:rPr sz="3550" spc="60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689100" y="9087104"/>
            <a:ext cx="5803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spc="120" dirty="0">
                <a:latin typeface="Arial"/>
                <a:cs typeface="Arial"/>
              </a:rPr>
              <a:t>&lt;s&gt;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2828" y="6311899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9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9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4" y="0"/>
                </a:lnTo>
                <a:lnTo>
                  <a:pt x="1327844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3900" y="67823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0079" y="66337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19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64104" y="6626374"/>
            <a:ext cx="65278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95" dirty="0">
                <a:latin typeface="Cambria"/>
                <a:cs typeface="Cambria"/>
              </a:rPr>
              <a:t>softmax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93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01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09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17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925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3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4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4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5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6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97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48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98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9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00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51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02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52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54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05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56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06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7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08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07343" y="6310514"/>
            <a:ext cx="26162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980" dirty="0">
                <a:latin typeface="Arial"/>
                <a:cs typeface="Arial"/>
              </a:rPr>
              <a:t>p</a:t>
            </a:r>
            <a:r>
              <a:rPr sz="1800" spc="114" dirty="0">
                <a:latin typeface="SimSun"/>
                <a:cs typeface="SimSun"/>
              </a:rPr>
              <a:t>ˆ</a:t>
            </a:r>
            <a:r>
              <a:rPr sz="1875" spc="22" baseline="-11111" dirty="0">
                <a:latin typeface="Arial"/>
                <a:cs typeface="Arial"/>
              </a:rPr>
              <a:t>1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72828" y="8013700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29978" y="80454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5478" y="7162800"/>
            <a:ext cx="2756842" cy="393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2628" y="7194550"/>
            <a:ext cx="2642870" cy="279400"/>
          </a:xfrm>
          <a:custGeom>
            <a:avLst/>
            <a:gdLst/>
            <a:ahLst/>
            <a:cxnLst/>
            <a:rect l="l" t="t" r="r" b="b"/>
            <a:pathLst>
              <a:path w="2642870" h="279400">
                <a:moveTo>
                  <a:pt x="0" y="0"/>
                </a:moveTo>
                <a:lnTo>
                  <a:pt x="2642542" y="0"/>
                </a:lnTo>
                <a:lnTo>
                  <a:pt x="2642542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93900" y="76459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10079" y="74973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19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72628" y="7194550"/>
            <a:ext cx="2642870" cy="279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040" algn="ctr">
              <a:lnSpc>
                <a:spcPts val="1989"/>
              </a:lnSpc>
            </a:pPr>
            <a:r>
              <a:rPr sz="1800" b="1" spc="80" dirty="0">
                <a:latin typeface="Times New Roman"/>
                <a:cs typeface="Times New Roman"/>
              </a:rPr>
              <a:t>h</a:t>
            </a:r>
            <a:r>
              <a:rPr sz="1875" spc="120" baseline="-11111" dirty="0">
                <a:latin typeface="Arial"/>
                <a:cs typeface="Arial"/>
              </a:rPr>
              <a:t>1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1536" y="7409824"/>
            <a:ext cx="184150" cy="616585"/>
          </a:xfrm>
          <a:custGeom>
            <a:avLst/>
            <a:gdLst/>
            <a:ahLst/>
            <a:cxnLst/>
            <a:rect l="l" t="t" r="r" b="b"/>
            <a:pathLst>
              <a:path w="184150" h="616584">
                <a:moveTo>
                  <a:pt x="5699" y="616575"/>
                </a:moveTo>
                <a:lnTo>
                  <a:pt x="1452" y="555195"/>
                </a:lnTo>
                <a:lnTo>
                  <a:pt x="0" y="496282"/>
                </a:lnTo>
                <a:lnTo>
                  <a:pt x="1340" y="439837"/>
                </a:lnTo>
                <a:lnTo>
                  <a:pt x="5475" y="385861"/>
                </a:lnTo>
                <a:lnTo>
                  <a:pt x="12403" y="334352"/>
                </a:lnTo>
                <a:lnTo>
                  <a:pt x="22125" y="285312"/>
                </a:lnTo>
                <a:lnTo>
                  <a:pt x="34641" y="238740"/>
                </a:lnTo>
                <a:lnTo>
                  <a:pt x="49951" y="194636"/>
                </a:lnTo>
                <a:lnTo>
                  <a:pt x="68054" y="153000"/>
                </a:lnTo>
                <a:lnTo>
                  <a:pt x="88951" y="113832"/>
                </a:lnTo>
                <a:lnTo>
                  <a:pt x="112642" y="77132"/>
                </a:lnTo>
                <a:lnTo>
                  <a:pt x="139126" y="42901"/>
                </a:lnTo>
                <a:lnTo>
                  <a:pt x="168404" y="11138"/>
                </a:lnTo>
                <a:lnTo>
                  <a:pt x="18389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1032" y="7323080"/>
            <a:ext cx="185420" cy="166370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5041" y="0"/>
                </a:moveTo>
                <a:lnTo>
                  <a:pt x="0" y="29810"/>
                </a:lnTo>
                <a:lnTo>
                  <a:pt x="97865" y="165919"/>
                </a:lnTo>
                <a:lnTo>
                  <a:pt x="185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8013700"/>
            <a:ext cx="784860" cy="393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0328" y="8045450"/>
            <a:ext cx="677545" cy="279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7645">
              <a:lnSpc>
                <a:spcPts val="1989"/>
              </a:lnSpc>
            </a:pPr>
            <a:r>
              <a:rPr sz="1800" b="1" spc="80" dirty="0">
                <a:latin typeface="Times New Roman"/>
                <a:cs typeface="Times New Roman"/>
              </a:rPr>
              <a:t>h</a:t>
            </a:r>
            <a:r>
              <a:rPr sz="1875" spc="120" baseline="-11111" dirty="0">
                <a:latin typeface="Arial"/>
                <a:cs typeface="Arial"/>
              </a:rPr>
              <a:t>0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29978" y="8045450"/>
            <a:ext cx="1328420" cy="279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040" algn="ctr">
              <a:lnSpc>
                <a:spcPts val="1850"/>
              </a:lnSpc>
            </a:pPr>
            <a:r>
              <a:rPr sz="1800" b="1" spc="50" dirty="0">
                <a:latin typeface="Arial"/>
                <a:cs typeface="Arial"/>
              </a:rPr>
              <a:t>x</a:t>
            </a:r>
            <a:r>
              <a:rPr sz="1875" spc="75" baseline="-11111" dirty="0">
                <a:latin typeface="Arial"/>
                <a:cs typeface="Arial"/>
              </a:rPr>
              <a:t>1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613560" y="8885042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30" h="760095">
                <a:moveTo>
                  <a:pt x="649747" y="110825"/>
                </a:moveTo>
                <a:lnTo>
                  <a:pt x="681442" y="146683"/>
                </a:lnTo>
                <a:lnTo>
                  <a:pt x="707854" y="185316"/>
                </a:lnTo>
                <a:lnTo>
                  <a:pt x="728984" y="226219"/>
                </a:lnTo>
                <a:lnTo>
                  <a:pt x="744831" y="268888"/>
                </a:lnTo>
                <a:lnTo>
                  <a:pt x="755396" y="312818"/>
                </a:lnTo>
                <a:lnTo>
                  <a:pt x="760679" y="357504"/>
                </a:lnTo>
                <a:lnTo>
                  <a:pt x="760679" y="402443"/>
                </a:lnTo>
                <a:lnTo>
                  <a:pt x="755396" y="447129"/>
                </a:lnTo>
                <a:lnTo>
                  <a:pt x="744831" y="491059"/>
                </a:lnTo>
                <a:lnTo>
                  <a:pt x="728984" y="533728"/>
                </a:lnTo>
                <a:lnTo>
                  <a:pt x="707854" y="574631"/>
                </a:lnTo>
                <a:lnTo>
                  <a:pt x="681442" y="613264"/>
                </a:lnTo>
                <a:lnTo>
                  <a:pt x="649747" y="649122"/>
                </a:lnTo>
                <a:lnTo>
                  <a:pt x="613854" y="680786"/>
                </a:lnTo>
                <a:lnTo>
                  <a:pt x="575184" y="707173"/>
                </a:lnTo>
                <a:lnTo>
                  <a:pt x="534241" y="728283"/>
                </a:lnTo>
                <a:lnTo>
                  <a:pt x="491532" y="744115"/>
                </a:lnTo>
                <a:lnTo>
                  <a:pt x="447560" y="754670"/>
                </a:lnTo>
                <a:lnTo>
                  <a:pt x="402830" y="759947"/>
                </a:lnTo>
                <a:lnTo>
                  <a:pt x="357848" y="759947"/>
                </a:lnTo>
                <a:lnTo>
                  <a:pt x="313119" y="754670"/>
                </a:lnTo>
                <a:lnTo>
                  <a:pt x="269147" y="744115"/>
                </a:lnTo>
                <a:lnTo>
                  <a:pt x="226437" y="728283"/>
                </a:lnTo>
                <a:lnTo>
                  <a:pt x="185495" y="707173"/>
                </a:lnTo>
                <a:lnTo>
                  <a:pt x="146825" y="680786"/>
                </a:lnTo>
                <a:lnTo>
                  <a:pt x="110932" y="649122"/>
                </a:lnTo>
                <a:lnTo>
                  <a:pt x="79237" y="613264"/>
                </a:lnTo>
                <a:lnTo>
                  <a:pt x="52824" y="574631"/>
                </a:lnTo>
                <a:lnTo>
                  <a:pt x="31694" y="533728"/>
                </a:lnTo>
                <a:lnTo>
                  <a:pt x="15847" y="491059"/>
                </a:lnTo>
                <a:lnTo>
                  <a:pt x="5282" y="447129"/>
                </a:lnTo>
                <a:lnTo>
                  <a:pt x="0" y="402443"/>
                </a:lnTo>
                <a:lnTo>
                  <a:pt x="0" y="357504"/>
                </a:lnTo>
                <a:lnTo>
                  <a:pt x="5282" y="312818"/>
                </a:lnTo>
                <a:lnTo>
                  <a:pt x="15847" y="268888"/>
                </a:lnTo>
                <a:lnTo>
                  <a:pt x="31694" y="226219"/>
                </a:lnTo>
                <a:lnTo>
                  <a:pt x="52824" y="185316"/>
                </a:lnTo>
                <a:lnTo>
                  <a:pt x="79237" y="146683"/>
                </a:lnTo>
                <a:lnTo>
                  <a:pt x="110932" y="110825"/>
                </a:lnTo>
                <a:lnTo>
                  <a:pt x="146825" y="79160"/>
                </a:lnTo>
                <a:lnTo>
                  <a:pt x="185495" y="52773"/>
                </a:lnTo>
                <a:lnTo>
                  <a:pt x="226437" y="31664"/>
                </a:lnTo>
                <a:lnTo>
                  <a:pt x="269147" y="15832"/>
                </a:lnTo>
                <a:lnTo>
                  <a:pt x="313119" y="5277"/>
                </a:lnTo>
                <a:lnTo>
                  <a:pt x="357848" y="0"/>
                </a:lnTo>
                <a:lnTo>
                  <a:pt x="402830" y="0"/>
                </a:lnTo>
                <a:lnTo>
                  <a:pt x="447560" y="5277"/>
                </a:lnTo>
                <a:lnTo>
                  <a:pt x="491532" y="15832"/>
                </a:lnTo>
                <a:lnTo>
                  <a:pt x="534241" y="31664"/>
                </a:lnTo>
                <a:lnTo>
                  <a:pt x="575184" y="52773"/>
                </a:lnTo>
                <a:lnTo>
                  <a:pt x="613854" y="79160"/>
                </a:lnTo>
                <a:lnTo>
                  <a:pt x="649747" y="110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93900" y="84968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10079" y="83482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19" y="0"/>
                </a:moveTo>
                <a:lnTo>
                  <a:pt x="0" y="167640"/>
                </a:lnTo>
                <a:lnTo>
                  <a:pt x="167639" y="16764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3527" y="3428208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0677" y="3459958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0677" y="3459958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4" y="0"/>
                </a:lnTo>
                <a:lnTo>
                  <a:pt x="1327844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6674" y="3758015"/>
            <a:ext cx="1090295" cy="3373754"/>
          </a:xfrm>
          <a:custGeom>
            <a:avLst/>
            <a:gdLst/>
            <a:ahLst/>
            <a:cxnLst/>
            <a:rect l="l" t="t" r="r" b="b"/>
            <a:pathLst>
              <a:path w="1090295" h="3373754">
                <a:moveTo>
                  <a:pt x="775644" y="0"/>
                </a:moveTo>
                <a:lnTo>
                  <a:pt x="738540" y="54174"/>
                </a:lnTo>
                <a:lnTo>
                  <a:pt x="702345" y="107972"/>
                </a:lnTo>
                <a:lnTo>
                  <a:pt x="667060" y="161394"/>
                </a:lnTo>
                <a:lnTo>
                  <a:pt x="632684" y="214439"/>
                </a:lnTo>
                <a:lnTo>
                  <a:pt x="599218" y="267108"/>
                </a:lnTo>
                <a:lnTo>
                  <a:pt x="566661" y="319400"/>
                </a:lnTo>
                <a:lnTo>
                  <a:pt x="535013" y="371317"/>
                </a:lnTo>
                <a:lnTo>
                  <a:pt x="504274" y="422856"/>
                </a:lnTo>
                <a:lnTo>
                  <a:pt x="474445" y="474020"/>
                </a:lnTo>
                <a:lnTo>
                  <a:pt x="445525" y="524807"/>
                </a:lnTo>
                <a:lnTo>
                  <a:pt x="417515" y="575217"/>
                </a:lnTo>
                <a:lnTo>
                  <a:pt x="390414" y="625251"/>
                </a:lnTo>
                <a:lnTo>
                  <a:pt x="364222" y="674909"/>
                </a:lnTo>
                <a:lnTo>
                  <a:pt x="338939" y="724191"/>
                </a:lnTo>
                <a:lnTo>
                  <a:pt x="314566" y="773096"/>
                </a:lnTo>
                <a:lnTo>
                  <a:pt x="291102" y="821624"/>
                </a:lnTo>
                <a:lnTo>
                  <a:pt x="268548" y="869776"/>
                </a:lnTo>
                <a:lnTo>
                  <a:pt x="246903" y="917552"/>
                </a:lnTo>
                <a:lnTo>
                  <a:pt x="226167" y="964952"/>
                </a:lnTo>
                <a:lnTo>
                  <a:pt x="206340" y="1011975"/>
                </a:lnTo>
                <a:lnTo>
                  <a:pt x="187423" y="1058622"/>
                </a:lnTo>
                <a:lnTo>
                  <a:pt x="169415" y="1104892"/>
                </a:lnTo>
                <a:lnTo>
                  <a:pt x="152317" y="1150786"/>
                </a:lnTo>
                <a:lnTo>
                  <a:pt x="136128" y="1196303"/>
                </a:lnTo>
                <a:lnTo>
                  <a:pt x="120848" y="1241444"/>
                </a:lnTo>
                <a:lnTo>
                  <a:pt x="106478" y="1286209"/>
                </a:lnTo>
                <a:lnTo>
                  <a:pt x="93017" y="1330598"/>
                </a:lnTo>
                <a:lnTo>
                  <a:pt x="80465" y="1374610"/>
                </a:lnTo>
                <a:lnTo>
                  <a:pt x="68822" y="1418245"/>
                </a:lnTo>
                <a:lnTo>
                  <a:pt x="58089" y="1461504"/>
                </a:lnTo>
                <a:lnTo>
                  <a:pt x="48265" y="1504387"/>
                </a:lnTo>
                <a:lnTo>
                  <a:pt x="39351" y="1546894"/>
                </a:lnTo>
                <a:lnTo>
                  <a:pt x="31346" y="1589024"/>
                </a:lnTo>
                <a:lnTo>
                  <a:pt x="24250" y="1630777"/>
                </a:lnTo>
                <a:lnTo>
                  <a:pt x="18064" y="1672155"/>
                </a:lnTo>
                <a:lnTo>
                  <a:pt x="12787" y="1713155"/>
                </a:lnTo>
                <a:lnTo>
                  <a:pt x="8419" y="1753780"/>
                </a:lnTo>
                <a:lnTo>
                  <a:pt x="4961" y="1794028"/>
                </a:lnTo>
                <a:lnTo>
                  <a:pt x="2411" y="1833900"/>
                </a:lnTo>
                <a:lnTo>
                  <a:pt x="772" y="1873395"/>
                </a:lnTo>
                <a:lnTo>
                  <a:pt x="41" y="1912514"/>
                </a:lnTo>
                <a:lnTo>
                  <a:pt x="220" y="1951257"/>
                </a:lnTo>
                <a:lnTo>
                  <a:pt x="1308" y="1989623"/>
                </a:lnTo>
                <a:lnTo>
                  <a:pt x="6213" y="2065226"/>
                </a:lnTo>
                <a:lnTo>
                  <a:pt x="14755" y="2139323"/>
                </a:lnTo>
                <a:lnTo>
                  <a:pt x="26934" y="2211916"/>
                </a:lnTo>
                <a:lnTo>
                  <a:pt x="42751" y="2283002"/>
                </a:lnTo>
                <a:lnTo>
                  <a:pt x="62205" y="2352583"/>
                </a:lnTo>
                <a:lnTo>
                  <a:pt x="85296" y="2420658"/>
                </a:lnTo>
                <a:lnTo>
                  <a:pt x="112025" y="2487228"/>
                </a:lnTo>
                <a:lnTo>
                  <a:pt x="142390" y="2552292"/>
                </a:lnTo>
                <a:lnTo>
                  <a:pt x="176394" y="2615851"/>
                </a:lnTo>
                <a:lnTo>
                  <a:pt x="214034" y="2677904"/>
                </a:lnTo>
                <a:lnTo>
                  <a:pt x="255312" y="2738452"/>
                </a:lnTo>
                <a:lnTo>
                  <a:pt x="300228" y="2797494"/>
                </a:lnTo>
                <a:lnTo>
                  <a:pt x="348780" y="2855030"/>
                </a:lnTo>
                <a:lnTo>
                  <a:pt x="374421" y="2883234"/>
                </a:lnTo>
                <a:lnTo>
                  <a:pt x="400970" y="2911061"/>
                </a:lnTo>
                <a:lnTo>
                  <a:pt x="428429" y="2938512"/>
                </a:lnTo>
                <a:lnTo>
                  <a:pt x="456798" y="2965587"/>
                </a:lnTo>
                <a:lnTo>
                  <a:pt x="486076" y="2992285"/>
                </a:lnTo>
                <a:lnTo>
                  <a:pt x="516263" y="3018607"/>
                </a:lnTo>
                <a:lnTo>
                  <a:pt x="547359" y="3044552"/>
                </a:lnTo>
                <a:lnTo>
                  <a:pt x="579365" y="3070121"/>
                </a:lnTo>
                <a:lnTo>
                  <a:pt x="612280" y="3095313"/>
                </a:lnTo>
                <a:lnTo>
                  <a:pt x="646104" y="3120129"/>
                </a:lnTo>
                <a:lnTo>
                  <a:pt x="680838" y="3144569"/>
                </a:lnTo>
                <a:lnTo>
                  <a:pt x="716481" y="3168633"/>
                </a:lnTo>
                <a:lnTo>
                  <a:pt x="753033" y="3192320"/>
                </a:lnTo>
                <a:lnTo>
                  <a:pt x="790495" y="3215630"/>
                </a:lnTo>
                <a:lnTo>
                  <a:pt x="828866" y="3238564"/>
                </a:lnTo>
                <a:lnTo>
                  <a:pt x="868146" y="3261122"/>
                </a:lnTo>
                <a:lnTo>
                  <a:pt x="908336" y="3283304"/>
                </a:lnTo>
                <a:lnTo>
                  <a:pt x="949435" y="3305109"/>
                </a:lnTo>
                <a:lnTo>
                  <a:pt x="991443" y="3326537"/>
                </a:lnTo>
                <a:lnTo>
                  <a:pt x="1034361" y="3347590"/>
                </a:lnTo>
                <a:lnTo>
                  <a:pt x="1078188" y="3368266"/>
                </a:lnTo>
                <a:lnTo>
                  <a:pt x="1089841" y="3373405"/>
                </a:lnTo>
              </a:path>
            </a:pathLst>
          </a:custGeom>
          <a:ln w="25400">
            <a:solidFill>
              <a:srgbClr val="861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10252" y="7070520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59">
                <a:moveTo>
                  <a:pt x="49203" y="0"/>
                </a:moveTo>
                <a:lnTo>
                  <a:pt x="0" y="111550"/>
                </a:lnTo>
                <a:lnTo>
                  <a:pt x="136151" y="104979"/>
                </a:lnTo>
                <a:lnTo>
                  <a:pt x="49203" y="0"/>
                </a:lnTo>
                <a:close/>
              </a:path>
            </a:pathLst>
          </a:custGeom>
          <a:solidFill>
            <a:srgbClr val="861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3560" y="4668642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30" h="760095">
                <a:moveTo>
                  <a:pt x="649747" y="110825"/>
                </a:moveTo>
                <a:lnTo>
                  <a:pt x="681442" y="146683"/>
                </a:lnTo>
                <a:lnTo>
                  <a:pt x="707854" y="185316"/>
                </a:lnTo>
                <a:lnTo>
                  <a:pt x="728984" y="226219"/>
                </a:lnTo>
                <a:lnTo>
                  <a:pt x="744831" y="268888"/>
                </a:lnTo>
                <a:lnTo>
                  <a:pt x="755396" y="312818"/>
                </a:lnTo>
                <a:lnTo>
                  <a:pt x="760679" y="357504"/>
                </a:lnTo>
                <a:lnTo>
                  <a:pt x="760679" y="402443"/>
                </a:lnTo>
                <a:lnTo>
                  <a:pt x="755396" y="447129"/>
                </a:lnTo>
                <a:lnTo>
                  <a:pt x="744831" y="491059"/>
                </a:lnTo>
                <a:lnTo>
                  <a:pt x="728984" y="533728"/>
                </a:lnTo>
                <a:lnTo>
                  <a:pt x="707854" y="574631"/>
                </a:lnTo>
                <a:lnTo>
                  <a:pt x="681442" y="613264"/>
                </a:lnTo>
                <a:lnTo>
                  <a:pt x="649747" y="649122"/>
                </a:lnTo>
                <a:lnTo>
                  <a:pt x="613854" y="680786"/>
                </a:lnTo>
                <a:lnTo>
                  <a:pt x="575184" y="707173"/>
                </a:lnTo>
                <a:lnTo>
                  <a:pt x="534241" y="728283"/>
                </a:lnTo>
                <a:lnTo>
                  <a:pt x="491532" y="744115"/>
                </a:lnTo>
                <a:lnTo>
                  <a:pt x="447560" y="754670"/>
                </a:lnTo>
                <a:lnTo>
                  <a:pt x="402830" y="759947"/>
                </a:lnTo>
                <a:lnTo>
                  <a:pt x="357848" y="759947"/>
                </a:lnTo>
                <a:lnTo>
                  <a:pt x="313119" y="754670"/>
                </a:lnTo>
                <a:lnTo>
                  <a:pt x="269147" y="744115"/>
                </a:lnTo>
                <a:lnTo>
                  <a:pt x="226437" y="728283"/>
                </a:lnTo>
                <a:lnTo>
                  <a:pt x="185495" y="707173"/>
                </a:lnTo>
                <a:lnTo>
                  <a:pt x="146825" y="680786"/>
                </a:lnTo>
                <a:lnTo>
                  <a:pt x="110932" y="649122"/>
                </a:lnTo>
                <a:lnTo>
                  <a:pt x="79237" y="613264"/>
                </a:lnTo>
                <a:lnTo>
                  <a:pt x="52824" y="574631"/>
                </a:lnTo>
                <a:lnTo>
                  <a:pt x="31694" y="533728"/>
                </a:lnTo>
                <a:lnTo>
                  <a:pt x="15847" y="491059"/>
                </a:lnTo>
                <a:lnTo>
                  <a:pt x="5282" y="447129"/>
                </a:lnTo>
                <a:lnTo>
                  <a:pt x="0" y="402443"/>
                </a:lnTo>
                <a:lnTo>
                  <a:pt x="0" y="357504"/>
                </a:lnTo>
                <a:lnTo>
                  <a:pt x="5282" y="312818"/>
                </a:lnTo>
                <a:lnTo>
                  <a:pt x="15847" y="268888"/>
                </a:lnTo>
                <a:lnTo>
                  <a:pt x="31694" y="226219"/>
                </a:lnTo>
                <a:lnTo>
                  <a:pt x="52824" y="185316"/>
                </a:lnTo>
                <a:lnTo>
                  <a:pt x="79237" y="146683"/>
                </a:lnTo>
                <a:lnTo>
                  <a:pt x="110932" y="110825"/>
                </a:lnTo>
                <a:lnTo>
                  <a:pt x="146825" y="79160"/>
                </a:lnTo>
                <a:lnTo>
                  <a:pt x="185495" y="52773"/>
                </a:lnTo>
                <a:lnTo>
                  <a:pt x="226437" y="31664"/>
                </a:lnTo>
                <a:lnTo>
                  <a:pt x="269147" y="15832"/>
                </a:lnTo>
                <a:lnTo>
                  <a:pt x="313119" y="5277"/>
                </a:lnTo>
                <a:lnTo>
                  <a:pt x="357848" y="0"/>
                </a:lnTo>
                <a:lnTo>
                  <a:pt x="402830" y="0"/>
                </a:lnTo>
                <a:lnTo>
                  <a:pt x="447560" y="5277"/>
                </a:lnTo>
                <a:lnTo>
                  <a:pt x="491532" y="15832"/>
                </a:lnTo>
                <a:lnTo>
                  <a:pt x="534241" y="31664"/>
                </a:lnTo>
                <a:lnTo>
                  <a:pt x="575184" y="52773"/>
                </a:lnTo>
                <a:lnTo>
                  <a:pt x="613854" y="79160"/>
                </a:lnTo>
                <a:lnTo>
                  <a:pt x="649747" y="110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93900" y="5580098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4">
                <a:moveTo>
                  <a:pt x="0" y="0"/>
                </a:moveTo>
                <a:lnTo>
                  <a:pt x="0" y="1920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93900" y="6153150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10079" y="543150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83819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9600" y="5772150"/>
            <a:ext cx="203200" cy="381000"/>
          </a:xfrm>
          <a:custGeom>
            <a:avLst/>
            <a:gdLst/>
            <a:ahLst/>
            <a:cxnLst/>
            <a:rect l="l" t="t" r="r" b="b"/>
            <a:pathLst>
              <a:path w="203200" h="381000">
                <a:moveTo>
                  <a:pt x="0" y="0"/>
                </a:moveTo>
                <a:lnTo>
                  <a:pt x="203200" y="0"/>
                </a:lnTo>
                <a:lnTo>
                  <a:pt x="20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727200" y="4851400"/>
            <a:ext cx="5124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Arial"/>
                <a:cs typeface="Arial"/>
              </a:rPr>
              <a:t>tom</a:t>
            </a:r>
            <a:endParaRPr sz="230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21031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6270" algn="l"/>
                <a:tab pos="5996305" algn="l"/>
              </a:tabLst>
            </a:pPr>
            <a:r>
              <a:rPr lang="fr-FR" dirty="0"/>
              <a:t>K&amp;</a:t>
            </a:r>
            <a:r>
              <a:rPr lang="ru-RU" dirty="0"/>
              <a:t>Б	2013:</a:t>
            </a:r>
            <a:r>
              <a:rPr lang="ru-RU" spc="-5" dirty="0"/>
              <a:t> </a:t>
            </a:r>
            <a:r>
              <a:rPr lang="ru-RU" dirty="0"/>
              <a:t>Декодировщик РНС</a:t>
            </a:r>
            <a:endParaRPr spc="-5" dirty="0"/>
          </a:p>
        </p:txBody>
      </p:sp>
      <p:sp>
        <p:nvSpPr>
          <p:cNvPr id="61" name="object 61"/>
          <p:cNvSpPr/>
          <p:nvPr/>
        </p:nvSpPr>
        <p:spPr>
          <a:xfrm>
            <a:off x="3790478" y="7162800"/>
            <a:ext cx="2756842" cy="393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47628" y="7194550"/>
            <a:ext cx="2642870" cy="279400"/>
          </a:xfrm>
          <a:custGeom>
            <a:avLst/>
            <a:gdLst/>
            <a:ahLst/>
            <a:cxnLst/>
            <a:rect l="l" t="t" r="r" b="b"/>
            <a:pathLst>
              <a:path w="2642870" h="279400">
                <a:moveTo>
                  <a:pt x="0" y="0"/>
                </a:moveTo>
                <a:lnTo>
                  <a:pt x="2642542" y="0"/>
                </a:lnTo>
                <a:lnTo>
                  <a:pt x="2642542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47828" y="6311899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04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04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4" y="0"/>
                </a:lnTo>
                <a:lnTo>
                  <a:pt x="1327844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14700" y="7328037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>
                <a:moveTo>
                  <a:pt x="0" y="0"/>
                </a:moveTo>
                <a:lnTo>
                  <a:pt x="354574" y="0"/>
                </a:lnTo>
                <a:lnTo>
                  <a:pt x="3736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69275" y="724421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0" y="0"/>
                </a:moveTo>
                <a:lnTo>
                  <a:pt x="0" y="167640"/>
                </a:lnTo>
                <a:lnTo>
                  <a:pt x="167639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68900" y="76459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85079" y="74973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2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68900" y="67823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85079" y="66337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2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847628" y="7194550"/>
            <a:ext cx="2642870" cy="279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 algn="ctr">
              <a:lnSpc>
                <a:spcPts val="1989"/>
              </a:lnSpc>
            </a:pPr>
            <a:r>
              <a:rPr sz="1800" b="1" spc="80" dirty="0">
                <a:latin typeface="Times New Roman"/>
                <a:cs typeface="Times New Roman"/>
              </a:rPr>
              <a:t>h</a:t>
            </a:r>
            <a:r>
              <a:rPr sz="1875" spc="120" baseline="-11111" dirty="0">
                <a:latin typeface="Arial"/>
                <a:cs typeface="Arial"/>
              </a:rPr>
              <a:t>2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526404" y="6626374"/>
            <a:ext cx="65278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95" dirty="0">
                <a:latin typeface="Cambria"/>
                <a:cs typeface="Cambria"/>
              </a:rPr>
              <a:t>softmax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564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15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65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16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67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18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69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19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70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21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72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23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73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24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275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26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377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427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78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529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580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631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681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32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83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447828" y="8013700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04978" y="80454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4504978" y="8045450"/>
            <a:ext cx="1328420" cy="279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 algn="ctr">
              <a:lnSpc>
                <a:spcPts val="1850"/>
              </a:lnSpc>
            </a:pPr>
            <a:r>
              <a:rPr sz="1800" b="1" spc="50" dirty="0">
                <a:latin typeface="Arial"/>
                <a:cs typeface="Arial"/>
              </a:rPr>
              <a:t>x</a:t>
            </a:r>
            <a:r>
              <a:rPr sz="1875" spc="75" baseline="-11111" dirty="0">
                <a:latin typeface="Arial"/>
                <a:cs typeface="Arial"/>
              </a:rPr>
              <a:t>2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380167" y="5042919"/>
            <a:ext cx="2800350" cy="4029075"/>
          </a:xfrm>
          <a:custGeom>
            <a:avLst/>
            <a:gdLst/>
            <a:ahLst/>
            <a:cxnLst/>
            <a:rect l="l" t="t" r="r" b="b"/>
            <a:pathLst>
              <a:path w="2800350" h="4029075">
                <a:moveTo>
                  <a:pt x="0" y="7878"/>
                </a:moveTo>
                <a:lnTo>
                  <a:pt x="48386" y="2783"/>
                </a:lnTo>
                <a:lnTo>
                  <a:pt x="96678" y="168"/>
                </a:lnTo>
                <a:lnTo>
                  <a:pt x="144791" y="0"/>
                </a:lnTo>
                <a:lnTo>
                  <a:pt x="192641" y="2246"/>
                </a:lnTo>
                <a:lnTo>
                  <a:pt x="240145" y="6875"/>
                </a:lnTo>
                <a:lnTo>
                  <a:pt x="287218" y="13854"/>
                </a:lnTo>
                <a:lnTo>
                  <a:pt x="333777" y="23149"/>
                </a:lnTo>
                <a:lnTo>
                  <a:pt x="379738" y="34729"/>
                </a:lnTo>
                <a:lnTo>
                  <a:pt x="425017" y="48560"/>
                </a:lnTo>
                <a:lnTo>
                  <a:pt x="469531" y="64611"/>
                </a:lnTo>
                <a:lnTo>
                  <a:pt x="513195" y="82848"/>
                </a:lnTo>
                <a:lnTo>
                  <a:pt x="555925" y="103240"/>
                </a:lnTo>
                <a:lnTo>
                  <a:pt x="597638" y="125753"/>
                </a:lnTo>
                <a:lnTo>
                  <a:pt x="638251" y="150354"/>
                </a:lnTo>
                <a:lnTo>
                  <a:pt x="677678" y="177012"/>
                </a:lnTo>
                <a:lnTo>
                  <a:pt x="715837" y="205694"/>
                </a:lnTo>
                <a:lnTo>
                  <a:pt x="752643" y="236366"/>
                </a:lnTo>
                <a:lnTo>
                  <a:pt x="788013" y="268998"/>
                </a:lnTo>
                <a:lnTo>
                  <a:pt x="821863" y="303555"/>
                </a:lnTo>
                <a:lnTo>
                  <a:pt x="854109" y="340005"/>
                </a:lnTo>
                <a:lnTo>
                  <a:pt x="886460" y="380638"/>
                </a:lnTo>
                <a:lnTo>
                  <a:pt x="916390" y="422527"/>
                </a:lnTo>
                <a:lnTo>
                  <a:pt x="944004" y="465594"/>
                </a:lnTo>
                <a:lnTo>
                  <a:pt x="969402" y="509760"/>
                </a:lnTo>
                <a:lnTo>
                  <a:pt x="992688" y="554947"/>
                </a:lnTo>
                <a:lnTo>
                  <a:pt x="1013963" y="601074"/>
                </a:lnTo>
                <a:lnTo>
                  <a:pt x="1033331" y="648065"/>
                </a:lnTo>
                <a:lnTo>
                  <a:pt x="1050894" y="695841"/>
                </a:lnTo>
                <a:lnTo>
                  <a:pt x="1066754" y="744321"/>
                </a:lnTo>
                <a:lnTo>
                  <a:pt x="1081013" y="793429"/>
                </a:lnTo>
                <a:lnTo>
                  <a:pt x="1093774" y="843085"/>
                </a:lnTo>
                <a:lnTo>
                  <a:pt x="1105139" y="893211"/>
                </a:lnTo>
                <a:lnTo>
                  <a:pt x="1115212" y="943728"/>
                </a:lnTo>
                <a:lnTo>
                  <a:pt x="1124093" y="994558"/>
                </a:lnTo>
                <a:lnTo>
                  <a:pt x="1131886" y="1045621"/>
                </a:lnTo>
                <a:lnTo>
                  <a:pt x="1138319" y="1093860"/>
                </a:lnTo>
                <a:lnTo>
                  <a:pt x="1143933" y="1142227"/>
                </a:lnTo>
                <a:lnTo>
                  <a:pt x="1148772" y="1190712"/>
                </a:lnTo>
                <a:lnTo>
                  <a:pt x="1152884" y="1239307"/>
                </a:lnTo>
                <a:lnTo>
                  <a:pt x="1156313" y="1288003"/>
                </a:lnTo>
                <a:lnTo>
                  <a:pt x="1159105" y="1336791"/>
                </a:lnTo>
                <a:lnTo>
                  <a:pt x="1161306" y="1385662"/>
                </a:lnTo>
                <a:lnTo>
                  <a:pt x="1162963" y="1434609"/>
                </a:lnTo>
                <a:lnTo>
                  <a:pt x="1164120" y="1483621"/>
                </a:lnTo>
                <a:lnTo>
                  <a:pt x="1164824" y="1532690"/>
                </a:lnTo>
                <a:lnTo>
                  <a:pt x="1165120" y="1581808"/>
                </a:lnTo>
                <a:lnTo>
                  <a:pt x="1165054" y="1630966"/>
                </a:lnTo>
                <a:lnTo>
                  <a:pt x="1164672" y="1680155"/>
                </a:lnTo>
                <a:lnTo>
                  <a:pt x="1164020" y="1729366"/>
                </a:lnTo>
                <a:lnTo>
                  <a:pt x="1163144" y="1778591"/>
                </a:lnTo>
                <a:lnTo>
                  <a:pt x="1162089" y="1827821"/>
                </a:lnTo>
                <a:lnTo>
                  <a:pt x="1160901" y="1877047"/>
                </a:lnTo>
                <a:lnTo>
                  <a:pt x="1159626" y="1926261"/>
                </a:lnTo>
                <a:lnTo>
                  <a:pt x="1158310" y="1975454"/>
                </a:lnTo>
                <a:lnTo>
                  <a:pt x="1156998" y="2024616"/>
                </a:lnTo>
                <a:lnTo>
                  <a:pt x="1155737" y="2073740"/>
                </a:lnTo>
                <a:lnTo>
                  <a:pt x="1154571" y="2122816"/>
                </a:lnTo>
                <a:lnTo>
                  <a:pt x="1153548" y="2171837"/>
                </a:lnTo>
                <a:lnTo>
                  <a:pt x="1152713" y="2220792"/>
                </a:lnTo>
                <a:lnTo>
                  <a:pt x="1152111" y="2269674"/>
                </a:lnTo>
                <a:lnTo>
                  <a:pt x="1151788" y="2318473"/>
                </a:lnTo>
                <a:lnTo>
                  <a:pt x="1151790" y="2367182"/>
                </a:lnTo>
                <a:lnTo>
                  <a:pt x="1152164" y="2415791"/>
                </a:lnTo>
                <a:lnTo>
                  <a:pt x="1152954" y="2464291"/>
                </a:lnTo>
                <a:lnTo>
                  <a:pt x="1154206" y="2512674"/>
                </a:lnTo>
                <a:lnTo>
                  <a:pt x="1155967" y="2560931"/>
                </a:lnTo>
                <a:lnTo>
                  <a:pt x="1158282" y="2609054"/>
                </a:lnTo>
                <a:lnTo>
                  <a:pt x="1161197" y="2657033"/>
                </a:lnTo>
                <a:lnTo>
                  <a:pt x="1164758" y="2704860"/>
                </a:lnTo>
                <a:lnTo>
                  <a:pt x="1169010" y="2752527"/>
                </a:lnTo>
                <a:lnTo>
                  <a:pt x="1174000" y="2800023"/>
                </a:lnTo>
                <a:lnTo>
                  <a:pt x="1179773" y="2847342"/>
                </a:lnTo>
                <a:lnTo>
                  <a:pt x="1186374" y="2894473"/>
                </a:lnTo>
                <a:lnTo>
                  <a:pt x="1193850" y="2941409"/>
                </a:lnTo>
                <a:lnTo>
                  <a:pt x="1202247" y="2988140"/>
                </a:lnTo>
                <a:lnTo>
                  <a:pt x="1211610" y="3034659"/>
                </a:lnTo>
                <a:lnTo>
                  <a:pt x="1221985" y="3080955"/>
                </a:lnTo>
                <a:lnTo>
                  <a:pt x="1233418" y="3127021"/>
                </a:lnTo>
                <a:lnTo>
                  <a:pt x="1245955" y="3172847"/>
                </a:lnTo>
                <a:lnTo>
                  <a:pt x="1259641" y="3218425"/>
                </a:lnTo>
                <a:lnTo>
                  <a:pt x="1274523" y="3263747"/>
                </a:lnTo>
                <a:lnTo>
                  <a:pt x="1290645" y="3308803"/>
                </a:lnTo>
                <a:lnTo>
                  <a:pt x="1308055" y="3353584"/>
                </a:lnTo>
                <a:lnTo>
                  <a:pt x="1326797" y="3398083"/>
                </a:lnTo>
                <a:lnTo>
                  <a:pt x="1346918" y="3442290"/>
                </a:lnTo>
                <a:lnTo>
                  <a:pt x="1368463" y="3486197"/>
                </a:lnTo>
                <a:lnTo>
                  <a:pt x="1392146" y="3530744"/>
                </a:lnTo>
                <a:lnTo>
                  <a:pt x="1417429" y="3574387"/>
                </a:lnTo>
                <a:lnTo>
                  <a:pt x="1444297" y="3616971"/>
                </a:lnTo>
                <a:lnTo>
                  <a:pt x="1472734" y="3658341"/>
                </a:lnTo>
                <a:lnTo>
                  <a:pt x="1502726" y="3698340"/>
                </a:lnTo>
                <a:lnTo>
                  <a:pt x="1534260" y="3736815"/>
                </a:lnTo>
                <a:lnTo>
                  <a:pt x="1567319" y="3773609"/>
                </a:lnTo>
                <a:lnTo>
                  <a:pt x="1601889" y="3808566"/>
                </a:lnTo>
                <a:lnTo>
                  <a:pt x="1637956" y="3841532"/>
                </a:lnTo>
                <a:lnTo>
                  <a:pt x="1675506" y="3872350"/>
                </a:lnTo>
                <a:lnTo>
                  <a:pt x="1714523" y="3900866"/>
                </a:lnTo>
                <a:lnTo>
                  <a:pt x="1754992" y="3926924"/>
                </a:lnTo>
                <a:lnTo>
                  <a:pt x="1796901" y="3950368"/>
                </a:lnTo>
                <a:lnTo>
                  <a:pt x="1840233" y="3971043"/>
                </a:lnTo>
                <a:lnTo>
                  <a:pt x="1884974" y="3988794"/>
                </a:lnTo>
                <a:lnTo>
                  <a:pt x="1931109" y="4003465"/>
                </a:lnTo>
                <a:lnTo>
                  <a:pt x="1978624" y="4014900"/>
                </a:lnTo>
                <a:lnTo>
                  <a:pt x="2027505" y="4022945"/>
                </a:lnTo>
                <a:lnTo>
                  <a:pt x="2076115" y="4027437"/>
                </a:lnTo>
                <a:lnTo>
                  <a:pt x="2124132" y="4028564"/>
                </a:lnTo>
                <a:lnTo>
                  <a:pt x="2171446" y="4026430"/>
                </a:lnTo>
                <a:lnTo>
                  <a:pt x="2217944" y="4021137"/>
                </a:lnTo>
                <a:lnTo>
                  <a:pt x="2263516" y="4012791"/>
                </a:lnTo>
                <a:lnTo>
                  <a:pt x="2308051" y="4001496"/>
                </a:lnTo>
                <a:lnTo>
                  <a:pt x="2351438" y="3987354"/>
                </a:lnTo>
                <a:lnTo>
                  <a:pt x="2393566" y="3970471"/>
                </a:lnTo>
                <a:lnTo>
                  <a:pt x="2434323" y="3950951"/>
                </a:lnTo>
                <a:lnTo>
                  <a:pt x="2473600" y="3928896"/>
                </a:lnTo>
                <a:lnTo>
                  <a:pt x="2511283" y="3904412"/>
                </a:lnTo>
                <a:lnTo>
                  <a:pt x="2547264" y="3877601"/>
                </a:lnTo>
                <a:lnTo>
                  <a:pt x="2581429" y="3848569"/>
                </a:lnTo>
                <a:lnTo>
                  <a:pt x="2613670" y="3817419"/>
                </a:lnTo>
                <a:lnTo>
                  <a:pt x="2643873" y="3784255"/>
                </a:lnTo>
                <a:lnTo>
                  <a:pt x="2671929" y="3749181"/>
                </a:lnTo>
                <a:lnTo>
                  <a:pt x="2697726" y="3712301"/>
                </a:lnTo>
                <a:lnTo>
                  <a:pt x="2721154" y="3673718"/>
                </a:lnTo>
                <a:lnTo>
                  <a:pt x="2742100" y="3633538"/>
                </a:lnTo>
                <a:lnTo>
                  <a:pt x="2760455" y="3591864"/>
                </a:lnTo>
                <a:lnTo>
                  <a:pt x="2776107" y="3548799"/>
                </a:lnTo>
                <a:lnTo>
                  <a:pt x="2788945" y="3504449"/>
                </a:lnTo>
                <a:lnTo>
                  <a:pt x="2798857" y="3458916"/>
                </a:lnTo>
                <a:lnTo>
                  <a:pt x="2799999" y="3439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095356" y="8334494"/>
            <a:ext cx="167640" cy="172720"/>
          </a:xfrm>
          <a:custGeom>
            <a:avLst/>
            <a:gdLst/>
            <a:ahLst/>
            <a:cxnLst/>
            <a:rect l="l" t="t" r="r" b="b"/>
            <a:pathLst>
              <a:path w="167639" h="172720">
                <a:moveTo>
                  <a:pt x="93715" y="0"/>
                </a:moveTo>
                <a:lnTo>
                  <a:pt x="0" y="162315"/>
                </a:lnTo>
                <a:lnTo>
                  <a:pt x="167339" y="172361"/>
                </a:lnTo>
                <a:lnTo>
                  <a:pt x="9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788560" y="4668642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29" h="760095">
                <a:moveTo>
                  <a:pt x="649747" y="110825"/>
                </a:moveTo>
                <a:lnTo>
                  <a:pt x="681442" y="146683"/>
                </a:lnTo>
                <a:lnTo>
                  <a:pt x="707854" y="185316"/>
                </a:lnTo>
                <a:lnTo>
                  <a:pt x="728984" y="226219"/>
                </a:lnTo>
                <a:lnTo>
                  <a:pt x="744831" y="268888"/>
                </a:lnTo>
                <a:lnTo>
                  <a:pt x="755396" y="312818"/>
                </a:lnTo>
                <a:lnTo>
                  <a:pt x="760679" y="357504"/>
                </a:lnTo>
                <a:lnTo>
                  <a:pt x="760679" y="402443"/>
                </a:lnTo>
                <a:lnTo>
                  <a:pt x="755396" y="447129"/>
                </a:lnTo>
                <a:lnTo>
                  <a:pt x="744831" y="491059"/>
                </a:lnTo>
                <a:lnTo>
                  <a:pt x="728984" y="533728"/>
                </a:lnTo>
                <a:lnTo>
                  <a:pt x="707854" y="574631"/>
                </a:lnTo>
                <a:lnTo>
                  <a:pt x="681442" y="613264"/>
                </a:lnTo>
                <a:lnTo>
                  <a:pt x="649747" y="649122"/>
                </a:lnTo>
                <a:lnTo>
                  <a:pt x="613854" y="680786"/>
                </a:lnTo>
                <a:lnTo>
                  <a:pt x="575184" y="707173"/>
                </a:lnTo>
                <a:lnTo>
                  <a:pt x="534241" y="728283"/>
                </a:lnTo>
                <a:lnTo>
                  <a:pt x="491532" y="744115"/>
                </a:lnTo>
                <a:lnTo>
                  <a:pt x="447560" y="754670"/>
                </a:lnTo>
                <a:lnTo>
                  <a:pt x="402830" y="759947"/>
                </a:lnTo>
                <a:lnTo>
                  <a:pt x="357848" y="759947"/>
                </a:lnTo>
                <a:lnTo>
                  <a:pt x="313119" y="754670"/>
                </a:lnTo>
                <a:lnTo>
                  <a:pt x="269147" y="744115"/>
                </a:lnTo>
                <a:lnTo>
                  <a:pt x="226437" y="728283"/>
                </a:lnTo>
                <a:lnTo>
                  <a:pt x="185495" y="707173"/>
                </a:lnTo>
                <a:lnTo>
                  <a:pt x="146825" y="680786"/>
                </a:lnTo>
                <a:lnTo>
                  <a:pt x="110932" y="649122"/>
                </a:lnTo>
                <a:lnTo>
                  <a:pt x="79237" y="613264"/>
                </a:lnTo>
                <a:lnTo>
                  <a:pt x="52824" y="574631"/>
                </a:lnTo>
                <a:lnTo>
                  <a:pt x="31694" y="533728"/>
                </a:lnTo>
                <a:lnTo>
                  <a:pt x="15847" y="491059"/>
                </a:lnTo>
                <a:lnTo>
                  <a:pt x="5282" y="447129"/>
                </a:lnTo>
                <a:lnTo>
                  <a:pt x="0" y="402443"/>
                </a:lnTo>
                <a:lnTo>
                  <a:pt x="0" y="357504"/>
                </a:lnTo>
                <a:lnTo>
                  <a:pt x="5282" y="312818"/>
                </a:lnTo>
                <a:lnTo>
                  <a:pt x="15847" y="268888"/>
                </a:lnTo>
                <a:lnTo>
                  <a:pt x="31694" y="226219"/>
                </a:lnTo>
                <a:lnTo>
                  <a:pt x="52824" y="185316"/>
                </a:lnTo>
                <a:lnTo>
                  <a:pt x="79237" y="146683"/>
                </a:lnTo>
                <a:lnTo>
                  <a:pt x="110932" y="110825"/>
                </a:lnTo>
                <a:lnTo>
                  <a:pt x="146825" y="79160"/>
                </a:lnTo>
                <a:lnTo>
                  <a:pt x="185495" y="52773"/>
                </a:lnTo>
                <a:lnTo>
                  <a:pt x="226437" y="31664"/>
                </a:lnTo>
                <a:lnTo>
                  <a:pt x="269147" y="15832"/>
                </a:lnTo>
                <a:lnTo>
                  <a:pt x="313119" y="5277"/>
                </a:lnTo>
                <a:lnTo>
                  <a:pt x="357848" y="0"/>
                </a:lnTo>
                <a:lnTo>
                  <a:pt x="402830" y="0"/>
                </a:lnTo>
                <a:lnTo>
                  <a:pt x="447560" y="5277"/>
                </a:lnTo>
                <a:lnTo>
                  <a:pt x="491532" y="15832"/>
                </a:lnTo>
                <a:lnTo>
                  <a:pt x="534241" y="31664"/>
                </a:lnTo>
                <a:lnTo>
                  <a:pt x="575184" y="52773"/>
                </a:lnTo>
                <a:lnTo>
                  <a:pt x="613854" y="79160"/>
                </a:lnTo>
                <a:lnTo>
                  <a:pt x="649747" y="110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68900" y="5580098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4">
                <a:moveTo>
                  <a:pt x="0" y="0"/>
                </a:moveTo>
                <a:lnTo>
                  <a:pt x="0" y="1920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68900" y="6153150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85079" y="543150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8382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054600" y="5772150"/>
            <a:ext cx="203200" cy="381000"/>
          </a:xfrm>
          <a:custGeom>
            <a:avLst/>
            <a:gdLst/>
            <a:ahLst/>
            <a:cxnLst/>
            <a:rect l="l" t="t" r="r" b="b"/>
            <a:pathLst>
              <a:path w="203200" h="381000">
                <a:moveTo>
                  <a:pt x="0" y="0"/>
                </a:moveTo>
                <a:lnTo>
                  <a:pt x="203200" y="0"/>
                </a:lnTo>
                <a:lnTo>
                  <a:pt x="20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54600" y="5772150"/>
            <a:ext cx="203200" cy="381000"/>
          </a:xfrm>
          <a:custGeom>
            <a:avLst/>
            <a:gdLst/>
            <a:ahLst/>
            <a:cxnLst/>
            <a:rect l="l" t="t" r="r" b="b"/>
            <a:pathLst>
              <a:path w="203200" h="381000">
                <a:moveTo>
                  <a:pt x="0" y="0"/>
                </a:moveTo>
                <a:lnTo>
                  <a:pt x="203200" y="0"/>
                </a:lnTo>
                <a:lnTo>
                  <a:pt x="20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4864100" y="4851400"/>
            <a:ext cx="6096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Arial"/>
                <a:cs typeface="Arial"/>
              </a:rPr>
              <a:t>likes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407615" y="3765351"/>
            <a:ext cx="2965450" cy="3334385"/>
          </a:xfrm>
          <a:custGeom>
            <a:avLst/>
            <a:gdLst/>
            <a:ahLst/>
            <a:cxnLst/>
            <a:rect l="l" t="t" r="r" b="b"/>
            <a:pathLst>
              <a:path w="2965450" h="3334384">
                <a:moveTo>
                  <a:pt x="0" y="0"/>
                </a:moveTo>
                <a:lnTo>
                  <a:pt x="9116" y="47477"/>
                </a:lnTo>
                <a:lnTo>
                  <a:pt x="20881" y="94089"/>
                </a:lnTo>
                <a:lnTo>
                  <a:pt x="35228" y="139743"/>
                </a:lnTo>
                <a:lnTo>
                  <a:pt x="52091" y="184344"/>
                </a:lnTo>
                <a:lnTo>
                  <a:pt x="71404" y="227801"/>
                </a:lnTo>
                <a:lnTo>
                  <a:pt x="93102" y="270019"/>
                </a:lnTo>
                <a:lnTo>
                  <a:pt x="117117" y="310906"/>
                </a:lnTo>
                <a:lnTo>
                  <a:pt x="143385" y="350368"/>
                </a:lnTo>
                <a:lnTo>
                  <a:pt x="171838" y="388312"/>
                </a:lnTo>
                <a:lnTo>
                  <a:pt x="202411" y="424644"/>
                </a:lnTo>
                <a:lnTo>
                  <a:pt x="235038" y="459271"/>
                </a:lnTo>
                <a:lnTo>
                  <a:pt x="269653" y="492101"/>
                </a:lnTo>
                <a:lnTo>
                  <a:pt x="306189" y="523040"/>
                </a:lnTo>
                <a:lnTo>
                  <a:pt x="344582" y="551994"/>
                </a:lnTo>
                <a:lnTo>
                  <a:pt x="384764" y="578870"/>
                </a:lnTo>
                <a:lnTo>
                  <a:pt x="426669" y="603576"/>
                </a:lnTo>
                <a:lnTo>
                  <a:pt x="467275" y="624626"/>
                </a:lnTo>
                <a:lnTo>
                  <a:pt x="508609" y="643474"/>
                </a:lnTo>
                <a:lnTo>
                  <a:pt x="550623" y="660258"/>
                </a:lnTo>
                <a:lnTo>
                  <a:pt x="593269" y="675117"/>
                </a:lnTo>
                <a:lnTo>
                  <a:pt x="636499" y="688188"/>
                </a:lnTo>
                <a:lnTo>
                  <a:pt x="680264" y="699611"/>
                </a:lnTo>
                <a:lnTo>
                  <a:pt x="724515" y="709523"/>
                </a:lnTo>
                <a:lnTo>
                  <a:pt x="769205" y="718064"/>
                </a:lnTo>
                <a:lnTo>
                  <a:pt x="814285" y="725371"/>
                </a:lnTo>
                <a:lnTo>
                  <a:pt x="859707" y="731583"/>
                </a:lnTo>
                <a:lnTo>
                  <a:pt x="905422" y="736839"/>
                </a:lnTo>
                <a:lnTo>
                  <a:pt x="951383" y="741277"/>
                </a:lnTo>
                <a:lnTo>
                  <a:pt x="997540" y="745036"/>
                </a:lnTo>
                <a:lnTo>
                  <a:pt x="1043846" y="748253"/>
                </a:lnTo>
                <a:lnTo>
                  <a:pt x="1090252" y="751068"/>
                </a:lnTo>
                <a:lnTo>
                  <a:pt x="1136710" y="753619"/>
                </a:lnTo>
                <a:lnTo>
                  <a:pt x="1183171" y="756045"/>
                </a:lnTo>
                <a:lnTo>
                  <a:pt x="1229587" y="758483"/>
                </a:lnTo>
                <a:lnTo>
                  <a:pt x="1275911" y="761073"/>
                </a:lnTo>
                <a:lnTo>
                  <a:pt x="1322093" y="763952"/>
                </a:lnTo>
                <a:lnTo>
                  <a:pt x="1368085" y="767260"/>
                </a:lnTo>
                <a:lnTo>
                  <a:pt x="1413839" y="771134"/>
                </a:lnTo>
                <a:lnTo>
                  <a:pt x="1459306" y="775713"/>
                </a:lnTo>
                <a:lnTo>
                  <a:pt x="1504439" y="781137"/>
                </a:lnTo>
                <a:lnTo>
                  <a:pt x="1549189" y="787542"/>
                </a:lnTo>
                <a:lnTo>
                  <a:pt x="1593507" y="795068"/>
                </a:lnTo>
                <a:lnTo>
                  <a:pt x="1637345" y="803852"/>
                </a:lnTo>
                <a:lnTo>
                  <a:pt x="1680656" y="814035"/>
                </a:lnTo>
                <a:lnTo>
                  <a:pt x="1723390" y="825753"/>
                </a:lnTo>
                <a:lnTo>
                  <a:pt x="1765499" y="839146"/>
                </a:lnTo>
                <a:lnTo>
                  <a:pt x="1806935" y="854351"/>
                </a:lnTo>
                <a:lnTo>
                  <a:pt x="1847650" y="871508"/>
                </a:lnTo>
                <a:lnTo>
                  <a:pt x="1887594" y="890755"/>
                </a:lnTo>
                <a:lnTo>
                  <a:pt x="1926721" y="912230"/>
                </a:lnTo>
                <a:lnTo>
                  <a:pt x="1964982" y="936072"/>
                </a:lnTo>
                <a:lnTo>
                  <a:pt x="2002327" y="962418"/>
                </a:lnTo>
                <a:lnTo>
                  <a:pt x="2038710" y="991409"/>
                </a:lnTo>
                <a:lnTo>
                  <a:pt x="2075470" y="1024616"/>
                </a:lnTo>
                <a:lnTo>
                  <a:pt x="2109487" y="1059569"/>
                </a:lnTo>
                <a:lnTo>
                  <a:pt x="2140909" y="1096168"/>
                </a:lnTo>
                <a:lnTo>
                  <a:pt x="2169883" y="1134312"/>
                </a:lnTo>
                <a:lnTo>
                  <a:pt x="2196555" y="1173901"/>
                </a:lnTo>
                <a:lnTo>
                  <a:pt x="2221073" y="1214835"/>
                </a:lnTo>
                <a:lnTo>
                  <a:pt x="2243583" y="1257012"/>
                </a:lnTo>
                <a:lnTo>
                  <a:pt x="2264233" y="1300332"/>
                </a:lnTo>
                <a:lnTo>
                  <a:pt x="2283170" y="1344696"/>
                </a:lnTo>
                <a:lnTo>
                  <a:pt x="2300541" y="1390001"/>
                </a:lnTo>
                <a:lnTo>
                  <a:pt x="2316493" y="1436149"/>
                </a:lnTo>
                <a:lnTo>
                  <a:pt x="2331172" y="1483037"/>
                </a:lnTo>
                <a:lnTo>
                  <a:pt x="2344726" y="1530567"/>
                </a:lnTo>
                <a:lnTo>
                  <a:pt x="2357301" y="1578636"/>
                </a:lnTo>
                <a:lnTo>
                  <a:pt x="2369046" y="1627145"/>
                </a:lnTo>
                <a:lnTo>
                  <a:pt x="2380106" y="1675994"/>
                </a:lnTo>
                <a:lnTo>
                  <a:pt x="2390630" y="1725081"/>
                </a:lnTo>
                <a:lnTo>
                  <a:pt x="2400763" y="1774306"/>
                </a:lnTo>
                <a:lnTo>
                  <a:pt x="2410653" y="1823569"/>
                </a:lnTo>
                <a:lnTo>
                  <a:pt x="2420446" y="1872769"/>
                </a:lnTo>
                <a:lnTo>
                  <a:pt x="2430291" y="1921806"/>
                </a:lnTo>
                <a:lnTo>
                  <a:pt x="2440334" y="1970578"/>
                </a:lnTo>
                <a:lnTo>
                  <a:pt x="2450912" y="2019687"/>
                </a:lnTo>
                <a:lnTo>
                  <a:pt x="2462026" y="2068656"/>
                </a:lnTo>
                <a:lnTo>
                  <a:pt x="2473675" y="2117482"/>
                </a:lnTo>
                <a:lnTo>
                  <a:pt x="2485856" y="2166160"/>
                </a:lnTo>
                <a:lnTo>
                  <a:pt x="2498569" y="2214686"/>
                </a:lnTo>
                <a:lnTo>
                  <a:pt x="2511810" y="2263057"/>
                </a:lnTo>
                <a:lnTo>
                  <a:pt x="2525580" y="2311268"/>
                </a:lnTo>
                <a:lnTo>
                  <a:pt x="2539875" y="2359314"/>
                </a:lnTo>
                <a:lnTo>
                  <a:pt x="2554695" y="2407192"/>
                </a:lnTo>
                <a:lnTo>
                  <a:pt x="2570038" y="2454898"/>
                </a:lnTo>
                <a:lnTo>
                  <a:pt x="2585902" y="2502427"/>
                </a:lnTo>
                <a:lnTo>
                  <a:pt x="2602285" y="2549775"/>
                </a:lnTo>
                <a:lnTo>
                  <a:pt x="2619187" y="2596938"/>
                </a:lnTo>
                <a:lnTo>
                  <a:pt x="2636604" y="2643912"/>
                </a:lnTo>
                <a:lnTo>
                  <a:pt x="2654536" y="2690693"/>
                </a:lnTo>
                <a:lnTo>
                  <a:pt x="2672981" y="2737276"/>
                </a:lnTo>
                <a:lnTo>
                  <a:pt x="2691938" y="2783657"/>
                </a:lnTo>
                <a:lnTo>
                  <a:pt x="2711404" y="2829832"/>
                </a:lnTo>
                <a:lnTo>
                  <a:pt x="2731378" y="2875798"/>
                </a:lnTo>
                <a:lnTo>
                  <a:pt x="2751858" y="2921549"/>
                </a:lnTo>
                <a:lnTo>
                  <a:pt x="2772843" y="2967082"/>
                </a:lnTo>
                <a:lnTo>
                  <a:pt x="2794331" y="3012393"/>
                </a:lnTo>
                <a:lnTo>
                  <a:pt x="2816321" y="3057476"/>
                </a:lnTo>
                <a:lnTo>
                  <a:pt x="2838810" y="3102329"/>
                </a:lnTo>
                <a:lnTo>
                  <a:pt x="2861797" y="3146947"/>
                </a:lnTo>
                <a:lnTo>
                  <a:pt x="2885281" y="3191326"/>
                </a:lnTo>
                <a:lnTo>
                  <a:pt x="2909260" y="3235461"/>
                </a:lnTo>
                <a:lnTo>
                  <a:pt x="2933732" y="3279349"/>
                </a:lnTo>
                <a:lnTo>
                  <a:pt x="2958696" y="3322985"/>
                </a:lnTo>
                <a:lnTo>
                  <a:pt x="2965246" y="3333953"/>
                </a:lnTo>
              </a:path>
            </a:pathLst>
          </a:custGeom>
          <a:ln w="25400">
            <a:solidFill>
              <a:srgbClr val="861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314016" y="7057141"/>
            <a:ext cx="114935" cy="136525"/>
          </a:xfrm>
          <a:custGeom>
            <a:avLst/>
            <a:gdLst/>
            <a:ahLst/>
            <a:cxnLst/>
            <a:rect l="l" t="t" r="r" b="b"/>
            <a:pathLst>
              <a:path w="114935" h="136525">
                <a:moveTo>
                  <a:pt x="104669" y="0"/>
                </a:moveTo>
                <a:lnTo>
                  <a:pt x="0" y="62520"/>
                </a:lnTo>
                <a:lnTo>
                  <a:pt x="114856" y="135929"/>
                </a:lnTo>
                <a:lnTo>
                  <a:pt x="104669" y="0"/>
                </a:lnTo>
                <a:close/>
              </a:path>
            </a:pathLst>
          </a:custGeom>
          <a:solidFill>
            <a:srgbClr val="861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622828" y="8013700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679978" y="80454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965478" y="7162800"/>
            <a:ext cx="2756842" cy="393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22628" y="7194550"/>
            <a:ext cx="2642870" cy="279400"/>
          </a:xfrm>
          <a:custGeom>
            <a:avLst/>
            <a:gdLst/>
            <a:ahLst/>
            <a:cxnLst/>
            <a:rect l="l" t="t" r="r" b="b"/>
            <a:pathLst>
              <a:path w="2642870" h="279400">
                <a:moveTo>
                  <a:pt x="0" y="0"/>
                </a:moveTo>
                <a:lnTo>
                  <a:pt x="2642542" y="0"/>
                </a:lnTo>
                <a:lnTo>
                  <a:pt x="2642542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622828" y="6311899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679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679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4" y="0"/>
                </a:lnTo>
                <a:lnTo>
                  <a:pt x="1327844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489700" y="7328037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5">
                <a:moveTo>
                  <a:pt x="0" y="0"/>
                </a:moveTo>
                <a:lnTo>
                  <a:pt x="354574" y="0"/>
                </a:lnTo>
                <a:lnTo>
                  <a:pt x="3736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844275" y="724421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0" y="167640"/>
                </a:lnTo>
                <a:lnTo>
                  <a:pt x="167639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343901" y="76459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260081" y="74973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8382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343901" y="67823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60081" y="66337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8382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7679978" y="8045450"/>
            <a:ext cx="1328420" cy="279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 algn="ctr">
              <a:lnSpc>
                <a:spcPts val="1830"/>
              </a:lnSpc>
            </a:pPr>
            <a:r>
              <a:rPr sz="1800" b="1" spc="50" dirty="0">
                <a:latin typeface="Arial"/>
                <a:cs typeface="Arial"/>
              </a:rPr>
              <a:t>x</a:t>
            </a:r>
            <a:r>
              <a:rPr sz="1875" spc="75" baseline="-11111" dirty="0">
                <a:latin typeface="Arial"/>
                <a:cs typeface="Arial"/>
              </a:rPr>
              <a:t>3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022628" y="7194550"/>
            <a:ext cx="2642870" cy="279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 algn="ctr">
              <a:lnSpc>
                <a:spcPts val="1989"/>
              </a:lnSpc>
            </a:pPr>
            <a:r>
              <a:rPr sz="1800" b="1" spc="80" dirty="0">
                <a:latin typeface="Times New Roman"/>
                <a:cs typeface="Times New Roman"/>
              </a:rPr>
              <a:t>h</a:t>
            </a:r>
            <a:r>
              <a:rPr sz="1875" spc="120" baseline="-11111" dirty="0">
                <a:latin typeface="Arial"/>
                <a:cs typeface="Arial"/>
              </a:rPr>
              <a:t>3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8676005" y="6626374"/>
            <a:ext cx="65278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95" dirty="0">
                <a:latin typeface="Cambria"/>
                <a:cs typeface="Cambria"/>
              </a:rPr>
              <a:t>softmax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7393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7901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8409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8917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9425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9933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0441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0949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1457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1965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2473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981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3489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3997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4505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5013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5521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6029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6537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7045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7553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8061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8569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9077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9585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963560" y="4668642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29" h="760095">
                <a:moveTo>
                  <a:pt x="649747" y="110825"/>
                </a:moveTo>
                <a:lnTo>
                  <a:pt x="681442" y="146683"/>
                </a:lnTo>
                <a:lnTo>
                  <a:pt x="707854" y="185316"/>
                </a:lnTo>
                <a:lnTo>
                  <a:pt x="728984" y="226219"/>
                </a:lnTo>
                <a:lnTo>
                  <a:pt x="744831" y="268888"/>
                </a:lnTo>
                <a:lnTo>
                  <a:pt x="755396" y="312818"/>
                </a:lnTo>
                <a:lnTo>
                  <a:pt x="760679" y="357504"/>
                </a:lnTo>
                <a:lnTo>
                  <a:pt x="760679" y="402443"/>
                </a:lnTo>
                <a:lnTo>
                  <a:pt x="755396" y="447129"/>
                </a:lnTo>
                <a:lnTo>
                  <a:pt x="744831" y="491059"/>
                </a:lnTo>
                <a:lnTo>
                  <a:pt x="728984" y="533728"/>
                </a:lnTo>
                <a:lnTo>
                  <a:pt x="707854" y="574631"/>
                </a:lnTo>
                <a:lnTo>
                  <a:pt x="681442" y="613264"/>
                </a:lnTo>
                <a:lnTo>
                  <a:pt x="649747" y="649122"/>
                </a:lnTo>
                <a:lnTo>
                  <a:pt x="613854" y="680786"/>
                </a:lnTo>
                <a:lnTo>
                  <a:pt x="575184" y="707173"/>
                </a:lnTo>
                <a:lnTo>
                  <a:pt x="534241" y="728283"/>
                </a:lnTo>
                <a:lnTo>
                  <a:pt x="491532" y="744115"/>
                </a:lnTo>
                <a:lnTo>
                  <a:pt x="447560" y="754670"/>
                </a:lnTo>
                <a:lnTo>
                  <a:pt x="402830" y="759947"/>
                </a:lnTo>
                <a:lnTo>
                  <a:pt x="357848" y="759947"/>
                </a:lnTo>
                <a:lnTo>
                  <a:pt x="313119" y="754670"/>
                </a:lnTo>
                <a:lnTo>
                  <a:pt x="269147" y="744115"/>
                </a:lnTo>
                <a:lnTo>
                  <a:pt x="226437" y="728283"/>
                </a:lnTo>
                <a:lnTo>
                  <a:pt x="185495" y="707173"/>
                </a:lnTo>
                <a:lnTo>
                  <a:pt x="146825" y="680786"/>
                </a:lnTo>
                <a:lnTo>
                  <a:pt x="110932" y="649122"/>
                </a:lnTo>
                <a:lnTo>
                  <a:pt x="79237" y="613264"/>
                </a:lnTo>
                <a:lnTo>
                  <a:pt x="52824" y="574631"/>
                </a:lnTo>
                <a:lnTo>
                  <a:pt x="31694" y="533728"/>
                </a:lnTo>
                <a:lnTo>
                  <a:pt x="15847" y="491059"/>
                </a:lnTo>
                <a:lnTo>
                  <a:pt x="5282" y="447129"/>
                </a:lnTo>
                <a:lnTo>
                  <a:pt x="0" y="402443"/>
                </a:lnTo>
                <a:lnTo>
                  <a:pt x="0" y="357504"/>
                </a:lnTo>
                <a:lnTo>
                  <a:pt x="5282" y="312818"/>
                </a:lnTo>
                <a:lnTo>
                  <a:pt x="15847" y="268888"/>
                </a:lnTo>
                <a:lnTo>
                  <a:pt x="31694" y="226219"/>
                </a:lnTo>
                <a:lnTo>
                  <a:pt x="52824" y="185316"/>
                </a:lnTo>
                <a:lnTo>
                  <a:pt x="79237" y="146683"/>
                </a:lnTo>
                <a:lnTo>
                  <a:pt x="110932" y="110825"/>
                </a:lnTo>
                <a:lnTo>
                  <a:pt x="146825" y="79160"/>
                </a:lnTo>
                <a:lnTo>
                  <a:pt x="185495" y="52773"/>
                </a:lnTo>
                <a:lnTo>
                  <a:pt x="226437" y="31664"/>
                </a:lnTo>
                <a:lnTo>
                  <a:pt x="269147" y="15832"/>
                </a:lnTo>
                <a:lnTo>
                  <a:pt x="313119" y="5277"/>
                </a:lnTo>
                <a:lnTo>
                  <a:pt x="357848" y="0"/>
                </a:lnTo>
                <a:lnTo>
                  <a:pt x="402830" y="0"/>
                </a:lnTo>
                <a:lnTo>
                  <a:pt x="447560" y="5277"/>
                </a:lnTo>
                <a:lnTo>
                  <a:pt x="491532" y="15832"/>
                </a:lnTo>
                <a:lnTo>
                  <a:pt x="534241" y="31664"/>
                </a:lnTo>
                <a:lnTo>
                  <a:pt x="575184" y="52773"/>
                </a:lnTo>
                <a:lnTo>
                  <a:pt x="613854" y="79160"/>
                </a:lnTo>
                <a:lnTo>
                  <a:pt x="649747" y="110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43900" y="5580098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4">
                <a:moveTo>
                  <a:pt x="0" y="0"/>
                </a:moveTo>
                <a:lnTo>
                  <a:pt x="0" y="1920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43900" y="6153150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260080" y="543150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8382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229600" y="5772150"/>
            <a:ext cx="203200" cy="381000"/>
          </a:xfrm>
          <a:custGeom>
            <a:avLst/>
            <a:gdLst/>
            <a:ahLst/>
            <a:cxnLst/>
            <a:rect l="l" t="t" r="r" b="b"/>
            <a:pathLst>
              <a:path w="203200" h="381000">
                <a:moveTo>
                  <a:pt x="0" y="0"/>
                </a:moveTo>
                <a:lnTo>
                  <a:pt x="203200" y="0"/>
                </a:lnTo>
                <a:lnTo>
                  <a:pt x="20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8026400" y="4851400"/>
            <a:ext cx="6261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30" dirty="0">
                <a:latin typeface="Arial"/>
                <a:cs typeface="Arial"/>
              </a:rPr>
              <a:t>beer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5555167" y="5042919"/>
            <a:ext cx="2800350" cy="4029075"/>
          </a:xfrm>
          <a:custGeom>
            <a:avLst/>
            <a:gdLst/>
            <a:ahLst/>
            <a:cxnLst/>
            <a:rect l="l" t="t" r="r" b="b"/>
            <a:pathLst>
              <a:path w="2800350" h="4029075">
                <a:moveTo>
                  <a:pt x="0" y="7878"/>
                </a:moveTo>
                <a:lnTo>
                  <a:pt x="48386" y="2783"/>
                </a:lnTo>
                <a:lnTo>
                  <a:pt x="96678" y="168"/>
                </a:lnTo>
                <a:lnTo>
                  <a:pt x="144791" y="0"/>
                </a:lnTo>
                <a:lnTo>
                  <a:pt x="192641" y="2246"/>
                </a:lnTo>
                <a:lnTo>
                  <a:pt x="240145" y="6875"/>
                </a:lnTo>
                <a:lnTo>
                  <a:pt x="287218" y="13854"/>
                </a:lnTo>
                <a:lnTo>
                  <a:pt x="333777" y="23149"/>
                </a:lnTo>
                <a:lnTo>
                  <a:pt x="379738" y="34729"/>
                </a:lnTo>
                <a:lnTo>
                  <a:pt x="425017" y="48560"/>
                </a:lnTo>
                <a:lnTo>
                  <a:pt x="469531" y="64611"/>
                </a:lnTo>
                <a:lnTo>
                  <a:pt x="513195" y="82848"/>
                </a:lnTo>
                <a:lnTo>
                  <a:pt x="555925" y="103240"/>
                </a:lnTo>
                <a:lnTo>
                  <a:pt x="597638" y="125753"/>
                </a:lnTo>
                <a:lnTo>
                  <a:pt x="638251" y="150354"/>
                </a:lnTo>
                <a:lnTo>
                  <a:pt x="677678" y="177012"/>
                </a:lnTo>
                <a:lnTo>
                  <a:pt x="715837" y="205694"/>
                </a:lnTo>
                <a:lnTo>
                  <a:pt x="752643" y="236366"/>
                </a:lnTo>
                <a:lnTo>
                  <a:pt x="788013" y="268998"/>
                </a:lnTo>
                <a:lnTo>
                  <a:pt x="821863" y="303555"/>
                </a:lnTo>
                <a:lnTo>
                  <a:pt x="854109" y="340005"/>
                </a:lnTo>
                <a:lnTo>
                  <a:pt x="886460" y="380638"/>
                </a:lnTo>
                <a:lnTo>
                  <a:pt x="916390" y="422527"/>
                </a:lnTo>
                <a:lnTo>
                  <a:pt x="944004" y="465594"/>
                </a:lnTo>
                <a:lnTo>
                  <a:pt x="969402" y="509760"/>
                </a:lnTo>
                <a:lnTo>
                  <a:pt x="992688" y="554947"/>
                </a:lnTo>
                <a:lnTo>
                  <a:pt x="1013963" y="601074"/>
                </a:lnTo>
                <a:lnTo>
                  <a:pt x="1033331" y="648065"/>
                </a:lnTo>
                <a:lnTo>
                  <a:pt x="1050894" y="695841"/>
                </a:lnTo>
                <a:lnTo>
                  <a:pt x="1066754" y="744321"/>
                </a:lnTo>
                <a:lnTo>
                  <a:pt x="1081013" y="793429"/>
                </a:lnTo>
                <a:lnTo>
                  <a:pt x="1093774" y="843085"/>
                </a:lnTo>
                <a:lnTo>
                  <a:pt x="1105139" y="893211"/>
                </a:lnTo>
                <a:lnTo>
                  <a:pt x="1115212" y="943728"/>
                </a:lnTo>
                <a:lnTo>
                  <a:pt x="1124093" y="994558"/>
                </a:lnTo>
                <a:lnTo>
                  <a:pt x="1131886" y="1045621"/>
                </a:lnTo>
                <a:lnTo>
                  <a:pt x="1138319" y="1093860"/>
                </a:lnTo>
                <a:lnTo>
                  <a:pt x="1143933" y="1142227"/>
                </a:lnTo>
                <a:lnTo>
                  <a:pt x="1148772" y="1190712"/>
                </a:lnTo>
                <a:lnTo>
                  <a:pt x="1152884" y="1239307"/>
                </a:lnTo>
                <a:lnTo>
                  <a:pt x="1156313" y="1288003"/>
                </a:lnTo>
                <a:lnTo>
                  <a:pt x="1159105" y="1336791"/>
                </a:lnTo>
                <a:lnTo>
                  <a:pt x="1161306" y="1385662"/>
                </a:lnTo>
                <a:lnTo>
                  <a:pt x="1162963" y="1434609"/>
                </a:lnTo>
                <a:lnTo>
                  <a:pt x="1164120" y="1483621"/>
                </a:lnTo>
                <a:lnTo>
                  <a:pt x="1164824" y="1532690"/>
                </a:lnTo>
                <a:lnTo>
                  <a:pt x="1165120" y="1581808"/>
                </a:lnTo>
                <a:lnTo>
                  <a:pt x="1165054" y="1630966"/>
                </a:lnTo>
                <a:lnTo>
                  <a:pt x="1164672" y="1680155"/>
                </a:lnTo>
                <a:lnTo>
                  <a:pt x="1164020" y="1729366"/>
                </a:lnTo>
                <a:lnTo>
                  <a:pt x="1163144" y="1778591"/>
                </a:lnTo>
                <a:lnTo>
                  <a:pt x="1162089" y="1827821"/>
                </a:lnTo>
                <a:lnTo>
                  <a:pt x="1160901" y="1877047"/>
                </a:lnTo>
                <a:lnTo>
                  <a:pt x="1159626" y="1926261"/>
                </a:lnTo>
                <a:lnTo>
                  <a:pt x="1158310" y="1975454"/>
                </a:lnTo>
                <a:lnTo>
                  <a:pt x="1156998" y="2024616"/>
                </a:lnTo>
                <a:lnTo>
                  <a:pt x="1155737" y="2073740"/>
                </a:lnTo>
                <a:lnTo>
                  <a:pt x="1154571" y="2122816"/>
                </a:lnTo>
                <a:lnTo>
                  <a:pt x="1153548" y="2171837"/>
                </a:lnTo>
                <a:lnTo>
                  <a:pt x="1152713" y="2220792"/>
                </a:lnTo>
                <a:lnTo>
                  <a:pt x="1152111" y="2269674"/>
                </a:lnTo>
                <a:lnTo>
                  <a:pt x="1151788" y="2318473"/>
                </a:lnTo>
                <a:lnTo>
                  <a:pt x="1151790" y="2367182"/>
                </a:lnTo>
                <a:lnTo>
                  <a:pt x="1152164" y="2415791"/>
                </a:lnTo>
                <a:lnTo>
                  <a:pt x="1152954" y="2464291"/>
                </a:lnTo>
                <a:lnTo>
                  <a:pt x="1154206" y="2512674"/>
                </a:lnTo>
                <a:lnTo>
                  <a:pt x="1155967" y="2560931"/>
                </a:lnTo>
                <a:lnTo>
                  <a:pt x="1158282" y="2609054"/>
                </a:lnTo>
                <a:lnTo>
                  <a:pt x="1161197" y="2657033"/>
                </a:lnTo>
                <a:lnTo>
                  <a:pt x="1164758" y="2704860"/>
                </a:lnTo>
                <a:lnTo>
                  <a:pt x="1169010" y="2752527"/>
                </a:lnTo>
                <a:lnTo>
                  <a:pt x="1174000" y="2800023"/>
                </a:lnTo>
                <a:lnTo>
                  <a:pt x="1179773" y="2847342"/>
                </a:lnTo>
                <a:lnTo>
                  <a:pt x="1186374" y="2894473"/>
                </a:lnTo>
                <a:lnTo>
                  <a:pt x="1193850" y="2941409"/>
                </a:lnTo>
                <a:lnTo>
                  <a:pt x="1202247" y="2988140"/>
                </a:lnTo>
                <a:lnTo>
                  <a:pt x="1211610" y="3034659"/>
                </a:lnTo>
                <a:lnTo>
                  <a:pt x="1221985" y="3080955"/>
                </a:lnTo>
                <a:lnTo>
                  <a:pt x="1233418" y="3127021"/>
                </a:lnTo>
                <a:lnTo>
                  <a:pt x="1245955" y="3172847"/>
                </a:lnTo>
                <a:lnTo>
                  <a:pt x="1259641" y="3218425"/>
                </a:lnTo>
                <a:lnTo>
                  <a:pt x="1274523" y="3263747"/>
                </a:lnTo>
                <a:lnTo>
                  <a:pt x="1290645" y="3308803"/>
                </a:lnTo>
                <a:lnTo>
                  <a:pt x="1308055" y="3353584"/>
                </a:lnTo>
                <a:lnTo>
                  <a:pt x="1326797" y="3398083"/>
                </a:lnTo>
                <a:lnTo>
                  <a:pt x="1346918" y="3442290"/>
                </a:lnTo>
                <a:lnTo>
                  <a:pt x="1368463" y="3486197"/>
                </a:lnTo>
                <a:lnTo>
                  <a:pt x="1392146" y="3530744"/>
                </a:lnTo>
                <a:lnTo>
                  <a:pt x="1417429" y="3574387"/>
                </a:lnTo>
                <a:lnTo>
                  <a:pt x="1444297" y="3616971"/>
                </a:lnTo>
                <a:lnTo>
                  <a:pt x="1472734" y="3658341"/>
                </a:lnTo>
                <a:lnTo>
                  <a:pt x="1502726" y="3698340"/>
                </a:lnTo>
                <a:lnTo>
                  <a:pt x="1534260" y="3736815"/>
                </a:lnTo>
                <a:lnTo>
                  <a:pt x="1567319" y="3773609"/>
                </a:lnTo>
                <a:lnTo>
                  <a:pt x="1601889" y="3808566"/>
                </a:lnTo>
                <a:lnTo>
                  <a:pt x="1637956" y="3841532"/>
                </a:lnTo>
                <a:lnTo>
                  <a:pt x="1675506" y="3872350"/>
                </a:lnTo>
                <a:lnTo>
                  <a:pt x="1714523" y="3900866"/>
                </a:lnTo>
                <a:lnTo>
                  <a:pt x="1754992" y="3926924"/>
                </a:lnTo>
                <a:lnTo>
                  <a:pt x="1796901" y="3950368"/>
                </a:lnTo>
                <a:lnTo>
                  <a:pt x="1840233" y="3971043"/>
                </a:lnTo>
                <a:lnTo>
                  <a:pt x="1884974" y="3988794"/>
                </a:lnTo>
                <a:lnTo>
                  <a:pt x="1931109" y="4003465"/>
                </a:lnTo>
                <a:lnTo>
                  <a:pt x="1978624" y="4014900"/>
                </a:lnTo>
                <a:lnTo>
                  <a:pt x="2027505" y="4022945"/>
                </a:lnTo>
                <a:lnTo>
                  <a:pt x="2076115" y="4027437"/>
                </a:lnTo>
                <a:lnTo>
                  <a:pt x="2124132" y="4028564"/>
                </a:lnTo>
                <a:lnTo>
                  <a:pt x="2171446" y="4026430"/>
                </a:lnTo>
                <a:lnTo>
                  <a:pt x="2217944" y="4021137"/>
                </a:lnTo>
                <a:lnTo>
                  <a:pt x="2263516" y="4012791"/>
                </a:lnTo>
                <a:lnTo>
                  <a:pt x="2308051" y="4001496"/>
                </a:lnTo>
                <a:lnTo>
                  <a:pt x="2351438" y="3987354"/>
                </a:lnTo>
                <a:lnTo>
                  <a:pt x="2393566" y="3970471"/>
                </a:lnTo>
                <a:lnTo>
                  <a:pt x="2434323" y="3950951"/>
                </a:lnTo>
                <a:lnTo>
                  <a:pt x="2473600" y="3928896"/>
                </a:lnTo>
                <a:lnTo>
                  <a:pt x="2511283" y="3904412"/>
                </a:lnTo>
                <a:lnTo>
                  <a:pt x="2547264" y="3877601"/>
                </a:lnTo>
                <a:lnTo>
                  <a:pt x="2581429" y="3848569"/>
                </a:lnTo>
                <a:lnTo>
                  <a:pt x="2613670" y="3817419"/>
                </a:lnTo>
                <a:lnTo>
                  <a:pt x="2643873" y="3784255"/>
                </a:lnTo>
                <a:lnTo>
                  <a:pt x="2671929" y="3749181"/>
                </a:lnTo>
                <a:lnTo>
                  <a:pt x="2697726" y="3712301"/>
                </a:lnTo>
                <a:lnTo>
                  <a:pt x="2721154" y="3673718"/>
                </a:lnTo>
                <a:lnTo>
                  <a:pt x="2742100" y="3633538"/>
                </a:lnTo>
                <a:lnTo>
                  <a:pt x="2760455" y="3591864"/>
                </a:lnTo>
                <a:lnTo>
                  <a:pt x="2776107" y="3548799"/>
                </a:lnTo>
                <a:lnTo>
                  <a:pt x="2788945" y="3504449"/>
                </a:lnTo>
                <a:lnTo>
                  <a:pt x="2798857" y="3458916"/>
                </a:lnTo>
                <a:lnTo>
                  <a:pt x="2799999" y="3439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70357" y="8334494"/>
            <a:ext cx="167640" cy="172720"/>
          </a:xfrm>
          <a:custGeom>
            <a:avLst/>
            <a:gdLst/>
            <a:ahLst/>
            <a:cxnLst/>
            <a:rect l="l" t="t" r="r" b="b"/>
            <a:pathLst>
              <a:path w="167640" h="172720">
                <a:moveTo>
                  <a:pt x="93715" y="0"/>
                </a:moveTo>
                <a:lnTo>
                  <a:pt x="0" y="162315"/>
                </a:lnTo>
                <a:lnTo>
                  <a:pt x="167339" y="172361"/>
                </a:lnTo>
                <a:lnTo>
                  <a:pt x="9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588095" y="3754252"/>
            <a:ext cx="5905500" cy="3335020"/>
          </a:xfrm>
          <a:custGeom>
            <a:avLst/>
            <a:gdLst/>
            <a:ahLst/>
            <a:cxnLst/>
            <a:rect l="l" t="t" r="r" b="b"/>
            <a:pathLst>
              <a:path w="5905500" h="3335020">
                <a:moveTo>
                  <a:pt x="0" y="0"/>
                </a:moveTo>
                <a:lnTo>
                  <a:pt x="40907" y="29812"/>
                </a:lnTo>
                <a:lnTo>
                  <a:pt x="82199" y="58957"/>
                </a:lnTo>
                <a:lnTo>
                  <a:pt x="123866" y="87432"/>
                </a:lnTo>
                <a:lnTo>
                  <a:pt x="165900" y="115235"/>
                </a:lnTo>
                <a:lnTo>
                  <a:pt x="208294" y="142364"/>
                </a:lnTo>
                <a:lnTo>
                  <a:pt x="251039" y="168817"/>
                </a:lnTo>
                <a:lnTo>
                  <a:pt x="294127" y="194592"/>
                </a:lnTo>
                <a:lnTo>
                  <a:pt x="337549" y="219687"/>
                </a:lnTo>
                <a:lnTo>
                  <a:pt x="381298" y="244100"/>
                </a:lnTo>
                <a:lnTo>
                  <a:pt x="425366" y="267829"/>
                </a:lnTo>
                <a:lnTo>
                  <a:pt x="469744" y="290872"/>
                </a:lnTo>
                <a:lnTo>
                  <a:pt x="514424" y="313226"/>
                </a:lnTo>
                <a:lnTo>
                  <a:pt x="559397" y="334891"/>
                </a:lnTo>
                <a:lnTo>
                  <a:pt x="604657" y="355863"/>
                </a:lnTo>
                <a:lnTo>
                  <a:pt x="650194" y="376141"/>
                </a:lnTo>
                <a:lnTo>
                  <a:pt x="696001" y="395723"/>
                </a:lnTo>
                <a:lnTo>
                  <a:pt x="742069" y="414606"/>
                </a:lnTo>
                <a:lnTo>
                  <a:pt x="788390" y="432789"/>
                </a:lnTo>
                <a:lnTo>
                  <a:pt x="834956" y="450270"/>
                </a:lnTo>
                <a:lnTo>
                  <a:pt x="881758" y="467046"/>
                </a:lnTo>
                <a:lnTo>
                  <a:pt x="928790" y="483116"/>
                </a:lnTo>
                <a:lnTo>
                  <a:pt x="976041" y="498477"/>
                </a:lnTo>
                <a:lnTo>
                  <a:pt x="1023506" y="513128"/>
                </a:lnTo>
                <a:lnTo>
                  <a:pt x="1071174" y="527067"/>
                </a:lnTo>
                <a:lnTo>
                  <a:pt x="1119038" y="540291"/>
                </a:lnTo>
                <a:lnTo>
                  <a:pt x="1167090" y="552798"/>
                </a:lnTo>
                <a:lnTo>
                  <a:pt x="1215321" y="564586"/>
                </a:lnTo>
                <a:lnTo>
                  <a:pt x="1263724" y="575654"/>
                </a:lnTo>
                <a:lnTo>
                  <a:pt x="1312290" y="586000"/>
                </a:lnTo>
                <a:lnTo>
                  <a:pt x="1361012" y="595620"/>
                </a:lnTo>
                <a:lnTo>
                  <a:pt x="1409880" y="604514"/>
                </a:lnTo>
                <a:lnTo>
                  <a:pt x="1458887" y="612679"/>
                </a:lnTo>
                <a:lnTo>
                  <a:pt x="1508025" y="620113"/>
                </a:lnTo>
                <a:lnTo>
                  <a:pt x="1557285" y="626814"/>
                </a:lnTo>
                <a:lnTo>
                  <a:pt x="1606659" y="632781"/>
                </a:lnTo>
                <a:lnTo>
                  <a:pt x="1656140" y="638010"/>
                </a:lnTo>
                <a:lnTo>
                  <a:pt x="1705718" y="642501"/>
                </a:lnTo>
                <a:lnTo>
                  <a:pt x="1755386" y="646251"/>
                </a:lnTo>
                <a:lnTo>
                  <a:pt x="1805136" y="649257"/>
                </a:lnTo>
                <a:lnTo>
                  <a:pt x="1854960" y="651519"/>
                </a:lnTo>
                <a:lnTo>
                  <a:pt x="1904848" y="653033"/>
                </a:lnTo>
                <a:lnTo>
                  <a:pt x="1954794" y="653799"/>
                </a:lnTo>
                <a:lnTo>
                  <a:pt x="2004789" y="653813"/>
                </a:lnTo>
                <a:lnTo>
                  <a:pt x="2054825" y="653074"/>
                </a:lnTo>
                <a:lnTo>
                  <a:pt x="2104893" y="651580"/>
                </a:lnTo>
                <a:lnTo>
                  <a:pt x="2154985" y="649329"/>
                </a:lnTo>
                <a:lnTo>
                  <a:pt x="2205094" y="646318"/>
                </a:lnTo>
                <a:lnTo>
                  <a:pt x="2255211" y="642547"/>
                </a:lnTo>
                <a:lnTo>
                  <a:pt x="2305328" y="638011"/>
                </a:lnTo>
                <a:lnTo>
                  <a:pt x="2355437" y="632711"/>
                </a:lnTo>
                <a:lnTo>
                  <a:pt x="2405530" y="626643"/>
                </a:lnTo>
                <a:lnTo>
                  <a:pt x="2455598" y="619806"/>
                </a:lnTo>
                <a:lnTo>
                  <a:pt x="2503680" y="612568"/>
                </a:lnTo>
                <a:lnTo>
                  <a:pt x="2551868" y="604750"/>
                </a:lnTo>
                <a:lnTo>
                  <a:pt x="2600151" y="596408"/>
                </a:lnTo>
                <a:lnTo>
                  <a:pt x="2648517" y="587595"/>
                </a:lnTo>
                <a:lnTo>
                  <a:pt x="2696956" y="578366"/>
                </a:lnTo>
                <a:lnTo>
                  <a:pt x="2745457" y="568777"/>
                </a:lnTo>
                <a:lnTo>
                  <a:pt x="2794008" y="558881"/>
                </a:lnTo>
                <a:lnTo>
                  <a:pt x="2842598" y="548733"/>
                </a:lnTo>
                <a:lnTo>
                  <a:pt x="2891218" y="538388"/>
                </a:lnTo>
                <a:lnTo>
                  <a:pt x="2939855" y="527901"/>
                </a:lnTo>
                <a:lnTo>
                  <a:pt x="2988499" y="517325"/>
                </a:lnTo>
                <a:lnTo>
                  <a:pt x="3037138" y="506716"/>
                </a:lnTo>
                <a:lnTo>
                  <a:pt x="3085763" y="496129"/>
                </a:lnTo>
                <a:lnTo>
                  <a:pt x="3134361" y="485618"/>
                </a:lnTo>
                <a:lnTo>
                  <a:pt x="3182922" y="475237"/>
                </a:lnTo>
                <a:lnTo>
                  <a:pt x="3231435" y="465041"/>
                </a:lnTo>
                <a:lnTo>
                  <a:pt x="3279889" y="455085"/>
                </a:lnTo>
                <a:lnTo>
                  <a:pt x="3328273" y="445423"/>
                </a:lnTo>
                <a:lnTo>
                  <a:pt x="3376575" y="436110"/>
                </a:lnTo>
                <a:lnTo>
                  <a:pt x="3424786" y="427201"/>
                </a:lnTo>
                <a:lnTo>
                  <a:pt x="3472893" y="418750"/>
                </a:lnTo>
                <a:lnTo>
                  <a:pt x="3520887" y="410812"/>
                </a:lnTo>
                <a:lnTo>
                  <a:pt x="3568756" y="403442"/>
                </a:lnTo>
                <a:lnTo>
                  <a:pt x="3616488" y="396694"/>
                </a:lnTo>
                <a:lnTo>
                  <a:pt x="3664074" y="390622"/>
                </a:lnTo>
                <a:lnTo>
                  <a:pt x="3711502" y="385282"/>
                </a:lnTo>
                <a:lnTo>
                  <a:pt x="3758761" y="380728"/>
                </a:lnTo>
                <a:lnTo>
                  <a:pt x="3805840" y="377014"/>
                </a:lnTo>
                <a:lnTo>
                  <a:pt x="3852728" y="374195"/>
                </a:lnTo>
                <a:lnTo>
                  <a:pt x="3899414" y="372327"/>
                </a:lnTo>
                <a:lnTo>
                  <a:pt x="3945888" y="371463"/>
                </a:lnTo>
                <a:lnTo>
                  <a:pt x="3992138" y="371657"/>
                </a:lnTo>
                <a:lnTo>
                  <a:pt x="4038153" y="372966"/>
                </a:lnTo>
                <a:lnTo>
                  <a:pt x="4083922" y="375443"/>
                </a:lnTo>
                <a:lnTo>
                  <a:pt x="4129435" y="379143"/>
                </a:lnTo>
                <a:lnTo>
                  <a:pt x="4174680" y="384120"/>
                </a:lnTo>
                <a:lnTo>
                  <a:pt x="4219646" y="390429"/>
                </a:lnTo>
                <a:lnTo>
                  <a:pt x="4264323" y="398126"/>
                </a:lnTo>
                <a:lnTo>
                  <a:pt x="4308699" y="407263"/>
                </a:lnTo>
                <a:lnTo>
                  <a:pt x="4352764" y="417897"/>
                </a:lnTo>
                <a:lnTo>
                  <a:pt x="4396506" y="430081"/>
                </a:lnTo>
                <a:lnTo>
                  <a:pt x="4439914" y="443871"/>
                </a:lnTo>
                <a:lnTo>
                  <a:pt x="4482978" y="459320"/>
                </a:lnTo>
                <a:lnTo>
                  <a:pt x="4525687" y="476484"/>
                </a:lnTo>
                <a:lnTo>
                  <a:pt x="4568029" y="495417"/>
                </a:lnTo>
                <a:lnTo>
                  <a:pt x="4609994" y="516174"/>
                </a:lnTo>
                <a:lnTo>
                  <a:pt x="4651570" y="538809"/>
                </a:lnTo>
                <a:lnTo>
                  <a:pt x="4692747" y="563377"/>
                </a:lnTo>
                <a:lnTo>
                  <a:pt x="4733513" y="589933"/>
                </a:lnTo>
                <a:lnTo>
                  <a:pt x="4774974" y="619353"/>
                </a:lnTo>
                <a:lnTo>
                  <a:pt x="4814736" y="650041"/>
                </a:lnTo>
                <a:lnTo>
                  <a:pt x="4852850" y="681951"/>
                </a:lnTo>
                <a:lnTo>
                  <a:pt x="4889368" y="715037"/>
                </a:lnTo>
                <a:lnTo>
                  <a:pt x="4924341" y="749252"/>
                </a:lnTo>
                <a:lnTo>
                  <a:pt x="4957820" y="784551"/>
                </a:lnTo>
                <a:lnTo>
                  <a:pt x="4989856" y="820888"/>
                </a:lnTo>
                <a:lnTo>
                  <a:pt x="5020502" y="858217"/>
                </a:lnTo>
                <a:lnTo>
                  <a:pt x="5049807" y="896491"/>
                </a:lnTo>
                <a:lnTo>
                  <a:pt x="5077824" y="935664"/>
                </a:lnTo>
                <a:lnTo>
                  <a:pt x="5104604" y="975691"/>
                </a:lnTo>
                <a:lnTo>
                  <a:pt x="5130198" y="1016525"/>
                </a:lnTo>
                <a:lnTo>
                  <a:pt x="5154658" y="1058120"/>
                </a:lnTo>
                <a:lnTo>
                  <a:pt x="5178034" y="1100431"/>
                </a:lnTo>
                <a:lnTo>
                  <a:pt x="5200379" y="1143411"/>
                </a:lnTo>
                <a:lnTo>
                  <a:pt x="5221743" y="1187014"/>
                </a:lnTo>
                <a:lnTo>
                  <a:pt x="5242178" y="1231193"/>
                </a:lnTo>
                <a:lnTo>
                  <a:pt x="5261734" y="1275904"/>
                </a:lnTo>
                <a:lnTo>
                  <a:pt x="5280464" y="1321100"/>
                </a:lnTo>
                <a:lnTo>
                  <a:pt x="5298419" y="1366735"/>
                </a:lnTo>
                <a:lnTo>
                  <a:pt x="5315650" y="1412762"/>
                </a:lnTo>
                <a:lnTo>
                  <a:pt x="5332209" y="1459136"/>
                </a:lnTo>
                <a:lnTo>
                  <a:pt x="5348146" y="1505811"/>
                </a:lnTo>
                <a:lnTo>
                  <a:pt x="5363513" y="1552740"/>
                </a:lnTo>
                <a:lnTo>
                  <a:pt x="5378361" y="1599878"/>
                </a:lnTo>
                <a:lnTo>
                  <a:pt x="5392742" y="1647179"/>
                </a:lnTo>
                <a:lnTo>
                  <a:pt x="5406707" y="1694595"/>
                </a:lnTo>
                <a:lnTo>
                  <a:pt x="5420307" y="1742083"/>
                </a:lnTo>
                <a:lnTo>
                  <a:pt x="5433594" y="1789594"/>
                </a:lnTo>
                <a:lnTo>
                  <a:pt x="5446619" y="1837084"/>
                </a:lnTo>
                <a:lnTo>
                  <a:pt x="5459433" y="1884506"/>
                </a:lnTo>
                <a:lnTo>
                  <a:pt x="5472088" y="1931814"/>
                </a:lnTo>
                <a:lnTo>
                  <a:pt x="5484635" y="1978962"/>
                </a:lnTo>
                <a:lnTo>
                  <a:pt x="5497124" y="2025904"/>
                </a:lnTo>
                <a:lnTo>
                  <a:pt x="5509609" y="2072594"/>
                </a:lnTo>
                <a:lnTo>
                  <a:pt x="5522599" y="2120679"/>
                </a:lnTo>
                <a:lnTo>
                  <a:pt x="5535745" y="2168758"/>
                </a:lnTo>
                <a:lnTo>
                  <a:pt x="5549048" y="2216832"/>
                </a:lnTo>
                <a:lnTo>
                  <a:pt x="5562510" y="2264900"/>
                </a:lnTo>
                <a:lnTo>
                  <a:pt x="5576131" y="2312964"/>
                </a:lnTo>
                <a:lnTo>
                  <a:pt x="5589913" y="2361025"/>
                </a:lnTo>
                <a:lnTo>
                  <a:pt x="5603856" y="2409083"/>
                </a:lnTo>
                <a:lnTo>
                  <a:pt x="5617963" y="2457139"/>
                </a:lnTo>
                <a:lnTo>
                  <a:pt x="5632233" y="2505194"/>
                </a:lnTo>
                <a:lnTo>
                  <a:pt x="5646668" y="2553248"/>
                </a:lnTo>
                <a:lnTo>
                  <a:pt x="5661269" y="2601302"/>
                </a:lnTo>
                <a:lnTo>
                  <a:pt x="5676038" y="2649356"/>
                </a:lnTo>
                <a:lnTo>
                  <a:pt x="5690975" y="2697413"/>
                </a:lnTo>
                <a:lnTo>
                  <a:pt x="5706082" y="2745471"/>
                </a:lnTo>
                <a:lnTo>
                  <a:pt x="5721359" y="2793533"/>
                </a:lnTo>
                <a:lnTo>
                  <a:pt x="5736808" y="2841598"/>
                </a:lnTo>
                <a:lnTo>
                  <a:pt x="5752430" y="2889667"/>
                </a:lnTo>
                <a:lnTo>
                  <a:pt x="5768226" y="2937741"/>
                </a:lnTo>
                <a:lnTo>
                  <a:pt x="5784197" y="2985821"/>
                </a:lnTo>
                <a:lnTo>
                  <a:pt x="5800344" y="3033908"/>
                </a:lnTo>
                <a:lnTo>
                  <a:pt x="5816669" y="3082002"/>
                </a:lnTo>
                <a:lnTo>
                  <a:pt x="5833172" y="3130104"/>
                </a:lnTo>
                <a:lnTo>
                  <a:pt x="5849854" y="3178214"/>
                </a:lnTo>
                <a:lnTo>
                  <a:pt x="5866718" y="3226334"/>
                </a:lnTo>
                <a:lnTo>
                  <a:pt x="5883763" y="3274464"/>
                </a:lnTo>
                <a:lnTo>
                  <a:pt x="5900991" y="3322604"/>
                </a:lnTo>
                <a:lnTo>
                  <a:pt x="5905347" y="3334565"/>
                </a:lnTo>
              </a:path>
            </a:pathLst>
          </a:custGeom>
          <a:ln w="25400">
            <a:solidFill>
              <a:srgbClr val="861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431817" y="7056023"/>
            <a:ext cx="114935" cy="135890"/>
          </a:xfrm>
          <a:custGeom>
            <a:avLst/>
            <a:gdLst/>
            <a:ahLst/>
            <a:cxnLst/>
            <a:rect l="l" t="t" r="r" b="b"/>
            <a:pathLst>
              <a:path w="114934" h="135890">
                <a:moveTo>
                  <a:pt x="114559" y="0"/>
                </a:moveTo>
                <a:lnTo>
                  <a:pt x="0" y="41722"/>
                </a:lnTo>
                <a:lnTo>
                  <a:pt x="99001" y="135420"/>
                </a:lnTo>
                <a:lnTo>
                  <a:pt x="114559" y="0"/>
                </a:lnTo>
                <a:close/>
              </a:path>
            </a:pathLst>
          </a:custGeom>
          <a:solidFill>
            <a:srgbClr val="861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686125" y="1762542"/>
            <a:ext cx="9309100" cy="1118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168015" algn="l"/>
              </a:tabLst>
            </a:pPr>
            <a:r>
              <a:rPr sz="3550" i="1" spc="15" dirty="0">
                <a:latin typeface="Arial"/>
                <a:cs typeface="Arial"/>
              </a:rPr>
              <a:t>p</a:t>
            </a:r>
            <a:r>
              <a:rPr sz="3550" spc="15" dirty="0">
                <a:latin typeface="Arial"/>
                <a:cs typeface="Arial"/>
              </a:rPr>
              <a:t>(</a:t>
            </a:r>
            <a:r>
              <a:rPr sz="3550" i="1" spc="15" dirty="0">
                <a:latin typeface="Arial"/>
                <a:cs typeface="Arial"/>
              </a:rPr>
              <a:t>tom </a:t>
            </a:r>
            <a:r>
              <a:rPr sz="3550" spc="160" dirty="0">
                <a:latin typeface="MS UI Gothic"/>
                <a:cs typeface="MS UI Gothic"/>
              </a:rPr>
              <a:t>|</a:t>
            </a:r>
            <a:r>
              <a:rPr sz="3550" spc="-85" dirty="0">
                <a:latin typeface="MS UI Gothic"/>
                <a:cs typeface="MS UI Gothic"/>
              </a:rPr>
              <a:t> </a:t>
            </a:r>
            <a:r>
              <a:rPr sz="3550" b="1" spc="-17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550" i="1" spc="-175" dirty="0">
                <a:latin typeface="Arial"/>
                <a:cs typeface="Arial"/>
              </a:rPr>
              <a:t>,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spc="105" dirty="0">
                <a:latin typeface="MS UI Gothic"/>
                <a:cs typeface="MS UI Gothic"/>
              </a:rPr>
              <a:t>h</a:t>
            </a:r>
            <a:r>
              <a:rPr sz="3550" b="0" i="1" spc="105" dirty="0">
                <a:latin typeface="Bookman Old Style"/>
                <a:cs typeface="Bookman Old Style"/>
              </a:rPr>
              <a:t>s</a:t>
            </a:r>
            <a:r>
              <a:rPr sz="3550" spc="105" dirty="0">
                <a:latin typeface="MS UI Gothic"/>
                <a:cs typeface="MS UI Gothic"/>
              </a:rPr>
              <a:t>i</a:t>
            </a:r>
            <a:r>
              <a:rPr sz="3550" spc="105" dirty="0">
                <a:latin typeface="Arial"/>
                <a:cs typeface="Arial"/>
              </a:rPr>
              <a:t>)	</a:t>
            </a:r>
            <a:r>
              <a:rPr sz="3550" i="1" spc="-45" dirty="0">
                <a:latin typeface="Arial"/>
                <a:cs typeface="Arial"/>
              </a:rPr>
              <a:t>p</a:t>
            </a:r>
            <a:r>
              <a:rPr sz="3550" spc="-45" dirty="0">
                <a:latin typeface="Arial"/>
                <a:cs typeface="Arial"/>
              </a:rPr>
              <a:t>(</a:t>
            </a:r>
            <a:r>
              <a:rPr sz="3550" i="1" spc="-45" dirty="0">
                <a:latin typeface="Arial"/>
                <a:cs typeface="Arial"/>
              </a:rPr>
              <a:t>likes </a:t>
            </a:r>
            <a:r>
              <a:rPr sz="3550" spc="160" dirty="0">
                <a:latin typeface="MS UI Gothic"/>
                <a:cs typeface="MS UI Gothic"/>
              </a:rPr>
              <a:t>| </a:t>
            </a:r>
            <a:r>
              <a:rPr sz="3550" b="1" spc="-17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550" i="1" spc="-175" dirty="0">
                <a:latin typeface="Arial"/>
                <a:cs typeface="Arial"/>
              </a:rPr>
              <a:t>, </a:t>
            </a:r>
            <a:r>
              <a:rPr sz="3550" spc="55" dirty="0">
                <a:latin typeface="MS UI Gothic"/>
                <a:cs typeface="MS UI Gothic"/>
              </a:rPr>
              <a:t>h</a:t>
            </a:r>
            <a:r>
              <a:rPr sz="3550" b="0" i="1" spc="55" dirty="0">
                <a:latin typeface="Bookman Old Style"/>
                <a:cs typeface="Bookman Old Style"/>
              </a:rPr>
              <a:t>s</a:t>
            </a:r>
            <a:r>
              <a:rPr sz="3550" spc="55" dirty="0">
                <a:latin typeface="MS UI Gothic"/>
                <a:cs typeface="MS UI Gothic"/>
              </a:rPr>
              <a:t>i</a:t>
            </a:r>
            <a:r>
              <a:rPr sz="3550" i="1" spc="55" dirty="0">
                <a:latin typeface="Arial"/>
                <a:cs typeface="Arial"/>
              </a:rPr>
              <a:t>,</a:t>
            </a:r>
            <a:r>
              <a:rPr sz="3550" i="1" spc="-800" dirty="0">
                <a:latin typeface="Arial"/>
                <a:cs typeface="Arial"/>
              </a:rPr>
              <a:t> </a:t>
            </a:r>
            <a:r>
              <a:rPr sz="3550" i="1" spc="60" dirty="0">
                <a:latin typeface="Arial"/>
                <a:cs typeface="Arial"/>
              </a:rPr>
              <a:t>tom</a:t>
            </a:r>
            <a:r>
              <a:rPr sz="3550" spc="60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  <a:p>
            <a:pPr marL="4533900">
              <a:lnSpc>
                <a:spcPct val="100000"/>
              </a:lnSpc>
              <a:spcBef>
                <a:spcPts val="40"/>
              </a:spcBef>
            </a:pPr>
            <a:r>
              <a:rPr sz="3550" i="1" spc="-165" dirty="0">
                <a:latin typeface="Arial"/>
                <a:cs typeface="Arial"/>
              </a:rPr>
              <a:t>p</a:t>
            </a:r>
            <a:r>
              <a:rPr sz="3550" spc="-165" dirty="0">
                <a:latin typeface="Arial"/>
                <a:cs typeface="Arial"/>
              </a:rPr>
              <a:t>(</a:t>
            </a:r>
            <a:r>
              <a:rPr sz="3550" i="1" spc="-165" dirty="0">
                <a:latin typeface="Arial"/>
                <a:cs typeface="Arial"/>
              </a:rPr>
              <a:t>beer</a:t>
            </a:r>
            <a:r>
              <a:rPr sz="3550" i="1" spc="-10" dirty="0">
                <a:latin typeface="Arial"/>
                <a:cs typeface="Arial"/>
              </a:rPr>
              <a:t> </a:t>
            </a:r>
            <a:r>
              <a:rPr sz="3550" spc="160" dirty="0">
                <a:latin typeface="MS UI Gothic"/>
                <a:cs typeface="MS UI Gothic"/>
              </a:rPr>
              <a:t>|</a:t>
            </a:r>
            <a:r>
              <a:rPr sz="3550" spc="-100" dirty="0">
                <a:latin typeface="MS UI Gothic"/>
                <a:cs typeface="MS UI Gothic"/>
              </a:rPr>
              <a:t> </a:t>
            </a:r>
            <a:r>
              <a:rPr sz="3550" b="1" spc="-17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550" i="1" spc="-175" dirty="0">
                <a:latin typeface="Arial"/>
                <a:cs typeface="Arial"/>
              </a:rPr>
              <a:t>,</a:t>
            </a:r>
            <a:r>
              <a:rPr sz="3550" i="1" spc="-400" dirty="0">
                <a:latin typeface="Arial"/>
                <a:cs typeface="Arial"/>
              </a:rPr>
              <a:t> </a:t>
            </a:r>
            <a:r>
              <a:rPr sz="3550" spc="55" dirty="0">
                <a:latin typeface="MS UI Gothic"/>
                <a:cs typeface="MS UI Gothic"/>
              </a:rPr>
              <a:t>h</a:t>
            </a:r>
            <a:r>
              <a:rPr sz="3550" b="0" i="1" spc="55" dirty="0">
                <a:latin typeface="Bookman Old Style"/>
                <a:cs typeface="Bookman Old Style"/>
              </a:rPr>
              <a:t>s</a:t>
            </a:r>
            <a:r>
              <a:rPr sz="3550" spc="55" dirty="0">
                <a:latin typeface="MS UI Gothic"/>
                <a:cs typeface="MS UI Gothic"/>
              </a:rPr>
              <a:t>i</a:t>
            </a:r>
            <a:r>
              <a:rPr sz="3550" i="1" spc="55" dirty="0">
                <a:latin typeface="Arial"/>
                <a:cs typeface="Arial"/>
              </a:rPr>
              <a:t>,</a:t>
            </a:r>
            <a:r>
              <a:rPr sz="3550" i="1" spc="-400" dirty="0">
                <a:latin typeface="Arial"/>
                <a:cs typeface="Arial"/>
              </a:rPr>
              <a:t> </a:t>
            </a:r>
            <a:r>
              <a:rPr sz="3550" i="1" spc="10" dirty="0">
                <a:latin typeface="Arial"/>
                <a:cs typeface="Arial"/>
              </a:rPr>
              <a:t>tom,</a:t>
            </a:r>
            <a:r>
              <a:rPr sz="3550" i="1" spc="-400" dirty="0">
                <a:latin typeface="Arial"/>
                <a:cs typeface="Arial"/>
              </a:rPr>
              <a:t> </a:t>
            </a:r>
            <a:r>
              <a:rPr sz="3550" i="1" spc="-20" dirty="0">
                <a:latin typeface="Arial"/>
                <a:cs typeface="Arial"/>
              </a:rPr>
              <a:t>likes</a:t>
            </a:r>
            <a:r>
              <a:rPr sz="3550" spc="-20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689100" y="9087104"/>
            <a:ext cx="5803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spc="120" dirty="0">
                <a:latin typeface="Arial"/>
                <a:cs typeface="Arial"/>
              </a:rPr>
              <a:t>&lt;s&gt;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2828" y="6311899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9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9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4" y="0"/>
                </a:lnTo>
                <a:lnTo>
                  <a:pt x="1327844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3900" y="67823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0079" y="66337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19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64104" y="6626374"/>
            <a:ext cx="65278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95" dirty="0">
                <a:latin typeface="Cambria"/>
                <a:cs typeface="Cambria"/>
              </a:rPr>
              <a:t>softmax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93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01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09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17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925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3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4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4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5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6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97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48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98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9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00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51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02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52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54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05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56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06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7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08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07343" y="6310514"/>
            <a:ext cx="26162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-980" dirty="0">
                <a:latin typeface="Arial"/>
                <a:cs typeface="Arial"/>
              </a:rPr>
              <a:t>p</a:t>
            </a:r>
            <a:r>
              <a:rPr sz="1800" spc="114" dirty="0">
                <a:latin typeface="SimSun"/>
                <a:cs typeface="SimSun"/>
              </a:rPr>
              <a:t>ˆ</a:t>
            </a:r>
            <a:r>
              <a:rPr sz="1875" spc="22" baseline="-11111" dirty="0">
                <a:latin typeface="Arial"/>
                <a:cs typeface="Arial"/>
              </a:rPr>
              <a:t>1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72828" y="8013700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29978" y="80454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5478" y="7162800"/>
            <a:ext cx="2756842" cy="393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2628" y="7194550"/>
            <a:ext cx="2642870" cy="279400"/>
          </a:xfrm>
          <a:custGeom>
            <a:avLst/>
            <a:gdLst/>
            <a:ahLst/>
            <a:cxnLst/>
            <a:rect l="l" t="t" r="r" b="b"/>
            <a:pathLst>
              <a:path w="2642870" h="279400">
                <a:moveTo>
                  <a:pt x="0" y="0"/>
                </a:moveTo>
                <a:lnTo>
                  <a:pt x="2642542" y="0"/>
                </a:lnTo>
                <a:lnTo>
                  <a:pt x="2642542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93900" y="76459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10079" y="74973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19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72628" y="7194550"/>
            <a:ext cx="2642870" cy="279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040" algn="ctr">
              <a:lnSpc>
                <a:spcPts val="1989"/>
              </a:lnSpc>
            </a:pPr>
            <a:r>
              <a:rPr sz="1800" b="1" spc="80" dirty="0">
                <a:latin typeface="Times New Roman"/>
                <a:cs typeface="Times New Roman"/>
              </a:rPr>
              <a:t>h</a:t>
            </a:r>
            <a:r>
              <a:rPr sz="1875" spc="120" baseline="-11111" dirty="0">
                <a:latin typeface="Arial"/>
                <a:cs typeface="Arial"/>
              </a:rPr>
              <a:t>1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1536" y="7409824"/>
            <a:ext cx="184150" cy="616585"/>
          </a:xfrm>
          <a:custGeom>
            <a:avLst/>
            <a:gdLst/>
            <a:ahLst/>
            <a:cxnLst/>
            <a:rect l="l" t="t" r="r" b="b"/>
            <a:pathLst>
              <a:path w="184150" h="616584">
                <a:moveTo>
                  <a:pt x="5699" y="616575"/>
                </a:moveTo>
                <a:lnTo>
                  <a:pt x="1452" y="555195"/>
                </a:lnTo>
                <a:lnTo>
                  <a:pt x="0" y="496282"/>
                </a:lnTo>
                <a:lnTo>
                  <a:pt x="1340" y="439837"/>
                </a:lnTo>
                <a:lnTo>
                  <a:pt x="5475" y="385861"/>
                </a:lnTo>
                <a:lnTo>
                  <a:pt x="12403" y="334352"/>
                </a:lnTo>
                <a:lnTo>
                  <a:pt x="22125" y="285312"/>
                </a:lnTo>
                <a:lnTo>
                  <a:pt x="34641" y="238740"/>
                </a:lnTo>
                <a:lnTo>
                  <a:pt x="49951" y="194636"/>
                </a:lnTo>
                <a:lnTo>
                  <a:pt x="68054" y="153000"/>
                </a:lnTo>
                <a:lnTo>
                  <a:pt x="88951" y="113832"/>
                </a:lnTo>
                <a:lnTo>
                  <a:pt x="112642" y="77132"/>
                </a:lnTo>
                <a:lnTo>
                  <a:pt x="139126" y="42901"/>
                </a:lnTo>
                <a:lnTo>
                  <a:pt x="168404" y="11138"/>
                </a:lnTo>
                <a:lnTo>
                  <a:pt x="18389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1032" y="7323080"/>
            <a:ext cx="185420" cy="166370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5041" y="0"/>
                </a:moveTo>
                <a:lnTo>
                  <a:pt x="0" y="29810"/>
                </a:lnTo>
                <a:lnTo>
                  <a:pt x="97865" y="165919"/>
                </a:lnTo>
                <a:lnTo>
                  <a:pt x="185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8013700"/>
            <a:ext cx="784860" cy="393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0328" y="8045450"/>
            <a:ext cx="677545" cy="279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7645">
              <a:lnSpc>
                <a:spcPts val="1989"/>
              </a:lnSpc>
            </a:pPr>
            <a:r>
              <a:rPr sz="1800" b="1" spc="80" dirty="0">
                <a:latin typeface="Times New Roman"/>
                <a:cs typeface="Times New Roman"/>
              </a:rPr>
              <a:t>h</a:t>
            </a:r>
            <a:r>
              <a:rPr sz="1875" spc="120" baseline="-11111" dirty="0">
                <a:latin typeface="Arial"/>
                <a:cs typeface="Arial"/>
              </a:rPr>
              <a:t>0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29978" y="8045450"/>
            <a:ext cx="1328420" cy="279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040" algn="ctr">
              <a:lnSpc>
                <a:spcPts val="1850"/>
              </a:lnSpc>
            </a:pPr>
            <a:r>
              <a:rPr sz="1800" b="1" spc="50" dirty="0">
                <a:latin typeface="Arial"/>
                <a:cs typeface="Arial"/>
              </a:rPr>
              <a:t>x</a:t>
            </a:r>
            <a:r>
              <a:rPr sz="1875" spc="75" baseline="-11111" dirty="0">
                <a:latin typeface="Arial"/>
                <a:cs typeface="Arial"/>
              </a:rPr>
              <a:t>1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613560" y="8885042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30" h="760095">
                <a:moveTo>
                  <a:pt x="649747" y="110825"/>
                </a:moveTo>
                <a:lnTo>
                  <a:pt x="681442" y="146683"/>
                </a:lnTo>
                <a:lnTo>
                  <a:pt x="707854" y="185316"/>
                </a:lnTo>
                <a:lnTo>
                  <a:pt x="728984" y="226219"/>
                </a:lnTo>
                <a:lnTo>
                  <a:pt x="744831" y="268888"/>
                </a:lnTo>
                <a:lnTo>
                  <a:pt x="755396" y="312818"/>
                </a:lnTo>
                <a:lnTo>
                  <a:pt x="760679" y="357504"/>
                </a:lnTo>
                <a:lnTo>
                  <a:pt x="760679" y="402443"/>
                </a:lnTo>
                <a:lnTo>
                  <a:pt x="755396" y="447129"/>
                </a:lnTo>
                <a:lnTo>
                  <a:pt x="744831" y="491059"/>
                </a:lnTo>
                <a:lnTo>
                  <a:pt x="728984" y="533728"/>
                </a:lnTo>
                <a:lnTo>
                  <a:pt x="707854" y="574631"/>
                </a:lnTo>
                <a:lnTo>
                  <a:pt x="681442" y="613264"/>
                </a:lnTo>
                <a:lnTo>
                  <a:pt x="649747" y="649122"/>
                </a:lnTo>
                <a:lnTo>
                  <a:pt x="613854" y="680786"/>
                </a:lnTo>
                <a:lnTo>
                  <a:pt x="575184" y="707173"/>
                </a:lnTo>
                <a:lnTo>
                  <a:pt x="534241" y="728283"/>
                </a:lnTo>
                <a:lnTo>
                  <a:pt x="491532" y="744115"/>
                </a:lnTo>
                <a:lnTo>
                  <a:pt x="447560" y="754670"/>
                </a:lnTo>
                <a:lnTo>
                  <a:pt x="402830" y="759947"/>
                </a:lnTo>
                <a:lnTo>
                  <a:pt x="357848" y="759947"/>
                </a:lnTo>
                <a:lnTo>
                  <a:pt x="313119" y="754670"/>
                </a:lnTo>
                <a:lnTo>
                  <a:pt x="269147" y="744115"/>
                </a:lnTo>
                <a:lnTo>
                  <a:pt x="226437" y="728283"/>
                </a:lnTo>
                <a:lnTo>
                  <a:pt x="185495" y="707173"/>
                </a:lnTo>
                <a:lnTo>
                  <a:pt x="146825" y="680786"/>
                </a:lnTo>
                <a:lnTo>
                  <a:pt x="110932" y="649122"/>
                </a:lnTo>
                <a:lnTo>
                  <a:pt x="79237" y="613264"/>
                </a:lnTo>
                <a:lnTo>
                  <a:pt x="52824" y="574631"/>
                </a:lnTo>
                <a:lnTo>
                  <a:pt x="31694" y="533728"/>
                </a:lnTo>
                <a:lnTo>
                  <a:pt x="15847" y="491059"/>
                </a:lnTo>
                <a:lnTo>
                  <a:pt x="5282" y="447129"/>
                </a:lnTo>
                <a:lnTo>
                  <a:pt x="0" y="402443"/>
                </a:lnTo>
                <a:lnTo>
                  <a:pt x="0" y="357504"/>
                </a:lnTo>
                <a:lnTo>
                  <a:pt x="5282" y="312818"/>
                </a:lnTo>
                <a:lnTo>
                  <a:pt x="15847" y="268888"/>
                </a:lnTo>
                <a:lnTo>
                  <a:pt x="31694" y="226219"/>
                </a:lnTo>
                <a:lnTo>
                  <a:pt x="52824" y="185316"/>
                </a:lnTo>
                <a:lnTo>
                  <a:pt x="79237" y="146683"/>
                </a:lnTo>
                <a:lnTo>
                  <a:pt x="110932" y="110825"/>
                </a:lnTo>
                <a:lnTo>
                  <a:pt x="146825" y="79160"/>
                </a:lnTo>
                <a:lnTo>
                  <a:pt x="185495" y="52773"/>
                </a:lnTo>
                <a:lnTo>
                  <a:pt x="226437" y="31664"/>
                </a:lnTo>
                <a:lnTo>
                  <a:pt x="269147" y="15832"/>
                </a:lnTo>
                <a:lnTo>
                  <a:pt x="313119" y="5277"/>
                </a:lnTo>
                <a:lnTo>
                  <a:pt x="357848" y="0"/>
                </a:lnTo>
                <a:lnTo>
                  <a:pt x="402830" y="0"/>
                </a:lnTo>
                <a:lnTo>
                  <a:pt x="447560" y="5277"/>
                </a:lnTo>
                <a:lnTo>
                  <a:pt x="491532" y="15832"/>
                </a:lnTo>
                <a:lnTo>
                  <a:pt x="534241" y="31664"/>
                </a:lnTo>
                <a:lnTo>
                  <a:pt x="575184" y="52773"/>
                </a:lnTo>
                <a:lnTo>
                  <a:pt x="613854" y="79160"/>
                </a:lnTo>
                <a:lnTo>
                  <a:pt x="649747" y="110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93900" y="84968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10079" y="83482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19" y="0"/>
                </a:moveTo>
                <a:lnTo>
                  <a:pt x="0" y="167640"/>
                </a:lnTo>
                <a:lnTo>
                  <a:pt x="167639" y="167640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3527" y="3428208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0677" y="3459958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0677" y="3459958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4" y="0"/>
                </a:lnTo>
                <a:lnTo>
                  <a:pt x="1327844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6674" y="3758015"/>
            <a:ext cx="1090295" cy="3373754"/>
          </a:xfrm>
          <a:custGeom>
            <a:avLst/>
            <a:gdLst/>
            <a:ahLst/>
            <a:cxnLst/>
            <a:rect l="l" t="t" r="r" b="b"/>
            <a:pathLst>
              <a:path w="1090295" h="3373754">
                <a:moveTo>
                  <a:pt x="775644" y="0"/>
                </a:moveTo>
                <a:lnTo>
                  <a:pt x="738540" y="54174"/>
                </a:lnTo>
                <a:lnTo>
                  <a:pt x="702345" y="107972"/>
                </a:lnTo>
                <a:lnTo>
                  <a:pt x="667060" y="161394"/>
                </a:lnTo>
                <a:lnTo>
                  <a:pt x="632684" y="214439"/>
                </a:lnTo>
                <a:lnTo>
                  <a:pt x="599218" y="267108"/>
                </a:lnTo>
                <a:lnTo>
                  <a:pt x="566661" y="319400"/>
                </a:lnTo>
                <a:lnTo>
                  <a:pt x="535013" y="371317"/>
                </a:lnTo>
                <a:lnTo>
                  <a:pt x="504274" y="422856"/>
                </a:lnTo>
                <a:lnTo>
                  <a:pt x="474445" y="474020"/>
                </a:lnTo>
                <a:lnTo>
                  <a:pt x="445525" y="524807"/>
                </a:lnTo>
                <a:lnTo>
                  <a:pt x="417515" y="575217"/>
                </a:lnTo>
                <a:lnTo>
                  <a:pt x="390414" y="625251"/>
                </a:lnTo>
                <a:lnTo>
                  <a:pt x="364222" y="674909"/>
                </a:lnTo>
                <a:lnTo>
                  <a:pt x="338939" y="724191"/>
                </a:lnTo>
                <a:lnTo>
                  <a:pt x="314566" y="773096"/>
                </a:lnTo>
                <a:lnTo>
                  <a:pt x="291102" y="821624"/>
                </a:lnTo>
                <a:lnTo>
                  <a:pt x="268548" y="869776"/>
                </a:lnTo>
                <a:lnTo>
                  <a:pt x="246903" y="917552"/>
                </a:lnTo>
                <a:lnTo>
                  <a:pt x="226167" y="964952"/>
                </a:lnTo>
                <a:lnTo>
                  <a:pt x="206340" y="1011975"/>
                </a:lnTo>
                <a:lnTo>
                  <a:pt x="187423" y="1058622"/>
                </a:lnTo>
                <a:lnTo>
                  <a:pt x="169415" y="1104892"/>
                </a:lnTo>
                <a:lnTo>
                  <a:pt x="152317" y="1150786"/>
                </a:lnTo>
                <a:lnTo>
                  <a:pt x="136128" y="1196303"/>
                </a:lnTo>
                <a:lnTo>
                  <a:pt x="120848" y="1241444"/>
                </a:lnTo>
                <a:lnTo>
                  <a:pt x="106478" y="1286209"/>
                </a:lnTo>
                <a:lnTo>
                  <a:pt x="93017" y="1330598"/>
                </a:lnTo>
                <a:lnTo>
                  <a:pt x="80465" y="1374610"/>
                </a:lnTo>
                <a:lnTo>
                  <a:pt x="68822" y="1418245"/>
                </a:lnTo>
                <a:lnTo>
                  <a:pt x="58089" y="1461504"/>
                </a:lnTo>
                <a:lnTo>
                  <a:pt x="48265" y="1504387"/>
                </a:lnTo>
                <a:lnTo>
                  <a:pt x="39351" y="1546894"/>
                </a:lnTo>
                <a:lnTo>
                  <a:pt x="31346" y="1589024"/>
                </a:lnTo>
                <a:lnTo>
                  <a:pt x="24250" y="1630777"/>
                </a:lnTo>
                <a:lnTo>
                  <a:pt x="18064" y="1672155"/>
                </a:lnTo>
                <a:lnTo>
                  <a:pt x="12787" y="1713155"/>
                </a:lnTo>
                <a:lnTo>
                  <a:pt x="8419" y="1753780"/>
                </a:lnTo>
                <a:lnTo>
                  <a:pt x="4961" y="1794028"/>
                </a:lnTo>
                <a:lnTo>
                  <a:pt x="2411" y="1833900"/>
                </a:lnTo>
                <a:lnTo>
                  <a:pt x="772" y="1873395"/>
                </a:lnTo>
                <a:lnTo>
                  <a:pt x="41" y="1912514"/>
                </a:lnTo>
                <a:lnTo>
                  <a:pt x="220" y="1951257"/>
                </a:lnTo>
                <a:lnTo>
                  <a:pt x="1308" y="1989623"/>
                </a:lnTo>
                <a:lnTo>
                  <a:pt x="6213" y="2065226"/>
                </a:lnTo>
                <a:lnTo>
                  <a:pt x="14755" y="2139323"/>
                </a:lnTo>
                <a:lnTo>
                  <a:pt x="26934" y="2211916"/>
                </a:lnTo>
                <a:lnTo>
                  <a:pt x="42751" y="2283002"/>
                </a:lnTo>
                <a:lnTo>
                  <a:pt x="62205" y="2352583"/>
                </a:lnTo>
                <a:lnTo>
                  <a:pt x="85296" y="2420658"/>
                </a:lnTo>
                <a:lnTo>
                  <a:pt x="112025" y="2487228"/>
                </a:lnTo>
                <a:lnTo>
                  <a:pt x="142390" y="2552292"/>
                </a:lnTo>
                <a:lnTo>
                  <a:pt x="176394" y="2615851"/>
                </a:lnTo>
                <a:lnTo>
                  <a:pt x="214034" y="2677904"/>
                </a:lnTo>
                <a:lnTo>
                  <a:pt x="255312" y="2738452"/>
                </a:lnTo>
                <a:lnTo>
                  <a:pt x="300228" y="2797494"/>
                </a:lnTo>
                <a:lnTo>
                  <a:pt x="348780" y="2855030"/>
                </a:lnTo>
                <a:lnTo>
                  <a:pt x="374421" y="2883234"/>
                </a:lnTo>
                <a:lnTo>
                  <a:pt x="400970" y="2911061"/>
                </a:lnTo>
                <a:lnTo>
                  <a:pt x="428429" y="2938512"/>
                </a:lnTo>
                <a:lnTo>
                  <a:pt x="456798" y="2965587"/>
                </a:lnTo>
                <a:lnTo>
                  <a:pt x="486076" y="2992285"/>
                </a:lnTo>
                <a:lnTo>
                  <a:pt x="516263" y="3018607"/>
                </a:lnTo>
                <a:lnTo>
                  <a:pt x="547359" y="3044552"/>
                </a:lnTo>
                <a:lnTo>
                  <a:pt x="579365" y="3070121"/>
                </a:lnTo>
                <a:lnTo>
                  <a:pt x="612280" y="3095313"/>
                </a:lnTo>
                <a:lnTo>
                  <a:pt x="646104" y="3120129"/>
                </a:lnTo>
                <a:lnTo>
                  <a:pt x="680838" y="3144569"/>
                </a:lnTo>
                <a:lnTo>
                  <a:pt x="716481" y="3168633"/>
                </a:lnTo>
                <a:lnTo>
                  <a:pt x="753033" y="3192320"/>
                </a:lnTo>
                <a:lnTo>
                  <a:pt x="790495" y="3215630"/>
                </a:lnTo>
                <a:lnTo>
                  <a:pt x="828866" y="3238564"/>
                </a:lnTo>
                <a:lnTo>
                  <a:pt x="868146" y="3261122"/>
                </a:lnTo>
                <a:lnTo>
                  <a:pt x="908336" y="3283304"/>
                </a:lnTo>
                <a:lnTo>
                  <a:pt x="949435" y="3305109"/>
                </a:lnTo>
                <a:lnTo>
                  <a:pt x="991443" y="3326537"/>
                </a:lnTo>
                <a:lnTo>
                  <a:pt x="1034361" y="3347590"/>
                </a:lnTo>
                <a:lnTo>
                  <a:pt x="1078188" y="3368266"/>
                </a:lnTo>
                <a:lnTo>
                  <a:pt x="1089841" y="3373405"/>
                </a:lnTo>
              </a:path>
            </a:pathLst>
          </a:custGeom>
          <a:ln w="25400">
            <a:solidFill>
              <a:srgbClr val="861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10252" y="7070520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59">
                <a:moveTo>
                  <a:pt x="49203" y="0"/>
                </a:moveTo>
                <a:lnTo>
                  <a:pt x="0" y="111550"/>
                </a:lnTo>
                <a:lnTo>
                  <a:pt x="136151" y="104979"/>
                </a:lnTo>
                <a:lnTo>
                  <a:pt x="49203" y="0"/>
                </a:lnTo>
                <a:close/>
              </a:path>
            </a:pathLst>
          </a:custGeom>
          <a:solidFill>
            <a:srgbClr val="861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3560" y="4668642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30" h="760095">
                <a:moveTo>
                  <a:pt x="649747" y="110825"/>
                </a:moveTo>
                <a:lnTo>
                  <a:pt x="681442" y="146683"/>
                </a:lnTo>
                <a:lnTo>
                  <a:pt x="707854" y="185316"/>
                </a:lnTo>
                <a:lnTo>
                  <a:pt x="728984" y="226219"/>
                </a:lnTo>
                <a:lnTo>
                  <a:pt x="744831" y="268888"/>
                </a:lnTo>
                <a:lnTo>
                  <a:pt x="755396" y="312818"/>
                </a:lnTo>
                <a:lnTo>
                  <a:pt x="760679" y="357504"/>
                </a:lnTo>
                <a:lnTo>
                  <a:pt x="760679" y="402443"/>
                </a:lnTo>
                <a:lnTo>
                  <a:pt x="755396" y="447129"/>
                </a:lnTo>
                <a:lnTo>
                  <a:pt x="744831" y="491059"/>
                </a:lnTo>
                <a:lnTo>
                  <a:pt x="728984" y="533728"/>
                </a:lnTo>
                <a:lnTo>
                  <a:pt x="707854" y="574631"/>
                </a:lnTo>
                <a:lnTo>
                  <a:pt x="681442" y="613264"/>
                </a:lnTo>
                <a:lnTo>
                  <a:pt x="649747" y="649122"/>
                </a:lnTo>
                <a:lnTo>
                  <a:pt x="613854" y="680786"/>
                </a:lnTo>
                <a:lnTo>
                  <a:pt x="575184" y="707173"/>
                </a:lnTo>
                <a:lnTo>
                  <a:pt x="534241" y="728283"/>
                </a:lnTo>
                <a:lnTo>
                  <a:pt x="491532" y="744115"/>
                </a:lnTo>
                <a:lnTo>
                  <a:pt x="447560" y="754670"/>
                </a:lnTo>
                <a:lnTo>
                  <a:pt x="402830" y="759947"/>
                </a:lnTo>
                <a:lnTo>
                  <a:pt x="357848" y="759947"/>
                </a:lnTo>
                <a:lnTo>
                  <a:pt x="313119" y="754670"/>
                </a:lnTo>
                <a:lnTo>
                  <a:pt x="269147" y="744115"/>
                </a:lnTo>
                <a:lnTo>
                  <a:pt x="226437" y="728283"/>
                </a:lnTo>
                <a:lnTo>
                  <a:pt x="185495" y="707173"/>
                </a:lnTo>
                <a:lnTo>
                  <a:pt x="146825" y="680786"/>
                </a:lnTo>
                <a:lnTo>
                  <a:pt x="110932" y="649122"/>
                </a:lnTo>
                <a:lnTo>
                  <a:pt x="79237" y="613264"/>
                </a:lnTo>
                <a:lnTo>
                  <a:pt x="52824" y="574631"/>
                </a:lnTo>
                <a:lnTo>
                  <a:pt x="31694" y="533728"/>
                </a:lnTo>
                <a:lnTo>
                  <a:pt x="15847" y="491059"/>
                </a:lnTo>
                <a:lnTo>
                  <a:pt x="5282" y="447129"/>
                </a:lnTo>
                <a:lnTo>
                  <a:pt x="0" y="402443"/>
                </a:lnTo>
                <a:lnTo>
                  <a:pt x="0" y="357504"/>
                </a:lnTo>
                <a:lnTo>
                  <a:pt x="5282" y="312818"/>
                </a:lnTo>
                <a:lnTo>
                  <a:pt x="15847" y="268888"/>
                </a:lnTo>
                <a:lnTo>
                  <a:pt x="31694" y="226219"/>
                </a:lnTo>
                <a:lnTo>
                  <a:pt x="52824" y="185316"/>
                </a:lnTo>
                <a:lnTo>
                  <a:pt x="79237" y="146683"/>
                </a:lnTo>
                <a:lnTo>
                  <a:pt x="110932" y="110825"/>
                </a:lnTo>
                <a:lnTo>
                  <a:pt x="146825" y="79160"/>
                </a:lnTo>
                <a:lnTo>
                  <a:pt x="185495" y="52773"/>
                </a:lnTo>
                <a:lnTo>
                  <a:pt x="226437" y="31664"/>
                </a:lnTo>
                <a:lnTo>
                  <a:pt x="269147" y="15832"/>
                </a:lnTo>
                <a:lnTo>
                  <a:pt x="313119" y="5277"/>
                </a:lnTo>
                <a:lnTo>
                  <a:pt x="357848" y="0"/>
                </a:lnTo>
                <a:lnTo>
                  <a:pt x="402830" y="0"/>
                </a:lnTo>
                <a:lnTo>
                  <a:pt x="447560" y="5277"/>
                </a:lnTo>
                <a:lnTo>
                  <a:pt x="491532" y="15832"/>
                </a:lnTo>
                <a:lnTo>
                  <a:pt x="534241" y="31664"/>
                </a:lnTo>
                <a:lnTo>
                  <a:pt x="575184" y="52773"/>
                </a:lnTo>
                <a:lnTo>
                  <a:pt x="613854" y="79160"/>
                </a:lnTo>
                <a:lnTo>
                  <a:pt x="649747" y="110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93900" y="5580098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4">
                <a:moveTo>
                  <a:pt x="0" y="0"/>
                </a:moveTo>
                <a:lnTo>
                  <a:pt x="0" y="1920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93900" y="6153150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10079" y="543150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83819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9600" y="5772150"/>
            <a:ext cx="203200" cy="381000"/>
          </a:xfrm>
          <a:custGeom>
            <a:avLst/>
            <a:gdLst/>
            <a:ahLst/>
            <a:cxnLst/>
            <a:rect l="l" t="t" r="r" b="b"/>
            <a:pathLst>
              <a:path w="203200" h="381000">
                <a:moveTo>
                  <a:pt x="0" y="0"/>
                </a:moveTo>
                <a:lnTo>
                  <a:pt x="203200" y="0"/>
                </a:lnTo>
                <a:lnTo>
                  <a:pt x="20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727200" y="4851400"/>
            <a:ext cx="5124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Arial"/>
                <a:cs typeface="Arial"/>
              </a:rPr>
              <a:t>tom</a:t>
            </a:r>
            <a:endParaRPr sz="230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495299" y="546100"/>
            <a:ext cx="12031073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6270" algn="l"/>
                <a:tab pos="5996305" algn="l"/>
              </a:tabLst>
            </a:pPr>
            <a:r>
              <a:rPr lang="fr-FR" dirty="0"/>
              <a:t>K&amp;</a:t>
            </a:r>
            <a:r>
              <a:rPr lang="ru-RU" dirty="0"/>
              <a:t>Б	2013:</a:t>
            </a:r>
            <a:r>
              <a:rPr lang="ru-RU" spc="-5" dirty="0"/>
              <a:t> </a:t>
            </a:r>
            <a:r>
              <a:rPr lang="ru-RU" dirty="0"/>
              <a:t>Декодировщик РНС</a:t>
            </a:r>
            <a:endParaRPr spc="-5" dirty="0"/>
          </a:p>
        </p:txBody>
      </p:sp>
      <p:sp>
        <p:nvSpPr>
          <p:cNvPr id="61" name="object 61"/>
          <p:cNvSpPr/>
          <p:nvPr/>
        </p:nvSpPr>
        <p:spPr>
          <a:xfrm>
            <a:off x="3790478" y="7162800"/>
            <a:ext cx="2756842" cy="393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47628" y="7194550"/>
            <a:ext cx="2642870" cy="279400"/>
          </a:xfrm>
          <a:custGeom>
            <a:avLst/>
            <a:gdLst/>
            <a:ahLst/>
            <a:cxnLst/>
            <a:rect l="l" t="t" r="r" b="b"/>
            <a:pathLst>
              <a:path w="2642870" h="279400">
                <a:moveTo>
                  <a:pt x="0" y="0"/>
                </a:moveTo>
                <a:lnTo>
                  <a:pt x="2642542" y="0"/>
                </a:lnTo>
                <a:lnTo>
                  <a:pt x="2642542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47828" y="6311899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04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04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4" y="0"/>
                </a:lnTo>
                <a:lnTo>
                  <a:pt x="1327844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14700" y="7328037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>
                <a:moveTo>
                  <a:pt x="0" y="0"/>
                </a:moveTo>
                <a:lnTo>
                  <a:pt x="354574" y="0"/>
                </a:lnTo>
                <a:lnTo>
                  <a:pt x="3736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69275" y="724421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0" y="0"/>
                </a:moveTo>
                <a:lnTo>
                  <a:pt x="0" y="167640"/>
                </a:lnTo>
                <a:lnTo>
                  <a:pt x="167639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68900" y="76459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85079" y="74973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2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68900" y="67823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85079" y="66337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2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847628" y="7194550"/>
            <a:ext cx="2642870" cy="279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 algn="ctr">
              <a:lnSpc>
                <a:spcPts val="1989"/>
              </a:lnSpc>
            </a:pPr>
            <a:r>
              <a:rPr sz="1800" b="1" spc="80" dirty="0">
                <a:latin typeface="Times New Roman"/>
                <a:cs typeface="Times New Roman"/>
              </a:rPr>
              <a:t>h</a:t>
            </a:r>
            <a:r>
              <a:rPr sz="1875" spc="120" baseline="-11111" dirty="0">
                <a:latin typeface="Arial"/>
                <a:cs typeface="Arial"/>
              </a:rPr>
              <a:t>2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526404" y="6626374"/>
            <a:ext cx="65278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95" dirty="0">
                <a:latin typeface="Cambria"/>
                <a:cs typeface="Cambria"/>
              </a:rPr>
              <a:t>softmax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564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15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65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16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67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18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69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19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70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21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72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23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73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24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275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26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377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427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78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529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5803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6311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6819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327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83579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447828" y="8013700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04978" y="80454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4504978" y="8045450"/>
            <a:ext cx="1328420" cy="279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 algn="ctr">
              <a:lnSpc>
                <a:spcPts val="1850"/>
              </a:lnSpc>
            </a:pPr>
            <a:r>
              <a:rPr sz="1800" b="1" spc="50" dirty="0">
                <a:latin typeface="Arial"/>
                <a:cs typeface="Arial"/>
              </a:rPr>
              <a:t>x</a:t>
            </a:r>
            <a:r>
              <a:rPr sz="1875" spc="75" baseline="-11111" dirty="0">
                <a:latin typeface="Arial"/>
                <a:cs typeface="Arial"/>
              </a:rPr>
              <a:t>2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380167" y="5042919"/>
            <a:ext cx="2800350" cy="4029075"/>
          </a:xfrm>
          <a:custGeom>
            <a:avLst/>
            <a:gdLst/>
            <a:ahLst/>
            <a:cxnLst/>
            <a:rect l="l" t="t" r="r" b="b"/>
            <a:pathLst>
              <a:path w="2800350" h="4029075">
                <a:moveTo>
                  <a:pt x="0" y="7878"/>
                </a:moveTo>
                <a:lnTo>
                  <a:pt x="48386" y="2783"/>
                </a:lnTo>
                <a:lnTo>
                  <a:pt x="96678" y="168"/>
                </a:lnTo>
                <a:lnTo>
                  <a:pt x="144791" y="0"/>
                </a:lnTo>
                <a:lnTo>
                  <a:pt x="192641" y="2246"/>
                </a:lnTo>
                <a:lnTo>
                  <a:pt x="240145" y="6875"/>
                </a:lnTo>
                <a:lnTo>
                  <a:pt x="287218" y="13854"/>
                </a:lnTo>
                <a:lnTo>
                  <a:pt x="333777" y="23149"/>
                </a:lnTo>
                <a:lnTo>
                  <a:pt x="379738" y="34729"/>
                </a:lnTo>
                <a:lnTo>
                  <a:pt x="425017" y="48560"/>
                </a:lnTo>
                <a:lnTo>
                  <a:pt x="469531" y="64611"/>
                </a:lnTo>
                <a:lnTo>
                  <a:pt x="513195" y="82848"/>
                </a:lnTo>
                <a:lnTo>
                  <a:pt x="555925" y="103240"/>
                </a:lnTo>
                <a:lnTo>
                  <a:pt x="597638" y="125753"/>
                </a:lnTo>
                <a:lnTo>
                  <a:pt x="638251" y="150354"/>
                </a:lnTo>
                <a:lnTo>
                  <a:pt x="677678" y="177012"/>
                </a:lnTo>
                <a:lnTo>
                  <a:pt x="715837" y="205694"/>
                </a:lnTo>
                <a:lnTo>
                  <a:pt x="752643" y="236366"/>
                </a:lnTo>
                <a:lnTo>
                  <a:pt x="788013" y="268998"/>
                </a:lnTo>
                <a:lnTo>
                  <a:pt x="821863" y="303555"/>
                </a:lnTo>
                <a:lnTo>
                  <a:pt x="854109" y="340005"/>
                </a:lnTo>
                <a:lnTo>
                  <a:pt x="886460" y="380638"/>
                </a:lnTo>
                <a:lnTo>
                  <a:pt x="916390" y="422527"/>
                </a:lnTo>
                <a:lnTo>
                  <a:pt x="944004" y="465594"/>
                </a:lnTo>
                <a:lnTo>
                  <a:pt x="969402" y="509760"/>
                </a:lnTo>
                <a:lnTo>
                  <a:pt x="992688" y="554947"/>
                </a:lnTo>
                <a:lnTo>
                  <a:pt x="1013963" y="601074"/>
                </a:lnTo>
                <a:lnTo>
                  <a:pt x="1033331" y="648065"/>
                </a:lnTo>
                <a:lnTo>
                  <a:pt x="1050894" y="695841"/>
                </a:lnTo>
                <a:lnTo>
                  <a:pt x="1066754" y="744321"/>
                </a:lnTo>
                <a:lnTo>
                  <a:pt x="1081013" y="793429"/>
                </a:lnTo>
                <a:lnTo>
                  <a:pt x="1093774" y="843085"/>
                </a:lnTo>
                <a:lnTo>
                  <a:pt x="1105139" y="893211"/>
                </a:lnTo>
                <a:lnTo>
                  <a:pt x="1115212" y="943728"/>
                </a:lnTo>
                <a:lnTo>
                  <a:pt x="1124093" y="994558"/>
                </a:lnTo>
                <a:lnTo>
                  <a:pt x="1131886" y="1045621"/>
                </a:lnTo>
                <a:lnTo>
                  <a:pt x="1138319" y="1093860"/>
                </a:lnTo>
                <a:lnTo>
                  <a:pt x="1143933" y="1142227"/>
                </a:lnTo>
                <a:lnTo>
                  <a:pt x="1148772" y="1190712"/>
                </a:lnTo>
                <a:lnTo>
                  <a:pt x="1152884" y="1239307"/>
                </a:lnTo>
                <a:lnTo>
                  <a:pt x="1156313" y="1288003"/>
                </a:lnTo>
                <a:lnTo>
                  <a:pt x="1159105" y="1336791"/>
                </a:lnTo>
                <a:lnTo>
                  <a:pt x="1161306" y="1385662"/>
                </a:lnTo>
                <a:lnTo>
                  <a:pt x="1162963" y="1434609"/>
                </a:lnTo>
                <a:lnTo>
                  <a:pt x="1164120" y="1483621"/>
                </a:lnTo>
                <a:lnTo>
                  <a:pt x="1164824" y="1532690"/>
                </a:lnTo>
                <a:lnTo>
                  <a:pt x="1165120" y="1581808"/>
                </a:lnTo>
                <a:lnTo>
                  <a:pt x="1165054" y="1630966"/>
                </a:lnTo>
                <a:lnTo>
                  <a:pt x="1164672" y="1680155"/>
                </a:lnTo>
                <a:lnTo>
                  <a:pt x="1164020" y="1729366"/>
                </a:lnTo>
                <a:lnTo>
                  <a:pt x="1163144" y="1778591"/>
                </a:lnTo>
                <a:lnTo>
                  <a:pt x="1162089" y="1827821"/>
                </a:lnTo>
                <a:lnTo>
                  <a:pt x="1160901" y="1877047"/>
                </a:lnTo>
                <a:lnTo>
                  <a:pt x="1159626" y="1926261"/>
                </a:lnTo>
                <a:lnTo>
                  <a:pt x="1158310" y="1975454"/>
                </a:lnTo>
                <a:lnTo>
                  <a:pt x="1156998" y="2024616"/>
                </a:lnTo>
                <a:lnTo>
                  <a:pt x="1155737" y="2073740"/>
                </a:lnTo>
                <a:lnTo>
                  <a:pt x="1154571" y="2122816"/>
                </a:lnTo>
                <a:lnTo>
                  <a:pt x="1153548" y="2171837"/>
                </a:lnTo>
                <a:lnTo>
                  <a:pt x="1152713" y="2220792"/>
                </a:lnTo>
                <a:lnTo>
                  <a:pt x="1152111" y="2269674"/>
                </a:lnTo>
                <a:lnTo>
                  <a:pt x="1151788" y="2318473"/>
                </a:lnTo>
                <a:lnTo>
                  <a:pt x="1151790" y="2367182"/>
                </a:lnTo>
                <a:lnTo>
                  <a:pt x="1152164" y="2415791"/>
                </a:lnTo>
                <a:lnTo>
                  <a:pt x="1152954" y="2464291"/>
                </a:lnTo>
                <a:lnTo>
                  <a:pt x="1154206" y="2512674"/>
                </a:lnTo>
                <a:lnTo>
                  <a:pt x="1155967" y="2560931"/>
                </a:lnTo>
                <a:lnTo>
                  <a:pt x="1158282" y="2609054"/>
                </a:lnTo>
                <a:lnTo>
                  <a:pt x="1161197" y="2657033"/>
                </a:lnTo>
                <a:lnTo>
                  <a:pt x="1164758" y="2704860"/>
                </a:lnTo>
                <a:lnTo>
                  <a:pt x="1169010" y="2752527"/>
                </a:lnTo>
                <a:lnTo>
                  <a:pt x="1174000" y="2800023"/>
                </a:lnTo>
                <a:lnTo>
                  <a:pt x="1179773" y="2847342"/>
                </a:lnTo>
                <a:lnTo>
                  <a:pt x="1186374" y="2894473"/>
                </a:lnTo>
                <a:lnTo>
                  <a:pt x="1193850" y="2941409"/>
                </a:lnTo>
                <a:lnTo>
                  <a:pt x="1202247" y="2988140"/>
                </a:lnTo>
                <a:lnTo>
                  <a:pt x="1211610" y="3034659"/>
                </a:lnTo>
                <a:lnTo>
                  <a:pt x="1221985" y="3080955"/>
                </a:lnTo>
                <a:lnTo>
                  <a:pt x="1233418" y="3127021"/>
                </a:lnTo>
                <a:lnTo>
                  <a:pt x="1245955" y="3172847"/>
                </a:lnTo>
                <a:lnTo>
                  <a:pt x="1259641" y="3218425"/>
                </a:lnTo>
                <a:lnTo>
                  <a:pt x="1274523" y="3263747"/>
                </a:lnTo>
                <a:lnTo>
                  <a:pt x="1290645" y="3308803"/>
                </a:lnTo>
                <a:lnTo>
                  <a:pt x="1308055" y="3353584"/>
                </a:lnTo>
                <a:lnTo>
                  <a:pt x="1326797" y="3398083"/>
                </a:lnTo>
                <a:lnTo>
                  <a:pt x="1346918" y="3442290"/>
                </a:lnTo>
                <a:lnTo>
                  <a:pt x="1368463" y="3486197"/>
                </a:lnTo>
                <a:lnTo>
                  <a:pt x="1392146" y="3530744"/>
                </a:lnTo>
                <a:lnTo>
                  <a:pt x="1417429" y="3574387"/>
                </a:lnTo>
                <a:lnTo>
                  <a:pt x="1444297" y="3616971"/>
                </a:lnTo>
                <a:lnTo>
                  <a:pt x="1472734" y="3658341"/>
                </a:lnTo>
                <a:lnTo>
                  <a:pt x="1502726" y="3698340"/>
                </a:lnTo>
                <a:lnTo>
                  <a:pt x="1534260" y="3736815"/>
                </a:lnTo>
                <a:lnTo>
                  <a:pt x="1567319" y="3773609"/>
                </a:lnTo>
                <a:lnTo>
                  <a:pt x="1601889" y="3808566"/>
                </a:lnTo>
                <a:lnTo>
                  <a:pt x="1637956" y="3841532"/>
                </a:lnTo>
                <a:lnTo>
                  <a:pt x="1675506" y="3872350"/>
                </a:lnTo>
                <a:lnTo>
                  <a:pt x="1714523" y="3900866"/>
                </a:lnTo>
                <a:lnTo>
                  <a:pt x="1754992" y="3926924"/>
                </a:lnTo>
                <a:lnTo>
                  <a:pt x="1796901" y="3950368"/>
                </a:lnTo>
                <a:lnTo>
                  <a:pt x="1840233" y="3971043"/>
                </a:lnTo>
                <a:lnTo>
                  <a:pt x="1884974" y="3988794"/>
                </a:lnTo>
                <a:lnTo>
                  <a:pt x="1931109" y="4003465"/>
                </a:lnTo>
                <a:lnTo>
                  <a:pt x="1978624" y="4014900"/>
                </a:lnTo>
                <a:lnTo>
                  <a:pt x="2027505" y="4022945"/>
                </a:lnTo>
                <a:lnTo>
                  <a:pt x="2076115" y="4027437"/>
                </a:lnTo>
                <a:lnTo>
                  <a:pt x="2124132" y="4028564"/>
                </a:lnTo>
                <a:lnTo>
                  <a:pt x="2171446" y="4026430"/>
                </a:lnTo>
                <a:lnTo>
                  <a:pt x="2217944" y="4021137"/>
                </a:lnTo>
                <a:lnTo>
                  <a:pt x="2263516" y="4012791"/>
                </a:lnTo>
                <a:lnTo>
                  <a:pt x="2308051" y="4001496"/>
                </a:lnTo>
                <a:lnTo>
                  <a:pt x="2351438" y="3987354"/>
                </a:lnTo>
                <a:lnTo>
                  <a:pt x="2393566" y="3970471"/>
                </a:lnTo>
                <a:lnTo>
                  <a:pt x="2434323" y="3950951"/>
                </a:lnTo>
                <a:lnTo>
                  <a:pt x="2473600" y="3928896"/>
                </a:lnTo>
                <a:lnTo>
                  <a:pt x="2511283" y="3904412"/>
                </a:lnTo>
                <a:lnTo>
                  <a:pt x="2547264" y="3877601"/>
                </a:lnTo>
                <a:lnTo>
                  <a:pt x="2581429" y="3848569"/>
                </a:lnTo>
                <a:lnTo>
                  <a:pt x="2613670" y="3817419"/>
                </a:lnTo>
                <a:lnTo>
                  <a:pt x="2643873" y="3784255"/>
                </a:lnTo>
                <a:lnTo>
                  <a:pt x="2671929" y="3749181"/>
                </a:lnTo>
                <a:lnTo>
                  <a:pt x="2697726" y="3712301"/>
                </a:lnTo>
                <a:lnTo>
                  <a:pt x="2721154" y="3673718"/>
                </a:lnTo>
                <a:lnTo>
                  <a:pt x="2742100" y="3633538"/>
                </a:lnTo>
                <a:lnTo>
                  <a:pt x="2760455" y="3591864"/>
                </a:lnTo>
                <a:lnTo>
                  <a:pt x="2776107" y="3548799"/>
                </a:lnTo>
                <a:lnTo>
                  <a:pt x="2788945" y="3504449"/>
                </a:lnTo>
                <a:lnTo>
                  <a:pt x="2798857" y="3458916"/>
                </a:lnTo>
                <a:lnTo>
                  <a:pt x="2799999" y="3439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095356" y="8334494"/>
            <a:ext cx="167640" cy="172720"/>
          </a:xfrm>
          <a:custGeom>
            <a:avLst/>
            <a:gdLst/>
            <a:ahLst/>
            <a:cxnLst/>
            <a:rect l="l" t="t" r="r" b="b"/>
            <a:pathLst>
              <a:path w="167639" h="172720">
                <a:moveTo>
                  <a:pt x="93715" y="0"/>
                </a:moveTo>
                <a:lnTo>
                  <a:pt x="0" y="162315"/>
                </a:lnTo>
                <a:lnTo>
                  <a:pt x="167339" y="172361"/>
                </a:lnTo>
                <a:lnTo>
                  <a:pt x="9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788560" y="4668642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29" h="760095">
                <a:moveTo>
                  <a:pt x="649747" y="110825"/>
                </a:moveTo>
                <a:lnTo>
                  <a:pt x="681442" y="146683"/>
                </a:lnTo>
                <a:lnTo>
                  <a:pt x="707854" y="185316"/>
                </a:lnTo>
                <a:lnTo>
                  <a:pt x="728984" y="226219"/>
                </a:lnTo>
                <a:lnTo>
                  <a:pt x="744831" y="268888"/>
                </a:lnTo>
                <a:lnTo>
                  <a:pt x="755396" y="312818"/>
                </a:lnTo>
                <a:lnTo>
                  <a:pt x="760679" y="357504"/>
                </a:lnTo>
                <a:lnTo>
                  <a:pt x="760679" y="402443"/>
                </a:lnTo>
                <a:lnTo>
                  <a:pt x="755396" y="447129"/>
                </a:lnTo>
                <a:lnTo>
                  <a:pt x="744831" y="491059"/>
                </a:lnTo>
                <a:lnTo>
                  <a:pt x="728984" y="533728"/>
                </a:lnTo>
                <a:lnTo>
                  <a:pt x="707854" y="574631"/>
                </a:lnTo>
                <a:lnTo>
                  <a:pt x="681442" y="613264"/>
                </a:lnTo>
                <a:lnTo>
                  <a:pt x="649747" y="649122"/>
                </a:lnTo>
                <a:lnTo>
                  <a:pt x="613854" y="680786"/>
                </a:lnTo>
                <a:lnTo>
                  <a:pt x="575184" y="707173"/>
                </a:lnTo>
                <a:lnTo>
                  <a:pt x="534241" y="728283"/>
                </a:lnTo>
                <a:lnTo>
                  <a:pt x="491532" y="744115"/>
                </a:lnTo>
                <a:lnTo>
                  <a:pt x="447560" y="754670"/>
                </a:lnTo>
                <a:lnTo>
                  <a:pt x="402830" y="759947"/>
                </a:lnTo>
                <a:lnTo>
                  <a:pt x="357848" y="759947"/>
                </a:lnTo>
                <a:lnTo>
                  <a:pt x="313119" y="754670"/>
                </a:lnTo>
                <a:lnTo>
                  <a:pt x="269147" y="744115"/>
                </a:lnTo>
                <a:lnTo>
                  <a:pt x="226437" y="728283"/>
                </a:lnTo>
                <a:lnTo>
                  <a:pt x="185495" y="707173"/>
                </a:lnTo>
                <a:lnTo>
                  <a:pt x="146825" y="680786"/>
                </a:lnTo>
                <a:lnTo>
                  <a:pt x="110932" y="649122"/>
                </a:lnTo>
                <a:lnTo>
                  <a:pt x="79237" y="613264"/>
                </a:lnTo>
                <a:lnTo>
                  <a:pt x="52824" y="574631"/>
                </a:lnTo>
                <a:lnTo>
                  <a:pt x="31694" y="533728"/>
                </a:lnTo>
                <a:lnTo>
                  <a:pt x="15847" y="491059"/>
                </a:lnTo>
                <a:lnTo>
                  <a:pt x="5282" y="447129"/>
                </a:lnTo>
                <a:lnTo>
                  <a:pt x="0" y="402443"/>
                </a:lnTo>
                <a:lnTo>
                  <a:pt x="0" y="357504"/>
                </a:lnTo>
                <a:lnTo>
                  <a:pt x="5282" y="312818"/>
                </a:lnTo>
                <a:lnTo>
                  <a:pt x="15847" y="268888"/>
                </a:lnTo>
                <a:lnTo>
                  <a:pt x="31694" y="226219"/>
                </a:lnTo>
                <a:lnTo>
                  <a:pt x="52824" y="185316"/>
                </a:lnTo>
                <a:lnTo>
                  <a:pt x="79237" y="146683"/>
                </a:lnTo>
                <a:lnTo>
                  <a:pt x="110932" y="110825"/>
                </a:lnTo>
                <a:lnTo>
                  <a:pt x="146825" y="79160"/>
                </a:lnTo>
                <a:lnTo>
                  <a:pt x="185495" y="52773"/>
                </a:lnTo>
                <a:lnTo>
                  <a:pt x="226437" y="31664"/>
                </a:lnTo>
                <a:lnTo>
                  <a:pt x="269147" y="15832"/>
                </a:lnTo>
                <a:lnTo>
                  <a:pt x="313119" y="5277"/>
                </a:lnTo>
                <a:lnTo>
                  <a:pt x="357848" y="0"/>
                </a:lnTo>
                <a:lnTo>
                  <a:pt x="402830" y="0"/>
                </a:lnTo>
                <a:lnTo>
                  <a:pt x="447560" y="5277"/>
                </a:lnTo>
                <a:lnTo>
                  <a:pt x="491532" y="15832"/>
                </a:lnTo>
                <a:lnTo>
                  <a:pt x="534241" y="31664"/>
                </a:lnTo>
                <a:lnTo>
                  <a:pt x="575184" y="52773"/>
                </a:lnTo>
                <a:lnTo>
                  <a:pt x="613854" y="79160"/>
                </a:lnTo>
                <a:lnTo>
                  <a:pt x="649747" y="110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68900" y="5580098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4">
                <a:moveTo>
                  <a:pt x="0" y="0"/>
                </a:moveTo>
                <a:lnTo>
                  <a:pt x="0" y="1920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68900" y="6153150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85079" y="543150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8382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054600" y="5772150"/>
            <a:ext cx="203200" cy="381000"/>
          </a:xfrm>
          <a:custGeom>
            <a:avLst/>
            <a:gdLst/>
            <a:ahLst/>
            <a:cxnLst/>
            <a:rect l="l" t="t" r="r" b="b"/>
            <a:pathLst>
              <a:path w="203200" h="381000">
                <a:moveTo>
                  <a:pt x="0" y="0"/>
                </a:moveTo>
                <a:lnTo>
                  <a:pt x="203200" y="0"/>
                </a:lnTo>
                <a:lnTo>
                  <a:pt x="20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54600" y="5772150"/>
            <a:ext cx="203200" cy="381000"/>
          </a:xfrm>
          <a:custGeom>
            <a:avLst/>
            <a:gdLst/>
            <a:ahLst/>
            <a:cxnLst/>
            <a:rect l="l" t="t" r="r" b="b"/>
            <a:pathLst>
              <a:path w="203200" h="381000">
                <a:moveTo>
                  <a:pt x="0" y="0"/>
                </a:moveTo>
                <a:lnTo>
                  <a:pt x="203200" y="0"/>
                </a:lnTo>
                <a:lnTo>
                  <a:pt x="20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4864100" y="4851400"/>
            <a:ext cx="6096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Arial"/>
                <a:cs typeface="Arial"/>
              </a:rPr>
              <a:t>likes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407615" y="3765351"/>
            <a:ext cx="2965450" cy="3334385"/>
          </a:xfrm>
          <a:custGeom>
            <a:avLst/>
            <a:gdLst/>
            <a:ahLst/>
            <a:cxnLst/>
            <a:rect l="l" t="t" r="r" b="b"/>
            <a:pathLst>
              <a:path w="2965450" h="3334384">
                <a:moveTo>
                  <a:pt x="0" y="0"/>
                </a:moveTo>
                <a:lnTo>
                  <a:pt x="9116" y="47477"/>
                </a:lnTo>
                <a:lnTo>
                  <a:pt x="20881" y="94089"/>
                </a:lnTo>
                <a:lnTo>
                  <a:pt x="35228" y="139743"/>
                </a:lnTo>
                <a:lnTo>
                  <a:pt x="52091" y="184344"/>
                </a:lnTo>
                <a:lnTo>
                  <a:pt x="71404" y="227801"/>
                </a:lnTo>
                <a:lnTo>
                  <a:pt x="93102" y="270019"/>
                </a:lnTo>
                <a:lnTo>
                  <a:pt x="117117" y="310906"/>
                </a:lnTo>
                <a:lnTo>
                  <a:pt x="143385" y="350368"/>
                </a:lnTo>
                <a:lnTo>
                  <a:pt x="171838" y="388312"/>
                </a:lnTo>
                <a:lnTo>
                  <a:pt x="202411" y="424644"/>
                </a:lnTo>
                <a:lnTo>
                  <a:pt x="235038" y="459271"/>
                </a:lnTo>
                <a:lnTo>
                  <a:pt x="269653" y="492101"/>
                </a:lnTo>
                <a:lnTo>
                  <a:pt x="306189" y="523040"/>
                </a:lnTo>
                <a:lnTo>
                  <a:pt x="344582" y="551994"/>
                </a:lnTo>
                <a:lnTo>
                  <a:pt x="384764" y="578870"/>
                </a:lnTo>
                <a:lnTo>
                  <a:pt x="426669" y="603576"/>
                </a:lnTo>
                <a:lnTo>
                  <a:pt x="467275" y="624626"/>
                </a:lnTo>
                <a:lnTo>
                  <a:pt x="508609" y="643474"/>
                </a:lnTo>
                <a:lnTo>
                  <a:pt x="550623" y="660258"/>
                </a:lnTo>
                <a:lnTo>
                  <a:pt x="593269" y="675117"/>
                </a:lnTo>
                <a:lnTo>
                  <a:pt x="636499" y="688188"/>
                </a:lnTo>
                <a:lnTo>
                  <a:pt x="680264" y="699611"/>
                </a:lnTo>
                <a:lnTo>
                  <a:pt x="724515" y="709523"/>
                </a:lnTo>
                <a:lnTo>
                  <a:pt x="769205" y="718064"/>
                </a:lnTo>
                <a:lnTo>
                  <a:pt x="814285" y="725371"/>
                </a:lnTo>
                <a:lnTo>
                  <a:pt x="859707" y="731583"/>
                </a:lnTo>
                <a:lnTo>
                  <a:pt x="905422" y="736839"/>
                </a:lnTo>
                <a:lnTo>
                  <a:pt x="951383" y="741277"/>
                </a:lnTo>
                <a:lnTo>
                  <a:pt x="997540" y="745036"/>
                </a:lnTo>
                <a:lnTo>
                  <a:pt x="1043846" y="748253"/>
                </a:lnTo>
                <a:lnTo>
                  <a:pt x="1090252" y="751068"/>
                </a:lnTo>
                <a:lnTo>
                  <a:pt x="1136710" y="753619"/>
                </a:lnTo>
                <a:lnTo>
                  <a:pt x="1183171" y="756045"/>
                </a:lnTo>
                <a:lnTo>
                  <a:pt x="1229587" y="758483"/>
                </a:lnTo>
                <a:lnTo>
                  <a:pt x="1275911" y="761073"/>
                </a:lnTo>
                <a:lnTo>
                  <a:pt x="1322093" y="763952"/>
                </a:lnTo>
                <a:lnTo>
                  <a:pt x="1368085" y="767260"/>
                </a:lnTo>
                <a:lnTo>
                  <a:pt x="1413839" y="771134"/>
                </a:lnTo>
                <a:lnTo>
                  <a:pt x="1459306" y="775713"/>
                </a:lnTo>
                <a:lnTo>
                  <a:pt x="1504439" y="781137"/>
                </a:lnTo>
                <a:lnTo>
                  <a:pt x="1549189" y="787542"/>
                </a:lnTo>
                <a:lnTo>
                  <a:pt x="1593507" y="795068"/>
                </a:lnTo>
                <a:lnTo>
                  <a:pt x="1637345" y="803852"/>
                </a:lnTo>
                <a:lnTo>
                  <a:pt x="1680656" y="814035"/>
                </a:lnTo>
                <a:lnTo>
                  <a:pt x="1723390" y="825753"/>
                </a:lnTo>
                <a:lnTo>
                  <a:pt x="1765499" y="839146"/>
                </a:lnTo>
                <a:lnTo>
                  <a:pt x="1806935" y="854351"/>
                </a:lnTo>
                <a:lnTo>
                  <a:pt x="1847650" y="871508"/>
                </a:lnTo>
                <a:lnTo>
                  <a:pt x="1887594" y="890755"/>
                </a:lnTo>
                <a:lnTo>
                  <a:pt x="1926721" y="912230"/>
                </a:lnTo>
                <a:lnTo>
                  <a:pt x="1964982" y="936072"/>
                </a:lnTo>
                <a:lnTo>
                  <a:pt x="2002327" y="962418"/>
                </a:lnTo>
                <a:lnTo>
                  <a:pt x="2038710" y="991409"/>
                </a:lnTo>
                <a:lnTo>
                  <a:pt x="2075470" y="1024616"/>
                </a:lnTo>
                <a:lnTo>
                  <a:pt x="2109487" y="1059569"/>
                </a:lnTo>
                <a:lnTo>
                  <a:pt x="2140909" y="1096168"/>
                </a:lnTo>
                <a:lnTo>
                  <a:pt x="2169883" y="1134312"/>
                </a:lnTo>
                <a:lnTo>
                  <a:pt x="2196555" y="1173901"/>
                </a:lnTo>
                <a:lnTo>
                  <a:pt x="2221073" y="1214835"/>
                </a:lnTo>
                <a:lnTo>
                  <a:pt x="2243583" y="1257012"/>
                </a:lnTo>
                <a:lnTo>
                  <a:pt x="2264233" y="1300332"/>
                </a:lnTo>
                <a:lnTo>
                  <a:pt x="2283170" y="1344696"/>
                </a:lnTo>
                <a:lnTo>
                  <a:pt x="2300541" y="1390001"/>
                </a:lnTo>
                <a:lnTo>
                  <a:pt x="2316493" y="1436149"/>
                </a:lnTo>
                <a:lnTo>
                  <a:pt x="2331172" y="1483037"/>
                </a:lnTo>
                <a:lnTo>
                  <a:pt x="2344726" y="1530567"/>
                </a:lnTo>
                <a:lnTo>
                  <a:pt x="2357301" y="1578636"/>
                </a:lnTo>
                <a:lnTo>
                  <a:pt x="2369046" y="1627145"/>
                </a:lnTo>
                <a:lnTo>
                  <a:pt x="2380106" y="1675994"/>
                </a:lnTo>
                <a:lnTo>
                  <a:pt x="2390630" y="1725081"/>
                </a:lnTo>
                <a:lnTo>
                  <a:pt x="2400763" y="1774306"/>
                </a:lnTo>
                <a:lnTo>
                  <a:pt x="2410653" y="1823569"/>
                </a:lnTo>
                <a:lnTo>
                  <a:pt x="2420446" y="1872769"/>
                </a:lnTo>
                <a:lnTo>
                  <a:pt x="2430291" y="1921806"/>
                </a:lnTo>
                <a:lnTo>
                  <a:pt x="2440334" y="1970578"/>
                </a:lnTo>
                <a:lnTo>
                  <a:pt x="2450912" y="2019687"/>
                </a:lnTo>
                <a:lnTo>
                  <a:pt x="2462026" y="2068656"/>
                </a:lnTo>
                <a:lnTo>
                  <a:pt x="2473675" y="2117482"/>
                </a:lnTo>
                <a:lnTo>
                  <a:pt x="2485856" y="2166160"/>
                </a:lnTo>
                <a:lnTo>
                  <a:pt x="2498569" y="2214686"/>
                </a:lnTo>
                <a:lnTo>
                  <a:pt x="2511810" y="2263057"/>
                </a:lnTo>
                <a:lnTo>
                  <a:pt x="2525580" y="2311268"/>
                </a:lnTo>
                <a:lnTo>
                  <a:pt x="2539875" y="2359314"/>
                </a:lnTo>
                <a:lnTo>
                  <a:pt x="2554695" y="2407192"/>
                </a:lnTo>
                <a:lnTo>
                  <a:pt x="2570038" y="2454898"/>
                </a:lnTo>
                <a:lnTo>
                  <a:pt x="2585902" y="2502427"/>
                </a:lnTo>
                <a:lnTo>
                  <a:pt x="2602285" y="2549775"/>
                </a:lnTo>
                <a:lnTo>
                  <a:pt x="2619187" y="2596938"/>
                </a:lnTo>
                <a:lnTo>
                  <a:pt x="2636604" y="2643912"/>
                </a:lnTo>
                <a:lnTo>
                  <a:pt x="2654536" y="2690693"/>
                </a:lnTo>
                <a:lnTo>
                  <a:pt x="2672981" y="2737276"/>
                </a:lnTo>
                <a:lnTo>
                  <a:pt x="2691938" y="2783657"/>
                </a:lnTo>
                <a:lnTo>
                  <a:pt x="2711404" y="2829832"/>
                </a:lnTo>
                <a:lnTo>
                  <a:pt x="2731378" y="2875798"/>
                </a:lnTo>
                <a:lnTo>
                  <a:pt x="2751858" y="2921549"/>
                </a:lnTo>
                <a:lnTo>
                  <a:pt x="2772843" y="2967082"/>
                </a:lnTo>
                <a:lnTo>
                  <a:pt x="2794331" y="3012393"/>
                </a:lnTo>
                <a:lnTo>
                  <a:pt x="2816321" y="3057476"/>
                </a:lnTo>
                <a:lnTo>
                  <a:pt x="2838810" y="3102329"/>
                </a:lnTo>
                <a:lnTo>
                  <a:pt x="2861797" y="3146947"/>
                </a:lnTo>
                <a:lnTo>
                  <a:pt x="2885281" y="3191326"/>
                </a:lnTo>
                <a:lnTo>
                  <a:pt x="2909260" y="3235461"/>
                </a:lnTo>
                <a:lnTo>
                  <a:pt x="2933732" y="3279349"/>
                </a:lnTo>
                <a:lnTo>
                  <a:pt x="2958696" y="3322985"/>
                </a:lnTo>
                <a:lnTo>
                  <a:pt x="2965246" y="3333953"/>
                </a:lnTo>
              </a:path>
            </a:pathLst>
          </a:custGeom>
          <a:ln w="25400">
            <a:solidFill>
              <a:srgbClr val="861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314016" y="7057141"/>
            <a:ext cx="114935" cy="136525"/>
          </a:xfrm>
          <a:custGeom>
            <a:avLst/>
            <a:gdLst/>
            <a:ahLst/>
            <a:cxnLst/>
            <a:rect l="l" t="t" r="r" b="b"/>
            <a:pathLst>
              <a:path w="114935" h="136525">
                <a:moveTo>
                  <a:pt x="104669" y="0"/>
                </a:moveTo>
                <a:lnTo>
                  <a:pt x="0" y="62520"/>
                </a:lnTo>
                <a:lnTo>
                  <a:pt x="114856" y="135929"/>
                </a:lnTo>
                <a:lnTo>
                  <a:pt x="104669" y="0"/>
                </a:lnTo>
                <a:close/>
              </a:path>
            </a:pathLst>
          </a:custGeom>
          <a:solidFill>
            <a:srgbClr val="861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622828" y="8013700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679978" y="80454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965478" y="7162800"/>
            <a:ext cx="2756842" cy="393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22628" y="7194550"/>
            <a:ext cx="2642870" cy="279400"/>
          </a:xfrm>
          <a:custGeom>
            <a:avLst/>
            <a:gdLst/>
            <a:ahLst/>
            <a:cxnLst/>
            <a:rect l="l" t="t" r="r" b="b"/>
            <a:pathLst>
              <a:path w="2642870" h="279400">
                <a:moveTo>
                  <a:pt x="0" y="0"/>
                </a:moveTo>
                <a:lnTo>
                  <a:pt x="2642542" y="0"/>
                </a:lnTo>
                <a:lnTo>
                  <a:pt x="2642542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622828" y="6311899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679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679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4" y="0"/>
                </a:lnTo>
                <a:lnTo>
                  <a:pt x="1327844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489700" y="7328037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5">
                <a:moveTo>
                  <a:pt x="0" y="0"/>
                </a:moveTo>
                <a:lnTo>
                  <a:pt x="354574" y="0"/>
                </a:lnTo>
                <a:lnTo>
                  <a:pt x="3736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844275" y="724421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0" y="167640"/>
                </a:lnTo>
                <a:lnTo>
                  <a:pt x="167639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343901" y="76459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260081" y="74973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8382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343901" y="67823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60081" y="66337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8382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7679978" y="8045450"/>
            <a:ext cx="1328420" cy="279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 algn="ctr">
              <a:lnSpc>
                <a:spcPts val="1830"/>
              </a:lnSpc>
            </a:pPr>
            <a:r>
              <a:rPr sz="1800" b="1" spc="50" dirty="0">
                <a:latin typeface="Arial"/>
                <a:cs typeface="Arial"/>
              </a:rPr>
              <a:t>x</a:t>
            </a:r>
            <a:r>
              <a:rPr sz="1875" spc="75" baseline="-11111" dirty="0">
                <a:latin typeface="Arial"/>
                <a:cs typeface="Arial"/>
              </a:rPr>
              <a:t>3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022628" y="7194550"/>
            <a:ext cx="2642870" cy="279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 algn="ctr">
              <a:lnSpc>
                <a:spcPts val="1989"/>
              </a:lnSpc>
            </a:pPr>
            <a:r>
              <a:rPr sz="1800" b="1" spc="80" dirty="0">
                <a:latin typeface="Times New Roman"/>
                <a:cs typeface="Times New Roman"/>
              </a:rPr>
              <a:t>h</a:t>
            </a:r>
            <a:r>
              <a:rPr sz="1875" spc="120" baseline="-11111" dirty="0">
                <a:latin typeface="Arial"/>
                <a:cs typeface="Arial"/>
              </a:rPr>
              <a:t>3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8676005" y="6626374"/>
            <a:ext cx="65278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95" dirty="0">
                <a:latin typeface="Cambria"/>
                <a:cs typeface="Cambria"/>
              </a:rPr>
              <a:t>softmax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7393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7901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8409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8917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9425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9933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0441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0949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1457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1965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2473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981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3489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3997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4505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5013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5521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6029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6537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7045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7553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8061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8569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9077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9585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963560" y="4668642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29" h="760095">
                <a:moveTo>
                  <a:pt x="649747" y="110825"/>
                </a:moveTo>
                <a:lnTo>
                  <a:pt x="681442" y="146683"/>
                </a:lnTo>
                <a:lnTo>
                  <a:pt x="707854" y="185316"/>
                </a:lnTo>
                <a:lnTo>
                  <a:pt x="728984" y="226219"/>
                </a:lnTo>
                <a:lnTo>
                  <a:pt x="744831" y="268888"/>
                </a:lnTo>
                <a:lnTo>
                  <a:pt x="755396" y="312818"/>
                </a:lnTo>
                <a:lnTo>
                  <a:pt x="760679" y="357504"/>
                </a:lnTo>
                <a:lnTo>
                  <a:pt x="760679" y="402443"/>
                </a:lnTo>
                <a:lnTo>
                  <a:pt x="755396" y="447129"/>
                </a:lnTo>
                <a:lnTo>
                  <a:pt x="744831" y="491059"/>
                </a:lnTo>
                <a:lnTo>
                  <a:pt x="728984" y="533728"/>
                </a:lnTo>
                <a:lnTo>
                  <a:pt x="707854" y="574631"/>
                </a:lnTo>
                <a:lnTo>
                  <a:pt x="681442" y="613264"/>
                </a:lnTo>
                <a:lnTo>
                  <a:pt x="649747" y="649122"/>
                </a:lnTo>
                <a:lnTo>
                  <a:pt x="613854" y="680786"/>
                </a:lnTo>
                <a:lnTo>
                  <a:pt x="575184" y="707173"/>
                </a:lnTo>
                <a:lnTo>
                  <a:pt x="534241" y="728283"/>
                </a:lnTo>
                <a:lnTo>
                  <a:pt x="491532" y="744115"/>
                </a:lnTo>
                <a:lnTo>
                  <a:pt x="447560" y="754670"/>
                </a:lnTo>
                <a:lnTo>
                  <a:pt x="402830" y="759947"/>
                </a:lnTo>
                <a:lnTo>
                  <a:pt x="357848" y="759947"/>
                </a:lnTo>
                <a:lnTo>
                  <a:pt x="313119" y="754670"/>
                </a:lnTo>
                <a:lnTo>
                  <a:pt x="269147" y="744115"/>
                </a:lnTo>
                <a:lnTo>
                  <a:pt x="226437" y="728283"/>
                </a:lnTo>
                <a:lnTo>
                  <a:pt x="185495" y="707173"/>
                </a:lnTo>
                <a:lnTo>
                  <a:pt x="146825" y="680786"/>
                </a:lnTo>
                <a:lnTo>
                  <a:pt x="110932" y="649122"/>
                </a:lnTo>
                <a:lnTo>
                  <a:pt x="79237" y="613264"/>
                </a:lnTo>
                <a:lnTo>
                  <a:pt x="52824" y="574631"/>
                </a:lnTo>
                <a:lnTo>
                  <a:pt x="31694" y="533728"/>
                </a:lnTo>
                <a:lnTo>
                  <a:pt x="15847" y="491059"/>
                </a:lnTo>
                <a:lnTo>
                  <a:pt x="5282" y="447129"/>
                </a:lnTo>
                <a:lnTo>
                  <a:pt x="0" y="402443"/>
                </a:lnTo>
                <a:lnTo>
                  <a:pt x="0" y="357504"/>
                </a:lnTo>
                <a:lnTo>
                  <a:pt x="5282" y="312818"/>
                </a:lnTo>
                <a:lnTo>
                  <a:pt x="15847" y="268888"/>
                </a:lnTo>
                <a:lnTo>
                  <a:pt x="31694" y="226219"/>
                </a:lnTo>
                <a:lnTo>
                  <a:pt x="52824" y="185316"/>
                </a:lnTo>
                <a:lnTo>
                  <a:pt x="79237" y="146683"/>
                </a:lnTo>
                <a:lnTo>
                  <a:pt x="110932" y="110825"/>
                </a:lnTo>
                <a:lnTo>
                  <a:pt x="146825" y="79160"/>
                </a:lnTo>
                <a:lnTo>
                  <a:pt x="185495" y="52773"/>
                </a:lnTo>
                <a:lnTo>
                  <a:pt x="226437" y="31664"/>
                </a:lnTo>
                <a:lnTo>
                  <a:pt x="269147" y="15832"/>
                </a:lnTo>
                <a:lnTo>
                  <a:pt x="313119" y="5277"/>
                </a:lnTo>
                <a:lnTo>
                  <a:pt x="357848" y="0"/>
                </a:lnTo>
                <a:lnTo>
                  <a:pt x="402830" y="0"/>
                </a:lnTo>
                <a:lnTo>
                  <a:pt x="447560" y="5277"/>
                </a:lnTo>
                <a:lnTo>
                  <a:pt x="491532" y="15832"/>
                </a:lnTo>
                <a:lnTo>
                  <a:pt x="534241" y="31664"/>
                </a:lnTo>
                <a:lnTo>
                  <a:pt x="575184" y="52773"/>
                </a:lnTo>
                <a:lnTo>
                  <a:pt x="613854" y="79160"/>
                </a:lnTo>
                <a:lnTo>
                  <a:pt x="649747" y="110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43900" y="5580098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4">
                <a:moveTo>
                  <a:pt x="0" y="0"/>
                </a:moveTo>
                <a:lnTo>
                  <a:pt x="0" y="1920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43900" y="6153150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260080" y="543150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8382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229600" y="5772150"/>
            <a:ext cx="203200" cy="381000"/>
          </a:xfrm>
          <a:custGeom>
            <a:avLst/>
            <a:gdLst/>
            <a:ahLst/>
            <a:cxnLst/>
            <a:rect l="l" t="t" r="r" b="b"/>
            <a:pathLst>
              <a:path w="203200" h="381000">
                <a:moveTo>
                  <a:pt x="0" y="0"/>
                </a:moveTo>
                <a:lnTo>
                  <a:pt x="203200" y="0"/>
                </a:lnTo>
                <a:lnTo>
                  <a:pt x="20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8026400" y="4851400"/>
            <a:ext cx="6261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30" dirty="0">
                <a:latin typeface="Arial"/>
                <a:cs typeface="Arial"/>
              </a:rPr>
              <a:t>beer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5555167" y="5042919"/>
            <a:ext cx="2800350" cy="4029075"/>
          </a:xfrm>
          <a:custGeom>
            <a:avLst/>
            <a:gdLst/>
            <a:ahLst/>
            <a:cxnLst/>
            <a:rect l="l" t="t" r="r" b="b"/>
            <a:pathLst>
              <a:path w="2800350" h="4029075">
                <a:moveTo>
                  <a:pt x="0" y="7878"/>
                </a:moveTo>
                <a:lnTo>
                  <a:pt x="48386" y="2783"/>
                </a:lnTo>
                <a:lnTo>
                  <a:pt x="96678" y="168"/>
                </a:lnTo>
                <a:lnTo>
                  <a:pt x="144791" y="0"/>
                </a:lnTo>
                <a:lnTo>
                  <a:pt x="192641" y="2246"/>
                </a:lnTo>
                <a:lnTo>
                  <a:pt x="240145" y="6875"/>
                </a:lnTo>
                <a:lnTo>
                  <a:pt x="287218" y="13854"/>
                </a:lnTo>
                <a:lnTo>
                  <a:pt x="333777" y="23149"/>
                </a:lnTo>
                <a:lnTo>
                  <a:pt x="379738" y="34729"/>
                </a:lnTo>
                <a:lnTo>
                  <a:pt x="425017" y="48560"/>
                </a:lnTo>
                <a:lnTo>
                  <a:pt x="469531" y="64611"/>
                </a:lnTo>
                <a:lnTo>
                  <a:pt x="513195" y="82848"/>
                </a:lnTo>
                <a:lnTo>
                  <a:pt x="555925" y="103240"/>
                </a:lnTo>
                <a:lnTo>
                  <a:pt x="597638" y="125753"/>
                </a:lnTo>
                <a:lnTo>
                  <a:pt x="638251" y="150354"/>
                </a:lnTo>
                <a:lnTo>
                  <a:pt x="677678" y="177012"/>
                </a:lnTo>
                <a:lnTo>
                  <a:pt x="715837" y="205694"/>
                </a:lnTo>
                <a:lnTo>
                  <a:pt x="752643" y="236366"/>
                </a:lnTo>
                <a:lnTo>
                  <a:pt x="788013" y="268998"/>
                </a:lnTo>
                <a:lnTo>
                  <a:pt x="821863" y="303555"/>
                </a:lnTo>
                <a:lnTo>
                  <a:pt x="854109" y="340005"/>
                </a:lnTo>
                <a:lnTo>
                  <a:pt x="886460" y="380638"/>
                </a:lnTo>
                <a:lnTo>
                  <a:pt x="916390" y="422527"/>
                </a:lnTo>
                <a:lnTo>
                  <a:pt x="944004" y="465594"/>
                </a:lnTo>
                <a:lnTo>
                  <a:pt x="969402" y="509760"/>
                </a:lnTo>
                <a:lnTo>
                  <a:pt x="992688" y="554947"/>
                </a:lnTo>
                <a:lnTo>
                  <a:pt x="1013963" y="601074"/>
                </a:lnTo>
                <a:lnTo>
                  <a:pt x="1033331" y="648065"/>
                </a:lnTo>
                <a:lnTo>
                  <a:pt x="1050894" y="695841"/>
                </a:lnTo>
                <a:lnTo>
                  <a:pt x="1066754" y="744321"/>
                </a:lnTo>
                <a:lnTo>
                  <a:pt x="1081013" y="793429"/>
                </a:lnTo>
                <a:lnTo>
                  <a:pt x="1093774" y="843085"/>
                </a:lnTo>
                <a:lnTo>
                  <a:pt x="1105139" y="893211"/>
                </a:lnTo>
                <a:lnTo>
                  <a:pt x="1115212" y="943728"/>
                </a:lnTo>
                <a:lnTo>
                  <a:pt x="1124093" y="994558"/>
                </a:lnTo>
                <a:lnTo>
                  <a:pt x="1131886" y="1045621"/>
                </a:lnTo>
                <a:lnTo>
                  <a:pt x="1138319" y="1093860"/>
                </a:lnTo>
                <a:lnTo>
                  <a:pt x="1143933" y="1142227"/>
                </a:lnTo>
                <a:lnTo>
                  <a:pt x="1148772" y="1190712"/>
                </a:lnTo>
                <a:lnTo>
                  <a:pt x="1152884" y="1239307"/>
                </a:lnTo>
                <a:lnTo>
                  <a:pt x="1156313" y="1288003"/>
                </a:lnTo>
                <a:lnTo>
                  <a:pt x="1159105" y="1336791"/>
                </a:lnTo>
                <a:lnTo>
                  <a:pt x="1161306" y="1385662"/>
                </a:lnTo>
                <a:lnTo>
                  <a:pt x="1162963" y="1434609"/>
                </a:lnTo>
                <a:lnTo>
                  <a:pt x="1164120" y="1483621"/>
                </a:lnTo>
                <a:lnTo>
                  <a:pt x="1164824" y="1532690"/>
                </a:lnTo>
                <a:lnTo>
                  <a:pt x="1165120" y="1581808"/>
                </a:lnTo>
                <a:lnTo>
                  <a:pt x="1165054" y="1630966"/>
                </a:lnTo>
                <a:lnTo>
                  <a:pt x="1164672" y="1680155"/>
                </a:lnTo>
                <a:lnTo>
                  <a:pt x="1164020" y="1729366"/>
                </a:lnTo>
                <a:lnTo>
                  <a:pt x="1163144" y="1778591"/>
                </a:lnTo>
                <a:lnTo>
                  <a:pt x="1162089" y="1827821"/>
                </a:lnTo>
                <a:lnTo>
                  <a:pt x="1160901" y="1877047"/>
                </a:lnTo>
                <a:lnTo>
                  <a:pt x="1159626" y="1926261"/>
                </a:lnTo>
                <a:lnTo>
                  <a:pt x="1158310" y="1975454"/>
                </a:lnTo>
                <a:lnTo>
                  <a:pt x="1156998" y="2024616"/>
                </a:lnTo>
                <a:lnTo>
                  <a:pt x="1155737" y="2073740"/>
                </a:lnTo>
                <a:lnTo>
                  <a:pt x="1154571" y="2122816"/>
                </a:lnTo>
                <a:lnTo>
                  <a:pt x="1153548" y="2171837"/>
                </a:lnTo>
                <a:lnTo>
                  <a:pt x="1152713" y="2220792"/>
                </a:lnTo>
                <a:lnTo>
                  <a:pt x="1152111" y="2269674"/>
                </a:lnTo>
                <a:lnTo>
                  <a:pt x="1151788" y="2318473"/>
                </a:lnTo>
                <a:lnTo>
                  <a:pt x="1151790" y="2367182"/>
                </a:lnTo>
                <a:lnTo>
                  <a:pt x="1152164" y="2415791"/>
                </a:lnTo>
                <a:lnTo>
                  <a:pt x="1152954" y="2464291"/>
                </a:lnTo>
                <a:lnTo>
                  <a:pt x="1154206" y="2512674"/>
                </a:lnTo>
                <a:lnTo>
                  <a:pt x="1155967" y="2560931"/>
                </a:lnTo>
                <a:lnTo>
                  <a:pt x="1158282" y="2609054"/>
                </a:lnTo>
                <a:lnTo>
                  <a:pt x="1161197" y="2657033"/>
                </a:lnTo>
                <a:lnTo>
                  <a:pt x="1164758" y="2704860"/>
                </a:lnTo>
                <a:lnTo>
                  <a:pt x="1169010" y="2752527"/>
                </a:lnTo>
                <a:lnTo>
                  <a:pt x="1174000" y="2800023"/>
                </a:lnTo>
                <a:lnTo>
                  <a:pt x="1179773" y="2847342"/>
                </a:lnTo>
                <a:lnTo>
                  <a:pt x="1186374" y="2894473"/>
                </a:lnTo>
                <a:lnTo>
                  <a:pt x="1193850" y="2941409"/>
                </a:lnTo>
                <a:lnTo>
                  <a:pt x="1202247" y="2988140"/>
                </a:lnTo>
                <a:lnTo>
                  <a:pt x="1211610" y="3034659"/>
                </a:lnTo>
                <a:lnTo>
                  <a:pt x="1221985" y="3080955"/>
                </a:lnTo>
                <a:lnTo>
                  <a:pt x="1233418" y="3127021"/>
                </a:lnTo>
                <a:lnTo>
                  <a:pt x="1245955" y="3172847"/>
                </a:lnTo>
                <a:lnTo>
                  <a:pt x="1259641" y="3218425"/>
                </a:lnTo>
                <a:lnTo>
                  <a:pt x="1274523" y="3263747"/>
                </a:lnTo>
                <a:lnTo>
                  <a:pt x="1290645" y="3308803"/>
                </a:lnTo>
                <a:lnTo>
                  <a:pt x="1308055" y="3353584"/>
                </a:lnTo>
                <a:lnTo>
                  <a:pt x="1326797" y="3398083"/>
                </a:lnTo>
                <a:lnTo>
                  <a:pt x="1346918" y="3442290"/>
                </a:lnTo>
                <a:lnTo>
                  <a:pt x="1368463" y="3486197"/>
                </a:lnTo>
                <a:lnTo>
                  <a:pt x="1392146" y="3530744"/>
                </a:lnTo>
                <a:lnTo>
                  <a:pt x="1417429" y="3574387"/>
                </a:lnTo>
                <a:lnTo>
                  <a:pt x="1444297" y="3616971"/>
                </a:lnTo>
                <a:lnTo>
                  <a:pt x="1472734" y="3658341"/>
                </a:lnTo>
                <a:lnTo>
                  <a:pt x="1502726" y="3698340"/>
                </a:lnTo>
                <a:lnTo>
                  <a:pt x="1534260" y="3736815"/>
                </a:lnTo>
                <a:lnTo>
                  <a:pt x="1567319" y="3773609"/>
                </a:lnTo>
                <a:lnTo>
                  <a:pt x="1601889" y="3808566"/>
                </a:lnTo>
                <a:lnTo>
                  <a:pt x="1637956" y="3841532"/>
                </a:lnTo>
                <a:lnTo>
                  <a:pt x="1675506" y="3872350"/>
                </a:lnTo>
                <a:lnTo>
                  <a:pt x="1714523" y="3900866"/>
                </a:lnTo>
                <a:lnTo>
                  <a:pt x="1754992" y="3926924"/>
                </a:lnTo>
                <a:lnTo>
                  <a:pt x="1796901" y="3950368"/>
                </a:lnTo>
                <a:lnTo>
                  <a:pt x="1840233" y="3971043"/>
                </a:lnTo>
                <a:lnTo>
                  <a:pt x="1884974" y="3988794"/>
                </a:lnTo>
                <a:lnTo>
                  <a:pt x="1931109" y="4003465"/>
                </a:lnTo>
                <a:lnTo>
                  <a:pt x="1978624" y="4014900"/>
                </a:lnTo>
                <a:lnTo>
                  <a:pt x="2027505" y="4022945"/>
                </a:lnTo>
                <a:lnTo>
                  <a:pt x="2076115" y="4027437"/>
                </a:lnTo>
                <a:lnTo>
                  <a:pt x="2124132" y="4028564"/>
                </a:lnTo>
                <a:lnTo>
                  <a:pt x="2171446" y="4026430"/>
                </a:lnTo>
                <a:lnTo>
                  <a:pt x="2217944" y="4021137"/>
                </a:lnTo>
                <a:lnTo>
                  <a:pt x="2263516" y="4012791"/>
                </a:lnTo>
                <a:lnTo>
                  <a:pt x="2308051" y="4001496"/>
                </a:lnTo>
                <a:lnTo>
                  <a:pt x="2351438" y="3987354"/>
                </a:lnTo>
                <a:lnTo>
                  <a:pt x="2393566" y="3970471"/>
                </a:lnTo>
                <a:lnTo>
                  <a:pt x="2434323" y="3950951"/>
                </a:lnTo>
                <a:lnTo>
                  <a:pt x="2473600" y="3928896"/>
                </a:lnTo>
                <a:lnTo>
                  <a:pt x="2511283" y="3904412"/>
                </a:lnTo>
                <a:lnTo>
                  <a:pt x="2547264" y="3877601"/>
                </a:lnTo>
                <a:lnTo>
                  <a:pt x="2581429" y="3848569"/>
                </a:lnTo>
                <a:lnTo>
                  <a:pt x="2613670" y="3817419"/>
                </a:lnTo>
                <a:lnTo>
                  <a:pt x="2643873" y="3784255"/>
                </a:lnTo>
                <a:lnTo>
                  <a:pt x="2671929" y="3749181"/>
                </a:lnTo>
                <a:lnTo>
                  <a:pt x="2697726" y="3712301"/>
                </a:lnTo>
                <a:lnTo>
                  <a:pt x="2721154" y="3673718"/>
                </a:lnTo>
                <a:lnTo>
                  <a:pt x="2742100" y="3633538"/>
                </a:lnTo>
                <a:lnTo>
                  <a:pt x="2760455" y="3591864"/>
                </a:lnTo>
                <a:lnTo>
                  <a:pt x="2776107" y="3548799"/>
                </a:lnTo>
                <a:lnTo>
                  <a:pt x="2788945" y="3504449"/>
                </a:lnTo>
                <a:lnTo>
                  <a:pt x="2798857" y="3458916"/>
                </a:lnTo>
                <a:lnTo>
                  <a:pt x="2799999" y="3439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70357" y="8334494"/>
            <a:ext cx="167640" cy="172720"/>
          </a:xfrm>
          <a:custGeom>
            <a:avLst/>
            <a:gdLst/>
            <a:ahLst/>
            <a:cxnLst/>
            <a:rect l="l" t="t" r="r" b="b"/>
            <a:pathLst>
              <a:path w="167640" h="172720">
                <a:moveTo>
                  <a:pt x="93715" y="0"/>
                </a:moveTo>
                <a:lnTo>
                  <a:pt x="0" y="162315"/>
                </a:lnTo>
                <a:lnTo>
                  <a:pt x="167339" y="172361"/>
                </a:lnTo>
                <a:lnTo>
                  <a:pt x="9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588095" y="3754252"/>
            <a:ext cx="5905500" cy="3335020"/>
          </a:xfrm>
          <a:custGeom>
            <a:avLst/>
            <a:gdLst/>
            <a:ahLst/>
            <a:cxnLst/>
            <a:rect l="l" t="t" r="r" b="b"/>
            <a:pathLst>
              <a:path w="5905500" h="3335020">
                <a:moveTo>
                  <a:pt x="0" y="0"/>
                </a:moveTo>
                <a:lnTo>
                  <a:pt x="40907" y="29812"/>
                </a:lnTo>
                <a:lnTo>
                  <a:pt x="82199" y="58957"/>
                </a:lnTo>
                <a:lnTo>
                  <a:pt x="123866" y="87432"/>
                </a:lnTo>
                <a:lnTo>
                  <a:pt x="165900" y="115235"/>
                </a:lnTo>
                <a:lnTo>
                  <a:pt x="208294" y="142364"/>
                </a:lnTo>
                <a:lnTo>
                  <a:pt x="251039" y="168817"/>
                </a:lnTo>
                <a:lnTo>
                  <a:pt x="294127" y="194592"/>
                </a:lnTo>
                <a:lnTo>
                  <a:pt x="337549" y="219687"/>
                </a:lnTo>
                <a:lnTo>
                  <a:pt x="381298" y="244100"/>
                </a:lnTo>
                <a:lnTo>
                  <a:pt x="425366" y="267829"/>
                </a:lnTo>
                <a:lnTo>
                  <a:pt x="469744" y="290872"/>
                </a:lnTo>
                <a:lnTo>
                  <a:pt x="514424" y="313226"/>
                </a:lnTo>
                <a:lnTo>
                  <a:pt x="559397" y="334891"/>
                </a:lnTo>
                <a:lnTo>
                  <a:pt x="604657" y="355863"/>
                </a:lnTo>
                <a:lnTo>
                  <a:pt x="650194" y="376141"/>
                </a:lnTo>
                <a:lnTo>
                  <a:pt x="696001" y="395723"/>
                </a:lnTo>
                <a:lnTo>
                  <a:pt x="742069" y="414606"/>
                </a:lnTo>
                <a:lnTo>
                  <a:pt x="788390" y="432789"/>
                </a:lnTo>
                <a:lnTo>
                  <a:pt x="834956" y="450270"/>
                </a:lnTo>
                <a:lnTo>
                  <a:pt x="881758" y="467046"/>
                </a:lnTo>
                <a:lnTo>
                  <a:pt x="928790" y="483116"/>
                </a:lnTo>
                <a:lnTo>
                  <a:pt x="976041" y="498477"/>
                </a:lnTo>
                <a:lnTo>
                  <a:pt x="1023506" y="513128"/>
                </a:lnTo>
                <a:lnTo>
                  <a:pt x="1071174" y="527067"/>
                </a:lnTo>
                <a:lnTo>
                  <a:pt x="1119038" y="540291"/>
                </a:lnTo>
                <a:lnTo>
                  <a:pt x="1167090" y="552798"/>
                </a:lnTo>
                <a:lnTo>
                  <a:pt x="1215321" y="564586"/>
                </a:lnTo>
                <a:lnTo>
                  <a:pt x="1263724" y="575654"/>
                </a:lnTo>
                <a:lnTo>
                  <a:pt x="1312290" y="586000"/>
                </a:lnTo>
                <a:lnTo>
                  <a:pt x="1361012" y="595620"/>
                </a:lnTo>
                <a:lnTo>
                  <a:pt x="1409880" y="604514"/>
                </a:lnTo>
                <a:lnTo>
                  <a:pt x="1458887" y="612679"/>
                </a:lnTo>
                <a:lnTo>
                  <a:pt x="1508025" y="620113"/>
                </a:lnTo>
                <a:lnTo>
                  <a:pt x="1557285" y="626814"/>
                </a:lnTo>
                <a:lnTo>
                  <a:pt x="1606659" y="632781"/>
                </a:lnTo>
                <a:lnTo>
                  <a:pt x="1656140" y="638010"/>
                </a:lnTo>
                <a:lnTo>
                  <a:pt x="1705718" y="642501"/>
                </a:lnTo>
                <a:lnTo>
                  <a:pt x="1755386" y="646251"/>
                </a:lnTo>
                <a:lnTo>
                  <a:pt x="1805136" y="649257"/>
                </a:lnTo>
                <a:lnTo>
                  <a:pt x="1854960" y="651519"/>
                </a:lnTo>
                <a:lnTo>
                  <a:pt x="1904848" y="653033"/>
                </a:lnTo>
                <a:lnTo>
                  <a:pt x="1954794" y="653799"/>
                </a:lnTo>
                <a:lnTo>
                  <a:pt x="2004789" y="653813"/>
                </a:lnTo>
                <a:lnTo>
                  <a:pt x="2054825" y="653074"/>
                </a:lnTo>
                <a:lnTo>
                  <a:pt x="2104893" y="651580"/>
                </a:lnTo>
                <a:lnTo>
                  <a:pt x="2154985" y="649329"/>
                </a:lnTo>
                <a:lnTo>
                  <a:pt x="2205094" y="646318"/>
                </a:lnTo>
                <a:lnTo>
                  <a:pt x="2255211" y="642547"/>
                </a:lnTo>
                <a:lnTo>
                  <a:pt x="2305328" y="638011"/>
                </a:lnTo>
                <a:lnTo>
                  <a:pt x="2355437" y="632711"/>
                </a:lnTo>
                <a:lnTo>
                  <a:pt x="2405530" y="626643"/>
                </a:lnTo>
                <a:lnTo>
                  <a:pt x="2455598" y="619806"/>
                </a:lnTo>
                <a:lnTo>
                  <a:pt x="2503680" y="612568"/>
                </a:lnTo>
                <a:lnTo>
                  <a:pt x="2551868" y="604750"/>
                </a:lnTo>
                <a:lnTo>
                  <a:pt x="2600151" y="596408"/>
                </a:lnTo>
                <a:lnTo>
                  <a:pt x="2648517" y="587595"/>
                </a:lnTo>
                <a:lnTo>
                  <a:pt x="2696956" y="578366"/>
                </a:lnTo>
                <a:lnTo>
                  <a:pt x="2745457" y="568777"/>
                </a:lnTo>
                <a:lnTo>
                  <a:pt x="2794008" y="558881"/>
                </a:lnTo>
                <a:lnTo>
                  <a:pt x="2842598" y="548733"/>
                </a:lnTo>
                <a:lnTo>
                  <a:pt x="2891218" y="538388"/>
                </a:lnTo>
                <a:lnTo>
                  <a:pt x="2939855" y="527901"/>
                </a:lnTo>
                <a:lnTo>
                  <a:pt x="2988499" y="517325"/>
                </a:lnTo>
                <a:lnTo>
                  <a:pt x="3037138" y="506716"/>
                </a:lnTo>
                <a:lnTo>
                  <a:pt x="3085763" y="496129"/>
                </a:lnTo>
                <a:lnTo>
                  <a:pt x="3134361" y="485618"/>
                </a:lnTo>
                <a:lnTo>
                  <a:pt x="3182922" y="475237"/>
                </a:lnTo>
                <a:lnTo>
                  <a:pt x="3231435" y="465041"/>
                </a:lnTo>
                <a:lnTo>
                  <a:pt x="3279889" y="455085"/>
                </a:lnTo>
                <a:lnTo>
                  <a:pt x="3328273" y="445423"/>
                </a:lnTo>
                <a:lnTo>
                  <a:pt x="3376575" y="436110"/>
                </a:lnTo>
                <a:lnTo>
                  <a:pt x="3424786" y="427201"/>
                </a:lnTo>
                <a:lnTo>
                  <a:pt x="3472893" y="418750"/>
                </a:lnTo>
                <a:lnTo>
                  <a:pt x="3520887" y="410812"/>
                </a:lnTo>
                <a:lnTo>
                  <a:pt x="3568756" y="403442"/>
                </a:lnTo>
                <a:lnTo>
                  <a:pt x="3616488" y="396694"/>
                </a:lnTo>
                <a:lnTo>
                  <a:pt x="3664074" y="390622"/>
                </a:lnTo>
                <a:lnTo>
                  <a:pt x="3711502" y="385282"/>
                </a:lnTo>
                <a:lnTo>
                  <a:pt x="3758761" y="380728"/>
                </a:lnTo>
                <a:lnTo>
                  <a:pt x="3805840" y="377014"/>
                </a:lnTo>
                <a:lnTo>
                  <a:pt x="3852728" y="374195"/>
                </a:lnTo>
                <a:lnTo>
                  <a:pt x="3899414" y="372327"/>
                </a:lnTo>
                <a:lnTo>
                  <a:pt x="3945888" y="371463"/>
                </a:lnTo>
                <a:lnTo>
                  <a:pt x="3992138" y="371657"/>
                </a:lnTo>
                <a:lnTo>
                  <a:pt x="4038153" y="372966"/>
                </a:lnTo>
                <a:lnTo>
                  <a:pt x="4083922" y="375443"/>
                </a:lnTo>
                <a:lnTo>
                  <a:pt x="4129435" y="379143"/>
                </a:lnTo>
                <a:lnTo>
                  <a:pt x="4174680" y="384120"/>
                </a:lnTo>
                <a:lnTo>
                  <a:pt x="4219646" y="390429"/>
                </a:lnTo>
                <a:lnTo>
                  <a:pt x="4264323" y="398126"/>
                </a:lnTo>
                <a:lnTo>
                  <a:pt x="4308699" y="407263"/>
                </a:lnTo>
                <a:lnTo>
                  <a:pt x="4352764" y="417897"/>
                </a:lnTo>
                <a:lnTo>
                  <a:pt x="4396506" y="430081"/>
                </a:lnTo>
                <a:lnTo>
                  <a:pt x="4439914" y="443871"/>
                </a:lnTo>
                <a:lnTo>
                  <a:pt x="4482978" y="459320"/>
                </a:lnTo>
                <a:lnTo>
                  <a:pt x="4525687" y="476484"/>
                </a:lnTo>
                <a:lnTo>
                  <a:pt x="4568029" y="495417"/>
                </a:lnTo>
                <a:lnTo>
                  <a:pt x="4609994" y="516174"/>
                </a:lnTo>
                <a:lnTo>
                  <a:pt x="4651570" y="538809"/>
                </a:lnTo>
                <a:lnTo>
                  <a:pt x="4692747" y="563377"/>
                </a:lnTo>
                <a:lnTo>
                  <a:pt x="4733513" y="589933"/>
                </a:lnTo>
                <a:lnTo>
                  <a:pt x="4774974" y="619353"/>
                </a:lnTo>
                <a:lnTo>
                  <a:pt x="4814736" y="650041"/>
                </a:lnTo>
                <a:lnTo>
                  <a:pt x="4852850" y="681951"/>
                </a:lnTo>
                <a:lnTo>
                  <a:pt x="4889368" y="715037"/>
                </a:lnTo>
                <a:lnTo>
                  <a:pt x="4924341" y="749252"/>
                </a:lnTo>
                <a:lnTo>
                  <a:pt x="4957820" y="784551"/>
                </a:lnTo>
                <a:lnTo>
                  <a:pt x="4989856" y="820888"/>
                </a:lnTo>
                <a:lnTo>
                  <a:pt x="5020502" y="858217"/>
                </a:lnTo>
                <a:lnTo>
                  <a:pt x="5049807" y="896491"/>
                </a:lnTo>
                <a:lnTo>
                  <a:pt x="5077824" y="935664"/>
                </a:lnTo>
                <a:lnTo>
                  <a:pt x="5104604" y="975691"/>
                </a:lnTo>
                <a:lnTo>
                  <a:pt x="5130198" y="1016525"/>
                </a:lnTo>
                <a:lnTo>
                  <a:pt x="5154658" y="1058120"/>
                </a:lnTo>
                <a:lnTo>
                  <a:pt x="5178034" y="1100431"/>
                </a:lnTo>
                <a:lnTo>
                  <a:pt x="5200379" y="1143411"/>
                </a:lnTo>
                <a:lnTo>
                  <a:pt x="5221743" y="1187014"/>
                </a:lnTo>
                <a:lnTo>
                  <a:pt x="5242178" y="1231193"/>
                </a:lnTo>
                <a:lnTo>
                  <a:pt x="5261734" y="1275904"/>
                </a:lnTo>
                <a:lnTo>
                  <a:pt x="5280464" y="1321100"/>
                </a:lnTo>
                <a:lnTo>
                  <a:pt x="5298419" y="1366735"/>
                </a:lnTo>
                <a:lnTo>
                  <a:pt x="5315650" y="1412762"/>
                </a:lnTo>
                <a:lnTo>
                  <a:pt x="5332209" y="1459136"/>
                </a:lnTo>
                <a:lnTo>
                  <a:pt x="5348146" y="1505811"/>
                </a:lnTo>
                <a:lnTo>
                  <a:pt x="5363513" y="1552740"/>
                </a:lnTo>
                <a:lnTo>
                  <a:pt x="5378361" y="1599878"/>
                </a:lnTo>
                <a:lnTo>
                  <a:pt x="5392742" y="1647179"/>
                </a:lnTo>
                <a:lnTo>
                  <a:pt x="5406707" y="1694595"/>
                </a:lnTo>
                <a:lnTo>
                  <a:pt x="5420307" y="1742083"/>
                </a:lnTo>
                <a:lnTo>
                  <a:pt x="5433594" y="1789594"/>
                </a:lnTo>
                <a:lnTo>
                  <a:pt x="5446619" y="1837084"/>
                </a:lnTo>
                <a:lnTo>
                  <a:pt x="5459433" y="1884506"/>
                </a:lnTo>
                <a:lnTo>
                  <a:pt x="5472088" y="1931814"/>
                </a:lnTo>
                <a:lnTo>
                  <a:pt x="5484635" y="1978962"/>
                </a:lnTo>
                <a:lnTo>
                  <a:pt x="5497124" y="2025904"/>
                </a:lnTo>
                <a:lnTo>
                  <a:pt x="5509609" y="2072594"/>
                </a:lnTo>
                <a:lnTo>
                  <a:pt x="5522599" y="2120679"/>
                </a:lnTo>
                <a:lnTo>
                  <a:pt x="5535745" y="2168758"/>
                </a:lnTo>
                <a:lnTo>
                  <a:pt x="5549048" y="2216832"/>
                </a:lnTo>
                <a:lnTo>
                  <a:pt x="5562510" y="2264900"/>
                </a:lnTo>
                <a:lnTo>
                  <a:pt x="5576131" y="2312964"/>
                </a:lnTo>
                <a:lnTo>
                  <a:pt x="5589913" y="2361025"/>
                </a:lnTo>
                <a:lnTo>
                  <a:pt x="5603856" y="2409083"/>
                </a:lnTo>
                <a:lnTo>
                  <a:pt x="5617963" y="2457139"/>
                </a:lnTo>
                <a:lnTo>
                  <a:pt x="5632233" y="2505194"/>
                </a:lnTo>
                <a:lnTo>
                  <a:pt x="5646668" y="2553248"/>
                </a:lnTo>
                <a:lnTo>
                  <a:pt x="5661269" y="2601302"/>
                </a:lnTo>
                <a:lnTo>
                  <a:pt x="5676038" y="2649356"/>
                </a:lnTo>
                <a:lnTo>
                  <a:pt x="5690975" y="2697413"/>
                </a:lnTo>
                <a:lnTo>
                  <a:pt x="5706082" y="2745471"/>
                </a:lnTo>
                <a:lnTo>
                  <a:pt x="5721359" y="2793533"/>
                </a:lnTo>
                <a:lnTo>
                  <a:pt x="5736808" y="2841598"/>
                </a:lnTo>
                <a:lnTo>
                  <a:pt x="5752430" y="2889667"/>
                </a:lnTo>
                <a:lnTo>
                  <a:pt x="5768226" y="2937741"/>
                </a:lnTo>
                <a:lnTo>
                  <a:pt x="5784197" y="2985821"/>
                </a:lnTo>
                <a:lnTo>
                  <a:pt x="5800344" y="3033908"/>
                </a:lnTo>
                <a:lnTo>
                  <a:pt x="5816669" y="3082002"/>
                </a:lnTo>
                <a:lnTo>
                  <a:pt x="5833172" y="3130104"/>
                </a:lnTo>
                <a:lnTo>
                  <a:pt x="5849854" y="3178214"/>
                </a:lnTo>
                <a:lnTo>
                  <a:pt x="5866718" y="3226334"/>
                </a:lnTo>
                <a:lnTo>
                  <a:pt x="5883763" y="3274464"/>
                </a:lnTo>
                <a:lnTo>
                  <a:pt x="5900991" y="3322604"/>
                </a:lnTo>
                <a:lnTo>
                  <a:pt x="5905347" y="3334565"/>
                </a:lnTo>
              </a:path>
            </a:pathLst>
          </a:custGeom>
          <a:ln w="25400">
            <a:solidFill>
              <a:srgbClr val="861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431817" y="7056023"/>
            <a:ext cx="114935" cy="135890"/>
          </a:xfrm>
          <a:custGeom>
            <a:avLst/>
            <a:gdLst/>
            <a:ahLst/>
            <a:cxnLst/>
            <a:rect l="l" t="t" r="r" b="b"/>
            <a:pathLst>
              <a:path w="114934" h="135890">
                <a:moveTo>
                  <a:pt x="114559" y="0"/>
                </a:moveTo>
                <a:lnTo>
                  <a:pt x="0" y="41722"/>
                </a:lnTo>
                <a:lnTo>
                  <a:pt x="99001" y="135420"/>
                </a:lnTo>
                <a:lnTo>
                  <a:pt x="114559" y="0"/>
                </a:lnTo>
                <a:close/>
              </a:path>
            </a:pathLst>
          </a:custGeom>
          <a:solidFill>
            <a:srgbClr val="861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0797828" y="8013700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0854978" y="80454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0140478" y="7162800"/>
            <a:ext cx="2756842" cy="393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197628" y="7194550"/>
            <a:ext cx="2642870" cy="279400"/>
          </a:xfrm>
          <a:custGeom>
            <a:avLst/>
            <a:gdLst/>
            <a:ahLst/>
            <a:cxnLst/>
            <a:rect l="l" t="t" r="r" b="b"/>
            <a:pathLst>
              <a:path w="2642870" h="279400">
                <a:moveTo>
                  <a:pt x="0" y="0"/>
                </a:moveTo>
                <a:lnTo>
                  <a:pt x="2642541" y="0"/>
                </a:lnTo>
                <a:lnTo>
                  <a:pt x="2642541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797828" y="6311899"/>
            <a:ext cx="1442144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854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3" y="0"/>
                </a:lnTo>
                <a:lnTo>
                  <a:pt x="1327843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0854978" y="6343650"/>
            <a:ext cx="1328420" cy="279400"/>
          </a:xfrm>
          <a:custGeom>
            <a:avLst/>
            <a:gdLst/>
            <a:ahLst/>
            <a:cxnLst/>
            <a:rect l="l" t="t" r="r" b="b"/>
            <a:pathLst>
              <a:path w="1328420" h="279400">
                <a:moveTo>
                  <a:pt x="0" y="0"/>
                </a:moveTo>
                <a:lnTo>
                  <a:pt x="1327844" y="0"/>
                </a:lnTo>
                <a:lnTo>
                  <a:pt x="1327844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9664700" y="7328037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5">
                <a:moveTo>
                  <a:pt x="0" y="0"/>
                </a:moveTo>
                <a:lnTo>
                  <a:pt x="354574" y="0"/>
                </a:lnTo>
                <a:lnTo>
                  <a:pt x="3736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0019275" y="724421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0" y="167640"/>
                </a:lnTo>
                <a:lnTo>
                  <a:pt x="167639" y="838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1518901" y="76459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435081" y="74973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8382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1518901" y="6782366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1435081" y="663377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8382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10854978" y="8045450"/>
            <a:ext cx="1328420" cy="279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 algn="ctr">
              <a:lnSpc>
                <a:spcPts val="1850"/>
              </a:lnSpc>
            </a:pPr>
            <a:r>
              <a:rPr sz="1800" b="1" spc="105" dirty="0">
                <a:latin typeface="Arial"/>
                <a:cs typeface="Arial"/>
              </a:rPr>
              <a:t>x</a:t>
            </a:r>
            <a:r>
              <a:rPr sz="1875" spc="157" baseline="-11111" dirty="0">
                <a:latin typeface="PMingLiU"/>
                <a:cs typeface="PMingLiU"/>
              </a:rPr>
              <a:t>4</a:t>
            </a:r>
            <a:endParaRPr sz="1875" baseline="-11111">
              <a:latin typeface="PMingLiU"/>
              <a:cs typeface="PMingLiU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0197628" y="7194550"/>
            <a:ext cx="2642870" cy="2794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 algn="ctr">
              <a:lnSpc>
                <a:spcPts val="1889"/>
              </a:lnSpc>
            </a:pPr>
            <a:r>
              <a:rPr sz="1800" b="1" spc="135" dirty="0">
                <a:latin typeface="Times New Roman"/>
                <a:cs typeface="Times New Roman"/>
              </a:rPr>
              <a:t>h</a:t>
            </a:r>
            <a:r>
              <a:rPr sz="1875" spc="202" baseline="-11111" dirty="0">
                <a:latin typeface="PMingLiU"/>
                <a:cs typeface="PMingLiU"/>
              </a:rPr>
              <a:t>4</a:t>
            </a:r>
            <a:endParaRPr sz="1875" baseline="-11111">
              <a:latin typeface="PMingLiU"/>
              <a:cs typeface="PMingLiU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11812905" y="6626374"/>
            <a:ext cx="65278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95" dirty="0">
                <a:latin typeface="Cambria"/>
                <a:cs typeface="Cambria"/>
              </a:rPr>
              <a:t>softmax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109143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09651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10159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10667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11175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11683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12191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12699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13207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13715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14223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14731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15239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15747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16255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6763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17271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7779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18287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18795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19303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19811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20319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20827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2133580" y="6358980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4">
                <a:moveTo>
                  <a:pt x="0" y="24814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1138560" y="4668642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29" h="760095">
                <a:moveTo>
                  <a:pt x="649747" y="110825"/>
                </a:moveTo>
                <a:lnTo>
                  <a:pt x="681442" y="146683"/>
                </a:lnTo>
                <a:lnTo>
                  <a:pt x="707854" y="185316"/>
                </a:lnTo>
                <a:lnTo>
                  <a:pt x="728984" y="226219"/>
                </a:lnTo>
                <a:lnTo>
                  <a:pt x="744831" y="268888"/>
                </a:lnTo>
                <a:lnTo>
                  <a:pt x="755396" y="312818"/>
                </a:lnTo>
                <a:lnTo>
                  <a:pt x="760679" y="357504"/>
                </a:lnTo>
                <a:lnTo>
                  <a:pt x="760679" y="402443"/>
                </a:lnTo>
                <a:lnTo>
                  <a:pt x="755396" y="447129"/>
                </a:lnTo>
                <a:lnTo>
                  <a:pt x="744831" y="491059"/>
                </a:lnTo>
                <a:lnTo>
                  <a:pt x="728984" y="533728"/>
                </a:lnTo>
                <a:lnTo>
                  <a:pt x="707854" y="574631"/>
                </a:lnTo>
                <a:lnTo>
                  <a:pt x="681442" y="613264"/>
                </a:lnTo>
                <a:lnTo>
                  <a:pt x="649747" y="649122"/>
                </a:lnTo>
                <a:lnTo>
                  <a:pt x="613854" y="680786"/>
                </a:lnTo>
                <a:lnTo>
                  <a:pt x="575184" y="707173"/>
                </a:lnTo>
                <a:lnTo>
                  <a:pt x="534241" y="728283"/>
                </a:lnTo>
                <a:lnTo>
                  <a:pt x="491532" y="744115"/>
                </a:lnTo>
                <a:lnTo>
                  <a:pt x="447560" y="754670"/>
                </a:lnTo>
                <a:lnTo>
                  <a:pt x="402830" y="759947"/>
                </a:lnTo>
                <a:lnTo>
                  <a:pt x="357848" y="759947"/>
                </a:lnTo>
                <a:lnTo>
                  <a:pt x="313119" y="754670"/>
                </a:lnTo>
                <a:lnTo>
                  <a:pt x="269147" y="744115"/>
                </a:lnTo>
                <a:lnTo>
                  <a:pt x="226437" y="728283"/>
                </a:lnTo>
                <a:lnTo>
                  <a:pt x="185495" y="707173"/>
                </a:lnTo>
                <a:lnTo>
                  <a:pt x="146825" y="680786"/>
                </a:lnTo>
                <a:lnTo>
                  <a:pt x="110932" y="649122"/>
                </a:lnTo>
                <a:lnTo>
                  <a:pt x="79237" y="613264"/>
                </a:lnTo>
                <a:lnTo>
                  <a:pt x="52824" y="574631"/>
                </a:lnTo>
                <a:lnTo>
                  <a:pt x="31694" y="533728"/>
                </a:lnTo>
                <a:lnTo>
                  <a:pt x="15847" y="491059"/>
                </a:lnTo>
                <a:lnTo>
                  <a:pt x="5282" y="447129"/>
                </a:lnTo>
                <a:lnTo>
                  <a:pt x="0" y="402443"/>
                </a:lnTo>
                <a:lnTo>
                  <a:pt x="0" y="357504"/>
                </a:lnTo>
                <a:lnTo>
                  <a:pt x="5282" y="312818"/>
                </a:lnTo>
                <a:lnTo>
                  <a:pt x="15847" y="268888"/>
                </a:lnTo>
                <a:lnTo>
                  <a:pt x="31694" y="226219"/>
                </a:lnTo>
                <a:lnTo>
                  <a:pt x="52824" y="185316"/>
                </a:lnTo>
                <a:lnTo>
                  <a:pt x="79237" y="146683"/>
                </a:lnTo>
                <a:lnTo>
                  <a:pt x="110932" y="110825"/>
                </a:lnTo>
                <a:lnTo>
                  <a:pt x="146825" y="79160"/>
                </a:lnTo>
                <a:lnTo>
                  <a:pt x="185495" y="52773"/>
                </a:lnTo>
                <a:lnTo>
                  <a:pt x="226437" y="31664"/>
                </a:lnTo>
                <a:lnTo>
                  <a:pt x="269147" y="15832"/>
                </a:lnTo>
                <a:lnTo>
                  <a:pt x="313119" y="5277"/>
                </a:lnTo>
                <a:lnTo>
                  <a:pt x="357848" y="0"/>
                </a:lnTo>
                <a:lnTo>
                  <a:pt x="402830" y="0"/>
                </a:lnTo>
                <a:lnTo>
                  <a:pt x="447560" y="5277"/>
                </a:lnTo>
                <a:lnTo>
                  <a:pt x="491532" y="15832"/>
                </a:lnTo>
                <a:lnTo>
                  <a:pt x="534241" y="31664"/>
                </a:lnTo>
                <a:lnTo>
                  <a:pt x="575184" y="52773"/>
                </a:lnTo>
                <a:lnTo>
                  <a:pt x="613854" y="79160"/>
                </a:lnTo>
                <a:lnTo>
                  <a:pt x="649747" y="110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1518900" y="5580098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4">
                <a:moveTo>
                  <a:pt x="0" y="0"/>
                </a:moveTo>
                <a:lnTo>
                  <a:pt x="0" y="1920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1518900" y="6153150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1435080" y="543150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8382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1404600" y="5772150"/>
            <a:ext cx="203200" cy="381000"/>
          </a:xfrm>
          <a:custGeom>
            <a:avLst/>
            <a:gdLst/>
            <a:ahLst/>
            <a:cxnLst/>
            <a:rect l="l" t="t" r="r" b="b"/>
            <a:pathLst>
              <a:path w="203200" h="381000">
                <a:moveTo>
                  <a:pt x="0" y="0"/>
                </a:moveTo>
                <a:lnTo>
                  <a:pt x="203200" y="0"/>
                </a:lnTo>
                <a:lnTo>
                  <a:pt x="2032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730167" y="5042919"/>
            <a:ext cx="2800350" cy="4029075"/>
          </a:xfrm>
          <a:custGeom>
            <a:avLst/>
            <a:gdLst/>
            <a:ahLst/>
            <a:cxnLst/>
            <a:rect l="l" t="t" r="r" b="b"/>
            <a:pathLst>
              <a:path w="2800350" h="4029075">
                <a:moveTo>
                  <a:pt x="0" y="7878"/>
                </a:moveTo>
                <a:lnTo>
                  <a:pt x="48386" y="2783"/>
                </a:lnTo>
                <a:lnTo>
                  <a:pt x="96678" y="168"/>
                </a:lnTo>
                <a:lnTo>
                  <a:pt x="144791" y="0"/>
                </a:lnTo>
                <a:lnTo>
                  <a:pt x="192641" y="2246"/>
                </a:lnTo>
                <a:lnTo>
                  <a:pt x="240145" y="6875"/>
                </a:lnTo>
                <a:lnTo>
                  <a:pt x="287218" y="13854"/>
                </a:lnTo>
                <a:lnTo>
                  <a:pt x="333777" y="23149"/>
                </a:lnTo>
                <a:lnTo>
                  <a:pt x="379738" y="34729"/>
                </a:lnTo>
                <a:lnTo>
                  <a:pt x="425017" y="48560"/>
                </a:lnTo>
                <a:lnTo>
                  <a:pt x="469531" y="64611"/>
                </a:lnTo>
                <a:lnTo>
                  <a:pt x="513195" y="82848"/>
                </a:lnTo>
                <a:lnTo>
                  <a:pt x="555925" y="103240"/>
                </a:lnTo>
                <a:lnTo>
                  <a:pt x="597638" y="125753"/>
                </a:lnTo>
                <a:lnTo>
                  <a:pt x="638251" y="150354"/>
                </a:lnTo>
                <a:lnTo>
                  <a:pt x="677678" y="177012"/>
                </a:lnTo>
                <a:lnTo>
                  <a:pt x="715837" y="205694"/>
                </a:lnTo>
                <a:lnTo>
                  <a:pt x="752643" y="236366"/>
                </a:lnTo>
                <a:lnTo>
                  <a:pt x="788013" y="268998"/>
                </a:lnTo>
                <a:lnTo>
                  <a:pt x="821863" y="303555"/>
                </a:lnTo>
                <a:lnTo>
                  <a:pt x="854109" y="340005"/>
                </a:lnTo>
                <a:lnTo>
                  <a:pt x="886460" y="380638"/>
                </a:lnTo>
                <a:lnTo>
                  <a:pt x="916390" y="422527"/>
                </a:lnTo>
                <a:lnTo>
                  <a:pt x="944004" y="465594"/>
                </a:lnTo>
                <a:lnTo>
                  <a:pt x="969402" y="509760"/>
                </a:lnTo>
                <a:lnTo>
                  <a:pt x="992688" y="554947"/>
                </a:lnTo>
                <a:lnTo>
                  <a:pt x="1013963" y="601074"/>
                </a:lnTo>
                <a:lnTo>
                  <a:pt x="1033331" y="648065"/>
                </a:lnTo>
                <a:lnTo>
                  <a:pt x="1050894" y="695841"/>
                </a:lnTo>
                <a:lnTo>
                  <a:pt x="1066754" y="744321"/>
                </a:lnTo>
                <a:lnTo>
                  <a:pt x="1081013" y="793429"/>
                </a:lnTo>
                <a:lnTo>
                  <a:pt x="1093774" y="843085"/>
                </a:lnTo>
                <a:lnTo>
                  <a:pt x="1105139" y="893211"/>
                </a:lnTo>
                <a:lnTo>
                  <a:pt x="1115212" y="943728"/>
                </a:lnTo>
                <a:lnTo>
                  <a:pt x="1124093" y="994558"/>
                </a:lnTo>
                <a:lnTo>
                  <a:pt x="1131886" y="1045621"/>
                </a:lnTo>
                <a:lnTo>
                  <a:pt x="1138319" y="1093860"/>
                </a:lnTo>
                <a:lnTo>
                  <a:pt x="1143933" y="1142227"/>
                </a:lnTo>
                <a:lnTo>
                  <a:pt x="1148772" y="1190712"/>
                </a:lnTo>
                <a:lnTo>
                  <a:pt x="1152884" y="1239307"/>
                </a:lnTo>
                <a:lnTo>
                  <a:pt x="1156313" y="1288003"/>
                </a:lnTo>
                <a:lnTo>
                  <a:pt x="1159105" y="1336791"/>
                </a:lnTo>
                <a:lnTo>
                  <a:pt x="1161306" y="1385662"/>
                </a:lnTo>
                <a:lnTo>
                  <a:pt x="1162963" y="1434609"/>
                </a:lnTo>
                <a:lnTo>
                  <a:pt x="1164120" y="1483621"/>
                </a:lnTo>
                <a:lnTo>
                  <a:pt x="1164824" y="1532690"/>
                </a:lnTo>
                <a:lnTo>
                  <a:pt x="1165120" y="1581808"/>
                </a:lnTo>
                <a:lnTo>
                  <a:pt x="1165054" y="1630966"/>
                </a:lnTo>
                <a:lnTo>
                  <a:pt x="1164672" y="1680155"/>
                </a:lnTo>
                <a:lnTo>
                  <a:pt x="1164020" y="1729366"/>
                </a:lnTo>
                <a:lnTo>
                  <a:pt x="1163144" y="1778591"/>
                </a:lnTo>
                <a:lnTo>
                  <a:pt x="1162089" y="1827821"/>
                </a:lnTo>
                <a:lnTo>
                  <a:pt x="1160901" y="1877047"/>
                </a:lnTo>
                <a:lnTo>
                  <a:pt x="1159626" y="1926261"/>
                </a:lnTo>
                <a:lnTo>
                  <a:pt x="1158310" y="1975454"/>
                </a:lnTo>
                <a:lnTo>
                  <a:pt x="1156998" y="2024616"/>
                </a:lnTo>
                <a:lnTo>
                  <a:pt x="1155737" y="2073740"/>
                </a:lnTo>
                <a:lnTo>
                  <a:pt x="1154571" y="2122816"/>
                </a:lnTo>
                <a:lnTo>
                  <a:pt x="1153548" y="2171837"/>
                </a:lnTo>
                <a:lnTo>
                  <a:pt x="1152713" y="2220792"/>
                </a:lnTo>
                <a:lnTo>
                  <a:pt x="1152111" y="2269674"/>
                </a:lnTo>
                <a:lnTo>
                  <a:pt x="1151788" y="2318473"/>
                </a:lnTo>
                <a:lnTo>
                  <a:pt x="1151790" y="2367182"/>
                </a:lnTo>
                <a:lnTo>
                  <a:pt x="1152164" y="2415791"/>
                </a:lnTo>
                <a:lnTo>
                  <a:pt x="1152954" y="2464291"/>
                </a:lnTo>
                <a:lnTo>
                  <a:pt x="1154206" y="2512674"/>
                </a:lnTo>
                <a:lnTo>
                  <a:pt x="1155967" y="2560931"/>
                </a:lnTo>
                <a:lnTo>
                  <a:pt x="1158282" y="2609054"/>
                </a:lnTo>
                <a:lnTo>
                  <a:pt x="1161197" y="2657033"/>
                </a:lnTo>
                <a:lnTo>
                  <a:pt x="1164758" y="2704860"/>
                </a:lnTo>
                <a:lnTo>
                  <a:pt x="1169010" y="2752527"/>
                </a:lnTo>
                <a:lnTo>
                  <a:pt x="1174000" y="2800023"/>
                </a:lnTo>
                <a:lnTo>
                  <a:pt x="1179773" y="2847342"/>
                </a:lnTo>
                <a:lnTo>
                  <a:pt x="1186374" y="2894473"/>
                </a:lnTo>
                <a:lnTo>
                  <a:pt x="1193850" y="2941409"/>
                </a:lnTo>
                <a:lnTo>
                  <a:pt x="1202247" y="2988140"/>
                </a:lnTo>
                <a:lnTo>
                  <a:pt x="1211610" y="3034659"/>
                </a:lnTo>
                <a:lnTo>
                  <a:pt x="1221985" y="3080955"/>
                </a:lnTo>
                <a:lnTo>
                  <a:pt x="1233418" y="3127021"/>
                </a:lnTo>
                <a:lnTo>
                  <a:pt x="1245955" y="3172847"/>
                </a:lnTo>
                <a:lnTo>
                  <a:pt x="1259641" y="3218425"/>
                </a:lnTo>
                <a:lnTo>
                  <a:pt x="1274523" y="3263747"/>
                </a:lnTo>
                <a:lnTo>
                  <a:pt x="1290645" y="3308803"/>
                </a:lnTo>
                <a:lnTo>
                  <a:pt x="1308055" y="3353584"/>
                </a:lnTo>
                <a:lnTo>
                  <a:pt x="1326797" y="3398083"/>
                </a:lnTo>
                <a:lnTo>
                  <a:pt x="1346918" y="3442290"/>
                </a:lnTo>
                <a:lnTo>
                  <a:pt x="1368463" y="3486197"/>
                </a:lnTo>
                <a:lnTo>
                  <a:pt x="1392146" y="3530744"/>
                </a:lnTo>
                <a:lnTo>
                  <a:pt x="1417429" y="3574387"/>
                </a:lnTo>
                <a:lnTo>
                  <a:pt x="1444297" y="3616971"/>
                </a:lnTo>
                <a:lnTo>
                  <a:pt x="1472734" y="3658341"/>
                </a:lnTo>
                <a:lnTo>
                  <a:pt x="1502726" y="3698340"/>
                </a:lnTo>
                <a:lnTo>
                  <a:pt x="1534260" y="3736815"/>
                </a:lnTo>
                <a:lnTo>
                  <a:pt x="1567319" y="3773609"/>
                </a:lnTo>
                <a:lnTo>
                  <a:pt x="1601889" y="3808566"/>
                </a:lnTo>
                <a:lnTo>
                  <a:pt x="1637956" y="3841532"/>
                </a:lnTo>
                <a:lnTo>
                  <a:pt x="1675506" y="3872350"/>
                </a:lnTo>
                <a:lnTo>
                  <a:pt x="1714523" y="3900866"/>
                </a:lnTo>
                <a:lnTo>
                  <a:pt x="1754992" y="3926924"/>
                </a:lnTo>
                <a:lnTo>
                  <a:pt x="1796901" y="3950368"/>
                </a:lnTo>
                <a:lnTo>
                  <a:pt x="1840233" y="3971043"/>
                </a:lnTo>
                <a:lnTo>
                  <a:pt x="1884974" y="3988794"/>
                </a:lnTo>
                <a:lnTo>
                  <a:pt x="1931109" y="4003465"/>
                </a:lnTo>
                <a:lnTo>
                  <a:pt x="1978624" y="4014900"/>
                </a:lnTo>
                <a:lnTo>
                  <a:pt x="2027505" y="4022945"/>
                </a:lnTo>
                <a:lnTo>
                  <a:pt x="2076115" y="4027437"/>
                </a:lnTo>
                <a:lnTo>
                  <a:pt x="2124132" y="4028564"/>
                </a:lnTo>
                <a:lnTo>
                  <a:pt x="2171446" y="4026430"/>
                </a:lnTo>
                <a:lnTo>
                  <a:pt x="2217944" y="4021137"/>
                </a:lnTo>
                <a:lnTo>
                  <a:pt x="2263516" y="4012791"/>
                </a:lnTo>
                <a:lnTo>
                  <a:pt x="2308051" y="4001496"/>
                </a:lnTo>
                <a:lnTo>
                  <a:pt x="2351438" y="3987354"/>
                </a:lnTo>
                <a:lnTo>
                  <a:pt x="2393566" y="3970471"/>
                </a:lnTo>
                <a:lnTo>
                  <a:pt x="2434323" y="3950951"/>
                </a:lnTo>
                <a:lnTo>
                  <a:pt x="2473600" y="3928896"/>
                </a:lnTo>
                <a:lnTo>
                  <a:pt x="2511283" y="3904412"/>
                </a:lnTo>
                <a:lnTo>
                  <a:pt x="2547264" y="3877601"/>
                </a:lnTo>
                <a:lnTo>
                  <a:pt x="2581429" y="3848569"/>
                </a:lnTo>
                <a:lnTo>
                  <a:pt x="2613670" y="3817419"/>
                </a:lnTo>
                <a:lnTo>
                  <a:pt x="2643873" y="3784255"/>
                </a:lnTo>
                <a:lnTo>
                  <a:pt x="2671929" y="3749181"/>
                </a:lnTo>
                <a:lnTo>
                  <a:pt x="2697726" y="3712301"/>
                </a:lnTo>
                <a:lnTo>
                  <a:pt x="2721154" y="3673718"/>
                </a:lnTo>
                <a:lnTo>
                  <a:pt x="2742100" y="3633538"/>
                </a:lnTo>
                <a:lnTo>
                  <a:pt x="2760455" y="3591864"/>
                </a:lnTo>
                <a:lnTo>
                  <a:pt x="2776107" y="3548799"/>
                </a:lnTo>
                <a:lnTo>
                  <a:pt x="2788945" y="3504449"/>
                </a:lnTo>
                <a:lnTo>
                  <a:pt x="2798857" y="3458916"/>
                </a:lnTo>
                <a:lnTo>
                  <a:pt x="2799999" y="34398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1445357" y="8334494"/>
            <a:ext cx="167640" cy="172720"/>
          </a:xfrm>
          <a:custGeom>
            <a:avLst/>
            <a:gdLst/>
            <a:ahLst/>
            <a:cxnLst/>
            <a:rect l="l" t="t" r="r" b="b"/>
            <a:pathLst>
              <a:path w="167640" h="172720">
                <a:moveTo>
                  <a:pt x="93714" y="0"/>
                </a:moveTo>
                <a:lnTo>
                  <a:pt x="0" y="162315"/>
                </a:lnTo>
                <a:lnTo>
                  <a:pt x="167337" y="172361"/>
                </a:lnTo>
                <a:lnTo>
                  <a:pt x="93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 txBox="1"/>
          <p:nvPr/>
        </p:nvSpPr>
        <p:spPr>
          <a:xfrm>
            <a:off x="11214100" y="4851400"/>
            <a:ext cx="6388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85" dirty="0">
                <a:latin typeface="Arial"/>
                <a:cs typeface="Arial"/>
              </a:rPr>
              <a:t>&lt;/s&gt;</a:t>
            </a:r>
            <a:endParaRPr sz="2300">
              <a:latin typeface="Arial"/>
              <a:cs typeface="Arial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1883679" y="3522813"/>
            <a:ext cx="8792845" cy="3561715"/>
          </a:xfrm>
          <a:custGeom>
            <a:avLst/>
            <a:gdLst/>
            <a:ahLst/>
            <a:cxnLst/>
            <a:rect l="l" t="t" r="r" b="b"/>
            <a:pathLst>
              <a:path w="8792845" h="3561715">
                <a:moveTo>
                  <a:pt x="8792634" y="3561247"/>
                </a:moveTo>
                <a:lnTo>
                  <a:pt x="8771775" y="3500597"/>
                </a:lnTo>
                <a:lnTo>
                  <a:pt x="8754985" y="3451978"/>
                </a:lnTo>
                <a:lnTo>
                  <a:pt x="8738150" y="3403375"/>
                </a:lnTo>
                <a:lnTo>
                  <a:pt x="8721269" y="3354787"/>
                </a:lnTo>
                <a:lnTo>
                  <a:pt x="8704343" y="3306215"/>
                </a:lnTo>
                <a:lnTo>
                  <a:pt x="8687371" y="3257658"/>
                </a:lnTo>
                <a:lnTo>
                  <a:pt x="8670354" y="3209117"/>
                </a:lnTo>
                <a:lnTo>
                  <a:pt x="8653291" y="3160592"/>
                </a:lnTo>
                <a:lnTo>
                  <a:pt x="8636183" y="3112082"/>
                </a:lnTo>
                <a:lnTo>
                  <a:pt x="8619029" y="3063588"/>
                </a:lnTo>
                <a:lnTo>
                  <a:pt x="8601830" y="3015110"/>
                </a:lnTo>
                <a:lnTo>
                  <a:pt x="8584586" y="2966647"/>
                </a:lnTo>
                <a:lnTo>
                  <a:pt x="8567296" y="2918200"/>
                </a:lnTo>
                <a:lnTo>
                  <a:pt x="8549960" y="2869769"/>
                </a:lnTo>
                <a:lnTo>
                  <a:pt x="8532579" y="2821354"/>
                </a:lnTo>
                <a:lnTo>
                  <a:pt x="8515153" y="2772954"/>
                </a:lnTo>
                <a:lnTo>
                  <a:pt x="8497681" y="2724571"/>
                </a:lnTo>
                <a:lnTo>
                  <a:pt x="8480164" y="2676203"/>
                </a:lnTo>
                <a:lnTo>
                  <a:pt x="8462602" y="2627851"/>
                </a:lnTo>
                <a:lnTo>
                  <a:pt x="8444994" y="2579515"/>
                </a:lnTo>
                <a:lnTo>
                  <a:pt x="8427341" y="2531195"/>
                </a:lnTo>
                <a:lnTo>
                  <a:pt x="8409642" y="2482890"/>
                </a:lnTo>
                <a:lnTo>
                  <a:pt x="8391898" y="2434602"/>
                </a:lnTo>
                <a:lnTo>
                  <a:pt x="8374382" y="2387119"/>
                </a:lnTo>
                <a:lnTo>
                  <a:pt x="8356754" y="2339607"/>
                </a:lnTo>
                <a:lnTo>
                  <a:pt x="8338995" y="2292085"/>
                </a:lnTo>
                <a:lnTo>
                  <a:pt x="8321084" y="2244572"/>
                </a:lnTo>
                <a:lnTo>
                  <a:pt x="8303002" y="2197087"/>
                </a:lnTo>
                <a:lnTo>
                  <a:pt x="8284729" y="2149647"/>
                </a:lnTo>
                <a:lnTo>
                  <a:pt x="8266246" y="2102271"/>
                </a:lnTo>
                <a:lnTo>
                  <a:pt x="8247533" y="2054978"/>
                </a:lnTo>
                <a:lnTo>
                  <a:pt x="8228571" y="2007787"/>
                </a:lnTo>
                <a:lnTo>
                  <a:pt x="8209339" y="1960715"/>
                </a:lnTo>
                <a:lnTo>
                  <a:pt x="8189819" y="1913782"/>
                </a:lnTo>
                <a:lnTo>
                  <a:pt x="8169990" y="1867005"/>
                </a:lnTo>
                <a:lnTo>
                  <a:pt x="8149834" y="1820404"/>
                </a:lnTo>
                <a:lnTo>
                  <a:pt x="8129330" y="1773997"/>
                </a:lnTo>
                <a:lnTo>
                  <a:pt x="8108458" y="1727802"/>
                </a:lnTo>
                <a:lnTo>
                  <a:pt x="8087200" y="1681839"/>
                </a:lnTo>
                <a:lnTo>
                  <a:pt x="8065536" y="1636124"/>
                </a:lnTo>
                <a:lnTo>
                  <a:pt x="8043445" y="1590678"/>
                </a:lnTo>
                <a:lnTo>
                  <a:pt x="8020909" y="1545518"/>
                </a:lnTo>
                <a:lnTo>
                  <a:pt x="7997908" y="1500663"/>
                </a:lnTo>
                <a:lnTo>
                  <a:pt x="7974422" y="1456132"/>
                </a:lnTo>
                <a:lnTo>
                  <a:pt x="7950431" y="1411943"/>
                </a:lnTo>
                <a:lnTo>
                  <a:pt x="7925916" y="1368114"/>
                </a:lnTo>
                <a:lnTo>
                  <a:pt x="7900857" y="1324664"/>
                </a:lnTo>
                <a:lnTo>
                  <a:pt x="7875236" y="1281612"/>
                </a:lnTo>
                <a:lnTo>
                  <a:pt x="7849031" y="1238977"/>
                </a:lnTo>
                <a:lnTo>
                  <a:pt x="7822223" y="1196775"/>
                </a:lnTo>
                <a:lnTo>
                  <a:pt x="7794794" y="1155027"/>
                </a:lnTo>
                <a:lnTo>
                  <a:pt x="7766722" y="1113751"/>
                </a:lnTo>
                <a:lnTo>
                  <a:pt x="7737990" y="1072965"/>
                </a:lnTo>
                <a:lnTo>
                  <a:pt x="7708576" y="1032687"/>
                </a:lnTo>
                <a:lnTo>
                  <a:pt x="7678461" y="992937"/>
                </a:lnTo>
                <a:lnTo>
                  <a:pt x="7647627" y="953732"/>
                </a:lnTo>
                <a:lnTo>
                  <a:pt x="7616052" y="915092"/>
                </a:lnTo>
                <a:lnTo>
                  <a:pt x="7583718" y="877034"/>
                </a:lnTo>
                <a:lnTo>
                  <a:pt x="7550605" y="839578"/>
                </a:lnTo>
                <a:lnTo>
                  <a:pt x="7516693" y="802742"/>
                </a:lnTo>
                <a:lnTo>
                  <a:pt x="7481963" y="766544"/>
                </a:lnTo>
                <a:lnTo>
                  <a:pt x="7446395" y="731003"/>
                </a:lnTo>
                <a:lnTo>
                  <a:pt x="7409969" y="696137"/>
                </a:lnTo>
                <a:lnTo>
                  <a:pt x="7372666" y="661965"/>
                </a:lnTo>
                <a:lnTo>
                  <a:pt x="7334467" y="628505"/>
                </a:lnTo>
                <a:lnTo>
                  <a:pt x="7295351" y="595777"/>
                </a:lnTo>
                <a:lnTo>
                  <a:pt x="7257900" y="565729"/>
                </a:lnTo>
                <a:lnTo>
                  <a:pt x="7220206" y="536609"/>
                </a:lnTo>
                <a:lnTo>
                  <a:pt x="7182270" y="508405"/>
                </a:lnTo>
                <a:lnTo>
                  <a:pt x="7144095" y="481105"/>
                </a:lnTo>
                <a:lnTo>
                  <a:pt x="7105685" y="454698"/>
                </a:lnTo>
                <a:lnTo>
                  <a:pt x="7067041" y="429173"/>
                </a:lnTo>
                <a:lnTo>
                  <a:pt x="7028167" y="404518"/>
                </a:lnTo>
                <a:lnTo>
                  <a:pt x="6989065" y="380722"/>
                </a:lnTo>
                <a:lnTo>
                  <a:pt x="6949738" y="357774"/>
                </a:lnTo>
                <a:lnTo>
                  <a:pt x="6910188" y="335662"/>
                </a:lnTo>
                <a:lnTo>
                  <a:pt x="6870419" y="314375"/>
                </a:lnTo>
                <a:lnTo>
                  <a:pt x="6830434" y="293901"/>
                </a:lnTo>
                <a:lnTo>
                  <a:pt x="6790234" y="274229"/>
                </a:lnTo>
                <a:lnTo>
                  <a:pt x="6749823" y="255348"/>
                </a:lnTo>
                <a:lnTo>
                  <a:pt x="6709203" y="237246"/>
                </a:lnTo>
                <a:lnTo>
                  <a:pt x="6668377" y="219912"/>
                </a:lnTo>
                <a:lnTo>
                  <a:pt x="6627348" y="203334"/>
                </a:lnTo>
                <a:lnTo>
                  <a:pt x="6586119" y="187501"/>
                </a:lnTo>
                <a:lnTo>
                  <a:pt x="6544692" y="172402"/>
                </a:lnTo>
                <a:lnTo>
                  <a:pt x="6503069" y="158026"/>
                </a:lnTo>
                <a:lnTo>
                  <a:pt x="6461255" y="144360"/>
                </a:lnTo>
                <a:lnTo>
                  <a:pt x="6419251" y="131394"/>
                </a:lnTo>
                <a:lnTo>
                  <a:pt x="6377060" y="119116"/>
                </a:lnTo>
                <a:lnTo>
                  <a:pt x="6334685" y="107514"/>
                </a:lnTo>
                <a:lnTo>
                  <a:pt x="6292129" y="96578"/>
                </a:lnTo>
                <a:lnTo>
                  <a:pt x="6249394" y="86296"/>
                </a:lnTo>
                <a:lnTo>
                  <a:pt x="6206483" y="76657"/>
                </a:lnTo>
                <a:lnTo>
                  <a:pt x="6163399" y="67648"/>
                </a:lnTo>
                <a:lnTo>
                  <a:pt x="6120144" y="59260"/>
                </a:lnTo>
                <a:lnTo>
                  <a:pt x="6076722" y="51480"/>
                </a:lnTo>
                <a:lnTo>
                  <a:pt x="6033135" y="44297"/>
                </a:lnTo>
                <a:lnTo>
                  <a:pt x="5989385" y="37699"/>
                </a:lnTo>
                <a:lnTo>
                  <a:pt x="5945476" y="31676"/>
                </a:lnTo>
                <a:lnTo>
                  <a:pt x="5901411" y="26216"/>
                </a:lnTo>
                <a:lnTo>
                  <a:pt x="5857191" y="21307"/>
                </a:lnTo>
                <a:lnTo>
                  <a:pt x="5812819" y="16938"/>
                </a:lnTo>
                <a:lnTo>
                  <a:pt x="5768299" y="13098"/>
                </a:lnTo>
                <a:lnTo>
                  <a:pt x="5723634" y="9775"/>
                </a:lnTo>
                <a:lnTo>
                  <a:pt x="5678825" y="6958"/>
                </a:lnTo>
                <a:lnTo>
                  <a:pt x="5633875" y="4636"/>
                </a:lnTo>
                <a:lnTo>
                  <a:pt x="5588788" y="2797"/>
                </a:lnTo>
                <a:lnTo>
                  <a:pt x="5543566" y="1429"/>
                </a:lnTo>
                <a:lnTo>
                  <a:pt x="5498211" y="522"/>
                </a:lnTo>
                <a:lnTo>
                  <a:pt x="5452728" y="64"/>
                </a:lnTo>
                <a:lnTo>
                  <a:pt x="5407117" y="44"/>
                </a:lnTo>
                <a:lnTo>
                  <a:pt x="5361382" y="449"/>
                </a:lnTo>
                <a:lnTo>
                  <a:pt x="5315526" y="1270"/>
                </a:lnTo>
                <a:lnTo>
                  <a:pt x="5269551" y="2494"/>
                </a:lnTo>
                <a:lnTo>
                  <a:pt x="5223461" y="4110"/>
                </a:lnTo>
                <a:lnTo>
                  <a:pt x="5177257" y="6107"/>
                </a:lnTo>
                <a:lnTo>
                  <a:pt x="5130942" y="8473"/>
                </a:lnTo>
                <a:lnTo>
                  <a:pt x="5084521" y="11196"/>
                </a:lnTo>
                <a:lnTo>
                  <a:pt x="5037994" y="14267"/>
                </a:lnTo>
                <a:lnTo>
                  <a:pt x="4991365" y="17672"/>
                </a:lnTo>
                <a:lnTo>
                  <a:pt x="4944636" y="21401"/>
                </a:lnTo>
                <a:lnTo>
                  <a:pt x="4897810" y="25443"/>
                </a:lnTo>
                <a:lnTo>
                  <a:pt x="4850891" y="29785"/>
                </a:lnTo>
                <a:lnTo>
                  <a:pt x="4803880" y="34417"/>
                </a:lnTo>
                <a:lnTo>
                  <a:pt x="4756781" y="39327"/>
                </a:lnTo>
                <a:lnTo>
                  <a:pt x="4709595" y="44504"/>
                </a:lnTo>
                <a:lnTo>
                  <a:pt x="4662327" y="49936"/>
                </a:lnTo>
                <a:lnTo>
                  <a:pt x="4614978" y="55612"/>
                </a:lnTo>
                <a:lnTo>
                  <a:pt x="4567551" y="61521"/>
                </a:lnTo>
                <a:lnTo>
                  <a:pt x="4520050" y="67651"/>
                </a:lnTo>
                <a:lnTo>
                  <a:pt x="4472476" y="73991"/>
                </a:lnTo>
                <a:lnTo>
                  <a:pt x="4424833" y="80529"/>
                </a:lnTo>
                <a:lnTo>
                  <a:pt x="4377123" y="87255"/>
                </a:lnTo>
                <a:lnTo>
                  <a:pt x="4329349" y="94156"/>
                </a:lnTo>
                <a:lnTo>
                  <a:pt x="4281513" y="101221"/>
                </a:lnTo>
                <a:lnTo>
                  <a:pt x="4233619" y="108439"/>
                </a:lnTo>
                <a:lnTo>
                  <a:pt x="4185669" y="115799"/>
                </a:lnTo>
                <a:lnTo>
                  <a:pt x="4137666" y="123289"/>
                </a:lnTo>
                <a:lnTo>
                  <a:pt x="4089613" y="130898"/>
                </a:lnTo>
                <a:lnTo>
                  <a:pt x="4041512" y="138614"/>
                </a:lnTo>
                <a:lnTo>
                  <a:pt x="3993366" y="146425"/>
                </a:lnTo>
                <a:lnTo>
                  <a:pt x="3945178" y="154322"/>
                </a:lnTo>
                <a:lnTo>
                  <a:pt x="3896950" y="162292"/>
                </a:lnTo>
                <a:lnTo>
                  <a:pt x="3848686" y="170323"/>
                </a:lnTo>
                <a:lnTo>
                  <a:pt x="3800387" y="178405"/>
                </a:lnTo>
                <a:lnTo>
                  <a:pt x="3752057" y="186526"/>
                </a:lnTo>
                <a:lnTo>
                  <a:pt x="3703699" y="194674"/>
                </a:lnTo>
                <a:lnTo>
                  <a:pt x="3655315" y="202839"/>
                </a:lnTo>
                <a:lnTo>
                  <a:pt x="3606907" y="211008"/>
                </a:lnTo>
                <a:lnTo>
                  <a:pt x="3558479" y="219171"/>
                </a:lnTo>
                <a:lnTo>
                  <a:pt x="3510034" y="227317"/>
                </a:lnTo>
                <a:lnTo>
                  <a:pt x="3461574" y="235432"/>
                </a:lnTo>
                <a:lnTo>
                  <a:pt x="3413101" y="243507"/>
                </a:lnTo>
                <a:lnTo>
                  <a:pt x="3364619" y="251530"/>
                </a:lnTo>
                <a:lnTo>
                  <a:pt x="3316130" y="259490"/>
                </a:lnTo>
                <a:lnTo>
                  <a:pt x="3267637" y="267374"/>
                </a:lnTo>
                <a:lnTo>
                  <a:pt x="3219143" y="275173"/>
                </a:lnTo>
                <a:lnTo>
                  <a:pt x="3170650" y="282874"/>
                </a:lnTo>
                <a:lnTo>
                  <a:pt x="3122162" y="290465"/>
                </a:lnTo>
                <a:lnTo>
                  <a:pt x="3073680" y="297937"/>
                </a:lnTo>
                <a:lnTo>
                  <a:pt x="3025208" y="305276"/>
                </a:lnTo>
                <a:lnTo>
                  <a:pt x="2976749" y="312472"/>
                </a:lnTo>
                <a:lnTo>
                  <a:pt x="2928304" y="319514"/>
                </a:lnTo>
                <a:lnTo>
                  <a:pt x="2879877" y="326390"/>
                </a:lnTo>
                <a:lnTo>
                  <a:pt x="2831471" y="333088"/>
                </a:lnTo>
                <a:lnTo>
                  <a:pt x="2783088" y="339598"/>
                </a:lnTo>
                <a:lnTo>
                  <a:pt x="2734731" y="345907"/>
                </a:lnTo>
                <a:lnTo>
                  <a:pt x="2686403" y="352005"/>
                </a:lnTo>
                <a:lnTo>
                  <a:pt x="2638106" y="357881"/>
                </a:lnTo>
                <a:lnTo>
                  <a:pt x="2589843" y="363521"/>
                </a:lnTo>
                <a:lnTo>
                  <a:pt x="2541618" y="368916"/>
                </a:lnTo>
                <a:lnTo>
                  <a:pt x="2493431" y="374054"/>
                </a:lnTo>
                <a:lnTo>
                  <a:pt x="2445288" y="378924"/>
                </a:lnTo>
                <a:lnTo>
                  <a:pt x="2397189" y="383514"/>
                </a:lnTo>
                <a:lnTo>
                  <a:pt x="2349138" y="387812"/>
                </a:lnTo>
                <a:lnTo>
                  <a:pt x="2301138" y="391808"/>
                </a:lnTo>
                <a:lnTo>
                  <a:pt x="2253191" y="395490"/>
                </a:lnTo>
                <a:lnTo>
                  <a:pt x="2205300" y="398846"/>
                </a:lnTo>
                <a:lnTo>
                  <a:pt x="2157468" y="401866"/>
                </a:lnTo>
                <a:lnTo>
                  <a:pt x="2109697" y="404538"/>
                </a:lnTo>
                <a:lnTo>
                  <a:pt x="2061990" y="406849"/>
                </a:lnTo>
                <a:lnTo>
                  <a:pt x="2014350" y="408790"/>
                </a:lnTo>
                <a:lnTo>
                  <a:pt x="1964135" y="410400"/>
                </a:lnTo>
                <a:lnTo>
                  <a:pt x="1913930" y="411533"/>
                </a:lnTo>
                <a:lnTo>
                  <a:pt x="1863737" y="412189"/>
                </a:lnTo>
                <a:lnTo>
                  <a:pt x="1813561" y="412370"/>
                </a:lnTo>
                <a:lnTo>
                  <a:pt x="1763405" y="412077"/>
                </a:lnTo>
                <a:lnTo>
                  <a:pt x="1713272" y="411308"/>
                </a:lnTo>
                <a:lnTo>
                  <a:pt x="1663165" y="410066"/>
                </a:lnTo>
                <a:lnTo>
                  <a:pt x="1613089" y="408351"/>
                </a:lnTo>
                <a:lnTo>
                  <a:pt x="1563047" y="406162"/>
                </a:lnTo>
                <a:lnTo>
                  <a:pt x="1513041" y="403502"/>
                </a:lnTo>
                <a:lnTo>
                  <a:pt x="1463076" y="400369"/>
                </a:lnTo>
                <a:lnTo>
                  <a:pt x="1413155" y="396766"/>
                </a:lnTo>
                <a:lnTo>
                  <a:pt x="1363281" y="392692"/>
                </a:lnTo>
                <a:lnTo>
                  <a:pt x="1313458" y="388148"/>
                </a:lnTo>
                <a:lnTo>
                  <a:pt x="1263689" y="383134"/>
                </a:lnTo>
                <a:lnTo>
                  <a:pt x="1213978" y="377651"/>
                </a:lnTo>
                <a:lnTo>
                  <a:pt x="1164327" y="371700"/>
                </a:lnTo>
                <a:lnTo>
                  <a:pt x="1114742" y="365281"/>
                </a:lnTo>
                <a:lnTo>
                  <a:pt x="1065224" y="358395"/>
                </a:lnTo>
                <a:lnTo>
                  <a:pt x="1015778" y="351042"/>
                </a:lnTo>
                <a:lnTo>
                  <a:pt x="966407" y="343222"/>
                </a:lnTo>
                <a:lnTo>
                  <a:pt x="917114" y="334937"/>
                </a:lnTo>
                <a:lnTo>
                  <a:pt x="867903" y="326187"/>
                </a:lnTo>
                <a:lnTo>
                  <a:pt x="818776" y="316972"/>
                </a:lnTo>
                <a:lnTo>
                  <a:pt x="769739" y="307293"/>
                </a:lnTo>
                <a:lnTo>
                  <a:pt x="720794" y="297150"/>
                </a:lnTo>
                <a:lnTo>
                  <a:pt x="671944" y="286545"/>
                </a:lnTo>
                <a:lnTo>
                  <a:pt x="623193" y="275477"/>
                </a:lnTo>
                <a:lnTo>
                  <a:pt x="574544" y="263947"/>
                </a:lnTo>
                <a:lnTo>
                  <a:pt x="526002" y="251956"/>
                </a:lnTo>
                <a:lnTo>
                  <a:pt x="477568" y="239503"/>
                </a:lnTo>
                <a:lnTo>
                  <a:pt x="429247" y="226591"/>
                </a:lnTo>
                <a:lnTo>
                  <a:pt x="381043" y="213219"/>
                </a:lnTo>
                <a:lnTo>
                  <a:pt x="332958" y="199388"/>
                </a:lnTo>
                <a:lnTo>
                  <a:pt x="284996" y="185098"/>
                </a:lnTo>
                <a:lnTo>
                  <a:pt x="237160" y="170350"/>
                </a:lnTo>
                <a:lnTo>
                  <a:pt x="189454" y="155144"/>
                </a:lnTo>
                <a:lnTo>
                  <a:pt x="141882" y="139482"/>
                </a:lnTo>
                <a:lnTo>
                  <a:pt x="94446" y="123363"/>
                </a:lnTo>
                <a:lnTo>
                  <a:pt x="47151" y="106788"/>
                </a:lnTo>
                <a:lnTo>
                  <a:pt x="0" y="89757"/>
                </a:lnTo>
              </a:path>
            </a:pathLst>
          </a:custGeom>
          <a:ln w="25400">
            <a:solidFill>
              <a:srgbClr val="861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0614528" y="7052247"/>
            <a:ext cx="115570" cy="135255"/>
          </a:xfrm>
          <a:custGeom>
            <a:avLst/>
            <a:gdLst/>
            <a:ahLst/>
            <a:cxnLst/>
            <a:rect l="l" t="t" r="r" b="b"/>
            <a:pathLst>
              <a:path w="115570" h="135254">
                <a:moveTo>
                  <a:pt x="115341" y="0"/>
                </a:moveTo>
                <a:lnTo>
                  <a:pt x="0" y="39507"/>
                </a:lnTo>
                <a:lnTo>
                  <a:pt x="97177" y="135096"/>
                </a:lnTo>
                <a:lnTo>
                  <a:pt x="115341" y="0"/>
                </a:lnTo>
                <a:close/>
              </a:path>
            </a:pathLst>
          </a:custGeom>
          <a:solidFill>
            <a:srgbClr val="861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 txBox="1"/>
          <p:nvPr/>
        </p:nvSpPr>
        <p:spPr>
          <a:xfrm>
            <a:off x="686125" y="1762542"/>
            <a:ext cx="11677650" cy="1664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168015" algn="l"/>
              </a:tabLst>
            </a:pPr>
            <a:r>
              <a:rPr sz="3550" i="1" spc="15" dirty="0">
                <a:latin typeface="Arial"/>
                <a:cs typeface="Arial"/>
              </a:rPr>
              <a:t>p</a:t>
            </a:r>
            <a:r>
              <a:rPr sz="3550" spc="15" dirty="0">
                <a:latin typeface="Arial"/>
                <a:cs typeface="Arial"/>
              </a:rPr>
              <a:t>(</a:t>
            </a:r>
            <a:r>
              <a:rPr sz="3550" i="1" spc="15" dirty="0">
                <a:latin typeface="Arial"/>
                <a:cs typeface="Arial"/>
              </a:rPr>
              <a:t>tom </a:t>
            </a:r>
            <a:r>
              <a:rPr sz="3550" spc="160" dirty="0">
                <a:latin typeface="MS UI Gothic"/>
                <a:cs typeface="MS UI Gothic"/>
              </a:rPr>
              <a:t>|</a:t>
            </a:r>
            <a:r>
              <a:rPr sz="3550" spc="-85" dirty="0">
                <a:latin typeface="MS UI Gothic"/>
                <a:cs typeface="MS UI Gothic"/>
              </a:rPr>
              <a:t> </a:t>
            </a:r>
            <a:r>
              <a:rPr sz="3550" b="1" spc="-17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550" i="1" spc="-175" dirty="0">
                <a:latin typeface="Arial"/>
                <a:cs typeface="Arial"/>
              </a:rPr>
              <a:t>,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spc="105" dirty="0">
                <a:latin typeface="MS UI Gothic"/>
                <a:cs typeface="MS UI Gothic"/>
              </a:rPr>
              <a:t>h</a:t>
            </a:r>
            <a:r>
              <a:rPr sz="3550" b="0" i="1" spc="105" dirty="0">
                <a:latin typeface="Bookman Old Style"/>
                <a:cs typeface="Bookman Old Style"/>
              </a:rPr>
              <a:t>s</a:t>
            </a:r>
            <a:r>
              <a:rPr sz="3550" spc="105" dirty="0">
                <a:latin typeface="MS UI Gothic"/>
                <a:cs typeface="MS UI Gothic"/>
              </a:rPr>
              <a:t>i</a:t>
            </a:r>
            <a:r>
              <a:rPr sz="3550" spc="105" dirty="0">
                <a:latin typeface="Arial"/>
                <a:cs typeface="Arial"/>
              </a:rPr>
              <a:t>)	</a:t>
            </a:r>
            <a:r>
              <a:rPr sz="3550" i="1" spc="-45" dirty="0">
                <a:latin typeface="Arial"/>
                <a:cs typeface="Arial"/>
              </a:rPr>
              <a:t>p</a:t>
            </a:r>
            <a:r>
              <a:rPr sz="3550" spc="-45" dirty="0">
                <a:latin typeface="Arial"/>
                <a:cs typeface="Arial"/>
              </a:rPr>
              <a:t>(</a:t>
            </a:r>
            <a:r>
              <a:rPr sz="3550" i="1" spc="-45" dirty="0">
                <a:latin typeface="Arial"/>
                <a:cs typeface="Arial"/>
              </a:rPr>
              <a:t>likes </a:t>
            </a:r>
            <a:r>
              <a:rPr sz="3550" spc="160" dirty="0">
                <a:latin typeface="MS UI Gothic"/>
                <a:cs typeface="MS UI Gothic"/>
              </a:rPr>
              <a:t>| </a:t>
            </a:r>
            <a:r>
              <a:rPr sz="3550" b="1" spc="-17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550" i="1" spc="-175" dirty="0">
                <a:latin typeface="Arial"/>
                <a:cs typeface="Arial"/>
              </a:rPr>
              <a:t>, </a:t>
            </a:r>
            <a:r>
              <a:rPr sz="3550" spc="55" dirty="0">
                <a:latin typeface="MS UI Gothic"/>
                <a:cs typeface="MS UI Gothic"/>
              </a:rPr>
              <a:t>h</a:t>
            </a:r>
            <a:r>
              <a:rPr sz="3550" b="0" i="1" spc="55" dirty="0">
                <a:latin typeface="Bookman Old Style"/>
                <a:cs typeface="Bookman Old Style"/>
              </a:rPr>
              <a:t>s</a:t>
            </a:r>
            <a:r>
              <a:rPr sz="3550" spc="55" dirty="0">
                <a:latin typeface="MS UI Gothic"/>
                <a:cs typeface="MS UI Gothic"/>
              </a:rPr>
              <a:t>i</a:t>
            </a:r>
            <a:r>
              <a:rPr sz="3550" i="1" spc="55" dirty="0">
                <a:latin typeface="Arial"/>
                <a:cs typeface="Arial"/>
              </a:rPr>
              <a:t>,</a:t>
            </a:r>
            <a:r>
              <a:rPr sz="3550" i="1" spc="-795" dirty="0">
                <a:latin typeface="Arial"/>
                <a:cs typeface="Arial"/>
              </a:rPr>
              <a:t> </a:t>
            </a:r>
            <a:r>
              <a:rPr sz="3550" i="1" spc="60" dirty="0">
                <a:latin typeface="Arial"/>
                <a:cs typeface="Arial"/>
              </a:rPr>
              <a:t>tom</a:t>
            </a:r>
            <a:r>
              <a:rPr sz="3550" spc="60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  <a:p>
            <a:pPr marL="4533900">
              <a:lnSpc>
                <a:spcPct val="100000"/>
              </a:lnSpc>
              <a:spcBef>
                <a:spcPts val="40"/>
              </a:spcBef>
            </a:pPr>
            <a:r>
              <a:rPr sz="3550" i="1" spc="-165" dirty="0">
                <a:latin typeface="Arial"/>
                <a:cs typeface="Arial"/>
              </a:rPr>
              <a:t>p</a:t>
            </a:r>
            <a:r>
              <a:rPr sz="3550" spc="-165" dirty="0">
                <a:latin typeface="Arial"/>
                <a:cs typeface="Arial"/>
              </a:rPr>
              <a:t>(</a:t>
            </a:r>
            <a:r>
              <a:rPr sz="3550" i="1" spc="-165" dirty="0">
                <a:latin typeface="Arial"/>
                <a:cs typeface="Arial"/>
              </a:rPr>
              <a:t>beer</a:t>
            </a:r>
            <a:r>
              <a:rPr sz="3550" i="1" spc="5" dirty="0">
                <a:latin typeface="Arial"/>
                <a:cs typeface="Arial"/>
              </a:rPr>
              <a:t> </a:t>
            </a:r>
            <a:r>
              <a:rPr sz="3550" spc="160" dirty="0">
                <a:latin typeface="MS UI Gothic"/>
                <a:cs typeface="MS UI Gothic"/>
              </a:rPr>
              <a:t>|</a:t>
            </a:r>
            <a:r>
              <a:rPr sz="3550" spc="-90" dirty="0">
                <a:latin typeface="MS UI Gothic"/>
                <a:cs typeface="MS UI Gothic"/>
              </a:rPr>
              <a:t> </a:t>
            </a:r>
            <a:r>
              <a:rPr sz="3550" b="1" spc="-17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550" i="1" spc="-175" dirty="0">
                <a:latin typeface="Arial"/>
                <a:cs typeface="Arial"/>
              </a:rPr>
              <a:t>,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spc="55" dirty="0">
                <a:latin typeface="MS UI Gothic"/>
                <a:cs typeface="MS UI Gothic"/>
              </a:rPr>
              <a:t>h</a:t>
            </a:r>
            <a:r>
              <a:rPr sz="3550" b="0" i="1" spc="55" dirty="0">
                <a:latin typeface="Bookman Old Style"/>
                <a:cs typeface="Bookman Old Style"/>
              </a:rPr>
              <a:t>s</a:t>
            </a:r>
            <a:r>
              <a:rPr sz="3550" spc="55" dirty="0">
                <a:latin typeface="MS UI Gothic"/>
                <a:cs typeface="MS UI Gothic"/>
              </a:rPr>
              <a:t>i</a:t>
            </a:r>
            <a:r>
              <a:rPr sz="3550" i="1" spc="55" dirty="0">
                <a:latin typeface="Arial"/>
                <a:cs typeface="Arial"/>
              </a:rPr>
              <a:t>,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spc="10" dirty="0">
                <a:latin typeface="Arial"/>
                <a:cs typeface="Arial"/>
              </a:rPr>
              <a:t>tom,</a:t>
            </a:r>
            <a:r>
              <a:rPr sz="3550" i="1" spc="-395" dirty="0">
                <a:latin typeface="Arial"/>
                <a:cs typeface="Arial"/>
              </a:rPr>
              <a:t> </a:t>
            </a:r>
            <a:r>
              <a:rPr sz="3550" i="1" spc="-20" dirty="0">
                <a:latin typeface="Arial"/>
                <a:cs typeface="Arial"/>
              </a:rPr>
              <a:t>likes</a:t>
            </a:r>
            <a:r>
              <a:rPr sz="3550" spc="-20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  <a:p>
            <a:pPr marL="5878830">
              <a:lnSpc>
                <a:spcPct val="100000"/>
              </a:lnSpc>
              <a:spcBef>
                <a:spcPts val="40"/>
              </a:spcBef>
            </a:pPr>
            <a:r>
              <a:rPr sz="3550" i="1" spc="40" dirty="0">
                <a:latin typeface="Arial"/>
                <a:cs typeface="Arial"/>
              </a:rPr>
              <a:t>p</a:t>
            </a:r>
            <a:r>
              <a:rPr sz="3550" spc="40" dirty="0">
                <a:latin typeface="Arial"/>
                <a:cs typeface="Arial"/>
              </a:rPr>
              <a:t>(</a:t>
            </a:r>
            <a:r>
              <a:rPr sz="3550" spc="40" dirty="0">
                <a:latin typeface="MS UI Gothic"/>
                <a:cs typeface="MS UI Gothic"/>
              </a:rPr>
              <a:t>h\</a:t>
            </a:r>
            <a:r>
              <a:rPr sz="3550" b="0" i="1" spc="40" dirty="0">
                <a:latin typeface="Bookman Old Style"/>
                <a:cs typeface="Bookman Old Style"/>
              </a:rPr>
              <a:t>s</a:t>
            </a:r>
            <a:r>
              <a:rPr sz="3550" spc="40" dirty="0">
                <a:latin typeface="MS UI Gothic"/>
                <a:cs typeface="MS UI Gothic"/>
              </a:rPr>
              <a:t>i</a:t>
            </a:r>
            <a:r>
              <a:rPr sz="3550" spc="-95" dirty="0">
                <a:latin typeface="MS UI Gothic"/>
                <a:cs typeface="MS UI Gothic"/>
              </a:rPr>
              <a:t> </a:t>
            </a:r>
            <a:r>
              <a:rPr sz="3550" spc="160" dirty="0">
                <a:latin typeface="MS UI Gothic"/>
                <a:cs typeface="MS UI Gothic"/>
              </a:rPr>
              <a:t>|</a:t>
            </a:r>
            <a:r>
              <a:rPr sz="3550" spc="-90" dirty="0">
                <a:latin typeface="MS UI Gothic"/>
                <a:cs typeface="MS UI Gothic"/>
              </a:rPr>
              <a:t> </a:t>
            </a:r>
            <a:r>
              <a:rPr sz="3550" b="1" spc="-17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550" i="1" spc="-175" dirty="0">
                <a:latin typeface="Arial"/>
                <a:cs typeface="Arial"/>
              </a:rPr>
              <a:t>,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spc="55" dirty="0">
                <a:latin typeface="MS UI Gothic"/>
                <a:cs typeface="MS UI Gothic"/>
              </a:rPr>
              <a:t>h</a:t>
            </a:r>
            <a:r>
              <a:rPr sz="3550" b="0" i="1" spc="55" dirty="0">
                <a:latin typeface="Bookman Old Style"/>
                <a:cs typeface="Bookman Old Style"/>
              </a:rPr>
              <a:t>s</a:t>
            </a:r>
            <a:r>
              <a:rPr sz="3550" spc="55" dirty="0">
                <a:latin typeface="MS UI Gothic"/>
                <a:cs typeface="MS UI Gothic"/>
              </a:rPr>
              <a:t>i</a:t>
            </a:r>
            <a:r>
              <a:rPr sz="3550" i="1" spc="55" dirty="0">
                <a:latin typeface="Arial"/>
                <a:cs typeface="Arial"/>
              </a:rPr>
              <a:t>,</a:t>
            </a:r>
            <a:r>
              <a:rPr sz="3550" i="1" spc="-395" dirty="0">
                <a:latin typeface="Arial"/>
                <a:cs typeface="Arial"/>
              </a:rPr>
              <a:t> </a:t>
            </a:r>
            <a:r>
              <a:rPr sz="3550" i="1" spc="10" dirty="0">
                <a:latin typeface="Arial"/>
                <a:cs typeface="Arial"/>
              </a:rPr>
              <a:t>tom,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spc="-55" dirty="0">
                <a:latin typeface="Arial"/>
                <a:cs typeface="Arial"/>
              </a:rPr>
              <a:t>likes,</a:t>
            </a:r>
            <a:r>
              <a:rPr sz="3550" i="1" spc="-395" dirty="0">
                <a:latin typeface="Arial"/>
                <a:cs typeface="Arial"/>
              </a:rPr>
              <a:t> </a:t>
            </a:r>
            <a:r>
              <a:rPr sz="3550" i="1" spc="-165" dirty="0">
                <a:latin typeface="Arial"/>
                <a:cs typeface="Arial"/>
              </a:rPr>
              <a:t>beer</a:t>
            </a:r>
            <a:r>
              <a:rPr sz="3550" spc="-165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1689100" y="9087104"/>
            <a:ext cx="5803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30"/>
              </a:lnSpc>
            </a:pPr>
            <a:r>
              <a:rPr sz="2400" spc="120" dirty="0">
                <a:latin typeface="Arial"/>
                <a:cs typeface="Arial"/>
              </a:rPr>
              <a:t>&lt;s&gt;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95885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1285" algn="l"/>
              </a:tabLst>
            </a:pPr>
            <a:r>
              <a:rPr lang="ru-RU" spc="-5" dirty="0" err="1" smtClean="0"/>
              <a:t>Суцкевер</a:t>
            </a:r>
            <a:r>
              <a:rPr spc="-5" dirty="0"/>
              <a:t>	</a:t>
            </a:r>
            <a:r>
              <a:rPr lang="ru-RU" dirty="0" smtClean="0"/>
              <a:t>и</a:t>
            </a:r>
            <a:r>
              <a:rPr dirty="0" smtClean="0"/>
              <a:t> </a:t>
            </a:r>
            <a:r>
              <a:rPr lang="ru-RU" spc="-5" dirty="0" err="1" smtClean="0"/>
              <a:t>др</a:t>
            </a:r>
            <a:r>
              <a:rPr spc="-5" dirty="0" smtClean="0"/>
              <a:t>.</a:t>
            </a:r>
            <a:r>
              <a:rPr spc="-100" dirty="0" smtClean="0"/>
              <a:t> </a:t>
            </a:r>
            <a:r>
              <a:rPr dirty="0"/>
              <a:t>(2014)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7600" y="2032000"/>
            <a:ext cx="9140190" cy="2354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spc="-100" dirty="0" smtClean="0">
                <a:latin typeface="Arial"/>
                <a:cs typeface="Arial"/>
              </a:rPr>
              <a:t>Кодировщик СДКП</a:t>
            </a:r>
            <a:endParaRPr sz="3600" dirty="0">
              <a:latin typeface="Arial"/>
              <a:cs typeface="Arial"/>
            </a:endParaRPr>
          </a:p>
          <a:p>
            <a:pPr marL="2927985">
              <a:lnSpc>
                <a:spcPct val="100000"/>
              </a:lnSpc>
              <a:spcBef>
                <a:spcPts val="180"/>
              </a:spcBef>
            </a:pPr>
            <a:r>
              <a:rPr sz="5325" spc="254" baseline="5477" dirty="0" smtClean="0">
                <a:latin typeface="Arial"/>
                <a:cs typeface="Arial"/>
              </a:rPr>
              <a:t>(</a:t>
            </a:r>
            <a:r>
              <a:rPr sz="5325" b="1" spc="254" baseline="5477" dirty="0" smtClean="0">
                <a:latin typeface="Times New Roman"/>
                <a:cs typeface="Times New Roman"/>
              </a:rPr>
              <a:t>c</a:t>
            </a:r>
            <a:r>
              <a:rPr sz="3750" spc="254" baseline="-4444" dirty="0" smtClean="0">
                <a:latin typeface="Arial"/>
                <a:cs typeface="Arial"/>
              </a:rPr>
              <a:t>0</a:t>
            </a:r>
            <a:r>
              <a:rPr sz="5325" i="1" spc="254" baseline="5477" dirty="0">
                <a:latin typeface="Arial"/>
                <a:cs typeface="Arial"/>
              </a:rPr>
              <a:t>, </a:t>
            </a:r>
            <a:r>
              <a:rPr sz="5325" b="1" spc="367" baseline="5477" dirty="0">
                <a:latin typeface="Times New Roman"/>
                <a:cs typeface="Times New Roman"/>
              </a:rPr>
              <a:t>h</a:t>
            </a:r>
            <a:r>
              <a:rPr sz="3750" spc="367" baseline="-4444" dirty="0">
                <a:latin typeface="Arial"/>
                <a:cs typeface="Arial"/>
              </a:rPr>
              <a:t>0</a:t>
            </a:r>
            <a:r>
              <a:rPr sz="5325" spc="367" baseline="5477" dirty="0">
                <a:latin typeface="Arial"/>
                <a:cs typeface="Arial"/>
              </a:rPr>
              <a:t>) </a:t>
            </a:r>
            <a:r>
              <a:rPr lang="ru-RU" sz="3600" spc="-25" dirty="0" smtClean="0">
                <a:latin typeface="Arial"/>
                <a:cs typeface="Arial"/>
              </a:rPr>
              <a:t>- параметры</a:t>
            </a:r>
            <a:endParaRPr sz="3600" dirty="0">
              <a:latin typeface="Arial"/>
              <a:cs typeface="Arial"/>
            </a:endParaRPr>
          </a:p>
          <a:p>
            <a:pPr marL="2921635">
              <a:lnSpc>
                <a:spcPct val="100000"/>
              </a:lnSpc>
              <a:spcBef>
                <a:spcPts val="895"/>
              </a:spcBef>
            </a:pPr>
            <a:r>
              <a:rPr sz="3550" spc="270" dirty="0">
                <a:latin typeface="PMingLiU"/>
                <a:cs typeface="PMingLiU"/>
              </a:rPr>
              <a:t>(</a:t>
            </a:r>
            <a:r>
              <a:rPr sz="3550" b="1" spc="270" dirty="0">
                <a:latin typeface="Times New Roman"/>
                <a:cs typeface="Times New Roman"/>
              </a:rPr>
              <a:t>c</a:t>
            </a:r>
            <a:r>
              <a:rPr sz="3750" i="1" spc="405" baseline="-12222" dirty="0">
                <a:latin typeface="Arial"/>
                <a:cs typeface="Arial"/>
              </a:rPr>
              <a:t>i</a:t>
            </a:r>
            <a:r>
              <a:rPr sz="3550" b="0" i="1" spc="270" dirty="0">
                <a:latin typeface="Bookman Old Style"/>
                <a:cs typeface="Bookman Old Style"/>
              </a:rPr>
              <a:t>,</a:t>
            </a:r>
            <a:r>
              <a:rPr sz="3550" b="0" i="1" spc="-475" dirty="0">
                <a:latin typeface="Bookman Old Style"/>
                <a:cs typeface="Bookman Old Style"/>
              </a:rPr>
              <a:t> </a:t>
            </a:r>
            <a:r>
              <a:rPr sz="3550" b="1" spc="405" dirty="0">
                <a:latin typeface="Times New Roman"/>
                <a:cs typeface="Times New Roman"/>
              </a:rPr>
              <a:t>h</a:t>
            </a:r>
            <a:r>
              <a:rPr sz="3750" i="1" spc="607" baseline="-12222" dirty="0">
                <a:latin typeface="Arial"/>
                <a:cs typeface="Arial"/>
              </a:rPr>
              <a:t>i</a:t>
            </a:r>
            <a:r>
              <a:rPr sz="3550" spc="405" dirty="0">
                <a:latin typeface="PMingLiU"/>
                <a:cs typeface="PMingLiU"/>
              </a:rPr>
              <a:t>)</a:t>
            </a:r>
            <a:r>
              <a:rPr sz="3550" spc="65" dirty="0">
                <a:latin typeface="PMingLiU"/>
                <a:cs typeface="PMingLiU"/>
              </a:rPr>
              <a:t> </a:t>
            </a:r>
            <a:r>
              <a:rPr sz="3550" spc="900" dirty="0">
                <a:latin typeface="PMingLiU"/>
                <a:cs typeface="PMingLiU"/>
              </a:rPr>
              <a:t>=</a:t>
            </a:r>
            <a:r>
              <a:rPr sz="3550" spc="65" dirty="0">
                <a:latin typeface="PMingLiU"/>
                <a:cs typeface="PMingLiU"/>
              </a:rPr>
              <a:t> </a:t>
            </a:r>
            <a:r>
              <a:rPr sz="3550" spc="270" dirty="0">
                <a:latin typeface="PMingLiU"/>
                <a:cs typeface="PMingLiU"/>
              </a:rPr>
              <a:t>LSTM(</a:t>
            </a:r>
            <a:r>
              <a:rPr sz="3550" b="0" i="1" spc="27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750" i="1" spc="405" baseline="-12222" dirty="0">
                <a:latin typeface="Arial"/>
                <a:cs typeface="Arial"/>
              </a:rPr>
              <a:t>i</a:t>
            </a:r>
            <a:r>
              <a:rPr sz="3550" b="0" i="1" spc="270" dirty="0">
                <a:latin typeface="Bookman Old Style"/>
                <a:cs typeface="Bookman Old Style"/>
              </a:rPr>
              <a:t>,</a:t>
            </a:r>
            <a:r>
              <a:rPr sz="3550" b="0" i="1" spc="-470" dirty="0">
                <a:latin typeface="Bookman Old Style"/>
                <a:cs typeface="Bookman Old Style"/>
              </a:rPr>
              <a:t> </a:t>
            </a:r>
            <a:r>
              <a:rPr sz="3550" b="1" spc="370" dirty="0">
                <a:latin typeface="Times New Roman"/>
                <a:cs typeface="Times New Roman"/>
              </a:rPr>
              <a:t>c</a:t>
            </a:r>
            <a:r>
              <a:rPr sz="3750" i="1" spc="555" baseline="-12222" dirty="0">
                <a:latin typeface="Arial"/>
                <a:cs typeface="Arial"/>
              </a:rPr>
              <a:t>i</a:t>
            </a:r>
            <a:r>
              <a:rPr sz="3750" spc="555" baseline="-12222" dirty="0">
                <a:latin typeface="MS Gothic"/>
                <a:cs typeface="MS Gothic"/>
              </a:rPr>
              <a:t>—</a:t>
            </a:r>
            <a:r>
              <a:rPr sz="3750" spc="555" baseline="-12222" dirty="0">
                <a:latin typeface="Arial"/>
                <a:cs typeface="Arial"/>
              </a:rPr>
              <a:t>1</a:t>
            </a:r>
            <a:r>
              <a:rPr sz="3550" b="0" i="1" spc="370" dirty="0">
                <a:latin typeface="Bookman Old Style"/>
                <a:cs typeface="Bookman Old Style"/>
              </a:rPr>
              <a:t>,</a:t>
            </a:r>
            <a:r>
              <a:rPr sz="3550" b="0" i="1" spc="-470" dirty="0">
                <a:latin typeface="Bookman Old Style"/>
                <a:cs typeface="Bookman Old Style"/>
              </a:rPr>
              <a:t> </a:t>
            </a:r>
            <a:r>
              <a:rPr sz="3550" b="1" spc="450" dirty="0">
                <a:latin typeface="Times New Roman"/>
                <a:cs typeface="Times New Roman"/>
              </a:rPr>
              <a:t>h</a:t>
            </a:r>
            <a:r>
              <a:rPr sz="3750" i="1" spc="675" baseline="-12222" dirty="0">
                <a:latin typeface="Arial"/>
                <a:cs typeface="Arial"/>
              </a:rPr>
              <a:t>i</a:t>
            </a:r>
            <a:r>
              <a:rPr sz="3750" spc="675" baseline="-12222" dirty="0">
                <a:latin typeface="MS Gothic"/>
                <a:cs typeface="MS Gothic"/>
              </a:rPr>
              <a:t>—</a:t>
            </a:r>
            <a:r>
              <a:rPr sz="3750" spc="675" baseline="-12222" dirty="0">
                <a:latin typeface="Arial"/>
                <a:cs typeface="Arial"/>
              </a:rPr>
              <a:t>1</a:t>
            </a:r>
            <a:r>
              <a:rPr sz="3550" spc="450" dirty="0">
                <a:latin typeface="PMingLiU"/>
                <a:cs typeface="PMingLiU"/>
              </a:rPr>
              <a:t>)</a:t>
            </a:r>
            <a:endParaRPr sz="3550" dirty="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900" y="4000500"/>
            <a:ext cx="6447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2660" algn="l"/>
                <a:tab pos="5196840" algn="l"/>
              </a:tabLst>
            </a:pPr>
            <a:r>
              <a:rPr lang="ru-RU" sz="3600" spc="-70" dirty="0" smtClean="0">
                <a:latin typeface="Arial"/>
                <a:cs typeface="Arial"/>
              </a:rPr>
              <a:t>Кодирование</a:t>
            </a:r>
            <a:r>
              <a:rPr sz="3600" spc="70" dirty="0" smtClean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is	</a:t>
            </a:r>
            <a:r>
              <a:rPr sz="3550" spc="204" dirty="0">
                <a:latin typeface="Arial"/>
                <a:cs typeface="Arial"/>
              </a:rPr>
              <a:t>(</a:t>
            </a:r>
            <a:r>
              <a:rPr sz="3550" b="1" spc="254" dirty="0">
                <a:latin typeface="Times New Roman"/>
                <a:cs typeface="Times New Roman"/>
              </a:rPr>
              <a:t>c</a:t>
            </a:r>
            <a:r>
              <a:rPr sz="3750" i="1" spc="810" baseline="-11111" dirty="0">
                <a:latin typeface="Arial"/>
                <a:cs typeface="Arial"/>
              </a:rPr>
              <a:t>`</a:t>
            </a:r>
            <a:r>
              <a:rPr sz="3550" i="1" spc="5" dirty="0">
                <a:latin typeface="Arial"/>
                <a:cs typeface="Arial"/>
              </a:rPr>
              <a:t>,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b="1" spc="310" dirty="0">
                <a:latin typeface="Times New Roman"/>
                <a:cs typeface="Times New Roman"/>
              </a:rPr>
              <a:t>h</a:t>
            </a:r>
            <a:r>
              <a:rPr sz="3750" i="1" spc="810" baseline="-11111" dirty="0">
                <a:latin typeface="Arial"/>
                <a:cs typeface="Arial"/>
              </a:rPr>
              <a:t>`</a:t>
            </a:r>
            <a:r>
              <a:rPr sz="3550" spc="204" dirty="0">
                <a:latin typeface="Arial"/>
                <a:cs typeface="Arial"/>
              </a:rPr>
              <a:t>)</a:t>
            </a:r>
            <a:r>
              <a:rPr sz="3550" dirty="0">
                <a:latin typeface="Arial"/>
                <a:cs typeface="Arial"/>
              </a:rPr>
              <a:t>	</a:t>
            </a:r>
            <a:r>
              <a:rPr lang="ru-RU" sz="3600" spc="-5" dirty="0" smtClean="0">
                <a:latin typeface="Arial"/>
                <a:cs typeface="Arial"/>
              </a:rPr>
              <a:t>где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0875" y="4021432"/>
            <a:ext cx="1520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i="1" spc="305" dirty="0">
                <a:latin typeface="Arial"/>
                <a:cs typeface="Arial"/>
              </a:rPr>
              <a:t>`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505" dirty="0">
                <a:latin typeface="Arial"/>
                <a:cs typeface="Arial"/>
              </a:rPr>
              <a:t> </a:t>
            </a:r>
            <a:r>
              <a:rPr sz="3550" spc="375" dirty="0">
                <a:latin typeface="MS UI Gothic"/>
                <a:cs typeface="MS UI Gothic"/>
              </a:rPr>
              <a:t>|</a:t>
            </a:r>
            <a:r>
              <a:rPr sz="3550" b="1" i="1" spc="375" dirty="0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sz="5400" baseline="2314" dirty="0">
                <a:latin typeface="Arial"/>
                <a:cs typeface="Arial"/>
              </a:rPr>
              <a:t>.</a:t>
            </a:r>
            <a:endParaRPr sz="5400" baseline="231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5198998"/>
            <a:ext cx="10521315" cy="4062651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lang="ru-RU" sz="3600" spc="-100" dirty="0" smtClean="0">
                <a:latin typeface="Arial"/>
                <a:cs typeface="Arial"/>
              </a:rPr>
              <a:t>Декодировщик СДКП</a:t>
            </a:r>
            <a:endParaRPr sz="3600" dirty="0">
              <a:latin typeface="Arial"/>
              <a:cs typeface="Arial"/>
            </a:endParaRPr>
          </a:p>
          <a:p>
            <a:pPr marR="1505585" algn="ctr">
              <a:lnSpc>
                <a:spcPct val="100000"/>
              </a:lnSpc>
              <a:spcBef>
                <a:spcPts val="1295"/>
              </a:spcBef>
              <a:tabLst>
                <a:tab pos="656590" algn="l"/>
              </a:tabLst>
            </a:pPr>
            <a:r>
              <a:rPr sz="3550" i="1" spc="15" dirty="0">
                <a:latin typeface="Arial"/>
                <a:cs typeface="Arial"/>
              </a:rPr>
              <a:t>w</a:t>
            </a:r>
            <a:r>
              <a:rPr sz="3750" spc="22" baseline="-12222" dirty="0">
                <a:latin typeface="Arial"/>
                <a:cs typeface="Arial"/>
              </a:rPr>
              <a:t>0	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spc="-210" dirty="0">
                <a:latin typeface="MS UI Gothic"/>
                <a:cs typeface="MS UI Gothic"/>
              </a:rPr>
              <a:t>h</a:t>
            </a:r>
            <a:r>
              <a:rPr sz="3550" b="0" i="1" spc="-210" dirty="0">
                <a:latin typeface="Bookman Old Style"/>
                <a:cs typeface="Bookman Old Style"/>
              </a:rPr>
              <a:t>s</a:t>
            </a:r>
            <a:endParaRPr sz="3550" dirty="0">
              <a:latin typeface="Bookman Old Style"/>
              <a:cs typeface="Bookman Old Style"/>
            </a:endParaRPr>
          </a:p>
          <a:p>
            <a:pPr marL="1997710">
              <a:lnSpc>
                <a:spcPct val="100000"/>
              </a:lnSpc>
              <a:spcBef>
                <a:spcPts val="1680"/>
              </a:spcBef>
            </a:pPr>
            <a:r>
              <a:rPr sz="5325" spc="547" baseline="8607" dirty="0">
                <a:latin typeface="PMingLiU"/>
                <a:cs typeface="PMingLiU"/>
              </a:rPr>
              <a:t>(</a:t>
            </a:r>
            <a:r>
              <a:rPr sz="5325" b="1" spc="547" baseline="8607" dirty="0">
                <a:latin typeface="Times New Roman"/>
                <a:cs typeface="Times New Roman"/>
              </a:rPr>
              <a:t>c</a:t>
            </a:r>
            <a:r>
              <a:rPr sz="2500" i="1" spc="365" dirty="0">
                <a:latin typeface="Arial"/>
                <a:cs typeface="Arial"/>
              </a:rPr>
              <a:t>t</a:t>
            </a:r>
            <a:r>
              <a:rPr sz="2500" spc="365" dirty="0">
                <a:latin typeface="Arial"/>
                <a:cs typeface="Arial"/>
              </a:rPr>
              <a:t>+</a:t>
            </a:r>
            <a:r>
              <a:rPr sz="2500" i="1" spc="365" dirty="0">
                <a:latin typeface="Arial"/>
                <a:cs typeface="Arial"/>
              </a:rPr>
              <a:t>`</a:t>
            </a:r>
            <a:r>
              <a:rPr sz="5325" i="1" spc="547" baseline="8607" dirty="0">
                <a:latin typeface="Arial"/>
                <a:cs typeface="Arial"/>
              </a:rPr>
              <a:t>,</a:t>
            </a:r>
            <a:r>
              <a:rPr sz="5325" i="1" spc="-585" baseline="8607" dirty="0">
                <a:latin typeface="Arial"/>
                <a:cs typeface="Arial"/>
              </a:rPr>
              <a:t> </a:t>
            </a:r>
            <a:r>
              <a:rPr sz="5325" b="1" spc="675" baseline="8607" dirty="0">
                <a:latin typeface="Times New Roman"/>
                <a:cs typeface="Times New Roman"/>
              </a:rPr>
              <a:t>h</a:t>
            </a:r>
            <a:r>
              <a:rPr sz="2500" i="1" spc="450" dirty="0">
                <a:latin typeface="Arial"/>
                <a:cs typeface="Arial"/>
              </a:rPr>
              <a:t>t</a:t>
            </a:r>
            <a:r>
              <a:rPr sz="2500" spc="450" dirty="0">
                <a:latin typeface="Arial"/>
                <a:cs typeface="Arial"/>
              </a:rPr>
              <a:t>+</a:t>
            </a:r>
            <a:r>
              <a:rPr sz="2500" i="1" spc="450" dirty="0">
                <a:latin typeface="Arial"/>
                <a:cs typeface="Arial"/>
              </a:rPr>
              <a:t>`</a:t>
            </a:r>
            <a:r>
              <a:rPr sz="5325" spc="675" baseline="8607" dirty="0">
                <a:latin typeface="PMingLiU"/>
                <a:cs typeface="PMingLiU"/>
              </a:rPr>
              <a:t>)</a:t>
            </a:r>
            <a:r>
              <a:rPr sz="5325" spc="120" baseline="8607" dirty="0">
                <a:latin typeface="PMingLiU"/>
                <a:cs typeface="PMingLiU"/>
              </a:rPr>
              <a:t> </a:t>
            </a:r>
            <a:r>
              <a:rPr sz="5325" spc="1350" baseline="8607" dirty="0">
                <a:latin typeface="PMingLiU"/>
                <a:cs typeface="PMingLiU"/>
              </a:rPr>
              <a:t>=</a:t>
            </a:r>
            <a:r>
              <a:rPr sz="5325" spc="120" baseline="8607" dirty="0">
                <a:latin typeface="PMingLiU"/>
                <a:cs typeface="PMingLiU"/>
              </a:rPr>
              <a:t> </a:t>
            </a:r>
            <a:r>
              <a:rPr sz="5325" spc="457" baseline="8607" dirty="0">
                <a:latin typeface="PMingLiU"/>
                <a:cs typeface="PMingLiU"/>
              </a:rPr>
              <a:t>LSTM(</a:t>
            </a:r>
            <a:r>
              <a:rPr sz="5325" i="1" spc="457" baseline="8607" dirty="0">
                <a:latin typeface="Arial"/>
                <a:cs typeface="Arial"/>
              </a:rPr>
              <a:t>w</a:t>
            </a:r>
            <a:r>
              <a:rPr sz="2500" i="1" spc="305" dirty="0">
                <a:latin typeface="Arial"/>
                <a:cs typeface="Arial"/>
              </a:rPr>
              <a:t>t</a:t>
            </a:r>
            <a:r>
              <a:rPr sz="2500" spc="305" dirty="0">
                <a:latin typeface="MS Gothic"/>
                <a:cs typeface="MS Gothic"/>
              </a:rPr>
              <a:t>—</a:t>
            </a:r>
            <a:r>
              <a:rPr sz="2500" spc="305" dirty="0">
                <a:latin typeface="Arial"/>
                <a:cs typeface="Arial"/>
              </a:rPr>
              <a:t>1</a:t>
            </a:r>
            <a:r>
              <a:rPr sz="5325" i="1" spc="457" baseline="8607" dirty="0">
                <a:latin typeface="Arial"/>
                <a:cs typeface="Arial"/>
              </a:rPr>
              <a:t>,</a:t>
            </a:r>
            <a:r>
              <a:rPr sz="5325" i="1" spc="-577" baseline="8607" dirty="0">
                <a:latin typeface="Arial"/>
                <a:cs typeface="Arial"/>
              </a:rPr>
              <a:t> </a:t>
            </a:r>
            <a:r>
              <a:rPr sz="5325" b="1" spc="630" baseline="8607" dirty="0">
                <a:latin typeface="Times New Roman"/>
                <a:cs typeface="Times New Roman"/>
              </a:rPr>
              <a:t>c</a:t>
            </a:r>
            <a:r>
              <a:rPr sz="2500" i="1" spc="420" dirty="0">
                <a:latin typeface="Arial"/>
                <a:cs typeface="Arial"/>
              </a:rPr>
              <a:t>t</a:t>
            </a:r>
            <a:r>
              <a:rPr sz="2500" spc="420" dirty="0">
                <a:latin typeface="Arial"/>
                <a:cs typeface="Arial"/>
              </a:rPr>
              <a:t>+</a:t>
            </a:r>
            <a:r>
              <a:rPr sz="2500" i="1" spc="420" dirty="0">
                <a:latin typeface="Arial"/>
                <a:cs typeface="Arial"/>
              </a:rPr>
              <a:t>`</a:t>
            </a:r>
            <a:r>
              <a:rPr sz="2500" spc="420" dirty="0">
                <a:latin typeface="MS Gothic"/>
                <a:cs typeface="MS Gothic"/>
              </a:rPr>
              <a:t>—</a:t>
            </a:r>
            <a:r>
              <a:rPr sz="2500" spc="420" dirty="0">
                <a:latin typeface="Arial"/>
                <a:cs typeface="Arial"/>
              </a:rPr>
              <a:t>1</a:t>
            </a:r>
            <a:r>
              <a:rPr sz="5325" i="1" spc="630" baseline="8607" dirty="0">
                <a:latin typeface="Arial"/>
                <a:cs typeface="Arial"/>
              </a:rPr>
              <a:t>,</a:t>
            </a:r>
            <a:r>
              <a:rPr sz="5325" i="1" spc="-577" baseline="8607" dirty="0">
                <a:latin typeface="Arial"/>
                <a:cs typeface="Arial"/>
              </a:rPr>
              <a:t> </a:t>
            </a:r>
            <a:r>
              <a:rPr sz="5325" b="1" spc="705" baseline="8607" dirty="0">
                <a:latin typeface="Times New Roman"/>
                <a:cs typeface="Times New Roman"/>
              </a:rPr>
              <a:t>h</a:t>
            </a:r>
            <a:r>
              <a:rPr sz="2500" i="1" spc="470" dirty="0">
                <a:latin typeface="Arial"/>
                <a:cs typeface="Arial"/>
              </a:rPr>
              <a:t>t</a:t>
            </a:r>
            <a:r>
              <a:rPr sz="2500" spc="470" dirty="0">
                <a:latin typeface="Arial"/>
                <a:cs typeface="Arial"/>
              </a:rPr>
              <a:t>+</a:t>
            </a:r>
            <a:r>
              <a:rPr sz="2500" i="1" spc="470" dirty="0">
                <a:latin typeface="Arial"/>
                <a:cs typeface="Arial"/>
              </a:rPr>
              <a:t>`</a:t>
            </a:r>
            <a:r>
              <a:rPr sz="2500" spc="470" dirty="0">
                <a:latin typeface="MS Gothic"/>
                <a:cs typeface="MS Gothic"/>
              </a:rPr>
              <a:t>—</a:t>
            </a:r>
            <a:r>
              <a:rPr sz="2500" spc="470" dirty="0">
                <a:latin typeface="Arial"/>
                <a:cs typeface="Arial"/>
              </a:rPr>
              <a:t>1</a:t>
            </a:r>
            <a:r>
              <a:rPr sz="5325" spc="705" baseline="8607" dirty="0">
                <a:latin typeface="PMingLiU"/>
                <a:cs typeface="PMingLiU"/>
              </a:rPr>
              <a:t>)</a:t>
            </a:r>
            <a:endParaRPr sz="5325" baseline="8607" dirty="0">
              <a:latin typeface="PMingLiU"/>
              <a:cs typeface="PMingLiU"/>
            </a:endParaRPr>
          </a:p>
          <a:p>
            <a:pPr marL="283210" algn="ctr">
              <a:lnSpc>
                <a:spcPct val="100000"/>
              </a:lnSpc>
              <a:spcBef>
                <a:spcPts val="600"/>
              </a:spcBef>
              <a:tabLst>
                <a:tab pos="861060" algn="l"/>
              </a:tabLst>
            </a:pPr>
            <a:r>
              <a:rPr sz="3550" b="1" spc="350" dirty="0">
                <a:latin typeface="Times New Roman"/>
                <a:cs typeface="Times New Roman"/>
              </a:rPr>
              <a:t>u</a:t>
            </a:r>
            <a:r>
              <a:rPr sz="3750" i="1" spc="525" baseline="-12222" dirty="0">
                <a:latin typeface="Arial"/>
                <a:cs typeface="Arial"/>
              </a:rPr>
              <a:t>t	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b="1" spc="490" dirty="0">
                <a:latin typeface="Times New Roman"/>
                <a:cs typeface="Times New Roman"/>
              </a:rPr>
              <a:t>Ph</a:t>
            </a:r>
            <a:r>
              <a:rPr sz="3750" i="1" spc="735" baseline="-12222" dirty="0">
                <a:latin typeface="Arial"/>
                <a:cs typeface="Arial"/>
              </a:rPr>
              <a:t>t</a:t>
            </a:r>
            <a:r>
              <a:rPr sz="3750" spc="735" baseline="-12222" dirty="0">
                <a:latin typeface="Arial"/>
                <a:cs typeface="Arial"/>
              </a:rPr>
              <a:t>+</a:t>
            </a:r>
            <a:r>
              <a:rPr sz="3750" i="1" spc="735" baseline="-12222" dirty="0">
                <a:latin typeface="Arial"/>
                <a:cs typeface="Arial"/>
              </a:rPr>
              <a:t>`</a:t>
            </a:r>
            <a:r>
              <a:rPr sz="3750" i="1" spc="419" baseline="-12222" dirty="0">
                <a:latin typeface="Arial"/>
                <a:cs typeface="Arial"/>
              </a:rPr>
              <a:t> </a:t>
            </a:r>
            <a:r>
              <a:rPr sz="3550" spc="710" dirty="0">
                <a:latin typeface="Arial"/>
                <a:cs typeface="Arial"/>
              </a:rPr>
              <a:t>+</a:t>
            </a:r>
            <a:r>
              <a:rPr sz="3550" spc="-195" dirty="0">
                <a:latin typeface="Arial"/>
                <a:cs typeface="Arial"/>
              </a:rPr>
              <a:t> </a:t>
            </a:r>
            <a:r>
              <a:rPr sz="3550" b="1" spc="310" dirty="0">
                <a:latin typeface="Times New Roman"/>
                <a:cs typeface="Times New Roman"/>
              </a:rPr>
              <a:t>b</a:t>
            </a:r>
            <a:endParaRPr sz="3550" dirty="0">
              <a:latin typeface="Times New Roman"/>
              <a:cs typeface="Times New Roman"/>
            </a:endParaRPr>
          </a:p>
          <a:p>
            <a:pPr marL="1386840">
              <a:lnSpc>
                <a:spcPct val="100000"/>
              </a:lnSpc>
              <a:spcBef>
                <a:spcPts val="1120"/>
              </a:spcBef>
              <a:tabLst>
                <a:tab pos="2510155" algn="l"/>
              </a:tabLst>
            </a:pPr>
            <a:r>
              <a:rPr sz="3550" i="1" spc="114" dirty="0">
                <a:latin typeface="Arial"/>
                <a:cs typeface="Arial"/>
              </a:rPr>
              <a:t>p</a:t>
            </a:r>
            <a:r>
              <a:rPr sz="3550" spc="114" dirty="0">
                <a:latin typeface="Arial"/>
                <a:cs typeface="Arial"/>
              </a:rPr>
              <a:t>(</a:t>
            </a:r>
            <a:r>
              <a:rPr sz="3550" i="1" spc="114" dirty="0">
                <a:latin typeface="Arial"/>
                <a:cs typeface="Arial"/>
              </a:rPr>
              <a:t>W</a:t>
            </a:r>
            <a:r>
              <a:rPr sz="3750" i="1" spc="172" baseline="-12222" dirty="0">
                <a:latin typeface="Arial"/>
                <a:cs typeface="Arial"/>
              </a:rPr>
              <a:t>t	</a:t>
            </a:r>
            <a:r>
              <a:rPr sz="3550" spc="160" dirty="0">
                <a:latin typeface="MS UI Gothic"/>
                <a:cs typeface="MS UI Gothic"/>
              </a:rPr>
              <a:t>|</a:t>
            </a:r>
            <a:r>
              <a:rPr sz="3550" spc="-90" dirty="0">
                <a:latin typeface="MS UI Gothic"/>
                <a:cs typeface="MS UI Gothic"/>
              </a:rPr>
              <a:t> </a:t>
            </a:r>
            <a:r>
              <a:rPr sz="3550" b="1" i="1" spc="8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i="1" spc="80" dirty="0">
                <a:latin typeface="Arial"/>
                <a:cs typeface="Arial"/>
              </a:rPr>
              <a:t>,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b="1" i="1" spc="395" dirty="0">
                <a:latin typeface="Bookman Old Style"/>
                <a:cs typeface="Bookman Old Style"/>
              </a:rPr>
              <a:t>w</a:t>
            </a:r>
            <a:r>
              <a:rPr sz="3750" i="1" spc="592" baseline="-12222" dirty="0">
                <a:latin typeface="Arial"/>
                <a:cs typeface="Arial"/>
              </a:rPr>
              <a:t>&lt;t</a:t>
            </a:r>
            <a:r>
              <a:rPr sz="3550" spc="395" dirty="0">
                <a:latin typeface="Arial"/>
                <a:cs typeface="Arial"/>
              </a:rPr>
              <a:t>)</a:t>
            </a:r>
            <a:r>
              <a:rPr sz="3550" spc="10" dirty="0">
                <a:latin typeface="Arial"/>
                <a:cs typeface="Arial"/>
              </a:rPr>
              <a:t>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spc="110" dirty="0">
                <a:latin typeface="Arial"/>
                <a:cs typeface="Arial"/>
              </a:rPr>
              <a:t>softmax(</a:t>
            </a:r>
            <a:r>
              <a:rPr sz="3550" b="1" spc="110" dirty="0">
                <a:latin typeface="Times New Roman"/>
                <a:cs typeface="Times New Roman"/>
              </a:rPr>
              <a:t>u</a:t>
            </a:r>
            <a:r>
              <a:rPr sz="3750" i="1" spc="165" baseline="-12222" dirty="0">
                <a:latin typeface="Arial"/>
                <a:cs typeface="Arial"/>
              </a:rPr>
              <a:t>t</a:t>
            </a:r>
            <a:r>
              <a:rPr sz="3550" spc="110" dirty="0">
                <a:latin typeface="Arial"/>
                <a:cs typeface="Arial"/>
              </a:rPr>
              <a:t>)</a:t>
            </a:r>
            <a:endParaRPr sz="3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1876" y="5865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1252" y="5879391"/>
            <a:ext cx="424299" cy="42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1252" y="5879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4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4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400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62441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6956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7920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5407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920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5407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7920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5407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2643" y="7764871"/>
            <a:ext cx="901700" cy="596900"/>
          </a:xfrm>
          <a:custGeom>
            <a:avLst/>
            <a:gdLst/>
            <a:ahLst/>
            <a:cxnLst/>
            <a:rect l="l" t="t" r="r" b="b"/>
            <a:pathLst>
              <a:path w="901700" h="596900">
                <a:moveTo>
                  <a:pt x="0" y="0"/>
                </a:moveTo>
                <a:lnTo>
                  <a:pt x="901513" y="0"/>
                </a:lnTo>
                <a:lnTo>
                  <a:pt x="901513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3908" y="7765198"/>
            <a:ext cx="1240790" cy="596900"/>
          </a:xfrm>
          <a:custGeom>
            <a:avLst/>
            <a:gdLst/>
            <a:ahLst/>
            <a:cxnLst/>
            <a:rect l="l" t="t" r="r" b="b"/>
            <a:pathLst>
              <a:path w="1240789" h="596900">
                <a:moveTo>
                  <a:pt x="0" y="0"/>
                </a:moveTo>
                <a:lnTo>
                  <a:pt x="1240283" y="0"/>
                </a:lnTo>
                <a:lnTo>
                  <a:pt x="1240283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2526" y="5865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1902" y="5879391"/>
            <a:ext cx="424298" cy="42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1902" y="5879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19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19" y="426562"/>
                </a:lnTo>
                <a:lnTo>
                  <a:pt x="281355" y="416302"/>
                </a:lnTo>
                <a:lnTo>
                  <a:pt x="324474" y="395782"/>
                </a:lnTo>
                <a:lnTo>
                  <a:pt x="363063" y="365001"/>
                </a:lnTo>
                <a:lnTo>
                  <a:pt x="393680" y="326206"/>
                </a:lnTo>
                <a:lnTo>
                  <a:pt x="414092" y="282858"/>
                </a:lnTo>
                <a:lnTo>
                  <a:pt x="424298" y="236777"/>
                </a:lnTo>
                <a:lnTo>
                  <a:pt x="424298" y="189786"/>
                </a:lnTo>
                <a:lnTo>
                  <a:pt x="414092" y="143705"/>
                </a:lnTo>
                <a:lnTo>
                  <a:pt x="393680" y="100356"/>
                </a:lnTo>
                <a:lnTo>
                  <a:pt x="363063" y="61561"/>
                </a:lnTo>
                <a:lnTo>
                  <a:pt x="324474" y="30780"/>
                </a:lnTo>
                <a:lnTo>
                  <a:pt x="281355" y="10260"/>
                </a:lnTo>
                <a:lnTo>
                  <a:pt x="2355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84051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23090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7606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8570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6057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8570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6057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28570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36057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50670" y="5842065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90045" y="5856047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5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7"/>
                </a:lnTo>
                <a:lnTo>
                  <a:pt x="424299" y="236777"/>
                </a:lnTo>
                <a:lnTo>
                  <a:pt x="424299" y="189785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2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07484" y="7765198"/>
            <a:ext cx="499745" cy="596900"/>
          </a:xfrm>
          <a:custGeom>
            <a:avLst/>
            <a:gdLst/>
            <a:ahLst/>
            <a:cxnLst/>
            <a:rect l="l" t="t" r="r" b="b"/>
            <a:pathLst>
              <a:path w="499745" h="596900">
                <a:moveTo>
                  <a:pt x="0" y="0"/>
                </a:moveTo>
                <a:lnTo>
                  <a:pt x="499678" y="0"/>
                </a:lnTo>
                <a:lnTo>
                  <a:pt x="499678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1057" y="7765198"/>
            <a:ext cx="1219200" cy="596900"/>
          </a:xfrm>
          <a:custGeom>
            <a:avLst/>
            <a:gdLst/>
            <a:ahLst/>
            <a:cxnLst/>
            <a:rect l="l" t="t" r="r" b="b"/>
            <a:pathLst>
              <a:path w="1219200" h="596900">
                <a:moveTo>
                  <a:pt x="0" y="0"/>
                </a:moveTo>
                <a:lnTo>
                  <a:pt x="1219075" y="0"/>
                </a:lnTo>
                <a:lnTo>
                  <a:pt x="1219075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70494" y="7765198"/>
            <a:ext cx="901700" cy="596900"/>
          </a:xfrm>
          <a:custGeom>
            <a:avLst/>
            <a:gdLst/>
            <a:ahLst/>
            <a:cxnLst/>
            <a:rect l="l" t="t" r="r" b="b"/>
            <a:pathLst>
              <a:path w="901700" h="596900">
                <a:moveTo>
                  <a:pt x="0" y="0"/>
                </a:moveTo>
                <a:lnTo>
                  <a:pt x="901700" y="0"/>
                </a:lnTo>
                <a:lnTo>
                  <a:pt x="9017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05797" y="5865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45173" y="5879391"/>
            <a:ext cx="424299" cy="42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45173" y="5879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57322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6362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90878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01841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09329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01841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09329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01841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09329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79070" y="5865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18445" y="5879391"/>
            <a:ext cx="424299" cy="42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18445" y="5879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30596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69636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64151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75114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602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75114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82602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75114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82602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921344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860384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754900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765862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773349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765862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773349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765862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773349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35012" y="6104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40006" y="6043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06613" y="6104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11606" y="6043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90913" y="6104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195906" y="6043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62512" y="6104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567506" y="6043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632605" y="4967509"/>
            <a:ext cx="99695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985"/>
              </a:spcBef>
            </a:pPr>
            <a:r>
              <a:rPr sz="2100" b="1" spc="-35" dirty="0">
                <a:solidFill>
                  <a:srgbClr val="0B5D18"/>
                </a:solidFill>
                <a:latin typeface="Arial"/>
                <a:cs typeface="Arial"/>
              </a:rPr>
              <a:t>START</a:t>
            </a:r>
            <a:endParaRPr sz="21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025900" y="7905750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Aller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219700" y="7905750"/>
            <a:ext cx="11264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A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n</a:t>
            </a: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f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ang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959600" y="7905750"/>
            <a:ext cx="3854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ist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975600" y="7905750"/>
            <a:ext cx="11049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s</a:t>
            </a: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c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hw</a:t>
            </a: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e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550400" y="7986135"/>
            <a:ext cx="74739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2100" b="1" dirty="0">
                <a:solidFill>
                  <a:srgbClr val="C82506"/>
                </a:solidFill>
                <a:latin typeface="Arial"/>
                <a:cs typeface="Arial"/>
              </a:rPr>
              <a:t>S</a:t>
            </a:r>
            <a:r>
              <a:rPr sz="2100" b="1" spc="-40" dirty="0">
                <a:solidFill>
                  <a:srgbClr val="C82506"/>
                </a:solidFill>
                <a:latin typeface="Arial"/>
                <a:cs typeface="Arial"/>
              </a:rPr>
              <a:t>T</a:t>
            </a:r>
            <a:r>
              <a:rPr sz="2100" b="1" spc="-5" dirty="0">
                <a:solidFill>
                  <a:srgbClr val="C82506"/>
                </a:solidFill>
                <a:latin typeface="Arial"/>
                <a:cs typeface="Arial"/>
              </a:rPr>
              <a:t>O</a:t>
            </a:r>
            <a:r>
              <a:rPr sz="2100" b="1" dirty="0">
                <a:solidFill>
                  <a:srgbClr val="C82506"/>
                </a:solidFill>
                <a:latin typeface="Arial"/>
                <a:cs typeface="Arial"/>
              </a:rPr>
              <a:t>P</a:t>
            </a:r>
            <a:endParaRPr sz="21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791700" y="5778500"/>
            <a:ext cx="194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11887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1285" algn="l"/>
              </a:tabLst>
            </a:pPr>
            <a:r>
              <a:rPr lang="ru-RU" spc="-5" dirty="0" err="1"/>
              <a:t>Суцкевер</a:t>
            </a:r>
            <a:r>
              <a:rPr lang="ru-RU" spc="-5" dirty="0"/>
              <a:t>	</a:t>
            </a:r>
            <a:r>
              <a:rPr lang="ru-RU" dirty="0"/>
              <a:t>и </a:t>
            </a:r>
            <a:r>
              <a:rPr lang="ru-RU" spc="-5" dirty="0"/>
              <a:t>др.</a:t>
            </a:r>
            <a:r>
              <a:rPr lang="ru-RU" spc="-100" dirty="0"/>
              <a:t> </a:t>
            </a:r>
            <a:r>
              <a:rPr lang="ru-RU" dirty="0"/>
              <a:t>(2014)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1876" y="5865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1252" y="5879391"/>
            <a:ext cx="424299" cy="42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1252" y="5879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4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4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400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62441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6956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7920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5407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920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5407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7920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5407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2643" y="7764871"/>
            <a:ext cx="901700" cy="596900"/>
          </a:xfrm>
          <a:custGeom>
            <a:avLst/>
            <a:gdLst/>
            <a:ahLst/>
            <a:cxnLst/>
            <a:rect l="l" t="t" r="r" b="b"/>
            <a:pathLst>
              <a:path w="901700" h="596900">
                <a:moveTo>
                  <a:pt x="0" y="0"/>
                </a:moveTo>
                <a:lnTo>
                  <a:pt x="901513" y="0"/>
                </a:lnTo>
                <a:lnTo>
                  <a:pt x="901513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3908" y="7765198"/>
            <a:ext cx="1240790" cy="596900"/>
          </a:xfrm>
          <a:custGeom>
            <a:avLst/>
            <a:gdLst/>
            <a:ahLst/>
            <a:cxnLst/>
            <a:rect l="l" t="t" r="r" b="b"/>
            <a:pathLst>
              <a:path w="1240789" h="596900">
                <a:moveTo>
                  <a:pt x="0" y="0"/>
                </a:moveTo>
                <a:lnTo>
                  <a:pt x="1240283" y="0"/>
                </a:lnTo>
                <a:lnTo>
                  <a:pt x="1240283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2526" y="5865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1902" y="5879391"/>
            <a:ext cx="424298" cy="426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1902" y="5879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19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19" y="426562"/>
                </a:lnTo>
                <a:lnTo>
                  <a:pt x="281355" y="416302"/>
                </a:lnTo>
                <a:lnTo>
                  <a:pt x="324474" y="395782"/>
                </a:lnTo>
                <a:lnTo>
                  <a:pt x="363063" y="365001"/>
                </a:lnTo>
                <a:lnTo>
                  <a:pt x="393680" y="326206"/>
                </a:lnTo>
                <a:lnTo>
                  <a:pt x="414092" y="282858"/>
                </a:lnTo>
                <a:lnTo>
                  <a:pt x="424298" y="236777"/>
                </a:lnTo>
                <a:lnTo>
                  <a:pt x="424298" y="189786"/>
                </a:lnTo>
                <a:lnTo>
                  <a:pt x="414092" y="143705"/>
                </a:lnTo>
                <a:lnTo>
                  <a:pt x="393680" y="100356"/>
                </a:lnTo>
                <a:lnTo>
                  <a:pt x="363063" y="61561"/>
                </a:lnTo>
                <a:lnTo>
                  <a:pt x="324474" y="30780"/>
                </a:lnTo>
                <a:lnTo>
                  <a:pt x="281355" y="10260"/>
                </a:lnTo>
                <a:lnTo>
                  <a:pt x="2355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84051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23090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7606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8570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6057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8570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6057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28570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36057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50670" y="5842065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90045" y="5856047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5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7"/>
                </a:lnTo>
                <a:lnTo>
                  <a:pt x="424299" y="236777"/>
                </a:lnTo>
                <a:lnTo>
                  <a:pt x="424299" y="189785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2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07484" y="7765198"/>
            <a:ext cx="499745" cy="596900"/>
          </a:xfrm>
          <a:custGeom>
            <a:avLst/>
            <a:gdLst/>
            <a:ahLst/>
            <a:cxnLst/>
            <a:rect l="l" t="t" r="r" b="b"/>
            <a:pathLst>
              <a:path w="499745" h="596900">
                <a:moveTo>
                  <a:pt x="0" y="0"/>
                </a:moveTo>
                <a:lnTo>
                  <a:pt x="499678" y="0"/>
                </a:lnTo>
                <a:lnTo>
                  <a:pt x="499678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1057" y="7765198"/>
            <a:ext cx="1219200" cy="596900"/>
          </a:xfrm>
          <a:custGeom>
            <a:avLst/>
            <a:gdLst/>
            <a:ahLst/>
            <a:cxnLst/>
            <a:rect l="l" t="t" r="r" b="b"/>
            <a:pathLst>
              <a:path w="1219200" h="596900">
                <a:moveTo>
                  <a:pt x="0" y="0"/>
                </a:moveTo>
                <a:lnTo>
                  <a:pt x="1219075" y="0"/>
                </a:lnTo>
                <a:lnTo>
                  <a:pt x="1219075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70494" y="7765198"/>
            <a:ext cx="901700" cy="596900"/>
          </a:xfrm>
          <a:custGeom>
            <a:avLst/>
            <a:gdLst/>
            <a:ahLst/>
            <a:cxnLst/>
            <a:rect l="l" t="t" r="r" b="b"/>
            <a:pathLst>
              <a:path w="901700" h="596900">
                <a:moveTo>
                  <a:pt x="0" y="0"/>
                </a:moveTo>
                <a:lnTo>
                  <a:pt x="901700" y="0"/>
                </a:lnTo>
                <a:lnTo>
                  <a:pt x="9017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05797" y="5865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45173" y="5879391"/>
            <a:ext cx="424299" cy="426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45173" y="5879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57322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6362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90878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01841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09329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01841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09329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01841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09329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79070" y="5865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18445" y="5879391"/>
            <a:ext cx="424299" cy="426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18445" y="5879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30596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69636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64151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75114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602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75114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82602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75114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82602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921344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860384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754900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765862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773349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765862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773349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765862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773349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35012" y="6104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40006" y="6043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06613" y="6104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11606" y="6043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90913" y="6104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195906" y="6043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62512" y="6104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567506" y="6043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632605" y="4967509"/>
            <a:ext cx="99695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985"/>
              </a:spcBef>
            </a:pPr>
            <a:r>
              <a:rPr sz="2100" b="1" spc="-35" dirty="0">
                <a:solidFill>
                  <a:srgbClr val="0B5D18"/>
                </a:solidFill>
                <a:latin typeface="Arial"/>
                <a:cs typeface="Arial"/>
              </a:rPr>
              <a:t>START</a:t>
            </a:r>
            <a:endParaRPr sz="21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171875" y="503805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11251" y="5052041"/>
            <a:ext cx="424299" cy="426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11251" y="505204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20" y="0"/>
                </a:moveTo>
                <a:lnTo>
                  <a:pt x="188779" y="0"/>
                </a:lnTo>
                <a:lnTo>
                  <a:pt x="142943" y="10260"/>
                </a:lnTo>
                <a:lnTo>
                  <a:pt x="99824" y="30780"/>
                </a:lnTo>
                <a:lnTo>
                  <a:pt x="61235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5" y="365001"/>
                </a:lnTo>
                <a:lnTo>
                  <a:pt x="99824" y="395782"/>
                </a:lnTo>
                <a:lnTo>
                  <a:pt x="142943" y="416302"/>
                </a:lnTo>
                <a:lnTo>
                  <a:pt x="188779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423400" y="4882596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62441" y="477337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56956" y="3704017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10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67918" y="3785455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275406" y="379620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3" y="258550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90" y="232809"/>
                </a:lnTo>
                <a:lnTo>
                  <a:pt x="257196" y="197168"/>
                </a:lnTo>
                <a:lnTo>
                  <a:pt x="269999" y="156729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67918" y="4122599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75406" y="413334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3" y="258550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90" y="232809"/>
                </a:lnTo>
                <a:lnTo>
                  <a:pt x="257196" y="197168"/>
                </a:lnTo>
                <a:lnTo>
                  <a:pt x="269999" y="156729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67918" y="4459744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75406" y="4470493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3" y="258550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90" y="232809"/>
                </a:lnTo>
                <a:lnTo>
                  <a:pt x="257196" y="197168"/>
                </a:lnTo>
                <a:lnTo>
                  <a:pt x="269999" y="156729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3496393" y="2908136"/>
            <a:ext cx="185420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00"/>
              </a:spcBef>
            </a:pPr>
            <a:r>
              <a:rPr sz="3000" i="1" spc="-5" dirty="0">
                <a:solidFill>
                  <a:srgbClr val="0B5D18"/>
                </a:solidFill>
                <a:latin typeface="Times New Roman"/>
                <a:cs typeface="Times New Roman"/>
              </a:rPr>
              <a:t>Beginnings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716955" y="5420234"/>
            <a:ext cx="4988560" cy="476884"/>
          </a:xfrm>
          <a:custGeom>
            <a:avLst/>
            <a:gdLst/>
            <a:ahLst/>
            <a:cxnLst/>
            <a:rect l="l" t="t" r="r" b="b"/>
            <a:pathLst>
              <a:path w="4988559" h="476885">
                <a:moveTo>
                  <a:pt x="4988273" y="476465"/>
                </a:moveTo>
                <a:lnTo>
                  <a:pt x="12642" y="1207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608230" y="5360758"/>
            <a:ext cx="127635" cy="121920"/>
          </a:xfrm>
          <a:custGeom>
            <a:avLst/>
            <a:gdLst/>
            <a:ahLst/>
            <a:cxnLst/>
            <a:rect l="l" t="t" r="r" b="b"/>
            <a:pathLst>
              <a:path w="127635" h="121920">
                <a:moveTo>
                  <a:pt x="127163" y="0"/>
                </a:moveTo>
                <a:lnTo>
                  <a:pt x="0" y="49090"/>
                </a:lnTo>
                <a:lnTo>
                  <a:pt x="115571" y="121367"/>
                </a:lnTo>
                <a:lnTo>
                  <a:pt x="127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63576" y="5275385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03158" y="0"/>
                </a:lnTo>
                <a:lnTo>
                  <a:pt x="41585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66734" y="521442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9791700" y="5778500"/>
            <a:ext cx="194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025900" y="7905750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Aller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219700" y="7905750"/>
            <a:ext cx="11264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A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n</a:t>
            </a: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f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ang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959600" y="7905750"/>
            <a:ext cx="3854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ist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975600" y="7905750"/>
            <a:ext cx="11049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s</a:t>
            </a: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c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hw</a:t>
            </a: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e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9550400" y="7986135"/>
            <a:ext cx="74739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2100" b="1" dirty="0">
                <a:solidFill>
                  <a:srgbClr val="C82506"/>
                </a:solidFill>
                <a:latin typeface="Arial"/>
                <a:cs typeface="Arial"/>
              </a:rPr>
              <a:t>S</a:t>
            </a:r>
            <a:r>
              <a:rPr sz="2100" b="1" spc="-40" dirty="0">
                <a:solidFill>
                  <a:srgbClr val="C82506"/>
                </a:solidFill>
                <a:latin typeface="Arial"/>
                <a:cs typeface="Arial"/>
              </a:rPr>
              <a:t>T</a:t>
            </a:r>
            <a:r>
              <a:rPr sz="2100" b="1" spc="-5" dirty="0">
                <a:solidFill>
                  <a:srgbClr val="C82506"/>
                </a:solidFill>
                <a:latin typeface="Arial"/>
                <a:cs typeface="Arial"/>
              </a:rPr>
              <a:t>O</a:t>
            </a:r>
            <a:r>
              <a:rPr sz="2100" b="1" dirty="0">
                <a:solidFill>
                  <a:srgbClr val="C82506"/>
                </a:solidFill>
                <a:latin typeface="Arial"/>
                <a:cs typeface="Arial"/>
              </a:rPr>
              <a:t>P</a:t>
            </a:r>
            <a:endParaRPr sz="2100">
              <a:latin typeface="Arial"/>
              <a:cs typeface="Arial"/>
            </a:endParaRPr>
          </a:p>
        </p:txBody>
      </p:sp>
      <p:sp>
        <p:nvSpPr>
          <p:cNvPr id="93" name="object 93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9487004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1285" algn="l"/>
              </a:tabLst>
            </a:pPr>
            <a:r>
              <a:rPr lang="ru-RU" spc="-5" dirty="0" err="1"/>
              <a:t>Суцкевер</a:t>
            </a:r>
            <a:r>
              <a:rPr lang="ru-RU" spc="-5" dirty="0"/>
              <a:t>	</a:t>
            </a:r>
            <a:r>
              <a:rPr lang="ru-RU" dirty="0"/>
              <a:t>и </a:t>
            </a:r>
            <a:r>
              <a:rPr lang="ru-RU" spc="-5" dirty="0"/>
              <a:t>др.</a:t>
            </a:r>
            <a:r>
              <a:rPr lang="ru-RU" spc="-100" dirty="0"/>
              <a:t> </a:t>
            </a:r>
            <a:r>
              <a:rPr lang="ru-RU" dirty="0"/>
              <a:t>(2014</a:t>
            </a:r>
            <a:r>
              <a:rPr lang="ru-RU" dirty="0" smtClean="0"/>
              <a:t>)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1876" y="5865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1252" y="5879391"/>
            <a:ext cx="424299" cy="42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1252" y="5879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4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4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400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62441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6956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7920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5407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920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5407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7920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5407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2643" y="7764871"/>
            <a:ext cx="901700" cy="596900"/>
          </a:xfrm>
          <a:custGeom>
            <a:avLst/>
            <a:gdLst/>
            <a:ahLst/>
            <a:cxnLst/>
            <a:rect l="l" t="t" r="r" b="b"/>
            <a:pathLst>
              <a:path w="901700" h="596900">
                <a:moveTo>
                  <a:pt x="0" y="0"/>
                </a:moveTo>
                <a:lnTo>
                  <a:pt x="901513" y="0"/>
                </a:lnTo>
                <a:lnTo>
                  <a:pt x="901513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3908" y="7765198"/>
            <a:ext cx="1240790" cy="596900"/>
          </a:xfrm>
          <a:custGeom>
            <a:avLst/>
            <a:gdLst/>
            <a:ahLst/>
            <a:cxnLst/>
            <a:rect l="l" t="t" r="r" b="b"/>
            <a:pathLst>
              <a:path w="1240789" h="596900">
                <a:moveTo>
                  <a:pt x="0" y="0"/>
                </a:moveTo>
                <a:lnTo>
                  <a:pt x="1240283" y="0"/>
                </a:lnTo>
                <a:lnTo>
                  <a:pt x="1240283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2526" y="5865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1902" y="5879391"/>
            <a:ext cx="424298" cy="42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1902" y="5879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19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19" y="426562"/>
                </a:lnTo>
                <a:lnTo>
                  <a:pt x="281355" y="416302"/>
                </a:lnTo>
                <a:lnTo>
                  <a:pt x="324474" y="395782"/>
                </a:lnTo>
                <a:lnTo>
                  <a:pt x="363063" y="365001"/>
                </a:lnTo>
                <a:lnTo>
                  <a:pt x="393680" y="326206"/>
                </a:lnTo>
                <a:lnTo>
                  <a:pt x="414092" y="282858"/>
                </a:lnTo>
                <a:lnTo>
                  <a:pt x="424298" y="236777"/>
                </a:lnTo>
                <a:lnTo>
                  <a:pt x="424298" y="189786"/>
                </a:lnTo>
                <a:lnTo>
                  <a:pt x="414092" y="143705"/>
                </a:lnTo>
                <a:lnTo>
                  <a:pt x="393680" y="100356"/>
                </a:lnTo>
                <a:lnTo>
                  <a:pt x="363063" y="61561"/>
                </a:lnTo>
                <a:lnTo>
                  <a:pt x="324474" y="30780"/>
                </a:lnTo>
                <a:lnTo>
                  <a:pt x="281355" y="10260"/>
                </a:lnTo>
                <a:lnTo>
                  <a:pt x="2355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84051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23090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7606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8570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6057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8570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6057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28570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36057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50670" y="5842065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90045" y="5856047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5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7"/>
                </a:lnTo>
                <a:lnTo>
                  <a:pt x="424299" y="236777"/>
                </a:lnTo>
                <a:lnTo>
                  <a:pt x="424299" y="189785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2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07484" y="7765198"/>
            <a:ext cx="499745" cy="596900"/>
          </a:xfrm>
          <a:custGeom>
            <a:avLst/>
            <a:gdLst/>
            <a:ahLst/>
            <a:cxnLst/>
            <a:rect l="l" t="t" r="r" b="b"/>
            <a:pathLst>
              <a:path w="499745" h="596900">
                <a:moveTo>
                  <a:pt x="0" y="0"/>
                </a:moveTo>
                <a:lnTo>
                  <a:pt x="499678" y="0"/>
                </a:lnTo>
                <a:lnTo>
                  <a:pt x="499678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1057" y="7765198"/>
            <a:ext cx="1219200" cy="596900"/>
          </a:xfrm>
          <a:custGeom>
            <a:avLst/>
            <a:gdLst/>
            <a:ahLst/>
            <a:cxnLst/>
            <a:rect l="l" t="t" r="r" b="b"/>
            <a:pathLst>
              <a:path w="1219200" h="596900">
                <a:moveTo>
                  <a:pt x="0" y="0"/>
                </a:moveTo>
                <a:lnTo>
                  <a:pt x="1219075" y="0"/>
                </a:lnTo>
                <a:lnTo>
                  <a:pt x="1219075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32526" y="503805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71902" y="5052041"/>
            <a:ext cx="424298" cy="426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71902" y="505204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19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19" y="426562"/>
                </a:lnTo>
                <a:lnTo>
                  <a:pt x="281355" y="416302"/>
                </a:lnTo>
                <a:lnTo>
                  <a:pt x="324474" y="395782"/>
                </a:lnTo>
                <a:lnTo>
                  <a:pt x="363063" y="365001"/>
                </a:lnTo>
                <a:lnTo>
                  <a:pt x="393680" y="326206"/>
                </a:lnTo>
                <a:lnTo>
                  <a:pt x="414092" y="282858"/>
                </a:lnTo>
                <a:lnTo>
                  <a:pt x="424298" y="236777"/>
                </a:lnTo>
                <a:lnTo>
                  <a:pt x="424298" y="189786"/>
                </a:lnTo>
                <a:lnTo>
                  <a:pt x="414092" y="143705"/>
                </a:lnTo>
                <a:lnTo>
                  <a:pt x="393680" y="100356"/>
                </a:lnTo>
                <a:lnTo>
                  <a:pt x="363063" y="61561"/>
                </a:lnTo>
                <a:lnTo>
                  <a:pt x="324474" y="30780"/>
                </a:lnTo>
                <a:lnTo>
                  <a:pt x="281355" y="10260"/>
                </a:lnTo>
                <a:lnTo>
                  <a:pt x="2355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84051" y="4882596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23090" y="477337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17606" y="3704017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10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28570" y="3785455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36057" y="379620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3" y="258550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90" y="232809"/>
                </a:lnTo>
                <a:lnTo>
                  <a:pt x="257196" y="197168"/>
                </a:lnTo>
                <a:lnTo>
                  <a:pt x="269999" y="156729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28570" y="4122599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36057" y="413334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3" y="258550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90" y="232809"/>
                </a:lnTo>
                <a:lnTo>
                  <a:pt x="257196" y="197168"/>
                </a:lnTo>
                <a:lnTo>
                  <a:pt x="269999" y="156729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28570" y="4459744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36057" y="4470493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3" y="258550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90" y="232809"/>
                </a:lnTo>
                <a:lnTo>
                  <a:pt x="257196" y="197168"/>
                </a:lnTo>
                <a:lnTo>
                  <a:pt x="269999" y="156729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68578" y="3664414"/>
            <a:ext cx="822325" cy="1271905"/>
          </a:xfrm>
          <a:custGeom>
            <a:avLst/>
            <a:gdLst/>
            <a:ahLst/>
            <a:cxnLst/>
            <a:rect l="l" t="t" r="r" b="b"/>
            <a:pathLst>
              <a:path w="822325" h="1271904">
                <a:moveTo>
                  <a:pt x="0" y="0"/>
                </a:moveTo>
                <a:lnTo>
                  <a:pt x="814917" y="1260809"/>
                </a:lnTo>
                <a:lnTo>
                  <a:pt x="821811" y="12714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32299" y="4892132"/>
            <a:ext cx="117475" cy="135890"/>
          </a:xfrm>
          <a:custGeom>
            <a:avLst/>
            <a:gdLst/>
            <a:ahLst/>
            <a:cxnLst/>
            <a:rect l="l" t="t" r="r" b="b"/>
            <a:pathLst>
              <a:path w="117475" h="135889">
                <a:moveTo>
                  <a:pt x="102393" y="0"/>
                </a:moveTo>
                <a:lnTo>
                  <a:pt x="0" y="66182"/>
                </a:lnTo>
                <a:lnTo>
                  <a:pt x="117378" y="135484"/>
                </a:lnTo>
                <a:lnTo>
                  <a:pt x="1023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8189" y="2902802"/>
            <a:ext cx="63373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440"/>
              </a:spcBef>
            </a:pPr>
            <a:r>
              <a:rPr sz="3000" i="1" spc="-40" dirty="0">
                <a:solidFill>
                  <a:srgbClr val="0B5D18"/>
                </a:solidFill>
                <a:latin typeface="Times New Roman"/>
                <a:cs typeface="Times New Roman"/>
              </a:rPr>
              <a:t>are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35012" y="52658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40006" y="52049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470494" y="7765198"/>
            <a:ext cx="901700" cy="596900"/>
          </a:xfrm>
          <a:custGeom>
            <a:avLst/>
            <a:gdLst/>
            <a:ahLst/>
            <a:cxnLst/>
            <a:rect l="l" t="t" r="r" b="b"/>
            <a:pathLst>
              <a:path w="901700" h="596900">
                <a:moveTo>
                  <a:pt x="0" y="0"/>
                </a:moveTo>
                <a:lnTo>
                  <a:pt x="901700" y="0"/>
                </a:lnTo>
                <a:lnTo>
                  <a:pt x="9017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05797" y="5865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45173" y="5879391"/>
            <a:ext cx="424299" cy="426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45173" y="5879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57322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96362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90878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01841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09329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01841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09329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01841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09329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79070" y="5865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18445" y="5879391"/>
            <a:ext cx="424299" cy="426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18445" y="5879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530596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69636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64151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75114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82602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75114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82602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75114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82602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921344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60384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754900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765862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773349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765862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773349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765862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773349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35012" y="6104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40006" y="6043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06613" y="6104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11606" y="6043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90913" y="6104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95906" y="6043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62512" y="6104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567506" y="6043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632605" y="4967509"/>
            <a:ext cx="99695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985"/>
              </a:spcBef>
            </a:pPr>
            <a:r>
              <a:rPr sz="2100" b="1" spc="-35" dirty="0">
                <a:solidFill>
                  <a:srgbClr val="0B5D18"/>
                </a:solidFill>
                <a:latin typeface="Arial"/>
                <a:cs typeface="Arial"/>
              </a:rPr>
              <a:t>START</a:t>
            </a:r>
            <a:endParaRPr sz="21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171875" y="503805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211251" y="5052041"/>
            <a:ext cx="424299" cy="426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211251" y="505204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20" y="0"/>
                </a:moveTo>
                <a:lnTo>
                  <a:pt x="188779" y="0"/>
                </a:lnTo>
                <a:lnTo>
                  <a:pt x="142943" y="10260"/>
                </a:lnTo>
                <a:lnTo>
                  <a:pt x="99824" y="30780"/>
                </a:lnTo>
                <a:lnTo>
                  <a:pt x="61235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5" y="365001"/>
                </a:lnTo>
                <a:lnTo>
                  <a:pt x="99824" y="395782"/>
                </a:lnTo>
                <a:lnTo>
                  <a:pt x="142943" y="416302"/>
                </a:lnTo>
                <a:lnTo>
                  <a:pt x="188779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423400" y="4882596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362441" y="477337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256956" y="3704017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10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267918" y="3785455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275406" y="379620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3" y="258550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90" y="232809"/>
                </a:lnTo>
                <a:lnTo>
                  <a:pt x="257196" y="197168"/>
                </a:lnTo>
                <a:lnTo>
                  <a:pt x="269999" y="156729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267918" y="4122599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275406" y="413334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3" y="258550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90" y="232809"/>
                </a:lnTo>
                <a:lnTo>
                  <a:pt x="257196" y="197168"/>
                </a:lnTo>
                <a:lnTo>
                  <a:pt x="269999" y="156729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67918" y="4459744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275406" y="4470493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3" y="258550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90" y="232809"/>
                </a:lnTo>
                <a:lnTo>
                  <a:pt x="257196" y="197168"/>
                </a:lnTo>
                <a:lnTo>
                  <a:pt x="269999" y="156729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3496393" y="2908136"/>
            <a:ext cx="185420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00"/>
              </a:spcBef>
            </a:pPr>
            <a:r>
              <a:rPr sz="3000" i="1" spc="-5" dirty="0">
                <a:solidFill>
                  <a:srgbClr val="0B5D18"/>
                </a:solidFill>
                <a:latin typeface="Times New Roman"/>
                <a:cs typeface="Times New Roman"/>
              </a:rPr>
              <a:t>Beginnings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716955" y="5420234"/>
            <a:ext cx="4988560" cy="476884"/>
          </a:xfrm>
          <a:custGeom>
            <a:avLst/>
            <a:gdLst/>
            <a:ahLst/>
            <a:cxnLst/>
            <a:rect l="l" t="t" r="r" b="b"/>
            <a:pathLst>
              <a:path w="4988559" h="476885">
                <a:moveTo>
                  <a:pt x="4988273" y="476465"/>
                </a:moveTo>
                <a:lnTo>
                  <a:pt x="12642" y="1207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608230" y="5360758"/>
            <a:ext cx="127635" cy="121920"/>
          </a:xfrm>
          <a:custGeom>
            <a:avLst/>
            <a:gdLst/>
            <a:ahLst/>
            <a:cxnLst/>
            <a:rect l="l" t="t" r="r" b="b"/>
            <a:pathLst>
              <a:path w="127635" h="121920">
                <a:moveTo>
                  <a:pt x="127163" y="0"/>
                </a:moveTo>
                <a:lnTo>
                  <a:pt x="0" y="49090"/>
                </a:lnTo>
                <a:lnTo>
                  <a:pt x="115571" y="121367"/>
                </a:lnTo>
                <a:lnTo>
                  <a:pt x="127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663576" y="5275385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03158" y="0"/>
                </a:lnTo>
                <a:lnTo>
                  <a:pt x="41585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66734" y="521442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9791700" y="5778500"/>
            <a:ext cx="194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025900" y="7905750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Aller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219700" y="7905750"/>
            <a:ext cx="11264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A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n</a:t>
            </a: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f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ang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959600" y="7905750"/>
            <a:ext cx="3854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ist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975600" y="7905750"/>
            <a:ext cx="11049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s</a:t>
            </a: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c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hw</a:t>
            </a: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e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9550400" y="7986135"/>
            <a:ext cx="74739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2100" b="1" dirty="0">
                <a:solidFill>
                  <a:srgbClr val="C82506"/>
                </a:solidFill>
                <a:latin typeface="Arial"/>
                <a:cs typeface="Arial"/>
              </a:rPr>
              <a:t>S</a:t>
            </a:r>
            <a:r>
              <a:rPr sz="2100" b="1" spc="-40" dirty="0">
                <a:solidFill>
                  <a:srgbClr val="C82506"/>
                </a:solidFill>
                <a:latin typeface="Arial"/>
                <a:cs typeface="Arial"/>
              </a:rPr>
              <a:t>T</a:t>
            </a:r>
            <a:r>
              <a:rPr sz="2100" b="1" spc="-5" dirty="0">
                <a:solidFill>
                  <a:srgbClr val="C82506"/>
                </a:solidFill>
                <a:latin typeface="Arial"/>
                <a:cs typeface="Arial"/>
              </a:rPr>
              <a:t>O</a:t>
            </a:r>
            <a:r>
              <a:rPr sz="2100" b="1" dirty="0">
                <a:solidFill>
                  <a:srgbClr val="C82506"/>
                </a:solidFill>
                <a:latin typeface="Arial"/>
                <a:cs typeface="Arial"/>
              </a:rPr>
              <a:t>P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05029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1285" algn="l"/>
              </a:tabLst>
            </a:pPr>
            <a:r>
              <a:rPr lang="ru-RU" spc="-5" dirty="0" err="1"/>
              <a:t>Суцкевер</a:t>
            </a:r>
            <a:r>
              <a:rPr lang="ru-RU" spc="-5" dirty="0"/>
              <a:t>	</a:t>
            </a:r>
            <a:r>
              <a:rPr lang="ru-RU" dirty="0"/>
              <a:t>и </a:t>
            </a:r>
            <a:r>
              <a:rPr lang="ru-RU" spc="-5" dirty="0"/>
              <a:t>др.</a:t>
            </a:r>
            <a:r>
              <a:rPr lang="ru-RU" spc="-100" dirty="0"/>
              <a:t> </a:t>
            </a:r>
            <a:r>
              <a:rPr lang="ru-RU" dirty="0"/>
              <a:t>(2014)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 txBox="1"/>
          <p:nvPr/>
        </p:nvSpPr>
        <p:spPr>
          <a:xfrm>
            <a:off x="6235700" y="2821604"/>
            <a:ext cx="6071870" cy="10960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lang="ru-RU" sz="2800" i="1" spc="25" dirty="0">
                <a:solidFill>
                  <a:srgbClr val="0365C0"/>
                </a:solidFill>
                <a:latin typeface="Arial"/>
                <a:cs typeface="Arial"/>
              </a:rPr>
              <a:t>с</a:t>
            </a:r>
            <a:r>
              <a:rPr lang="ru-RU" sz="2800" i="1" spc="25" dirty="0" smtClean="0">
                <a:solidFill>
                  <a:srgbClr val="0365C0"/>
                </a:solidFill>
                <a:latin typeface="Arial"/>
                <a:cs typeface="Arial"/>
              </a:rPr>
              <a:t>лучайная переменная</a:t>
            </a:r>
            <a:endParaRPr sz="2800" dirty="0">
              <a:latin typeface="Arial"/>
              <a:cs typeface="Arial"/>
            </a:endParaRPr>
          </a:p>
          <a:p>
            <a:pPr marL="2867660">
              <a:lnSpc>
                <a:spcPct val="100000"/>
              </a:lnSpc>
              <a:spcBef>
                <a:spcPts val="980"/>
              </a:spcBef>
            </a:pPr>
            <a:r>
              <a:rPr sz="2500" i="1" spc="200" dirty="0">
                <a:latin typeface="Arial"/>
                <a:cs typeface="Arial"/>
              </a:rPr>
              <a:t>p</a:t>
            </a:r>
            <a:r>
              <a:rPr sz="2500" spc="200" dirty="0">
                <a:latin typeface="Arial"/>
                <a:cs typeface="Arial"/>
              </a:rPr>
              <a:t>(</a:t>
            </a:r>
            <a:r>
              <a:rPr sz="2500" i="1" spc="200" dirty="0">
                <a:latin typeface="Arial"/>
                <a:cs typeface="Arial"/>
              </a:rPr>
              <a:t>W</a:t>
            </a:r>
            <a:r>
              <a:rPr sz="2700" b="0" spc="300" baseline="-10802" dirty="0">
                <a:latin typeface="Bookman Old Style"/>
                <a:cs typeface="Bookman Old Style"/>
              </a:rPr>
              <a:t>5</a:t>
            </a:r>
            <a:r>
              <a:rPr sz="2700" b="0" spc="-622" baseline="-10802" dirty="0">
                <a:latin typeface="Bookman Old Style"/>
                <a:cs typeface="Bookman Old Style"/>
              </a:rPr>
              <a:t> </a:t>
            </a:r>
            <a:r>
              <a:rPr sz="2500" spc="95" dirty="0">
                <a:latin typeface="Lucida Sans Unicode"/>
                <a:cs typeface="Lucida Sans Unicode"/>
              </a:rPr>
              <a:t>|</a:t>
            </a:r>
            <a:r>
              <a:rPr sz="2500" i="1" spc="95" dirty="0">
                <a:latin typeface="Arial"/>
                <a:cs typeface="Arial"/>
              </a:rPr>
              <a:t>w</a:t>
            </a:r>
            <a:r>
              <a:rPr sz="2700" b="0" spc="142" baseline="-10802" dirty="0">
                <a:latin typeface="Bookman Old Style"/>
                <a:cs typeface="Bookman Old Style"/>
              </a:rPr>
              <a:t>1</a:t>
            </a:r>
            <a:r>
              <a:rPr sz="2700" b="0" spc="-615" baseline="-10802" dirty="0">
                <a:latin typeface="Bookman Old Style"/>
                <a:cs typeface="Bookman Old Style"/>
              </a:rPr>
              <a:t> </a:t>
            </a:r>
            <a:r>
              <a:rPr sz="2500" i="1" spc="175" dirty="0">
                <a:latin typeface="Arial"/>
                <a:cs typeface="Arial"/>
              </a:rPr>
              <a:t>,w</a:t>
            </a:r>
            <a:r>
              <a:rPr sz="2700" b="0" spc="262" baseline="-10802" dirty="0">
                <a:latin typeface="Bookman Old Style"/>
                <a:cs typeface="Bookman Old Style"/>
              </a:rPr>
              <a:t>2</a:t>
            </a:r>
            <a:r>
              <a:rPr sz="2700" b="0" spc="-622" baseline="-10802" dirty="0">
                <a:latin typeface="Bookman Old Style"/>
                <a:cs typeface="Bookman Old Style"/>
              </a:rPr>
              <a:t> </a:t>
            </a:r>
            <a:r>
              <a:rPr sz="2500" i="1" spc="175" dirty="0">
                <a:latin typeface="Arial"/>
                <a:cs typeface="Arial"/>
              </a:rPr>
              <a:t>,w</a:t>
            </a:r>
            <a:r>
              <a:rPr sz="2700" b="0" spc="262" baseline="-10802" dirty="0">
                <a:latin typeface="Bookman Old Style"/>
                <a:cs typeface="Bookman Old Style"/>
              </a:rPr>
              <a:t>3</a:t>
            </a:r>
            <a:r>
              <a:rPr sz="2700" b="0" spc="-615" baseline="-10802" dirty="0">
                <a:latin typeface="Bookman Old Style"/>
                <a:cs typeface="Bookman Old Style"/>
              </a:rPr>
              <a:t> </a:t>
            </a:r>
            <a:r>
              <a:rPr sz="2500" i="1" spc="175" dirty="0">
                <a:latin typeface="Arial"/>
                <a:cs typeface="Arial"/>
              </a:rPr>
              <a:t>,w</a:t>
            </a:r>
            <a:r>
              <a:rPr sz="2700" b="0" spc="262" baseline="-10802" dirty="0">
                <a:latin typeface="Bookman Old Style"/>
                <a:cs typeface="Bookman Old Style"/>
              </a:rPr>
              <a:t>4</a:t>
            </a:r>
            <a:r>
              <a:rPr sz="2700" b="0" spc="-622" baseline="-10802" dirty="0">
                <a:latin typeface="Bookman Old Style"/>
                <a:cs typeface="Bookman Old Style"/>
              </a:rPr>
              <a:t> </a:t>
            </a:r>
            <a:r>
              <a:rPr sz="2500" spc="285" dirty="0">
                <a:latin typeface="Arial"/>
                <a:cs typeface="Arial"/>
              </a:rPr>
              <a:t>)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104265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 smtClean="0"/>
              <a:t>Безусловные ЯМ с</a:t>
            </a:r>
            <a:r>
              <a:rPr spc="-55" dirty="0" smtClean="0"/>
              <a:t> </a:t>
            </a:r>
            <a:r>
              <a:rPr lang="ru-RU" dirty="0" smtClean="0"/>
              <a:t>РНС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867941" y="5194231"/>
            <a:ext cx="2756842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25091" y="5225981"/>
            <a:ext cx="2642870" cy="279400"/>
          </a:xfrm>
          <a:custGeom>
            <a:avLst/>
            <a:gdLst/>
            <a:ahLst/>
            <a:cxnLst/>
            <a:rect l="l" t="t" r="r" b="b"/>
            <a:pathLst>
              <a:path w="2642870" h="279400">
                <a:moveTo>
                  <a:pt x="0" y="0"/>
                </a:moveTo>
                <a:lnTo>
                  <a:pt x="2642542" y="0"/>
                </a:lnTo>
                <a:lnTo>
                  <a:pt x="2642542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25091" y="5225981"/>
            <a:ext cx="2642870" cy="279400"/>
          </a:xfrm>
          <a:custGeom>
            <a:avLst/>
            <a:gdLst/>
            <a:ahLst/>
            <a:cxnLst/>
            <a:rect l="l" t="t" r="r" b="b"/>
            <a:pathLst>
              <a:path w="2642870" h="279400">
                <a:moveTo>
                  <a:pt x="0" y="0"/>
                </a:moveTo>
                <a:lnTo>
                  <a:pt x="2642542" y="0"/>
                </a:lnTo>
                <a:lnTo>
                  <a:pt x="2642542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92162" y="5359468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>
                <a:moveTo>
                  <a:pt x="0" y="0"/>
                </a:moveTo>
                <a:lnTo>
                  <a:pt x="354574" y="0"/>
                </a:lnTo>
                <a:lnTo>
                  <a:pt x="3736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6737" y="5275648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0" y="167639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46362" y="5677398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2542" y="552880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8382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34843" y="5192914"/>
            <a:ext cx="26162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140" dirty="0">
                <a:latin typeface="Times New Roman"/>
                <a:cs typeface="Times New Roman"/>
              </a:rPr>
              <a:t>h</a:t>
            </a:r>
            <a:r>
              <a:rPr sz="1875" spc="22" baseline="-11111" dirty="0">
                <a:latin typeface="Arial"/>
                <a:cs typeface="Arial"/>
              </a:rPr>
              <a:t>2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50290" y="6045131"/>
            <a:ext cx="1442144" cy="393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2941" y="5194231"/>
            <a:ext cx="2756842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0091" y="5225981"/>
            <a:ext cx="2642870" cy="279400"/>
          </a:xfrm>
          <a:custGeom>
            <a:avLst/>
            <a:gdLst/>
            <a:ahLst/>
            <a:cxnLst/>
            <a:rect l="l" t="t" r="r" b="b"/>
            <a:pathLst>
              <a:path w="2642870" h="279400">
                <a:moveTo>
                  <a:pt x="0" y="0"/>
                </a:moveTo>
                <a:lnTo>
                  <a:pt x="2642542" y="0"/>
                </a:lnTo>
                <a:lnTo>
                  <a:pt x="2642542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0091" y="5225981"/>
            <a:ext cx="2642870" cy="279400"/>
          </a:xfrm>
          <a:custGeom>
            <a:avLst/>
            <a:gdLst/>
            <a:ahLst/>
            <a:cxnLst/>
            <a:rect l="l" t="t" r="r" b="b"/>
            <a:pathLst>
              <a:path w="2642870" h="279400">
                <a:moveTo>
                  <a:pt x="0" y="0"/>
                </a:moveTo>
                <a:lnTo>
                  <a:pt x="2642542" y="0"/>
                </a:lnTo>
                <a:lnTo>
                  <a:pt x="2642542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1362" y="5677398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87542" y="552880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83819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72543" y="5192914"/>
            <a:ext cx="26162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140" dirty="0">
                <a:latin typeface="Times New Roman"/>
                <a:cs typeface="Times New Roman"/>
              </a:rPr>
              <a:t>h</a:t>
            </a:r>
            <a:r>
              <a:rPr sz="1875" spc="22" baseline="-11111" dirty="0">
                <a:latin typeface="Arial"/>
                <a:cs typeface="Arial"/>
              </a:rPr>
              <a:t>1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8999" y="5441255"/>
            <a:ext cx="184150" cy="616585"/>
          </a:xfrm>
          <a:custGeom>
            <a:avLst/>
            <a:gdLst/>
            <a:ahLst/>
            <a:cxnLst/>
            <a:rect l="l" t="t" r="r" b="b"/>
            <a:pathLst>
              <a:path w="184150" h="616585">
                <a:moveTo>
                  <a:pt x="5699" y="616575"/>
                </a:moveTo>
                <a:lnTo>
                  <a:pt x="1452" y="555195"/>
                </a:lnTo>
                <a:lnTo>
                  <a:pt x="0" y="496282"/>
                </a:lnTo>
                <a:lnTo>
                  <a:pt x="1340" y="439837"/>
                </a:lnTo>
                <a:lnTo>
                  <a:pt x="5475" y="385861"/>
                </a:lnTo>
                <a:lnTo>
                  <a:pt x="12403" y="334352"/>
                </a:lnTo>
                <a:lnTo>
                  <a:pt x="22125" y="285312"/>
                </a:lnTo>
                <a:lnTo>
                  <a:pt x="34641" y="238740"/>
                </a:lnTo>
                <a:lnTo>
                  <a:pt x="49951" y="194636"/>
                </a:lnTo>
                <a:lnTo>
                  <a:pt x="68054" y="153000"/>
                </a:lnTo>
                <a:lnTo>
                  <a:pt x="88951" y="113832"/>
                </a:lnTo>
                <a:lnTo>
                  <a:pt x="112642" y="77132"/>
                </a:lnTo>
                <a:lnTo>
                  <a:pt x="139126" y="42901"/>
                </a:lnTo>
                <a:lnTo>
                  <a:pt x="168404" y="11138"/>
                </a:lnTo>
                <a:lnTo>
                  <a:pt x="18389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8495" y="5354511"/>
            <a:ext cx="185420" cy="166370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5041" y="0"/>
                </a:moveTo>
                <a:lnTo>
                  <a:pt x="0" y="29810"/>
                </a:lnTo>
                <a:lnTo>
                  <a:pt x="97864" y="165919"/>
                </a:lnTo>
                <a:lnTo>
                  <a:pt x="185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641" y="6045131"/>
            <a:ext cx="791681" cy="393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7791" y="6076881"/>
            <a:ext cx="677545" cy="279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6375">
              <a:lnSpc>
                <a:spcPts val="1995"/>
              </a:lnSpc>
            </a:pPr>
            <a:r>
              <a:rPr sz="1800" b="1" spc="80" dirty="0">
                <a:latin typeface="Times New Roman"/>
                <a:cs typeface="Times New Roman"/>
              </a:rPr>
              <a:t>h</a:t>
            </a:r>
            <a:r>
              <a:rPr sz="1875" spc="120" baseline="-11111" dirty="0">
                <a:latin typeface="Arial"/>
                <a:cs typeface="Arial"/>
              </a:rPr>
              <a:t>0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91022" y="6916473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30" h="760095">
                <a:moveTo>
                  <a:pt x="402830" y="0"/>
                </a:moveTo>
                <a:lnTo>
                  <a:pt x="357848" y="0"/>
                </a:lnTo>
                <a:lnTo>
                  <a:pt x="313119" y="5277"/>
                </a:lnTo>
                <a:lnTo>
                  <a:pt x="269147" y="15832"/>
                </a:lnTo>
                <a:lnTo>
                  <a:pt x="226437" y="31664"/>
                </a:lnTo>
                <a:lnTo>
                  <a:pt x="185495" y="52774"/>
                </a:lnTo>
                <a:lnTo>
                  <a:pt x="146824" y="79161"/>
                </a:lnTo>
                <a:lnTo>
                  <a:pt x="110931" y="110825"/>
                </a:lnTo>
                <a:lnTo>
                  <a:pt x="79236" y="146683"/>
                </a:lnTo>
                <a:lnTo>
                  <a:pt x="52824" y="185316"/>
                </a:lnTo>
                <a:lnTo>
                  <a:pt x="31694" y="226219"/>
                </a:lnTo>
                <a:lnTo>
                  <a:pt x="15847" y="268888"/>
                </a:lnTo>
                <a:lnTo>
                  <a:pt x="5282" y="312818"/>
                </a:lnTo>
                <a:lnTo>
                  <a:pt x="0" y="357504"/>
                </a:lnTo>
                <a:lnTo>
                  <a:pt x="0" y="402443"/>
                </a:lnTo>
                <a:lnTo>
                  <a:pt x="5282" y="447129"/>
                </a:lnTo>
                <a:lnTo>
                  <a:pt x="15847" y="491059"/>
                </a:lnTo>
                <a:lnTo>
                  <a:pt x="31694" y="533728"/>
                </a:lnTo>
                <a:lnTo>
                  <a:pt x="52824" y="574631"/>
                </a:lnTo>
                <a:lnTo>
                  <a:pt x="79236" y="613264"/>
                </a:lnTo>
                <a:lnTo>
                  <a:pt x="110931" y="649122"/>
                </a:lnTo>
                <a:lnTo>
                  <a:pt x="146824" y="680787"/>
                </a:lnTo>
                <a:lnTo>
                  <a:pt x="185495" y="707173"/>
                </a:lnTo>
                <a:lnTo>
                  <a:pt x="226437" y="728283"/>
                </a:lnTo>
                <a:lnTo>
                  <a:pt x="269147" y="744115"/>
                </a:lnTo>
                <a:lnTo>
                  <a:pt x="313119" y="754670"/>
                </a:lnTo>
                <a:lnTo>
                  <a:pt x="357848" y="759947"/>
                </a:lnTo>
                <a:lnTo>
                  <a:pt x="402830" y="759947"/>
                </a:lnTo>
                <a:lnTo>
                  <a:pt x="447560" y="754670"/>
                </a:lnTo>
                <a:lnTo>
                  <a:pt x="491532" y="744115"/>
                </a:lnTo>
                <a:lnTo>
                  <a:pt x="534241" y="728283"/>
                </a:lnTo>
                <a:lnTo>
                  <a:pt x="575184" y="707173"/>
                </a:lnTo>
                <a:lnTo>
                  <a:pt x="613854" y="680787"/>
                </a:lnTo>
                <a:lnTo>
                  <a:pt x="649747" y="649122"/>
                </a:lnTo>
                <a:lnTo>
                  <a:pt x="681442" y="613264"/>
                </a:lnTo>
                <a:lnTo>
                  <a:pt x="707854" y="574631"/>
                </a:lnTo>
                <a:lnTo>
                  <a:pt x="728984" y="533728"/>
                </a:lnTo>
                <a:lnTo>
                  <a:pt x="744832" y="491059"/>
                </a:lnTo>
                <a:lnTo>
                  <a:pt x="755397" y="447129"/>
                </a:lnTo>
                <a:lnTo>
                  <a:pt x="760679" y="402443"/>
                </a:lnTo>
                <a:lnTo>
                  <a:pt x="760679" y="357504"/>
                </a:lnTo>
                <a:lnTo>
                  <a:pt x="755397" y="312818"/>
                </a:lnTo>
                <a:lnTo>
                  <a:pt x="744832" y="268888"/>
                </a:lnTo>
                <a:lnTo>
                  <a:pt x="728984" y="226219"/>
                </a:lnTo>
                <a:lnTo>
                  <a:pt x="707854" y="185316"/>
                </a:lnTo>
                <a:lnTo>
                  <a:pt x="681442" y="146683"/>
                </a:lnTo>
                <a:lnTo>
                  <a:pt x="649747" y="110825"/>
                </a:lnTo>
                <a:lnTo>
                  <a:pt x="613854" y="79161"/>
                </a:lnTo>
                <a:lnTo>
                  <a:pt x="575184" y="52774"/>
                </a:lnTo>
                <a:lnTo>
                  <a:pt x="534241" y="31664"/>
                </a:lnTo>
                <a:lnTo>
                  <a:pt x="491532" y="15832"/>
                </a:lnTo>
                <a:lnTo>
                  <a:pt x="447560" y="5277"/>
                </a:lnTo>
                <a:lnTo>
                  <a:pt x="402830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91022" y="6916473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30" h="760095">
                <a:moveTo>
                  <a:pt x="649747" y="110825"/>
                </a:moveTo>
                <a:lnTo>
                  <a:pt x="681442" y="146683"/>
                </a:lnTo>
                <a:lnTo>
                  <a:pt x="707854" y="185316"/>
                </a:lnTo>
                <a:lnTo>
                  <a:pt x="728984" y="226219"/>
                </a:lnTo>
                <a:lnTo>
                  <a:pt x="744831" y="268888"/>
                </a:lnTo>
                <a:lnTo>
                  <a:pt x="755396" y="312818"/>
                </a:lnTo>
                <a:lnTo>
                  <a:pt x="760679" y="357504"/>
                </a:lnTo>
                <a:lnTo>
                  <a:pt x="760679" y="402443"/>
                </a:lnTo>
                <a:lnTo>
                  <a:pt x="755396" y="447129"/>
                </a:lnTo>
                <a:lnTo>
                  <a:pt x="744831" y="491059"/>
                </a:lnTo>
                <a:lnTo>
                  <a:pt x="728984" y="533728"/>
                </a:lnTo>
                <a:lnTo>
                  <a:pt x="707854" y="574631"/>
                </a:lnTo>
                <a:lnTo>
                  <a:pt x="681442" y="613264"/>
                </a:lnTo>
                <a:lnTo>
                  <a:pt x="649747" y="649122"/>
                </a:lnTo>
                <a:lnTo>
                  <a:pt x="613854" y="680786"/>
                </a:lnTo>
                <a:lnTo>
                  <a:pt x="575184" y="707173"/>
                </a:lnTo>
                <a:lnTo>
                  <a:pt x="534241" y="728283"/>
                </a:lnTo>
                <a:lnTo>
                  <a:pt x="491532" y="744115"/>
                </a:lnTo>
                <a:lnTo>
                  <a:pt x="447560" y="754670"/>
                </a:lnTo>
                <a:lnTo>
                  <a:pt x="402830" y="759947"/>
                </a:lnTo>
                <a:lnTo>
                  <a:pt x="357848" y="759947"/>
                </a:lnTo>
                <a:lnTo>
                  <a:pt x="313119" y="754670"/>
                </a:lnTo>
                <a:lnTo>
                  <a:pt x="269147" y="744115"/>
                </a:lnTo>
                <a:lnTo>
                  <a:pt x="226437" y="728283"/>
                </a:lnTo>
                <a:lnTo>
                  <a:pt x="185495" y="707173"/>
                </a:lnTo>
                <a:lnTo>
                  <a:pt x="146825" y="680786"/>
                </a:lnTo>
                <a:lnTo>
                  <a:pt x="110932" y="649122"/>
                </a:lnTo>
                <a:lnTo>
                  <a:pt x="79237" y="613264"/>
                </a:lnTo>
                <a:lnTo>
                  <a:pt x="52824" y="574631"/>
                </a:lnTo>
                <a:lnTo>
                  <a:pt x="31694" y="533728"/>
                </a:lnTo>
                <a:lnTo>
                  <a:pt x="15847" y="491059"/>
                </a:lnTo>
                <a:lnTo>
                  <a:pt x="5282" y="447129"/>
                </a:lnTo>
                <a:lnTo>
                  <a:pt x="0" y="402443"/>
                </a:lnTo>
                <a:lnTo>
                  <a:pt x="0" y="357504"/>
                </a:lnTo>
                <a:lnTo>
                  <a:pt x="5282" y="312818"/>
                </a:lnTo>
                <a:lnTo>
                  <a:pt x="15847" y="268888"/>
                </a:lnTo>
                <a:lnTo>
                  <a:pt x="31694" y="226219"/>
                </a:lnTo>
                <a:lnTo>
                  <a:pt x="52824" y="185316"/>
                </a:lnTo>
                <a:lnTo>
                  <a:pt x="79237" y="146683"/>
                </a:lnTo>
                <a:lnTo>
                  <a:pt x="110932" y="110825"/>
                </a:lnTo>
                <a:lnTo>
                  <a:pt x="146825" y="79160"/>
                </a:lnTo>
                <a:lnTo>
                  <a:pt x="185495" y="52773"/>
                </a:lnTo>
                <a:lnTo>
                  <a:pt x="226437" y="31664"/>
                </a:lnTo>
                <a:lnTo>
                  <a:pt x="269147" y="15832"/>
                </a:lnTo>
                <a:lnTo>
                  <a:pt x="313119" y="5277"/>
                </a:lnTo>
                <a:lnTo>
                  <a:pt x="357848" y="0"/>
                </a:lnTo>
                <a:lnTo>
                  <a:pt x="402830" y="0"/>
                </a:lnTo>
                <a:lnTo>
                  <a:pt x="447560" y="5277"/>
                </a:lnTo>
                <a:lnTo>
                  <a:pt x="491532" y="15832"/>
                </a:lnTo>
                <a:lnTo>
                  <a:pt x="534241" y="31664"/>
                </a:lnTo>
                <a:lnTo>
                  <a:pt x="575184" y="52773"/>
                </a:lnTo>
                <a:lnTo>
                  <a:pt x="613854" y="79160"/>
                </a:lnTo>
                <a:lnTo>
                  <a:pt x="649747" y="110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71362" y="6528298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87542" y="637970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19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5290" y="6045131"/>
            <a:ext cx="1442144" cy="393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00290" y="6045131"/>
            <a:ext cx="1442144" cy="393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42941" y="5194231"/>
            <a:ext cx="2756842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00091" y="5225981"/>
            <a:ext cx="2642870" cy="279400"/>
          </a:xfrm>
          <a:custGeom>
            <a:avLst/>
            <a:gdLst/>
            <a:ahLst/>
            <a:cxnLst/>
            <a:rect l="l" t="t" r="r" b="b"/>
            <a:pathLst>
              <a:path w="2642870" h="279400">
                <a:moveTo>
                  <a:pt x="0" y="0"/>
                </a:moveTo>
                <a:lnTo>
                  <a:pt x="2642542" y="0"/>
                </a:lnTo>
                <a:lnTo>
                  <a:pt x="2642542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00091" y="5225981"/>
            <a:ext cx="2642870" cy="279400"/>
          </a:xfrm>
          <a:custGeom>
            <a:avLst/>
            <a:gdLst/>
            <a:ahLst/>
            <a:cxnLst/>
            <a:rect l="l" t="t" r="r" b="b"/>
            <a:pathLst>
              <a:path w="2642870" h="279400">
                <a:moveTo>
                  <a:pt x="0" y="0"/>
                </a:moveTo>
                <a:lnTo>
                  <a:pt x="2642542" y="0"/>
                </a:lnTo>
                <a:lnTo>
                  <a:pt x="2642542" y="278804"/>
                </a:lnTo>
                <a:lnTo>
                  <a:pt x="0" y="27880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67162" y="5359468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5">
                <a:moveTo>
                  <a:pt x="0" y="0"/>
                </a:moveTo>
                <a:lnTo>
                  <a:pt x="354574" y="0"/>
                </a:lnTo>
                <a:lnTo>
                  <a:pt x="3736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21737" y="5275648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0" y="167639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21363" y="5677398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37543" y="552880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83820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309843" y="5192914"/>
            <a:ext cx="26162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140" dirty="0">
                <a:latin typeface="Times New Roman"/>
                <a:cs typeface="Times New Roman"/>
              </a:rPr>
              <a:t>h</a:t>
            </a:r>
            <a:r>
              <a:rPr sz="1875" spc="22" baseline="-11111" dirty="0">
                <a:latin typeface="Arial"/>
                <a:cs typeface="Arial"/>
              </a:rPr>
              <a:t>3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875290" y="6045131"/>
            <a:ext cx="1442144" cy="393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217941" y="5194231"/>
            <a:ext cx="2756842" cy="393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875290" y="4343331"/>
            <a:ext cx="1442144" cy="393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42162" y="5359468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5">
                <a:moveTo>
                  <a:pt x="0" y="0"/>
                </a:moveTo>
                <a:lnTo>
                  <a:pt x="354574" y="0"/>
                </a:lnTo>
                <a:lnTo>
                  <a:pt x="3736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096737" y="5275648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0" y="167639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596363" y="5677398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512543" y="552880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83820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596363" y="4813798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12543" y="466520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83820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275091" y="5225981"/>
            <a:ext cx="2642870" cy="279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ts val="1895"/>
              </a:lnSpc>
            </a:pPr>
            <a:r>
              <a:rPr sz="1800" b="1" spc="135" dirty="0">
                <a:latin typeface="Times New Roman"/>
                <a:cs typeface="Times New Roman"/>
              </a:rPr>
              <a:t>h</a:t>
            </a:r>
            <a:r>
              <a:rPr sz="1875" spc="202" baseline="-11111" dirty="0">
                <a:latin typeface="PMingLiU"/>
                <a:cs typeface="PMingLiU"/>
              </a:rPr>
              <a:t>4</a:t>
            </a:r>
            <a:endParaRPr sz="1875" baseline="-11111">
              <a:latin typeface="PMingLiU"/>
              <a:cs typeface="PMingLiU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889105" y="4645174"/>
            <a:ext cx="65278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95" dirty="0">
                <a:latin typeface="Cambria"/>
                <a:cs typeface="Cambria"/>
              </a:rPr>
              <a:t>softmax</a:t>
            </a:r>
            <a:endParaRPr sz="1250">
              <a:latin typeface="Cambria"/>
              <a:cs typeface="Cambria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0913390" y="4356031"/>
          <a:ext cx="1303654" cy="278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09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8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1820047" y="6959382"/>
            <a:ext cx="53340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1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866023" y="6916473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29" h="760095">
                <a:moveTo>
                  <a:pt x="402830" y="0"/>
                </a:moveTo>
                <a:lnTo>
                  <a:pt x="357848" y="0"/>
                </a:lnTo>
                <a:lnTo>
                  <a:pt x="313119" y="5277"/>
                </a:lnTo>
                <a:lnTo>
                  <a:pt x="269147" y="15832"/>
                </a:lnTo>
                <a:lnTo>
                  <a:pt x="226437" y="31664"/>
                </a:lnTo>
                <a:lnTo>
                  <a:pt x="185495" y="52774"/>
                </a:lnTo>
                <a:lnTo>
                  <a:pt x="146824" y="79161"/>
                </a:lnTo>
                <a:lnTo>
                  <a:pt x="110931" y="110825"/>
                </a:lnTo>
                <a:lnTo>
                  <a:pt x="79236" y="146683"/>
                </a:lnTo>
                <a:lnTo>
                  <a:pt x="52824" y="185316"/>
                </a:lnTo>
                <a:lnTo>
                  <a:pt x="31694" y="226219"/>
                </a:lnTo>
                <a:lnTo>
                  <a:pt x="15847" y="268888"/>
                </a:lnTo>
                <a:lnTo>
                  <a:pt x="5282" y="312818"/>
                </a:lnTo>
                <a:lnTo>
                  <a:pt x="0" y="357504"/>
                </a:lnTo>
                <a:lnTo>
                  <a:pt x="0" y="402443"/>
                </a:lnTo>
                <a:lnTo>
                  <a:pt x="5282" y="447129"/>
                </a:lnTo>
                <a:lnTo>
                  <a:pt x="15847" y="491059"/>
                </a:lnTo>
                <a:lnTo>
                  <a:pt x="31694" y="533728"/>
                </a:lnTo>
                <a:lnTo>
                  <a:pt x="52824" y="574631"/>
                </a:lnTo>
                <a:lnTo>
                  <a:pt x="79236" y="613264"/>
                </a:lnTo>
                <a:lnTo>
                  <a:pt x="110931" y="649122"/>
                </a:lnTo>
                <a:lnTo>
                  <a:pt x="146824" y="680787"/>
                </a:lnTo>
                <a:lnTo>
                  <a:pt x="185495" y="707173"/>
                </a:lnTo>
                <a:lnTo>
                  <a:pt x="226437" y="728283"/>
                </a:lnTo>
                <a:lnTo>
                  <a:pt x="269147" y="744115"/>
                </a:lnTo>
                <a:lnTo>
                  <a:pt x="313119" y="754670"/>
                </a:lnTo>
                <a:lnTo>
                  <a:pt x="357848" y="759947"/>
                </a:lnTo>
                <a:lnTo>
                  <a:pt x="402830" y="759947"/>
                </a:lnTo>
                <a:lnTo>
                  <a:pt x="447560" y="754670"/>
                </a:lnTo>
                <a:lnTo>
                  <a:pt x="491532" y="744115"/>
                </a:lnTo>
                <a:lnTo>
                  <a:pt x="534241" y="728283"/>
                </a:lnTo>
                <a:lnTo>
                  <a:pt x="575184" y="707173"/>
                </a:lnTo>
                <a:lnTo>
                  <a:pt x="613854" y="680787"/>
                </a:lnTo>
                <a:lnTo>
                  <a:pt x="649747" y="649122"/>
                </a:lnTo>
                <a:lnTo>
                  <a:pt x="681442" y="613264"/>
                </a:lnTo>
                <a:lnTo>
                  <a:pt x="707854" y="574631"/>
                </a:lnTo>
                <a:lnTo>
                  <a:pt x="728984" y="533728"/>
                </a:lnTo>
                <a:lnTo>
                  <a:pt x="744832" y="491059"/>
                </a:lnTo>
                <a:lnTo>
                  <a:pt x="755397" y="447129"/>
                </a:lnTo>
                <a:lnTo>
                  <a:pt x="760679" y="402443"/>
                </a:lnTo>
                <a:lnTo>
                  <a:pt x="760679" y="357504"/>
                </a:lnTo>
                <a:lnTo>
                  <a:pt x="755397" y="312818"/>
                </a:lnTo>
                <a:lnTo>
                  <a:pt x="744832" y="268888"/>
                </a:lnTo>
                <a:lnTo>
                  <a:pt x="728984" y="226219"/>
                </a:lnTo>
                <a:lnTo>
                  <a:pt x="707854" y="185316"/>
                </a:lnTo>
                <a:lnTo>
                  <a:pt x="681442" y="146683"/>
                </a:lnTo>
                <a:lnTo>
                  <a:pt x="649747" y="110825"/>
                </a:lnTo>
                <a:lnTo>
                  <a:pt x="613854" y="79161"/>
                </a:lnTo>
                <a:lnTo>
                  <a:pt x="575184" y="52774"/>
                </a:lnTo>
                <a:lnTo>
                  <a:pt x="534241" y="31664"/>
                </a:lnTo>
                <a:lnTo>
                  <a:pt x="491532" y="15832"/>
                </a:lnTo>
                <a:lnTo>
                  <a:pt x="447560" y="5277"/>
                </a:lnTo>
                <a:lnTo>
                  <a:pt x="402830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66022" y="6916473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29" h="760095">
                <a:moveTo>
                  <a:pt x="649747" y="110825"/>
                </a:moveTo>
                <a:lnTo>
                  <a:pt x="681442" y="146683"/>
                </a:lnTo>
                <a:lnTo>
                  <a:pt x="707854" y="185316"/>
                </a:lnTo>
                <a:lnTo>
                  <a:pt x="728984" y="226219"/>
                </a:lnTo>
                <a:lnTo>
                  <a:pt x="744831" y="268888"/>
                </a:lnTo>
                <a:lnTo>
                  <a:pt x="755396" y="312818"/>
                </a:lnTo>
                <a:lnTo>
                  <a:pt x="760679" y="357504"/>
                </a:lnTo>
                <a:lnTo>
                  <a:pt x="760679" y="402443"/>
                </a:lnTo>
                <a:lnTo>
                  <a:pt x="755396" y="447129"/>
                </a:lnTo>
                <a:lnTo>
                  <a:pt x="744831" y="491059"/>
                </a:lnTo>
                <a:lnTo>
                  <a:pt x="728984" y="533728"/>
                </a:lnTo>
                <a:lnTo>
                  <a:pt x="707854" y="574631"/>
                </a:lnTo>
                <a:lnTo>
                  <a:pt x="681442" y="613264"/>
                </a:lnTo>
                <a:lnTo>
                  <a:pt x="649747" y="649122"/>
                </a:lnTo>
                <a:lnTo>
                  <a:pt x="613854" y="680786"/>
                </a:lnTo>
                <a:lnTo>
                  <a:pt x="575184" y="707173"/>
                </a:lnTo>
                <a:lnTo>
                  <a:pt x="534241" y="728283"/>
                </a:lnTo>
                <a:lnTo>
                  <a:pt x="491532" y="744115"/>
                </a:lnTo>
                <a:lnTo>
                  <a:pt x="447560" y="754670"/>
                </a:lnTo>
                <a:lnTo>
                  <a:pt x="402830" y="759947"/>
                </a:lnTo>
                <a:lnTo>
                  <a:pt x="357848" y="759947"/>
                </a:lnTo>
                <a:lnTo>
                  <a:pt x="313119" y="754670"/>
                </a:lnTo>
                <a:lnTo>
                  <a:pt x="269147" y="744115"/>
                </a:lnTo>
                <a:lnTo>
                  <a:pt x="226437" y="728283"/>
                </a:lnTo>
                <a:lnTo>
                  <a:pt x="185495" y="707173"/>
                </a:lnTo>
                <a:lnTo>
                  <a:pt x="146825" y="680786"/>
                </a:lnTo>
                <a:lnTo>
                  <a:pt x="110932" y="649122"/>
                </a:lnTo>
                <a:lnTo>
                  <a:pt x="79237" y="613264"/>
                </a:lnTo>
                <a:lnTo>
                  <a:pt x="52824" y="574631"/>
                </a:lnTo>
                <a:lnTo>
                  <a:pt x="31694" y="533728"/>
                </a:lnTo>
                <a:lnTo>
                  <a:pt x="15847" y="491059"/>
                </a:lnTo>
                <a:lnTo>
                  <a:pt x="5282" y="447129"/>
                </a:lnTo>
                <a:lnTo>
                  <a:pt x="0" y="402443"/>
                </a:lnTo>
                <a:lnTo>
                  <a:pt x="0" y="357504"/>
                </a:lnTo>
                <a:lnTo>
                  <a:pt x="5282" y="312818"/>
                </a:lnTo>
                <a:lnTo>
                  <a:pt x="15847" y="268888"/>
                </a:lnTo>
                <a:lnTo>
                  <a:pt x="31694" y="226219"/>
                </a:lnTo>
                <a:lnTo>
                  <a:pt x="52824" y="185316"/>
                </a:lnTo>
                <a:lnTo>
                  <a:pt x="79237" y="146683"/>
                </a:lnTo>
                <a:lnTo>
                  <a:pt x="110932" y="110825"/>
                </a:lnTo>
                <a:lnTo>
                  <a:pt x="146825" y="79160"/>
                </a:lnTo>
                <a:lnTo>
                  <a:pt x="185495" y="52773"/>
                </a:lnTo>
                <a:lnTo>
                  <a:pt x="226437" y="31664"/>
                </a:lnTo>
                <a:lnTo>
                  <a:pt x="269147" y="15832"/>
                </a:lnTo>
                <a:lnTo>
                  <a:pt x="313119" y="5277"/>
                </a:lnTo>
                <a:lnTo>
                  <a:pt x="357848" y="0"/>
                </a:lnTo>
                <a:lnTo>
                  <a:pt x="402830" y="0"/>
                </a:lnTo>
                <a:lnTo>
                  <a:pt x="447560" y="5277"/>
                </a:lnTo>
                <a:lnTo>
                  <a:pt x="491532" y="15832"/>
                </a:lnTo>
                <a:lnTo>
                  <a:pt x="534241" y="31664"/>
                </a:lnTo>
                <a:lnTo>
                  <a:pt x="575184" y="52773"/>
                </a:lnTo>
                <a:lnTo>
                  <a:pt x="613854" y="79160"/>
                </a:lnTo>
                <a:lnTo>
                  <a:pt x="649747" y="110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46362" y="6528298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62542" y="637970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83820" y="0"/>
                </a:moveTo>
                <a:lnTo>
                  <a:pt x="0" y="167639"/>
                </a:lnTo>
                <a:lnTo>
                  <a:pt x="167640" y="167639"/>
                </a:lnTo>
                <a:lnTo>
                  <a:pt x="83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41023" y="6916473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29" h="760095">
                <a:moveTo>
                  <a:pt x="402830" y="0"/>
                </a:moveTo>
                <a:lnTo>
                  <a:pt x="357848" y="0"/>
                </a:lnTo>
                <a:lnTo>
                  <a:pt x="313119" y="5277"/>
                </a:lnTo>
                <a:lnTo>
                  <a:pt x="269147" y="15832"/>
                </a:lnTo>
                <a:lnTo>
                  <a:pt x="226437" y="31664"/>
                </a:lnTo>
                <a:lnTo>
                  <a:pt x="185495" y="52774"/>
                </a:lnTo>
                <a:lnTo>
                  <a:pt x="146824" y="79161"/>
                </a:lnTo>
                <a:lnTo>
                  <a:pt x="110931" y="110825"/>
                </a:lnTo>
                <a:lnTo>
                  <a:pt x="79236" y="146683"/>
                </a:lnTo>
                <a:lnTo>
                  <a:pt x="52824" y="185316"/>
                </a:lnTo>
                <a:lnTo>
                  <a:pt x="31694" y="226219"/>
                </a:lnTo>
                <a:lnTo>
                  <a:pt x="15847" y="268888"/>
                </a:lnTo>
                <a:lnTo>
                  <a:pt x="5282" y="312818"/>
                </a:lnTo>
                <a:lnTo>
                  <a:pt x="0" y="357504"/>
                </a:lnTo>
                <a:lnTo>
                  <a:pt x="0" y="402443"/>
                </a:lnTo>
                <a:lnTo>
                  <a:pt x="5282" y="447129"/>
                </a:lnTo>
                <a:lnTo>
                  <a:pt x="15847" y="491059"/>
                </a:lnTo>
                <a:lnTo>
                  <a:pt x="31694" y="533728"/>
                </a:lnTo>
                <a:lnTo>
                  <a:pt x="52824" y="574631"/>
                </a:lnTo>
                <a:lnTo>
                  <a:pt x="79236" y="613264"/>
                </a:lnTo>
                <a:lnTo>
                  <a:pt x="110931" y="649122"/>
                </a:lnTo>
                <a:lnTo>
                  <a:pt x="146824" y="680787"/>
                </a:lnTo>
                <a:lnTo>
                  <a:pt x="185495" y="707173"/>
                </a:lnTo>
                <a:lnTo>
                  <a:pt x="226437" y="728283"/>
                </a:lnTo>
                <a:lnTo>
                  <a:pt x="269147" y="744115"/>
                </a:lnTo>
                <a:lnTo>
                  <a:pt x="313119" y="754670"/>
                </a:lnTo>
                <a:lnTo>
                  <a:pt x="357848" y="759947"/>
                </a:lnTo>
                <a:lnTo>
                  <a:pt x="402830" y="759947"/>
                </a:lnTo>
                <a:lnTo>
                  <a:pt x="447560" y="754670"/>
                </a:lnTo>
                <a:lnTo>
                  <a:pt x="491532" y="744115"/>
                </a:lnTo>
                <a:lnTo>
                  <a:pt x="534241" y="728283"/>
                </a:lnTo>
                <a:lnTo>
                  <a:pt x="575184" y="707173"/>
                </a:lnTo>
                <a:lnTo>
                  <a:pt x="613854" y="680787"/>
                </a:lnTo>
                <a:lnTo>
                  <a:pt x="649747" y="649122"/>
                </a:lnTo>
                <a:lnTo>
                  <a:pt x="681442" y="613264"/>
                </a:lnTo>
                <a:lnTo>
                  <a:pt x="707854" y="574631"/>
                </a:lnTo>
                <a:lnTo>
                  <a:pt x="728984" y="533728"/>
                </a:lnTo>
                <a:lnTo>
                  <a:pt x="744832" y="491059"/>
                </a:lnTo>
                <a:lnTo>
                  <a:pt x="755397" y="447129"/>
                </a:lnTo>
                <a:lnTo>
                  <a:pt x="760679" y="402443"/>
                </a:lnTo>
                <a:lnTo>
                  <a:pt x="760679" y="357504"/>
                </a:lnTo>
                <a:lnTo>
                  <a:pt x="755397" y="312818"/>
                </a:lnTo>
                <a:lnTo>
                  <a:pt x="744832" y="268888"/>
                </a:lnTo>
                <a:lnTo>
                  <a:pt x="728984" y="226219"/>
                </a:lnTo>
                <a:lnTo>
                  <a:pt x="707854" y="185316"/>
                </a:lnTo>
                <a:lnTo>
                  <a:pt x="681442" y="146683"/>
                </a:lnTo>
                <a:lnTo>
                  <a:pt x="649747" y="110825"/>
                </a:lnTo>
                <a:lnTo>
                  <a:pt x="613854" y="79161"/>
                </a:lnTo>
                <a:lnTo>
                  <a:pt x="575184" y="52774"/>
                </a:lnTo>
                <a:lnTo>
                  <a:pt x="534241" y="31664"/>
                </a:lnTo>
                <a:lnTo>
                  <a:pt x="491532" y="15832"/>
                </a:lnTo>
                <a:lnTo>
                  <a:pt x="447560" y="5277"/>
                </a:lnTo>
                <a:lnTo>
                  <a:pt x="402830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41022" y="6916473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29" h="760095">
                <a:moveTo>
                  <a:pt x="649747" y="110825"/>
                </a:moveTo>
                <a:lnTo>
                  <a:pt x="681442" y="146683"/>
                </a:lnTo>
                <a:lnTo>
                  <a:pt x="707854" y="185316"/>
                </a:lnTo>
                <a:lnTo>
                  <a:pt x="728984" y="226219"/>
                </a:lnTo>
                <a:lnTo>
                  <a:pt x="744831" y="268888"/>
                </a:lnTo>
                <a:lnTo>
                  <a:pt x="755396" y="312818"/>
                </a:lnTo>
                <a:lnTo>
                  <a:pt x="760679" y="357504"/>
                </a:lnTo>
                <a:lnTo>
                  <a:pt x="760679" y="402443"/>
                </a:lnTo>
                <a:lnTo>
                  <a:pt x="755396" y="447129"/>
                </a:lnTo>
                <a:lnTo>
                  <a:pt x="744831" y="491059"/>
                </a:lnTo>
                <a:lnTo>
                  <a:pt x="728984" y="533728"/>
                </a:lnTo>
                <a:lnTo>
                  <a:pt x="707854" y="574631"/>
                </a:lnTo>
                <a:lnTo>
                  <a:pt x="681442" y="613264"/>
                </a:lnTo>
                <a:lnTo>
                  <a:pt x="649747" y="649122"/>
                </a:lnTo>
                <a:lnTo>
                  <a:pt x="613854" y="680786"/>
                </a:lnTo>
                <a:lnTo>
                  <a:pt x="575184" y="707173"/>
                </a:lnTo>
                <a:lnTo>
                  <a:pt x="534241" y="728283"/>
                </a:lnTo>
                <a:lnTo>
                  <a:pt x="491532" y="744115"/>
                </a:lnTo>
                <a:lnTo>
                  <a:pt x="447560" y="754670"/>
                </a:lnTo>
                <a:lnTo>
                  <a:pt x="402830" y="759947"/>
                </a:lnTo>
                <a:lnTo>
                  <a:pt x="357848" y="759947"/>
                </a:lnTo>
                <a:lnTo>
                  <a:pt x="313119" y="754670"/>
                </a:lnTo>
                <a:lnTo>
                  <a:pt x="269147" y="744115"/>
                </a:lnTo>
                <a:lnTo>
                  <a:pt x="226437" y="728283"/>
                </a:lnTo>
                <a:lnTo>
                  <a:pt x="185495" y="707173"/>
                </a:lnTo>
                <a:lnTo>
                  <a:pt x="146825" y="680786"/>
                </a:lnTo>
                <a:lnTo>
                  <a:pt x="110932" y="649122"/>
                </a:lnTo>
                <a:lnTo>
                  <a:pt x="79237" y="613264"/>
                </a:lnTo>
                <a:lnTo>
                  <a:pt x="52824" y="574631"/>
                </a:lnTo>
                <a:lnTo>
                  <a:pt x="31694" y="533728"/>
                </a:lnTo>
                <a:lnTo>
                  <a:pt x="15847" y="491059"/>
                </a:lnTo>
                <a:lnTo>
                  <a:pt x="5282" y="447129"/>
                </a:lnTo>
                <a:lnTo>
                  <a:pt x="0" y="402443"/>
                </a:lnTo>
                <a:lnTo>
                  <a:pt x="0" y="357504"/>
                </a:lnTo>
                <a:lnTo>
                  <a:pt x="5282" y="312818"/>
                </a:lnTo>
                <a:lnTo>
                  <a:pt x="15847" y="268888"/>
                </a:lnTo>
                <a:lnTo>
                  <a:pt x="31694" y="226219"/>
                </a:lnTo>
                <a:lnTo>
                  <a:pt x="52824" y="185316"/>
                </a:lnTo>
                <a:lnTo>
                  <a:pt x="79237" y="146683"/>
                </a:lnTo>
                <a:lnTo>
                  <a:pt x="110932" y="110825"/>
                </a:lnTo>
                <a:lnTo>
                  <a:pt x="146825" y="79160"/>
                </a:lnTo>
                <a:lnTo>
                  <a:pt x="185495" y="52773"/>
                </a:lnTo>
                <a:lnTo>
                  <a:pt x="226437" y="31664"/>
                </a:lnTo>
                <a:lnTo>
                  <a:pt x="269147" y="15832"/>
                </a:lnTo>
                <a:lnTo>
                  <a:pt x="313119" y="5277"/>
                </a:lnTo>
                <a:lnTo>
                  <a:pt x="357848" y="0"/>
                </a:lnTo>
                <a:lnTo>
                  <a:pt x="402830" y="0"/>
                </a:lnTo>
                <a:lnTo>
                  <a:pt x="447560" y="5277"/>
                </a:lnTo>
                <a:lnTo>
                  <a:pt x="491532" y="15832"/>
                </a:lnTo>
                <a:lnTo>
                  <a:pt x="534241" y="31664"/>
                </a:lnTo>
                <a:lnTo>
                  <a:pt x="575184" y="52773"/>
                </a:lnTo>
                <a:lnTo>
                  <a:pt x="613854" y="79160"/>
                </a:lnTo>
                <a:lnTo>
                  <a:pt x="649747" y="110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21362" y="6528298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37542" y="637970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83819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216023" y="6916473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29" h="760095">
                <a:moveTo>
                  <a:pt x="402830" y="0"/>
                </a:moveTo>
                <a:lnTo>
                  <a:pt x="357848" y="0"/>
                </a:lnTo>
                <a:lnTo>
                  <a:pt x="313119" y="5277"/>
                </a:lnTo>
                <a:lnTo>
                  <a:pt x="269147" y="15832"/>
                </a:lnTo>
                <a:lnTo>
                  <a:pt x="226437" y="31664"/>
                </a:lnTo>
                <a:lnTo>
                  <a:pt x="185495" y="52774"/>
                </a:lnTo>
                <a:lnTo>
                  <a:pt x="146824" y="79161"/>
                </a:lnTo>
                <a:lnTo>
                  <a:pt x="110931" y="110825"/>
                </a:lnTo>
                <a:lnTo>
                  <a:pt x="79236" y="146683"/>
                </a:lnTo>
                <a:lnTo>
                  <a:pt x="52824" y="185316"/>
                </a:lnTo>
                <a:lnTo>
                  <a:pt x="31694" y="226219"/>
                </a:lnTo>
                <a:lnTo>
                  <a:pt x="15847" y="268888"/>
                </a:lnTo>
                <a:lnTo>
                  <a:pt x="5282" y="312818"/>
                </a:lnTo>
                <a:lnTo>
                  <a:pt x="0" y="357504"/>
                </a:lnTo>
                <a:lnTo>
                  <a:pt x="0" y="402443"/>
                </a:lnTo>
                <a:lnTo>
                  <a:pt x="5282" y="447129"/>
                </a:lnTo>
                <a:lnTo>
                  <a:pt x="15847" y="491059"/>
                </a:lnTo>
                <a:lnTo>
                  <a:pt x="31694" y="533728"/>
                </a:lnTo>
                <a:lnTo>
                  <a:pt x="52824" y="574631"/>
                </a:lnTo>
                <a:lnTo>
                  <a:pt x="79236" y="613264"/>
                </a:lnTo>
                <a:lnTo>
                  <a:pt x="110931" y="649122"/>
                </a:lnTo>
                <a:lnTo>
                  <a:pt x="146824" y="680787"/>
                </a:lnTo>
                <a:lnTo>
                  <a:pt x="185495" y="707173"/>
                </a:lnTo>
                <a:lnTo>
                  <a:pt x="226437" y="728283"/>
                </a:lnTo>
                <a:lnTo>
                  <a:pt x="269147" y="744115"/>
                </a:lnTo>
                <a:lnTo>
                  <a:pt x="313119" y="754670"/>
                </a:lnTo>
                <a:lnTo>
                  <a:pt x="357848" y="759947"/>
                </a:lnTo>
                <a:lnTo>
                  <a:pt x="402830" y="759947"/>
                </a:lnTo>
                <a:lnTo>
                  <a:pt x="447560" y="754670"/>
                </a:lnTo>
                <a:lnTo>
                  <a:pt x="491532" y="744115"/>
                </a:lnTo>
                <a:lnTo>
                  <a:pt x="534241" y="728283"/>
                </a:lnTo>
                <a:lnTo>
                  <a:pt x="575184" y="707173"/>
                </a:lnTo>
                <a:lnTo>
                  <a:pt x="613854" y="680787"/>
                </a:lnTo>
                <a:lnTo>
                  <a:pt x="649747" y="649122"/>
                </a:lnTo>
                <a:lnTo>
                  <a:pt x="681442" y="613264"/>
                </a:lnTo>
                <a:lnTo>
                  <a:pt x="707854" y="574631"/>
                </a:lnTo>
                <a:lnTo>
                  <a:pt x="728984" y="533728"/>
                </a:lnTo>
                <a:lnTo>
                  <a:pt x="744832" y="491059"/>
                </a:lnTo>
                <a:lnTo>
                  <a:pt x="755397" y="447129"/>
                </a:lnTo>
                <a:lnTo>
                  <a:pt x="760679" y="402443"/>
                </a:lnTo>
                <a:lnTo>
                  <a:pt x="760679" y="357504"/>
                </a:lnTo>
                <a:lnTo>
                  <a:pt x="755397" y="312818"/>
                </a:lnTo>
                <a:lnTo>
                  <a:pt x="744832" y="268888"/>
                </a:lnTo>
                <a:lnTo>
                  <a:pt x="728984" y="226219"/>
                </a:lnTo>
                <a:lnTo>
                  <a:pt x="707854" y="185316"/>
                </a:lnTo>
                <a:lnTo>
                  <a:pt x="681442" y="146683"/>
                </a:lnTo>
                <a:lnTo>
                  <a:pt x="649747" y="110825"/>
                </a:lnTo>
                <a:lnTo>
                  <a:pt x="613854" y="79161"/>
                </a:lnTo>
                <a:lnTo>
                  <a:pt x="575184" y="52774"/>
                </a:lnTo>
                <a:lnTo>
                  <a:pt x="534241" y="31664"/>
                </a:lnTo>
                <a:lnTo>
                  <a:pt x="491532" y="15832"/>
                </a:lnTo>
                <a:lnTo>
                  <a:pt x="447560" y="5277"/>
                </a:lnTo>
                <a:lnTo>
                  <a:pt x="402830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216022" y="6916473"/>
            <a:ext cx="760730" cy="760095"/>
          </a:xfrm>
          <a:custGeom>
            <a:avLst/>
            <a:gdLst/>
            <a:ahLst/>
            <a:cxnLst/>
            <a:rect l="l" t="t" r="r" b="b"/>
            <a:pathLst>
              <a:path w="760729" h="760095">
                <a:moveTo>
                  <a:pt x="649747" y="110825"/>
                </a:moveTo>
                <a:lnTo>
                  <a:pt x="681442" y="146683"/>
                </a:lnTo>
                <a:lnTo>
                  <a:pt x="707854" y="185316"/>
                </a:lnTo>
                <a:lnTo>
                  <a:pt x="728984" y="226219"/>
                </a:lnTo>
                <a:lnTo>
                  <a:pt x="744831" y="268888"/>
                </a:lnTo>
                <a:lnTo>
                  <a:pt x="755396" y="312818"/>
                </a:lnTo>
                <a:lnTo>
                  <a:pt x="760679" y="357504"/>
                </a:lnTo>
                <a:lnTo>
                  <a:pt x="760679" y="402443"/>
                </a:lnTo>
                <a:lnTo>
                  <a:pt x="755396" y="447129"/>
                </a:lnTo>
                <a:lnTo>
                  <a:pt x="744831" y="491059"/>
                </a:lnTo>
                <a:lnTo>
                  <a:pt x="728984" y="533728"/>
                </a:lnTo>
                <a:lnTo>
                  <a:pt x="707854" y="574631"/>
                </a:lnTo>
                <a:lnTo>
                  <a:pt x="681442" y="613264"/>
                </a:lnTo>
                <a:lnTo>
                  <a:pt x="649747" y="649122"/>
                </a:lnTo>
                <a:lnTo>
                  <a:pt x="613854" y="680786"/>
                </a:lnTo>
                <a:lnTo>
                  <a:pt x="575184" y="707173"/>
                </a:lnTo>
                <a:lnTo>
                  <a:pt x="534241" y="728283"/>
                </a:lnTo>
                <a:lnTo>
                  <a:pt x="491532" y="744115"/>
                </a:lnTo>
                <a:lnTo>
                  <a:pt x="447560" y="754670"/>
                </a:lnTo>
                <a:lnTo>
                  <a:pt x="402830" y="759947"/>
                </a:lnTo>
                <a:lnTo>
                  <a:pt x="357848" y="759947"/>
                </a:lnTo>
                <a:lnTo>
                  <a:pt x="313119" y="754670"/>
                </a:lnTo>
                <a:lnTo>
                  <a:pt x="269147" y="744115"/>
                </a:lnTo>
                <a:lnTo>
                  <a:pt x="226437" y="728283"/>
                </a:lnTo>
                <a:lnTo>
                  <a:pt x="185495" y="707173"/>
                </a:lnTo>
                <a:lnTo>
                  <a:pt x="146825" y="680786"/>
                </a:lnTo>
                <a:lnTo>
                  <a:pt x="110932" y="649122"/>
                </a:lnTo>
                <a:lnTo>
                  <a:pt x="79237" y="613264"/>
                </a:lnTo>
                <a:lnTo>
                  <a:pt x="52824" y="574631"/>
                </a:lnTo>
                <a:lnTo>
                  <a:pt x="31694" y="533728"/>
                </a:lnTo>
                <a:lnTo>
                  <a:pt x="15847" y="491059"/>
                </a:lnTo>
                <a:lnTo>
                  <a:pt x="5282" y="447129"/>
                </a:lnTo>
                <a:lnTo>
                  <a:pt x="0" y="402443"/>
                </a:lnTo>
                <a:lnTo>
                  <a:pt x="0" y="357504"/>
                </a:lnTo>
                <a:lnTo>
                  <a:pt x="5282" y="312818"/>
                </a:lnTo>
                <a:lnTo>
                  <a:pt x="15847" y="268888"/>
                </a:lnTo>
                <a:lnTo>
                  <a:pt x="31694" y="226219"/>
                </a:lnTo>
                <a:lnTo>
                  <a:pt x="52824" y="185316"/>
                </a:lnTo>
                <a:lnTo>
                  <a:pt x="79237" y="146683"/>
                </a:lnTo>
                <a:lnTo>
                  <a:pt x="110932" y="110825"/>
                </a:lnTo>
                <a:lnTo>
                  <a:pt x="146825" y="79160"/>
                </a:lnTo>
                <a:lnTo>
                  <a:pt x="185495" y="52773"/>
                </a:lnTo>
                <a:lnTo>
                  <a:pt x="226437" y="31664"/>
                </a:lnTo>
                <a:lnTo>
                  <a:pt x="269147" y="15832"/>
                </a:lnTo>
                <a:lnTo>
                  <a:pt x="313119" y="5277"/>
                </a:lnTo>
                <a:lnTo>
                  <a:pt x="357848" y="0"/>
                </a:lnTo>
                <a:lnTo>
                  <a:pt x="402830" y="0"/>
                </a:lnTo>
                <a:lnTo>
                  <a:pt x="447560" y="5277"/>
                </a:lnTo>
                <a:lnTo>
                  <a:pt x="491532" y="15832"/>
                </a:lnTo>
                <a:lnTo>
                  <a:pt x="534241" y="31664"/>
                </a:lnTo>
                <a:lnTo>
                  <a:pt x="575184" y="52773"/>
                </a:lnTo>
                <a:lnTo>
                  <a:pt x="613854" y="79160"/>
                </a:lnTo>
                <a:lnTo>
                  <a:pt x="649747" y="110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596362" y="6528298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7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512542" y="637970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83819" y="0"/>
                </a:moveTo>
                <a:lnTo>
                  <a:pt x="0" y="167639"/>
                </a:lnTo>
                <a:lnTo>
                  <a:pt x="167639" y="167639"/>
                </a:lnTo>
                <a:lnTo>
                  <a:pt x="83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007747" y="6959382"/>
            <a:ext cx="53340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2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170047" y="6967001"/>
            <a:ext cx="53340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3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332347" y="6959382"/>
            <a:ext cx="53340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375" baseline="-12222" dirty="0">
                <a:latin typeface="PMingLiU"/>
                <a:cs typeface="PMingLiU"/>
              </a:rPr>
              <a:t>4</a:t>
            </a:r>
            <a:endParaRPr sz="3750" baseline="-12222">
              <a:latin typeface="PMingLiU"/>
              <a:cs typeface="PMingLiU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932440" y="6076881"/>
            <a:ext cx="1328420" cy="279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020" algn="ctr">
              <a:lnSpc>
                <a:spcPts val="1755"/>
              </a:lnSpc>
            </a:pPr>
            <a:r>
              <a:rPr sz="1800" b="1" spc="105" dirty="0">
                <a:latin typeface="Arial"/>
                <a:cs typeface="Arial"/>
              </a:rPr>
              <a:t>w</a:t>
            </a:r>
            <a:r>
              <a:rPr sz="1875" spc="157" baseline="-11111" dirty="0">
                <a:latin typeface="PMingLiU"/>
                <a:cs typeface="PMingLiU"/>
              </a:rPr>
              <a:t>4</a:t>
            </a:r>
            <a:endParaRPr sz="1875" baseline="-11111">
              <a:latin typeface="PMingLiU"/>
              <a:cs typeface="PMingLiU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757440" y="6076881"/>
            <a:ext cx="1328420" cy="279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" algn="ctr">
              <a:lnSpc>
                <a:spcPts val="1835"/>
              </a:lnSpc>
            </a:pPr>
            <a:r>
              <a:rPr sz="1800" b="1" spc="50" dirty="0">
                <a:latin typeface="Arial"/>
                <a:cs typeface="Arial"/>
              </a:rPr>
              <a:t>w</a:t>
            </a:r>
            <a:r>
              <a:rPr sz="1875" spc="75" baseline="-11111" dirty="0">
                <a:latin typeface="Arial"/>
                <a:cs typeface="Arial"/>
              </a:rPr>
              <a:t>3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582440" y="6076881"/>
            <a:ext cx="1328420" cy="279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9525" algn="ctr">
              <a:lnSpc>
                <a:spcPts val="1855"/>
              </a:lnSpc>
            </a:pPr>
            <a:r>
              <a:rPr sz="1800" b="1" spc="50" dirty="0">
                <a:latin typeface="Arial"/>
                <a:cs typeface="Arial"/>
              </a:rPr>
              <a:t>w</a:t>
            </a:r>
            <a:r>
              <a:rPr sz="1875" spc="75" baseline="-11111" dirty="0">
                <a:latin typeface="Arial"/>
                <a:cs typeface="Arial"/>
              </a:rPr>
              <a:t>2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407440" y="6076881"/>
            <a:ext cx="1328420" cy="279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" algn="ctr">
              <a:lnSpc>
                <a:spcPts val="1855"/>
              </a:lnSpc>
            </a:pPr>
            <a:r>
              <a:rPr sz="1800" b="1" spc="50" dirty="0">
                <a:latin typeface="Arial"/>
                <a:cs typeface="Arial"/>
              </a:rPr>
              <a:t>w</a:t>
            </a:r>
            <a:r>
              <a:rPr sz="1875" spc="75" baseline="-11111" dirty="0">
                <a:latin typeface="Arial"/>
                <a:cs typeface="Arial"/>
              </a:rPr>
              <a:t>1</a:t>
            </a:r>
            <a:endParaRPr sz="1875" baseline="-11111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131987" y="413496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314" y="0"/>
                </a:lnTo>
              </a:path>
            </a:pathLst>
          </a:custGeom>
          <a:ln w="5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815226" y="413496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268" y="0"/>
                </a:lnTo>
              </a:path>
            </a:pathLst>
          </a:custGeom>
          <a:ln w="5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768600" y="7658100"/>
            <a:ext cx="2982595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i="1" spc="25" dirty="0" smtClean="0">
                <a:solidFill>
                  <a:srgbClr val="0365C0"/>
                </a:solidFill>
                <a:latin typeface="Arial"/>
                <a:cs typeface="Arial"/>
              </a:rPr>
              <a:t>вектор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i="1" spc="15" dirty="0" smtClean="0">
                <a:solidFill>
                  <a:srgbClr val="0365C0"/>
                </a:solidFill>
                <a:latin typeface="Arial"/>
                <a:cs typeface="Arial"/>
              </a:rPr>
              <a:t>(</a:t>
            </a:r>
            <a:r>
              <a:rPr lang="ru-RU" sz="2800" i="1" spc="15" dirty="0" smtClean="0">
                <a:solidFill>
                  <a:srgbClr val="0365C0"/>
                </a:solidFill>
                <a:latin typeface="Arial"/>
                <a:cs typeface="Arial"/>
              </a:rPr>
              <a:t>вложение слова</a:t>
            </a:r>
            <a:r>
              <a:rPr sz="2800" i="1" spc="60" dirty="0" smtClean="0">
                <a:solidFill>
                  <a:srgbClr val="0365C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8273" y="7743918"/>
            <a:ext cx="2074545" cy="172143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lang="ru-RU" sz="2800" i="1" spc="35" dirty="0">
                <a:solidFill>
                  <a:srgbClr val="0365C0"/>
                </a:solidFill>
                <a:latin typeface="Arial"/>
                <a:cs typeface="Arial"/>
              </a:rPr>
              <a:t>р</a:t>
            </a:r>
            <a:r>
              <a:rPr lang="ru-RU" sz="2800" i="1" spc="35" dirty="0" smtClean="0">
                <a:solidFill>
                  <a:srgbClr val="0365C0"/>
                </a:solidFill>
                <a:latin typeface="Arial"/>
                <a:cs typeface="Arial"/>
              </a:rPr>
              <a:t>ассматриваемое контекстное слово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59874" y="7285666"/>
            <a:ext cx="721995" cy="419100"/>
          </a:xfrm>
          <a:custGeom>
            <a:avLst/>
            <a:gdLst/>
            <a:ahLst/>
            <a:cxnLst/>
            <a:rect l="l" t="t" r="r" b="b"/>
            <a:pathLst>
              <a:path w="721994" h="419100">
                <a:moveTo>
                  <a:pt x="1744" y="419053"/>
                </a:moveTo>
                <a:lnTo>
                  <a:pt x="0" y="378243"/>
                </a:lnTo>
                <a:lnTo>
                  <a:pt x="1797" y="339523"/>
                </a:lnTo>
                <a:lnTo>
                  <a:pt x="16018" y="268355"/>
                </a:lnTo>
                <a:lnTo>
                  <a:pt x="44406" y="205547"/>
                </a:lnTo>
                <a:lnTo>
                  <a:pt x="86962" y="151101"/>
                </a:lnTo>
                <a:lnTo>
                  <a:pt x="143686" y="105015"/>
                </a:lnTo>
                <a:lnTo>
                  <a:pt x="177361" y="85107"/>
                </a:lnTo>
                <a:lnTo>
                  <a:pt x="214577" y="67290"/>
                </a:lnTo>
                <a:lnTo>
                  <a:pt x="255336" y="51563"/>
                </a:lnTo>
                <a:lnTo>
                  <a:pt x="299636" y="37926"/>
                </a:lnTo>
                <a:lnTo>
                  <a:pt x="347478" y="26380"/>
                </a:lnTo>
                <a:lnTo>
                  <a:pt x="398863" y="16923"/>
                </a:lnTo>
                <a:lnTo>
                  <a:pt x="453789" y="9557"/>
                </a:lnTo>
                <a:lnTo>
                  <a:pt x="512257" y="4281"/>
                </a:lnTo>
                <a:lnTo>
                  <a:pt x="574267" y="1096"/>
                </a:lnTo>
                <a:lnTo>
                  <a:pt x="639819" y="0"/>
                </a:lnTo>
                <a:lnTo>
                  <a:pt x="708913" y="995"/>
                </a:lnTo>
                <a:lnTo>
                  <a:pt x="721598" y="1631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65733" y="7225779"/>
            <a:ext cx="104775" cy="121920"/>
          </a:xfrm>
          <a:custGeom>
            <a:avLst/>
            <a:gdLst/>
            <a:ahLst/>
            <a:cxnLst/>
            <a:rect l="l" t="t" r="r" b="b"/>
            <a:pathLst>
              <a:path w="104775" h="121920">
                <a:moveTo>
                  <a:pt x="0" y="121766"/>
                </a:moveTo>
                <a:lnTo>
                  <a:pt x="104526" y="65973"/>
                </a:lnTo>
                <a:lnTo>
                  <a:pt x="6108" y="0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68787" y="7286662"/>
            <a:ext cx="101600" cy="5715"/>
          </a:xfrm>
          <a:custGeom>
            <a:avLst/>
            <a:gdLst/>
            <a:ahLst/>
            <a:cxnLst/>
            <a:rect l="l" t="t" r="r" b="b"/>
            <a:pathLst>
              <a:path w="101600" h="5715">
                <a:moveTo>
                  <a:pt x="0" y="0"/>
                </a:moveTo>
                <a:lnTo>
                  <a:pt x="101472" y="5090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39352" y="6273207"/>
            <a:ext cx="396875" cy="1461135"/>
          </a:xfrm>
          <a:custGeom>
            <a:avLst/>
            <a:gdLst/>
            <a:ahLst/>
            <a:cxnLst/>
            <a:rect l="l" t="t" r="r" b="b"/>
            <a:pathLst>
              <a:path w="396875" h="1461134">
                <a:moveTo>
                  <a:pt x="372112" y="1460830"/>
                </a:moveTo>
                <a:lnTo>
                  <a:pt x="378904" y="1386778"/>
                </a:lnTo>
                <a:lnTo>
                  <a:pt x="384591" y="1314596"/>
                </a:lnTo>
                <a:lnTo>
                  <a:pt x="389171" y="1244282"/>
                </a:lnTo>
                <a:lnTo>
                  <a:pt x="392644" y="1175837"/>
                </a:lnTo>
                <a:lnTo>
                  <a:pt x="395012" y="1109261"/>
                </a:lnTo>
                <a:lnTo>
                  <a:pt x="396272" y="1044553"/>
                </a:lnTo>
                <a:lnTo>
                  <a:pt x="396427" y="981715"/>
                </a:lnTo>
                <a:lnTo>
                  <a:pt x="395475" y="920745"/>
                </a:lnTo>
                <a:lnTo>
                  <a:pt x="393417" y="861644"/>
                </a:lnTo>
                <a:lnTo>
                  <a:pt x="390253" y="804412"/>
                </a:lnTo>
                <a:lnTo>
                  <a:pt x="385982" y="749049"/>
                </a:lnTo>
                <a:lnTo>
                  <a:pt x="380605" y="695555"/>
                </a:lnTo>
                <a:lnTo>
                  <a:pt x="374121" y="643930"/>
                </a:lnTo>
                <a:lnTo>
                  <a:pt x="366531" y="594173"/>
                </a:lnTo>
                <a:lnTo>
                  <a:pt x="357835" y="546285"/>
                </a:lnTo>
                <a:lnTo>
                  <a:pt x="348032" y="500266"/>
                </a:lnTo>
                <a:lnTo>
                  <a:pt x="337124" y="456116"/>
                </a:lnTo>
                <a:lnTo>
                  <a:pt x="325108" y="413835"/>
                </a:lnTo>
                <a:lnTo>
                  <a:pt x="311987" y="373423"/>
                </a:lnTo>
                <a:lnTo>
                  <a:pt x="297759" y="334880"/>
                </a:lnTo>
                <a:lnTo>
                  <a:pt x="282424" y="298205"/>
                </a:lnTo>
                <a:lnTo>
                  <a:pt x="265984" y="263399"/>
                </a:lnTo>
                <a:lnTo>
                  <a:pt x="229784" y="199395"/>
                </a:lnTo>
                <a:lnTo>
                  <a:pt x="189158" y="142865"/>
                </a:lnTo>
                <a:lnTo>
                  <a:pt x="144107" y="93811"/>
                </a:lnTo>
                <a:lnTo>
                  <a:pt x="94630" y="52233"/>
                </a:lnTo>
                <a:lnTo>
                  <a:pt x="40729" y="18129"/>
                </a:lnTo>
                <a:lnTo>
                  <a:pt x="12118" y="3881"/>
                </a:lnTo>
                <a:lnTo>
                  <a:pt x="0" y="0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54690" y="6219027"/>
            <a:ext cx="115570" cy="116205"/>
          </a:xfrm>
          <a:custGeom>
            <a:avLst/>
            <a:gdLst/>
            <a:ahLst/>
            <a:cxnLst/>
            <a:rect l="l" t="t" r="r" b="b"/>
            <a:pathLst>
              <a:path w="115569" h="116204">
                <a:moveTo>
                  <a:pt x="115352" y="0"/>
                </a:moveTo>
                <a:lnTo>
                  <a:pt x="0" y="27063"/>
                </a:lnTo>
                <a:lnTo>
                  <a:pt x="78163" y="116109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54690" y="6246090"/>
            <a:ext cx="97155" cy="31115"/>
          </a:xfrm>
          <a:custGeom>
            <a:avLst/>
            <a:gdLst/>
            <a:ahLst/>
            <a:cxnLst/>
            <a:rect l="l" t="t" r="r" b="b"/>
            <a:pathLst>
              <a:path w="97155" h="31114">
                <a:moveTo>
                  <a:pt x="96757" y="30991"/>
                </a:moveTo>
                <a:lnTo>
                  <a:pt x="0" y="0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87561" y="3160047"/>
            <a:ext cx="662940" cy="311150"/>
          </a:xfrm>
          <a:custGeom>
            <a:avLst/>
            <a:gdLst/>
            <a:ahLst/>
            <a:cxnLst/>
            <a:rect l="l" t="t" r="r" b="b"/>
            <a:pathLst>
              <a:path w="662940" h="311150">
                <a:moveTo>
                  <a:pt x="0" y="26038"/>
                </a:moveTo>
                <a:lnTo>
                  <a:pt x="46318" y="13619"/>
                </a:lnTo>
                <a:lnTo>
                  <a:pt x="91922" y="5140"/>
                </a:lnTo>
                <a:lnTo>
                  <a:pt x="136811" y="600"/>
                </a:lnTo>
                <a:lnTo>
                  <a:pt x="180986" y="0"/>
                </a:lnTo>
                <a:lnTo>
                  <a:pt x="224446" y="3338"/>
                </a:lnTo>
                <a:lnTo>
                  <a:pt x="267192" y="10617"/>
                </a:lnTo>
                <a:lnTo>
                  <a:pt x="309222" y="21835"/>
                </a:lnTo>
                <a:lnTo>
                  <a:pt x="350539" y="36992"/>
                </a:lnTo>
                <a:lnTo>
                  <a:pt x="391141" y="56089"/>
                </a:lnTo>
                <a:lnTo>
                  <a:pt x="431028" y="79125"/>
                </a:lnTo>
                <a:lnTo>
                  <a:pt x="470200" y="106100"/>
                </a:lnTo>
                <a:lnTo>
                  <a:pt x="508658" y="137015"/>
                </a:lnTo>
                <a:lnTo>
                  <a:pt x="546402" y="171870"/>
                </a:lnTo>
                <a:lnTo>
                  <a:pt x="583430" y="210664"/>
                </a:lnTo>
                <a:lnTo>
                  <a:pt x="619745" y="253397"/>
                </a:lnTo>
                <a:lnTo>
                  <a:pt x="655344" y="300070"/>
                </a:lnTo>
                <a:lnTo>
                  <a:pt x="662360" y="310684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950501" y="3498411"/>
            <a:ext cx="107314" cy="118745"/>
          </a:xfrm>
          <a:custGeom>
            <a:avLst/>
            <a:gdLst/>
            <a:ahLst/>
            <a:cxnLst/>
            <a:rect l="l" t="t" r="r" b="b"/>
            <a:pathLst>
              <a:path w="107315" h="118745">
                <a:moveTo>
                  <a:pt x="0" y="67225"/>
                </a:moveTo>
                <a:lnTo>
                  <a:pt x="106877" y="118372"/>
                </a:lnTo>
                <a:lnTo>
                  <a:pt x="101711" y="0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973552" y="3498411"/>
            <a:ext cx="56515" cy="85090"/>
          </a:xfrm>
          <a:custGeom>
            <a:avLst/>
            <a:gdLst/>
            <a:ahLst/>
            <a:cxnLst/>
            <a:rect l="l" t="t" r="r" b="b"/>
            <a:pathLst>
              <a:path w="56515" h="85089">
                <a:moveTo>
                  <a:pt x="0" y="0"/>
                </a:moveTo>
                <a:lnTo>
                  <a:pt x="56021" y="84759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2235200" y="4292600"/>
            <a:ext cx="285178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i="1" spc="-55" dirty="0" smtClean="0">
                <a:solidFill>
                  <a:srgbClr val="0365C0"/>
                </a:solidFill>
                <a:latin typeface="Arial"/>
                <a:cs typeface="Arial"/>
              </a:rPr>
              <a:t>Скрытое положение РНС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963964" y="4535280"/>
            <a:ext cx="280670" cy="505459"/>
          </a:xfrm>
          <a:custGeom>
            <a:avLst/>
            <a:gdLst/>
            <a:ahLst/>
            <a:cxnLst/>
            <a:rect l="l" t="t" r="r" b="b"/>
            <a:pathLst>
              <a:path w="280669" h="505460">
                <a:moveTo>
                  <a:pt x="280744" y="0"/>
                </a:moveTo>
                <a:lnTo>
                  <a:pt x="238376" y="9677"/>
                </a:lnTo>
                <a:lnTo>
                  <a:pt x="199472" y="23281"/>
                </a:lnTo>
                <a:lnTo>
                  <a:pt x="164031" y="40812"/>
                </a:lnTo>
                <a:lnTo>
                  <a:pt x="132054" y="62270"/>
                </a:lnTo>
                <a:lnTo>
                  <a:pt x="103540" y="87655"/>
                </a:lnTo>
                <a:lnTo>
                  <a:pt x="78490" y="116968"/>
                </a:lnTo>
                <a:lnTo>
                  <a:pt x="56904" y="150207"/>
                </a:lnTo>
                <a:lnTo>
                  <a:pt x="38781" y="187374"/>
                </a:lnTo>
                <a:lnTo>
                  <a:pt x="24123" y="228467"/>
                </a:lnTo>
                <a:lnTo>
                  <a:pt x="12927" y="273488"/>
                </a:lnTo>
                <a:lnTo>
                  <a:pt x="5196" y="322435"/>
                </a:lnTo>
                <a:lnTo>
                  <a:pt x="928" y="375310"/>
                </a:lnTo>
                <a:lnTo>
                  <a:pt x="124" y="432112"/>
                </a:lnTo>
                <a:lnTo>
                  <a:pt x="2783" y="492841"/>
                </a:lnTo>
                <a:lnTo>
                  <a:pt x="4202" y="505466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06045" y="5021319"/>
            <a:ext cx="121285" cy="107950"/>
          </a:xfrm>
          <a:custGeom>
            <a:avLst/>
            <a:gdLst/>
            <a:ahLst/>
            <a:cxnLst/>
            <a:rect l="l" t="t" r="r" b="b"/>
            <a:pathLst>
              <a:path w="121285" h="107950">
                <a:moveTo>
                  <a:pt x="0" y="13613"/>
                </a:moveTo>
                <a:lnTo>
                  <a:pt x="71923" y="107771"/>
                </a:lnTo>
                <a:lnTo>
                  <a:pt x="121157" y="0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66623" y="5028126"/>
            <a:ext cx="11430" cy="100965"/>
          </a:xfrm>
          <a:custGeom>
            <a:avLst/>
            <a:gdLst/>
            <a:ahLst/>
            <a:cxnLst/>
            <a:rect l="l" t="t" r="r" b="b"/>
            <a:pathLst>
              <a:path w="11430" h="100964">
                <a:moveTo>
                  <a:pt x="0" y="0"/>
                </a:moveTo>
                <a:lnTo>
                  <a:pt x="11344" y="100964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332087" y="4485438"/>
            <a:ext cx="431875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i="1" spc="-15" dirty="0" smtClean="0">
                <a:solidFill>
                  <a:srgbClr val="0365C0"/>
                </a:solidFill>
                <a:latin typeface="Arial"/>
                <a:cs typeface="Arial"/>
              </a:rPr>
              <a:t>вектор</a:t>
            </a:r>
            <a:r>
              <a:rPr sz="2800" i="1" spc="-15" dirty="0" smtClean="0">
                <a:solidFill>
                  <a:srgbClr val="0365C0"/>
                </a:solidFill>
                <a:latin typeface="Arial"/>
                <a:cs typeface="Arial"/>
              </a:rPr>
              <a:t>,</a:t>
            </a:r>
            <a:r>
              <a:rPr sz="2800" i="1" spc="-90" dirty="0" smtClean="0">
                <a:solidFill>
                  <a:srgbClr val="0365C0"/>
                </a:solidFill>
                <a:latin typeface="Arial"/>
                <a:cs typeface="Arial"/>
              </a:rPr>
              <a:t> </a:t>
            </a:r>
            <a:r>
              <a:rPr lang="ru-RU" sz="2800" i="1" spc="105" dirty="0" smtClean="0">
                <a:solidFill>
                  <a:srgbClr val="0365C0"/>
                </a:solidFill>
                <a:latin typeface="Arial"/>
                <a:cs typeface="Arial"/>
              </a:rPr>
              <a:t>длина</a:t>
            </a:r>
            <a:r>
              <a:rPr sz="2800" i="1" spc="105" dirty="0" smtClean="0">
                <a:solidFill>
                  <a:srgbClr val="0365C0"/>
                </a:solidFill>
                <a:latin typeface="Arial"/>
                <a:cs typeface="Arial"/>
              </a:rPr>
              <a:t>=|</a:t>
            </a:r>
            <a:r>
              <a:rPr sz="2800" spc="105" dirty="0">
                <a:solidFill>
                  <a:srgbClr val="0365C0"/>
                </a:solidFill>
                <a:latin typeface="Arial"/>
                <a:cs typeface="Arial"/>
              </a:rPr>
              <a:t>vocab</a:t>
            </a:r>
            <a:r>
              <a:rPr sz="2800" i="1" spc="105" dirty="0">
                <a:solidFill>
                  <a:srgbClr val="0365C0"/>
                </a:solidFill>
                <a:latin typeface="Arial"/>
                <a:cs typeface="Arial"/>
              </a:rPr>
              <a:t>|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0342546" y="4535153"/>
            <a:ext cx="416559" cy="290830"/>
          </a:xfrm>
          <a:custGeom>
            <a:avLst/>
            <a:gdLst/>
            <a:ahLst/>
            <a:cxnLst/>
            <a:rect l="l" t="t" r="r" b="b"/>
            <a:pathLst>
              <a:path w="416559" h="290829">
                <a:moveTo>
                  <a:pt x="0" y="290260"/>
                </a:moveTo>
                <a:lnTo>
                  <a:pt x="15955" y="245558"/>
                </a:lnTo>
                <a:lnTo>
                  <a:pt x="36059" y="204528"/>
                </a:lnTo>
                <a:lnTo>
                  <a:pt x="60311" y="167172"/>
                </a:lnTo>
                <a:lnTo>
                  <a:pt x="88711" y="133488"/>
                </a:lnTo>
                <a:lnTo>
                  <a:pt x="121260" y="103478"/>
                </a:lnTo>
                <a:lnTo>
                  <a:pt x="157958" y="77141"/>
                </a:lnTo>
                <a:lnTo>
                  <a:pt x="198804" y="54476"/>
                </a:lnTo>
                <a:lnTo>
                  <a:pt x="243798" y="35485"/>
                </a:lnTo>
                <a:lnTo>
                  <a:pt x="292940" y="20167"/>
                </a:lnTo>
                <a:lnTo>
                  <a:pt x="346231" y="8522"/>
                </a:lnTo>
                <a:lnTo>
                  <a:pt x="403671" y="551"/>
                </a:lnTo>
                <a:lnTo>
                  <a:pt x="416360" y="0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743573" y="4474800"/>
            <a:ext cx="104775" cy="121920"/>
          </a:xfrm>
          <a:custGeom>
            <a:avLst/>
            <a:gdLst/>
            <a:ahLst/>
            <a:cxnLst/>
            <a:rect l="l" t="t" r="r" b="b"/>
            <a:pathLst>
              <a:path w="104775" h="121920">
                <a:moveTo>
                  <a:pt x="5289" y="121805"/>
                </a:moveTo>
                <a:lnTo>
                  <a:pt x="104149" y="56494"/>
                </a:lnTo>
                <a:lnTo>
                  <a:pt x="0" y="0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746218" y="4531295"/>
            <a:ext cx="101600" cy="4445"/>
          </a:xfrm>
          <a:custGeom>
            <a:avLst/>
            <a:gdLst/>
            <a:ahLst/>
            <a:cxnLst/>
            <a:rect l="l" t="t" r="r" b="b"/>
            <a:pathLst>
              <a:path w="101600" h="4445">
                <a:moveTo>
                  <a:pt x="0" y="4408"/>
                </a:moveTo>
                <a:lnTo>
                  <a:pt x="101504" y="0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1876" y="5865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1252" y="5879391"/>
            <a:ext cx="424299" cy="42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1252" y="5879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4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4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400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62441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6956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7920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5407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920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5407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7920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5407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2643" y="7764871"/>
            <a:ext cx="901700" cy="596900"/>
          </a:xfrm>
          <a:custGeom>
            <a:avLst/>
            <a:gdLst/>
            <a:ahLst/>
            <a:cxnLst/>
            <a:rect l="l" t="t" r="r" b="b"/>
            <a:pathLst>
              <a:path w="901700" h="596900">
                <a:moveTo>
                  <a:pt x="0" y="0"/>
                </a:moveTo>
                <a:lnTo>
                  <a:pt x="901513" y="0"/>
                </a:lnTo>
                <a:lnTo>
                  <a:pt x="901513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3908" y="7765198"/>
            <a:ext cx="1240790" cy="596900"/>
          </a:xfrm>
          <a:custGeom>
            <a:avLst/>
            <a:gdLst/>
            <a:ahLst/>
            <a:cxnLst/>
            <a:rect l="l" t="t" r="r" b="b"/>
            <a:pathLst>
              <a:path w="1240789" h="596900">
                <a:moveTo>
                  <a:pt x="0" y="0"/>
                </a:moveTo>
                <a:lnTo>
                  <a:pt x="1240283" y="0"/>
                </a:lnTo>
                <a:lnTo>
                  <a:pt x="1240283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2526" y="5865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1902" y="5879391"/>
            <a:ext cx="424298" cy="42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1902" y="5879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19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19" y="426562"/>
                </a:lnTo>
                <a:lnTo>
                  <a:pt x="281355" y="416302"/>
                </a:lnTo>
                <a:lnTo>
                  <a:pt x="324474" y="395782"/>
                </a:lnTo>
                <a:lnTo>
                  <a:pt x="363063" y="365001"/>
                </a:lnTo>
                <a:lnTo>
                  <a:pt x="393680" y="326206"/>
                </a:lnTo>
                <a:lnTo>
                  <a:pt x="414092" y="282858"/>
                </a:lnTo>
                <a:lnTo>
                  <a:pt x="424298" y="236777"/>
                </a:lnTo>
                <a:lnTo>
                  <a:pt x="424298" y="189786"/>
                </a:lnTo>
                <a:lnTo>
                  <a:pt x="414092" y="143705"/>
                </a:lnTo>
                <a:lnTo>
                  <a:pt x="393680" y="100356"/>
                </a:lnTo>
                <a:lnTo>
                  <a:pt x="363063" y="61561"/>
                </a:lnTo>
                <a:lnTo>
                  <a:pt x="324474" y="30780"/>
                </a:lnTo>
                <a:lnTo>
                  <a:pt x="281355" y="10260"/>
                </a:lnTo>
                <a:lnTo>
                  <a:pt x="2355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84051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23090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7606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8570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6057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8570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6057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28570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36057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50670" y="5842065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90045" y="5856047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5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7"/>
                </a:lnTo>
                <a:lnTo>
                  <a:pt x="424299" y="236777"/>
                </a:lnTo>
                <a:lnTo>
                  <a:pt x="424299" y="189785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2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07484" y="7765198"/>
            <a:ext cx="499745" cy="596900"/>
          </a:xfrm>
          <a:custGeom>
            <a:avLst/>
            <a:gdLst/>
            <a:ahLst/>
            <a:cxnLst/>
            <a:rect l="l" t="t" r="r" b="b"/>
            <a:pathLst>
              <a:path w="499745" h="596900">
                <a:moveTo>
                  <a:pt x="0" y="0"/>
                </a:moveTo>
                <a:lnTo>
                  <a:pt x="499678" y="0"/>
                </a:lnTo>
                <a:lnTo>
                  <a:pt x="499678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1057" y="7765198"/>
            <a:ext cx="1219200" cy="596900"/>
          </a:xfrm>
          <a:custGeom>
            <a:avLst/>
            <a:gdLst/>
            <a:ahLst/>
            <a:cxnLst/>
            <a:rect l="l" t="t" r="r" b="b"/>
            <a:pathLst>
              <a:path w="1219200" h="596900">
                <a:moveTo>
                  <a:pt x="0" y="0"/>
                </a:moveTo>
                <a:lnTo>
                  <a:pt x="1219075" y="0"/>
                </a:lnTo>
                <a:lnTo>
                  <a:pt x="1219075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32526" y="503805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71902" y="5052041"/>
            <a:ext cx="424298" cy="42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71902" y="505204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19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19" y="426562"/>
                </a:lnTo>
                <a:lnTo>
                  <a:pt x="281355" y="416302"/>
                </a:lnTo>
                <a:lnTo>
                  <a:pt x="324474" y="395782"/>
                </a:lnTo>
                <a:lnTo>
                  <a:pt x="363063" y="365001"/>
                </a:lnTo>
                <a:lnTo>
                  <a:pt x="393680" y="326206"/>
                </a:lnTo>
                <a:lnTo>
                  <a:pt x="414092" y="282858"/>
                </a:lnTo>
                <a:lnTo>
                  <a:pt x="424298" y="236777"/>
                </a:lnTo>
                <a:lnTo>
                  <a:pt x="424298" y="189786"/>
                </a:lnTo>
                <a:lnTo>
                  <a:pt x="414092" y="143705"/>
                </a:lnTo>
                <a:lnTo>
                  <a:pt x="393680" y="100356"/>
                </a:lnTo>
                <a:lnTo>
                  <a:pt x="363063" y="61561"/>
                </a:lnTo>
                <a:lnTo>
                  <a:pt x="324474" y="30780"/>
                </a:lnTo>
                <a:lnTo>
                  <a:pt x="281355" y="10260"/>
                </a:lnTo>
                <a:lnTo>
                  <a:pt x="2355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84051" y="4882596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23090" y="477337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17606" y="3704017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10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28570" y="3785455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36057" y="379620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3" y="258550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90" y="232809"/>
                </a:lnTo>
                <a:lnTo>
                  <a:pt x="257196" y="197168"/>
                </a:lnTo>
                <a:lnTo>
                  <a:pt x="269999" y="156729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28570" y="4122599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36057" y="413334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3" y="258550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90" y="232809"/>
                </a:lnTo>
                <a:lnTo>
                  <a:pt x="257196" y="197168"/>
                </a:lnTo>
                <a:lnTo>
                  <a:pt x="269999" y="156729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28570" y="4459744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36057" y="4470493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3" y="258550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90" y="232809"/>
                </a:lnTo>
                <a:lnTo>
                  <a:pt x="257196" y="197168"/>
                </a:lnTo>
                <a:lnTo>
                  <a:pt x="269999" y="156729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68578" y="3664414"/>
            <a:ext cx="822325" cy="1271905"/>
          </a:xfrm>
          <a:custGeom>
            <a:avLst/>
            <a:gdLst/>
            <a:ahLst/>
            <a:cxnLst/>
            <a:rect l="l" t="t" r="r" b="b"/>
            <a:pathLst>
              <a:path w="822325" h="1271904">
                <a:moveTo>
                  <a:pt x="0" y="0"/>
                </a:moveTo>
                <a:lnTo>
                  <a:pt x="814917" y="1260809"/>
                </a:lnTo>
                <a:lnTo>
                  <a:pt x="821811" y="12714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32299" y="4892132"/>
            <a:ext cx="117475" cy="135890"/>
          </a:xfrm>
          <a:custGeom>
            <a:avLst/>
            <a:gdLst/>
            <a:ahLst/>
            <a:cxnLst/>
            <a:rect l="l" t="t" r="r" b="b"/>
            <a:pathLst>
              <a:path w="117475" h="135889">
                <a:moveTo>
                  <a:pt x="102393" y="0"/>
                </a:moveTo>
                <a:lnTo>
                  <a:pt x="0" y="66182"/>
                </a:lnTo>
                <a:lnTo>
                  <a:pt x="117378" y="135484"/>
                </a:lnTo>
                <a:lnTo>
                  <a:pt x="1023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8189" y="2902802"/>
            <a:ext cx="63373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440"/>
              </a:spcBef>
            </a:pPr>
            <a:r>
              <a:rPr sz="3000" i="1" spc="-40" dirty="0">
                <a:solidFill>
                  <a:srgbClr val="0B5D18"/>
                </a:solidFill>
                <a:latin typeface="Times New Roman"/>
                <a:cs typeface="Times New Roman"/>
              </a:rPr>
              <a:t>are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35012" y="52658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40006" y="52049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470494" y="7765198"/>
            <a:ext cx="901700" cy="596900"/>
          </a:xfrm>
          <a:custGeom>
            <a:avLst/>
            <a:gdLst/>
            <a:ahLst/>
            <a:cxnLst/>
            <a:rect l="l" t="t" r="r" b="b"/>
            <a:pathLst>
              <a:path w="901700" h="596900">
                <a:moveTo>
                  <a:pt x="0" y="0"/>
                </a:moveTo>
                <a:lnTo>
                  <a:pt x="901700" y="0"/>
                </a:lnTo>
                <a:lnTo>
                  <a:pt x="9017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05797" y="5865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45173" y="5879391"/>
            <a:ext cx="424299" cy="42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45173" y="5879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57322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96362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90878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01841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09329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01841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09329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01841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09329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79070" y="5865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18445" y="5879391"/>
            <a:ext cx="424299" cy="42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18445" y="5879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530596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69636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64151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75114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82602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75114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82602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75114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82602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921344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60384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754900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765862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773349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765862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773349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765862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773349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35012" y="6104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40006" y="6043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06613" y="6104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11606" y="6043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90913" y="6104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95906" y="6043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62512" y="6104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567506" y="6043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632605" y="4967509"/>
            <a:ext cx="99695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985"/>
              </a:spcBef>
            </a:pPr>
            <a:r>
              <a:rPr sz="2100" b="1" spc="-35" dirty="0">
                <a:solidFill>
                  <a:srgbClr val="0B5D18"/>
                </a:solidFill>
                <a:latin typeface="Arial"/>
                <a:cs typeface="Arial"/>
              </a:rPr>
              <a:t>START</a:t>
            </a:r>
            <a:endParaRPr sz="21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507134" y="2902802"/>
            <a:ext cx="130429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440"/>
              </a:spcBef>
            </a:pPr>
            <a:r>
              <a:rPr sz="3000" i="1" spc="-25" dirty="0">
                <a:solidFill>
                  <a:srgbClr val="0B5D18"/>
                </a:solidFill>
                <a:latin typeface="Times New Roman"/>
                <a:cs typeface="Times New Roman"/>
              </a:rPr>
              <a:t>difficult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907470" y="503805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946845" y="5052041"/>
            <a:ext cx="424299" cy="426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946845" y="505204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58996" y="4882596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098036" y="477337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992551" y="3704017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10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03514" y="3785455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11002" y="379620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2" y="258550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89" y="232809"/>
                </a:lnTo>
                <a:lnTo>
                  <a:pt x="257195" y="197168"/>
                </a:lnTo>
                <a:lnTo>
                  <a:pt x="269998" y="156729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03514" y="4122599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11002" y="413334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2" y="258550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89" y="232809"/>
                </a:lnTo>
                <a:lnTo>
                  <a:pt x="257195" y="197168"/>
                </a:lnTo>
                <a:lnTo>
                  <a:pt x="269998" y="156729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03514" y="4459744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11002" y="4470493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2" y="258550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89" y="232809"/>
                </a:lnTo>
                <a:lnTo>
                  <a:pt x="257195" y="197168"/>
                </a:lnTo>
                <a:lnTo>
                  <a:pt x="269998" y="156729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06613" y="52658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11606" y="52049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57372" y="3666956"/>
            <a:ext cx="829944" cy="1269365"/>
          </a:xfrm>
          <a:custGeom>
            <a:avLst/>
            <a:gdLst/>
            <a:ahLst/>
            <a:cxnLst/>
            <a:rect l="l" t="t" r="r" b="b"/>
            <a:pathLst>
              <a:path w="829945" h="1269364">
                <a:moveTo>
                  <a:pt x="0" y="0"/>
                </a:moveTo>
                <a:lnTo>
                  <a:pt x="822602" y="1258605"/>
                </a:lnTo>
                <a:lnTo>
                  <a:pt x="829550" y="12692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28949" y="4892211"/>
            <a:ext cx="118110" cy="135890"/>
          </a:xfrm>
          <a:custGeom>
            <a:avLst/>
            <a:gdLst/>
            <a:ahLst/>
            <a:cxnLst/>
            <a:rect l="l" t="t" r="r" b="b"/>
            <a:pathLst>
              <a:path w="118109" h="135889">
                <a:moveTo>
                  <a:pt x="102054" y="0"/>
                </a:moveTo>
                <a:lnTo>
                  <a:pt x="0" y="66701"/>
                </a:lnTo>
                <a:lnTo>
                  <a:pt x="117728" y="135406"/>
                </a:lnTo>
                <a:lnTo>
                  <a:pt x="102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71875" y="503805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11251" y="5052041"/>
            <a:ext cx="424299" cy="4265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211251" y="505204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20" y="0"/>
                </a:moveTo>
                <a:lnTo>
                  <a:pt x="188779" y="0"/>
                </a:lnTo>
                <a:lnTo>
                  <a:pt x="142943" y="10260"/>
                </a:lnTo>
                <a:lnTo>
                  <a:pt x="99824" y="30780"/>
                </a:lnTo>
                <a:lnTo>
                  <a:pt x="61235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5" y="365001"/>
                </a:lnTo>
                <a:lnTo>
                  <a:pt x="99824" y="395782"/>
                </a:lnTo>
                <a:lnTo>
                  <a:pt x="142943" y="416302"/>
                </a:lnTo>
                <a:lnTo>
                  <a:pt x="188779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23400" y="4882596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362441" y="477337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56956" y="3704017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10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67918" y="3785455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275406" y="379620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3" y="258550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90" y="232809"/>
                </a:lnTo>
                <a:lnTo>
                  <a:pt x="257196" y="197168"/>
                </a:lnTo>
                <a:lnTo>
                  <a:pt x="269999" y="156729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267918" y="4122599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275406" y="413334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3" y="258550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90" y="232809"/>
                </a:lnTo>
                <a:lnTo>
                  <a:pt x="257196" y="197168"/>
                </a:lnTo>
                <a:lnTo>
                  <a:pt x="269999" y="156729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267918" y="4459744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275406" y="4470493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3" y="258550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90" y="232809"/>
                </a:lnTo>
                <a:lnTo>
                  <a:pt x="257196" y="197168"/>
                </a:lnTo>
                <a:lnTo>
                  <a:pt x="269999" y="156729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3496393" y="2908136"/>
            <a:ext cx="185420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00"/>
              </a:spcBef>
            </a:pPr>
            <a:r>
              <a:rPr sz="3000" i="1" spc="-5" dirty="0">
                <a:solidFill>
                  <a:srgbClr val="0B5D18"/>
                </a:solidFill>
                <a:latin typeface="Times New Roman"/>
                <a:cs typeface="Times New Roman"/>
              </a:rPr>
              <a:t>Beginnings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4716955" y="5420234"/>
            <a:ext cx="4988560" cy="476884"/>
          </a:xfrm>
          <a:custGeom>
            <a:avLst/>
            <a:gdLst/>
            <a:ahLst/>
            <a:cxnLst/>
            <a:rect l="l" t="t" r="r" b="b"/>
            <a:pathLst>
              <a:path w="4988559" h="476885">
                <a:moveTo>
                  <a:pt x="4988273" y="476465"/>
                </a:moveTo>
                <a:lnTo>
                  <a:pt x="12642" y="1207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08230" y="5360758"/>
            <a:ext cx="127635" cy="121920"/>
          </a:xfrm>
          <a:custGeom>
            <a:avLst/>
            <a:gdLst/>
            <a:ahLst/>
            <a:cxnLst/>
            <a:rect l="l" t="t" r="r" b="b"/>
            <a:pathLst>
              <a:path w="127635" h="121920">
                <a:moveTo>
                  <a:pt x="127163" y="0"/>
                </a:moveTo>
                <a:lnTo>
                  <a:pt x="0" y="49090"/>
                </a:lnTo>
                <a:lnTo>
                  <a:pt x="115571" y="121367"/>
                </a:lnTo>
                <a:lnTo>
                  <a:pt x="127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663576" y="5275385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03158" y="0"/>
                </a:lnTo>
                <a:lnTo>
                  <a:pt x="41585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066734" y="521442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9791700" y="5778500"/>
            <a:ext cx="194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025900" y="7905750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Aller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219700" y="7905750"/>
            <a:ext cx="11264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A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n</a:t>
            </a: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f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ang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959600" y="7905750"/>
            <a:ext cx="3854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ist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7975600" y="7905750"/>
            <a:ext cx="11049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s</a:t>
            </a: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c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hw</a:t>
            </a: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e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9550400" y="7986135"/>
            <a:ext cx="74739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2100" b="1" dirty="0">
                <a:solidFill>
                  <a:srgbClr val="C82506"/>
                </a:solidFill>
                <a:latin typeface="Arial"/>
                <a:cs typeface="Arial"/>
              </a:rPr>
              <a:t>S</a:t>
            </a:r>
            <a:r>
              <a:rPr sz="2100" b="1" spc="-40" dirty="0">
                <a:solidFill>
                  <a:srgbClr val="C82506"/>
                </a:solidFill>
                <a:latin typeface="Arial"/>
                <a:cs typeface="Arial"/>
              </a:rPr>
              <a:t>T</a:t>
            </a:r>
            <a:r>
              <a:rPr sz="2100" b="1" spc="-5" dirty="0">
                <a:solidFill>
                  <a:srgbClr val="C82506"/>
                </a:solidFill>
                <a:latin typeface="Arial"/>
                <a:cs typeface="Arial"/>
              </a:rPr>
              <a:t>O</a:t>
            </a:r>
            <a:r>
              <a:rPr sz="2100" b="1" dirty="0">
                <a:solidFill>
                  <a:srgbClr val="C82506"/>
                </a:solidFill>
                <a:latin typeface="Arial"/>
                <a:cs typeface="Arial"/>
              </a:rPr>
              <a:t>P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7" name="object 127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12649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1285" algn="l"/>
              </a:tabLst>
            </a:pPr>
            <a:r>
              <a:rPr lang="ru-RU" spc="-5" dirty="0" err="1"/>
              <a:t>Суцкевер</a:t>
            </a:r>
            <a:r>
              <a:rPr lang="ru-RU" spc="-5" dirty="0"/>
              <a:t>	</a:t>
            </a:r>
            <a:r>
              <a:rPr lang="ru-RU" dirty="0"/>
              <a:t>и </a:t>
            </a:r>
            <a:r>
              <a:rPr lang="ru-RU" spc="-5" dirty="0"/>
              <a:t>др.</a:t>
            </a:r>
            <a:r>
              <a:rPr lang="ru-RU" spc="-100" dirty="0"/>
              <a:t> </a:t>
            </a:r>
            <a:r>
              <a:rPr lang="ru-RU" dirty="0"/>
              <a:t>(2014)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1876" y="5865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1252" y="5879391"/>
            <a:ext cx="424299" cy="42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1252" y="5879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4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4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400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62441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6956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7920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5407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920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5407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7920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5407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2643" y="7764871"/>
            <a:ext cx="901700" cy="596900"/>
          </a:xfrm>
          <a:custGeom>
            <a:avLst/>
            <a:gdLst/>
            <a:ahLst/>
            <a:cxnLst/>
            <a:rect l="l" t="t" r="r" b="b"/>
            <a:pathLst>
              <a:path w="901700" h="596900">
                <a:moveTo>
                  <a:pt x="0" y="0"/>
                </a:moveTo>
                <a:lnTo>
                  <a:pt x="901513" y="0"/>
                </a:lnTo>
                <a:lnTo>
                  <a:pt x="901513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3908" y="7765198"/>
            <a:ext cx="1240790" cy="596900"/>
          </a:xfrm>
          <a:custGeom>
            <a:avLst/>
            <a:gdLst/>
            <a:ahLst/>
            <a:cxnLst/>
            <a:rect l="l" t="t" r="r" b="b"/>
            <a:pathLst>
              <a:path w="1240789" h="596900">
                <a:moveTo>
                  <a:pt x="0" y="0"/>
                </a:moveTo>
                <a:lnTo>
                  <a:pt x="1240283" y="0"/>
                </a:lnTo>
                <a:lnTo>
                  <a:pt x="1240283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2526" y="5865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1902" y="5879391"/>
            <a:ext cx="424298" cy="42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1902" y="5879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19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19" y="426562"/>
                </a:lnTo>
                <a:lnTo>
                  <a:pt x="281355" y="416302"/>
                </a:lnTo>
                <a:lnTo>
                  <a:pt x="324474" y="395782"/>
                </a:lnTo>
                <a:lnTo>
                  <a:pt x="363063" y="365001"/>
                </a:lnTo>
                <a:lnTo>
                  <a:pt x="393680" y="326206"/>
                </a:lnTo>
                <a:lnTo>
                  <a:pt x="414092" y="282858"/>
                </a:lnTo>
                <a:lnTo>
                  <a:pt x="424298" y="236777"/>
                </a:lnTo>
                <a:lnTo>
                  <a:pt x="424298" y="189786"/>
                </a:lnTo>
                <a:lnTo>
                  <a:pt x="414092" y="143705"/>
                </a:lnTo>
                <a:lnTo>
                  <a:pt x="393680" y="100356"/>
                </a:lnTo>
                <a:lnTo>
                  <a:pt x="363063" y="61561"/>
                </a:lnTo>
                <a:lnTo>
                  <a:pt x="324474" y="30780"/>
                </a:lnTo>
                <a:lnTo>
                  <a:pt x="281355" y="10260"/>
                </a:lnTo>
                <a:lnTo>
                  <a:pt x="2355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84051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23090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7606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8570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6057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8570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6057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28570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36057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50670" y="5842065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90045" y="5856047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5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7"/>
                </a:lnTo>
                <a:lnTo>
                  <a:pt x="424299" y="236777"/>
                </a:lnTo>
                <a:lnTo>
                  <a:pt x="424299" y="189785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2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07484" y="7765198"/>
            <a:ext cx="499745" cy="596900"/>
          </a:xfrm>
          <a:custGeom>
            <a:avLst/>
            <a:gdLst/>
            <a:ahLst/>
            <a:cxnLst/>
            <a:rect l="l" t="t" r="r" b="b"/>
            <a:pathLst>
              <a:path w="499745" h="596900">
                <a:moveTo>
                  <a:pt x="0" y="0"/>
                </a:moveTo>
                <a:lnTo>
                  <a:pt x="499678" y="0"/>
                </a:lnTo>
                <a:lnTo>
                  <a:pt x="499678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1057" y="7765198"/>
            <a:ext cx="1219200" cy="596900"/>
          </a:xfrm>
          <a:custGeom>
            <a:avLst/>
            <a:gdLst/>
            <a:ahLst/>
            <a:cxnLst/>
            <a:rect l="l" t="t" r="r" b="b"/>
            <a:pathLst>
              <a:path w="1219200" h="596900">
                <a:moveTo>
                  <a:pt x="0" y="0"/>
                </a:moveTo>
                <a:lnTo>
                  <a:pt x="1219075" y="0"/>
                </a:lnTo>
                <a:lnTo>
                  <a:pt x="1219075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32526" y="503805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71902" y="5052041"/>
            <a:ext cx="424298" cy="42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71902" y="505204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19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19" y="426562"/>
                </a:lnTo>
                <a:lnTo>
                  <a:pt x="281355" y="416302"/>
                </a:lnTo>
                <a:lnTo>
                  <a:pt x="324474" y="395782"/>
                </a:lnTo>
                <a:lnTo>
                  <a:pt x="363063" y="365001"/>
                </a:lnTo>
                <a:lnTo>
                  <a:pt x="393680" y="326206"/>
                </a:lnTo>
                <a:lnTo>
                  <a:pt x="414092" y="282858"/>
                </a:lnTo>
                <a:lnTo>
                  <a:pt x="424298" y="236777"/>
                </a:lnTo>
                <a:lnTo>
                  <a:pt x="424298" y="189786"/>
                </a:lnTo>
                <a:lnTo>
                  <a:pt x="414092" y="143705"/>
                </a:lnTo>
                <a:lnTo>
                  <a:pt x="393680" y="100356"/>
                </a:lnTo>
                <a:lnTo>
                  <a:pt x="363063" y="61561"/>
                </a:lnTo>
                <a:lnTo>
                  <a:pt x="324474" y="30780"/>
                </a:lnTo>
                <a:lnTo>
                  <a:pt x="281355" y="10260"/>
                </a:lnTo>
                <a:lnTo>
                  <a:pt x="2355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84051" y="4882596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23090" y="477337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17606" y="3704017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10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28570" y="3785455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36057" y="379620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3" y="258550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90" y="232809"/>
                </a:lnTo>
                <a:lnTo>
                  <a:pt x="257196" y="197168"/>
                </a:lnTo>
                <a:lnTo>
                  <a:pt x="269999" y="156729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28570" y="4122599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36057" y="413334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3" y="258550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90" y="232809"/>
                </a:lnTo>
                <a:lnTo>
                  <a:pt x="257196" y="197168"/>
                </a:lnTo>
                <a:lnTo>
                  <a:pt x="269999" y="156729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28570" y="4459744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36057" y="4470493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3" y="258550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90" y="232809"/>
                </a:lnTo>
                <a:lnTo>
                  <a:pt x="257196" y="197168"/>
                </a:lnTo>
                <a:lnTo>
                  <a:pt x="269999" y="156729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68578" y="3664414"/>
            <a:ext cx="822325" cy="1271905"/>
          </a:xfrm>
          <a:custGeom>
            <a:avLst/>
            <a:gdLst/>
            <a:ahLst/>
            <a:cxnLst/>
            <a:rect l="l" t="t" r="r" b="b"/>
            <a:pathLst>
              <a:path w="822325" h="1271904">
                <a:moveTo>
                  <a:pt x="0" y="0"/>
                </a:moveTo>
                <a:lnTo>
                  <a:pt x="814917" y="1260809"/>
                </a:lnTo>
                <a:lnTo>
                  <a:pt x="821811" y="12714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32299" y="4892132"/>
            <a:ext cx="117475" cy="135890"/>
          </a:xfrm>
          <a:custGeom>
            <a:avLst/>
            <a:gdLst/>
            <a:ahLst/>
            <a:cxnLst/>
            <a:rect l="l" t="t" r="r" b="b"/>
            <a:pathLst>
              <a:path w="117475" h="135889">
                <a:moveTo>
                  <a:pt x="102393" y="0"/>
                </a:moveTo>
                <a:lnTo>
                  <a:pt x="0" y="66182"/>
                </a:lnTo>
                <a:lnTo>
                  <a:pt x="117378" y="135484"/>
                </a:lnTo>
                <a:lnTo>
                  <a:pt x="1023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8189" y="2902802"/>
            <a:ext cx="63373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440"/>
              </a:spcBef>
            </a:pPr>
            <a:r>
              <a:rPr sz="3000" i="1" spc="-40" dirty="0">
                <a:solidFill>
                  <a:srgbClr val="0B5D18"/>
                </a:solidFill>
                <a:latin typeface="Times New Roman"/>
                <a:cs typeface="Times New Roman"/>
              </a:rPr>
              <a:t>are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35012" y="52658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40006" y="52049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470494" y="7765198"/>
            <a:ext cx="901700" cy="596900"/>
          </a:xfrm>
          <a:custGeom>
            <a:avLst/>
            <a:gdLst/>
            <a:ahLst/>
            <a:cxnLst/>
            <a:rect l="l" t="t" r="r" b="b"/>
            <a:pathLst>
              <a:path w="901700" h="596900">
                <a:moveTo>
                  <a:pt x="0" y="0"/>
                </a:moveTo>
                <a:lnTo>
                  <a:pt x="901700" y="0"/>
                </a:lnTo>
                <a:lnTo>
                  <a:pt x="9017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05797" y="5865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45173" y="5879391"/>
            <a:ext cx="424299" cy="42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45173" y="5879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57322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96362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90878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01841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09329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01841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09329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01841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09329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79070" y="5865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18445" y="5879391"/>
            <a:ext cx="424299" cy="42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18445" y="5879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530596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69636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64151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75114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82602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75114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82602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75114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82602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921344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60384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754900" y="6582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765862" y="6640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773349" y="6651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765862" y="6977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773349" y="6988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765862" y="7314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773349" y="7325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35012" y="6104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40006" y="6043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06613" y="6104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11606" y="6043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90913" y="6104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95906" y="6043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62512" y="6104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567506" y="6043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632605" y="4967509"/>
            <a:ext cx="99695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985"/>
              </a:spcBef>
            </a:pPr>
            <a:r>
              <a:rPr sz="2100" b="1" spc="-35" dirty="0">
                <a:solidFill>
                  <a:srgbClr val="0B5D18"/>
                </a:solidFill>
                <a:latin typeface="Arial"/>
                <a:cs typeface="Arial"/>
              </a:rPr>
              <a:t>START</a:t>
            </a:r>
            <a:endParaRPr sz="21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507134" y="2902802"/>
            <a:ext cx="130429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440"/>
              </a:spcBef>
            </a:pPr>
            <a:r>
              <a:rPr sz="3000" i="1" spc="-25" dirty="0">
                <a:solidFill>
                  <a:srgbClr val="0B5D18"/>
                </a:solidFill>
                <a:latin typeface="Times New Roman"/>
                <a:cs typeface="Times New Roman"/>
              </a:rPr>
              <a:t>difficult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907470" y="503805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946845" y="5052041"/>
            <a:ext cx="424299" cy="426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946845" y="505204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58996" y="4882596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098036" y="477337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992551" y="3704017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10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03514" y="3785455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11002" y="379620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2" y="258550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89" y="232809"/>
                </a:lnTo>
                <a:lnTo>
                  <a:pt x="257195" y="197168"/>
                </a:lnTo>
                <a:lnTo>
                  <a:pt x="269998" y="156729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03514" y="4122599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11002" y="413334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2" y="258550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89" y="232809"/>
                </a:lnTo>
                <a:lnTo>
                  <a:pt x="257195" y="197168"/>
                </a:lnTo>
                <a:lnTo>
                  <a:pt x="269998" y="156729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03514" y="4459744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11002" y="4470493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2" y="258550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89" y="232809"/>
                </a:lnTo>
                <a:lnTo>
                  <a:pt x="257195" y="197168"/>
                </a:lnTo>
                <a:lnTo>
                  <a:pt x="269998" y="156729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06613" y="52658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11606" y="52049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57372" y="3666956"/>
            <a:ext cx="829944" cy="1269365"/>
          </a:xfrm>
          <a:custGeom>
            <a:avLst/>
            <a:gdLst/>
            <a:ahLst/>
            <a:cxnLst/>
            <a:rect l="l" t="t" r="r" b="b"/>
            <a:pathLst>
              <a:path w="829945" h="1269364">
                <a:moveTo>
                  <a:pt x="0" y="0"/>
                </a:moveTo>
                <a:lnTo>
                  <a:pt x="822602" y="1258605"/>
                </a:lnTo>
                <a:lnTo>
                  <a:pt x="829550" y="12692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28949" y="4892211"/>
            <a:ext cx="118110" cy="135890"/>
          </a:xfrm>
          <a:custGeom>
            <a:avLst/>
            <a:gdLst/>
            <a:ahLst/>
            <a:cxnLst/>
            <a:rect l="l" t="t" r="r" b="b"/>
            <a:pathLst>
              <a:path w="118109" h="135889">
                <a:moveTo>
                  <a:pt x="102054" y="0"/>
                </a:moveTo>
                <a:lnTo>
                  <a:pt x="0" y="66701"/>
                </a:lnTo>
                <a:lnTo>
                  <a:pt x="117728" y="135406"/>
                </a:lnTo>
                <a:lnTo>
                  <a:pt x="102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279070" y="503805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18445" y="5052041"/>
            <a:ext cx="424299" cy="4265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318445" y="505204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530596" y="4882596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469636" y="477337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364151" y="3704017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10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375114" y="3785455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382602" y="379620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2" y="258550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89" y="232809"/>
                </a:lnTo>
                <a:lnTo>
                  <a:pt x="257195" y="197168"/>
                </a:lnTo>
                <a:lnTo>
                  <a:pt x="269998" y="156729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375114" y="4122599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382602" y="413334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2" y="258550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89" y="232809"/>
                </a:lnTo>
                <a:lnTo>
                  <a:pt x="257195" y="197168"/>
                </a:lnTo>
                <a:lnTo>
                  <a:pt x="269998" y="156729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375114" y="4459744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382602" y="4470493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2" y="258550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89" y="232809"/>
                </a:lnTo>
                <a:lnTo>
                  <a:pt x="257195" y="197168"/>
                </a:lnTo>
                <a:lnTo>
                  <a:pt x="269998" y="156729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378213" y="52658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183206" y="52049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8032119" y="2908136"/>
            <a:ext cx="99695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00"/>
              </a:spcBef>
            </a:pPr>
            <a:r>
              <a:rPr sz="2100" b="1" spc="-15" dirty="0">
                <a:solidFill>
                  <a:srgbClr val="0B5D18"/>
                </a:solidFill>
                <a:latin typeface="Arial"/>
                <a:cs typeface="Arial"/>
              </a:rPr>
              <a:t>STOP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7454372" y="3666956"/>
            <a:ext cx="829944" cy="1269365"/>
          </a:xfrm>
          <a:custGeom>
            <a:avLst/>
            <a:gdLst/>
            <a:ahLst/>
            <a:cxnLst/>
            <a:rect l="l" t="t" r="r" b="b"/>
            <a:pathLst>
              <a:path w="829945" h="1269364">
                <a:moveTo>
                  <a:pt x="0" y="0"/>
                </a:moveTo>
                <a:lnTo>
                  <a:pt x="822602" y="1258605"/>
                </a:lnTo>
                <a:lnTo>
                  <a:pt x="829550" y="12692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949" y="4892211"/>
            <a:ext cx="118110" cy="135890"/>
          </a:xfrm>
          <a:custGeom>
            <a:avLst/>
            <a:gdLst/>
            <a:ahLst/>
            <a:cxnLst/>
            <a:rect l="l" t="t" r="r" b="b"/>
            <a:pathLst>
              <a:path w="118109" h="135889">
                <a:moveTo>
                  <a:pt x="102054" y="0"/>
                </a:moveTo>
                <a:lnTo>
                  <a:pt x="0" y="66701"/>
                </a:lnTo>
                <a:lnTo>
                  <a:pt x="117728" y="135406"/>
                </a:lnTo>
                <a:lnTo>
                  <a:pt x="102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171875" y="503805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211251" y="5052041"/>
            <a:ext cx="424299" cy="4265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211251" y="505204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20" y="0"/>
                </a:moveTo>
                <a:lnTo>
                  <a:pt x="188779" y="0"/>
                </a:lnTo>
                <a:lnTo>
                  <a:pt x="142943" y="10260"/>
                </a:lnTo>
                <a:lnTo>
                  <a:pt x="99824" y="30780"/>
                </a:lnTo>
                <a:lnTo>
                  <a:pt x="61235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8"/>
                </a:lnTo>
                <a:lnTo>
                  <a:pt x="30617" y="326206"/>
                </a:lnTo>
                <a:lnTo>
                  <a:pt x="61235" y="365001"/>
                </a:lnTo>
                <a:lnTo>
                  <a:pt x="99824" y="395782"/>
                </a:lnTo>
                <a:lnTo>
                  <a:pt x="142943" y="416302"/>
                </a:lnTo>
                <a:lnTo>
                  <a:pt x="188779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8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423400" y="4882596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362441" y="477337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256956" y="3704017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10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267918" y="3785455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75406" y="379620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3" y="258550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90" y="232809"/>
                </a:lnTo>
                <a:lnTo>
                  <a:pt x="257196" y="197168"/>
                </a:lnTo>
                <a:lnTo>
                  <a:pt x="269999" y="156729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67918" y="4122599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275406" y="413334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3" y="258550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90" y="232809"/>
                </a:lnTo>
                <a:lnTo>
                  <a:pt x="257196" y="197168"/>
                </a:lnTo>
                <a:lnTo>
                  <a:pt x="269999" y="156729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267918" y="4459744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75406" y="4470493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29"/>
                </a:lnTo>
                <a:lnTo>
                  <a:pt x="12802" y="197168"/>
                </a:lnTo>
                <a:lnTo>
                  <a:pt x="38408" y="232809"/>
                </a:lnTo>
                <a:lnTo>
                  <a:pt x="73863" y="258550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0"/>
                </a:lnTo>
                <a:lnTo>
                  <a:pt x="231590" y="232809"/>
                </a:lnTo>
                <a:lnTo>
                  <a:pt x="257196" y="197168"/>
                </a:lnTo>
                <a:lnTo>
                  <a:pt x="269999" y="156729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3496393" y="2908136"/>
            <a:ext cx="185420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00"/>
              </a:spcBef>
            </a:pPr>
            <a:r>
              <a:rPr sz="3000" i="1" spc="-5" dirty="0">
                <a:solidFill>
                  <a:srgbClr val="0B5D18"/>
                </a:solidFill>
                <a:latin typeface="Times New Roman"/>
                <a:cs typeface="Times New Roman"/>
              </a:rPr>
              <a:t>Beginnings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4716955" y="5420234"/>
            <a:ext cx="4988560" cy="476884"/>
          </a:xfrm>
          <a:custGeom>
            <a:avLst/>
            <a:gdLst/>
            <a:ahLst/>
            <a:cxnLst/>
            <a:rect l="l" t="t" r="r" b="b"/>
            <a:pathLst>
              <a:path w="4988559" h="476885">
                <a:moveTo>
                  <a:pt x="4988273" y="476465"/>
                </a:moveTo>
                <a:lnTo>
                  <a:pt x="12642" y="1207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608230" y="5360758"/>
            <a:ext cx="127635" cy="121920"/>
          </a:xfrm>
          <a:custGeom>
            <a:avLst/>
            <a:gdLst/>
            <a:ahLst/>
            <a:cxnLst/>
            <a:rect l="l" t="t" r="r" b="b"/>
            <a:pathLst>
              <a:path w="127635" h="121920">
                <a:moveTo>
                  <a:pt x="127163" y="0"/>
                </a:moveTo>
                <a:lnTo>
                  <a:pt x="0" y="49090"/>
                </a:lnTo>
                <a:lnTo>
                  <a:pt x="115571" y="121367"/>
                </a:lnTo>
                <a:lnTo>
                  <a:pt x="127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663576" y="5275385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03158" y="0"/>
                </a:lnTo>
                <a:lnTo>
                  <a:pt x="41585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066734" y="521442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9791700" y="5778500"/>
            <a:ext cx="194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025900" y="7905750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Aller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219700" y="7905750"/>
            <a:ext cx="11264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A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n</a:t>
            </a: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f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ang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959600" y="7905750"/>
            <a:ext cx="3854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ist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975600" y="7905750"/>
            <a:ext cx="11049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s</a:t>
            </a: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c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hw</a:t>
            </a: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e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9550400" y="7986135"/>
            <a:ext cx="74739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2100" b="1" dirty="0">
                <a:solidFill>
                  <a:srgbClr val="C82506"/>
                </a:solidFill>
                <a:latin typeface="Arial"/>
                <a:cs typeface="Arial"/>
              </a:rPr>
              <a:t>S</a:t>
            </a:r>
            <a:r>
              <a:rPr sz="2100" b="1" spc="-40" dirty="0">
                <a:solidFill>
                  <a:srgbClr val="C82506"/>
                </a:solidFill>
                <a:latin typeface="Arial"/>
                <a:cs typeface="Arial"/>
              </a:rPr>
              <a:t>T</a:t>
            </a:r>
            <a:r>
              <a:rPr sz="2100" b="1" spc="-5" dirty="0">
                <a:solidFill>
                  <a:srgbClr val="C82506"/>
                </a:solidFill>
                <a:latin typeface="Arial"/>
                <a:cs typeface="Arial"/>
              </a:rPr>
              <a:t>O</a:t>
            </a:r>
            <a:r>
              <a:rPr sz="2100" b="1" dirty="0">
                <a:solidFill>
                  <a:srgbClr val="C82506"/>
                </a:solidFill>
                <a:latin typeface="Arial"/>
                <a:cs typeface="Arial"/>
              </a:rPr>
              <a:t>P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4" name="object 144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11125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1285" algn="l"/>
              </a:tabLst>
            </a:pPr>
            <a:r>
              <a:rPr lang="ru-RU" spc="-5" dirty="0" err="1"/>
              <a:t>Суцкевер</a:t>
            </a:r>
            <a:r>
              <a:rPr lang="ru-RU" spc="-5" dirty="0"/>
              <a:t>	</a:t>
            </a:r>
            <a:r>
              <a:rPr lang="ru-RU" dirty="0"/>
              <a:t>и </a:t>
            </a:r>
            <a:r>
              <a:rPr lang="ru-RU" spc="-5" dirty="0"/>
              <a:t>др.</a:t>
            </a:r>
            <a:r>
              <a:rPr lang="ru-RU" spc="-100" dirty="0"/>
              <a:t> </a:t>
            </a:r>
            <a:r>
              <a:rPr lang="ru-RU" dirty="0"/>
              <a:t>(2014)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115314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1285" algn="l"/>
              </a:tabLst>
            </a:pPr>
            <a:r>
              <a:rPr lang="ru-RU" spc="-5" dirty="0" err="1"/>
              <a:t>Суцкевер</a:t>
            </a:r>
            <a:r>
              <a:rPr lang="ru-RU" spc="-5" dirty="0"/>
              <a:t>	</a:t>
            </a:r>
            <a:r>
              <a:rPr lang="ru-RU" dirty="0"/>
              <a:t>и </a:t>
            </a:r>
            <a:r>
              <a:rPr lang="ru-RU" spc="-5" dirty="0"/>
              <a:t>др.</a:t>
            </a:r>
            <a:r>
              <a:rPr lang="ru-RU" spc="-100" dirty="0"/>
              <a:t> </a:t>
            </a:r>
            <a:r>
              <a:rPr lang="ru-RU" dirty="0"/>
              <a:t>(2014)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720848"/>
            <a:ext cx="17653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6949947"/>
            <a:ext cx="17653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4300" y="2658364"/>
            <a:ext cx="11290300" cy="679096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ru-RU" sz="3150" b="1" spc="5" dirty="0" smtClean="0">
                <a:latin typeface="Arial"/>
                <a:cs typeface="Arial"/>
              </a:rPr>
              <a:t>Плюсы</a:t>
            </a:r>
            <a:endParaRPr sz="3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50" dirty="0">
              <a:latin typeface="Times New Roman"/>
              <a:cs typeface="Times New Roman"/>
            </a:endParaRPr>
          </a:p>
          <a:p>
            <a:pPr marL="457200" indent="-393700">
              <a:lnSpc>
                <a:spcPct val="100000"/>
              </a:lnSpc>
              <a:buSzPct val="74603"/>
              <a:buChar char="•"/>
              <a:tabLst>
                <a:tab pos="456565" algn="l"/>
                <a:tab pos="457200" algn="l"/>
              </a:tabLst>
            </a:pPr>
            <a:r>
              <a:rPr lang="ru-RU" sz="3150" spc="-35" dirty="0" smtClean="0">
                <a:latin typeface="Arial"/>
                <a:cs typeface="Arial"/>
              </a:rPr>
              <a:t>РНС естественно работают с последовательностями различно длины </a:t>
            </a:r>
            <a:endParaRPr sz="3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457200" marR="661035" indent="-393700">
              <a:lnSpc>
                <a:spcPts val="3700"/>
              </a:lnSpc>
              <a:buSzPct val="74603"/>
              <a:buChar char="•"/>
              <a:tabLst>
                <a:tab pos="456565" algn="l"/>
                <a:tab pos="457200" algn="l"/>
              </a:tabLst>
            </a:pPr>
            <a:r>
              <a:rPr lang="ru-RU" sz="3150" spc="-60" dirty="0" smtClean="0">
                <a:latin typeface="Arial"/>
                <a:cs typeface="Arial"/>
              </a:rPr>
              <a:t>СДКП в принципе могут распространять градиенты на большие расстояния</a:t>
            </a:r>
            <a:endParaRPr sz="3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050" dirty="0">
              <a:latin typeface="Times New Roman"/>
              <a:cs typeface="Times New Roman"/>
            </a:endParaRPr>
          </a:p>
          <a:p>
            <a:pPr marL="457200" indent="-393700">
              <a:lnSpc>
                <a:spcPct val="100000"/>
              </a:lnSpc>
              <a:buSzPct val="74603"/>
              <a:buChar char="•"/>
              <a:tabLst>
                <a:tab pos="456565" algn="l"/>
                <a:tab pos="457200" algn="l"/>
              </a:tabLst>
            </a:pPr>
            <a:r>
              <a:rPr lang="ru-RU" sz="3150" spc="-70" dirty="0" smtClean="0">
                <a:latin typeface="Arial"/>
                <a:cs typeface="Arial"/>
              </a:rPr>
              <a:t>Очень простая архитектура</a:t>
            </a:r>
            <a:r>
              <a:rPr sz="3150" spc="35" dirty="0" smtClean="0">
                <a:latin typeface="Arial"/>
                <a:cs typeface="Arial"/>
              </a:rPr>
              <a:t>!</a:t>
            </a:r>
            <a:endParaRPr sz="3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3150" b="1" spc="10" dirty="0" smtClean="0">
                <a:latin typeface="Arial"/>
                <a:cs typeface="Arial"/>
              </a:rPr>
              <a:t>Минусы</a:t>
            </a:r>
            <a:endParaRPr sz="3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457200" marR="48895" indent="-393700">
              <a:lnSpc>
                <a:spcPts val="3700"/>
              </a:lnSpc>
              <a:buSzPct val="74603"/>
              <a:buChar char="•"/>
              <a:tabLst>
                <a:tab pos="456565" algn="l"/>
                <a:tab pos="457200" algn="l"/>
              </a:tabLst>
            </a:pPr>
            <a:r>
              <a:rPr lang="ru-RU" sz="3150" spc="-50" dirty="0" smtClean="0">
                <a:latin typeface="Arial"/>
                <a:cs typeface="Arial"/>
              </a:rPr>
              <a:t>Скрытое положение должно запоминать много информации! (Мы вернемся к этой проблеме в четверг.)</a:t>
            </a:r>
            <a:endParaRPr sz="31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1876" y="6246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1252" y="6260391"/>
            <a:ext cx="424299" cy="42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1252" y="6260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5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4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7"/>
                </a:lnTo>
                <a:lnTo>
                  <a:pt x="424299" y="236777"/>
                </a:lnTo>
                <a:lnTo>
                  <a:pt x="424299" y="189785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4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400" y="6793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62441" y="6684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6956" y="6963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7920" y="7021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5407" y="7032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920" y="7358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5407" y="7369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7920" y="7695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5407" y="7706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2643" y="8145871"/>
            <a:ext cx="901700" cy="596900"/>
          </a:xfrm>
          <a:custGeom>
            <a:avLst/>
            <a:gdLst/>
            <a:ahLst/>
            <a:cxnLst/>
            <a:rect l="l" t="t" r="r" b="b"/>
            <a:pathLst>
              <a:path w="901700" h="596900">
                <a:moveTo>
                  <a:pt x="0" y="0"/>
                </a:moveTo>
                <a:lnTo>
                  <a:pt x="901513" y="0"/>
                </a:lnTo>
                <a:lnTo>
                  <a:pt x="901513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3908" y="8146198"/>
            <a:ext cx="1240790" cy="596900"/>
          </a:xfrm>
          <a:custGeom>
            <a:avLst/>
            <a:gdLst/>
            <a:ahLst/>
            <a:cxnLst/>
            <a:rect l="l" t="t" r="r" b="b"/>
            <a:pathLst>
              <a:path w="1240789" h="596900">
                <a:moveTo>
                  <a:pt x="0" y="0"/>
                </a:moveTo>
                <a:lnTo>
                  <a:pt x="1240283" y="0"/>
                </a:lnTo>
                <a:lnTo>
                  <a:pt x="1240283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2526" y="6246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1902" y="6260391"/>
            <a:ext cx="424298" cy="426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1902" y="6260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19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5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19" y="426562"/>
                </a:lnTo>
                <a:lnTo>
                  <a:pt x="281355" y="416302"/>
                </a:lnTo>
                <a:lnTo>
                  <a:pt x="324474" y="395782"/>
                </a:lnTo>
                <a:lnTo>
                  <a:pt x="363063" y="365001"/>
                </a:lnTo>
                <a:lnTo>
                  <a:pt x="393680" y="326206"/>
                </a:lnTo>
                <a:lnTo>
                  <a:pt x="414092" y="282857"/>
                </a:lnTo>
                <a:lnTo>
                  <a:pt x="424298" y="236777"/>
                </a:lnTo>
                <a:lnTo>
                  <a:pt x="424298" y="189785"/>
                </a:lnTo>
                <a:lnTo>
                  <a:pt x="414092" y="143705"/>
                </a:lnTo>
                <a:lnTo>
                  <a:pt x="393680" y="100356"/>
                </a:lnTo>
                <a:lnTo>
                  <a:pt x="363063" y="61561"/>
                </a:lnTo>
                <a:lnTo>
                  <a:pt x="324474" y="30780"/>
                </a:lnTo>
                <a:lnTo>
                  <a:pt x="281355" y="10260"/>
                </a:lnTo>
                <a:lnTo>
                  <a:pt x="2355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84051" y="6793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23090" y="6684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7606" y="6963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8570" y="7021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6057" y="7032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8570" y="7358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6057" y="7369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28570" y="7695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36057" y="7706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50670" y="6223065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90045" y="6237047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5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7"/>
                </a:lnTo>
                <a:lnTo>
                  <a:pt x="424299" y="236777"/>
                </a:lnTo>
                <a:lnTo>
                  <a:pt x="424299" y="189785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2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07484" y="8146198"/>
            <a:ext cx="499745" cy="596900"/>
          </a:xfrm>
          <a:custGeom>
            <a:avLst/>
            <a:gdLst/>
            <a:ahLst/>
            <a:cxnLst/>
            <a:rect l="l" t="t" r="r" b="b"/>
            <a:pathLst>
              <a:path w="499745" h="596900">
                <a:moveTo>
                  <a:pt x="0" y="0"/>
                </a:moveTo>
                <a:lnTo>
                  <a:pt x="499678" y="0"/>
                </a:lnTo>
                <a:lnTo>
                  <a:pt x="499678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1057" y="8146198"/>
            <a:ext cx="1219200" cy="596900"/>
          </a:xfrm>
          <a:custGeom>
            <a:avLst/>
            <a:gdLst/>
            <a:ahLst/>
            <a:cxnLst/>
            <a:rect l="l" t="t" r="r" b="b"/>
            <a:pathLst>
              <a:path w="1219200" h="596900">
                <a:moveTo>
                  <a:pt x="0" y="0"/>
                </a:moveTo>
                <a:lnTo>
                  <a:pt x="1219075" y="0"/>
                </a:lnTo>
                <a:lnTo>
                  <a:pt x="1219075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32526" y="541905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71902" y="5433041"/>
            <a:ext cx="424298" cy="42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71902" y="543304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19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1"/>
                </a:lnTo>
                <a:lnTo>
                  <a:pt x="61234" y="61562"/>
                </a:lnTo>
                <a:lnTo>
                  <a:pt x="30617" y="100357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1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19" y="426562"/>
                </a:lnTo>
                <a:lnTo>
                  <a:pt x="281355" y="416302"/>
                </a:lnTo>
                <a:lnTo>
                  <a:pt x="324474" y="395781"/>
                </a:lnTo>
                <a:lnTo>
                  <a:pt x="363063" y="365001"/>
                </a:lnTo>
                <a:lnTo>
                  <a:pt x="393680" y="326206"/>
                </a:lnTo>
                <a:lnTo>
                  <a:pt x="414092" y="282857"/>
                </a:lnTo>
                <a:lnTo>
                  <a:pt x="424298" y="236777"/>
                </a:lnTo>
                <a:lnTo>
                  <a:pt x="424298" y="189786"/>
                </a:lnTo>
                <a:lnTo>
                  <a:pt x="414092" y="143705"/>
                </a:lnTo>
                <a:lnTo>
                  <a:pt x="393680" y="100357"/>
                </a:lnTo>
                <a:lnTo>
                  <a:pt x="363063" y="61562"/>
                </a:lnTo>
                <a:lnTo>
                  <a:pt x="324474" y="30781"/>
                </a:lnTo>
                <a:lnTo>
                  <a:pt x="281355" y="10260"/>
                </a:lnTo>
                <a:lnTo>
                  <a:pt x="2355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84051" y="5263596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23090" y="515437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17606" y="4085017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10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28570" y="4166455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36057" y="417720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28570" y="4503599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36057" y="451434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28570" y="4840744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36057" y="4851493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68578" y="4045414"/>
            <a:ext cx="822325" cy="1271905"/>
          </a:xfrm>
          <a:custGeom>
            <a:avLst/>
            <a:gdLst/>
            <a:ahLst/>
            <a:cxnLst/>
            <a:rect l="l" t="t" r="r" b="b"/>
            <a:pathLst>
              <a:path w="822325" h="1271904">
                <a:moveTo>
                  <a:pt x="0" y="0"/>
                </a:moveTo>
                <a:lnTo>
                  <a:pt x="814917" y="1260809"/>
                </a:lnTo>
                <a:lnTo>
                  <a:pt x="821811" y="12714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32299" y="5273133"/>
            <a:ext cx="117475" cy="135890"/>
          </a:xfrm>
          <a:custGeom>
            <a:avLst/>
            <a:gdLst/>
            <a:ahLst/>
            <a:cxnLst/>
            <a:rect l="l" t="t" r="r" b="b"/>
            <a:pathLst>
              <a:path w="117475" h="135889">
                <a:moveTo>
                  <a:pt x="102393" y="0"/>
                </a:moveTo>
                <a:lnTo>
                  <a:pt x="0" y="66180"/>
                </a:lnTo>
                <a:lnTo>
                  <a:pt x="117378" y="135483"/>
                </a:lnTo>
                <a:lnTo>
                  <a:pt x="1023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8189" y="3283802"/>
            <a:ext cx="63373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440"/>
              </a:spcBef>
            </a:pPr>
            <a:r>
              <a:rPr sz="3000" i="1" spc="-40" dirty="0">
                <a:solidFill>
                  <a:srgbClr val="0B5D18"/>
                </a:solidFill>
                <a:latin typeface="Times New Roman"/>
                <a:cs typeface="Times New Roman"/>
              </a:rPr>
              <a:t>are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35012" y="56468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40006" y="55859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470494" y="8146198"/>
            <a:ext cx="901700" cy="596900"/>
          </a:xfrm>
          <a:custGeom>
            <a:avLst/>
            <a:gdLst/>
            <a:ahLst/>
            <a:cxnLst/>
            <a:rect l="l" t="t" r="r" b="b"/>
            <a:pathLst>
              <a:path w="901700" h="596900">
                <a:moveTo>
                  <a:pt x="0" y="0"/>
                </a:moveTo>
                <a:lnTo>
                  <a:pt x="901700" y="0"/>
                </a:lnTo>
                <a:lnTo>
                  <a:pt x="9017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05797" y="6246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45173" y="6260391"/>
            <a:ext cx="424299" cy="4265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45173" y="6260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5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7"/>
                </a:lnTo>
                <a:lnTo>
                  <a:pt x="424299" y="236777"/>
                </a:lnTo>
                <a:lnTo>
                  <a:pt x="424299" y="189785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57322" y="6793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96362" y="6684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90878" y="6963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01841" y="7021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09329" y="7032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01841" y="7358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09329" y="7369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01841" y="7695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09329" y="7706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79070" y="6246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18445" y="6260391"/>
            <a:ext cx="424299" cy="426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18445" y="6260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5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7"/>
                </a:lnTo>
                <a:lnTo>
                  <a:pt x="424299" y="236777"/>
                </a:lnTo>
                <a:lnTo>
                  <a:pt x="424299" y="189785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530596" y="6793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69636" y="6684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64151" y="6963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75114" y="7021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82602" y="7032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75114" y="7358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82602" y="7369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75114" y="7695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82602" y="7706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921344" y="6412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60384" y="6303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754900" y="6963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765862" y="7021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773349" y="7032131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0"/>
                </a:lnTo>
                <a:lnTo>
                  <a:pt x="12803" y="74251"/>
                </a:lnTo>
                <a:lnTo>
                  <a:pt x="0" y="114691"/>
                </a:lnTo>
                <a:lnTo>
                  <a:pt x="0" y="156729"/>
                </a:lnTo>
                <a:lnTo>
                  <a:pt x="12803" y="197168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5" y="197168"/>
                </a:lnTo>
                <a:lnTo>
                  <a:pt x="269998" y="156729"/>
                </a:lnTo>
                <a:lnTo>
                  <a:pt x="269998" y="114691"/>
                </a:lnTo>
                <a:lnTo>
                  <a:pt x="257195" y="74251"/>
                </a:lnTo>
                <a:lnTo>
                  <a:pt x="231590" y="38610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765862" y="7358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773349" y="7369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765862" y="7695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773349" y="7706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35012" y="6485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40006" y="6424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06613" y="6485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11606" y="6424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90913" y="6485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95906" y="6424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62512" y="64850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567506" y="64241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632605" y="5348509"/>
            <a:ext cx="99695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985"/>
              </a:spcBef>
            </a:pPr>
            <a:r>
              <a:rPr sz="2100" b="1" spc="-35" dirty="0">
                <a:solidFill>
                  <a:srgbClr val="0B5D18"/>
                </a:solidFill>
                <a:latin typeface="Arial"/>
                <a:cs typeface="Arial"/>
              </a:rPr>
              <a:t>START</a:t>
            </a:r>
            <a:endParaRPr sz="21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507134" y="3283802"/>
            <a:ext cx="130429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440"/>
              </a:spcBef>
            </a:pPr>
            <a:r>
              <a:rPr sz="3000" i="1" spc="-25" dirty="0">
                <a:solidFill>
                  <a:srgbClr val="0B5D18"/>
                </a:solidFill>
                <a:latin typeface="Times New Roman"/>
                <a:cs typeface="Times New Roman"/>
              </a:rPr>
              <a:t>difficult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907470" y="541905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946845" y="5433041"/>
            <a:ext cx="424299" cy="426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946845" y="543304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1"/>
                </a:lnTo>
                <a:lnTo>
                  <a:pt x="61234" y="61562"/>
                </a:lnTo>
                <a:lnTo>
                  <a:pt x="30617" y="100357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1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1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7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7"/>
                </a:lnTo>
                <a:lnTo>
                  <a:pt x="363064" y="61562"/>
                </a:lnTo>
                <a:lnTo>
                  <a:pt x="324475" y="30781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58996" y="5263596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098036" y="515437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992551" y="4085017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10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03514" y="4166455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11002" y="417720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03514" y="4503599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11002" y="451434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03514" y="4840744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11002" y="4851493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06613" y="56468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11606" y="55859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57372" y="4047956"/>
            <a:ext cx="829944" cy="1269365"/>
          </a:xfrm>
          <a:custGeom>
            <a:avLst/>
            <a:gdLst/>
            <a:ahLst/>
            <a:cxnLst/>
            <a:rect l="l" t="t" r="r" b="b"/>
            <a:pathLst>
              <a:path w="829945" h="1269364">
                <a:moveTo>
                  <a:pt x="0" y="0"/>
                </a:moveTo>
                <a:lnTo>
                  <a:pt x="822602" y="1258605"/>
                </a:lnTo>
                <a:lnTo>
                  <a:pt x="829550" y="12692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28947" y="5273211"/>
            <a:ext cx="118110" cy="135890"/>
          </a:xfrm>
          <a:custGeom>
            <a:avLst/>
            <a:gdLst/>
            <a:ahLst/>
            <a:cxnLst/>
            <a:rect l="l" t="t" r="r" b="b"/>
            <a:pathLst>
              <a:path w="118109" h="135889">
                <a:moveTo>
                  <a:pt x="102055" y="0"/>
                </a:moveTo>
                <a:lnTo>
                  <a:pt x="0" y="66701"/>
                </a:lnTo>
                <a:lnTo>
                  <a:pt x="117730" y="135406"/>
                </a:lnTo>
                <a:lnTo>
                  <a:pt x="102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279070" y="541905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18445" y="5433041"/>
            <a:ext cx="424299" cy="426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318445" y="543304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1"/>
                </a:lnTo>
                <a:lnTo>
                  <a:pt x="61234" y="61562"/>
                </a:lnTo>
                <a:lnTo>
                  <a:pt x="30617" y="100357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1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1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7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7"/>
                </a:lnTo>
                <a:lnTo>
                  <a:pt x="363064" y="61562"/>
                </a:lnTo>
                <a:lnTo>
                  <a:pt x="324475" y="30781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530596" y="5263596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469636" y="515437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364151" y="4085017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10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375114" y="4166455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382602" y="417720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375114" y="4503599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382602" y="451434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375114" y="4840744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382602" y="4851493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378213" y="56468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183206" y="55859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8032119" y="3289137"/>
            <a:ext cx="99695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00"/>
              </a:spcBef>
            </a:pPr>
            <a:r>
              <a:rPr sz="2100" b="1" spc="-15" dirty="0">
                <a:solidFill>
                  <a:srgbClr val="0B5D18"/>
                </a:solidFill>
                <a:latin typeface="Arial"/>
                <a:cs typeface="Arial"/>
              </a:rPr>
              <a:t>STOP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7454372" y="4047956"/>
            <a:ext cx="829944" cy="1269365"/>
          </a:xfrm>
          <a:custGeom>
            <a:avLst/>
            <a:gdLst/>
            <a:ahLst/>
            <a:cxnLst/>
            <a:rect l="l" t="t" r="r" b="b"/>
            <a:pathLst>
              <a:path w="829945" h="1269364">
                <a:moveTo>
                  <a:pt x="0" y="0"/>
                </a:moveTo>
                <a:lnTo>
                  <a:pt x="822602" y="1258605"/>
                </a:lnTo>
                <a:lnTo>
                  <a:pt x="829550" y="12692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947" y="5273211"/>
            <a:ext cx="118110" cy="135890"/>
          </a:xfrm>
          <a:custGeom>
            <a:avLst/>
            <a:gdLst/>
            <a:ahLst/>
            <a:cxnLst/>
            <a:rect l="l" t="t" r="r" b="b"/>
            <a:pathLst>
              <a:path w="118109" h="135889">
                <a:moveTo>
                  <a:pt x="102055" y="0"/>
                </a:moveTo>
                <a:lnTo>
                  <a:pt x="0" y="66701"/>
                </a:lnTo>
                <a:lnTo>
                  <a:pt x="117730" y="135406"/>
                </a:lnTo>
                <a:lnTo>
                  <a:pt x="102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171875" y="541905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211250" y="5433041"/>
            <a:ext cx="424299" cy="426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211250" y="543304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21" y="0"/>
                </a:moveTo>
                <a:lnTo>
                  <a:pt x="188779" y="0"/>
                </a:lnTo>
                <a:lnTo>
                  <a:pt x="142943" y="10260"/>
                </a:lnTo>
                <a:lnTo>
                  <a:pt x="99824" y="30781"/>
                </a:lnTo>
                <a:lnTo>
                  <a:pt x="61234" y="61562"/>
                </a:lnTo>
                <a:lnTo>
                  <a:pt x="30617" y="100357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4" y="395781"/>
                </a:lnTo>
                <a:lnTo>
                  <a:pt x="142943" y="416302"/>
                </a:lnTo>
                <a:lnTo>
                  <a:pt x="188779" y="426562"/>
                </a:lnTo>
                <a:lnTo>
                  <a:pt x="235521" y="426562"/>
                </a:lnTo>
                <a:lnTo>
                  <a:pt x="281357" y="416302"/>
                </a:lnTo>
                <a:lnTo>
                  <a:pt x="324475" y="395781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7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7"/>
                </a:lnTo>
                <a:lnTo>
                  <a:pt x="363064" y="61562"/>
                </a:lnTo>
                <a:lnTo>
                  <a:pt x="324475" y="30781"/>
                </a:lnTo>
                <a:lnTo>
                  <a:pt x="281357" y="10260"/>
                </a:lnTo>
                <a:lnTo>
                  <a:pt x="235521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423400" y="5263596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362441" y="515437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256956" y="4085017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10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267918" y="4166455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75406" y="417720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67918" y="4503599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275406" y="451434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267918" y="4840744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75406" y="4851493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3496393" y="3289137"/>
            <a:ext cx="185420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00"/>
              </a:spcBef>
            </a:pPr>
            <a:r>
              <a:rPr sz="3000" i="1" spc="-5" dirty="0">
                <a:solidFill>
                  <a:srgbClr val="0B5D18"/>
                </a:solidFill>
                <a:latin typeface="Times New Roman"/>
                <a:cs typeface="Times New Roman"/>
              </a:rPr>
              <a:t>Beginnings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4716955" y="5801234"/>
            <a:ext cx="4988560" cy="476884"/>
          </a:xfrm>
          <a:custGeom>
            <a:avLst/>
            <a:gdLst/>
            <a:ahLst/>
            <a:cxnLst/>
            <a:rect l="l" t="t" r="r" b="b"/>
            <a:pathLst>
              <a:path w="4988559" h="476885">
                <a:moveTo>
                  <a:pt x="4988273" y="476465"/>
                </a:moveTo>
                <a:lnTo>
                  <a:pt x="12642" y="1207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608230" y="5741758"/>
            <a:ext cx="127635" cy="121920"/>
          </a:xfrm>
          <a:custGeom>
            <a:avLst/>
            <a:gdLst/>
            <a:ahLst/>
            <a:cxnLst/>
            <a:rect l="l" t="t" r="r" b="b"/>
            <a:pathLst>
              <a:path w="127635" h="121920">
                <a:moveTo>
                  <a:pt x="127163" y="0"/>
                </a:moveTo>
                <a:lnTo>
                  <a:pt x="0" y="49090"/>
                </a:lnTo>
                <a:lnTo>
                  <a:pt x="115571" y="121367"/>
                </a:lnTo>
                <a:lnTo>
                  <a:pt x="127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663576" y="5656385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03158" y="0"/>
                </a:lnTo>
                <a:lnTo>
                  <a:pt x="41585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066734" y="559542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9791700" y="6159500"/>
            <a:ext cx="194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025900" y="8286750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Aller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219700" y="8286750"/>
            <a:ext cx="11264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A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n</a:t>
            </a: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f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ang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959600" y="8286750"/>
            <a:ext cx="3854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ist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975600" y="8286750"/>
            <a:ext cx="11049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s</a:t>
            </a: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c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hw</a:t>
            </a: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e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9550400" y="8367135"/>
            <a:ext cx="74739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2100" b="1" dirty="0">
                <a:solidFill>
                  <a:srgbClr val="C82506"/>
                </a:solidFill>
                <a:latin typeface="Arial"/>
                <a:cs typeface="Arial"/>
              </a:rPr>
              <a:t>S</a:t>
            </a:r>
            <a:r>
              <a:rPr sz="2100" b="1" spc="-40" dirty="0">
                <a:solidFill>
                  <a:srgbClr val="C82506"/>
                </a:solidFill>
                <a:latin typeface="Arial"/>
                <a:cs typeface="Arial"/>
              </a:rPr>
              <a:t>T</a:t>
            </a:r>
            <a:r>
              <a:rPr sz="2100" b="1" spc="-5" dirty="0">
                <a:solidFill>
                  <a:srgbClr val="C82506"/>
                </a:solidFill>
                <a:latin typeface="Arial"/>
                <a:cs typeface="Arial"/>
              </a:rPr>
              <a:t>O</a:t>
            </a:r>
            <a:r>
              <a:rPr sz="2100" b="1" dirty="0">
                <a:solidFill>
                  <a:srgbClr val="C82506"/>
                </a:solidFill>
                <a:latin typeface="Arial"/>
                <a:cs typeface="Arial"/>
              </a:rPr>
              <a:t>P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4" name="object 144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25095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1285" algn="l"/>
              </a:tabLst>
            </a:pPr>
            <a:r>
              <a:rPr lang="ru-RU" spc="-5" dirty="0" err="1"/>
              <a:t>Суцкевер</a:t>
            </a:r>
            <a:r>
              <a:rPr lang="ru-RU" spc="-5" dirty="0"/>
              <a:t>	</a:t>
            </a:r>
            <a:r>
              <a:rPr lang="ru-RU" dirty="0"/>
              <a:t>и </a:t>
            </a:r>
            <a:r>
              <a:rPr lang="ru-RU" spc="-5" dirty="0"/>
              <a:t>др.</a:t>
            </a:r>
            <a:r>
              <a:rPr lang="ru-RU" spc="-100" dirty="0"/>
              <a:t> </a:t>
            </a:r>
            <a:r>
              <a:rPr lang="ru-RU" dirty="0"/>
              <a:t>(2014)</a:t>
            </a:r>
            <a:r>
              <a:rPr spc="-5" dirty="0" smtClean="0"/>
              <a:t>:</a:t>
            </a:r>
            <a:r>
              <a:rPr spc="-50" dirty="0" smtClean="0"/>
              <a:t> </a:t>
            </a:r>
            <a:r>
              <a:rPr lang="ru-RU" spc="-60" dirty="0" smtClean="0"/>
              <a:t>Хитрости</a:t>
            </a:r>
            <a:endParaRPr spc="-6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1876" y="6246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1252" y="6260391"/>
            <a:ext cx="424299" cy="42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1252" y="6260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5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4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7"/>
                </a:lnTo>
                <a:lnTo>
                  <a:pt x="424299" y="236777"/>
                </a:lnTo>
                <a:lnTo>
                  <a:pt x="424299" y="189785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4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400" y="6793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62441" y="6684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6956" y="6963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7920" y="7021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5407" y="7032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920" y="7358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5407" y="7369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7920" y="7695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5407" y="7706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2643" y="8145871"/>
            <a:ext cx="901700" cy="596900"/>
          </a:xfrm>
          <a:custGeom>
            <a:avLst/>
            <a:gdLst/>
            <a:ahLst/>
            <a:cxnLst/>
            <a:rect l="l" t="t" r="r" b="b"/>
            <a:pathLst>
              <a:path w="901700" h="596900">
                <a:moveTo>
                  <a:pt x="0" y="0"/>
                </a:moveTo>
                <a:lnTo>
                  <a:pt x="901513" y="0"/>
                </a:lnTo>
                <a:lnTo>
                  <a:pt x="901513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3908" y="8146198"/>
            <a:ext cx="1240790" cy="596900"/>
          </a:xfrm>
          <a:custGeom>
            <a:avLst/>
            <a:gdLst/>
            <a:ahLst/>
            <a:cxnLst/>
            <a:rect l="l" t="t" r="r" b="b"/>
            <a:pathLst>
              <a:path w="1240789" h="596900">
                <a:moveTo>
                  <a:pt x="0" y="0"/>
                </a:moveTo>
                <a:lnTo>
                  <a:pt x="1240283" y="0"/>
                </a:lnTo>
                <a:lnTo>
                  <a:pt x="1240283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2526" y="6246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1902" y="6260391"/>
            <a:ext cx="424298" cy="426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1902" y="6260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19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5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19" y="426562"/>
                </a:lnTo>
                <a:lnTo>
                  <a:pt x="281355" y="416302"/>
                </a:lnTo>
                <a:lnTo>
                  <a:pt x="324474" y="395782"/>
                </a:lnTo>
                <a:lnTo>
                  <a:pt x="363063" y="365001"/>
                </a:lnTo>
                <a:lnTo>
                  <a:pt x="393680" y="326206"/>
                </a:lnTo>
                <a:lnTo>
                  <a:pt x="414092" y="282857"/>
                </a:lnTo>
                <a:lnTo>
                  <a:pt x="424298" y="236777"/>
                </a:lnTo>
                <a:lnTo>
                  <a:pt x="424298" y="189785"/>
                </a:lnTo>
                <a:lnTo>
                  <a:pt x="414092" y="143705"/>
                </a:lnTo>
                <a:lnTo>
                  <a:pt x="393680" y="100356"/>
                </a:lnTo>
                <a:lnTo>
                  <a:pt x="363063" y="61561"/>
                </a:lnTo>
                <a:lnTo>
                  <a:pt x="324474" y="30780"/>
                </a:lnTo>
                <a:lnTo>
                  <a:pt x="281355" y="10260"/>
                </a:lnTo>
                <a:lnTo>
                  <a:pt x="2355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84051" y="6793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23090" y="6684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7606" y="6963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8570" y="7021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6057" y="7032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8570" y="7358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6057" y="7369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28570" y="7695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36057" y="7706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50670" y="6223065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90045" y="6237047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5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7"/>
                </a:lnTo>
                <a:lnTo>
                  <a:pt x="424299" y="236777"/>
                </a:lnTo>
                <a:lnTo>
                  <a:pt x="424299" y="189785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2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07484" y="8146198"/>
            <a:ext cx="499745" cy="596900"/>
          </a:xfrm>
          <a:custGeom>
            <a:avLst/>
            <a:gdLst/>
            <a:ahLst/>
            <a:cxnLst/>
            <a:rect l="l" t="t" r="r" b="b"/>
            <a:pathLst>
              <a:path w="499745" h="596900">
                <a:moveTo>
                  <a:pt x="0" y="0"/>
                </a:moveTo>
                <a:lnTo>
                  <a:pt x="499678" y="0"/>
                </a:lnTo>
                <a:lnTo>
                  <a:pt x="499678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1057" y="8146198"/>
            <a:ext cx="1219200" cy="596900"/>
          </a:xfrm>
          <a:custGeom>
            <a:avLst/>
            <a:gdLst/>
            <a:ahLst/>
            <a:cxnLst/>
            <a:rect l="l" t="t" r="r" b="b"/>
            <a:pathLst>
              <a:path w="1219200" h="596900">
                <a:moveTo>
                  <a:pt x="0" y="0"/>
                </a:moveTo>
                <a:lnTo>
                  <a:pt x="1219075" y="0"/>
                </a:lnTo>
                <a:lnTo>
                  <a:pt x="1219075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32526" y="541905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71902" y="5433041"/>
            <a:ext cx="424298" cy="426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71902" y="543304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19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1"/>
                </a:lnTo>
                <a:lnTo>
                  <a:pt x="61234" y="61562"/>
                </a:lnTo>
                <a:lnTo>
                  <a:pt x="30617" y="100357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1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19" y="426562"/>
                </a:lnTo>
                <a:lnTo>
                  <a:pt x="281355" y="416302"/>
                </a:lnTo>
                <a:lnTo>
                  <a:pt x="324474" y="395781"/>
                </a:lnTo>
                <a:lnTo>
                  <a:pt x="363063" y="365001"/>
                </a:lnTo>
                <a:lnTo>
                  <a:pt x="393680" y="326206"/>
                </a:lnTo>
                <a:lnTo>
                  <a:pt x="414092" y="282857"/>
                </a:lnTo>
                <a:lnTo>
                  <a:pt x="424298" y="236777"/>
                </a:lnTo>
                <a:lnTo>
                  <a:pt x="424298" y="189786"/>
                </a:lnTo>
                <a:lnTo>
                  <a:pt x="414092" y="143705"/>
                </a:lnTo>
                <a:lnTo>
                  <a:pt x="393680" y="100357"/>
                </a:lnTo>
                <a:lnTo>
                  <a:pt x="363063" y="61562"/>
                </a:lnTo>
                <a:lnTo>
                  <a:pt x="324474" y="30781"/>
                </a:lnTo>
                <a:lnTo>
                  <a:pt x="281355" y="10260"/>
                </a:lnTo>
                <a:lnTo>
                  <a:pt x="235519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84051" y="5263596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23090" y="515437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17606" y="4085017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10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28570" y="4166455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36057" y="417720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28570" y="4503599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36057" y="451434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28570" y="4840744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36057" y="4851493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68578" y="4045414"/>
            <a:ext cx="822325" cy="1271905"/>
          </a:xfrm>
          <a:custGeom>
            <a:avLst/>
            <a:gdLst/>
            <a:ahLst/>
            <a:cxnLst/>
            <a:rect l="l" t="t" r="r" b="b"/>
            <a:pathLst>
              <a:path w="822325" h="1271904">
                <a:moveTo>
                  <a:pt x="0" y="0"/>
                </a:moveTo>
                <a:lnTo>
                  <a:pt x="814917" y="1260809"/>
                </a:lnTo>
                <a:lnTo>
                  <a:pt x="821811" y="12714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32299" y="5273133"/>
            <a:ext cx="117475" cy="135890"/>
          </a:xfrm>
          <a:custGeom>
            <a:avLst/>
            <a:gdLst/>
            <a:ahLst/>
            <a:cxnLst/>
            <a:rect l="l" t="t" r="r" b="b"/>
            <a:pathLst>
              <a:path w="117475" h="135889">
                <a:moveTo>
                  <a:pt x="102393" y="0"/>
                </a:moveTo>
                <a:lnTo>
                  <a:pt x="0" y="66180"/>
                </a:lnTo>
                <a:lnTo>
                  <a:pt x="117378" y="135483"/>
                </a:lnTo>
                <a:lnTo>
                  <a:pt x="1023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78189" y="3283802"/>
            <a:ext cx="63373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440"/>
              </a:spcBef>
            </a:pPr>
            <a:r>
              <a:rPr sz="3000" i="1" spc="-40" dirty="0">
                <a:solidFill>
                  <a:srgbClr val="0B5D18"/>
                </a:solidFill>
                <a:latin typeface="Times New Roman"/>
                <a:cs typeface="Times New Roman"/>
              </a:rPr>
              <a:t>are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35012" y="56468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40006" y="55859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470494" y="8146198"/>
            <a:ext cx="901700" cy="596900"/>
          </a:xfrm>
          <a:custGeom>
            <a:avLst/>
            <a:gdLst/>
            <a:ahLst/>
            <a:cxnLst/>
            <a:rect l="l" t="t" r="r" b="b"/>
            <a:pathLst>
              <a:path w="901700" h="596900">
                <a:moveTo>
                  <a:pt x="0" y="0"/>
                </a:moveTo>
                <a:lnTo>
                  <a:pt x="901700" y="0"/>
                </a:lnTo>
                <a:lnTo>
                  <a:pt x="9017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05797" y="6246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45173" y="6260391"/>
            <a:ext cx="424299" cy="426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45173" y="6260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5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7"/>
                </a:lnTo>
                <a:lnTo>
                  <a:pt x="424299" y="236777"/>
                </a:lnTo>
                <a:lnTo>
                  <a:pt x="424299" y="189785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57322" y="6793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96362" y="6684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90878" y="6963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01841" y="7021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09329" y="7032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01841" y="7358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09329" y="7369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01841" y="7695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09329" y="7706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79070" y="624640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18445" y="6260391"/>
            <a:ext cx="424299" cy="426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18445" y="626039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0"/>
                </a:lnTo>
                <a:lnTo>
                  <a:pt x="61234" y="61561"/>
                </a:lnTo>
                <a:lnTo>
                  <a:pt x="30617" y="100356"/>
                </a:lnTo>
                <a:lnTo>
                  <a:pt x="10205" y="143705"/>
                </a:lnTo>
                <a:lnTo>
                  <a:pt x="0" y="189785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2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2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7"/>
                </a:lnTo>
                <a:lnTo>
                  <a:pt x="424299" y="236777"/>
                </a:lnTo>
                <a:lnTo>
                  <a:pt x="424299" y="189785"/>
                </a:lnTo>
                <a:lnTo>
                  <a:pt x="414093" y="143705"/>
                </a:lnTo>
                <a:lnTo>
                  <a:pt x="393681" y="100356"/>
                </a:lnTo>
                <a:lnTo>
                  <a:pt x="363064" y="61561"/>
                </a:lnTo>
                <a:lnTo>
                  <a:pt x="324475" y="30780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530596" y="6793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69636" y="6684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64151" y="6963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75114" y="7021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82602" y="7032129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75114" y="7358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82602" y="7369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375114" y="7695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82602" y="7706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921344" y="6793507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60384" y="66842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754900" y="6963546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09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765862" y="7021383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773349" y="7032131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0"/>
                </a:lnTo>
                <a:lnTo>
                  <a:pt x="12803" y="74251"/>
                </a:lnTo>
                <a:lnTo>
                  <a:pt x="0" y="114691"/>
                </a:lnTo>
                <a:lnTo>
                  <a:pt x="0" y="156729"/>
                </a:lnTo>
                <a:lnTo>
                  <a:pt x="12803" y="197168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5" y="197168"/>
                </a:lnTo>
                <a:lnTo>
                  <a:pt x="269998" y="156729"/>
                </a:lnTo>
                <a:lnTo>
                  <a:pt x="269998" y="114691"/>
                </a:lnTo>
                <a:lnTo>
                  <a:pt x="257195" y="74251"/>
                </a:lnTo>
                <a:lnTo>
                  <a:pt x="231590" y="38610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765862" y="7358526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773349" y="736927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765862" y="7695671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773349" y="770641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9" y="38611"/>
                </a:lnTo>
                <a:lnTo>
                  <a:pt x="12803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3" y="197169"/>
                </a:lnTo>
                <a:lnTo>
                  <a:pt x="38409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6" y="258551"/>
                </a:lnTo>
                <a:lnTo>
                  <a:pt x="231590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90" y="38611"/>
                </a:lnTo>
                <a:lnTo>
                  <a:pt x="196136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22972" y="6485083"/>
            <a:ext cx="739140" cy="0"/>
          </a:xfrm>
          <a:custGeom>
            <a:avLst/>
            <a:gdLst/>
            <a:ahLst/>
            <a:cxnLst/>
            <a:rect l="l" t="t" r="r" b="b"/>
            <a:pathLst>
              <a:path w="739139">
                <a:moveTo>
                  <a:pt x="0" y="0"/>
                </a:moveTo>
                <a:lnTo>
                  <a:pt x="25399" y="0"/>
                </a:lnTo>
                <a:lnTo>
                  <a:pt x="738954" y="0"/>
                </a:lnTo>
              </a:path>
            </a:pathLst>
          </a:custGeom>
          <a:ln w="508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35012" y="6378403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59">
                <a:moveTo>
                  <a:pt x="213360" y="0"/>
                </a:moveTo>
                <a:lnTo>
                  <a:pt x="0" y="106680"/>
                </a:lnTo>
                <a:lnTo>
                  <a:pt x="21336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94573" y="6485083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25399" y="0"/>
                </a:lnTo>
                <a:lnTo>
                  <a:pt x="738954" y="0"/>
                </a:lnTo>
              </a:path>
            </a:pathLst>
          </a:custGeom>
          <a:ln w="508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06613" y="6378403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59">
                <a:moveTo>
                  <a:pt x="213360" y="0"/>
                </a:moveTo>
                <a:lnTo>
                  <a:pt x="0" y="106680"/>
                </a:lnTo>
                <a:lnTo>
                  <a:pt x="21336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78873" y="6485083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25400" y="0"/>
                </a:lnTo>
                <a:lnTo>
                  <a:pt x="738954" y="0"/>
                </a:lnTo>
              </a:path>
            </a:pathLst>
          </a:custGeom>
          <a:ln w="508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90913" y="6378403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106680"/>
                </a:lnTo>
                <a:lnTo>
                  <a:pt x="21336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950472" y="6485083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>
                <a:moveTo>
                  <a:pt x="0" y="0"/>
                </a:moveTo>
                <a:lnTo>
                  <a:pt x="25400" y="0"/>
                </a:lnTo>
                <a:lnTo>
                  <a:pt x="738954" y="0"/>
                </a:lnTo>
              </a:path>
            </a:pathLst>
          </a:custGeom>
          <a:ln w="508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62512" y="6378403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59" h="213359">
                <a:moveTo>
                  <a:pt x="213360" y="0"/>
                </a:moveTo>
                <a:lnTo>
                  <a:pt x="0" y="106680"/>
                </a:lnTo>
                <a:lnTo>
                  <a:pt x="21336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632605" y="5348509"/>
            <a:ext cx="99695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985"/>
              </a:spcBef>
            </a:pPr>
            <a:r>
              <a:rPr sz="2100" b="1" spc="-35" dirty="0">
                <a:solidFill>
                  <a:srgbClr val="0B5D18"/>
                </a:solidFill>
                <a:latin typeface="Arial"/>
                <a:cs typeface="Arial"/>
              </a:rPr>
              <a:t>START</a:t>
            </a:r>
            <a:endParaRPr sz="21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507134" y="3283802"/>
            <a:ext cx="130429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440"/>
              </a:spcBef>
            </a:pPr>
            <a:r>
              <a:rPr sz="3000" i="1" spc="-25" dirty="0">
                <a:solidFill>
                  <a:srgbClr val="0B5D18"/>
                </a:solidFill>
                <a:latin typeface="Times New Roman"/>
                <a:cs typeface="Times New Roman"/>
              </a:rPr>
              <a:t>difficult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907470" y="541905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946845" y="5433041"/>
            <a:ext cx="424299" cy="42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946845" y="543304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1"/>
                </a:lnTo>
                <a:lnTo>
                  <a:pt x="61234" y="61562"/>
                </a:lnTo>
                <a:lnTo>
                  <a:pt x="30617" y="100357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1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1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7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7"/>
                </a:lnTo>
                <a:lnTo>
                  <a:pt x="363064" y="61562"/>
                </a:lnTo>
                <a:lnTo>
                  <a:pt x="324475" y="30781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58996" y="5263596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098036" y="515437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992551" y="4085017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10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03514" y="4166455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11002" y="417720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03514" y="4503599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11002" y="451434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03514" y="4840744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11002" y="4851493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06613" y="56468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11606" y="55859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57372" y="4047956"/>
            <a:ext cx="829944" cy="1269365"/>
          </a:xfrm>
          <a:custGeom>
            <a:avLst/>
            <a:gdLst/>
            <a:ahLst/>
            <a:cxnLst/>
            <a:rect l="l" t="t" r="r" b="b"/>
            <a:pathLst>
              <a:path w="829945" h="1269364">
                <a:moveTo>
                  <a:pt x="0" y="0"/>
                </a:moveTo>
                <a:lnTo>
                  <a:pt x="822602" y="1258605"/>
                </a:lnTo>
                <a:lnTo>
                  <a:pt x="829550" y="12692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828947" y="5273211"/>
            <a:ext cx="118110" cy="135890"/>
          </a:xfrm>
          <a:custGeom>
            <a:avLst/>
            <a:gdLst/>
            <a:ahLst/>
            <a:cxnLst/>
            <a:rect l="l" t="t" r="r" b="b"/>
            <a:pathLst>
              <a:path w="118109" h="135889">
                <a:moveTo>
                  <a:pt x="102055" y="0"/>
                </a:moveTo>
                <a:lnTo>
                  <a:pt x="0" y="66701"/>
                </a:lnTo>
                <a:lnTo>
                  <a:pt x="117730" y="135406"/>
                </a:lnTo>
                <a:lnTo>
                  <a:pt x="102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279070" y="541905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18445" y="5433041"/>
            <a:ext cx="424299" cy="4265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318445" y="543304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5" h="426720">
                <a:moveTo>
                  <a:pt x="235520" y="0"/>
                </a:moveTo>
                <a:lnTo>
                  <a:pt x="188778" y="0"/>
                </a:lnTo>
                <a:lnTo>
                  <a:pt x="142942" y="10260"/>
                </a:lnTo>
                <a:lnTo>
                  <a:pt x="99823" y="30781"/>
                </a:lnTo>
                <a:lnTo>
                  <a:pt x="61234" y="61562"/>
                </a:lnTo>
                <a:lnTo>
                  <a:pt x="30617" y="100357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3" y="395781"/>
                </a:lnTo>
                <a:lnTo>
                  <a:pt x="142942" y="416302"/>
                </a:lnTo>
                <a:lnTo>
                  <a:pt x="188778" y="426562"/>
                </a:lnTo>
                <a:lnTo>
                  <a:pt x="235520" y="426562"/>
                </a:lnTo>
                <a:lnTo>
                  <a:pt x="281356" y="416302"/>
                </a:lnTo>
                <a:lnTo>
                  <a:pt x="324475" y="395781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7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7"/>
                </a:lnTo>
                <a:lnTo>
                  <a:pt x="363064" y="61562"/>
                </a:lnTo>
                <a:lnTo>
                  <a:pt x="324475" y="30781"/>
                </a:lnTo>
                <a:lnTo>
                  <a:pt x="281356" y="10260"/>
                </a:lnTo>
                <a:lnTo>
                  <a:pt x="235520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530596" y="5263596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469636" y="515437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364151" y="4085017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10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375114" y="4166455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382602" y="417720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375114" y="4503599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382602" y="451434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375114" y="4840744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382602" y="4851493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09" h="271779">
                <a:moveTo>
                  <a:pt x="155908" y="0"/>
                </a:moveTo>
                <a:lnTo>
                  <a:pt x="114089" y="0"/>
                </a:lnTo>
                <a:lnTo>
                  <a:pt x="73862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2" y="258551"/>
                </a:lnTo>
                <a:lnTo>
                  <a:pt x="114089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89" y="232810"/>
                </a:lnTo>
                <a:lnTo>
                  <a:pt x="257195" y="197169"/>
                </a:lnTo>
                <a:lnTo>
                  <a:pt x="269998" y="156730"/>
                </a:lnTo>
                <a:lnTo>
                  <a:pt x="269998" y="114691"/>
                </a:lnTo>
                <a:lnTo>
                  <a:pt x="257195" y="74252"/>
                </a:lnTo>
                <a:lnTo>
                  <a:pt x="231589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378213" y="5646883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04994" y="0"/>
                </a:lnTo>
                <a:lnTo>
                  <a:pt x="81769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183206" y="558592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8032119" y="3289137"/>
            <a:ext cx="99695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00"/>
              </a:spcBef>
            </a:pPr>
            <a:r>
              <a:rPr sz="2100" b="1" spc="-15" dirty="0">
                <a:solidFill>
                  <a:srgbClr val="0B5D18"/>
                </a:solidFill>
                <a:latin typeface="Arial"/>
                <a:cs typeface="Arial"/>
              </a:rPr>
              <a:t>STOP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7454372" y="4047956"/>
            <a:ext cx="829944" cy="1269365"/>
          </a:xfrm>
          <a:custGeom>
            <a:avLst/>
            <a:gdLst/>
            <a:ahLst/>
            <a:cxnLst/>
            <a:rect l="l" t="t" r="r" b="b"/>
            <a:pathLst>
              <a:path w="829945" h="1269364">
                <a:moveTo>
                  <a:pt x="0" y="0"/>
                </a:moveTo>
                <a:lnTo>
                  <a:pt x="822602" y="1258605"/>
                </a:lnTo>
                <a:lnTo>
                  <a:pt x="829550" y="126923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25947" y="5273211"/>
            <a:ext cx="118110" cy="135890"/>
          </a:xfrm>
          <a:custGeom>
            <a:avLst/>
            <a:gdLst/>
            <a:ahLst/>
            <a:cxnLst/>
            <a:rect l="l" t="t" r="r" b="b"/>
            <a:pathLst>
              <a:path w="118109" h="135889">
                <a:moveTo>
                  <a:pt x="102055" y="0"/>
                </a:moveTo>
                <a:lnTo>
                  <a:pt x="0" y="66701"/>
                </a:lnTo>
                <a:lnTo>
                  <a:pt x="117730" y="135406"/>
                </a:lnTo>
                <a:lnTo>
                  <a:pt x="102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171875" y="5419059"/>
            <a:ext cx="503050" cy="505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211250" y="5433041"/>
            <a:ext cx="424299" cy="4265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211250" y="5433041"/>
            <a:ext cx="424815" cy="426720"/>
          </a:xfrm>
          <a:custGeom>
            <a:avLst/>
            <a:gdLst/>
            <a:ahLst/>
            <a:cxnLst/>
            <a:rect l="l" t="t" r="r" b="b"/>
            <a:pathLst>
              <a:path w="424814" h="426720">
                <a:moveTo>
                  <a:pt x="235521" y="0"/>
                </a:moveTo>
                <a:lnTo>
                  <a:pt x="188779" y="0"/>
                </a:lnTo>
                <a:lnTo>
                  <a:pt x="142943" y="10260"/>
                </a:lnTo>
                <a:lnTo>
                  <a:pt x="99824" y="30781"/>
                </a:lnTo>
                <a:lnTo>
                  <a:pt x="61234" y="61562"/>
                </a:lnTo>
                <a:lnTo>
                  <a:pt x="30617" y="100357"/>
                </a:lnTo>
                <a:lnTo>
                  <a:pt x="10205" y="143705"/>
                </a:lnTo>
                <a:lnTo>
                  <a:pt x="0" y="189786"/>
                </a:lnTo>
                <a:lnTo>
                  <a:pt x="0" y="236777"/>
                </a:lnTo>
                <a:lnTo>
                  <a:pt x="10205" y="282857"/>
                </a:lnTo>
                <a:lnTo>
                  <a:pt x="30617" y="326206"/>
                </a:lnTo>
                <a:lnTo>
                  <a:pt x="61234" y="365001"/>
                </a:lnTo>
                <a:lnTo>
                  <a:pt x="99824" y="395781"/>
                </a:lnTo>
                <a:lnTo>
                  <a:pt x="142943" y="416302"/>
                </a:lnTo>
                <a:lnTo>
                  <a:pt x="188779" y="426562"/>
                </a:lnTo>
                <a:lnTo>
                  <a:pt x="235521" y="426562"/>
                </a:lnTo>
                <a:lnTo>
                  <a:pt x="281357" y="416302"/>
                </a:lnTo>
                <a:lnTo>
                  <a:pt x="324475" y="395781"/>
                </a:lnTo>
                <a:lnTo>
                  <a:pt x="363064" y="365001"/>
                </a:lnTo>
                <a:lnTo>
                  <a:pt x="393681" y="326206"/>
                </a:lnTo>
                <a:lnTo>
                  <a:pt x="414093" y="282857"/>
                </a:lnTo>
                <a:lnTo>
                  <a:pt x="424299" y="236777"/>
                </a:lnTo>
                <a:lnTo>
                  <a:pt x="424299" y="189786"/>
                </a:lnTo>
                <a:lnTo>
                  <a:pt x="414093" y="143705"/>
                </a:lnTo>
                <a:lnTo>
                  <a:pt x="393681" y="100357"/>
                </a:lnTo>
                <a:lnTo>
                  <a:pt x="363064" y="61562"/>
                </a:lnTo>
                <a:lnTo>
                  <a:pt x="324475" y="30781"/>
                </a:lnTo>
                <a:lnTo>
                  <a:pt x="281357" y="10260"/>
                </a:lnTo>
                <a:lnTo>
                  <a:pt x="235521" y="0"/>
                </a:lnTo>
                <a:close/>
              </a:path>
            </a:pathLst>
          </a:custGeom>
          <a:solidFill>
            <a:srgbClr val="009CFD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423400" y="5263596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41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362441" y="515437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0" y="121919"/>
                </a:lnTo>
                <a:lnTo>
                  <a:pt x="121920" y="121919"/>
                </a:lnTo>
                <a:lnTo>
                  <a:pt x="60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256956" y="4085017"/>
            <a:ext cx="333375" cy="1083310"/>
          </a:xfrm>
          <a:custGeom>
            <a:avLst/>
            <a:gdLst/>
            <a:ahLst/>
            <a:cxnLst/>
            <a:rect l="l" t="t" r="r" b="b"/>
            <a:pathLst>
              <a:path w="333375" h="1083310">
                <a:moveTo>
                  <a:pt x="0" y="0"/>
                </a:moveTo>
                <a:lnTo>
                  <a:pt x="332889" y="0"/>
                </a:lnTo>
                <a:lnTo>
                  <a:pt x="332889" y="1082879"/>
                </a:lnTo>
                <a:lnTo>
                  <a:pt x="0" y="10828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267918" y="4166455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75406" y="4177204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67918" y="4503599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275406" y="4514348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267918" y="4840744"/>
            <a:ext cx="323999" cy="325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75406" y="4851493"/>
            <a:ext cx="270510" cy="271780"/>
          </a:xfrm>
          <a:custGeom>
            <a:avLst/>
            <a:gdLst/>
            <a:ahLst/>
            <a:cxnLst/>
            <a:rect l="l" t="t" r="r" b="b"/>
            <a:pathLst>
              <a:path w="270510" h="271779">
                <a:moveTo>
                  <a:pt x="155908" y="0"/>
                </a:moveTo>
                <a:lnTo>
                  <a:pt x="114090" y="0"/>
                </a:lnTo>
                <a:lnTo>
                  <a:pt x="73863" y="12870"/>
                </a:lnTo>
                <a:lnTo>
                  <a:pt x="38408" y="38611"/>
                </a:lnTo>
                <a:lnTo>
                  <a:pt x="12802" y="74252"/>
                </a:lnTo>
                <a:lnTo>
                  <a:pt x="0" y="114691"/>
                </a:lnTo>
                <a:lnTo>
                  <a:pt x="0" y="156730"/>
                </a:lnTo>
                <a:lnTo>
                  <a:pt x="12802" y="197169"/>
                </a:lnTo>
                <a:lnTo>
                  <a:pt x="38408" y="232810"/>
                </a:lnTo>
                <a:lnTo>
                  <a:pt x="73863" y="258551"/>
                </a:lnTo>
                <a:lnTo>
                  <a:pt x="114090" y="271421"/>
                </a:lnTo>
                <a:lnTo>
                  <a:pt x="155908" y="271421"/>
                </a:lnTo>
                <a:lnTo>
                  <a:pt x="196135" y="258551"/>
                </a:lnTo>
                <a:lnTo>
                  <a:pt x="231590" y="232810"/>
                </a:lnTo>
                <a:lnTo>
                  <a:pt x="257196" y="197169"/>
                </a:lnTo>
                <a:lnTo>
                  <a:pt x="269999" y="156730"/>
                </a:lnTo>
                <a:lnTo>
                  <a:pt x="269999" y="114691"/>
                </a:lnTo>
                <a:lnTo>
                  <a:pt x="257196" y="74252"/>
                </a:lnTo>
                <a:lnTo>
                  <a:pt x="231590" y="38611"/>
                </a:lnTo>
                <a:lnTo>
                  <a:pt x="196135" y="12870"/>
                </a:lnTo>
                <a:lnTo>
                  <a:pt x="155908" y="0"/>
                </a:lnTo>
                <a:close/>
              </a:path>
            </a:pathLst>
          </a:custGeom>
          <a:solidFill>
            <a:srgbClr val="A6A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3496393" y="3289137"/>
            <a:ext cx="1854200" cy="596900"/>
          </a:xfrm>
          <a:prstGeom prst="rect">
            <a:avLst/>
          </a:prstGeom>
          <a:ln w="25400">
            <a:solidFill>
              <a:srgbClr val="0B5D18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00"/>
              </a:spcBef>
            </a:pPr>
            <a:r>
              <a:rPr sz="3000" i="1" spc="-5" dirty="0">
                <a:solidFill>
                  <a:srgbClr val="0B5D18"/>
                </a:solidFill>
                <a:latin typeface="Times New Roman"/>
                <a:cs typeface="Times New Roman"/>
              </a:rPr>
              <a:t>Beginnings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4412386" y="6106158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040"/>
                </a:lnTo>
              </a:path>
            </a:pathLst>
          </a:custGeom>
          <a:ln w="508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305706" y="5918198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106680" y="0"/>
                </a:moveTo>
                <a:lnTo>
                  <a:pt x="0" y="213359"/>
                </a:lnTo>
                <a:lnTo>
                  <a:pt x="213360" y="213359"/>
                </a:lnTo>
                <a:lnTo>
                  <a:pt x="10668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663576" y="5656385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03158" y="0"/>
                </a:lnTo>
                <a:lnTo>
                  <a:pt x="41585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066734" y="559542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4305300" y="6197600"/>
            <a:ext cx="194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025900" y="8286750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Aller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5219700" y="8286750"/>
            <a:ext cx="11264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A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n</a:t>
            </a: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f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ang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959600" y="8286750"/>
            <a:ext cx="3854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ist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975600" y="8286750"/>
            <a:ext cx="11049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</a:pP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s</a:t>
            </a: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c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hw</a:t>
            </a:r>
            <a:r>
              <a:rPr sz="3000" i="1" spc="-5" dirty="0">
                <a:solidFill>
                  <a:srgbClr val="C82506"/>
                </a:solidFill>
                <a:latin typeface="Times New Roman"/>
                <a:cs typeface="Times New Roman"/>
              </a:rPr>
              <a:t>e</a:t>
            </a:r>
            <a:r>
              <a:rPr sz="3000" i="1" dirty="0">
                <a:solidFill>
                  <a:srgbClr val="C82506"/>
                </a:solidFill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9550400" y="8367135"/>
            <a:ext cx="74739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5"/>
              </a:lnSpc>
            </a:pPr>
            <a:r>
              <a:rPr sz="2100" b="1" dirty="0">
                <a:solidFill>
                  <a:srgbClr val="C82506"/>
                </a:solidFill>
                <a:latin typeface="Arial"/>
                <a:cs typeface="Arial"/>
              </a:rPr>
              <a:t>S</a:t>
            </a:r>
            <a:r>
              <a:rPr sz="2100" b="1" spc="-40" dirty="0">
                <a:solidFill>
                  <a:srgbClr val="C82506"/>
                </a:solidFill>
                <a:latin typeface="Arial"/>
                <a:cs typeface="Arial"/>
              </a:rPr>
              <a:t>T</a:t>
            </a:r>
            <a:r>
              <a:rPr sz="2100" b="1" spc="-5" dirty="0">
                <a:solidFill>
                  <a:srgbClr val="C82506"/>
                </a:solidFill>
                <a:latin typeface="Arial"/>
                <a:cs typeface="Arial"/>
              </a:rPr>
              <a:t>O</a:t>
            </a:r>
            <a:r>
              <a:rPr sz="2100" b="1" dirty="0">
                <a:solidFill>
                  <a:srgbClr val="C82506"/>
                </a:solidFill>
                <a:latin typeface="Arial"/>
                <a:cs typeface="Arial"/>
              </a:rPr>
              <a:t>P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4" name="object 144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25095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1285" algn="l"/>
              </a:tabLst>
            </a:pPr>
            <a:r>
              <a:rPr lang="ru-RU" spc="-5" dirty="0" err="1"/>
              <a:t>Суцкевер</a:t>
            </a:r>
            <a:r>
              <a:rPr lang="ru-RU" spc="-5" dirty="0"/>
              <a:t>	</a:t>
            </a:r>
            <a:r>
              <a:rPr lang="ru-RU" dirty="0"/>
              <a:t>и </a:t>
            </a:r>
            <a:r>
              <a:rPr lang="ru-RU" spc="-5" dirty="0"/>
              <a:t>др.</a:t>
            </a:r>
            <a:r>
              <a:rPr lang="ru-RU" spc="-100" dirty="0"/>
              <a:t> </a:t>
            </a:r>
            <a:r>
              <a:rPr lang="ru-RU" dirty="0"/>
              <a:t>(2014)</a:t>
            </a:r>
            <a:r>
              <a:rPr lang="ru-RU" spc="-5" dirty="0"/>
              <a:t>:</a:t>
            </a:r>
            <a:r>
              <a:rPr lang="ru-RU" spc="-50" dirty="0"/>
              <a:t> </a:t>
            </a:r>
            <a:r>
              <a:rPr lang="ru-RU" spc="-60" dirty="0"/>
              <a:t>Хитрости</a:t>
            </a:r>
            <a:endParaRPr spc="-60" dirty="0"/>
          </a:p>
        </p:txBody>
      </p:sp>
      <p:sp>
        <p:nvSpPr>
          <p:cNvPr id="145" name="object 145"/>
          <p:cNvSpPr txBox="1"/>
          <p:nvPr/>
        </p:nvSpPr>
        <p:spPr>
          <a:xfrm>
            <a:off x="87143" y="1924080"/>
            <a:ext cx="12954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spc="-5" dirty="0" smtClean="0">
                <a:latin typeface="Arial"/>
                <a:cs typeface="Arial"/>
              </a:rPr>
              <a:t>Прочитайте входную последовательность </a:t>
            </a:r>
            <a:r>
              <a:rPr sz="3600" spc="75" dirty="0" smtClean="0">
                <a:latin typeface="Arial"/>
                <a:cs typeface="Arial"/>
              </a:rPr>
              <a:t>“</a:t>
            </a:r>
            <a:r>
              <a:rPr lang="ru-RU" sz="3600" spc="75" dirty="0" smtClean="0">
                <a:latin typeface="Arial"/>
                <a:cs typeface="Arial"/>
              </a:rPr>
              <a:t>задом наперед</a:t>
            </a:r>
            <a:r>
              <a:rPr sz="3600" spc="75" dirty="0" smtClean="0">
                <a:latin typeface="Arial"/>
                <a:cs typeface="Arial"/>
              </a:rPr>
              <a:t>”: </a:t>
            </a:r>
            <a:r>
              <a:rPr sz="3600" b="1" dirty="0">
                <a:latin typeface="Arial"/>
                <a:cs typeface="Arial"/>
              </a:rPr>
              <a:t>+4</a:t>
            </a:r>
            <a:r>
              <a:rPr sz="3600" b="1" spc="-1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BLEU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25095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1285" algn="l"/>
              </a:tabLst>
            </a:pPr>
            <a:r>
              <a:rPr lang="ru-RU" spc="-5" dirty="0" err="1"/>
              <a:t>Суцкевер</a:t>
            </a:r>
            <a:r>
              <a:rPr lang="ru-RU" spc="-5" dirty="0"/>
              <a:t>	</a:t>
            </a:r>
            <a:r>
              <a:rPr lang="ru-RU" dirty="0"/>
              <a:t>и </a:t>
            </a:r>
            <a:r>
              <a:rPr lang="ru-RU" spc="-5" dirty="0"/>
              <a:t>др.</a:t>
            </a:r>
            <a:r>
              <a:rPr lang="ru-RU" spc="-100" dirty="0"/>
              <a:t> </a:t>
            </a:r>
            <a:r>
              <a:rPr lang="ru-RU" dirty="0"/>
              <a:t>(2014)</a:t>
            </a:r>
            <a:r>
              <a:rPr lang="ru-RU" spc="-5" dirty="0"/>
              <a:t>:</a:t>
            </a:r>
            <a:r>
              <a:rPr lang="ru-RU" spc="-50" dirty="0"/>
              <a:t> </a:t>
            </a:r>
            <a:r>
              <a:rPr lang="ru-RU" spc="-60" dirty="0"/>
              <a:t>Хитрости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918283" y="5976059"/>
            <a:ext cx="3827779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4029"/>
              </a:lnSpc>
              <a:spcBef>
                <a:spcPts val="135"/>
              </a:spcBef>
              <a:tabLst>
                <a:tab pos="906780" algn="l"/>
              </a:tabLst>
            </a:pPr>
            <a:r>
              <a:rPr sz="5325" b="1" spc="562" baseline="-28951" dirty="0">
                <a:latin typeface="Times New Roman"/>
                <a:cs typeface="Times New Roman"/>
              </a:rPr>
              <a:t>u</a:t>
            </a:r>
            <a:r>
              <a:rPr sz="2500" spc="375" dirty="0">
                <a:latin typeface="Arial"/>
                <a:cs typeface="Arial"/>
              </a:rPr>
              <a:t>(</a:t>
            </a:r>
            <a:r>
              <a:rPr sz="2500" b="0" i="1" spc="375" dirty="0">
                <a:latin typeface="Bookman Old Style"/>
                <a:cs typeface="Bookman Old Style"/>
              </a:rPr>
              <a:t>j</a:t>
            </a:r>
            <a:r>
              <a:rPr sz="2500" spc="375" dirty="0">
                <a:latin typeface="Arial"/>
                <a:cs typeface="Arial"/>
              </a:rPr>
              <a:t>)	</a:t>
            </a:r>
            <a:r>
              <a:rPr sz="5325" spc="1064" baseline="-28951" dirty="0">
                <a:latin typeface="Arial"/>
                <a:cs typeface="Arial"/>
              </a:rPr>
              <a:t>=</a:t>
            </a:r>
            <a:r>
              <a:rPr sz="5325" spc="-15" baseline="-28951" dirty="0">
                <a:latin typeface="Arial"/>
                <a:cs typeface="Arial"/>
              </a:rPr>
              <a:t> </a:t>
            </a:r>
            <a:r>
              <a:rPr sz="5325" b="1" spc="644" baseline="-28951" dirty="0">
                <a:latin typeface="Times New Roman"/>
                <a:cs typeface="Times New Roman"/>
              </a:rPr>
              <a:t>Ph</a:t>
            </a:r>
            <a:r>
              <a:rPr sz="2500" spc="430" dirty="0">
                <a:latin typeface="Arial"/>
                <a:cs typeface="Arial"/>
              </a:rPr>
              <a:t>(</a:t>
            </a:r>
            <a:r>
              <a:rPr sz="2500" b="0" i="1" spc="430" dirty="0">
                <a:latin typeface="Bookman Old Style"/>
                <a:cs typeface="Bookman Old Style"/>
              </a:rPr>
              <a:t>j</a:t>
            </a:r>
            <a:r>
              <a:rPr sz="2500" spc="430" dirty="0">
                <a:latin typeface="Arial"/>
                <a:cs typeface="Arial"/>
              </a:rPr>
              <a:t>)</a:t>
            </a:r>
            <a:r>
              <a:rPr sz="2500" spc="260" dirty="0">
                <a:latin typeface="Arial"/>
                <a:cs typeface="Arial"/>
              </a:rPr>
              <a:t> </a:t>
            </a:r>
            <a:r>
              <a:rPr sz="5325" spc="1064" baseline="-28951" dirty="0">
                <a:latin typeface="Arial"/>
                <a:cs typeface="Arial"/>
              </a:rPr>
              <a:t>+</a:t>
            </a:r>
            <a:r>
              <a:rPr sz="5325" spc="-307" baseline="-28951" dirty="0">
                <a:latin typeface="Arial"/>
                <a:cs typeface="Arial"/>
              </a:rPr>
              <a:t> </a:t>
            </a:r>
            <a:r>
              <a:rPr sz="5325" b="1" spc="562" baseline="-28951" dirty="0">
                <a:latin typeface="Times New Roman"/>
                <a:cs typeface="Times New Roman"/>
              </a:rPr>
              <a:t>b</a:t>
            </a:r>
            <a:r>
              <a:rPr sz="3750" spc="562" baseline="-8888" dirty="0">
                <a:latin typeface="Arial"/>
                <a:cs typeface="Arial"/>
              </a:rPr>
              <a:t>(</a:t>
            </a:r>
            <a:r>
              <a:rPr sz="3750" b="0" i="1" spc="562" baseline="-8888" dirty="0">
                <a:latin typeface="Bookman Old Style"/>
                <a:cs typeface="Bookman Old Style"/>
              </a:rPr>
              <a:t>j</a:t>
            </a:r>
            <a:r>
              <a:rPr sz="3750" spc="562" baseline="-8888" dirty="0">
                <a:latin typeface="Arial"/>
                <a:cs typeface="Arial"/>
              </a:rPr>
              <a:t>)</a:t>
            </a:r>
            <a:endParaRPr sz="3750" baseline="-8888">
              <a:latin typeface="Arial"/>
              <a:cs typeface="Arial"/>
            </a:endParaRPr>
          </a:p>
          <a:p>
            <a:pPr marL="303530">
              <a:lnSpc>
                <a:spcPts val="2770"/>
              </a:lnSpc>
              <a:tabLst>
                <a:tab pos="2036445" algn="l"/>
              </a:tabLst>
            </a:pPr>
            <a:r>
              <a:rPr sz="2500" b="0" i="1" spc="229" dirty="0">
                <a:latin typeface="Bookman Old Style"/>
                <a:cs typeface="Bookman Old Style"/>
              </a:rPr>
              <a:t>t	t</a:t>
            </a:r>
            <a:endParaRPr sz="25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5536" y="7596595"/>
            <a:ext cx="16319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b="0" i="1" spc="229" dirty="0">
                <a:latin typeface="Bookman Old Style"/>
                <a:cs typeface="Bookman Old Style"/>
              </a:rPr>
              <a:t>t</a:t>
            </a:r>
            <a:endParaRPr sz="25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4528" y="7391641"/>
            <a:ext cx="95758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89915" algn="l"/>
              </a:tabLst>
            </a:pPr>
            <a:r>
              <a:rPr sz="3550" b="1" spc="310" dirty="0">
                <a:latin typeface="Times New Roman"/>
                <a:cs typeface="Times New Roman"/>
              </a:rPr>
              <a:t>u	</a:t>
            </a:r>
            <a:r>
              <a:rPr sz="3550" spc="710" dirty="0">
                <a:latin typeface="Arial"/>
                <a:cs typeface="Arial"/>
              </a:rPr>
              <a:t>=</a:t>
            </a:r>
            <a:endParaRPr sz="3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7902" y="7009473"/>
            <a:ext cx="287655" cy="12668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720"/>
              </a:spcBef>
            </a:pPr>
            <a:r>
              <a:rPr sz="3550" u="heavy" spc="-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550" b="0" i="1" spc="-5" dirty="0">
                <a:latin typeface="Bookman Old Style"/>
                <a:cs typeface="Bookman Old Style"/>
              </a:rPr>
              <a:t>J</a:t>
            </a:r>
            <a:endParaRPr sz="355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5805" y="6958938"/>
            <a:ext cx="227329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b="0" i="1" spc="185" dirty="0">
                <a:latin typeface="Bookman Old Style"/>
                <a:cs typeface="Bookman Old Style"/>
              </a:rPr>
              <a:t>J</a:t>
            </a:r>
            <a:endParaRPr sz="25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2658" y="6958947"/>
            <a:ext cx="6832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810" dirty="0">
                <a:latin typeface="Arial"/>
                <a:cs typeface="Arial"/>
              </a:rPr>
              <a:t>X</a:t>
            </a:r>
            <a:endParaRPr sz="3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74835" y="8072357"/>
            <a:ext cx="77914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b="0" i="1" spc="310" dirty="0">
                <a:latin typeface="Bookman Old Style"/>
                <a:cs typeface="Bookman Old Style"/>
              </a:rPr>
              <a:t>j</a:t>
            </a:r>
            <a:r>
              <a:rPr sz="2700" i="1" spc="465" baseline="21604" dirty="0">
                <a:latin typeface="Monotype Corsiva"/>
                <a:cs typeface="Monotype Corsiva"/>
              </a:rPr>
              <a:t>0</a:t>
            </a:r>
            <a:r>
              <a:rPr sz="2700" i="1" spc="-412" baseline="21604" dirty="0">
                <a:latin typeface="Monotype Corsiva"/>
                <a:cs typeface="Monotype Corsiva"/>
              </a:rPr>
              <a:t> </a:t>
            </a:r>
            <a:r>
              <a:rPr sz="2500" spc="390" dirty="0">
                <a:latin typeface="Arial"/>
                <a:cs typeface="Arial"/>
              </a:rPr>
              <a:t>=1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04287" y="7391641"/>
            <a:ext cx="31623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b="1" spc="310" dirty="0">
                <a:latin typeface="Times New Roman"/>
                <a:cs typeface="Times New Roman"/>
              </a:rPr>
              <a:t>u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06785" y="7293860"/>
            <a:ext cx="12573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-5" dirty="0">
                <a:latin typeface="Monotype Corsiva"/>
                <a:cs typeface="Monotype Corsiva"/>
              </a:rPr>
              <a:t>0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5295" y="7340243"/>
            <a:ext cx="60261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385" dirty="0">
                <a:latin typeface="Arial"/>
                <a:cs typeface="Arial"/>
              </a:rPr>
              <a:t>(</a:t>
            </a:r>
            <a:r>
              <a:rPr sz="2500" b="0" i="1" spc="385" dirty="0">
                <a:latin typeface="Bookman Old Style"/>
                <a:cs typeface="Bookman Old Style"/>
              </a:rPr>
              <a:t>j</a:t>
            </a:r>
            <a:r>
              <a:rPr sz="2500" b="0" i="1" spc="275" dirty="0">
                <a:latin typeface="Bookman Old Style"/>
                <a:cs typeface="Bookman Old Style"/>
              </a:rPr>
              <a:t> </a:t>
            </a:r>
            <a:r>
              <a:rPr sz="2500" spc="285" dirty="0"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3263" y="8608068"/>
            <a:ext cx="590232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36015" algn="l"/>
              </a:tabLst>
            </a:pPr>
            <a:r>
              <a:rPr sz="3550" b="0" i="1" spc="20" dirty="0">
                <a:latin typeface="Bookman Old Style"/>
                <a:cs typeface="Bookman Old Style"/>
              </a:rPr>
              <a:t>p</a:t>
            </a:r>
            <a:r>
              <a:rPr sz="3550" spc="20" dirty="0">
                <a:latin typeface="Arial"/>
                <a:cs typeface="Arial"/>
              </a:rPr>
              <a:t>(</a:t>
            </a:r>
            <a:r>
              <a:rPr sz="3550" b="0" i="1" spc="20" dirty="0">
                <a:latin typeface="Bookman Old Style"/>
                <a:cs typeface="Bookman Old Style"/>
              </a:rPr>
              <a:t>W</a:t>
            </a:r>
            <a:r>
              <a:rPr sz="3750" b="0" i="1" spc="30" baseline="-12222" dirty="0">
                <a:latin typeface="Bookman Old Style"/>
                <a:cs typeface="Bookman Old Style"/>
              </a:rPr>
              <a:t>t	</a:t>
            </a:r>
            <a:r>
              <a:rPr sz="3550" spc="160" dirty="0">
                <a:latin typeface="MS UI Gothic"/>
                <a:cs typeface="MS UI Gothic"/>
              </a:rPr>
              <a:t>|</a:t>
            </a:r>
            <a:r>
              <a:rPr sz="3550" spc="-100" dirty="0">
                <a:latin typeface="MS UI Gothic"/>
                <a:cs typeface="MS UI Gothic"/>
              </a:rPr>
              <a:t> </a:t>
            </a:r>
            <a:r>
              <a:rPr sz="3550" b="1" i="1" spc="45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b="0" i="1" spc="45" dirty="0">
                <a:latin typeface="Bookman Old Style"/>
                <a:cs typeface="Bookman Old Style"/>
              </a:rPr>
              <a:t>,</a:t>
            </a:r>
            <a:r>
              <a:rPr sz="3550" b="0" i="1" spc="-475" dirty="0">
                <a:latin typeface="Bookman Old Style"/>
                <a:cs typeface="Bookman Old Style"/>
              </a:rPr>
              <a:t> </a:t>
            </a:r>
            <a:r>
              <a:rPr sz="3550" b="1" i="1" spc="345" dirty="0">
                <a:latin typeface="Bookman Old Style"/>
                <a:cs typeface="Bookman Old Style"/>
              </a:rPr>
              <a:t>w</a:t>
            </a:r>
            <a:r>
              <a:rPr sz="3750" b="0" i="1" spc="517" baseline="-12222" dirty="0">
                <a:latin typeface="Bookman Old Style"/>
                <a:cs typeface="Bookman Old Style"/>
              </a:rPr>
              <a:t>&lt;t</a:t>
            </a:r>
            <a:r>
              <a:rPr sz="3550" spc="345" dirty="0">
                <a:latin typeface="Arial"/>
                <a:cs typeface="Arial"/>
              </a:rPr>
              <a:t>)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spc="95" dirty="0">
                <a:latin typeface="Arial"/>
                <a:cs typeface="Arial"/>
              </a:rPr>
              <a:t>softmax(</a:t>
            </a:r>
            <a:r>
              <a:rPr sz="3550" b="1" spc="95" dirty="0">
                <a:latin typeface="Times New Roman"/>
                <a:cs typeface="Times New Roman"/>
              </a:rPr>
              <a:t>u</a:t>
            </a:r>
            <a:r>
              <a:rPr sz="3750" b="0" i="1" spc="142" baseline="-12222" dirty="0">
                <a:latin typeface="Bookman Old Style"/>
                <a:cs typeface="Bookman Old Style"/>
              </a:rPr>
              <a:t>t</a:t>
            </a:r>
            <a:r>
              <a:rPr sz="3550" spc="95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4200" y="1793239"/>
            <a:ext cx="11102975" cy="334450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lang="ru-RU" sz="3600" spc="-5" dirty="0" smtClean="0">
                <a:latin typeface="Arial"/>
                <a:cs typeface="Arial"/>
              </a:rPr>
              <a:t>Использование ансамбля </a:t>
            </a:r>
            <a:r>
              <a:rPr sz="3600" i="1" dirty="0" smtClean="0">
                <a:latin typeface="Arial"/>
                <a:cs typeface="Arial"/>
              </a:rPr>
              <a:t>J </a:t>
            </a:r>
            <a:r>
              <a:rPr lang="ru-RU" sz="3600" b="1" spc="-5" dirty="0" smtClean="0">
                <a:latin typeface="Arial"/>
                <a:cs typeface="Arial"/>
              </a:rPr>
              <a:t>независимо обученных </a:t>
            </a:r>
            <a:r>
              <a:rPr lang="ru-RU" sz="3600" spc="25" dirty="0" smtClean="0">
                <a:latin typeface="Arial"/>
                <a:cs typeface="Arial"/>
              </a:rPr>
              <a:t>моделей</a:t>
            </a:r>
            <a:r>
              <a:rPr sz="3600" spc="25" dirty="0" smtClean="0"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  <a:spcBef>
                <a:spcPts val="1480"/>
              </a:spcBef>
            </a:pPr>
            <a:r>
              <a:rPr lang="ru-RU" sz="3600" spc="-5" dirty="0" smtClean="0">
                <a:latin typeface="Arial"/>
                <a:cs typeface="Arial"/>
              </a:rPr>
              <a:t>Ансамбль</a:t>
            </a:r>
            <a:r>
              <a:rPr sz="3600" spc="-5" dirty="0" smtClean="0">
                <a:latin typeface="Arial"/>
                <a:cs typeface="Arial"/>
              </a:rPr>
              <a:t> 2 </a:t>
            </a:r>
            <a:r>
              <a:rPr lang="ru-RU" sz="3600" spc="25" dirty="0" smtClean="0">
                <a:latin typeface="Arial"/>
                <a:cs typeface="Arial"/>
              </a:rPr>
              <a:t>моделей</a:t>
            </a:r>
            <a:r>
              <a:rPr sz="3600" spc="25" dirty="0" smtClean="0">
                <a:latin typeface="Arial"/>
                <a:cs typeface="Arial"/>
              </a:rPr>
              <a:t>: </a:t>
            </a:r>
            <a:r>
              <a:rPr sz="3600" b="1" dirty="0">
                <a:latin typeface="Arial"/>
                <a:cs typeface="Arial"/>
              </a:rPr>
              <a:t>+3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BLEU</a:t>
            </a:r>
            <a:endParaRPr sz="3600" dirty="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  <a:spcBef>
                <a:spcPts val="1380"/>
              </a:spcBef>
            </a:pPr>
            <a:r>
              <a:rPr lang="ru-RU" sz="3600" spc="-5" dirty="0" smtClean="0">
                <a:latin typeface="Arial"/>
                <a:cs typeface="Arial"/>
              </a:rPr>
              <a:t>Ансамбль</a:t>
            </a:r>
            <a:r>
              <a:rPr sz="3600" dirty="0" smtClean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5 </a:t>
            </a:r>
            <a:r>
              <a:rPr lang="ru-RU" sz="3600" spc="25" dirty="0" smtClean="0">
                <a:latin typeface="Arial"/>
                <a:cs typeface="Arial"/>
              </a:rPr>
              <a:t>моделей</a:t>
            </a:r>
            <a:r>
              <a:rPr sz="3600" spc="25" dirty="0" smtClean="0">
                <a:latin typeface="Arial"/>
                <a:cs typeface="Arial"/>
              </a:rPr>
              <a:t>: </a:t>
            </a:r>
            <a:r>
              <a:rPr sz="3600" b="1" spc="-5" dirty="0">
                <a:latin typeface="Arial"/>
                <a:cs typeface="Arial"/>
              </a:rPr>
              <a:t>+4.5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 smtClean="0">
                <a:latin typeface="Arial"/>
                <a:cs typeface="Arial"/>
              </a:rPr>
              <a:t>BLEU</a:t>
            </a: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3600" spc="45" dirty="0" smtClean="0">
                <a:latin typeface="Arial"/>
                <a:cs typeface="Arial"/>
              </a:rPr>
              <a:t>Декодировщик</a:t>
            </a:r>
            <a:r>
              <a:rPr sz="3600" spc="45" dirty="0" smtClean="0"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98342" y="5183921"/>
            <a:ext cx="435609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75" dirty="0">
                <a:latin typeface="PMingLiU"/>
                <a:cs typeface="PMingLiU"/>
              </a:rPr>
              <a:t>(</a:t>
            </a:r>
            <a:r>
              <a:rPr sz="3550" b="1" spc="254" dirty="0">
                <a:latin typeface="Times New Roman"/>
                <a:cs typeface="Times New Roman"/>
              </a:rPr>
              <a:t>c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08313" y="5083969"/>
            <a:ext cx="1681480" cy="782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975"/>
              </a:lnSpc>
              <a:spcBef>
                <a:spcPts val="110"/>
              </a:spcBef>
              <a:tabLst>
                <a:tab pos="1097915" algn="l"/>
              </a:tabLst>
            </a:pPr>
            <a:r>
              <a:rPr sz="2500" spc="445" dirty="0">
                <a:latin typeface="Arial"/>
                <a:cs typeface="Arial"/>
              </a:rPr>
              <a:t>(</a:t>
            </a:r>
            <a:r>
              <a:rPr sz="2500" i="1" spc="445" dirty="0">
                <a:latin typeface="Arial"/>
                <a:cs typeface="Arial"/>
              </a:rPr>
              <a:t>j</a:t>
            </a:r>
            <a:r>
              <a:rPr sz="2500" spc="445" dirty="0">
                <a:latin typeface="Arial"/>
                <a:cs typeface="Arial"/>
              </a:rPr>
              <a:t>)	(</a:t>
            </a:r>
            <a:r>
              <a:rPr sz="2500" i="1" spc="445" dirty="0">
                <a:latin typeface="Arial"/>
                <a:cs typeface="Arial"/>
              </a:rPr>
              <a:t>j</a:t>
            </a:r>
            <a:r>
              <a:rPr sz="2500" spc="445" dirty="0"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ts val="2975"/>
              </a:lnSpc>
              <a:tabLst>
                <a:tab pos="1097915" algn="l"/>
              </a:tabLst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740" dirty="0">
                <a:latin typeface="Arial"/>
                <a:cs typeface="Arial"/>
              </a:rPr>
              <a:t>+</a:t>
            </a:r>
            <a:r>
              <a:rPr sz="2500" i="1" spc="365" dirty="0">
                <a:latin typeface="Arial"/>
                <a:cs typeface="Arial"/>
              </a:rPr>
              <a:t>`	</a:t>
            </a: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740" dirty="0">
                <a:latin typeface="Arial"/>
                <a:cs typeface="Arial"/>
              </a:rPr>
              <a:t>+</a:t>
            </a:r>
            <a:r>
              <a:rPr sz="2500" i="1" spc="365" dirty="0">
                <a:latin typeface="Arial"/>
                <a:cs typeface="Arial"/>
              </a:rPr>
              <a:t>`</a:t>
            </a:r>
            <a:endParaRPr sz="2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55341" y="5121962"/>
            <a:ext cx="47942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285" dirty="0">
                <a:latin typeface="Arial"/>
                <a:cs typeface="Arial"/>
              </a:rPr>
              <a:t>(</a:t>
            </a:r>
            <a:r>
              <a:rPr sz="2500" i="1" spc="770" dirty="0">
                <a:latin typeface="Arial"/>
                <a:cs typeface="Arial"/>
              </a:rPr>
              <a:t>j</a:t>
            </a:r>
            <a:r>
              <a:rPr sz="2500" spc="285" dirty="0"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00753" y="5183921"/>
            <a:ext cx="415988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97915" algn="l"/>
                <a:tab pos="3643629" algn="l"/>
              </a:tabLst>
            </a:pPr>
            <a:r>
              <a:rPr sz="3550" i="1" spc="5" dirty="0">
                <a:latin typeface="Arial"/>
                <a:cs typeface="Arial"/>
              </a:rPr>
              <a:t>,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b="1" spc="310" dirty="0">
                <a:latin typeface="Times New Roman"/>
                <a:cs typeface="Times New Roman"/>
              </a:rPr>
              <a:t>h</a:t>
            </a:r>
            <a:r>
              <a:rPr sz="3550" b="1" dirty="0">
                <a:latin typeface="Times New Roman"/>
                <a:cs typeface="Times New Roman"/>
              </a:rPr>
              <a:t>	</a:t>
            </a:r>
            <a:r>
              <a:rPr sz="3550" spc="275" dirty="0">
                <a:latin typeface="PMingLiU"/>
                <a:cs typeface="PMingLiU"/>
              </a:rPr>
              <a:t>)</a:t>
            </a:r>
            <a:r>
              <a:rPr sz="3550" spc="75" dirty="0">
                <a:latin typeface="PMingLiU"/>
                <a:cs typeface="PMingLiU"/>
              </a:rPr>
              <a:t> </a:t>
            </a:r>
            <a:r>
              <a:rPr sz="3550" spc="900" dirty="0">
                <a:latin typeface="PMingLiU"/>
                <a:cs typeface="PMingLiU"/>
              </a:rPr>
              <a:t>=</a:t>
            </a:r>
            <a:r>
              <a:rPr sz="3550" spc="75" dirty="0">
                <a:latin typeface="PMingLiU"/>
                <a:cs typeface="PMingLiU"/>
              </a:rPr>
              <a:t> </a:t>
            </a:r>
            <a:r>
              <a:rPr sz="3550" spc="165" dirty="0">
                <a:latin typeface="PMingLiU"/>
                <a:cs typeface="PMingLiU"/>
              </a:rPr>
              <a:t>LS</a:t>
            </a:r>
            <a:r>
              <a:rPr sz="3550" spc="550" dirty="0">
                <a:latin typeface="PMingLiU"/>
                <a:cs typeface="PMingLiU"/>
              </a:rPr>
              <a:t>T</a:t>
            </a:r>
            <a:r>
              <a:rPr sz="3550" spc="320" dirty="0">
                <a:latin typeface="PMingLiU"/>
                <a:cs typeface="PMingLiU"/>
              </a:rPr>
              <a:t>M</a:t>
            </a:r>
            <a:r>
              <a:rPr sz="3550" dirty="0">
                <a:latin typeface="PMingLiU"/>
                <a:cs typeface="PMingLiU"/>
              </a:rPr>
              <a:t>	</a:t>
            </a:r>
            <a:r>
              <a:rPr sz="3550" spc="275" dirty="0">
                <a:latin typeface="PMingLiU"/>
                <a:cs typeface="PMingLiU"/>
              </a:rPr>
              <a:t>(</a:t>
            </a:r>
            <a:r>
              <a:rPr sz="3550" i="1" dirty="0">
                <a:latin typeface="Arial"/>
                <a:cs typeface="Arial"/>
              </a:rPr>
              <a:t>w</a:t>
            </a:r>
            <a:endParaRPr sz="3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35167" y="5388921"/>
            <a:ext cx="62928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spc="35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61805" y="5183921"/>
            <a:ext cx="461009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5" dirty="0">
                <a:latin typeface="Arial"/>
                <a:cs typeface="Arial"/>
              </a:rPr>
              <a:t>,</a:t>
            </a:r>
            <a:r>
              <a:rPr sz="3550" i="1" spc="-475" dirty="0">
                <a:latin typeface="Arial"/>
                <a:cs typeface="Arial"/>
              </a:rPr>
              <a:t> </a:t>
            </a:r>
            <a:r>
              <a:rPr sz="3550" b="1" spc="254" dirty="0">
                <a:latin typeface="Times New Roman"/>
                <a:cs typeface="Times New Roman"/>
              </a:rPr>
              <a:t>c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97059" y="5083969"/>
            <a:ext cx="1061720" cy="782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975"/>
              </a:lnSpc>
              <a:spcBef>
                <a:spcPts val="110"/>
              </a:spcBef>
            </a:pPr>
            <a:r>
              <a:rPr sz="2500" spc="445" dirty="0">
                <a:latin typeface="Arial"/>
                <a:cs typeface="Arial"/>
              </a:rPr>
              <a:t>(</a:t>
            </a:r>
            <a:r>
              <a:rPr sz="2500" i="1" spc="445" dirty="0">
                <a:latin typeface="Arial"/>
                <a:cs typeface="Arial"/>
              </a:rPr>
              <a:t>j</a:t>
            </a:r>
            <a:r>
              <a:rPr sz="2500" spc="445" dirty="0"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ts val="2975"/>
              </a:lnSpc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740" dirty="0">
                <a:latin typeface="Arial"/>
                <a:cs typeface="Arial"/>
              </a:rPr>
              <a:t>+</a:t>
            </a:r>
            <a:r>
              <a:rPr sz="2500" i="1" spc="365" dirty="0">
                <a:latin typeface="Arial"/>
                <a:cs typeface="Arial"/>
              </a:rPr>
              <a:t>`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spc="35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655751" y="4947321"/>
            <a:ext cx="972819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325" i="1" spc="7" baseline="-28951" dirty="0">
                <a:latin typeface="Arial"/>
                <a:cs typeface="Arial"/>
              </a:rPr>
              <a:t>,</a:t>
            </a:r>
            <a:r>
              <a:rPr sz="5325" i="1" spc="-705" baseline="-28951" dirty="0">
                <a:latin typeface="Arial"/>
                <a:cs typeface="Arial"/>
              </a:rPr>
              <a:t> </a:t>
            </a:r>
            <a:r>
              <a:rPr sz="5325" b="1" spc="622" baseline="-28951" dirty="0">
                <a:latin typeface="Times New Roman"/>
                <a:cs typeface="Times New Roman"/>
              </a:rPr>
              <a:t>h</a:t>
            </a:r>
            <a:r>
              <a:rPr sz="2500" spc="415" dirty="0">
                <a:latin typeface="Arial"/>
                <a:cs typeface="Arial"/>
              </a:rPr>
              <a:t>(</a:t>
            </a:r>
            <a:r>
              <a:rPr sz="2500" i="1" spc="415" dirty="0">
                <a:latin typeface="Arial"/>
                <a:cs typeface="Arial"/>
              </a:rPr>
              <a:t>j</a:t>
            </a:r>
            <a:r>
              <a:rPr sz="2500" spc="415" dirty="0"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49207" y="5458004"/>
            <a:ext cx="106172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735" dirty="0">
                <a:latin typeface="Arial"/>
                <a:cs typeface="Arial"/>
              </a:rPr>
              <a:t>+</a:t>
            </a:r>
            <a:r>
              <a:rPr sz="2500" i="1" spc="365" dirty="0">
                <a:latin typeface="Arial"/>
                <a:cs typeface="Arial"/>
              </a:rPr>
              <a:t>`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spc="35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207900" y="5183921"/>
            <a:ext cx="2025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75" dirty="0">
                <a:latin typeface="PMingLiU"/>
                <a:cs typeface="PMingLiU"/>
              </a:rPr>
              <a:t>)</a:t>
            </a:r>
            <a:endParaRPr sz="355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14935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 smtClean="0"/>
              <a:t>Немного о декодировании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69906" y="3694194"/>
            <a:ext cx="2546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i="1" spc="-60" dirty="0">
                <a:latin typeface="Verdana"/>
                <a:cs typeface="Verdana"/>
              </a:rPr>
              <a:t>w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5876" y="4437933"/>
            <a:ext cx="1579245" cy="624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10"/>
              </a:spcBef>
            </a:pPr>
            <a:r>
              <a:rPr sz="2700" spc="540" dirty="0">
                <a:latin typeface="Arial"/>
                <a:cs typeface="Arial"/>
              </a:rPr>
              <a:t>=</a:t>
            </a:r>
            <a:r>
              <a:rPr sz="2700" spc="-285" dirty="0">
                <a:latin typeface="Arial"/>
                <a:cs typeface="Arial"/>
              </a:rPr>
              <a:t> </a:t>
            </a:r>
            <a:r>
              <a:rPr sz="2700" spc="-40" dirty="0">
                <a:latin typeface="Arial"/>
                <a:cs typeface="Arial"/>
              </a:rPr>
              <a:t>arg </a:t>
            </a:r>
            <a:r>
              <a:rPr sz="2700" spc="-15" dirty="0">
                <a:latin typeface="Arial"/>
                <a:cs typeface="Arial"/>
              </a:rPr>
              <a:t>max</a:t>
            </a:r>
            <a:endParaRPr sz="2700">
              <a:latin typeface="Arial"/>
              <a:cs typeface="Arial"/>
            </a:endParaRPr>
          </a:p>
          <a:p>
            <a:pPr marR="215265" algn="r">
              <a:lnSpc>
                <a:spcPts val="1875"/>
              </a:lnSpc>
            </a:pPr>
            <a:r>
              <a:rPr sz="1900" b="1" i="1" spc="-60" dirty="0">
                <a:latin typeface="Verdana"/>
                <a:cs typeface="Verdana"/>
              </a:rPr>
              <a:t>w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7522" y="4081363"/>
            <a:ext cx="4254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65" dirty="0">
                <a:latin typeface="Lucida Sans Unicode"/>
                <a:cs typeface="Lucida Sans Unicode"/>
              </a:rPr>
              <a:t>|</a:t>
            </a:r>
            <a:r>
              <a:rPr sz="1900" b="1" i="1" spc="-10" dirty="0">
                <a:latin typeface="Verdana"/>
                <a:cs typeface="Verdana"/>
              </a:rPr>
              <a:t>w</a:t>
            </a:r>
            <a:r>
              <a:rPr sz="1900" spc="-65" dirty="0">
                <a:latin typeface="Lucida Sans Unicode"/>
                <a:cs typeface="Lucida Sans Unicode"/>
              </a:rPr>
              <a:t>|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7521" y="4111009"/>
            <a:ext cx="52578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2135" dirty="0">
                <a:latin typeface="Arial"/>
                <a:cs typeface="Arial"/>
              </a:rPr>
              <a:t>X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0002" y="4943063"/>
            <a:ext cx="4806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290" dirty="0">
                <a:latin typeface="Arial"/>
                <a:cs typeface="Arial"/>
              </a:rPr>
              <a:t>t</a:t>
            </a:r>
            <a:r>
              <a:rPr sz="1900" spc="295" dirty="0">
                <a:latin typeface="Arial"/>
                <a:cs typeface="Arial"/>
              </a:rPr>
              <a:t>=1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25248" y="4437933"/>
            <a:ext cx="108712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-45" dirty="0">
                <a:latin typeface="Arial"/>
                <a:cs typeface="Arial"/>
              </a:rPr>
              <a:t>log</a:t>
            </a:r>
            <a:r>
              <a:rPr sz="2700" spc="-325" dirty="0">
                <a:latin typeface="Arial"/>
                <a:cs typeface="Arial"/>
              </a:rPr>
              <a:t> </a:t>
            </a:r>
            <a:r>
              <a:rPr sz="2700" i="1" spc="5" dirty="0">
                <a:latin typeface="Arial"/>
                <a:cs typeface="Arial"/>
              </a:rPr>
              <a:t>p</a:t>
            </a:r>
            <a:r>
              <a:rPr sz="2700" spc="5" dirty="0">
                <a:latin typeface="Arial"/>
                <a:cs typeface="Arial"/>
              </a:rPr>
              <a:t>(</a:t>
            </a:r>
            <a:r>
              <a:rPr sz="2700" i="1" spc="5" dirty="0">
                <a:latin typeface="Arial"/>
                <a:cs typeface="Arial"/>
              </a:rPr>
              <a:t>w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86706" y="4592821"/>
            <a:ext cx="1301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290" dirty="0"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76517" y="4592821"/>
            <a:ext cx="3467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440" dirty="0">
                <a:latin typeface="Arial"/>
                <a:cs typeface="Arial"/>
              </a:rPr>
              <a:t>&lt;t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04745" y="4437933"/>
            <a:ext cx="137033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22375" algn="l"/>
              </a:tabLst>
            </a:pPr>
            <a:r>
              <a:rPr sz="2700" spc="120" dirty="0">
                <a:latin typeface="MS UI Gothic"/>
                <a:cs typeface="MS UI Gothic"/>
              </a:rPr>
              <a:t>|</a:t>
            </a:r>
            <a:r>
              <a:rPr sz="2700" spc="-65" dirty="0">
                <a:latin typeface="MS UI Gothic"/>
                <a:cs typeface="MS UI Gothic"/>
              </a:rPr>
              <a:t> </a:t>
            </a:r>
            <a:r>
              <a:rPr sz="2700" b="1" i="1" spc="114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700" i="1" dirty="0">
                <a:latin typeface="Arial"/>
                <a:cs typeface="Arial"/>
              </a:rPr>
              <a:t>,</a:t>
            </a:r>
            <a:r>
              <a:rPr sz="2700" i="1" spc="-295" dirty="0">
                <a:latin typeface="Arial"/>
                <a:cs typeface="Arial"/>
              </a:rPr>
              <a:t> </a:t>
            </a:r>
            <a:r>
              <a:rPr sz="2700" b="1" i="1" spc="-60" dirty="0">
                <a:latin typeface="Bookman Old Style"/>
                <a:cs typeface="Bookman Old Style"/>
              </a:rPr>
              <a:t>w</a:t>
            </a:r>
            <a:r>
              <a:rPr sz="2700" b="1" i="1" dirty="0">
                <a:latin typeface="Bookman Old Style"/>
                <a:cs typeface="Bookman Old Style"/>
              </a:rPr>
              <a:t>	</a:t>
            </a:r>
            <a:r>
              <a:rPr sz="2700" spc="155" dirty="0">
                <a:latin typeface="Arial"/>
                <a:cs typeface="Arial"/>
              </a:rPr>
              <a:t>)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000" y="1905000"/>
            <a:ext cx="12086590" cy="192360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lang="ru-RU" sz="3600" dirty="0" smtClean="0">
                <a:latin typeface="Arial"/>
                <a:cs typeface="Arial"/>
              </a:rPr>
              <a:t>В общем, мы хотим найти наиболее вероятный (МАР) выход, учитывая входные данные</a:t>
            </a:r>
            <a:r>
              <a:rPr sz="3600" spc="30" dirty="0" smtClean="0">
                <a:latin typeface="Arial"/>
                <a:cs typeface="Arial"/>
              </a:rPr>
              <a:t>,</a:t>
            </a:r>
            <a:r>
              <a:rPr sz="3600" spc="-40" dirty="0" smtClean="0">
                <a:latin typeface="Arial"/>
                <a:cs typeface="Arial"/>
              </a:rPr>
              <a:t> </a:t>
            </a:r>
            <a:r>
              <a:rPr lang="ru-RU" sz="3600" dirty="0" err="1" smtClean="0">
                <a:latin typeface="Arial"/>
                <a:cs typeface="Arial"/>
              </a:rPr>
              <a:t>напр</a:t>
            </a:r>
            <a:r>
              <a:rPr sz="3600" dirty="0" smtClean="0">
                <a:latin typeface="Arial"/>
                <a:cs typeface="Arial"/>
              </a:rPr>
              <a:t>.</a:t>
            </a:r>
          </a:p>
          <a:p>
            <a:pPr marL="3880485">
              <a:lnSpc>
                <a:spcPct val="100000"/>
              </a:lnSpc>
              <a:spcBef>
                <a:spcPts val="2900"/>
              </a:spcBef>
            </a:pPr>
            <a:r>
              <a:rPr sz="2700" b="1" i="1" spc="-330" dirty="0" smtClean="0">
                <a:latin typeface="Bookman Old Style"/>
                <a:cs typeface="Bookman Old Style"/>
              </a:rPr>
              <a:t>w</a:t>
            </a:r>
            <a:r>
              <a:rPr sz="2850" spc="-494" baseline="32163" dirty="0">
                <a:latin typeface="Lucida Sans Unicode"/>
                <a:cs typeface="Lucida Sans Unicode"/>
              </a:rPr>
              <a:t>⇤</a:t>
            </a:r>
            <a:r>
              <a:rPr sz="2850" spc="-382" baseline="32163" dirty="0">
                <a:latin typeface="Lucida Sans Unicode"/>
                <a:cs typeface="Lucida Sans Unicode"/>
              </a:rPr>
              <a:t> </a:t>
            </a:r>
            <a:r>
              <a:rPr sz="2700" spc="540" dirty="0">
                <a:latin typeface="Arial"/>
                <a:cs typeface="Arial"/>
              </a:rPr>
              <a:t>=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40" dirty="0">
                <a:latin typeface="Arial"/>
                <a:cs typeface="Arial"/>
              </a:rPr>
              <a:t>arg</a:t>
            </a:r>
            <a:r>
              <a:rPr sz="2700" spc="-265" dirty="0">
                <a:latin typeface="Arial"/>
                <a:cs typeface="Arial"/>
              </a:rPr>
              <a:t> </a:t>
            </a:r>
            <a:r>
              <a:rPr sz="2700" spc="-15" dirty="0">
                <a:latin typeface="Arial"/>
                <a:cs typeface="Arial"/>
              </a:rPr>
              <a:t>max</a:t>
            </a:r>
            <a:r>
              <a:rPr sz="2700" spc="-295" dirty="0">
                <a:latin typeface="Arial"/>
                <a:cs typeface="Arial"/>
              </a:rPr>
              <a:t> </a:t>
            </a:r>
            <a:r>
              <a:rPr sz="2700" i="1" spc="-10" dirty="0">
                <a:latin typeface="Arial"/>
                <a:cs typeface="Arial"/>
              </a:rPr>
              <a:t>p</a:t>
            </a:r>
            <a:r>
              <a:rPr sz="2700" spc="-10" dirty="0">
                <a:latin typeface="Arial"/>
                <a:cs typeface="Arial"/>
              </a:rPr>
              <a:t>(</a:t>
            </a:r>
            <a:r>
              <a:rPr sz="2700" b="1" i="1" spc="-10" dirty="0">
                <a:latin typeface="Bookman Old Style"/>
                <a:cs typeface="Bookman Old Style"/>
              </a:rPr>
              <a:t>w</a:t>
            </a:r>
            <a:r>
              <a:rPr sz="2700" b="1" i="1" spc="-85" dirty="0">
                <a:latin typeface="Bookman Old Style"/>
                <a:cs typeface="Bookman Old Style"/>
              </a:rPr>
              <a:t> </a:t>
            </a:r>
            <a:r>
              <a:rPr sz="2700" spc="120" dirty="0">
                <a:latin typeface="MS UI Gothic"/>
                <a:cs typeface="MS UI Gothic"/>
              </a:rPr>
              <a:t>|</a:t>
            </a:r>
            <a:r>
              <a:rPr sz="2700" spc="-65" dirty="0">
                <a:latin typeface="MS UI Gothic"/>
                <a:cs typeface="MS UI Gothic"/>
              </a:rPr>
              <a:t> </a:t>
            </a:r>
            <a:r>
              <a:rPr sz="2700" b="1" i="1" spc="14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700" spc="140" dirty="0">
                <a:latin typeface="Arial"/>
                <a:cs typeface="Arial"/>
              </a:rPr>
              <a:t>)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6196686" y="9189770"/>
            <a:ext cx="3606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2000" i="1" spc="215" dirty="0">
                <a:latin typeface="Arial"/>
                <a:cs typeface="Arial"/>
              </a:rPr>
              <a:t>w</a:t>
            </a:r>
            <a:r>
              <a:rPr sz="2100" spc="292" baseline="-11904" dirty="0">
                <a:latin typeface="Arial"/>
                <a:cs typeface="Arial"/>
              </a:rPr>
              <a:t>2</a:t>
            </a:r>
            <a:endParaRPr sz="2100" baseline="-11904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25095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Немного о декодировании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69906" y="3694194"/>
            <a:ext cx="2546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i="1" spc="-60" dirty="0">
                <a:latin typeface="Verdana"/>
                <a:cs typeface="Verdana"/>
              </a:rPr>
              <a:t>w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7522" y="4081363"/>
            <a:ext cx="4254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65" dirty="0">
                <a:latin typeface="Lucida Sans Unicode"/>
                <a:cs typeface="Lucida Sans Unicode"/>
              </a:rPr>
              <a:t>|</a:t>
            </a:r>
            <a:r>
              <a:rPr sz="1900" b="1" i="1" spc="-10" dirty="0">
                <a:latin typeface="Verdana"/>
                <a:cs typeface="Verdana"/>
              </a:rPr>
              <a:t>w</a:t>
            </a:r>
            <a:r>
              <a:rPr sz="1900" spc="-65" dirty="0">
                <a:latin typeface="Lucida Sans Unicode"/>
                <a:cs typeface="Lucida Sans Unicode"/>
              </a:rPr>
              <a:t>|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7521" y="4111009"/>
            <a:ext cx="52578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2135" dirty="0">
                <a:latin typeface="Arial"/>
                <a:cs typeface="Arial"/>
              </a:rPr>
              <a:t>X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0002" y="4943063"/>
            <a:ext cx="4806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290" dirty="0">
                <a:latin typeface="Arial"/>
                <a:cs typeface="Arial"/>
              </a:rPr>
              <a:t>t</a:t>
            </a:r>
            <a:r>
              <a:rPr sz="1900" spc="295" dirty="0">
                <a:latin typeface="Arial"/>
                <a:cs typeface="Arial"/>
              </a:rPr>
              <a:t>=1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5876" y="4437933"/>
            <a:ext cx="4819015" cy="624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10"/>
              </a:spcBef>
              <a:tabLst>
                <a:tab pos="2181860" algn="l"/>
              </a:tabLst>
            </a:pPr>
            <a:r>
              <a:rPr sz="2700" spc="540" dirty="0">
                <a:latin typeface="Arial"/>
                <a:cs typeface="Arial"/>
              </a:rPr>
              <a:t>=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spc="-40" dirty="0">
                <a:latin typeface="Arial"/>
                <a:cs typeface="Arial"/>
              </a:rPr>
              <a:t>arg</a:t>
            </a:r>
            <a:r>
              <a:rPr sz="2700" spc="-260" dirty="0">
                <a:latin typeface="Arial"/>
                <a:cs typeface="Arial"/>
              </a:rPr>
              <a:t> </a:t>
            </a:r>
            <a:r>
              <a:rPr sz="2700" spc="-15" dirty="0">
                <a:latin typeface="Arial"/>
                <a:cs typeface="Arial"/>
              </a:rPr>
              <a:t>max	</a:t>
            </a:r>
            <a:r>
              <a:rPr sz="2700" spc="-45" dirty="0">
                <a:latin typeface="Arial"/>
                <a:cs typeface="Arial"/>
              </a:rPr>
              <a:t>log </a:t>
            </a:r>
            <a:r>
              <a:rPr sz="2700" i="1" spc="80" dirty="0">
                <a:latin typeface="Arial"/>
                <a:cs typeface="Arial"/>
              </a:rPr>
              <a:t>p</a:t>
            </a:r>
            <a:r>
              <a:rPr sz="2700" spc="80" dirty="0">
                <a:latin typeface="Arial"/>
                <a:cs typeface="Arial"/>
              </a:rPr>
              <a:t>(</a:t>
            </a:r>
            <a:r>
              <a:rPr sz="2700" i="1" spc="80" dirty="0">
                <a:latin typeface="Arial"/>
                <a:cs typeface="Arial"/>
              </a:rPr>
              <a:t>w</a:t>
            </a:r>
            <a:r>
              <a:rPr sz="2850" i="1" spc="120" baseline="-11695" dirty="0">
                <a:latin typeface="Arial"/>
                <a:cs typeface="Arial"/>
              </a:rPr>
              <a:t>t </a:t>
            </a:r>
            <a:r>
              <a:rPr sz="2700" spc="120" dirty="0">
                <a:latin typeface="MS UI Gothic"/>
                <a:cs typeface="MS UI Gothic"/>
              </a:rPr>
              <a:t>| </a:t>
            </a:r>
            <a:r>
              <a:rPr sz="2700" b="1" i="1" spc="6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700" i="1" spc="60" dirty="0">
                <a:latin typeface="Arial"/>
                <a:cs typeface="Arial"/>
              </a:rPr>
              <a:t>,</a:t>
            </a:r>
            <a:r>
              <a:rPr sz="2700" i="1" spc="-470" dirty="0">
                <a:latin typeface="Arial"/>
                <a:cs typeface="Arial"/>
              </a:rPr>
              <a:t> </a:t>
            </a:r>
            <a:r>
              <a:rPr sz="2700" b="1" i="1" spc="295" dirty="0">
                <a:latin typeface="Bookman Old Style"/>
                <a:cs typeface="Bookman Old Style"/>
              </a:rPr>
              <a:t>w</a:t>
            </a:r>
            <a:r>
              <a:rPr sz="2850" i="1" spc="442" baseline="-11695" dirty="0">
                <a:latin typeface="Arial"/>
                <a:cs typeface="Arial"/>
              </a:rPr>
              <a:t>&lt;t</a:t>
            </a:r>
            <a:r>
              <a:rPr sz="2700" spc="295" dirty="0">
                <a:latin typeface="Arial"/>
                <a:cs typeface="Arial"/>
              </a:rPr>
              <a:t>)</a:t>
            </a:r>
            <a:endParaRPr sz="2700">
              <a:latin typeface="Arial"/>
              <a:cs typeface="Arial"/>
            </a:endParaRPr>
          </a:p>
          <a:p>
            <a:pPr marL="1126490">
              <a:lnSpc>
                <a:spcPts val="1875"/>
              </a:lnSpc>
            </a:pPr>
            <a:r>
              <a:rPr sz="1900" b="1" i="1" spc="-60" dirty="0">
                <a:latin typeface="Verdana"/>
                <a:cs typeface="Verdana"/>
              </a:rPr>
              <a:t>w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000" y="1905000"/>
            <a:ext cx="12086590" cy="191833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lang="ru-RU" sz="3600" dirty="0">
                <a:latin typeface="Arial"/>
                <a:cs typeface="Arial"/>
              </a:rPr>
              <a:t>В общем, мы хотим найти наиболее вероятный (МАР</a:t>
            </a:r>
            <a:r>
              <a:rPr lang="ru-RU" sz="3600" dirty="0" smtClean="0">
                <a:latin typeface="Arial"/>
                <a:cs typeface="Arial"/>
              </a:rPr>
              <a:t>) выход, </a:t>
            </a:r>
            <a:r>
              <a:rPr lang="ru-RU" sz="3600" dirty="0">
                <a:latin typeface="Arial"/>
                <a:cs typeface="Arial"/>
              </a:rPr>
              <a:t>учитывая входные данные</a:t>
            </a:r>
            <a:r>
              <a:rPr lang="ru-RU" sz="3600" spc="30" dirty="0">
                <a:latin typeface="Arial"/>
                <a:cs typeface="Arial"/>
              </a:rPr>
              <a:t>,</a:t>
            </a:r>
            <a:r>
              <a:rPr lang="ru-RU" sz="3600" spc="-40" dirty="0">
                <a:latin typeface="Arial"/>
                <a:cs typeface="Arial"/>
              </a:rPr>
              <a:t> </a:t>
            </a:r>
            <a:r>
              <a:rPr lang="ru-RU" sz="3600" dirty="0">
                <a:latin typeface="Arial"/>
                <a:cs typeface="Arial"/>
              </a:rPr>
              <a:t>напр.</a:t>
            </a:r>
          </a:p>
          <a:p>
            <a:pPr marL="3880485">
              <a:lnSpc>
                <a:spcPct val="100000"/>
              </a:lnSpc>
              <a:spcBef>
                <a:spcPts val="2900"/>
              </a:spcBef>
            </a:pPr>
            <a:r>
              <a:rPr sz="2700" b="1" i="1" spc="-330" dirty="0" smtClean="0">
                <a:latin typeface="Bookman Old Style"/>
                <a:cs typeface="Bookman Old Style"/>
              </a:rPr>
              <a:t>w</a:t>
            </a:r>
            <a:r>
              <a:rPr sz="2850" spc="-494" baseline="32163" dirty="0">
                <a:latin typeface="Lucida Sans Unicode"/>
                <a:cs typeface="Lucida Sans Unicode"/>
              </a:rPr>
              <a:t>⇤</a:t>
            </a:r>
            <a:r>
              <a:rPr sz="2850" spc="-382" baseline="32163" dirty="0">
                <a:latin typeface="Lucida Sans Unicode"/>
                <a:cs typeface="Lucida Sans Unicode"/>
              </a:rPr>
              <a:t> </a:t>
            </a:r>
            <a:r>
              <a:rPr sz="2700" spc="540" dirty="0">
                <a:latin typeface="Arial"/>
                <a:cs typeface="Arial"/>
              </a:rPr>
              <a:t>=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40" dirty="0">
                <a:latin typeface="Arial"/>
                <a:cs typeface="Arial"/>
              </a:rPr>
              <a:t>arg</a:t>
            </a:r>
            <a:r>
              <a:rPr sz="2700" spc="-265" dirty="0">
                <a:latin typeface="Arial"/>
                <a:cs typeface="Arial"/>
              </a:rPr>
              <a:t> </a:t>
            </a:r>
            <a:r>
              <a:rPr sz="2700" spc="-15" dirty="0">
                <a:latin typeface="Arial"/>
                <a:cs typeface="Arial"/>
              </a:rPr>
              <a:t>max</a:t>
            </a:r>
            <a:r>
              <a:rPr sz="2700" spc="-295" dirty="0">
                <a:latin typeface="Arial"/>
                <a:cs typeface="Arial"/>
              </a:rPr>
              <a:t> </a:t>
            </a:r>
            <a:r>
              <a:rPr sz="2700" i="1" spc="-10" dirty="0">
                <a:latin typeface="Arial"/>
                <a:cs typeface="Arial"/>
              </a:rPr>
              <a:t>p</a:t>
            </a:r>
            <a:r>
              <a:rPr sz="2700" spc="-10" dirty="0">
                <a:latin typeface="Arial"/>
                <a:cs typeface="Arial"/>
              </a:rPr>
              <a:t>(</a:t>
            </a:r>
            <a:r>
              <a:rPr sz="2700" b="1" i="1" spc="-10" dirty="0">
                <a:latin typeface="Bookman Old Style"/>
                <a:cs typeface="Bookman Old Style"/>
              </a:rPr>
              <a:t>w</a:t>
            </a:r>
            <a:r>
              <a:rPr sz="2700" b="1" i="1" spc="-85" dirty="0">
                <a:latin typeface="Bookman Old Style"/>
                <a:cs typeface="Bookman Old Style"/>
              </a:rPr>
              <a:t> </a:t>
            </a:r>
            <a:r>
              <a:rPr sz="2700" spc="120" dirty="0">
                <a:latin typeface="MS UI Gothic"/>
                <a:cs typeface="MS UI Gothic"/>
              </a:rPr>
              <a:t>|</a:t>
            </a:r>
            <a:r>
              <a:rPr sz="2700" spc="-65" dirty="0">
                <a:latin typeface="MS UI Gothic"/>
                <a:cs typeface="MS UI Gothic"/>
              </a:rPr>
              <a:t> </a:t>
            </a:r>
            <a:r>
              <a:rPr sz="2700" b="1" i="1" spc="14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700" spc="140" dirty="0">
                <a:latin typeface="Arial"/>
                <a:cs typeface="Arial"/>
              </a:rPr>
              <a:t>)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200" y="5422900"/>
            <a:ext cx="11341735" cy="113620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lang="ru-RU" sz="3600" spc="-50" dirty="0" smtClean="0">
                <a:latin typeface="Arial"/>
                <a:cs typeface="Arial"/>
              </a:rPr>
              <a:t>Это трудная проблема для общих РНС</a:t>
            </a:r>
            <a:r>
              <a:rPr sz="3600" spc="40" dirty="0" smtClean="0">
                <a:latin typeface="Arial"/>
                <a:cs typeface="Arial"/>
              </a:rPr>
              <a:t>. </a:t>
            </a:r>
            <a:r>
              <a:rPr lang="ru-RU" sz="3600" spc="-135" dirty="0" smtClean="0">
                <a:latin typeface="Arial"/>
                <a:cs typeface="Arial"/>
              </a:rPr>
              <a:t>Поэтому мы аппроксимируем его с </a:t>
            </a:r>
            <a:r>
              <a:rPr lang="ru-RU" sz="3600" b="1" dirty="0" smtClean="0">
                <a:latin typeface="Arial"/>
                <a:cs typeface="Arial"/>
              </a:rPr>
              <a:t>жадным поиском</a:t>
            </a:r>
            <a:r>
              <a:rPr sz="3600" spc="-5" dirty="0" smtClean="0"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36172" y="6529422"/>
            <a:ext cx="28638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50" i="1" spc="-10" dirty="0">
                <a:latin typeface="Arial"/>
                <a:cs typeface="Arial"/>
              </a:rPr>
              <a:t>w</a:t>
            </a:r>
            <a:endParaRPr sz="2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7026" y="6488415"/>
            <a:ext cx="175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75" dirty="0">
                <a:latin typeface="MS Gothic"/>
                <a:cs typeface="MS Gothic"/>
              </a:rPr>
              <a:t>⇤</a:t>
            </a:r>
            <a:endParaRPr sz="2000">
              <a:latin typeface="MS Gothic"/>
              <a:cs typeface="MS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97218" y="6728287"/>
            <a:ext cx="158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4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59591" y="6692978"/>
            <a:ext cx="170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5904" y="6529422"/>
            <a:ext cx="3158490" cy="657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995"/>
              </a:lnSpc>
              <a:spcBef>
                <a:spcPts val="110"/>
              </a:spcBef>
              <a:tabLst>
                <a:tab pos="2560955" algn="l"/>
              </a:tabLst>
            </a:pPr>
            <a:r>
              <a:rPr sz="2850" spc="565" dirty="0">
                <a:latin typeface="Arial"/>
                <a:cs typeface="Arial"/>
              </a:rPr>
              <a:t>=</a:t>
            </a:r>
            <a:r>
              <a:rPr sz="2850" spc="-225" dirty="0">
                <a:latin typeface="Arial"/>
                <a:cs typeface="Arial"/>
              </a:rPr>
              <a:t> </a:t>
            </a:r>
            <a:r>
              <a:rPr sz="2850" spc="-45" dirty="0">
                <a:latin typeface="Arial"/>
                <a:cs typeface="Arial"/>
              </a:rPr>
              <a:t>arg </a:t>
            </a:r>
            <a:r>
              <a:rPr sz="2850" spc="-15" dirty="0">
                <a:latin typeface="Arial"/>
                <a:cs typeface="Arial"/>
              </a:rPr>
              <a:t>max</a:t>
            </a:r>
            <a:r>
              <a:rPr sz="2850" spc="-315" dirty="0">
                <a:latin typeface="Arial"/>
                <a:cs typeface="Arial"/>
              </a:rPr>
              <a:t> </a:t>
            </a:r>
            <a:r>
              <a:rPr sz="2850" i="1" spc="5" dirty="0">
                <a:latin typeface="Arial"/>
                <a:cs typeface="Arial"/>
              </a:rPr>
              <a:t>p</a:t>
            </a:r>
            <a:r>
              <a:rPr sz="2850" spc="5" dirty="0">
                <a:latin typeface="Arial"/>
                <a:cs typeface="Arial"/>
              </a:rPr>
              <a:t>(</a:t>
            </a:r>
            <a:r>
              <a:rPr sz="2850" i="1" spc="5" dirty="0">
                <a:latin typeface="Arial"/>
                <a:cs typeface="Arial"/>
              </a:rPr>
              <a:t>w	</a:t>
            </a:r>
            <a:r>
              <a:rPr sz="2850" spc="125" dirty="0">
                <a:latin typeface="MS UI Gothic"/>
                <a:cs typeface="MS UI Gothic"/>
              </a:rPr>
              <a:t>|</a:t>
            </a:r>
            <a:r>
              <a:rPr sz="2850" spc="-150" dirty="0">
                <a:latin typeface="MS UI Gothic"/>
                <a:cs typeface="MS UI Gothic"/>
              </a:rPr>
              <a:t> </a:t>
            </a:r>
            <a:r>
              <a:rPr sz="2850" b="1" i="1" spc="14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850" spc="140" dirty="0">
                <a:latin typeface="Arial"/>
                <a:cs typeface="Arial"/>
              </a:rPr>
              <a:t>)</a:t>
            </a:r>
            <a:endParaRPr sz="2850">
              <a:latin typeface="Arial"/>
              <a:cs typeface="Arial"/>
            </a:endParaRPr>
          </a:p>
          <a:p>
            <a:pPr marR="548640" algn="ctr">
              <a:lnSpc>
                <a:spcPts val="1975"/>
              </a:lnSpc>
            </a:pPr>
            <a:r>
              <a:rPr sz="2000" i="1" spc="204" dirty="0">
                <a:latin typeface="Arial"/>
                <a:cs typeface="Arial"/>
              </a:rPr>
              <a:t>w</a:t>
            </a:r>
            <a:r>
              <a:rPr sz="2100" spc="307" baseline="-11904" dirty="0">
                <a:latin typeface="Arial"/>
                <a:cs typeface="Arial"/>
              </a:rPr>
              <a:t>1</a:t>
            </a:r>
            <a:endParaRPr sz="2100" baseline="-1190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6172" y="7270780"/>
            <a:ext cx="28638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50" i="1" spc="-10" dirty="0">
                <a:latin typeface="Arial"/>
                <a:cs typeface="Arial"/>
              </a:rPr>
              <a:t>w</a:t>
            </a:r>
            <a:endParaRPr sz="2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07026" y="7229773"/>
            <a:ext cx="175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75" dirty="0">
                <a:latin typeface="MS Gothic"/>
                <a:cs typeface="MS Gothic"/>
              </a:rPr>
              <a:t>⇤</a:t>
            </a:r>
            <a:endParaRPr sz="2000">
              <a:latin typeface="MS Gothic"/>
              <a:cs typeface="MS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97218" y="7469645"/>
            <a:ext cx="158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4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96686" y="7597862"/>
            <a:ext cx="360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15" dirty="0">
                <a:latin typeface="Arial"/>
                <a:cs typeface="Arial"/>
              </a:rPr>
              <a:t>w</a:t>
            </a:r>
            <a:r>
              <a:rPr sz="2100" spc="292" baseline="-11904" dirty="0">
                <a:latin typeface="Arial"/>
                <a:cs typeface="Arial"/>
              </a:rPr>
              <a:t>2</a:t>
            </a:r>
            <a:endParaRPr sz="2100" baseline="-1190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59591" y="7434336"/>
            <a:ext cx="170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75904" y="7270780"/>
            <a:ext cx="267525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60955" algn="l"/>
              </a:tabLst>
            </a:pPr>
            <a:r>
              <a:rPr sz="2850" spc="565" dirty="0">
                <a:latin typeface="Arial"/>
                <a:cs typeface="Arial"/>
              </a:rPr>
              <a:t>=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spc="10" dirty="0">
                <a:latin typeface="Arial"/>
                <a:cs typeface="Arial"/>
              </a:rPr>
              <a:t>ar</a:t>
            </a:r>
            <a:r>
              <a:rPr sz="2850" spc="-150" dirty="0">
                <a:latin typeface="Arial"/>
                <a:cs typeface="Arial"/>
              </a:rPr>
              <a:t>g</a:t>
            </a:r>
            <a:r>
              <a:rPr sz="2850" spc="-280" dirty="0">
                <a:latin typeface="Arial"/>
                <a:cs typeface="Arial"/>
              </a:rPr>
              <a:t> </a:t>
            </a:r>
            <a:r>
              <a:rPr sz="2850" spc="15" dirty="0">
                <a:latin typeface="Arial"/>
                <a:cs typeface="Arial"/>
              </a:rPr>
              <a:t>m</a:t>
            </a:r>
            <a:r>
              <a:rPr sz="2850" spc="-35" dirty="0">
                <a:latin typeface="Arial"/>
                <a:cs typeface="Arial"/>
              </a:rPr>
              <a:t>ax</a:t>
            </a:r>
            <a:r>
              <a:rPr sz="2850" spc="-315" dirty="0">
                <a:latin typeface="Arial"/>
                <a:cs typeface="Arial"/>
              </a:rPr>
              <a:t> </a:t>
            </a:r>
            <a:r>
              <a:rPr sz="2850" i="1" spc="-145" dirty="0">
                <a:latin typeface="Arial"/>
                <a:cs typeface="Arial"/>
              </a:rPr>
              <a:t>p</a:t>
            </a:r>
            <a:r>
              <a:rPr sz="2850" spc="160" dirty="0">
                <a:latin typeface="Arial"/>
                <a:cs typeface="Arial"/>
              </a:rPr>
              <a:t>(</a:t>
            </a:r>
            <a:r>
              <a:rPr sz="2850" i="1" spc="-10" dirty="0">
                <a:latin typeface="Arial"/>
                <a:cs typeface="Arial"/>
              </a:rPr>
              <a:t>w</a:t>
            </a:r>
            <a:r>
              <a:rPr sz="2850" i="1" dirty="0">
                <a:latin typeface="Arial"/>
                <a:cs typeface="Arial"/>
              </a:rPr>
              <a:t>	</a:t>
            </a:r>
            <a:r>
              <a:rPr sz="2850" spc="125" dirty="0">
                <a:latin typeface="MS UI Gothic"/>
                <a:cs typeface="MS UI Gothic"/>
              </a:rPr>
              <a:t>|</a:t>
            </a:r>
            <a:endParaRPr sz="28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00136" y="7229773"/>
            <a:ext cx="175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75" dirty="0">
                <a:latin typeface="MS Gothic"/>
                <a:cs typeface="MS Gothic"/>
              </a:rPr>
              <a:t>⇤</a:t>
            </a:r>
            <a:endParaRPr sz="2000">
              <a:latin typeface="MS Gothic"/>
              <a:cs typeface="MS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90328" y="7469645"/>
            <a:ext cx="158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4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26971" y="7270780"/>
            <a:ext cx="1007744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52805" algn="l"/>
              </a:tabLst>
            </a:pPr>
            <a:r>
              <a:rPr sz="2850" b="1" i="1" spc="12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850" i="1" dirty="0">
                <a:latin typeface="Arial"/>
                <a:cs typeface="Arial"/>
              </a:rPr>
              <a:t>,</a:t>
            </a:r>
            <a:r>
              <a:rPr sz="2850" i="1" spc="-315" dirty="0">
                <a:latin typeface="Arial"/>
                <a:cs typeface="Arial"/>
              </a:rPr>
              <a:t> </a:t>
            </a:r>
            <a:r>
              <a:rPr sz="2850" i="1" spc="-10" dirty="0">
                <a:latin typeface="Arial"/>
                <a:cs typeface="Arial"/>
              </a:rPr>
              <a:t>w</a:t>
            </a:r>
            <a:r>
              <a:rPr sz="2850" i="1" dirty="0">
                <a:latin typeface="Arial"/>
                <a:cs typeface="Arial"/>
              </a:rPr>
              <a:t>	</a:t>
            </a:r>
            <a:r>
              <a:rPr sz="2850" spc="160" dirty="0">
                <a:latin typeface="Arial"/>
                <a:cs typeface="Arial"/>
              </a:rPr>
              <a:t>)</a:t>
            </a:r>
            <a:endParaRPr sz="2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74640" y="8108656"/>
            <a:ext cx="12700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50" dirty="0">
                <a:latin typeface="Arial"/>
                <a:cs typeface="Arial"/>
              </a:rPr>
              <a:t>.</a:t>
            </a:r>
            <a:endParaRPr sz="2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36172" y="8144991"/>
            <a:ext cx="4494530" cy="1115695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970"/>
              </a:spcBef>
            </a:pPr>
            <a:r>
              <a:rPr sz="2850" dirty="0">
                <a:latin typeface="Arial"/>
                <a:cs typeface="Arial"/>
              </a:rPr>
              <a:t>.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850" i="1" spc="-105" dirty="0">
                <a:latin typeface="Arial"/>
                <a:cs typeface="Arial"/>
              </a:rPr>
              <a:t>w</a:t>
            </a:r>
            <a:r>
              <a:rPr sz="3000" i="1" spc="-157" baseline="-19444" dirty="0">
                <a:latin typeface="Arial"/>
                <a:cs typeface="Arial"/>
              </a:rPr>
              <a:t>t</a:t>
            </a:r>
            <a:r>
              <a:rPr sz="3000" spc="-157" baseline="33333" dirty="0">
                <a:latin typeface="MS Gothic"/>
                <a:cs typeface="MS Gothic"/>
              </a:rPr>
              <a:t>⇤</a:t>
            </a:r>
            <a:r>
              <a:rPr sz="3000" spc="-112" baseline="33333" dirty="0">
                <a:latin typeface="MS Gothic"/>
                <a:cs typeface="MS Gothic"/>
              </a:rPr>
              <a:t> </a:t>
            </a:r>
            <a:r>
              <a:rPr sz="2850" spc="565" dirty="0">
                <a:latin typeface="Arial"/>
                <a:cs typeface="Arial"/>
              </a:rPr>
              <a:t>=</a:t>
            </a:r>
            <a:r>
              <a:rPr sz="2850" spc="-5" dirty="0">
                <a:latin typeface="Arial"/>
                <a:cs typeface="Arial"/>
              </a:rPr>
              <a:t> </a:t>
            </a:r>
            <a:r>
              <a:rPr sz="2850" spc="-45" dirty="0">
                <a:latin typeface="Arial"/>
                <a:cs typeface="Arial"/>
              </a:rPr>
              <a:t>arg</a:t>
            </a:r>
            <a:r>
              <a:rPr sz="2850" spc="-285" dirty="0">
                <a:latin typeface="Arial"/>
                <a:cs typeface="Arial"/>
              </a:rPr>
              <a:t> </a:t>
            </a:r>
            <a:r>
              <a:rPr sz="2850" spc="-15" dirty="0">
                <a:latin typeface="Arial"/>
                <a:cs typeface="Arial"/>
              </a:rPr>
              <a:t>max</a:t>
            </a:r>
            <a:r>
              <a:rPr sz="2850" spc="-320" dirty="0">
                <a:latin typeface="Arial"/>
                <a:cs typeface="Arial"/>
              </a:rPr>
              <a:t> </a:t>
            </a:r>
            <a:r>
              <a:rPr sz="2850" i="1" spc="80" dirty="0">
                <a:latin typeface="Arial"/>
                <a:cs typeface="Arial"/>
              </a:rPr>
              <a:t>p</a:t>
            </a:r>
            <a:r>
              <a:rPr sz="2850" spc="80" dirty="0">
                <a:latin typeface="Arial"/>
                <a:cs typeface="Arial"/>
              </a:rPr>
              <a:t>(</a:t>
            </a:r>
            <a:r>
              <a:rPr sz="2850" i="1" spc="80" dirty="0">
                <a:latin typeface="Arial"/>
                <a:cs typeface="Arial"/>
              </a:rPr>
              <a:t>w</a:t>
            </a:r>
            <a:r>
              <a:rPr sz="3000" i="1" spc="120" baseline="-12500" dirty="0">
                <a:latin typeface="Arial"/>
                <a:cs typeface="Arial"/>
              </a:rPr>
              <a:t>t</a:t>
            </a:r>
            <a:r>
              <a:rPr sz="3000" i="1" spc="555" baseline="-12500" dirty="0">
                <a:latin typeface="Arial"/>
                <a:cs typeface="Arial"/>
              </a:rPr>
              <a:t> </a:t>
            </a:r>
            <a:r>
              <a:rPr sz="2850" spc="125" dirty="0">
                <a:latin typeface="MS UI Gothic"/>
                <a:cs typeface="MS UI Gothic"/>
              </a:rPr>
              <a:t>|</a:t>
            </a:r>
            <a:r>
              <a:rPr sz="2850" spc="-80" dirty="0">
                <a:latin typeface="MS UI Gothic"/>
                <a:cs typeface="MS UI Gothic"/>
              </a:rPr>
              <a:t> </a:t>
            </a:r>
            <a:r>
              <a:rPr sz="2850" b="1" i="1" spc="6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850" i="1" spc="60" dirty="0">
                <a:latin typeface="Arial"/>
                <a:cs typeface="Arial"/>
              </a:rPr>
              <a:t>,</a:t>
            </a:r>
            <a:r>
              <a:rPr sz="2850" i="1" spc="-320" dirty="0">
                <a:latin typeface="Arial"/>
                <a:cs typeface="Arial"/>
              </a:rPr>
              <a:t> </a:t>
            </a:r>
            <a:r>
              <a:rPr sz="2850" b="1" i="1" spc="50" dirty="0">
                <a:latin typeface="Bookman Old Style"/>
                <a:cs typeface="Bookman Old Style"/>
              </a:rPr>
              <a:t>w</a:t>
            </a:r>
            <a:r>
              <a:rPr sz="3000" spc="75" baseline="33333" dirty="0">
                <a:latin typeface="MS Gothic"/>
                <a:cs typeface="MS Gothic"/>
              </a:rPr>
              <a:t>⇤</a:t>
            </a:r>
            <a:r>
              <a:rPr sz="3000" i="1" spc="75" baseline="-19444" dirty="0">
                <a:latin typeface="Arial"/>
                <a:cs typeface="Arial"/>
              </a:rPr>
              <a:t>&lt;t</a:t>
            </a:r>
            <a:r>
              <a:rPr sz="2850" spc="50" dirty="0">
                <a:latin typeface="Arial"/>
                <a:cs typeface="Arial"/>
              </a:rPr>
              <a:t>)</a:t>
            </a:r>
            <a:endParaRPr sz="2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525818" y="5052617"/>
            <a:ext cx="11341735" cy="151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0">
              <a:lnSpc>
                <a:spcPts val="2830"/>
              </a:lnSpc>
              <a:spcBef>
                <a:spcPts val="100"/>
              </a:spcBef>
            </a:pPr>
            <a:r>
              <a:rPr lang="ru-RU" sz="2800" b="1" spc="-5" dirty="0" smtClean="0">
                <a:solidFill>
                  <a:srgbClr val="C82506"/>
                </a:solidFill>
                <a:latin typeface="Arial"/>
                <a:cs typeface="Arial"/>
              </a:rPr>
              <a:t>нерешаемая</a:t>
            </a:r>
            <a:r>
              <a:rPr sz="2800" b="1" spc="-5" dirty="0" smtClean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800" b="1" dirty="0" smtClean="0">
                <a:solidFill>
                  <a:srgbClr val="C82506"/>
                </a:solidFill>
                <a:latin typeface="Arial"/>
                <a:cs typeface="Arial"/>
              </a:rPr>
              <a:t>:(</a:t>
            </a:r>
            <a:endParaRPr sz="2800" dirty="0" smtClean="0"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lang="ru-RU" sz="3600" spc="-50" dirty="0" smtClean="0">
                <a:latin typeface="Arial"/>
                <a:cs typeface="Arial"/>
              </a:rPr>
              <a:t>Это </a:t>
            </a:r>
            <a:r>
              <a:rPr lang="ru-RU" sz="3600" spc="-50" dirty="0">
                <a:latin typeface="Arial"/>
                <a:cs typeface="Arial"/>
              </a:rPr>
              <a:t>трудная проблема для общих РНС</a:t>
            </a:r>
            <a:r>
              <a:rPr lang="ru-RU" sz="3600" spc="40" dirty="0">
                <a:latin typeface="Arial"/>
                <a:cs typeface="Arial"/>
              </a:rPr>
              <a:t>. </a:t>
            </a:r>
            <a:r>
              <a:rPr lang="ru-RU" sz="3600" spc="-135" dirty="0">
                <a:latin typeface="Arial"/>
                <a:cs typeface="Arial"/>
              </a:rPr>
              <a:t>Поэтому мы аппроксимируем его с </a:t>
            </a:r>
            <a:r>
              <a:rPr lang="ru-RU" sz="3600" b="1" dirty="0">
                <a:latin typeface="Arial"/>
                <a:cs typeface="Arial"/>
              </a:rPr>
              <a:t>жадным поиском</a:t>
            </a:r>
            <a:r>
              <a:rPr lang="ru-RU" sz="3600" spc="-5" dirty="0">
                <a:latin typeface="Arial"/>
                <a:cs typeface="Arial"/>
              </a:rPr>
              <a:t>:</a:t>
            </a:r>
            <a:endParaRPr lang="ru-RU"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299" y="546100"/>
            <a:ext cx="11372253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Немного о декодировании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69906" y="3694194"/>
            <a:ext cx="2546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i="1" spc="-60" dirty="0">
                <a:latin typeface="Verdana"/>
                <a:cs typeface="Verdana"/>
              </a:rPr>
              <a:t>w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7522" y="4081363"/>
            <a:ext cx="4254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65" dirty="0">
                <a:latin typeface="Lucida Sans Unicode"/>
                <a:cs typeface="Lucida Sans Unicode"/>
              </a:rPr>
              <a:t>|</a:t>
            </a:r>
            <a:r>
              <a:rPr sz="1900" b="1" i="1" spc="-10" dirty="0">
                <a:latin typeface="Verdana"/>
                <a:cs typeface="Verdana"/>
              </a:rPr>
              <a:t>w</a:t>
            </a:r>
            <a:r>
              <a:rPr sz="1900" spc="-65" dirty="0">
                <a:latin typeface="Lucida Sans Unicode"/>
                <a:cs typeface="Lucida Sans Unicode"/>
              </a:rPr>
              <a:t>|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7521" y="4111009"/>
            <a:ext cx="52578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2135" dirty="0">
                <a:latin typeface="Arial"/>
                <a:cs typeface="Arial"/>
              </a:rPr>
              <a:t>X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0002" y="4943063"/>
            <a:ext cx="4806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290" dirty="0">
                <a:latin typeface="Arial"/>
                <a:cs typeface="Arial"/>
              </a:rPr>
              <a:t>t</a:t>
            </a:r>
            <a:r>
              <a:rPr sz="1900" spc="295" dirty="0">
                <a:latin typeface="Arial"/>
                <a:cs typeface="Arial"/>
              </a:rPr>
              <a:t>=1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5876" y="4437933"/>
            <a:ext cx="4819015" cy="624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10"/>
              </a:spcBef>
              <a:tabLst>
                <a:tab pos="2181860" algn="l"/>
              </a:tabLst>
            </a:pPr>
            <a:r>
              <a:rPr sz="2700" spc="540" dirty="0">
                <a:latin typeface="Arial"/>
                <a:cs typeface="Arial"/>
              </a:rPr>
              <a:t>=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spc="-40" dirty="0">
                <a:latin typeface="Arial"/>
                <a:cs typeface="Arial"/>
              </a:rPr>
              <a:t>arg</a:t>
            </a:r>
            <a:r>
              <a:rPr sz="2700" spc="-260" dirty="0">
                <a:latin typeface="Arial"/>
                <a:cs typeface="Arial"/>
              </a:rPr>
              <a:t> </a:t>
            </a:r>
            <a:r>
              <a:rPr sz="2700" spc="-15" dirty="0">
                <a:latin typeface="Arial"/>
                <a:cs typeface="Arial"/>
              </a:rPr>
              <a:t>max	</a:t>
            </a:r>
            <a:r>
              <a:rPr sz="2700" spc="-45" dirty="0">
                <a:latin typeface="Arial"/>
                <a:cs typeface="Arial"/>
              </a:rPr>
              <a:t>log </a:t>
            </a:r>
            <a:r>
              <a:rPr sz="2700" i="1" spc="80" dirty="0">
                <a:latin typeface="Arial"/>
                <a:cs typeface="Arial"/>
              </a:rPr>
              <a:t>p</a:t>
            </a:r>
            <a:r>
              <a:rPr sz="2700" spc="80" dirty="0">
                <a:latin typeface="Arial"/>
                <a:cs typeface="Arial"/>
              </a:rPr>
              <a:t>(</a:t>
            </a:r>
            <a:r>
              <a:rPr sz="2700" i="1" spc="80" dirty="0">
                <a:latin typeface="Arial"/>
                <a:cs typeface="Arial"/>
              </a:rPr>
              <a:t>w</a:t>
            </a:r>
            <a:r>
              <a:rPr sz="2850" i="1" spc="120" baseline="-11695" dirty="0">
                <a:latin typeface="Arial"/>
                <a:cs typeface="Arial"/>
              </a:rPr>
              <a:t>t </a:t>
            </a:r>
            <a:r>
              <a:rPr sz="2700" spc="120" dirty="0">
                <a:latin typeface="MS UI Gothic"/>
                <a:cs typeface="MS UI Gothic"/>
              </a:rPr>
              <a:t>| </a:t>
            </a:r>
            <a:r>
              <a:rPr sz="2700" b="1" i="1" spc="6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700" i="1" spc="60" dirty="0">
                <a:latin typeface="Arial"/>
                <a:cs typeface="Arial"/>
              </a:rPr>
              <a:t>,</a:t>
            </a:r>
            <a:r>
              <a:rPr sz="2700" i="1" spc="-470" dirty="0">
                <a:latin typeface="Arial"/>
                <a:cs typeface="Arial"/>
              </a:rPr>
              <a:t> </a:t>
            </a:r>
            <a:r>
              <a:rPr sz="2700" b="1" i="1" spc="295" dirty="0">
                <a:latin typeface="Bookman Old Style"/>
                <a:cs typeface="Bookman Old Style"/>
              </a:rPr>
              <a:t>w</a:t>
            </a:r>
            <a:r>
              <a:rPr sz="2850" i="1" spc="442" baseline="-11695" dirty="0">
                <a:latin typeface="Arial"/>
                <a:cs typeface="Arial"/>
              </a:rPr>
              <a:t>&lt;t</a:t>
            </a:r>
            <a:r>
              <a:rPr sz="2700" spc="295" dirty="0">
                <a:latin typeface="Arial"/>
                <a:cs typeface="Arial"/>
              </a:rPr>
              <a:t>)</a:t>
            </a:r>
            <a:endParaRPr sz="2700">
              <a:latin typeface="Arial"/>
              <a:cs typeface="Arial"/>
            </a:endParaRPr>
          </a:p>
          <a:p>
            <a:pPr marL="1126490">
              <a:lnSpc>
                <a:spcPts val="1875"/>
              </a:lnSpc>
            </a:pPr>
            <a:r>
              <a:rPr sz="1900" b="1" i="1" spc="-60" dirty="0">
                <a:latin typeface="Verdana"/>
                <a:cs typeface="Verdana"/>
              </a:rPr>
              <a:t>w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000" y="1905000"/>
            <a:ext cx="12086590" cy="191833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lang="ru-RU" sz="3600" dirty="0">
                <a:latin typeface="Arial"/>
                <a:cs typeface="Arial"/>
              </a:rPr>
              <a:t>В общем, мы хотим найти наиболее вероятный (МАР) выход, учитывая входные данные</a:t>
            </a:r>
            <a:r>
              <a:rPr lang="ru-RU" sz="3600" spc="30" dirty="0">
                <a:latin typeface="Arial"/>
                <a:cs typeface="Arial"/>
              </a:rPr>
              <a:t>,</a:t>
            </a:r>
            <a:r>
              <a:rPr lang="ru-RU" sz="3600" spc="-40" dirty="0">
                <a:latin typeface="Arial"/>
                <a:cs typeface="Arial"/>
              </a:rPr>
              <a:t> </a:t>
            </a:r>
            <a:r>
              <a:rPr lang="ru-RU" sz="3600" dirty="0">
                <a:latin typeface="Arial"/>
                <a:cs typeface="Arial"/>
              </a:rPr>
              <a:t>напр.</a:t>
            </a:r>
          </a:p>
          <a:p>
            <a:pPr marL="3880485">
              <a:lnSpc>
                <a:spcPct val="100000"/>
              </a:lnSpc>
              <a:spcBef>
                <a:spcPts val="2900"/>
              </a:spcBef>
            </a:pPr>
            <a:r>
              <a:rPr sz="2700" b="1" i="1" spc="-330" dirty="0" smtClean="0">
                <a:latin typeface="Bookman Old Style"/>
                <a:cs typeface="Bookman Old Style"/>
              </a:rPr>
              <a:t>w</a:t>
            </a:r>
            <a:r>
              <a:rPr sz="2850" spc="-494" baseline="32163" dirty="0">
                <a:latin typeface="Lucida Sans Unicode"/>
                <a:cs typeface="Lucida Sans Unicode"/>
              </a:rPr>
              <a:t>⇤</a:t>
            </a:r>
            <a:r>
              <a:rPr sz="2850" spc="-382" baseline="32163" dirty="0">
                <a:latin typeface="Lucida Sans Unicode"/>
                <a:cs typeface="Lucida Sans Unicode"/>
              </a:rPr>
              <a:t> </a:t>
            </a:r>
            <a:r>
              <a:rPr sz="2700" spc="540" dirty="0">
                <a:latin typeface="Arial"/>
                <a:cs typeface="Arial"/>
              </a:rPr>
              <a:t>=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40" dirty="0">
                <a:latin typeface="Arial"/>
                <a:cs typeface="Arial"/>
              </a:rPr>
              <a:t>arg</a:t>
            </a:r>
            <a:r>
              <a:rPr sz="2700" spc="-265" dirty="0">
                <a:latin typeface="Arial"/>
                <a:cs typeface="Arial"/>
              </a:rPr>
              <a:t> </a:t>
            </a:r>
            <a:r>
              <a:rPr sz="2700" spc="-15" dirty="0">
                <a:latin typeface="Arial"/>
                <a:cs typeface="Arial"/>
              </a:rPr>
              <a:t>max</a:t>
            </a:r>
            <a:r>
              <a:rPr sz="2700" spc="-295" dirty="0">
                <a:latin typeface="Arial"/>
                <a:cs typeface="Arial"/>
              </a:rPr>
              <a:t> </a:t>
            </a:r>
            <a:r>
              <a:rPr sz="2700" i="1" spc="-10" dirty="0">
                <a:latin typeface="Arial"/>
                <a:cs typeface="Arial"/>
              </a:rPr>
              <a:t>p</a:t>
            </a:r>
            <a:r>
              <a:rPr sz="2700" spc="-10" dirty="0">
                <a:latin typeface="Arial"/>
                <a:cs typeface="Arial"/>
              </a:rPr>
              <a:t>(</a:t>
            </a:r>
            <a:r>
              <a:rPr sz="2700" b="1" i="1" spc="-10" dirty="0">
                <a:latin typeface="Bookman Old Style"/>
                <a:cs typeface="Bookman Old Style"/>
              </a:rPr>
              <a:t>w</a:t>
            </a:r>
            <a:r>
              <a:rPr sz="2700" b="1" i="1" spc="-85" dirty="0">
                <a:latin typeface="Bookman Old Style"/>
                <a:cs typeface="Bookman Old Style"/>
              </a:rPr>
              <a:t> </a:t>
            </a:r>
            <a:r>
              <a:rPr sz="2700" spc="120" dirty="0">
                <a:latin typeface="MS UI Gothic"/>
                <a:cs typeface="MS UI Gothic"/>
              </a:rPr>
              <a:t>|</a:t>
            </a:r>
            <a:r>
              <a:rPr sz="2700" spc="-65" dirty="0">
                <a:latin typeface="MS UI Gothic"/>
                <a:cs typeface="MS UI Gothic"/>
              </a:rPr>
              <a:t> </a:t>
            </a:r>
            <a:r>
              <a:rPr sz="2700" b="1" i="1" spc="14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700" spc="140" dirty="0">
                <a:latin typeface="Arial"/>
                <a:cs typeface="Arial"/>
              </a:rPr>
              <a:t>)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6172" y="6529422"/>
            <a:ext cx="28638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50" i="1" spc="-10" dirty="0">
                <a:latin typeface="Arial"/>
                <a:cs typeface="Arial"/>
              </a:rPr>
              <a:t>w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7026" y="6488415"/>
            <a:ext cx="175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75" dirty="0">
                <a:latin typeface="MS Gothic"/>
                <a:cs typeface="MS Gothic"/>
              </a:rPr>
              <a:t>⇤</a:t>
            </a:r>
            <a:endParaRPr sz="2000">
              <a:latin typeface="MS Gothic"/>
              <a:cs typeface="MS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7218" y="6728287"/>
            <a:ext cx="158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4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59591" y="6692978"/>
            <a:ext cx="170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75904" y="6529422"/>
            <a:ext cx="3158490" cy="657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995"/>
              </a:lnSpc>
              <a:spcBef>
                <a:spcPts val="110"/>
              </a:spcBef>
              <a:tabLst>
                <a:tab pos="2560955" algn="l"/>
              </a:tabLst>
            </a:pPr>
            <a:r>
              <a:rPr sz="2850" spc="565" dirty="0">
                <a:latin typeface="Arial"/>
                <a:cs typeface="Arial"/>
              </a:rPr>
              <a:t>=</a:t>
            </a:r>
            <a:r>
              <a:rPr sz="2850" spc="-225" dirty="0">
                <a:latin typeface="Arial"/>
                <a:cs typeface="Arial"/>
              </a:rPr>
              <a:t> </a:t>
            </a:r>
            <a:r>
              <a:rPr sz="2850" spc="-45" dirty="0">
                <a:latin typeface="Arial"/>
                <a:cs typeface="Arial"/>
              </a:rPr>
              <a:t>arg </a:t>
            </a:r>
            <a:r>
              <a:rPr sz="2850" spc="-15" dirty="0">
                <a:latin typeface="Arial"/>
                <a:cs typeface="Arial"/>
              </a:rPr>
              <a:t>max</a:t>
            </a:r>
            <a:r>
              <a:rPr sz="2850" spc="-315" dirty="0">
                <a:latin typeface="Arial"/>
                <a:cs typeface="Arial"/>
              </a:rPr>
              <a:t> </a:t>
            </a:r>
            <a:r>
              <a:rPr sz="2850" i="1" spc="5" dirty="0">
                <a:latin typeface="Arial"/>
                <a:cs typeface="Arial"/>
              </a:rPr>
              <a:t>p</a:t>
            </a:r>
            <a:r>
              <a:rPr sz="2850" spc="5" dirty="0">
                <a:latin typeface="Arial"/>
                <a:cs typeface="Arial"/>
              </a:rPr>
              <a:t>(</a:t>
            </a:r>
            <a:r>
              <a:rPr sz="2850" i="1" spc="5" dirty="0">
                <a:latin typeface="Arial"/>
                <a:cs typeface="Arial"/>
              </a:rPr>
              <a:t>w	</a:t>
            </a:r>
            <a:r>
              <a:rPr sz="2850" spc="125" dirty="0">
                <a:latin typeface="MS UI Gothic"/>
                <a:cs typeface="MS UI Gothic"/>
              </a:rPr>
              <a:t>|</a:t>
            </a:r>
            <a:r>
              <a:rPr sz="2850" spc="-150" dirty="0">
                <a:latin typeface="MS UI Gothic"/>
                <a:cs typeface="MS UI Gothic"/>
              </a:rPr>
              <a:t> </a:t>
            </a:r>
            <a:r>
              <a:rPr sz="2850" b="1" i="1" spc="14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850" spc="140" dirty="0">
                <a:latin typeface="Arial"/>
                <a:cs typeface="Arial"/>
              </a:rPr>
              <a:t>)</a:t>
            </a:r>
            <a:endParaRPr sz="2850">
              <a:latin typeface="Arial"/>
              <a:cs typeface="Arial"/>
            </a:endParaRPr>
          </a:p>
          <a:p>
            <a:pPr marR="548640" algn="ctr">
              <a:lnSpc>
                <a:spcPts val="1975"/>
              </a:lnSpc>
            </a:pPr>
            <a:r>
              <a:rPr sz="2000" i="1" spc="204" dirty="0">
                <a:latin typeface="Arial"/>
                <a:cs typeface="Arial"/>
              </a:rPr>
              <a:t>w</a:t>
            </a:r>
            <a:r>
              <a:rPr sz="2100" spc="307" baseline="-11904" dirty="0">
                <a:latin typeface="Arial"/>
                <a:cs typeface="Arial"/>
              </a:rPr>
              <a:t>1</a:t>
            </a:r>
            <a:endParaRPr sz="2100" baseline="-1190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36172" y="7270780"/>
            <a:ext cx="28638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50" i="1" spc="-10" dirty="0">
                <a:latin typeface="Arial"/>
                <a:cs typeface="Arial"/>
              </a:rPr>
              <a:t>w</a:t>
            </a:r>
            <a:endParaRPr sz="2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7026" y="7229773"/>
            <a:ext cx="175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75" dirty="0">
                <a:latin typeface="MS Gothic"/>
                <a:cs typeface="MS Gothic"/>
              </a:rPr>
              <a:t>⇤</a:t>
            </a:r>
            <a:endParaRPr sz="2000">
              <a:latin typeface="MS Gothic"/>
              <a:cs typeface="MS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97218" y="7469645"/>
            <a:ext cx="158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4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6686" y="7597862"/>
            <a:ext cx="360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215" dirty="0">
                <a:latin typeface="Arial"/>
                <a:cs typeface="Arial"/>
              </a:rPr>
              <a:t>w</a:t>
            </a:r>
            <a:r>
              <a:rPr sz="2100" spc="292" baseline="-11904" dirty="0">
                <a:latin typeface="Arial"/>
                <a:cs typeface="Arial"/>
              </a:rPr>
              <a:t>2</a:t>
            </a:r>
            <a:endParaRPr sz="2100" baseline="-1190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59591" y="7434336"/>
            <a:ext cx="170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75904" y="7270780"/>
            <a:ext cx="267525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60955" algn="l"/>
              </a:tabLst>
            </a:pPr>
            <a:r>
              <a:rPr sz="2850" spc="565" dirty="0">
                <a:latin typeface="Arial"/>
                <a:cs typeface="Arial"/>
              </a:rPr>
              <a:t>=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spc="10" dirty="0">
                <a:latin typeface="Arial"/>
                <a:cs typeface="Arial"/>
              </a:rPr>
              <a:t>ar</a:t>
            </a:r>
            <a:r>
              <a:rPr sz="2850" spc="-150" dirty="0">
                <a:latin typeface="Arial"/>
                <a:cs typeface="Arial"/>
              </a:rPr>
              <a:t>g</a:t>
            </a:r>
            <a:r>
              <a:rPr sz="2850" spc="-280" dirty="0">
                <a:latin typeface="Arial"/>
                <a:cs typeface="Arial"/>
              </a:rPr>
              <a:t> </a:t>
            </a:r>
            <a:r>
              <a:rPr sz="2850" spc="15" dirty="0">
                <a:latin typeface="Arial"/>
                <a:cs typeface="Arial"/>
              </a:rPr>
              <a:t>m</a:t>
            </a:r>
            <a:r>
              <a:rPr sz="2850" spc="-35" dirty="0">
                <a:latin typeface="Arial"/>
                <a:cs typeface="Arial"/>
              </a:rPr>
              <a:t>ax</a:t>
            </a:r>
            <a:r>
              <a:rPr sz="2850" spc="-315" dirty="0">
                <a:latin typeface="Arial"/>
                <a:cs typeface="Arial"/>
              </a:rPr>
              <a:t> </a:t>
            </a:r>
            <a:r>
              <a:rPr sz="2850" i="1" spc="-145" dirty="0">
                <a:latin typeface="Arial"/>
                <a:cs typeface="Arial"/>
              </a:rPr>
              <a:t>p</a:t>
            </a:r>
            <a:r>
              <a:rPr sz="2850" spc="160" dirty="0">
                <a:latin typeface="Arial"/>
                <a:cs typeface="Arial"/>
              </a:rPr>
              <a:t>(</a:t>
            </a:r>
            <a:r>
              <a:rPr sz="2850" i="1" spc="-10" dirty="0">
                <a:latin typeface="Arial"/>
                <a:cs typeface="Arial"/>
              </a:rPr>
              <a:t>w</a:t>
            </a:r>
            <a:r>
              <a:rPr sz="2850" i="1" dirty="0">
                <a:latin typeface="Arial"/>
                <a:cs typeface="Arial"/>
              </a:rPr>
              <a:t>	</a:t>
            </a:r>
            <a:r>
              <a:rPr sz="2850" spc="125" dirty="0">
                <a:latin typeface="MS UI Gothic"/>
                <a:cs typeface="MS UI Gothic"/>
              </a:rPr>
              <a:t>|</a:t>
            </a:r>
            <a:endParaRPr sz="28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00136" y="7229773"/>
            <a:ext cx="175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75" dirty="0">
                <a:latin typeface="MS Gothic"/>
                <a:cs typeface="MS Gothic"/>
              </a:rPr>
              <a:t>⇤</a:t>
            </a:r>
            <a:endParaRPr sz="2000">
              <a:latin typeface="MS Gothic"/>
              <a:cs typeface="MS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90328" y="7469645"/>
            <a:ext cx="158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4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26971" y="7270780"/>
            <a:ext cx="1007744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52805" algn="l"/>
              </a:tabLst>
            </a:pPr>
            <a:r>
              <a:rPr sz="2850" b="1" i="1" spc="12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850" i="1" dirty="0">
                <a:latin typeface="Arial"/>
                <a:cs typeface="Arial"/>
              </a:rPr>
              <a:t>,</a:t>
            </a:r>
            <a:r>
              <a:rPr sz="2850" i="1" spc="-315" dirty="0">
                <a:latin typeface="Arial"/>
                <a:cs typeface="Arial"/>
              </a:rPr>
              <a:t> </a:t>
            </a:r>
            <a:r>
              <a:rPr sz="2850" i="1" spc="-10" dirty="0">
                <a:latin typeface="Arial"/>
                <a:cs typeface="Arial"/>
              </a:rPr>
              <a:t>w</a:t>
            </a:r>
            <a:r>
              <a:rPr sz="2850" i="1" dirty="0">
                <a:latin typeface="Arial"/>
                <a:cs typeface="Arial"/>
              </a:rPr>
              <a:t>	</a:t>
            </a:r>
            <a:r>
              <a:rPr sz="2850" spc="160" dirty="0">
                <a:latin typeface="Arial"/>
                <a:cs typeface="Arial"/>
              </a:rPr>
              <a:t>)</a:t>
            </a:r>
            <a:endParaRPr sz="2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74640" y="8108656"/>
            <a:ext cx="12700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50" dirty="0">
                <a:latin typeface="Arial"/>
                <a:cs typeface="Arial"/>
              </a:rPr>
              <a:t>.</a:t>
            </a:r>
            <a:endParaRPr sz="2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36172" y="8144991"/>
            <a:ext cx="4494530" cy="1115695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970"/>
              </a:spcBef>
            </a:pPr>
            <a:r>
              <a:rPr sz="2850" dirty="0">
                <a:latin typeface="Arial"/>
                <a:cs typeface="Arial"/>
              </a:rPr>
              <a:t>.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850" i="1" spc="-105" dirty="0">
                <a:latin typeface="Arial"/>
                <a:cs typeface="Arial"/>
              </a:rPr>
              <a:t>w</a:t>
            </a:r>
            <a:r>
              <a:rPr sz="3000" i="1" spc="-157" baseline="-19444" dirty="0">
                <a:latin typeface="Arial"/>
                <a:cs typeface="Arial"/>
              </a:rPr>
              <a:t>t</a:t>
            </a:r>
            <a:r>
              <a:rPr sz="3000" spc="-157" baseline="33333" dirty="0">
                <a:latin typeface="MS Gothic"/>
                <a:cs typeface="MS Gothic"/>
              </a:rPr>
              <a:t>⇤</a:t>
            </a:r>
            <a:r>
              <a:rPr sz="3000" spc="-112" baseline="33333" dirty="0">
                <a:latin typeface="MS Gothic"/>
                <a:cs typeface="MS Gothic"/>
              </a:rPr>
              <a:t> </a:t>
            </a:r>
            <a:r>
              <a:rPr sz="2850" spc="565" dirty="0">
                <a:latin typeface="Arial"/>
                <a:cs typeface="Arial"/>
              </a:rPr>
              <a:t>=</a:t>
            </a:r>
            <a:r>
              <a:rPr sz="2850" spc="-5" dirty="0">
                <a:latin typeface="Arial"/>
                <a:cs typeface="Arial"/>
              </a:rPr>
              <a:t> </a:t>
            </a:r>
            <a:r>
              <a:rPr sz="2850" spc="-45" dirty="0">
                <a:latin typeface="Arial"/>
                <a:cs typeface="Arial"/>
              </a:rPr>
              <a:t>arg</a:t>
            </a:r>
            <a:r>
              <a:rPr sz="2850" spc="-285" dirty="0">
                <a:latin typeface="Arial"/>
                <a:cs typeface="Arial"/>
              </a:rPr>
              <a:t> </a:t>
            </a:r>
            <a:r>
              <a:rPr sz="2850" spc="-15" dirty="0">
                <a:latin typeface="Arial"/>
                <a:cs typeface="Arial"/>
              </a:rPr>
              <a:t>max</a:t>
            </a:r>
            <a:r>
              <a:rPr sz="2850" spc="-320" dirty="0">
                <a:latin typeface="Arial"/>
                <a:cs typeface="Arial"/>
              </a:rPr>
              <a:t> </a:t>
            </a:r>
            <a:r>
              <a:rPr sz="2850" i="1" spc="80" dirty="0">
                <a:latin typeface="Arial"/>
                <a:cs typeface="Arial"/>
              </a:rPr>
              <a:t>p</a:t>
            </a:r>
            <a:r>
              <a:rPr sz="2850" spc="80" dirty="0">
                <a:latin typeface="Arial"/>
                <a:cs typeface="Arial"/>
              </a:rPr>
              <a:t>(</a:t>
            </a:r>
            <a:r>
              <a:rPr sz="2850" i="1" spc="80" dirty="0">
                <a:latin typeface="Arial"/>
                <a:cs typeface="Arial"/>
              </a:rPr>
              <a:t>w</a:t>
            </a:r>
            <a:r>
              <a:rPr sz="3000" i="1" spc="120" baseline="-12500" dirty="0">
                <a:latin typeface="Arial"/>
                <a:cs typeface="Arial"/>
              </a:rPr>
              <a:t>t</a:t>
            </a:r>
            <a:r>
              <a:rPr sz="3000" i="1" spc="555" baseline="-12500" dirty="0">
                <a:latin typeface="Arial"/>
                <a:cs typeface="Arial"/>
              </a:rPr>
              <a:t> </a:t>
            </a:r>
            <a:r>
              <a:rPr sz="2850" spc="125" dirty="0">
                <a:latin typeface="MS UI Gothic"/>
                <a:cs typeface="MS UI Gothic"/>
              </a:rPr>
              <a:t>|</a:t>
            </a:r>
            <a:r>
              <a:rPr sz="2850" spc="-80" dirty="0">
                <a:latin typeface="MS UI Gothic"/>
                <a:cs typeface="MS UI Gothic"/>
              </a:rPr>
              <a:t> </a:t>
            </a:r>
            <a:r>
              <a:rPr sz="2850" b="1" i="1" spc="6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850" i="1" spc="60" dirty="0">
                <a:latin typeface="Arial"/>
                <a:cs typeface="Arial"/>
              </a:rPr>
              <a:t>,</a:t>
            </a:r>
            <a:r>
              <a:rPr sz="2850" i="1" spc="-320" dirty="0">
                <a:latin typeface="Arial"/>
                <a:cs typeface="Arial"/>
              </a:rPr>
              <a:t> </a:t>
            </a:r>
            <a:r>
              <a:rPr sz="2850" b="1" i="1" spc="50" dirty="0">
                <a:latin typeface="Bookman Old Style"/>
                <a:cs typeface="Bookman Old Style"/>
              </a:rPr>
              <a:t>w</a:t>
            </a:r>
            <a:r>
              <a:rPr sz="3000" spc="75" baseline="33333" dirty="0">
                <a:latin typeface="MS Gothic"/>
                <a:cs typeface="MS Gothic"/>
              </a:rPr>
              <a:t>⇤</a:t>
            </a:r>
            <a:r>
              <a:rPr sz="3000" i="1" spc="75" baseline="-19444" dirty="0">
                <a:latin typeface="Arial"/>
                <a:cs typeface="Arial"/>
              </a:rPr>
              <a:t>&lt;t</a:t>
            </a:r>
            <a:r>
              <a:rPr sz="2850" spc="50" dirty="0">
                <a:latin typeface="Arial"/>
                <a:cs typeface="Arial"/>
              </a:rPr>
              <a:t>)</a:t>
            </a:r>
            <a:endParaRPr sz="28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01800" y="5672709"/>
            <a:ext cx="1013568" cy="27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96686" y="9189770"/>
            <a:ext cx="3606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2000" i="1" spc="215" dirty="0">
                <a:latin typeface="Arial"/>
                <a:cs typeface="Arial"/>
              </a:rPr>
              <a:t>w</a:t>
            </a:r>
            <a:r>
              <a:rPr sz="2100" spc="292" baseline="-11904" dirty="0">
                <a:latin typeface="Arial"/>
                <a:cs typeface="Arial"/>
              </a:rPr>
              <a:t>2</a:t>
            </a:r>
            <a:endParaRPr sz="2100" baseline="-1190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12047" y="904937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0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9447" y="905445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1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1447" y="905445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2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68847" y="904937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3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16459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Немного о декодировании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63087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65"/>
              </a:spcBef>
            </a:pPr>
            <a:r>
              <a:rPr sz="2400" b="0" i="1" spc="-45" dirty="0">
                <a:latin typeface="Bookman Old Style"/>
                <a:cs typeface="Bookman Old Style"/>
              </a:rPr>
              <a:t>s</a:t>
            </a:r>
            <a:endParaRPr sz="2400">
              <a:latin typeface="Bookman Old Style"/>
              <a:cs typeface="Bookman Old Style"/>
            </a:endParaRPr>
          </a:p>
          <a:p>
            <a:pPr marL="152400">
              <a:lnSpc>
                <a:spcPct val="100000"/>
              </a:lnSpc>
              <a:spcBef>
                <a:spcPts val="580"/>
              </a:spcBef>
            </a:pPr>
            <a:r>
              <a:rPr sz="2400" spc="55" dirty="0">
                <a:latin typeface="Arial"/>
                <a:cs typeface="Arial"/>
              </a:rPr>
              <a:t>logprob=0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632" y="2120900"/>
            <a:ext cx="12374245" cy="390619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1120" marR="5080">
              <a:lnSpc>
                <a:spcPts val="4300"/>
              </a:lnSpc>
              <a:spcBef>
                <a:spcPts val="260"/>
              </a:spcBef>
            </a:pPr>
            <a:r>
              <a:rPr lang="ru-RU" sz="3600" dirty="0" smtClean="0">
                <a:latin typeface="Arial"/>
                <a:cs typeface="Arial"/>
              </a:rPr>
              <a:t>Немного лучше аппроксимация при использовании  </a:t>
            </a:r>
            <a:r>
              <a:rPr lang="ru-RU" sz="3600" b="1" dirty="0" smtClean="0">
                <a:latin typeface="Arial"/>
                <a:cs typeface="Arial"/>
              </a:rPr>
              <a:t>лучевого поиска</a:t>
            </a:r>
            <a:r>
              <a:rPr sz="3600" b="1" spc="-50" dirty="0" smtClean="0">
                <a:latin typeface="Arial"/>
                <a:cs typeface="Arial"/>
              </a:rPr>
              <a:t> </a:t>
            </a:r>
            <a:r>
              <a:rPr lang="ru-RU" sz="3600" spc="-5" dirty="0" smtClean="0">
                <a:latin typeface="Arial"/>
                <a:cs typeface="Arial"/>
              </a:rPr>
              <a:t>размером луча </a:t>
            </a:r>
            <a:r>
              <a:rPr sz="3600" i="1" spc="95" dirty="0" smtClean="0">
                <a:latin typeface="Arial"/>
                <a:cs typeface="Arial"/>
              </a:rPr>
              <a:t>b</a:t>
            </a:r>
            <a:r>
              <a:rPr sz="3600" spc="95" dirty="0">
                <a:latin typeface="Arial"/>
                <a:cs typeface="Arial"/>
              </a:rPr>
              <a:t>. </a:t>
            </a:r>
            <a:r>
              <a:rPr lang="ru-RU" sz="3600" dirty="0" smtClean="0">
                <a:latin typeface="Arial"/>
                <a:cs typeface="Arial"/>
              </a:rPr>
              <a:t>Ключевая идея</a:t>
            </a:r>
            <a:r>
              <a:rPr sz="3600" spc="35" dirty="0" smtClean="0">
                <a:latin typeface="Arial"/>
                <a:cs typeface="Arial"/>
              </a:rPr>
              <a:t>: </a:t>
            </a:r>
            <a:r>
              <a:rPr lang="ru-RU" sz="3600" spc="45" dirty="0" smtClean="0">
                <a:latin typeface="Arial"/>
                <a:cs typeface="Arial"/>
              </a:rPr>
              <a:t>следить за верхней гипотезой </a:t>
            </a:r>
            <a:r>
              <a:rPr sz="3600" spc="195" dirty="0" smtClean="0">
                <a:latin typeface="Arial"/>
                <a:cs typeface="Arial"/>
              </a:rPr>
              <a:t>b</a:t>
            </a:r>
            <a:r>
              <a:rPr sz="3600" spc="15" dirty="0" smtClean="0"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</a:pPr>
            <a:r>
              <a:rPr lang="ru-RU" sz="3600" spc="-5" dirty="0" smtClean="0">
                <a:latin typeface="Arial"/>
                <a:cs typeface="Arial"/>
              </a:rPr>
              <a:t>Напр., </a:t>
            </a:r>
            <a:r>
              <a:rPr lang="ru-RU" sz="3600" dirty="0" smtClean="0">
                <a:latin typeface="Arial"/>
                <a:cs typeface="Arial"/>
              </a:rPr>
              <a:t>для</a:t>
            </a:r>
            <a:r>
              <a:rPr sz="3600" dirty="0" smtClean="0">
                <a:latin typeface="Arial"/>
                <a:cs typeface="Arial"/>
              </a:rPr>
              <a:t> </a:t>
            </a:r>
            <a:r>
              <a:rPr sz="3600" i="1" spc="114" dirty="0">
                <a:latin typeface="Arial"/>
                <a:cs typeface="Arial"/>
              </a:rPr>
              <a:t>b</a:t>
            </a:r>
            <a:r>
              <a:rPr sz="3600" spc="114" dirty="0">
                <a:latin typeface="Arial"/>
                <a:cs typeface="Arial"/>
              </a:rPr>
              <a:t>=2: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3550" b="1" i="1" spc="585" dirty="0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sz="3550" spc="710" dirty="0">
                <a:latin typeface="Arial"/>
                <a:cs typeface="Arial"/>
              </a:rPr>
              <a:t>= </a:t>
            </a:r>
            <a:r>
              <a:rPr sz="3550" b="0" i="1" spc="-30" dirty="0">
                <a:latin typeface="Bookman Old Style"/>
                <a:cs typeface="Bookman Old Style"/>
              </a:rPr>
              <a:t>Bier</a:t>
            </a:r>
            <a:r>
              <a:rPr sz="3550" b="0" i="1" spc="-620" dirty="0">
                <a:latin typeface="Bookman Old Style"/>
                <a:cs typeface="Bookman Old Style"/>
              </a:rPr>
              <a:t> </a:t>
            </a:r>
            <a:r>
              <a:rPr sz="3550" b="0" i="1" spc="-130" dirty="0">
                <a:latin typeface="Bookman Old Style"/>
                <a:cs typeface="Bookman Old Style"/>
              </a:rPr>
              <a:t>trinke </a:t>
            </a:r>
            <a:r>
              <a:rPr sz="3550" b="0" i="1" spc="-110" dirty="0">
                <a:latin typeface="Bookman Old Style"/>
                <a:cs typeface="Bookman Old Style"/>
              </a:rPr>
              <a:t>ich</a:t>
            </a:r>
            <a:endParaRPr sz="3550" dirty="0">
              <a:latin typeface="Bookman Old Style"/>
              <a:cs typeface="Bookman Old Style"/>
            </a:endParaRPr>
          </a:p>
          <a:p>
            <a:pPr marL="998219">
              <a:lnSpc>
                <a:spcPct val="100000"/>
              </a:lnSpc>
              <a:spcBef>
                <a:spcPts val="265"/>
              </a:spcBef>
              <a:tabLst>
                <a:tab pos="2192020" algn="l"/>
                <a:tab pos="3589020" algn="l"/>
              </a:tabLst>
            </a:pPr>
            <a:r>
              <a:rPr sz="2300" b="1" spc="-5" dirty="0">
                <a:latin typeface="Arial"/>
                <a:cs typeface="Arial"/>
              </a:rPr>
              <a:t>beer	drink	</a:t>
            </a:r>
            <a:r>
              <a:rPr sz="2300" b="1" dirty="0">
                <a:latin typeface="Arial"/>
                <a:cs typeface="Arial"/>
              </a:rPr>
              <a:t>I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552" y="2007089"/>
            <a:ext cx="11985625" cy="168764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just">
              <a:lnSpc>
                <a:spcPts val="4300"/>
              </a:lnSpc>
              <a:spcBef>
                <a:spcPts val="260"/>
              </a:spcBef>
            </a:pPr>
            <a:r>
              <a:rPr lang="ru-RU" sz="3600" b="1" spc="-5" dirty="0" smtClean="0">
                <a:latin typeface="Arial"/>
                <a:cs typeface="Arial"/>
              </a:rPr>
              <a:t>Условная языковая модель </a:t>
            </a:r>
            <a:r>
              <a:rPr lang="ru-RU" sz="3600" spc="25" dirty="0" smtClean="0">
                <a:latin typeface="Arial"/>
                <a:cs typeface="Arial"/>
              </a:rPr>
              <a:t>присваивает вероятности последовательностям слов</a:t>
            </a:r>
            <a:r>
              <a:rPr sz="3600" spc="20" dirty="0" smtClean="0">
                <a:latin typeface="Arial"/>
                <a:cs typeface="Arial"/>
              </a:rPr>
              <a:t>,</a:t>
            </a:r>
            <a:r>
              <a:rPr sz="3600" spc="210" dirty="0" smtClean="0">
                <a:latin typeface="Arial"/>
                <a:cs typeface="Arial"/>
              </a:rPr>
              <a:t> </a:t>
            </a:r>
            <a:r>
              <a:rPr sz="3550" b="1" i="1" spc="215" dirty="0">
                <a:latin typeface="Arial"/>
                <a:cs typeface="Arial"/>
              </a:rPr>
              <a:t>w</a:t>
            </a:r>
            <a:r>
              <a:rPr sz="3550" b="1" i="1" spc="114" dirty="0">
                <a:latin typeface="Arial"/>
                <a:cs typeface="Arial"/>
              </a:rPr>
              <a:t>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15" dirty="0">
                <a:latin typeface="Arial"/>
                <a:cs typeface="Arial"/>
              </a:rPr>
              <a:t> </a:t>
            </a:r>
            <a:r>
              <a:rPr sz="3550" spc="105" dirty="0">
                <a:latin typeface="Arial"/>
                <a:cs typeface="Arial"/>
              </a:rPr>
              <a:t>(</a:t>
            </a:r>
            <a:r>
              <a:rPr sz="3550" i="1" spc="105" dirty="0">
                <a:latin typeface="Arial"/>
                <a:cs typeface="Arial"/>
              </a:rPr>
              <a:t>w</a:t>
            </a:r>
            <a:r>
              <a:rPr sz="3750" spc="157" baseline="-11111" dirty="0">
                <a:latin typeface="Arial"/>
                <a:cs typeface="Arial"/>
              </a:rPr>
              <a:t>1</a:t>
            </a:r>
            <a:r>
              <a:rPr sz="3550" i="1" spc="105" dirty="0">
                <a:latin typeface="Arial"/>
                <a:cs typeface="Arial"/>
              </a:rPr>
              <a:t>,</a:t>
            </a:r>
            <a:r>
              <a:rPr sz="3550" i="1" spc="-385" dirty="0">
                <a:latin typeface="Arial"/>
                <a:cs typeface="Arial"/>
              </a:rPr>
              <a:t> </a:t>
            </a:r>
            <a:r>
              <a:rPr sz="3550" i="1" spc="75" dirty="0">
                <a:latin typeface="Arial"/>
                <a:cs typeface="Arial"/>
              </a:rPr>
              <a:t>w</a:t>
            </a:r>
            <a:r>
              <a:rPr sz="3750" spc="112" baseline="-11111" dirty="0">
                <a:latin typeface="Arial"/>
                <a:cs typeface="Arial"/>
              </a:rPr>
              <a:t>2</a:t>
            </a:r>
            <a:r>
              <a:rPr sz="3550" i="1" spc="75" dirty="0">
                <a:latin typeface="Arial"/>
                <a:cs typeface="Arial"/>
              </a:rPr>
              <a:t>,</a:t>
            </a:r>
            <a:r>
              <a:rPr sz="3550" i="1" spc="-38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8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8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8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,</a:t>
            </a:r>
            <a:r>
              <a:rPr sz="3550" i="1" spc="-385" dirty="0">
                <a:latin typeface="Arial"/>
                <a:cs typeface="Arial"/>
              </a:rPr>
              <a:t> </a:t>
            </a:r>
            <a:r>
              <a:rPr sz="3550" i="1" spc="260" dirty="0">
                <a:latin typeface="Arial"/>
                <a:cs typeface="Arial"/>
              </a:rPr>
              <a:t>w</a:t>
            </a:r>
            <a:r>
              <a:rPr sz="3750" i="1" spc="390" baseline="-11111" dirty="0">
                <a:latin typeface="Arial"/>
                <a:cs typeface="Arial"/>
              </a:rPr>
              <a:t>`</a:t>
            </a:r>
            <a:r>
              <a:rPr sz="3550" spc="260" dirty="0">
                <a:latin typeface="Arial"/>
                <a:cs typeface="Arial"/>
              </a:rPr>
              <a:t>)</a:t>
            </a:r>
            <a:r>
              <a:rPr sz="3600" spc="260" dirty="0">
                <a:latin typeface="Arial"/>
                <a:cs typeface="Arial"/>
              </a:rPr>
              <a:t>,</a:t>
            </a:r>
            <a:r>
              <a:rPr sz="3600" dirty="0">
                <a:latin typeface="Arial"/>
                <a:cs typeface="Arial"/>
              </a:rPr>
              <a:t> </a:t>
            </a:r>
            <a:r>
              <a:rPr lang="ru-RU" sz="3600" spc="35" dirty="0" smtClean="0">
                <a:latin typeface="Arial"/>
                <a:cs typeface="Arial"/>
              </a:rPr>
              <a:t>учитывая некоторый условный контекст</a:t>
            </a:r>
            <a:r>
              <a:rPr sz="3600" spc="25" dirty="0" smtClean="0">
                <a:latin typeface="Arial"/>
                <a:cs typeface="Arial"/>
              </a:rPr>
              <a:t>,</a:t>
            </a:r>
            <a:r>
              <a:rPr sz="3600" spc="900" dirty="0" smtClean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605028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 smtClean="0"/>
              <a:t>Условные ЯМ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709043" y="5111938"/>
            <a:ext cx="6070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210" dirty="0">
                <a:latin typeface="Arial"/>
                <a:cs typeface="Arial"/>
              </a:rPr>
              <a:t>Y</a:t>
            </a:r>
            <a:endParaRPr sz="3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770" y="5544632"/>
            <a:ext cx="506285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48940" algn="l"/>
                <a:tab pos="3968115" algn="l"/>
              </a:tabLst>
            </a:pPr>
            <a:r>
              <a:rPr sz="3550" i="1" spc="-15" dirty="0">
                <a:latin typeface="Arial"/>
                <a:cs typeface="Arial"/>
              </a:rPr>
              <a:t>p</a:t>
            </a:r>
            <a:r>
              <a:rPr sz="3550" spc="-15" dirty="0">
                <a:latin typeface="Arial"/>
                <a:cs typeface="Arial"/>
              </a:rPr>
              <a:t>(</a:t>
            </a:r>
            <a:r>
              <a:rPr sz="3550" b="1" i="1" spc="-15" dirty="0">
                <a:latin typeface="Bookman Old Style"/>
                <a:cs typeface="Bookman Old Style"/>
              </a:rPr>
              <a:t>w </a:t>
            </a:r>
            <a:r>
              <a:rPr sz="3550" spc="160" dirty="0">
                <a:latin typeface="MS UI Gothic"/>
                <a:cs typeface="MS UI Gothic"/>
              </a:rPr>
              <a:t>|</a:t>
            </a:r>
            <a:r>
              <a:rPr sz="3550" spc="-175" dirty="0">
                <a:latin typeface="MS UI Gothic"/>
                <a:cs typeface="MS UI Gothic"/>
              </a:rPr>
              <a:t> </a:t>
            </a:r>
            <a:r>
              <a:rPr sz="3550" b="1" i="1" spc="18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spc="180" dirty="0">
                <a:latin typeface="Arial"/>
                <a:cs typeface="Arial"/>
              </a:rPr>
              <a:t>)</a:t>
            </a:r>
            <a:r>
              <a:rPr sz="3550" spc="15" dirty="0">
                <a:latin typeface="Arial"/>
                <a:cs typeface="Arial"/>
              </a:rPr>
              <a:t> </a:t>
            </a:r>
            <a:r>
              <a:rPr sz="3550" spc="710" dirty="0">
                <a:latin typeface="Arial"/>
                <a:cs typeface="Arial"/>
              </a:rPr>
              <a:t>=	</a:t>
            </a:r>
            <a:r>
              <a:rPr sz="3550" i="1" spc="10" dirty="0">
                <a:latin typeface="Arial"/>
                <a:cs typeface="Arial"/>
              </a:rPr>
              <a:t>p</a:t>
            </a:r>
            <a:r>
              <a:rPr sz="3550" spc="10" dirty="0">
                <a:latin typeface="Arial"/>
                <a:cs typeface="Arial"/>
              </a:rPr>
              <a:t>(</a:t>
            </a:r>
            <a:r>
              <a:rPr sz="3550" i="1" spc="10" dirty="0">
                <a:latin typeface="Arial"/>
                <a:cs typeface="Arial"/>
              </a:rPr>
              <a:t>w	</a:t>
            </a:r>
            <a:r>
              <a:rPr sz="3550" spc="160" dirty="0">
                <a:latin typeface="MS UI Gothic"/>
                <a:cs typeface="MS UI Gothic"/>
              </a:rPr>
              <a:t>| </a:t>
            </a:r>
            <a:r>
              <a:rPr sz="3550" b="1" i="1" spc="8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i="1" spc="80" dirty="0">
                <a:latin typeface="Arial"/>
                <a:cs typeface="Arial"/>
              </a:rPr>
              <a:t>,</a:t>
            </a:r>
            <a:r>
              <a:rPr sz="3550" i="1" spc="-710" dirty="0">
                <a:latin typeface="Arial"/>
                <a:cs typeface="Arial"/>
              </a:rPr>
              <a:t> </a:t>
            </a:r>
            <a:r>
              <a:rPr sz="3550" i="1" dirty="0">
                <a:latin typeface="Arial"/>
                <a:cs typeface="Arial"/>
              </a:rPr>
              <a:t>w</a:t>
            </a:r>
            <a:endParaRPr sz="3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7755" y="5749586"/>
            <a:ext cx="157607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81125" algn="l"/>
              </a:tabLst>
            </a:pPr>
            <a:r>
              <a:rPr sz="2500" i="1" spc="385" dirty="0">
                <a:latin typeface="Arial"/>
                <a:cs typeface="Arial"/>
              </a:rPr>
              <a:t>t	</a:t>
            </a:r>
            <a:r>
              <a:rPr sz="2500" spc="35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80752" y="5544632"/>
            <a:ext cx="290004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5" dirty="0">
                <a:latin typeface="Arial"/>
                <a:cs typeface="Arial"/>
              </a:rPr>
              <a:t>,</a:t>
            </a:r>
            <a:r>
              <a:rPr sz="3550" i="1" spc="-400" dirty="0">
                <a:latin typeface="Arial"/>
                <a:cs typeface="Arial"/>
              </a:rPr>
              <a:t> </a:t>
            </a:r>
            <a:r>
              <a:rPr sz="3550" i="1" spc="75" dirty="0">
                <a:latin typeface="Arial"/>
                <a:cs typeface="Arial"/>
              </a:rPr>
              <a:t>w</a:t>
            </a:r>
            <a:r>
              <a:rPr sz="3750" spc="112" baseline="-12222" dirty="0">
                <a:latin typeface="Arial"/>
                <a:cs typeface="Arial"/>
              </a:rPr>
              <a:t>2</a:t>
            </a:r>
            <a:r>
              <a:rPr sz="3550" i="1" spc="75" dirty="0">
                <a:latin typeface="Arial"/>
                <a:cs typeface="Arial"/>
              </a:rPr>
              <a:t>,</a:t>
            </a:r>
            <a:r>
              <a:rPr sz="3550" i="1" spc="-40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40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40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,</a:t>
            </a:r>
            <a:r>
              <a:rPr sz="3550" i="1" spc="-405" dirty="0">
                <a:latin typeface="Arial"/>
                <a:cs typeface="Arial"/>
              </a:rPr>
              <a:t> </a:t>
            </a:r>
            <a:r>
              <a:rPr sz="3550" i="1" spc="360" dirty="0">
                <a:latin typeface="Arial"/>
                <a:cs typeface="Arial"/>
              </a:rPr>
              <a:t>w</a:t>
            </a:r>
            <a:r>
              <a:rPr sz="3750" i="1" spc="540" baseline="-12222" dirty="0">
                <a:latin typeface="Arial"/>
                <a:cs typeface="Arial"/>
              </a:rPr>
              <a:t>t</a:t>
            </a:r>
            <a:r>
              <a:rPr sz="3750" spc="540" baseline="-12222" dirty="0">
                <a:latin typeface="MS Gothic"/>
                <a:cs typeface="MS Gothic"/>
              </a:rPr>
              <a:t>—</a:t>
            </a:r>
            <a:r>
              <a:rPr sz="3750" spc="540" baseline="-12222" dirty="0">
                <a:latin typeface="Arial"/>
                <a:cs typeface="Arial"/>
              </a:rPr>
              <a:t>1</a:t>
            </a:r>
            <a:r>
              <a:rPr sz="3550" spc="360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105" y="3817135"/>
            <a:ext cx="12120520" cy="200824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lang="ru-RU" sz="3600" dirty="0" smtClean="0">
                <a:latin typeface="Arial"/>
                <a:cs typeface="Arial"/>
              </a:rPr>
              <a:t>Как и в случае с безусловными моделями, также полезно использовать цепное правило для разложения этой вероятности</a:t>
            </a:r>
            <a:r>
              <a:rPr sz="3600" spc="40" dirty="0" smtClean="0"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R="2518410" algn="ctr">
              <a:lnSpc>
                <a:spcPts val="2500"/>
              </a:lnSpc>
            </a:pPr>
            <a:r>
              <a:rPr sz="2500" i="1" spc="365" dirty="0">
                <a:latin typeface="Arial"/>
                <a:cs typeface="Arial"/>
              </a:rPr>
              <a:t>`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000" y="6189753"/>
            <a:ext cx="12087225" cy="2128147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077970">
              <a:lnSpc>
                <a:spcPct val="100000"/>
              </a:lnSpc>
              <a:spcBef>
                <a:spcPts val="295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385" dirty="0">
                <a:latin typeface="Arial"/>
                <a:cs typeface="Arial"/>
              </a:rPr>
              <a:t>=1</a:t>
            </a:r>
            <a:endParaRPr sz="2500" dirty="0"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425"/>
              </a:spcBef>
              <a:tabLst>
                <a:tab pos="11404600" algn="l"/>
              </a:tabLst>
            </a:pPr>
            <a:r>
              <a:rPr lang="ru-RU" sz="3600" i="1" spc="-50" dirty="0" smtClean="0">
                <a:latin typeface="Arial"/>
                <a:cs typeface="Arial"/>
              </a:rPr>
              <a:t>Какова вероятность следующего слова, учитывая историю ранее сгенерированных слов </a:t>
            </a:r>
            <a:r>
              <a:rPr lang="ru-RU" sz="3600" b="1" i="1" dirty="0" smtClean="0">
                <a:latin typeface="Arial"/>
                <a:cs typeface="Arial"/>
              </a:rPr>
              <a:t>и</a:t>
            </a:r>
            <a:r>
              <a:rPr sz="3600" b="1" i="1" spc="5" dirty="0" smtClean="0">
                <a:latin typeface="Arial"/>
                <a:cs typeface="Arial"/>
              </a:rPr>
              <a:t> </a:t>
            </a:r>
            <a:r>
              <a:rPr lang="ru-RU" sz="3600" i="1" spc="45" dirty="0" smtClean="0">
                <a:latin typeface="Arial"/>
                <a:cs typeface="Arial"/>
              </a:rPr>
              <a:t>условный контекст</a:t>
            </a:r>
            <a:r>
              <a:rPr sz="3600" i="1" spc="-204" dirty="0" smtClean="0">
                <a:latin typeface="Arial"/>
                <a:cs typeface="Arial"/>
              </a:rPr>
              <a:t>?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299" y="546100"/>
            <a:ext cx="11306947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Немного о декодировании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63087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65"/>
              </a:spcBef>
            </a:pPr>
            <a:r>
              <a:rPr sz="2400" b="0" i="1" spc="-45" dirty="0">
                <a:latin typeface="Bookman Old Style"/>
                <a:cs typeface="Bookman Old Style"/>
              </a:rPr>
              <a:t>s</a:t>
            </a:r>
            <a:endParaRPr sz="2400">
              <a:latin typeface="Bookman Old Style"/>
              <a:cs typeface="Bookman Old Style"/>
            </a:endParaRPr>
          </a:p>
          <a:p>
            <a:pPr marL="152400">
              <a:lnSpc>
                <a:spcPct val="100000"/>
              </a:lnSpc>
              <a:spcBef>
                <a:spcPts val="580"/>
              </a:spcBef>
            </a:pPr>
            <a:r>
              <a:rPr sz="2400" spc="55" dirty="0">
                <a:latin typeface="Arial"/>
                <a:cs typeface="Arial"/>
              </a:rPr>
              <a:t>logprob=0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632" y="2120900"/>
            <a:ext cx="12374245" cy="390619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1120" marR="5080">
              <a:lnSpc>
                <a:spcPts val="4300"/>
              </a:lnSpc>
              <a:spcBef>
                <a:spcPts val="260"/>
              </a:spcBef>
            </a:pPr>
            <a:r>
              <a:rPr lang="ru-RU" sz="3600" dirty="0">
                <a:latin typeface="Arial"/>
                <a:cs typeface="Arial"/>
              </a:rPr>
              <a:t>Немного лучше аппроксимация при использовании  </a:t>
            </a:r>
            <a:r>
              <a:rPr lang="ru-RU" sz="3600" b="1" dirty="0">
                <a:latin typeface="Arial"/>
                <a:cs typeface="Arial"/>
              </a:rPr>
              <a:t>лучевого поиска</a:t>
            </a:r>
            <a:r>
              <a:rPr lang="ru-RU" sz="3600" b="1" spc="-50" dirty="0">
                <a:latin typeface="Arial"/>
                <a:cs typeface="Arial"/>
              </a:rPr>
              <a:t> </a:t>
            </a:r>
            <a:r>
              <a:rPr lang="ru-RU" sz="3600" spc="-5" dirty="0">
                <a:latin typeface="Arial"/>
                <a:cs typeface="Arial"/>
              </a:rPr>
              <a:t>размером луча </a:t>
            </a:r>
            <a:r>
              <a:rPr lang="ru-RU" sz="3600" i="1" spc="95" dirty="0">
                <a:latin typeface="Arial"/>
                <a:cs typeface="Arial"/>
              </a:rPr>
              <a:t>b</a:t>
            </a:r>
            <a:r>
              <a:rPr lang="ru-RU" sz="3600" spc="95" dirty="0">
                <a:latin typeface="Arial"/>
                <a:cs typeface="Arial"/>
              </a:rPr>
              <a:t>. </a:t>
            </a:r>
            <a:r>
              <a:rPr lang="ru-RU" sz="3600" dirty="0">
                <a:latin typeface="Arial"/>
                <a:cs typeface="Arial"/>
              </a:rPr>
              <a:t>Ключевая идея</a:t>
            </a:r>
            <a:r>
              <a:rPr lang="ru-RU" sz="3600" spc="35" dirty="0">
                <a:latin typeface="Arial"/>
                <a:cs typeface="Arial"/>
              </a:rPr>
              <a:t>: </a:t>
            </a:r>
            <a:r>
              <a:rPr lang="ru-RU" sz="3600" spc="45" dirty="0">
                <a:latin typeface="Arial"/>
                <a:cs typeface="Arial"/>
              </a:rPr>
              <a:t>следить за верхней гипотезой </a:t>
            </a:r>
            <a:r>
              <a:rPr lang="ru-RU" sz="3600" spc="195" dirty="0">
                <a:latin typeface="Arial"/>
                <a:cs typeface="Arial"/>
              </a:rPr>
              <a:t>b</a:t>
            </a:r>
            <a:r>
              <a:rPr lang="ru-RU" sz="3600" spc="15" dirty="0">
                <a:latin typeface="Arial"/>
                <a:cs typeface="Arial"/>
              </a:rPr>
              <a:t>.</a:t>
            </a:r>
            <a:endParaRPr lang="ru-RU"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ru-RU" sz="3300" dirty="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</a:pPr>
            <a:r>
              <a:rPr lang="ru-RU" sz="3600" spc="-5" dirty="0">
                <a:latin typeface="Arial"/>
                <a:cs typeface="Arial"/>
              </a:rPr>
              <a:t>Напр., </a:t>
            </a:r>
            <a:r>
              <a:rPr lang="ru-RU" sz="3600" dirty="0">
                <a:latin typeface="Arial"/>
                <a:cs typeface="Arial"/>
              </a:rPr>
              <a:t>для </a:t>
            </a:r>
            <a:r>
              <a:rPr lang="ru-RU" sz="3600" i="1" spc="114" dirty="0">
                <a:latin typeface="Arial"/>
                <a:cs typeface="Arial"/>
              </a:rPr>
              <a:t>b</a:t>
            </a:r>
            <a:r>
              <a:rPr lang="ru-RU" sz="3600" spc="114" dirty="0">
                <a:latin typeface="Arial"/>
                <a:cs typeface="Arial"/>
              </a:rPr>
              <a:t>=2:</a:t>
            </a:r>
            <a:endParaRPr lang="ru-RU"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3550" b="1" i="1" spc="585" dirty="0" smtClean="0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sz="3550" spc="710" dirty="0">
                <a:latin typeface="Arial"/>
                <a:cs typeface="Arial"/>
              </a:rPr>
              <a:t>= </a:t>
            </a:r>
            <a:r>
              <a:rPr sz="3550" b="0" i="1" spc="-30" dirty="0">
                <a:latin typeface="Bookman Old Style"/>
                <a:cs typeface="Bookman Old Style"/>
              </a:rPr>
              <a:t>Bier</a:t>
            </a:r>
            <a:r>
              <a:rPr sz="3550" b="0" i="1" spc="-620" dirty="0">
                <a:latin typeface="Bookman Old Style"/>
                <a:cs typeface="Bookman Old Style"/>
              </a:rPr>
              <a:t> </a:t>
            </a:r>
            <a:r>
              <a:rPr sz="3550" b="0" i="1" spc="-130" dirty="0">
                <a:latin typeface="Bookman Old Style"/>
                <a:cs typeface="Bookman Old Style"/>
              </a:rPr>
              <a:t>trinke </a:t>
            </a:r>
            <a:r>
              <a:rPr sz="3550" b="0" i="1" spc="-110" dirty="0">
                <a:latin typeface="Bookman Old Style"/>
                <a:cs typeface="Bookman Old Style"/>
              </a:rPr>
              <a:t>ich</a:t>
            </a:r>
            <a:endParaRPr sz="3550" dirty="0">
              <a:latin typeface="Bookman Old Style"/>
              <a:cs typeface="Bookman Old Style"/>
            </a:endParaRPr>
          </a:p>
          <a:p>
            <a:pPr marL="998219">
              <a:lnSpc>
                <a:spcPct val="100000"/>
              </a:lnSpc>
              <a:spcBef>
                <a:spcPts val="265"/>
              </a:spcBef>
              <a:tabLst>
                <a:tab pos="2192020" algn="l"/>
                <a:tab pos="3589020" algn="l"/>
              </a:tabLst>
            </a:pPr>
            <a:r>
              <a:rPr sz="2300" b="1" spc="-5" dirty="0">
                <a:latin typeface="Arial"/>
                <a:cs typeface="Arial"/>
              </a:rPr>
              <a:t>beer	drink	</a:t>
            </a:r>
            <a:r>
              <a:rPr sz="2300" b="1" dirty="0">
                <a:latin typeface="Arial"/>
                <a:cs typeface="Arial"/>
              </a:rPr>
              <a:t>I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3130" y="5813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38430">
              <a:lnSpc>
                <a:spcPts val="2850"/>
              </a:lnSpc>
              <a:spcBef>
                <a:spcPts val="605"/>
              </a:spcBef>
            </a:pPr>
            <a:r>
              <a:rPr sz="2400" i="1" spc="-190" dirty="0">
                <a:latin typeface="Arial"/>
                <a:cs typeface="Arial"/>
              </a:rPr>
              <a:t>beer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ts val="2850"/>
              </a:lnSpc>
            </a:pPr>
            <a:r>
              <a:rPr sz="2400" spc="40" dirty="0">
                <a:latin typeface="Arial"/>
                <a:cs typeface="Arial"/>
              </a:rPr>
              <a:t>logprob=-1.82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48272" y="6405144"/>
            <a:ext cx="726440" cy="394335"/>
          </a:xfrm>
          <a:custGeom>
            <a:avLst/>
            <a:gdLst/>
            <a:ahLst/>
            <a:cxnLst/>
            <a:rect l="l" t="t" r="r" b="b"/>
            <a:pathLst>
              <a:path w="726439" h="394334">
                <a:moveTo>
                  <a:pt x="0" y="393989"/>
                </a:moveTo>
                <a:lnTo>
                  <a:pt x="715153" y="6055"/>
                </a:lnTo>
                <a:lnTo>
                  <a:pt x="72631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34359" y="6353065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60">
                <a:moveTo>
                  <a:pt x="136234" y="0"/>
                </a:moveTo>
                <a:lnTo>
                  <a:pt x="0" y="4550"/>
                </a:lnTo>
                <a:lnTo>
                  <a:pt x="58132" y="111718"/>
                </a:lnTo>
                <a:lnTo>
                  <a:pt x="136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8272" y="6824533"/>
            <a:ext cx="726440" cy="394335"/>
          </a:xfrm>
          <a:custGeom>
            <a:avLst/>
            <a:gdLst/>
            <a:ahLst/>
            <a:cxnLst/>
            <a:rect l="l" t="t" r="r" b="b"/>
            <a:pathLst>
              <a:path w="726439" h="394334">
                <a:moveTo>
                  <a:pt x="0" y="0"/>
                </a:moveTo>
                <a:lnTo>
                  <a:pt x="714991" y="387821"/>
                </a:lnTo>
                <a:lnTo>
                  <a:pt x="726155" y="39387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34199" y="7158770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59">
                <a:moveTo>
                  <a:pt x="58130" y="0"/>
                </a:moveTo>
                <a:lnTo>
                  <a:pt x="0" y="107168"/>
                </a:lnTo>
                <a:lnTo>
                  <a:pt x="136235" y="111715"/>
                </a:lnTo>
                <a:lnTo>
                  <a:pt x="58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83130" y="6956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6839">
              <a:lnSpc>
                <a:spcPts val="2870"/>
              </a:lnSpc>
              <a:spcBef>
                <a:spcPts val="565"/>
              </a:spcBef>
            </a:pPr>
            <a:r>
              <a:rPr sz="2400" i="1" spc="25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ts val="2870"/>
              </a:lnSpc>
            </a:pPr>
            <a:r>
              <a:rPr sz="2400" spc="40" dirty="0">
                <a:latin typeface="Arial"/>
                <a:cs typeface="Arial"/>
              </a:rPr>
              <a:t>logprob=-2.11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2047" y="904937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0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39447" y="905445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1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41447" y="905445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2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68847" y="904937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3</a:t>
            </a:r>
            <a:endParaRPr sz="3750" baseline="-1222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299" y="546100"/>
            <a:ext cx="10773547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Немного о декодировании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84200" y="2120900"/>
            <a:ext cx="12315825" cy="168764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1120" marR="5080">
              <a:lnSpc>
                <a:spcPts val="4300"/>
              </a:lnSpc>
              <a:spcBef>
                <a:spcPts val="260"/>
              </a:spcBef>
            </a:pPr>
            <a:r>
              <a:rPr lang="ru-RU" sz="3600" dirty="0">
                <a:latin typeface="Arial"/>
                <a:cs typeface="Arial"/>
              </a:rPr>
              <a:t>Немного лучше аппроксимация при использовании  </a:t>
            </a:r>
            <a:r>
              <a:rPr lang="ru-RU" sz="3600" b="1" dirty="0">
                <a:latin typeface="Arial"/>
                <a:cs typeface="Arial"/>
              </a:rPr>
              <a:t>лучевого поиска</a:t>
            </a:r>
            <a:r>
              <a:rPr lang="ru-RU" sz="3600" b="1" spc="-50" dirty="0">
                <a:latin typeface="Arial"/>
                <a:cs typeface="Arial"/>
              </a:rPr>
              <a:t> </a:t>
            </a:r>
            <a:r>
              <a:rPr lang="ru-RU" sz="3600" spc="-5" dirty="0">
                <a:latin typeface="Arial"/>
                <a:cs typeface="Arial"/>
              </a:rPr>
              <a:t>размером луча </a:t>
            </a:r>
            <a:r>
              <a:rPr lang="ru-RU" sz="3600" i="1" spc="95" dirty="0">
                <a:latin typeface="Arial"/>
                <a:cs typeface="Arial"/>
              </a:rPr>
              <a:t>b</a:t>
            </a:r>
            <a:r>
              <a:rPr lang="ru-RU" sz="3600" spc="95" dirty="0">
                <a:latin typeface="Arial"/>
                <a:cs typeface="Arial"/>
              </a:rPr>
              <a:t>. </a:t>
            </a:r>
            <a:r>
              <a:rPr lang="ru-RU" sz="3600" dirty="0">
                <a:latin typeface="Arial"/>
                <a:cs typeface="Arial"/>
              </a:rPr>
              <a:t>Ключевая идея</a:t>
            </a:r>
            <a:r>
              <a:rPr lang="ru-RU" sz="3600" spc="35" dirty="0">
                <a:latin typeface="Arial"/>
                <a:cs typeface="Arial"/>
              </a:rPr>
              <a:t>: </a:t>
            </a:r>
            <a:r>
              <a:rPr lang="ru-RU" sz="3600" spc="45" dirty="0">
                <a:latin typeface="Arial"/>
                <a:cs typeface="Arial"/>
              </a:rPr>
              <a:t>следить за верхней гипотезой </a:t>
            </a:r>
            <a:r>
              <a:rPr lang="ru-RU" sz="3600" spc="195" dirty="0">
                <a:latin typeface="Arial"/>
                <a:cs typeface="Arial"/>
              </a:rPr>
              <a:t>b</a:t>
            </a:r>
            <a:r>
              <a:rPr lang="ru-RU" sz="3600" spc="15" dirty="0">
                <a:latin typeface="Arial"/>
                <a:cs typeface="Arial"/>
              </a:rPr>
              <a:t>.</a:t>
            </a:r>
            <a:endParaRPr lang="ru-RU"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63087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65"/>
              </a:spcBef>
            </a:pPr>
            <a:r>
              <a:rPr sz="2400" b="0" i="1" spc="-45" dirty="0">
                <a:latin typeface="Bookman Old Style"/>
                <a:cs typeface="Bookman Old Style"/>
              </a:rPr>
              <a:t>s</a:t>
            </a:r>
            <a:endParaRPr sz="2400">
              <a:latin typeface="Bookman Old Style"/>
              <a:cs typeface="Bookman Old Style"/>
            </a:endParaRPr>
          </a:p>
          <a:p>
            <a:pPr marL="152400">
              <a:lnSpc>
                <a:spcPct val="100000"/>
              </a:lnSpc>
              <a:spcBef>
                <a:spcPts val="580"/>
              </a:spcBef>
            </a:pPr>
            <a:r>
              <a:rPr sz="2400" spc="55" dirty="0">
                <a:latin typeface="Arial"/>
                <a:cs typeface="Arial"/>
              </a:rPr>
              <a:t>logprob=0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299" y="3672892"/>
            <a:ext cx="3860800" cy="1915795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25"/>
              </a:spcBef>
            </a:pPr>
            <a:r>
              <a:rPr lang="ru-RU" sz="3600" spc="-5" dirty="0">
                <a:latin typeface="Arial"/>
                <a:cs typeface="Arial"/>
              </a:rPr>
              <a:t>Напр., </a:t>
            </a:r>
            <a:r>
              <a:rPr lang="ru-RU" sz="3600" dirty="0">
                <a:latin typeface="Arial"/>
                <a:cs typeface="Arial"/>
              </a:rPr>
              <a:t>для </a:t>
            </a:r>
            <a:r>
              <a:rPr sz="3600" i="1" spc="114" dirty="0" smtClean="0">
                <a:latin typeface="Arial"/>
                <a:cs typeface="Arial"/>
              </a:rPr>
              <a:t>b</a:t>
            </a:r>
            <a:r>
              <a:rPr sz="3600" spc="114" dirty="0" smtClean="0">
                <a:latin typeface="Arial"/>
                <a:cs typeface="Arial"/>
              </a:rPr>
              <a:t>=2</a:t>
            </a:r>
            <a:r>
              <a:rPr sz="3600" spc="114" dirty="0"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3550" b="1" i="1" spc="585" dirty="0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sz="3550" spc="710" dirty="0">
                <a:latin typeface="Arial"/>
                <a:cs typeface="Arial"/>
              </a:rPr>
              <a:t>= </a:t>
            </a:r>
            <a:r>
              <a:rPr sz="3550" b="0" i="1" spc="-30" dirty="0">
                <a:latin typeface="Bookman Old Style"/>
                <a:cs typeface="Bookman Old Style"/>
              </a:rPr>
              <a:t>Bier</a:t>
            </a:r>
            <a:r>
              <a:rPr sz="3550" b="0" i="1" spc="-660" dirty="0">
                <a:latin typeface="Bookman Old Style"/>
                <a:cs typeface="Bookman Old Style"/>
              </a:rPr>
              <a:t> </a:t>
            </a:r>
            <a:r>
              <a:rPr sz="3550" b="0" i="1" spc="-130" dirty="0">
                <a:latin typeface="Bookman Old Style"/>
                <a:cs typeface="Bookman Old Style"/>
              </a:rPr>
              <a:t>trinke </a:t>
            </a:r>
            <a:r>
              <a:rPr sz="3550" b="0" i="1" spc="-110" dirty="0">
                <a:latin typeface="Bookman Old Style"/>
                <a:cs typeface="Bookman Old Style"/>
              </a:rPr>
              <a:t>ich</a:t>
            </a:r>
            <a:endParaRPr sz="3550" dirty="0">
              <a:latin typeface="Bookman Old Style"/>
              <a:cs typeface="Bookman Old Style"/>
            </a:endParaRPr>
          </a:p>
          <a:p>
            <a:pPr marL="998219">
              <a:lnSpc>
                <a:spcPct val="100000"/>
              </a:lnSpc>
              <a:spcBef>
                <a:spcPts val="265"/>
              </a:spcBef>
              <a:tabLst>
                <a:tab pos="2192020" algn="l"/>
                <a:tab pos="3589020" algn="l"/>
              </a:tabLst>
            </a:pPr>
            <a:r>
              <a:rPr sz="2300" b="1" spc="-5" dirty="0">
                <a:latin typeface="Arial"/>
                <a:cs typeface="Arial"/>
              </a:rPr>
              <a:t>beer	drink	</a:t>
            </a:r>
            <a:r>
              <a:rPr sz="2300" b="1" dirty="0">
                <a:latin typeface="Arial"/>
                <a:cs typeface="Arial"/>
              </a:rPr>
              <a:t>I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3130" y="5813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38430">
              <a:lnSpc>
                <a:spcPts val="2850"/>
              </a:lnSpc>
              <a:spcBef>
                <a:spcPts val="605"/>
              </a:spcBef>
            </a:pPr>
            <a:r>
              <a:rPr sz="2400" i="1" spc="-190" dirty="0">
                <a:latin typeface="Arial"/>
                <a:cs typeface="Arial"/>
              </a:rPr>
              <a:t>beer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ts val="2850"/>
              </a:lnSpc>
            </a:pPr>
            <a:r>
              <a:rPr sz="2400" spc="40" dirty="0">
                <a:latin typeface="Arial"/>
                <a:cs typeface="Arial"/>
              </a:rPr>
              <a:t>logprob=-1.82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48272" y="6405144"/>
            <a:ext cx="726440" cy="394335"/>
          </a:xfrm>
          <a:custGeom>
            <a:avLst/>
            <a:gdLst/>
            <a:ahLst/>
            <a:cxnLst/>
            <a:rect l="l" t="t" r="r" b="b"/>
            <a:pathLst>
              <a:path w="726439" h="394334">
                <a:moveTo>
                  <a:pt x="0" y="393989"/>
                </a:moveTo>
                <a:lnTo>
                  <a:pt x="715153" y="6055"/>
                </a:lnTo>
                <a:lnTo>
                  <a:pt x="72631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34359" y="6353065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60">
                <a:moveTo>
                  <a:pt x="136234" y="0"/>
                </a:moveTo>
                <a:lnTo>
                  <a:pt x="0" y="4550"/>
                </a:lnTo>
                <a:lnTo>
                  <a:pt x="58132" y="111718"/>
                </a:lnTo>
                <a:lnTo>
                  <a:pt x="136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8272" y="6824533"/>
            <a:ext cx="726440" cy="394335"/>
          </a:xfrm>
          <a:custGeom>
            <a:avLst/>
            <a:gdLst/>
            <a:ahLst/>
            <a:cxnLst/>
            <a:rect l="l" t="t" r="r" b="b"/>
            <a:pathLst>
              <a:path w="726439" h="394334">
                <a:moveTo>
                  <a:pt x="0" y="0"/>
                </a:moveTo>
                <a:lnTo>
                  <a:pt x="714991" y="387821"/>
                </a:lnTo>
                <a:lnTo>
                  <a:pt x="726155" y="39387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34199" y="7158770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59">
                <a:moveTo>
                  <a:pt x="58130" y="0"/>
                </a:moveTo>
                <a:lnTo>
                  <a:pt x="0" y="107168"/>
                </a:lnTo>
                <a:lnTo>
                  <a:pt x="136235" y="111715"/>
                </a:lnTo>
                <a:lnTo>
                  <a:pt x="58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83130" y="6956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6839">
              <a:lnSpc>
                <a:spcPts val="2870"/>
              </a:lnSpc>
              <a:spcBef>
                <a:spcPts val="565"/>
              </a:spcBef>
            </a:pPr>
            <a:r>
              <a:rPr sz="2400" i="1" spc="25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ts val="2870"/>
              </a:lnSpc>
            </a:pPr>
            <a:r>
              <a:rPr sz="2400" spc="40" dirty="0">
                <a:latin typeface="Arial"/>
                <a:cs typeface="Arial"/>
              </a:rPr>
              <a:t>logprob=-2.11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86772" y="5138249"/>
            <a:ext cx="815975" cy="1153160"/>
          </a:xfrm>
          <a:custGeom>
            <a:avLst/>
            <a:gdLst/>
            <a:ahLst/>
            <a:cxnLst/>
            <a:rect l="l" t="t" r="r" b="b"/>
            <a:pathLst>
              <a:path w="815975" h="1153160">
                <a:moveTo>
                  <a:pt x="0" y="1152884"/>
                </a:moveTo>
                <a:lnTo>
                  <a:pt x="808217" y="10368"/>
                </a:lnTo>
                <a:lnTo>
                  <a:pt x="81555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45224" y="5049084"/>
            <a:ext cx="120650" cy="135255"/>
          </a:xfrm>
          <a:custGeom>
            <a:avLst/>
            <a:gdLst/>
            <a:ahLst/>
            <a:cxnLst/>
            <a:rect l="l" t="t" r="r" b="b"/>
            <a:pathLst>
              <a:path w="120650" h="135254">
                <a:moveTo>
                  <a:pt x="120176" y="0"/>
                </a:moveTo>
                <a:lnTo>
                  <a:pt x="0" y="64328"/>
                </a:lnTo>
                <a:lnTo>
                  <a:pt x="99533" y="134738"/>
                </a:lnTo>
                <a:lnTo>
                  <a:pt x="120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86772" y="6316533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60564" y="0"/>
                </a:lnTo>
                <a:lnTo>
                  <a:pt x="7732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47337" y="625557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85130" y="4670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18745">
              <a:lnSpc>
                <a:spcPts val="2800"/>
              </a:lnSpc>
              <a:spcBef>
                <a:spcPts val="705"/>
              </a:spcBef>
            </a:pPr>
            <a:r>
              <a:rPr sz="2400" i="1" spc="40" dirty="0">
                <a:latin typeface="Arial"/>
                <a:cs typeface="Arial"/>
              </a:rPr>
              <a:t>drink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ts val="2800"/>
              </a:lnSpc>
            </a:pPr>
            <a:r>
              <a:rPr sz="2400" spc="40" dirty="0">
                <a:latin typeface="Arial"/>
                <a:cs typeface="Arial"/>
              </a:rPr>
              <a:t>logprob=-6.93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2047" y="904937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0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39447" y="905445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1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41447" y="905445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2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68847" y="904937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3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5130" y="5813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365"/>
              </a:spcBef>
            </a:pPr>
            <a:r>
              <a:rPr sz="2400" i="1" spc="25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180"/>
              </a:spcBef>
            </a:pPr>
            <a:r>
              <a:rPr sz="2400" spc="40" dirty="0">
                <a:latin typeface="Arial"/>
                <a:cs typeface="Arial"/>
              </a:rPr>
              <a:t>logprob=-5.80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299" y="546100"/>
            <a:ext cx="10773547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Немного о декодировании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84200" y="2120900"/>
            <a:ext cx="12315825" cy="168764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1120" marR="5080">
              <a:lnSpc>
                <a:spcPts val="4300"/>
              </a:lnSpc>
              <a:spcBef>
                <a:spcPts val="260"/>
              </a:spcBef>
            </a:pPr>
            <a:r>
              <a:rPr lang="ru-RU" sz="3600" dirty="0">
                <a:latin typeface="Arial"/>
                <a:cs typeface="Arial"/>
              </a:rPr>
              <a:t>Немного лучше аппроксимация при использовании  </a:t>
            </a:r>
            <a:r>
              <a:rPr lang="ru-RU" sz="3600" b="1" dirty="0">
                <a:latin typeface="Arial"/>
                <a:cs typeface="Arial"/>
              </a:rPr>
              <a:t>лучевого поиска</a:t>
            </a:r>
            <a:r>
              <a:rPr lang="ru-RU" sz="3600" b="1" spc="-50" dirty="0">
                <a:latin typeface="Arial"/>
                <a:cs typeface="Arial"/>
              </a:rPr>
              <a:t> </a:t>
            </a:r>
            <a:r>
              <a:rPr lang="ru-RU" sz="3600" spc="-5" dirty="0">
                <a:latin typeface="Arial"/>
                <a:cs typeface="Arial"/>
              </a:rPr>
              <a:t>размером луча </a:t>
            </a:r>
            <a:r>
              <a:rPr lang="ru-RU" sz="3600" i="1" spc="95" dirty="0">
                <a:latin typeface="Arial"/>
                <a:cs typeface="Arial"/>
              </a:rPr>
              <a:t>b</a:t>
            </a:r>
            <a:r>
              <a:rPr lang="ru-RU" sz="3600" spc="95" dirty="0">
                <a:latin typeface="Arial"/>
                <a:cs typeface="Arial"/>
              </a:rPr>
              <a:t>. </a:t>
            </a:r>
            <a:r>
              <a:rPr lang="ru-RU" sz="3600" dirty="0">
                <a:latin typeface="Arial"/>
                <a:cs typeface="Arial"/>
              </a:rPr>
              <a:t>Ключевая идея</a:t>
            </a:r>
            <a:r>
              <a:rPr lang="ru-RU" sz="3600" spc="35" dirty="0">
                <a:latin typeface="Arial"/>
                <a:cs typeface="Arial"/>
              </a:rPr>
              <a:t>: </a:t>
            </a:r>
            <a:r>
              <a:rPr lang="ru-RU" sz="3600" spc="45" dirty="0">
                <a:latin typeface="Arial"/>
                <a:cs typeface="Arial"/>
              </a:rPr>
              <a:t>следить за верхней гипотезой </a:t>
            </a:r>
            <a:r>
              <a:rPr lang="ru-RU" sz="3600" spc="195" dirty="0">
                <a:latin typeface="Arial"/>
                <a:cs typeface="Arial"/>
              </a:rPr>
              <a:t>b</a:t>
            </a:r>
            <a:r>
              <a:rPr lang="ru-RU" sz="3600" spc="15" dirty="0">
                <a:latin typeface="Arial"/>
                <a:cs typeface="Arial"/>
              </a:rPr>
              <a:t>.</a:t>
            </a:r>
            <a:endParaRPr lang="ru-RU"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63087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65"/>
              </a:spcBef>
            </a:pPr>
            <a:r>
              <a:rPr sz="2400" b="0" i="1" spc="-45" dirty="0">
                <a:latin typeface="Bookman Old Style"/>
                <a:cs typeface="Bookman Old Style"/>
              </a:rPr>
              <a:t>s</a:t>
            </a:r>
            <a:endParaRPr sz="2400">
              <a:latin typeface="Bookman Old Style"/>
              <a:cs typeface="Bookman Old Style"/>
            </a:endParaRPr>
          </a:p>
          <a:p>
            <a:pPr marL="152400">
              <a:lnSpc>
                <a:spcPct val="100000"/>
              </a:lnSpc>
              <a:spcBef>
                <a:spcPts val="580"/>
              </a:spcBef>
            </a:pPr>
            <a:r>
              <a:rPr sz="2400" spc="55" dirty="0">
                <a:latin typeface="Arial"/>
                <a:cs typeface="Arial"/>
              </a:rPr>
              <a:t>logprob=0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299" y="3723731"/>
            <a:ext cx="3860800" cy="1915795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25"/>
              </a:spcBef>
            </a:pPr>
            <a:r>
              <a:rPr lang="ru-RU" sz="3600" spc="-5" dirty="0">
                <a:latin typeface="Arial"/>
                <a:cs typeface="Arial"/>
              </a:rPr>
              <a:t>Напр., </a:t>
            </a:r>
            <a:r>
              <a:rPr lang="ru-RU" sz="3600" dirty="0">
                <a:latin typeface="Arial"/>
                <a:cs typeface="Arial"/>
              </a:rPr>
              <a:t>для </a:t>
            </a:r>
            <a:r>
              <a:rPr sz="3600" i="1" spc="114" dirty="0" smtClean="0">
                <a:latin typeface="Arial"/>
                <a:cs typeface="Arial"/>
              </a:rPr>
              <a:t>b</a:t>
            </a:r>
            <a:r>
              <a:rPr sz="3600" spc="114" dirty="0" smtClean="0">
                <a:latin typeface="Arial"/>
                <a:cs typeface="Arial"/>
              </a:rPr>
              <a:t>=2</a:t>
            </a:r>
            <a:r>
              <a:rPr sz="3600" spc="114" dirty="0"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3550" b="1" i="1" spc="585" dirty="0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sz="3550" spc="710" dirty="0">
                <a:latin typeface="Arial"/>
                <a:cs typeface="Arial"/>
              </a:rPr>
              <a:t>= </a:t>
            </a:r>
            <a:r>
              <a:rPr sz="3550" b="0" i="1" spc="-30" dirty="0">
                <a:latin typeface="Bookman Old Style"/>
                <a:cs typeface="Bookman Old Style"/>
              </a:rPr>
              <a:t>Bier</a:t>
            </a:r>
            <a:r>
              <a:rPr sz="3550" b="0" i="1" spc="-660" dirty="0">
                <a:latin typeface="Bookman Old Style"/>
                <a:cs typeface="Bookman Old Style"/>
              </a:rPr>
              <a:t> </a:t>
            </a:r>
            <a:r>
              <a:rPr sz="3550" b="0" i="1" spc="-130" dirty="0">
                <a:latin typeface="Bookman Old Style"/>
                <a:cs typeface="Bookman Old Style"/>
              </a:rPr>
              <a:t>trinke </a:t>
            </a:r>
            <a:r>
              <a:rPr sz="3550" b="0" i="1" spc="-110" dirty="0">
                <a:latin typeface="Bookman Old Style"/>
                <a:cs typeface="Bookman Old Style"/>
              </a:rPr>
              <a:t>ich</a:t>
            </a:r>
            <a:endParaRPr sz="3550" dirty="0">
              <a:latin typeface="Bookman Old Style"/>
              <a:cs typeface="Bookman Old Style"/>
            </a:endParaRPr>
          </a:p>
          <a:p>
            <a:pPr marL="998219">
              <a:lnSpc>
                <a:spcPct val="100000"/>
              </a:lnSpc>
              <a:spcBef>
                <a:spcPts val="265"/>
              </a:spcBef>
              <a:tabLst>
                <a:tab pos="2192020" algn="l"/>
                <a:tab pos="3589020" algn="l"/>
              </a:tabLst>
            </a:pPr>
            <a:r>
              <a:rPr sz="2300" b="1" spc="-5" dirty="0">
                <a:latin typeface="Arial"/>
                <a:cs typeface="Arial"/>
              </a:rPr>
              <a:t>beer	drink	</a:t>
            </a:r>
            <a:r>
              <a:rPr sz="2300" b="1" dirty="0">
                <a:latin typeface="Arial"/>
                <a:cs typeface="Arial"/>
              </a:rPr>
              <a:t>I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3130" y="5813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38430">
              <a:lnSpc>
                <a:spcPts val="2850"/>
              </a:lnSpc>
              <a:spcBef>
                <a:spcPts val="605"/>
              </a:spcBef>
            </a:pPr>
            <a:r>
              <a:rPr sz="2400" i="1" spc="-190" dirty="0">
                <a:latin typeface="Arial"/>
                <a:cs typeface="Arial"/>
              </a:rPr>
              <a:t>beer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ts val="2850"/>
              </a:lnSpc>
            </a:pPr>
            <a:r>
              <a:rPr sz="2400" spc="40" dirty="0">
                <a:latin typeface="Arial"/>
                <a:cs typeface="Arial"/>
              </a:rPr>
              <a:t>logprob=-1.82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48272" y="6405144"/>
            <a:ext cx="726440" cy="394335"/>
          </a:xfrm>
          <a:custGeom>
            <a:avLst/>
            <a:gdLst/>
            <a:ahLst/>
            <a:cxnLst/>
            <a:rect l="l" t="t" r="r" b="b"/>
            <a:pathLst>
              <a:path w="726439" h="394334">
                <a:moveTo>
                  <a:pt x="0" y="393989"/>
                </a:moveTo>
                <a:lnTo>
                  <a:pt x="715153" y="6055"/>
                </a:lnTo>
                <a:lnTo>
                  <a:pt x="72631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34359" y="6353065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60">
                <a:moveTo>
                  <a:pt x="136234" y="0"/>
                </a:moveTo>
                <a:lnTo>
                  <a:pt x="0" y="4550"/>
                </a:lnTo>
                <a:lnTo>
                  <a:pt x="58132" y="111718"/>
                </a:lnTo>
                <a:lnTo>
                  <a:pt x="136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8272" y="6824533"/>
            <a:ext cx="726440" cy="394335"/>
          </a:xfrm>
          <a:custGeom>
            <a:avLst/>
            <a:gdLst/>
            <a:ahLst/>
            <a:cxnLst/>
            <a:rect l="l" t="t" r="r" b="b"/>
            <a:pathLst>
              <a:path w="726439" h="394334">
                <a:moveTo>
                  <a:pt x="0" y="0"/>
                </a:moveTo>
                <a:lnTo>
                  <a:pt x="714991" y="387821"/>
                </a:lnTo>
                <a:lnTo>
                  <a:pt x="726155" y="39387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34199" y="7158770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59">
                <a:moveTo>
                  <a:pt x="58130" y="0"/>
                </a:moveTo>
                <a:lnTo>
                  <a:pt x="0" y="107168"/>
                </a:lnTo>
                <a:lnTo>
                  <a:pt x="136235" y="111715"/>
                </a:lnTo>
                <a:lnTo>
                  <a:pt x="58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83130" y="6956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6839">
              <a:lnSpc>
                <a:spcPts val="2870"/>
              </a:lnSpc>
              <a:spcBef>
                <a:spcPts val="565"/>
              </a:spcBef>
            </a:pPr>
            <a:r>
              <a:rPr sz="2400" i="1" spc="25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ts val="2870"/>
              </a:lnSpc>
            </a:pPr>
            <a:r>
              <a:rPr sz="2400" spc="40" dirty="0">
                <a:latin typeface="Arial"/>
                <a:cs typeface="Arial"/>
              </a:rPr>
              <a:t>logprob=-2.11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86772" y="5138249"/>
            <a:ext cx="815975" cy="1153160"/>
          </a:xfrm>
          <a:custGeom>
            <a:avLst/>
            <a:gdLst/>
            <a:ahLst/>
            <a:cxnLst/>
            <a:rect l="l" t="t" r="r" b="b"/>
            <a:pathLst>
              <a:path w="815975" h="1153160">
                <a:moveTo>
                  <a:pt x="0" y="1152884"/>
                </a:moveTo>
                <a:lnTo>
                  <a:pt x="808217" y="10368"/>
                </a:lnTo>
                <a:lnTo>
                  <a:pt x="81555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45224" y="5049084"/>
            <a:ext cx="120650" cy="135255"/>
          </a:xfrm>
          <a:custGeom>
            <a:avLst/>
            <a:gdLst/>
            <a:ahLst/>
            <a:cxnLst/>
            <a:rect l="l" t="t" r="r" b="b"/>
            <a:pathLst>
              <a:path w="120650" h="135254">
                <a:moveTo>
                  <a:pt x="120176" y="0"/>
                </a:moveTo>
                <a:lnTo>
                  <a:pt x="0" y="64328"/>
                </a:lnTo>
                <a:lnTo>
                  <a:pt x="99533" y="134738"/>
                </a:lnTo>
                <a:lnTo>
                  <a:pt x="120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86772" y="6316533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60564" y="0"/>
                </a:lnTo>
                <a:lnTo>
                  <a:pt x="7732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47337" y="625557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85130" y="4670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18745">
              <a:lnSpc>
                <a:spcPts val="2800"/>
              </a:lnSpc>
              <a:spcBef>
                <a:spcPts val="705"/>
              </a:spcBef>
            </a:pPr>
            <a:r>
              <a:rPr sz="2400" i="1" spc="40" dirty="0">
                <a:latin typeface="Arial"/>
                <a:cs typeface="Arial"/>
              </a:rPr>
              <a:t>drink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ts val="2800"/>
              </a:lnSpc>
            </a:pPr>
            <a:r>
              <a:rPr sz="2400" spc="40" dirty="0">
                <a:latin typeface="Arial"/>
                <a:cs typeface="Arial"/>
              </a:rPr>
              <a:t>logprob=-6.93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5130" y="5813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365"/>
              </a:spcBef>
            </a:pPr>
            <a:r>
              <a:rPr sz="2400" i="1" spc="25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180"/>
              </a:spcBef>
            </a:pPr>
            <a:r>
              <a:rPr sz="2400" spc="40" dirty="0">
                <a:latin typeface="Arial"/>
                <a:cs typeface="Arial"/>
              </a:rPr>
              <a:t>logprob=-5.80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85130" y="8099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86772" y="742143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60564" y="0"/>
                </a:lnTo>
                <a:lnTo>
                  <a:pt x="7732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47337" y="736047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86772" y="7434134"/>
            <a:ext cx="826769" cy="1099185"/>
          </a:xfrm>
          <a:custGeom>
            <a:avLst/>
            <a:gdLst/>
            <a:ahLst/>
            <a:cxnLst/>
            <a:rect l="l" t="t" r="r" b="b"/>
            <a:pathLst>
              <a:path w="826770" h="1099184">
                <a:moveTo>
                  <a:pt x="0" y="0"/>
                </a:moveTo>
                <a:lnTo>
                  <a:pt x="819116" y="1088485"/>
                </a:lnTo>
                <a:lnTo>
                  <a:pt x="826752" y="109863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7180" y="8485965"/>
            <a:ext cx="122555" cy="134620"/>
          </a:xfrm>
          <a:custGeom>
            <a:avLst/>
            <a:gdLst/>
            <a:ahLst/>
            <a:cxnLst/>
            <a:rect l="l" t="t" r="r" b="b"/>
            <a:pathLst>
              <a:path w="122554" h="134620">
                <a:moveTo>
                  <a:pt x="97416" y="0"/>
                </a:moveTo>
                <a:lnTo>
                  <a:pt x="0" y="73309"/>
                </a:lnTo>
                <a:lnTo>
                  <a:pt x="122017" y="134072"/>
                </a:lnTo>
                <a:lnTo>
                  <a:pt x="97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85130" y="6956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405"/>
              </a:spcBef>
            </a:pPr>
            <a:r>
              <a:rPr sz="2400" i="1" spc="-190" dirty="0">
                <a:latin typeface="Arial"/>
                <a:cs typeface="Arial"/>
              </a:rPr>
              <a:t>beer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140"/>
              </a:spcBef>
            </a:pPr>
            <a:r>
              <a:rPr sz="2400" spc="40" dirty="0">
                <a:latin typeface="Arial"/>
                <a:cs typeface="Arial"/>
              </a:rPr>
              <a:t>logprob=-8.66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91750" y="8241018"/>
            <a:ext cx="2002789" cy="132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0"/>
              </a:lnSpc>
            </a:pPr>
            <a:r>
              <a:rPr sz="2400" i="1" spc="40" dirty="0">
                <a:latin typeface="Arial"/>
                <a:cs typeface="Arial"/>
              </a:rPr>
              <a:t>drink</a:t>
            </a:r>
            <a:endParaRPr sz="2400">
              <a:latin typeface="Arial"/>
              <a:cs typeface="Arial"/>
            </a:endParaRPr>
          </a:p>
          <a:p>
            <a:pPr marL="32384">
              <a:lnSpc>
                <a:spcPts val="2850"/>
              </a:lnSpc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ob=-2.87</a:t>
            </a:r>
            <a:endParaRPr sz="2400">
              <a:latin typeface="Arial"/>
              <a:cs typeface="Arial"/>
            </a:endParaRPr>
          </a:p>
          <a:p>
            <a:pPr marL="862330">
              <a:lnSpc>
                <a:spcPct val="100000"/>
              </a:lnSpc>
              <a:spcBef>
                <a:spcPts val="455"/>
              </a:spcBef>
            </a:pPr>
            <a:r>
              <a:rPr sz="3550" i="1" spc="15" dirty="0">
                <a:latin typeface="Arial"/>
                <a:cs typeface="Arial"/>
              </a:rPr>
              <a:t>w</a:t>
            </a:r>
            <a:r>
              <a:rPr sz="3750" spc="22" baseline="-12222" dirty="0">
                <a:latin typeface="Arial"/>
                <a:cs typeface="Arial"/>
              </a:rPr>
              <a:t>2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12047" y="904937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0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39447" y="905445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1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68847" y="904937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3</a:t>
            </a:r>
            <a:endParaRPr sz="3750" baseline="-1222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299" y="546100"/>
            <a:ext cx="10773547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Немного о декодировании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63087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65"/>
              </a:spcBef>
            </a:pPr>
            <a:r>
              <a:rPr sz="2400" b="0" i="1" spc="-45" dirty="0">
                <a:latin typeface="Bookman Old Style"/>
                <a:cs typeface="Bookman Old Style"/>
              </a:rPr>
              <a:t>s</a:t>
            </a:r>
            <a:endParaRPr sz="2400">
              <a:latin typeface="Bookman Old Style"/>
              <a:cs typeface="Bookman Old Style"/>
            </a:endParaRPr>
          </a:p>
          <a:p>
            <a:pPr marL="152400">
              <a:lnSpc>
                <a:spcPct val="100000"/>
              </a:lnSpc>
              <a:spcBef>
                <a:spcPts val="580"/>
              </a:spcBef>
            </a:pPr>
            <a:r>
              <a:rPr sz="2400" spc="55" dirty="0">
                <a:latin typeface="Arial"/>
                <a:cs typeface="Arial"/>
              </a:rPr>
              <a:t>logprob=0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632" y="2120900"/>
            <a:ext cx="12374245" cy="390619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1120" marR="5080">
              <a:lnSpc>
                <a:spcPts val="4300"/>
              </a:lnSpc>
              <a:spcBef>
                <a:spcPts val="260"/>
              </a:spcBef>
            </a:pPr>
            <a:r>
              <a:rPr lang="ru-RU" sz="3600" dirty="0">
                <a:latin typeface="Arial"/>
                <a:cs typeface="Arial"/>
              </a:rPr>
              <a:t>Немного лучше аппроксимация при использовании  </a:t>
            </a:r>
            <a:r>
              <a:rPr lang="ru-RU" sz="3600" b="1" dirty="0">
                <a:latin typeface="Arial"/>
                <a:cs typeface="Arial"/>
              </a:rPr>
              <a:t>лучевого поиска</a:t>
            </a:r>
            <a:r>
              <a:rPr lang="ru-RU" sz="3600" b="1" spc="-50" dirty="0">
                <a:latin typeface="Arial"/>
                <a:cs typeface="Arial"/>
              </a:rPr>
              <a:t> </a:t>
            </a:r>
            <a:r>
              <a:rPr lang="ru-RU" sz="3600" spc="-5" dirty="0">
                <a:latin typeface="Arial"/>
                <a:cs typeface="Arial"/>
              </a:rPr>
              <a:t>размером луча </a:t>
            </a:r>
            <a:r>
              <a:rPr lang="ru-RU" sz="3600" i="1" spc="95" dirty="0">
                <a:latin typeface="Arial"/>
                <a:cs typeface="Arial"/>
              </a:rPr>
              <a:t>b</a:t>
            </a:r>
            <a:r>
              <a:rPr lang="ru-RU" sz="3600" spc="95" dirty="0">
                <a:latin typeface="Arial"/>
                <a:cs typeface="Arial"/>
              </a:rPr>
              <a:t>. </a:t>
            </a:r>
            <a:r>
              <a:rPr lang="ru-RU" sz="3600" dirty="0">
                <a:latin typeface="Arial"/>
                <a:cs typeface="Arial"/>
              </a:rPr>
              <a:t>Ключевая идея</a:t>
            </a:r>
            <a:r>
              <a:rPr lang="ru-RU" sz="3600" spc="35" dirty="0">
                <a:latin typeface="Arial"/>
                <a:cs typeface="Arial"/>
              </a:rPr>
              <a:t>: </a:t>
            </a:r>
            <a:r>
              <a:rPr lang="ru-RU" sz="3600" spc="45" dirty="0">
                <a:latin typeface="Arial"/>
                <a:cs typeface="Arial"/>
              </a:rPr>
              <a:t>следить за верхней гипотезой </a:t>
            </a:r>
            <a:r>
              <a:rPr lang="ru-RU" sz="3600" spc="195" dirty="0">
                <a:latin typeface="Arial"/>
                <a:cs typeface="Arial"/>
              </a:rPr>
              <a:t>b</a:t>
            </a:r>
            <a:r>
              <a:rPr lang="ru-RU" sz="3600" spc="15" dirty="0">
                <a:latin typeface="Arial"/>
                <a:cs typeface="Arial"/>
              </a:rPr>
              <a:t>.</a:t>
            </a:r>
            <a:endParaRPr lang="ru-RU"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</a:pPr>
            <a:r>
              <a:rPr lang="ru-RU" sz="3600" spc="-5" dirty="0">
                <a:latin typeface="Arial"/>
                <a:cs typeface="Arial"/>
              </a:rPr>
              <a:t>Напр., </a:t>
            </a:r>
            <a:r>
              <a:rPr lang="ru-RU" sz="3600" dirty="0">
                <a:latin typeface="Arial"/>
                <a:cs typeface="Arial"/>
              </a:rPr>
              <a:t>для </a:t>
            </a:r>
            <a:r>
              <a:rPr sz="3600" i="1" spc="114" dirty="0" smtClean="0">
                <a:latin typeface="Arial"/>
                <a:cs typeface="Arial"/>
              </a:rPr>
              <a:t>b</a:t>
            </a:r>
            <a:r>
              <a:rPr sz="3600" spc="114" dirty="0" smtClean="0">
                <a:latin typeface="Arial"/>
                <a:cs typeface="Arial"/>
              </a:rPr>
              <a:t>=2</a:t>
            </a:r>
            <a:r>
              <a:rPr sz="3600" spc="114" dirty="0"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3550" b="1" i="1" spc="585" dirty="0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sz="3550" spc="710" dirty="0">
                <a:latin typeface="Arial"/>
                <a:cs typeface="Arial"/>
              </a:rPr>
              <a:t>= </a:t>
            </a:r>
            <a:r>
              <a:rPr sz="3550" b="0" i="1" spc="-30" dirty="0">
                <a:latin typeface="Bookman Old Style"/>
                <a:cs typeface="Bookman Old Style"/>
              </a:rPr>
              <a:t>Bier</a:t>
            </a:r>
            <a:r>
              <a:rPr sz="3550" b="0" i="1" spc="-620" dirty="0">
                <a:latin typeface="Bookman Old Style"/>
                <a:cs typeface="Bookman Old Style"/>
              </a:rPr>
              <a:t> </a:t>
            </a:r>
            <a:r>
              <a:rPr sz="3550" b="0" i="1" spc="-130" dirty="0">
                <a:latin typeface="Bookman Old Style"/>
                <a:cs typeface="Bookman Old Style"/>
              </a:rPr>
              <a:t>trinke </a:t>
            </a:r>
            <a:r>
              <a:rPr sz="3550" b="0" i="1" spc="-110" dirty="0">
                <a:latin typeface="Bookman Old Style"/>
                <a:cs typeface="Bookman Old Style"/>
              </a:rPr>
              <a:t>ich</a:t>
            </a:r>
            <a:endParaRPr sz="3550" dirty="0">
              <a:latin typeface="Bookman Old Style"/>
              <a:cs typeface="Bookman Old Style"/>
            </a:endParaRPr>
          </a:p>
          <a:p>
            <a:pPr marL="998219">
              <a:lnSpc>
                <a:spcPct val="100000"/>
              </a:lnSpc>
              <a:spcBef>
                <a:spcPts val="265"/>
              </a:spcBef>
              <a:tabLst>
                <a:tab pos="2192020" algn="l"/>
                <a:tab pos="3589020" algn="l"/>
              </a:tabLst>
            </a:pPr>
            <a:r>
              <a:rPr sz="2300" b="1" spc="-5" dirty="0">
                <a:latin typeface="Arial"/>
                <a:cs typeface="Arial"/>
              </a:rPr>
              <a:t>beer	drink	</a:t>
            </a:r>
            <a:r>
              <a:rPr sz="2300" b="1" dirty="0">
                <a:latin typeface="Arial"/>
                <a:cs typeface="Arial"/>
              </a:rPr>
              <a:t>I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3130" y="5813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38430">
              <a:lnSpc>
                <a:spcPts val="2850"/>
              </a:lnSpc>
              <a:spcBef>
                <a:spcPts val="605"/>
              </a:spcBef>
            </a:pPr>
            <a:r>
              <a:rPr sz="2400" i="1" spc="-190" dirty="0">
                <a:latin typeface="Arial"/>
                <a:cs typeface="Arial"/>
              </a:rPr>
              <a:t>beer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ts val="2850"/>
              </a:lnSpc>
            </a:pPr>
            <a:r>
              <a:rPr sz="2400" spc="40" dirty="0">
                <a:latin typeface="Arial"/>
                <a:cs typeface="Arial"/>
              </a:rPr>
              <a:t>logprob=-1.82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85130" y="8099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48272" y="6405144"/>
            <a:ext cx="726440" cy="394335"/>
          </a:xfrm>
          <a:custGeom>
            <a:avLst/>
            <a:gdLst/>
            <a:ahLst/>
            <a:cxnLst/>
            <a:rect l="l" t="t" r="r" b="b"/>
            <a:pathLst>
              <a:path w="726439" h="394334">
                <a:moveTo>
                  <a:pt x="0" y="393989"/>
                </a:moveTo>
                <a:lnTo>
                  <a:pt x="715153" y="6055"/>
                </a:lnTo>
                <a:lnTo>
                  <a:pt x="72631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34359" y="6353065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60">
                <a:moveTo>
                  <a:pt x="136234" y="0"/>
                </a:moveTo>
                <a:lnTo>
                  <a:pt x="0" y="4550"/>
                </a:lnTo>
                <a:lnTo>
                  <a:pt x="58132" y="111718"/>
                </a:lnTo>
                <a:lnTo>
                  <a:pt x="136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8272" y="6824533"/>
            <a:ext cx="726440" cy="394335"/>
          </a:xfrm>
          <a:custGeom>
            <a:avLst/>
            <a:gdLst/>
            <a:ahLst/>
            <a:cxnLst/>
            <a:rect l="l" t="t" r="r" b="b"/>
            <a:pathLst>
              <a:path w="726439" h="394334">
                <a:moveTo>
                  <a:pt x="0" y="0"/>
                </a:moveTo>
                <a:lnTo>
                  <a:pt x="714991" y="387821"/>
                </a:lnTo>
                <a:lnTo>
                  <a:pt x="726155" y="39387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34199" y="7158770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59">
                <a:moveTo>
                  <a:pt x="58130" y="0"/>
                </a:moveTo>
                <a:lnTo>
                  <a:pt x="0" y="107168"/>
                </a:lnTo>
                <a:lnTo>
                  <a:pt x="136235" y="111715"/>
                </a:lnTo>
                <a:lnTo>
                  <a:pt x="58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86772" y="5138249"/>
            <a:ext cx="815975" cy="1153160"/>
          </a:xfrm>
          <a:custGeom>
            <a:avLst/>
            <a:gdLst/>
            <a:ahLst/>
            <a:cxnLst/>
            <a:rect l="l" t="t" r="r" b="b"/>
            <a:pathLst>
              <a:path w="815975" h="1153160">
                <a:moveTo>
                  <a:pt x="0" y="1152884"/>
                </a:moveTo>
                <a:lnTo>
                  <a:pt x="808217" y="10368"/>
                </a:lnTo>
                <a:lnTo>
                  <a:pt x="81555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5224" y="5049084"/>
            <a:ext cx="120650" cy="135255"/>
          </a:xfrm>
          <a:custGeom>
            <a:avLst/>
            <a:gdLst/>
            <a:ahLst/>
            <a:cxnLst/>
            <a:rect l="l" t="t" r="r" b="b"/>
            <a:pathLst>
              <a:path w="120650" h="135254">
                <a:moveTo>
                  <a:pt x="120176" y="0"/>
                </a:moveTo>
                <a:lnTo>
                  <a:pt x="0" y="64328"/>
                </a:lnTo>
                <a:lnTo>
                  <a:pt x="99533" y="134738"/>
                </a:lnTo>
                <a:lnTo>
                  <a:pt x="120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86772" y="6316533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60564" y="0"/>
                </a:lnTo>
                <a:lnTo>
                  <a:pt x="7732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47337" y="625557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86772" y="742143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60564" y="0"/>
                </a:lnTo>
                <a:lnTo>
                  <a:pt x="7732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47337" y="736047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86772" y="7434134"/>
            <a:ext cx="826769" cy="1099185"/>
          </a:xfrm>
          <a:custGeom>
            <a:avLst/>
            <a:gdLst/>
            <a:ahLst/>
            <a:cxnLst/>
            <a:rect l="l" t="t" r="r" b="b"/>
            <a:pathLst>
              <a:path w="826770" h="1099184">
                <a:moveTo>
                  <a:pt x="0" y="0"/>
                </a:moveTo>
                <a:lnTo>
                  <a:pt x="819116" y="1088485"/>
                </a:lnTo>
                <a:lnTo>
                  <a:pt x="826752" y="109863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7180" y="8485965"/>
            <a:ext cx="122555" cy="134620"/>
          </a:xfrm>
          <a:custGeom>
            <a:avLst/>
            <a:gdLst/>
            <a:ahLst/>
            <a:cxnLst/>
            <a:rect l="l" t="t" r="r" b="b"/>
            <a:pathLst>
              <a:path w="122554" h="134620">
                <a:moveTo>
                  <a:pt x="97416" y="0"/>
                </a:moveTo>
                <a:lnTo>
                  <a:pt x="0" y="73309"/>
                </a:lnTo>
                <a:lnTo>
                  <a:pt x="122017" y="134072"/>
                </a:lnTo>
                <a:lnTo>
                  <a:pt x="97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83130" y="6956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6839">
              <a:lnSpc>
                <a:spcPts val="2870"/>
              </a:lnSpc>
              <a:spcBef>
                <a:spcPts val="565"/>
              </a:spcBef>
            </a:pPr>
            <a:r>
              <a:rPr sz="2400" i="1" spc="25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ts val="2870"/>
              </a:lnSpc>
            </a:pPr>
            <a:r>
              <a:rPr sz="2400" spc="40" dirty="0">
                <a:latin typeface="Arial"/>
                <a:cs typeface="Arial"/>
              </a:rPr>
              <a:t>logprob=-2.11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04450" y="4837418"/>
            <a:ext cx="1977389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400" i="1" spc="40" dirty="0">
                <a:latin typeface="Arial"/>
                <a:cs typeface="Arial"/>
              </a:rPr>
              <a:t>drink</a:t>
            </a:r>
            <a:endParaRPr sz="2400">
              <a:latin typeface="Arial"/>
              <a:cs typeface="Arial"/>
            </a:endParaRPr>
          </a:p>
          <a:p>
            <a:pPr marL="19685">
              <a:lnSpc>
                <a:spcPts val="2800"/>
              </a:lnSpc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ob=-6.93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85130" y="5813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365"/>
              </a:spcBef>
            </a:pPr>
            <a:r>
              <a:rPr sz="2400" i="1" spc="25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180"/>
              </a:spcBef>
            </a:pPr>
            <a:r>
              <a:rPr sz="2400" spc="40" dirty="0">
                <a:latin typeface="Arial"/>
                <a:cs typeface="Arial"/>
              </a:rPr>
              <a:t>logprob=-5.80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11085" y="7085318"/>
            <a:ext cx="1971039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5"/>
              </a:lnSpc>
            </a:pPr>
            <a:r>
              <a:rPr sz="2400" i="1" spc="-190" dirty="0">
                <a:latin typeface="Arial"/>
                <a:cs typeface="Arial"/>
              </a:rPr>
              <a:t>beer</a:t>
            </a:r>
            <a:endParaRPr sz="24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35"/>
              </a:spcBef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ob=-8.66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85130" y="6956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A6AAA9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85130" y="6956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85130" y="4670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A6AAA9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85130" y="4670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91750" y="8241018"/>
            <a:ext cx="2002789" cy="132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0"/>
              </a:lnSpc>
            </a:pPr>
            <a:r>
              <a:rPr sz="2400" i="1" spc="40" dirty="0">
                <a:latin typeface="Arial"/>
                <a:cs typeface="Arial"/>
              </a:rPr>
              <a:t>drink</a:t>
            </a:r>
            <a:endParaRPr sz="2400">
              <a:latin typeface="Arial"/>
              <a:cs typeface="Arial"/>
            </a:endParaRPr>
          </a:p>
          <a:p>
            <a:pPr marL="32384">
              <a:lnSpc>
                <a:spcPts val="2850"/>
              </a:lnSpc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ob=-2.87</a:t>
            </a:r>
            <a:endParaRPr sz="2400">
              <a:latin typeface="Arial"/>
              <a:cs typeface="Arial"/>
            </a:endParaRPr>
          </a:p>
          <a:p>
            <a:pPr marL="862330">
              <a:lnSpc>
                <a:spcPct val="100000"/>
              </a:lnSpc>
              <a:spcBef>
                <a:spcPts val="455"/>
              </a:spcBef>
            </a:pPr>
            <a:r>
              <a:rPr sz="3550" i="1" spc="15" dirty="0">
                <a:latin typeface="Arial"/>
                <a:cs typeface="Arial"/>
              </a:rPr>
              <a:t>w</a:t>
            </a:r>
            <a:r>
              <a:rPr sz="3750" spc="22" baseline="-12222" dirty="0">
                <a:latin typeface="Arial"/>
                <a:cs typeface="Arial"/>
              </a:rPr>
              <a:t>2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12047" y="904937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0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39447" y="905445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1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268847" y="904937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3</a:t>
            </a:r>
            <a:endParaRPr sz="3750" baseline="-1222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16459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Немного о декодировании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84200" y="2120900"/>
            <a:ext cx="12315825" cy="168764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1120" marR="5080">
              <a:lnSpc>
                <a:spcPts val="4300"/>
              </a:lnSpc>
              <a:spcBef>
                <a:spcPts val="260"/>
              </a:spcBef>
            </a:pPr>
            <a:r>
              <a:rPr lang="ru-RU" sz="3600" dirty="0">
                <a:latin typeface="Arial"/>
                <a:cs typeface="Arial"/>
              </a:rPr>
              <a:t>Немного лучше аппроксимация при использовании  </a:t>
            </a:r>
            <a:r>
              <a:rPr lang="ru-RU" sz="3600" b="1" dirty="0">
                <a:latin typeface="Arial"/>
                <a:cs typeface="Arial"/>
              </a:rPr>
              <a:t>лучевого поиска</a:t>
            </a:r>
            <a:r>
              <a:rPr lang="ru-RU" sz="3600" b="1" spc="-50" dirty="0">
                <a:latin typeface="Arial"/>
                <a:cs typeface="Arial"/>
              </a:rPr>
              <a:t> </a:t>
            </a:r>
            <a:r>
              <a:rPr lang="ru-RU" sz="3600" spc="-5" dirty="0">
                <a:latin typeface="Arial"/>
                <a:cs typeface="Arial"/>
              </a:rPr>
              <a:t>размером луча </a:t>
            </a:r>
            <a:r>
              <a:rPr lang="ru-RU" sz="3600" i="1" spc="95" dirty="0">
                <a:latin typeface="Arial"/>
                <a:cs typeface="Arial"/>
              </a:rPr>
              <a:t>b</a:t>
            </a:r>
            <a:r>
              <a:rPr lang="ru-RU" sz="3600" spc="95" dirty="0">
                <a:latin typeface="Arial"/>
                <a:cs typeface="Arial"/>
              </a:rPr>
              <a:t>. </a:t>
            </a:r>
            <a:r>
              <a:rPr lang="ru-RU" sz="3600" dirty="0">
                <a:latin typeface="Arial"/>
                <a:cs typeface="Arial"/>
              </a:rPr>
              <a:t>Ключевая идея</a:t>
            </a:r>
            <a:r>
              <a:rPr lang="ru-RU" sz="3600" spc="35" dirty="0">
                <a:latin typeface="Arial"/>
                <a:cs typeface="Arial"/>
              </a:rPr>
              <a:t>: </a:t>
            </a:r>
            <a:r>
              <a:rPr lang="ru-RU" sz="3600" spc="45" dirty="0">
                <a:latin typeface="Arial"/>
                <a:cs typeface="Arial"/>
              </a:rPr>
              <a:t>следить за верхней гипотезой </a:t>
            </a:r>
            <a:r>
              <a:rPr lang="ru-RU" sz="3600" spc="195" dirty="0">
                <a:latin typeface="Arial"/>
                <a:cs typeface="Arial"/>
              </a:rPr>
              <a:t>b</a:t>
            </a:r>
            <a:r>
              <a:rPr lang="ru-RU" sz="3600" spc="15" dirty="0">
                <a:latin typeface="Arial"/>
                <a:cs typeface="Arial"/>
              </a:rPr>
              <a:t>.</a:t>
            </a:r>
            <a:endParaRPr lang="ru-RU"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63087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65"/>
              </a:spcBef>
            </a:pPr>
            <a:r>
              <a:rPr sz="2400" b="0" i="1" spc="-45" dirty="0">
                <a:latin typeface="Bookman Old Style"/>
                <a:cs typeface="Bookman Old Style"/>
              </a:rPr>
              <a:t>s</a:t>
            </a:r>
            <a:endParaRPr sz="2400">
              <a:latin typeface="Bookman Old Style"/>
              <a:cs typeface="Bookman Old Style"/>
            </a:endParaRPr>
          </a:p>
          <a:p>
            <a:pPr marL="152400">
              <a:lnSpc>
                <a:spcPct val="100000"/>
              </a:lnSpc>
              <a:spcBef>
                <a:spcPts val="580"/>
              </a:spcBef>
            </a:pPr>
            <a:r>
              <a:rPr sz="2400" spc="55" dirty="0">
                <a:latin typeface="Arial"/>
                <a:cs typeface="Arial"/>
              </a:rPr>
              <a:t>logprob=0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170" y="3770987"/>
            <a:ext cx="3860800" cy="1915795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25"/>
              </a:spcBef>
            </a:pPr>
            <a:r>
              <a:rPr lang="ru-RU" sz="3600" spc="-5" dirty="0">
                <a:latin typeface="Arial"/>
                <a:cs typeface="Arial"/>
              </a:rPr>
              <a:t>Напр., </a:t>
            </a:r>
            <a:r>
              <a:rPr lang="ru-RU" sz="3600" dirty="0">
                <a:latin typeface="Arial"/>
                <a:cs typeface="Arial"/>
              </a:rPr>
              <a:t>для </a:t>
            </a:r>
            <a:r>
              <a:rPr sz="3600" i="1" spc="114" dirty="0" smtClean="0">
                <a:latin typeface="Arial"/>
                <a:cs typeface="Arial"/>
              </a:rPr>
              <a:t>b</a:t>
            </a:r>
            <a:r>
              <a:rPr sz="3600" spc="114" dirty="0" smtClean="0">
                <a:latin typeface="Arial"/>
                <a:cs typeface="Arial"/>
              </a:rPr>
              <a:t>=2</a:t>
            </a:r>
            <a:r>
              <a:rPr sz="3600" spc="114" dirty="0"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3550" b="1" i="1" spc="585" dirty="0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sz="3550" spc="710" dirty="0">
                <a:latin typeface="Arial"/>
                <a:cs typeface="Arial"/>
              </a:rPr>
              <a:t>= </a:t>
            </a:r>
            <a:r>
              <a:rPr sz="3550" b="0" i="1" spc="-30" dirty="0">
                <a:latin typeface="Bookman Old Style"/>
                <a:cs typeface="Bookman Old Style"/>
              </a:rPr>
              <a:t>Bier</a:t>
            </a:r>
            <a:r>
              <a:rPr sz="3550" b="0" i="1" spc="-660" dirty="0">
                <a:latin typeface="Bookman Old Style"/>
                <a:cs typeface="Bookman Old Style"/>
              </a:rPr>
              <a:t> </a:t>
            </a:r>
            <a:r>
              <a:rPr sz="3550" b="0" i="1" spc="-130" dirty="0">
                <a:latin typeface="Bookman Old Style"/>
                <a:cs typeface="Bookman Old Style"/>
              </a:rPr>
              <a:t>trinke </a:t>
            </a:r>
            <a:r>
              <a:rPr sz="3550" b="0" i="1" spc="-110" dirty="0">
                <a:latin typeface="Bookman Old Style"/>
                <a:cs typeface="Bookman Old Style"/>
              </a:rPr>
              <a:t>ich</a:t>
            </a:r>
            <a:endParaRPr sz="3550" dirty="0">
              <a:latin typeface="Bookman Old Style"/>
              <a:cs typeface="Bookman Old Style"/>
            </a:endParaRPr>
          </a:p>
          <a:p>
            <a:pPr marL="998219">
              <a:lnSpc>
                <a:spcPct val="100000"/>
              </a:lnSpc>
              <a:spcBef>
                <a:spcPts val="265"/>
              </a:spcBef>
              <a:tabLst>
                <a:tab pos="2192020" algn="l"/>
                <a:tab pos="3589020" algn="l"/>
              </a:tabLst>
            </a:pPr>
            <a:r>
              <a:rPr sz="2300" b="1" spc="-5" dirty="0">
                <a:latin typeface="Arial"/>
                <a:cs typeface="Arial"/>
              </a:rPr>
              <a:t>beer	drink	</a:t>
            </a:r>
            <a:r>
              <a:rPr sz="2300" b="1" dirty="0">
                <a:latin typeface="Arial"/>
                <a:cs typeface="Arial"/>
              </a:rPr>
              <a:t>I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3130" y="5813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38430">
              <a:lnSpc>
                <a:spcPts val="2850"/>
              </a:lnSpc>
              <a:spcBef>
                <a:spcPts val="605"/>
              </a:spcBef>
            </a:pPr>
            <a:r>
              <a:rPr sz="2400" i="1" spc="-190" dirty="0">
                <a:latin typeface="Arial"/>
                <a:cs typeface="Arial"/>
              </a:rPr>
              <a:t>beer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ts val="2850"/>
              </a:lnSpc>
            </a:pPr>
            <a:r>
              <a:rPr sz="2400" spc="40" dirty="0">
                <a:latin typeface="Arial"/>
                <a:cs typeface="Arial"/>
              </a:rPr>
              <a:t>logprob=-1.82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85130" y="6956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85130" y="8099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85130" y="4670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87130" y="8099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8272" y="6405144"/>
            <a:ext cx="726440" cy="394335"/>
          </a:xfrm>
          <a:custGeom>
            <a:avLst/>
            <a:gdLst/>
            <a:ahLst/>
            <a:cxnLst/>
            <a:rect l="l" t="t" r="r" b="b"/>
            <a:pathLst>
              <a:path w="726439" h="394334">
                <a:moveTo>
                  <a:pt x="0" y="393989"/>
                </a:moveTo>
                <a:lnTo>
                  <a:pt x="715153" y="6055"/>
                </a:lnTo>
                <a:lnTo>
                  <a:pt x="72631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4359" y="6353065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60">
                <a:moveTo>
                  <a:pt x="136234" y="0"/>
                </a:moveTo>
                <a:lnTo>
                  <a:pt x="0" y="4550"/>
                </a:lnTo>
                <a:lnTo>
                  <a:pt x="58132" y="111718"/>
                </a:lnTo>
                <a:lnTo>
                  <a:pt x="136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48272" y="6824533"/>
            <a:ext cx="726440" cy="394335"/>
          </a:xfrm>
          <a:custGeom>
            <a:avLst/>
            <a:gdLst/>
            <a:ahLst/>
            <a:cxnLst/>
            <a:rect l="l" t="t" r="r" b="b"/>
            <a:pathLst>
              <a:path w="726439" h="394334">
                <a:moveTo>
                  <a:pt x="0" y="0"/>
                </a:moveTo>
                <a:lnTo>
                  <a:pt x="714991" y="387821"/>
                </a:lnTo>
                <a:lnTo>
                  <a:pt x="726155" y="39387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4199" y="7158770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59">
                <a:moveTo>
                  <a:pt x="58130" y="0"/>
                </a:moveTo>
                <a:lnTo>
                  <a:pt x="0" y="107168"/>
                </a:lnTo>
                <a:lnTo>
                  <a:pt x="136235" y="111715"/>
                </a:lnTo>
                <a:lnTo>
                  <a:pt x="58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86772" y="5138249"/>
            <a:ext cx="815975" cy="1153160"/>
          </a:xfrm>
          <a:custGeom>
            <a:avLst/>
            <a:gdLst/>
            <a:ahLst/>
            <a:cxnLst/>
            <a:rect l="l" t="t" r="r" b="b"/>
            <a:pathLst>
              <a:path w="815975" h="1153160">
                <a:moveTo>
                  <a:pt x="0" y="1152884"/>
                </a:moveTo>
                <a:lnTo>
                  <a:pt x="808217" y="10368"/>
                </a:lnTo>
                <a:lnTo>
                  <a:pt x="81555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45224" y="5049084"/>
            <a:ext cx="120650" cy="135255"/>
          </a:xfrm>
          <a:custGeom>
            <a:avLst/>
            <a:gdLst/>
            <a:ahLst/>
            <a:cxnLst/>
            <a:rect l="l" t="t" r="r" b="b"/>
            <a:pathLst>
              <a:path w="120650" h="135254">
                <a:moveTo>
                  <a:pt x="120176" y="0"/>
                </a:moveTo>
                <a:lnTo>
                  <a:pt x="0" y="64328"/>
                </a:lnTo>
                <a:lnTo>
                  <a:pt x="99533" y="134738"/>
                </a:lnTo>
                <a:lnTo>
                  <a:pt x="120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86772" y="6316533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60564" y="0"/>
                </a:lnTo>
                <a:lnTo>
                  <a:pt x="7732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47337" y="625557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86772" y="742143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60564" y="0"/>
                </a:lnTo>
                <a:lnTo>
                  <a:pt x="7732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47337" y="736047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86772" y="7434134"/>
            <a:ext cx="826769" cy="1099185"/>
          </a:xfrm>
          <a:custGeom>
            <a:avLst/>
            <a:gdLst/>
            <a:ahLst/>
            <a:cxnLst/>
            <a:rect l="l" t="t" r="r" b="b"/>
            <a:pathLst>
              <a:path w="826770" h="1099184">
                <a:moveTo>
                  <a:pt x="0" y="0"/>
                </a:moveTo>
                <a:lnTo>
                  <a:pt x="819116" y="1088485"/>
                </a:lnTo>
                <a:lnTo>
                  <a:pt x="826752" y="109863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7180" y="8485965"/>
            <a:ext cx="122555" cy="134620"/>
          </a:xfrm>
          <a:custGeom>
            <a:avLst/>
            <a:gdLst/>
            <a:ahLst/>
            <a:cxnLst/>
            <a:rect l="l" t="t" r="r" b="b"/>
            <a:pathLst>
              <a:path w="122554" h="134620">
                <a:moveTo>
                  <a:pt x="97416" y="0"/>
                </a:moveTo>
                <a:lnTo>
                  <a:pt x="0" y="73309"/>
                </a:lnTo>
                <a:lnTo>
                  <a:pt x="122017" y="134072"/>
                </a:lnTo>
                <a:lnTo>
                  <a:pt x="97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83130" y="6956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6839">
              <a:lnSpc>
                <a:spcPts val="2870"/>
              </a:lnSpc>
              <a:spcBef>
                <a:spcPts val="565"/>
              </a:spcBef>
            </a:pPr>
            <a:r>
              <a:rPr sz="2400" i="1" spc="25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ts val="2870"/>
              </a:lnSpc>
            </a:pPr>
            <a:r>
              <a:rPr sz="2400" spc="40" dirty="0">
                <a:latin typeface="Arial"/>
                <a:cs typeface="Arial"/>
              </a:rPr>
              <a:t>logprob=-2.11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04450" y="4837418"/>
            <a:ext cx="1977389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400" i="1" spc="40" dirty="0">
                <a:latin typeface="Arial"/>
                <a:cs typeface="Arial"/>
              </a:rPr>
              <a:t>drink</a:t>
            </a:r>
            <a:endParaRPr sz="2400">
              <a:latin typeface="Arial"/>
              <a:cs typeface="Arial"/>
            </a:endParaRPr>
          </a:p>
          <a:p>
            <a:pPr marL="19685">
              <a:lnSpc>
                <a:spcPts val="2800"/>
              </a:lnSpc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ob=-6.93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85130" y="5813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365"/>
              </a:spcBef>
            </a:pPr>
            <a:r>
              <a:rPr sz="2400" i="1" spc="25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180"/>
              </a:spcBef>
            </a:pPr>
            <a:r>
              <a:rPr sz="2400" spc="40" dirty="0">
                <a:latin typeface="Arial"/>
                <a:cs typeface="Arial"/>
              </a:rPr>
              <a:t>logprob=-5.80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11085" y="7085318"/>
            <a:ext cx="1971039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5"/>
              </a:lnSpc>
            </a:pPr>
            <a:r>
              <a:rPr sz="2400" i="1" spc="-190" dirty="0">
                <a:latin typeface="Arial"/>
                <a:cs typeface="Arial"/>
              </a:rPr>
              <a:t>beer</a:t>
            </a:r>
            <a:endParaRPr sz="24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35"/>
              </a:spcBef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ob=-8.66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388771" y="6316533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60564" y="0"/>
                </a:lnTo>
                <a:lnTo>
                  <a:pt x="7732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49337" y="625557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401471" y="5138249"/>
            <a:ext cx="815975" cy="1153160"/>
          </a:xfrm>
          <a:custGeom>
            <a:avLst/>
            <a:gdLst/>
            <a:ahLst/>
            <a:cxnLst/>
            <a:rect l="l" t="t" r="r" b="b"/>
            <a:pathLst>
              <a:path w="815975" h="1153160">
                <a:moveTo>
                  <a:pt x="0" y="1152884"/>
                </a:moveTo>
                <a:lnTo>
                  <a:pt x="808217" y="10368"/>
                </a:lnTo>
                <a:lnTo>
                  <a:pt x="81555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159924" y="5049084"/>
            <a:ext cx="120650" cy="135255"/>
          </a:xfrm>
          <a:custGeom>
            <a:avLst/>
            <a:gdLst/>
            <a:ahLst/>
            <a:cxnLst/>
            <a:rect l="l" t="t" r="r" b="b"/>
            <a:pathLst>
              <a:path w="120650" h="135254">
                <a:moveTo>
                  <a:pt x="120176" y="0"/>
                </a:moveTo>
                <a:lnTo>
                  <a:pt x="0" y="64328"/>
                </a:lnTo>
                <a:lnTo>
                  <a:pt x="99533" y="134738"/>
                </a:lnTo>
                <a:lnTo>
                  <a:pt x="120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01471" y="7424249"/>
            <a:ext cx="815975" cy="1153160"/>
          </a:xfrm>
          <a:custGeom>
            <a:avLst/>
            <a:gdLst/>
            <a:ahLst/>
            <a:cxnLst/>
            <a:rect l="l" t="t" r="r" b="b"/>
            <a:pathLst>
              <a:path w="815975" h="1153159">
                <a:moveTo>
                  <a:pt x="0" y="1152884"/>
                </a:moveTo>
                <a:lnTo>
                  <a:pt x="808217" y="10368"/>
                </a:lnTo>
                <a:lnTo>
                  <a:pt x="81555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59924" y="7335084"/>
            <a:ext cx="120650" cy="135255"/>
          </a:xfrm>
          <a:custGeom>
            <a:avLst/>
            <a:gdLst/>
            <a:ahLst/>
            <a:cxnLst/>
            <a:rect l="l" t="t" r="r" b="b"/>
            <a:pathLst>
              <a:path w="120650" h="135254">
                <a:moveTo>
                  <a:pt x="120176" y="0"/>
                </a:moveTo>
                <a:lnTo>
                  <a:pt x="0" y="64328"/>
                </a:lnTo>
                <a:lnTo>
                  <a:pt x="99533" y="134738"/>
                </a:lnTo>
                <a:lnTo>
                  <a:pt x="120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88771" y="8602533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60564" y="0"/>
                </a:lnTo>
                <a:lnTo>
                  <a:pt x="7732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149337" y="854157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287130" y="6956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405"/>
              </a:spcBef>
            </a:pPr>
            <a:r>
              <a:rPr sz="2400" i="1" spc="-190" dirty="0">
                <a:latin typeface="Arial"/>
                <a:cs typeface="Arial"/>
              </a:rPr>
              <a:t>beer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140"/>
              </a:spcBef>
            </a:pPr>
            <a:r>
              <a:rPr sz="2400" spc="40" dirty="0">
                <a:latin typeface="Arial"/>
                <a:cs typeface="Arial"/>
              </a:rPr>
              <a:t>logprob=-3.04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287130" y="4670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18745">
              <a:lnSpc>
                <a:spcPts val="2800"/>
              </a:lnSpc>
              <a:spcBef>
                <a:spcPts val="705"/>
              </a:spcBef>
            </a:pPr>
            <a:r>
              <a:rPr sz="2400" i="1" spc="40" dirty="0">
                <a:latin typeface="Arial"/>
                <a:cs typeface="Arial"/>
              </a:rPr>
              <a:t>drink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ts val="2800"/>
              </a:lnSpc>
            </a:pPr>
            <a:r>
              <a:rPr sz="2400" spc="40" dirty="0">
                <a:latin typeface="Arial"/>
                <a:cs typeface="Arial"/>
              </a:rPr>
              <a:t>logprob=-6.28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287130" y="5813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40970">
              <a:lnSpc>
                <a:spcPts val="2850"/>
              </a:lnSpc>
              <a:spcBef>
                <a:spcPts val="605"/>
              </a:spcBef>
            </a:pPr>
            <a:r>
              <a:rPr sz="2400" i="1" spc="-15" dirty="0">
                <a:latin typeface="Arial"/>
                <a:cs typeface="Arial"/>
              </a:rPr>
              <a:t>like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ts val="2850"/>
              </a:lnSpc>
            </a:pPr>
            <a:r>
              <a:rPr sz="2400" spc="40" dirty="0">
                <a:latin typeface="Arial"/>
                <a:cs typeface="Arial"/>
              </a:rPr>
              <a:t>logprob=-7.31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985130" y="6956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A6AAA9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130" y="6956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85130" y="4670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A6AAA9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85130" y="4670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391323" y="8223239"/>
            <a:ext cx="2005330" cy="134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5"/>
              </a:lnSpc>
            </a:pPr>
            <a:r>
              <a:rPr sz="2400" i="1" spc="-45" dirty="0">
                <a:latin typeface="Arial"/>
                <a:cs typeface="Arial"/>
              </a:rPr>
              <a:t>wine</a:t>
            </a:r>
            <a:endParaRPr sz="24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75"/>
              </a:spcBef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ob=-5.12</a:t>
            </a:r>
            <a:endParaRPr sz="2400">
              <a:latin typeface="Arial"/>
              <a:cs typeface="Arial"/>
            </a:endParaRPr>
          </a:p>
          <a:p>
            <a:pPr marL="889635">
              <a:lnSpc>
                <a:spcPct val="100000"/>
              </a:lnSpc>
              <a:spcBef>
                <a:spcPts val="415"/>
              </a:spcBef>
            </a:pPr>
            <a:r>
              <a:rPr sz="3550" i="1" spc="15" dirty="0">
                <a:latin typeface="Arial"/>
                <a:cs typeface="Arial"/>
              </a:rPr>
              <a:t>w</a:t>
            </a:r>
            <a:r>
              <a:rPr sz="3750" spc="22" baseline="-12222" dirty="0">
                <a:latin typeface="Arial"/>
                <a:cs typeface="Arial"/>
              </a:rPr>
              <a:t>3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91750" y="8241018"/>
            <a:ext cx="2002789" cy="132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0"/>
              </a:lnSpc>
            </a:pPr>
            <a:r>
              <a:rPr sz="2400" i="1" spc="40" dirty="0">
                <a:latin typeface="Arial"/>
                <a:cs typeface="Arial"/>
              </a:rPr>
              <a:t>drink</a:t>
            </a:r>
            <a:endParaRPr sz="2400">
              <a:latin typeface="Arial"/>
              <a:cs typeface="Arial"/>
            </a:endParaRPr>
          </a:p>
          <a:p>
            <a:pPr marL="32384">
              <a:lnSpc>
                <a:spcPts val="2850"/>
              </a:lnSpc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ob=-2.87</a:t>
            </a:r>
            <a:endParaRPr sz="2400">
              <a:latin typeface="Arial"/>
              <a:cs typeface="Arial"/>
            </a:endParaRPr>
          </a:p>
          <a:p>
            <a:pPr marL="862330">
              <a:lnSpc>
                <a:spcPct val="100000"/>
              </a:lnSpc>
              <a:spcBef>
                <a:spcPts val="455"/>
              </a:spcBef>
            </a:pPr>
            <a:r>
              <a:rPr sz="3550" i="1" spc="15" dirty="0">
                <a:latin typeface="Arial"/>
                <a:cs typeface="Arial"/>
              </a:rPr>
              <a:t>w</a:t>
            </a:r>
            <a:r>
              <a:rPr sz="3750" spc="22" baseline="-12222" dirty="0">
                <a:latin typeface="Arial"/>
                <a:cs typeface="Arial"/>
              </a:rPr>
              <a:t>2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12047" y="904937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0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39447" y="905445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1</a:t>
            </a:r>
            <a:endParaRPr sz="3750" baseline="-1222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08077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Немного о декодировании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63087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65"/>
              </a:spcBef>
            </a:pPr>
            <a:r>
              <a:rPr sz="2400" b="0" i="1" spc="-45" dirty="0">
                <a:latin typeface="Bookman Old Style"/>
                <a:cs typeface="Bookman Old Style"/>
              </a:rPr>
              <a:t>s</a:t>
            </a:r>
            <a:endParaRPr sz="2400">
              <a:latin typeface="Bookman Old Style"/>
              <a:cs typeface="Bookman Old Style"/>
            </a:endParaRPr>
          </a:p>
          <a:p>
            <a:pPr marL="152400">
              <a:lnSpc>
                <a:spcPct val="100000"/>
              </a:lnSpc>
              <a:spcBef>
                <a:spcPts val="580"/>
              </a:spcBef>
            </a:pPr>
            <a:r>
              <a:rPr sz="2400" spc="55" dirty="0">
                <a:latin typeface="Arial"/>
                <a:cs typeface="Arial"/>
              </a:rPr>
              <a:t>logprob=0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632" y="2120900"/>
            <a:ext cx="12374245" cy="390619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1120" marR="5080">
              <a:lnSpc>
                <a:spcPts val="4300"/>
              </a:lnSpc>
              <a:spcBef>
                <a:spcPts val="260"/>
              </a:spcBef>
            </a:pPr>
            <a:r>
              <a:rPr lang="ru-RU" sz="3600" dirty="0">
                <a:latin typeface="Arial"/>
                <a:cs typeface="Arial"/>
              </a:rPr>
              <a:t>Немного лучше аппроксимация при использовании  </a:t>
            </a:r>
            <a:r>
              <a:rPr lang="ru-RU" sz="3600" b="1" dirty="0">
                <a:latin typeface="Arial"/>
                <a:cs typeface="Arial"/>
              </a:rPr>
              <a:t>лучевого поиска</a:t>
            </a:r>
            <a:r>
              <a:rPr lang="ru-RU" sz="3600" b="1" spc="-50" dirty="0">
                <a:latin typeface="Arial"/>
                <a:cs typeface="Arial"/>
              </a:rPr>
              <a:t> </a:t>
            </a:r>
            <a:r>
              <a:rPr lang="ru-RU" sz="3600" spc="-5" dirty="0">
                <a:latin typeface="Arial"/>
                <a:cs typeface="Arial"/>
              </a:rPr>
              <a:t>размером луча </a:t>
            </a:r>
            <a:r>
              <a:rPr lang="ru-RU" sz="3600" i="1" spc="95" dirty="0">
                <a:latin typeface="Arial"/>
                <a:cs typeface="Arial"/>
              </a:rPr>
              <a:t>b</a:t>
            </a:r>
            <a:r>
              <a:rPr lang="ru-RU" sz="3600" spc="95" dirty="0">
                <a:latin typeface="Arial"/>
                <a:cs typeface="Arial"/>
              </a:rPr>
              <a:t>. </a:t>
            </a:r>
            <a:r>
              <a:rPr lang="ru-RU" sz="3600" dirty="0">
                <a:latin typeface="Arial"/>
                <a:cs typeface="Arial"/>
              </a:rPr>
              <a:t>Ключевая идея</a:t>
            </a:r>
            <a:r>
              <a:rPr lang="ru-RU" sz="3600" spc="35" dirty="0">
                <a:latin typeface="Arial"/>
                <a:cs typeface="Arial"/>
              </a:rPr>
              <a:t>: </a:t>
            </a:r>
            <a:r>
              <a:rPr lang="ru-RU" sz="3600" spc="45" dirty="0">
                <a:latin typeface="Arial"/>
                <a:cs typeface="Arial"/>
              </a:rPr>
              <a:t>следить за верхней гипотезой </a:t>
            </a:r>
            <a:r>
              <a:rPr lang="ru-RU" sz="3600" spc="195" dirty="0">
                <a:latin typeface="Arial"/>
                <a:cs typeface="Arial"/>
              </a:rPr>
              <a:t>b</a:t>
            </a:r>
            <a:r>
              <a:rPr lang="ru-RU" sz="3600" spc="15" dirty="0">
                <a:latin typeface="Arial"/>
                <a:cs typeface="Arial"/>
              </a:rPr>
              <a:t>.</a:t>
            </a:r>
            <a:endParaRPr lang="ru-RU"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</a:pPr>
            <a:r>
              <a:rPr lang="ru-RU" sz="3600" spc="-5" dirty="0">
                <a:latin typeface="Arial"/>
                <a:cs typeface="Arial"/>
              </a:rPr>
              <a:t>Напр., </a:t>
            </a:r>
            <a:r>
              <a:rPr lang="ru-RU" sz="3600" dirty="0">
                <a:latin typeface="Arial"/>
                <a:cs typeface="Arial"/>
              </a:rPr>
              <a:t>для </a:t>
            </a:r>
            <a:r>
              <a:rPr sz="3600" i="1" spc="114" dirty="0" smtClean="0">
                <a:latin typeface="Arial"/>
                <a:cs typeface="Arial"/>
              </a:rPr>
              <a:t>b</a:t>
            </a:r>
            <a:r>
              <a:rPr sz="3600" spc="114" dirty="0" smtClean="0">
                <a:latin typeface="Arial"/>
                <a:cs typeface="Arial"/>
              </a:rPr>
              <a:t>=2</a:t>
            </a:r>
            <a:r>
              <a:rPr sz="3600" spc="114" dirty="0"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3550" b="1" i="1" spc="585" dirty="0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sz="3550" spc="710" dirty="0">
                <a:latin typeface="Arial"/>
                <a:cs typeface="Arial"/>
              </a:rPr>
              <a:t>= </a:t>
            </a:r>
            <a:r>
              <a:rPr sz="3550" b="0" i="1" spc="-30" dirty="0">
                <a:latin typeface="Bookman Old Style"/>
                <a:cs typeface="Bookman Old Style"/>
              </a:rPr>
              <a:t>Bier</a:t>
            </a:r>
            <a:r>
              <a:rPr sz="3550" b="0" i="1" spc="-620" dirty="0">
                <a:latin typeface="Bookman Old Style"/>
                <a:cs typeface="Bookman Old Style"/>
              </a:rPr>
              <a:t> </a:t>
            </a:r>
            <a:r>
              <a:rPr sz="3550" b="0" i="1" spc="-130" dirty="0">
                <a:latin typeface="Bookman Old Style"/>
                <a:cs typeface="Bookman Old Style"/>
              </a:rPr>
              <a:t>trinke </a:t>
            </a:r>
            <a:r>
              <a:rPr sz="3550" b="0" i="1" spc="-110" dirty="0">
                <a:latin typeface="Bookman Old Style"/>
                <a:cs typeface="Bookman Old Style"/>
              </a:rPr>
              <a:t>ich</a:t>
            </a:r>
            <a:endParaRPr sz="3550" dirty="0">
              <a:latin typeface="Bookman Old Style"/>
              <a:cs typeface="Bookman Old Style"/>
            </a:endParaRPr>
          </a:p>
          <a:p>
            <a:pPr marL="998219">
              <a:lnSpc>
                <a:spcPct val="100000"/>
              </a:lnSpc>
              <a:spcBef>
                <a:spcPts val="265"/>
              </a:spcBef>
              <a:tabLst>
                <a:tab pos="2192020" algn="l"/>
                <a:tab pos="3589020" algn="l"/>
              </a:tabLst>
            </a:pPr>
            <a:r>
              <a:rPr sz="2300" b="1" spc="-5" dirty="0">
                <a:latin typeface="Arial"/>
                <a:cs typeface="Arial"/>
              </a:rPr>
              <a:t>beer	drink	</a:t>
            </a:r>
            <a:r>
              <a:rPr sz="2300" b="1" dirty="0">
                <a:latin typeface="Arial"/>
                <a:cs typeface="Arial"/>
              </a:rPr>
              <a:t>I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3130" y="5813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38430">
              <a:lnSpc>
                <a:spcPts val="2850"/>
              </a:lnSpc>
              <a:spcBef>
                <a:spcPts val="605"/>
              </a:spcBef>
            </a:pPr>
            <a:r>
              <a:rPr sz="2400" i="1" spc="-190" dirty="0">
                <a:latin typeface="Arial"/>
                <a:cs typeface="Arial"/>
              </a:rPr>
              <a:t>beer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ts val="2850"/>
              </a:lnSpc>
            </a:pPr>
            <a:r>
              <a:rPr sz="2400" spc="40" dirty="0">
                <a:latin typeface="Arial"/>
                <a:cs typeface="Arial"/>
              </a:rPr>
              <a:t>logprob=-1.82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85130" y="6956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5130" y="8099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85130" y="4670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87130" y="8099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8272" y="6405144"/>
            <a:ext cx="726440" cy="394335"/>
          </a:xfrm>
          <a:custGeom>
            <a:avLst/>
            <a:gdLst/>
            <a:ahLst/>
            <a:cxnLst/>
            <a:rect l="l" t="t" r="r" b="b"/>
            <a:pathLst>
              <a:path w="726439" h="394334">
                <a:moveTo>
                  <a:pt x="0" y="393989"/>
                </a:moveTo>
                <a:lnTo>
                  <a:pt x="715153" y="6055"/>
                </a:lnTo>
                <a:lnTo>
                  <a:pt x="72631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4359" y="6353065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60">
                <a:moveTo>
                  <a:pt x="136234" y="0"/>
                </a:moveTo>
                <a:lnTo>
                  <a:pt x="0" y="4550"/>
                </a:lnTo>
                <a:lnTo>
                  <a:pt x="58132" y="111718"/>
                </a:lnTo>
                <a:lnTo>
                  <a:pt x="136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48272" y="6824533"/>
            <a:ext cx="726440" cy="394335"/>
          </a:xfrm>
          <a:custGeom>
            <a:avLst/>
            <a:gdLst/>
            <a:ahLst/>
            <a:cxnLst/>
            <a:rect l="l" t="t" r="r" b="b"/>
            <a:pathLst>
              <a:path w="726439" h="394334">
                <a:moveTo>
                  <a:pt x="0" y="0"/>
                </a:moveTo>
                <a:lnTo>
                  <a:pt x="714991" y="387821"/>
                </a:lnTo>
                <a:lnTo>
                  <a:pt x="726155" y="39387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34199" y="7158770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59">
                <a:moveTo>
                  <a:pt x="58130" y="0"/>
                </a:moveTo>
                <a:lnTo>
                  <a:pt x="0" y="107168"/>
                </a:lnTo>
                <a:lnTo>
                  <a:pt x="136235" y="111715"/>
                </a:lnTo>
                <a:lnTo>
                  <a:pt x="58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86772" y="5138249"/>
            <a:ext cx="815975" cy="1153160"/>
          </a:xfrm>
          <a:custGeom>
            <a:avLst/>
            <a:gdLst/>
            <a:ahLst/>
            <a:cxnLst/>
            <a:rect l="l" t="t" r="r" b="b"/>
            <a:pathLst>
              <a:path w="815975" h="1153160">
                <a:moveTo>
                  <a:pt x="0" y="1152884"/>
                </a:moveTo>
                <a:lnTo>
                  <a:pt x="808217" y="10368"/>
                </a:lnTo>
                <a:lnTo>
                  <a:pt x="81555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45224" y="5049084"/>
            <a:ext cx="120650" cy="135255"/>
          </a:xfrm>
          <a:custGeom>
            <a:avLst/>
            <a:gdLst/>
            <a:ahLst/>
            <a:cxnLst/>
            <a:rect l="l" t="t" r="r" b="b"/>
            <a:pathLst>
              <a:path w="120650" h="135254">
                <a:moveTo>
                  <a:pt x="120176" y="0"/>
                </a:moveTo>
                <a:lnTo>
                  <a:pt x="0" y="64328"/>
                </a:lnTo>
                <a:lnTo>
                  <a:pt x="99533" y="134738"/>
                </a:lnTo>
                <a:lnTo>
                  <a:pt x="120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86772" y="6316533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60564" y="0"/>
                </a:lnTo>
                <a:lnTo>
                  <a:pt x="7732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47337" y="625557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86772" y="742143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60564" y="0"/>
                </a:lnTo>
                <a:lnTo>
                  <a:pt x="7732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47337" y="736047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86772" y="7434134"/>
            <a:ext cx="826769" cy="1099185"/>
          </a:xfrm>
          <a:custGeom>
            <a:avLst/>
            <a:gdLst/>
            <a:ahLst/>
            <a:cxnLst/>
            <a:rect l="l" t="t" r="r" b="b"/>
            <a:pathLst>
              <a:path w="826770" h="1099184">
                <a:moveTo>
                  <a:pt x="0" y="0"/>
                </a:moveTo>
                <a:lnTo>
                  <a:pt x="819116" y="1088485"/>
                </a:lnTo>
                <a:lnTo>
                  <a:pt x="826752" y="109863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7180" y="8485965"/>
            <a:ext cx="122555" cy="134620"/>
          </a:xfrm>
          <a:custGeom>
            <a:avLst/>
            <a:gdLst/>
            <a:ahLst/>
            <a:cxnLst/>
            <a:rect l="l" t="t" r="r" b="b"/>
            <a:pathLst>
              <a:path w="122554" h="134620">
                <a:moveTo>
                  <a:pt x="97416" y="0"/>
                </a:moveTo>
                <a:lnTo>
                  <a:pt x="0" y="73309"/>
                </a:lnTo>
                <a:lnTo>
                  <a:pt x="122017" y="134072"/>
                </a:lnTo>
                <a:lnTo>
                  <a:pt x="97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83130" y="6956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6839">
              <a:lnSpc>
                <a:spcPts val="2870"/>
              </a:lnSpc>
              <a:spcBef>
                <a:spcPts val="565"/>
              </a:spcBef>
            </a:pPr>
            <a:r>
              <a:rPr sz="2400" i="1" spc="25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ts val="2870"/>
              </a:lnSpc>
            </a:pPr>
            <a:r>
              <a:rPr sz="2400" spc="40" dirty="0">
                <a:latin typeface="Arial"/>
                <a:cs typeface="Arial"/>
              </a:rPr>
              <a:t>logprob=-2.11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04450" y="4837418"/>
            <a:ext cx="1977389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400" i="1" spc="40" dirty="0">
                <a:latin typeface="Arial"/>
                <a:cs typeface="Arial"/>
              </a:rPr>
              <a:t>drink</a:t>
            </a:r>
            <a:endParaRPr sz="2400">
              <a:latin typeface="Arial"/>
              <a:cs typeface="Arial"/>
            </a:endParaRPr>
          </a:p>
          <a:p>
            <a:pPr marL="19685">
              <a:lnSpc>
                <a:spcPts val="2800"/>
              </a:lnSpc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ob=-6.93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85130" y="5813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365"/>
              </a:spcBef>
            </a:pPr>
            <a:r>
              <a:rPr sz="2400" i="1" spc="25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180"/>
              </a:spcBef>
            </a:pPr>
            <a:r>
              <a:rPr sz="2400" spc="40" dirty="0">
                <a:latin typeface="Arial"/>
                <a:cs typeface="Arial"/>
              </a:rPr>
              <a:t>logprob=-5.80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11085" y="7085318"/>
            <a:ext cx="1971039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5"/>
              </a:lnSpc>
            </a:pPr>
            <a:r>
              <a:rPr sz="2400" i="1" spc="-190" dirty="0">
                <a:latin typeface="Arial"/>
                <a:cs typeface="Arial"/>
              </a:rPr>
              <a:t>beer</a:t>
            </a:r>
            <a:endParaRPr sz="24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35"/>
              </a:spcBef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ob=-8.66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388771" y="6316533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60564" y="0"/>
                </a:lnTo>
                <a:lnTo>
                  <a:pt x="7732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49337" y="625557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01471" y="5138249"/>
            <a:ext cx="815975" cy="1153160"/>
          </a:xfrm>
          <a:custGeom>
            <a:avLst/>
            <a:gdLst/>
            <a:ahLst/>
            <a:cxnLst/>
            <a:rect l="l" t="t" r="r" b="b"/>
            <a:pathLst>
              <a:path w="815975" h="1153160">
                <a:moveTo>
                  <a:pt x="0" y="1152884"/>
                </a:moveTo>
                <a:lnTo>
                  <a:pt x="808217" y="10368"/>
                </a:lnTo>
                <a:lnTo>
                  <a:pt x="81555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59924" y="5049084"/>
            <a:ext cx="120650" cy="135255"/>
          </a:xfrm>
          <a:custGeom>
            <a:avLst/>
            <a:gdLst/>
            <a:ahLst/>
            <a:cxnLst/>
            <a:rect l="l" t="t" r="r" b="b"/>
            <a:pathLst>
              <a:path w="120650" h="135254">
                <a:moveTo>
                  <a:pt x="120176" y="0"/>
                </a:moveTo>
                <a:lnTo>
                  <a:pt x="0" y="64328"/>
                </a:lnTo>
                <a:lnTo>
                  <a:pt x="99533" y="134738"/>
                </a:lnTo>
                <a:lnTo>
                  <a:pt x="120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01471" y="7424249"/>
            <a:ext cx="815975" cy="1153160"/>
          </a:xfrm>
          <a:custGeom>
            <a:avLst/>
            <a:gdLst/>
            <a:ahLst/>
            <a:cxnLst/>
            <a:rect l="l" t="t" r="r" b="b"/>
            <a:pathLst>
              <a:path w="815975" h="1153159">
                <a:moveTo>
                  <a:pt x="0" y="1152884"/>
                </a:moveTo>
                <a:lnTo>
                  <a:pt x="808217" y="10368"/>
                </a:lnTo>
                <a:lnTo>
                  <a:pt x="81555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59924" y="7335084"/>
            <a:ext cx="120650" cy="135255"/>
          </a:xfrm>
          <a:custGeom>
            <a:avLst/>
            <a:gdLst/>
            <a:ahLst/>
            <a:cxnLst/>
            <a:rect l="l" t="t" r="r" b="b"/>
            <a:pathLst>
              <a:path w="120650" h="135254">
                <a:moveTo>
                  <a:pt x="120176" y="0"/>
                </a:moveTo>
                <a:lnTo>
                  <a:pt x="0" y="64328"/>
                </a:lnTo>
                <a:lnTo>
                  <a:pt x="99533" y="134738"/>
                </a:lnTo>
                <a:lnTo>
                  <a:pt x="120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388771" y="8602533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60564" y="0"/>
                </a:lnTo>
                <a:lnTo>
                  <a:pt x="7732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49337" y="854157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287130" y="6956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405"/>
              </a:spcBef>
            </a:pPr>
            <a:r>
              <a:rPr sz="2400" i="1" spc="-190" dirty="0">
                <a:latin typeface="Arial"/>
                <a:cs typeface="Arial"/>
              </a:rPr>
              <a:t>beer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140"/>
              </a:spcBef>
            </a:pPr>
            <a:r>
              <a:rPr sz="2400" spc="40" dirty="0">
                <a:latin typeface="Arial"/>
                <a:cs typeface="Arial"/>
              </a:rPr>
              <a:t>logprob=-3.04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406450" y="4837418"/>
            <a:ext cx="1977389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400" i="1" spc="40" dirty="0">
                <a:latin typeface="Arial"/>
                <a:cs typeface="Arial"/>
              </a:rPr>
              <a:t>drink</a:t>
            </a:r>
            <a:endParaRPr sz="2400">
              <a:latin typeface="Arial"/>
              <a:cs typeface="Arial"/>
            </a:endParaRPr>
          </a:p>
          <a:p>
            <a:pPr marL="19685">
              <a:lnSpc>
                <a:spcPts val="2800"/>
              </a:lnSpc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ob=-6.28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426700" y="5967718"/>
            <a:ext cx="1957705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240"/>
              </a:lnSpc>
            </a:pPr>
            <a:r>
              <a:rPr sz="2400" i="1" spc="-15" dirty="0">
                <a:latin typeface="Arial"/>
                <a:cs typeface="Arial"/>
              </a:rPr>
              <a:t>like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2850"/>
              </a:lnSpc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ob=-7.31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985130" y="6956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A6AAA9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85130" y="6956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130" y="4670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A6AAA9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85130" y="4670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287130" y="4670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A6AAA9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287130" y="4670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287130" y="5813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A6AAA9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87130" y="5813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391323" y="8223239"/>
            <a:ext cx="2005330" cy="134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5"/>
              </a:lnSpc>
            </a:pPr>
            <a:r>
              <a:rPr sz="2400" i="1" spc="-45" dirty="0">
                <a:latin typeface="Arial"/>
                <a:cs typeface="Arial"/>
              </a:rPr>
              <a:t>wine</a:t>
            </a:r>
            <a:endParaRPr sz="24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75"/>
              </a:spcBef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ob=-5.12</a:t>
            </a:r>
            <a:endParaRPr sz="2400">
              <a:latin typeface="Arial"/>
              <a:cs typeface="Arial"/>
            </a:endParaRPr>
          </a:p>
          <a:p>
            <a:pPr marL="889635">
              <a:lnSpc>
                <a:spcPct val="100000"/>
              </a:lnSpc>
              <a:spcBef>
                <a:spcPts val="415"/>
              </a:spcBef>
            </a:pPr>
            <a:r>
              <a:rPr sz="3550" i="1" spc="15" dirty="0">
                <a:latin typeface="Arial"/>
                <a:cs typeface="Arial"/>
              </a:rPr>
              <a:t>w</a:t>
            </a:r>
            <a:r>
              <a:rPr sz="3750" spc="22" baseline="-12222" dirty="0">
                <a:latin typeface="Arial"/>
                <a:cs typeface="Arial"/>
              </a:rPr>
              <a:t>3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91750" y="8241018"/>
            <a:ext cx="2002789" cy="132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0"/>
              </a:lnSpc>
            </a:pPr>
            <a:r>
              <a:rPr sz="2400" i="1" spc="40" dirty="0">
                <a:latin typeface="Arial"/>
                <a:cs typeface="Arial"/>
              </a:rPr>
              <a:t>drink</a:t>
            </a:r>
            <a:endParaRPr sz="2400">
              <a:latin typeface="Arial"/>
              <a:cs typeface="Arial"/>
            </a:endParaRPr>
          </a:p>
          <a:p>
            <a:pPr marL="32384">
              <a:lnSpc>
                <a:spcPts val="2850"/>
              </a:lnSpc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ob=-2.87</a:t>
            </a:r>
            <a:endParaRPr sz="2400">
              <a:latin typeface="Arial"/>
              <a:cs typeface="Arial"/>
            </a:endParaRPr>
          </a:p>
          <a:p>
            <a:pPr marL="862330">
              <a:lnSpc>
                <a:spcPct val="100000"/>
              </a:lnSpc>
              <a:spcBef>
                <a:spcPts val="455"/>
              </a:spcBef>
            </a:pPr>
            <a:r>
              <a:rPr sz="3550" i="1" spc="15" dirty="0">
                <a:latin typeface="Arial"/>
                <a:cs typeface="Arial"/>
              </a:rPr>
              <a:t>w</a:t>
            </a:r>
            <a:r>
              <a:rPr sz="3750" spc="22" baseline="-12222" dirty="0">
                <a:latin typeface="Arial"/>
                <a:cs typeface="Arial"/>
              </a:rPr>
              <a:t>2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12047" y="904937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0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39447" y="905445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1</a:t>
            </a:r>
            <a:endParaRPr sz="3750" baseline="-1222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4500" y="63087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51A7F9">
              <a:alpha val="4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83130" y="6956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51A7F9">
              <a:alpha val="4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5130" y="8099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51A7F9">
              <a:alpha val="4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5130" y="8099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07315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Немного о декодировании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444500" y="6308725"/>
            <a:ext cx="2413000" cy="879475"/>
          </a:xfrm>
          <a:prstGeom prst="rect">
            <a:avLst/>
          </a:prstGeom>
          <a:ln w="50800">
            <a:solidFill>
              <a:srgbClr val="0365C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65"/>
              </a:spcBef>
            </a:pPr>
            <a:r>
              <a:rPr sz="2400" b="0" i="1" spc="-45" dirty="0">
                <a:latin typeface="Bookman Old Style"/>
                <a:cs typeface="Bookman Old Style"/>
              </a:rPr>
              <a:t>s</a:t>
            </a:r>
            <a:endParaRPr sz="2400">
              <a:latin typeface="Bookman Old Style"/>
              <a:cs typeface="Bookman Old Style"/>
            </a:endParaRPr>
          </a:p>
          <a:p>
            <a:pPr marL="152400">
              <a:lnSpc>
                <a:spcPct val="100000"/>
              </a:lnSpc>
              <a:spcBef>
                <a:spcPts val="580"/>
              </a:spcBef>
            </a:pPr>
            <a:r>
              <a:rPr sz="2400" spc="55" dirty="0">
                <a:latin typeface="Arial"/>
                <a:cs typeface="Arial"/>
              </a:rPr>
              <a:t>logprob=0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632" y="2120900"/>
            <a:ext cx="12374245" cy="390619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1120" marR="5080">
              <a:lnSpc>
                <a:spcPts val="4300"/>
              </a:lnSpc>
              <a:spcBef>
                <a:spcPts val="260"/>
              </a:spcBef>
            </a:pPr>
            <a:r>
              <a:rPr lang="ru-RU" sz="3600" dirty="0">
                <a:latin typeface="Arial"/>
                <a:cs typeface="Arial"/>
              </a:rPr>
              <a:t>Немного лучше аппроксимация при использовании  </a:t>
            </a:r>
            <a:r>
              <a:rPr lang="ru-RU" sz="3600" b="1" dirty="0">
                <a:latin typeface="Arial"/>
                <a:cs typeface="Arial"/>
              </a:rPr>
              <a:t>лучевого поиска</a:t>
            </a:r>
            <a:r>
              <a:rPr lang="ru-RU" sz="3600" b="1" spc="-50" dirty="0">
                <a:latin typeface="Arial"/>
                <a:cs typeface="Arial"/>
              </a:rPr>
              <a:t> </a:t>
            </a:r>
            <a:r>
              <a:rPr lang="ru-RU" sz="3600" spc="-5" dirty="0">
                <a:latin typeface="Arial"/>
                <a:cs typeface="Arial"/>
              </a:rPr>
              <a:t>размером луча </a:t>
            </a:r>
            <a:r>
              <a:rPr lang="ru-RU" sz="3600" i="1" spc="95" dirty="0">
                <a:latin typeface="Arial"/>
                <a:cs typeface="Arial"/>
              </a:rPr>
              <a:t>b</a:t>
            </a:r>
            <a:r>
              <a:rPr lang="ru-RU" sz="3600" spc="95" dirty="0">
                <a:latin typeface="Arial"/>
                <a:cs typeface="Arial"/>
              </a:rPr>
              <a:t>. </a:t>
            </a:r>
            <a:r>
              <a:rPr lang="ru-RU" sz="3600" dirty="0">
                <a:latin typeface="Arial"/>
                <a:cs typeface="Arial"/>
              </a:rPr>
              <a:t>Ключевая идея</a:t>
            </a:r>
            <a:r>
              <a:rPr lang="ru-RU" sz="3600" spc="35" dirty="0">
                <a:latin typeface="Arial"/>
                <a:cs typeface="Arial"/>
              </a:rPr>
              <a:t>: </a:t>
            </a:r>
            <a:r>
              <a:rPr lang="ru-RU" sz="3600" spc="45" dirty="0">
                <a:latin typeface="Arial"/>
                <a:cs typeface="Arial"/>
              </a:rPr>
              <a:t>следить за верхней гипотезой </a:t>
            </a:r>
            <a:r>
              <a:rPr lang="ru-RU" sz="3600" spc="195" dirty="0">
                <a:latin typeface="Arial"/>
                <a:cs typeface="Arial"/>
              </a:rPr>
              <a:t>b</a:t>
            </a:r>
            <a:r>
              <a:rPr lang="ru-RU" sz="3600" spc="15" dirty="0">
                <a:latin typeface="Arial"/>
                <a:cs typeface="Arial"/>
              </a:rPr>
              <a:t>.</a:t>
            </a:r>
            <a:endParaRPr lang="ru-RU"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</a:pPr>
            <a:r>
              <a:rPr lang="ru-RU" sz="3600" spc="-5" dirty="0">
                <a:latin typeface="Arial"/>
                <a:cs typeface="Arial"/>
              </a:rPr>
              <a:t>Напр., </a:t>
            </a:r>
            <a:r>
              <a:rPr lang="ru-RU" sz="3600" dirty="0">
                <a:latin typeface="Arial"/>
                <a:cs typeface="Arial"/>
              </a:rPr>
              <a:t>для </a:t>
            </a:r>
            <a:r>
              <a:rPr sz="3600" i="1" spc="114" dirty="0" smtClean="0">
                <a:latin typeface="Arial"/>
                <a:cs typeface="Arial"/>
              </a:rPr>
              <a:t>b</a:t>
            </a:r>
            <a:r>
              <a:rPr sz="3600" spc="114" dirty="0" smtClean="0">
                <a:latin typeface="Arial"/>
                <a:cs typeface="Arial"/>
              </a:rPr>
              <a:t>=2</a:t>
            </a:r>
            <a:r>
              <a:rPr sz="3600" spc="114" dirty="0"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3550" b="1" i="1" spc="585" dirty="0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sz="3550" spc="710" dirty="0">
                <a:latin typeface="Arial"/>
                <a:cs typeface="Arial"/>
              </a:rPr>
              <a:t>= </a:t>
            </a:r>
            <a:r>
              <a:rPr sz="3550" b="0" i="1" spc="-30" dirty="0">
                <a:latin typeface="Bookman Old Style"/>
                <a:cs typeface="Bookman Old Style"/>
              </a:rPr>
              <a:t>Bier</a:t>
            </a:r>
            <a:r>
              <a:rPr sz="3550" b="0" i="1" spc="-620" dirty="0">
                <a:latin typeface="Bookman Old Style"/>
                <a:cs typeface="Bookman Old Style"/>
              </a:rPr>
              <a:t> </a:t>
            </a:r>
            <a:r>
              <a:rPr sz="3550" b="0" i="1" spc="-130" dirty="0">
                <a:latin typeface="Bookman Old Style"/>
                <a:cs typeface="Bookman Old Style"/>
              </a:rPr>
              <a:t>trinke </a:t>
            </a:r>
            <a:r>
              <a:rPr sz="3550" b="0" i="1" spc="-110" dirty="0">
                <a:latin typeface="Bookman Old Style"/>
                <a:cs typeface="Bookman Old Style"/>
              </a:rPr>
              <a:t>ich</a:t>
            </a:r>
            <a:endParaRPr sz="3550" dirty="0">
              <a:latin typeface="Bookman Old Style"/>
              <a:cs typeface="Bookman Old Style"/>
            </a:endParaRPr>
          </a:p>
          <a:p>
            <a:pPr marL="998219">
              <a:lnSpc>
                <a:spcPct val="100000"/>
              </a:lnSpc>
              <a:spcBef>
                <a:spcPts val="265"/>
              </a:spcBef>
              <a:tabLst>
                <a:tab pos="2192020" algn="l"/>
                <a:tab pos="3589020" algn="l"/>
              </a:tabLst>
            </a:pPr>
            <a:r>
              <a:rPr sz="2300" b="1" spc="-5" dirty="0">
                <a:latin typeface="Arial"/>
                <a:cs typeface="Arial"/>
              </a:rPr>
              <a:t>beer	drink	</a:t>
            </a:r>
            <a:r>
              <a:rPr sz="2300" b="1" dirty="0">
                <a:latin typeface="Arial"/>
                <a:cs typeface="Arial"/>
              </a:rPr>
              <a:t>I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3130" y="5813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38430">
              <a:lnSpc>
                <a:spcPts val="2850"/>
              </a:lnSpc>
              <a:spcBef>
                <a:spcPts val="605"/>
              </a:spcBef>
            </a:pPr>
            <a:r>
              <a:rPr sz="2400" i="1" spc="-190" dirty="0">
                <a:latin typeface="Arial"/>
                <a:cs typeface="Arial"/>
              </a:rPr>
              <a:t>beer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ts val="2850"/>
              </a:lnSpc>
            </a:pPr>
            <a:r>
              <a:rPr sz="2400" spc="40" dirty="0">
                <a:latin typeface="Arial"/>
                <a:cs typeface="Arial"/>
              </a:rPr>
              <a:t>logprob=-1.82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85130" y="6956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85130" y="4670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87130" y="8099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48272" y="6405144"/>
            <a:ext cx="726440" cy="394335"/>
          </a:xfrm>
          <a:custGeom>
            <a:avLst/>
            <a:gdLst/>
            <a:ahLst/>
            <a:cxnLst/>
            <a:rect l="l" t="t" r="r" b="b"/>
            <a:pathLst>
              <a:path w="726439" h="394334">
                <a:moveTo>
                  <a:pt x="0" y="393989"/>
                </a:moveTo>
                <a:lnTo>
                  <a:pt x="715153" y="6055"/>
                </a:lnTo>
                <a:lnTo>
                  <a:pt x="72631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4359" y="6353065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60">
                <a:moveTo>
                  <a:pt x="136234" y="0"/>
                </a:moveTo>
                <a:lnTo>
                  <a:pt x="0" y="4550"/>
                </a:lnTo>
                <a:lnTo>
                  <a:pt x="58132" y="111718"/>
                </a:lnTo>
                <a:lnTo>
                  <a:pt x="136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8272" y="6824533"/>
            <a:ext cx="657225" cy="356870"/>
          </a:xfrm>
          <a:custGeom>
            <a:avLst/>
            <a:gdLst/>
            <a:ahLst/>
            <a:cxnLst/>
            <a:rect l="l" t="t" r="r" b="b"/>
            <a:pathLst>
              <a:path w="657225" h="356870">
                <a:moveTo>
                  <a:pt x="0" y="0"/>
                </a:moveTo>
                <a:lnTo>
                  <a:pt x="634614" y="344223"/>
                </a:lnTo>
                <a:lnTo>
                  <a:pt x="656941" y="356334"/>
                </a:lnTo>
              </a:path>
            </a:pathLst>
          </a:custGeom>
          <a:ln w="508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32022" y="7074983"/>
            <a:ext cx="238760" cy="195580"/>
          </a:xfrm>
          <a:custGeom>
            <a:avLst/>
            <a:gdLst/>
            <a:ahLst/>
            <a:cxnLst/>
            <a:rect l="l" t="t" r="r" b="b"/>
            <a:pathLst>
              <a:path w="238760" h="195579">
                <a:moveTo>
                  <a:pt x="101728" y="0"/>
                </a:moveTo>
                <a:lnTo>
                  <a:pt x="0" y="187547"/>
                </a:lnTo>
                <a:lnTo>
                  <a:pt x="238412" y="195502"/>
                </a:lnTo>
                <a:lnTo>
                  <a:pt x="101728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86772" y="5138249"/>
            <a:ext cx="815975" cy="1153160"/>
          </a:xfrm>
          <a:custGeom>
            <a:avLst/>
            <a:gdLst/>
            <a:ahLst/>
            <a:cxnLst/>
            <a:rect l="l" t="t" r="r" b="b"/>
            <a:pathLst>
              <a:path w="815975" h="1153160">
                <a:moveTo>
                  <a:pt x="0" y="1152884"/>
                </a:moveTo>
                <a:lnTo>
                  <a:pt x="808217" y="10368"/>
                </a:lnTo>
                <a:lnTo>
                  <a:pt x="81555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45224" y="5049084"/>
            <a:ext cx="120650" cy="135255"/>
          </a:xfrm>
          <a:custGeom>
            <a:avLst/>
            <a:gdLst/>
            <a:ahLst/>
            <a:cxnLst/>
            <a:rect l="l" t="t" r="r" b="b"/>
            <a:pathLst>
              <a:path w="120650" h="135254">
                <a:moveTo>
                  <a:pt x="120176" y="0"/>
                </a:moveTo>
                <a:lnTo>
                  <a:pt x="0" y="64328"/>
                </a:lnTo>
                <a:lnTo>
                  <a:pt x="99533" y="134738"/>
                </a:lnTo>
                <a:lnTo>
                  <a:pt x="120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86772" y="6316533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60564" y="0"/>
                </a:lnTo>
                <a:lnTo>
                  <a:pt x="7732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47337" y="625557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86772" y="742143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60564" y="0"/>
                </a:lnTo>
                <a:lnTo>
                  <a:pt x="7732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47337" y="736047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86772" y="7434134"/>
            <a:ext cx="779780" cy="1036319"/>
          </a:xfrm>
          <a:custGeom>
            <a:avLst/>
            <a:gdLst/>
            <a:ahLst/>
            <a:cxnLst/>
            <a:rect l="l" t="t" r="r" b="b"/>
            <a:pathLst>
              <a:path w="779779" h="1036320">
                <a:moveTo>
                  <a:pt x="0" y="0"/>
                </a:moveTo>
                <a:lnTo>
                  <a:pt x="764134" y="1015422"/>
                </a:lnTo>
                <a:lnTo>
                  <a:pt x="779407" y="1035718"/>
                </a:lnTo>
              </a:path>
            </a:pathLst>
          </a:custGeom>
          <a:ln w="507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65666" y="8385411"/>
            <a:ext cx="213995" cy="234950"/>
          </a:xfrm>
          <a:custGeom>
            <a:avLst/>
            <a:gdLst/>
            <a:ahLst/>
            <a:cxnLst/>
            <a:rect l="l" t="t" r="r" b="b"/>
            <a:pathLst>
              <a:path w="213995" h="234950">
                <a:moveTo>
                  <a:pt x="170480" y="0"/>
                </a:moveTo>
                <a:lnTo>
                  <a:pt x="0" y="128291"/>
                </a:lnTo>
                <a:lnTo>
                  <a:pt x="213532" y="234626"/>
                </a:lnTo>
                <a:lnTo>
                  <a:pt x="17048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83130" y="6956425"/>
            <a:ext cx="2413000" cy="879475"/>
          </a:xfrm>
          <a:prstGeom prst="rect">
            <a:avLst/>
          </a:prstGeom>
          <a:ln w="50800">
            <a:solidFill>
              <a:srgbClr val="0365C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6839">
              <a:lnSpc>
                <a:spcPts val="2870"/>
              </a:lnSpc>
              <a:spcBef>
                <a:spcPts val="565"/>
              </a:spcBef>
            </a:pPr>
            <a:r>
              <a:rPr sz="2400" i="1" spc="25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ts val="2870"/>
              </a:lnSpc>
            </a:pPr>
            <a:r>
              <a:rPr sz="2400" spc="40" dirty="0">
                <a:latin typeface="Arial"/>
                <a:cs typeface="Arial"/>
              </a:rPr>
              <a:t>logprob=-2.11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04450" y="4837418"/>
            <a:ext cx="1977389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400" i="1" spc="40" dirty="0">
                <a:latin typeface="Arial"/>
                <a:cs typeface="Arial"/>
              </a:rPr>
              <a:t>drink</a:t>
            </a:r>
            <a:endParaRPr sz="2400">
              <a:latin typeface="Arial"/>
              <a:cs typeface="Arial"/>
            </a:endParaRPr>
          </a:p>
          <a:p>
            <a:pPr marL="19685">
              <a:lnSpc>
                <a:spcPts val="2800"/>
              </a:lnSpc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ob=-6.93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85130" y="5813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365"/>
              </a:spcBef>
            </a:pPr>
            <a:r>
              <a:rPr sz="2400" i="1" spc="25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180"/>
              </a:spcBef>
            </a:pPr>
            <a:r>
              <a:rPr sz="2400" spc="40" dirty="0">
                <a:latin typeface="Arial"/>
                <a:cs typeface="Arial"/>
              </a:rPr>
              <a:t>logprob=-5.80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11085" y="7085318"/>
            <a:ext cx="1971039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5"/>
              </a:lnSpc>
            </a:pPr>
            <a:r>
              <a:rPr sz="2400" i="1" spc="-190" dirty="0">
                <a:latin typeface="Arial"/>
                <a:cs typeface="Arial"/>
              </a:rPr>
              <a:t>beer</a:t>
            </a:r>
            <a:endParaRPr sz="24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35"/>
              </a:spcBef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ob=-8.66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388771" y="6316533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60564" y="0"/>
                </a:lnTo>
                <a:lnTo>
                  <a:pt x="7732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149337" y="625557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01471" y="5138249"/>
            <a:ext cx="815975" cy="1153160"/>
          </a:xfrm>
          <a:custGeom>
            <a:avLst/>
            <a:gdLst/>
            <a:ahLst/>
            <a:cxnLst/>
            <a:rect l="l" t="t" r="r" b="b"/>
            <a:pathLst>
              <a:path w="815975" h="1153160">
                <a:moveTo>
                  <a:pt x="0" y="1152884"/>
                </a:moveTo>
                <a:lnTo>
                  <a:pt x="808217" y="10368"/>
                </a:lnTo>
                <a:lnTo>
                  <a:pt x="81555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59924" y="5049084"/>
            <a:ext cx="120650" cy="135255"/>
          </a:xfrm>
          <a:custGeom>
            <a:avLst/>
            <a:gdLst/>
            <a:ahLst/>
            <a:cxnLst/>
            <a:rect l="l" t="t" r="r" b="b"/>
            <a:pathLst>
              <a:path w="120650" h="135254">
                <a:moveTo>
                  <a:pt x="120176" y="0"/>
                </a:moveTo>
                <a:lnTo>
                  <a:pt x="0" y="64328"/>
                </a:lnTo>
                <a:lnTo>
                  <a:pt x="99533" y="134738"/>
                </a:lnTo>
                <a:lnTo>
                  <a:pt x="120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01471" y="7488531"/>
            <a:ext cx="770255" cy="1089025"/>
          </a:xfrm>
          <a:custGeom>
            <a:avLst/>
            <a:gdLst/>
            <a:ahLst/>
            <a:cxnLst/>
            <a:rect l="l" t="t" r="r" b="b"/>
            <a:pathLst>
              <a:path w="770254" h="1089025">
                <a:moveTo>
                  <a:pt x="0" y="1088602"/>
                </a:moveTo>
                <a:lnTo>
                  <a:pt x="755410" y="20736"/>
                </a:lnTo>
                <a:lnTo>
                  <a:pt x="770078" y="0"/>
                </a:lnTo>
              </a:path>
            </a:pathLst>
          </a:custGeom>
          <a:ln w="507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069790" y="7335084"/>
            <a:ext cx="210820" cy="236220"/>
          </a:xfrm>
          <a:custGeom>
            <a:avLst/>
            <a:gdLst/>
            <a:ahLst/>
            <a:cxnLst/>
            <a:rect l="l" t="t" r="r" b="b"/>
            <a:pathLst>
              <a:path w="210820" h="236220">
                <a:moveTo>
                  <a:pt x="210309" y="0"/>
                </a:moveTo>
                <a:lnTo>
                  <a:pt x="0" y="112574"/>
                </a:lnTo>
                <a:lnTo>
                  <a:pt x="174184" y="235792"/>
                </a:lnTo>
                <a:lnTo>
                  <a:pt x="210309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88771" y="8602533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60564" y="0"/>
                </a:lnTo>
                <a:lnTo>
                  <a:pt x="7732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49337" y="854157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287130" y="6956425"/>
            <a:ext cx="2413000" cy="879475"/>
          </a:xfrm>
          <a:prstGeom prst="rect">
            <a:avLst/>
          </a:prstGeom>
          <a:solidFill>
            <a:srgbClr val="51A7F9">
              <a:alpha val="44999"/>
            </a:srgbClr>
          </a:solidFill>
          <a:ln w="50800">
            <a:solidFill>
              <a:srgbClr val="0365C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405"/>
              </a:spcBef>
            </a:pPr>
            <a:r>
              <a:rPr sz="2400" i="1" spc="-190" dirty="0">
                <a:latin typeface="Arial"/>
                <a:cs typeface="Arial"/>
              </a:rPr>
              <a:t>beer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140"/>
              </a:spcBef>
            </a:pPr>
            <a:r>
              <a:rPr sz="2400" spc="40" dirty="0">
                <a:latin typeface="Arial"/>
                <a:cs typeface="Arial"/>
              </a:rPr>
              <a:t>logprob=-3.04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406450" y="4837418"/>
            <a:ext cx="1977389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400" i="1" spc="40" dirty="0">
                <a:latin typeface="Arial"/>
                <a:cs typeface="Arial"/>
              </a:rPr>
              <a:t>drink</a:t>
            </a:r>
            <a:endParaRPr sz="2400">
              <a:latin typeface="Arial"/>
              <a:cs typeface="Arial"/>
            </a:endParaRPr>
          </a:p>
          <a:p>
            <a:pPr marL="19685">
              <a:lnSpc>
                <a:spcPts val="2800"/>
              </a:lnSpc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ob=-6.28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426700" y="5967718"/>
            <a:ext cx="1957705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240"/>
              </a:lnSpc>
            </a:pPr>
            <a:r>
              <a:rPr sz="2400" i="1" spc="-15" dirty="0">
                <a:latin typeface="Arial"/>
                <a:cs typeface="Arial"/>
              </a:rPr>
              <a:t>like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2850"/>
              </a:lnSpc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ob=-7.31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85130" y="6956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A6AAA9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85130" y="6956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85130" y="4670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A6AAA9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85130" y="4670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87130" y="4670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A6AAA9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87130" y="4670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87130" y="5813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A6AAA9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287130" y="5813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0391323" y="8223239"/>
            <a:ext cx="2005330" cy="134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5"/>
              </a:lnSpc>
            </a:pPr>
            <a:r>
              <a:rPr sz="2400" i="1" spc="-45" dirty="0">
                <a:latin typeface="Arial"/>
                <a:cs typeface="Arial"/>
              </a:rPr>
              <a:t>wine</a:t>
            </a:r>
            <a:endParaRPr sz="24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75"/>
              </a:spcBef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ob=-5.12</a:t>
            </a:r>
            <a:endParaRPr sz="2400">
              <a:latin typeface="Arial"/>
              <a:cs typeface="Arial"/>
            </a:endParaRPr>
          </a:p>
          <a:p>
            <a:pPr marL="889635">
              <a:lnSpc>
                <a:spcPct val="100000"/>
              </a:lnSpc>
              <a:spcBef>
                <a:spcPts val="415"/>
              </a:spcBef>
            </a:pPr>
            <a:r>
              <a:rPr sz="3550" i="1" spc="15" dirty="0">
                <a:latin typeface="Arial"/>
                <a:cs typeface="Arial"/>
              </a:rPr>
              <a:t>w</a:t>
            </a:r>
            <a:r>
              <a:rPr sz="3750" spc="22" baseline="-12222" dirty="0">
                <a:latin typeface="Arial"/>
                <a:cs typeface="Arial"/>
              </a:rPr>
              <a:t>3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091750" y="8241018"/>
            <a:ext cx="2002789" cy="132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0"/>
              </a:lnSpc>
            </a:pPr>
            <a:r>
              <a:rPr sz="2400" i="1" spc="40" dirty="0">
                <a:latin typeface="Arial"/>
                <a:cs typeface="Arial"/>
              </a:rPr>
              <a:t>drink</a:t>
            </a:r>
            <a:endParaRPr sz="2400">
              <a:latin typeface="Arial"/>
              <a:cs typeface="Arial"/>
            </a:endParaRPr>
          </a:p>
          <a:p>
            <a:pPr marL="32384">
              <a:lnSpc>
                <a:spcPts val="2850"/>
              </a:lnSpc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ob=-2.87</a:t>
            </a:r>
            <a:endParaRPr sz="2400">
              <a:latin typeface="Arial"/>
              <a:cs typeface="Arial"/>
            </a:endParaRPr>
          </a:p>
          <a:p>
            <a:pPr marL="862330">
              <a:lnSpc>
                <a:spcPct val="100000"/>
              </a:lnSpc>
              <a:spcBef>
                <a:spcPts val="455"/>
              </a:spcBef>
            </a:pPr>
            <a:r>
              <a:rPr sz="3550" i="1" spc="15" dirty="0">
                <a:latin typeface="Arial"/>
                <a:cs typeface="Arial"/>
              </a:rPr>
              <a:t>w</a:t>
            </a:r>
            <a:r>
              <a:rPr sz="3750" spc="22" baseline="-12222" dirty="0">
                <a:latin typeface="Arial"/>
                <a:cs typeface="Arial"/>
              </a:rPr>
              <a:t>2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12047" y="904937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0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39447" y="905445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1</a:t>
            </a:r>
            <a:endParaRPr sz="3750" baseline="-1222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27127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1285" algn="l"/>
              </a:tabLst>
            </a:pPr>
            <a:r>
              <a:rPr lang="ru-RU" spc="-5" dirty="0" err="1"/>
              <a:t>Суцкевер</a:t>
            </a:r>
            <a:r>
              <a:rPr lang="ru-RU" spc="-5" dirty="0"/>
              <a:t>	</a:t>
            </a:r>
            <a:r>
              <a:rPr lang="ru-RU" dirty="0"/>
              <a:t>и </a:t>
            </a:r>
            <a:r>
              <a:rPr lang="ru-RU" spc="-5" dirty="0"/>
              <a:t>др.</a:t>
            </a:r>
            <a:r>
              <a:rPr lang="ru-RU" spc="-100" dirty="0"/>
              <a:t> </a:t>
            </a:r>
            <a:r>
              <a:rPr lang="ru-RU" dirty="0"/>
              <a:t>(2014)</a:t>
            </a:r>
            <a:r>
              <a:rPr lang="ru-RU" spc="-5" dirty="0"/>
              <a:t>:</a:t>
            </a:r>
            <a:r>
              <a:rPr lang="ru-RU" spc="-50" dirty="0"/>
              <a:t> </a:t>
            </a:r>
            <a:r>
              <a:rPr lang="ru-RU" spc="-60" dirty="0"/>
              <a:t>Хитрости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727200" y="2527300"/>
            <a:ext cx="965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spc="-5" dirty="0" smtClean="0">
                <a:latin typeface="Arial"/>
                <a:cs typeface="Arial"/>
              </a:rPr>
              <a:t>Использование лучевого поиска</a:t>
            </a:r>
            <a:r>
              <a:rPr sz="3600" spc="15" dirty="0" smtClean="0">
                <a:latin typeface="Arial"/>
                <a:cs typeface="Arial"/>
              </a:rPr>
              <a:t>: </a:t>
            </a:r>
            <a:r>
              <a:rPr sz="3600" b="1" dirty="0">
                <a:latin typeface="Arial"/>
                <a:cs typeface="Arial"/>
              </a:rPr>
              <a:t>+1</a:t>
            </a:r>
            <a:r>
              <a:rPr sz="3600" b="1" spc="-8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BLEU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4500" y="63087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51A7F9">
              <a:alpha val="4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83130" y="6956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51A7F9">
              <a:alpha val="4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85130" y="8099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51A7F9">
              <a:alpha val="4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5130" y="8099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500" y="6308725"/>
            <a:ext cx="2413000" cy="879475"/>
          </a:xfrm>
          <a:prstGeom prst="rect">
            <a:avLst/>
          </a:prstGeom>
          <a:ln w="50800">
            <a:solidFill>
              <a:srgbClr val="0365C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65"/>
              </a:spcBef>
            </a:pPr>
            <a:r>
              <a:rPr sz="2400" b="0" i="1" spc="-45" dirty="0">
                <a:latin typeface="Bookman Old Style"/>
                <a:cs typeface="Bookman Old Style"/>
              </a:rPr>
              <a:t>s</a:t>
            </a:r>
            <a:endParaRPr sz="2400">
              <a:latin typeface="Bookman Old Style"/>
              <a:cs typeface="Bookman Old Style"/>
            </a:endParaRPr>
          </a:p>
          <a:p>
            <a:pPr marL="152400">
              <a:lnSpc>
                <a:spcPct val="100000"/>
              </a:lnSpc>
              <a:spcBef>
                <a:spcPts val="580"/>
              </a:spcBef>
            </a:pPr>
            <a:r>
              <a:rPr sz="2400" spc="55" dirty="0">
                <a:latin typeface="Arial"/>
                <a:cs typeface="Arial"/>
              </a:rPr>
              <a:t>logprob=0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632" y="4424193"/>
            <a:ext cx="3860800" cy="10064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3550" b="1" i="1" spc="585" dirty="0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sz="3550" spc="710" dirty="0">
                <a:latin typeface="Arial"/>
                <a:cs typeface="Arial"/>
              </a:rPr>
              <a:t>= </a:t>
            </a:r>
            <a:r>
              <a:rPr sz="3550" b="0" i="1" spc="-30" dirty="0">
                <a:latin typeface="Bookman Old Style"/>
                <a:cs typeface="Bookman Old Style"/>
              </a:rPr>
              <a:t>Bier</a:t>
            </a:r>
            <a:r>
              <a:rPr sz="3550" b="0" i="1" spc="-660" dirty="0">
                <a:latin typeface="Bookman Old Style"/>
                <a:cs typeface="Bookman Old Style"/>
              </a:rPr>
              <a:t> </a:t>
            </a:r>
            <a:r>
              <a:rPr sz="3550" b="0" i="1" spc="-130" dirty="0">
                <a:latin typeface="Bookman Old Style"/>
                <a:cs typeface="Bookman Old Style"/>
              </a:rPr>
              <a:t>trinke </a:t>
            </a:r>
            <a:r>
              <a:rPr sz="3550" b="0" i="1" spc="-110" dirty="0">
                <a:latin typeface="Bookman Old Style"/>
                <a:cs typeface="Bookman Old Style"/>
              </a:rPr>
              <a:t>ich</a:t>
            </a:r>
            <a:endParaRPr sz="3550">
              <a:latin typeface="Bookman Old Style"/>
              <a:cs typeface="Bookman Old Style"/>
            </a:endParaRPr>
          </a:p>
          <a:p>
            <a:pPr marL="998219">
              <a:lnSpc>
                <a:spcPct val="100000"/>
              </a:lnSpc>
              <a:spcBef>
                <a:spcPts val="265"/>
              </a:spcBef>
              <a:tabLst>
                <a:tab pos="2192020" algn="l"/>
                <a:tab pos="3589020" algn="l"/>
              </a:tabLst>
            </a:pPr>
            <a:r>
              <a:rPr sz="2300" b="1" spc="-5" dirty="0">
                <a:latin typeface="Arial"/>
                <a:cs typeface="Arial"/>
              </a:rPr>
              <a:t>beer	drink	</a:t>
            </a:r>
            <a:r>
              <a:rPr sz="2300" b="1" dirty="0">
                <a:latin typeface="Arial"/>
                <a:cs typeface="Arial"/>
              </a:rPr>
              <a:t>I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3130" y="5813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38430">
              <a:lnSpc>
                <a:spcPts val="2850"/>
              </a:lnSpc>
              <a:spcBef>
                <a:spcPts val="605"/>
              </a:spcBef>
            </a:pPr>
            <a:r>
              <a:rPr sz="2400" i="1" spc="-190" dirty="0">
                <a:latin typeface="Arial"/>
                <a:cs typeface="Arial"/>
              </a:rPr>
              <a:t>beer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ts val="2850"/>
              </a:lnSpc>
            </a:pPr>
            <a:r>
              <a:rPr sz="2400" spc="40" dirty="0">
                <a:latin typeface="Arial"/>
                <a:cs typeface="Arial"/>
              </a:rPr>
              <a:t>logprob=-1.82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85130" y="6956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85130" y="4670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87130" y="8099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8272" y="6405144"/>
            <a:ext cx="726440" cy="394335"/>
          </a:xfrm>
          <a:custGeom>
            <a:avLst/>
            <a:gdLst/>
            <a:ahLst/>
            <a:cxnLst/>
            <a:rect l="l" t="t" r="r" b="b"/>
            <a:pathLst>
              <a:path w="726439" h="394334">
                <a:moveTo>
                  <a:pt x="0" y="393989"/>
                </a:moveTo>
                <a:lnTo>
                  <a:pt x="715153" y="6055"/>
                </a:lnTo>
                <a:lnTo>
                  <a:pt x="72631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34359" y="6353065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60">
                <a:moveTo>
                  <a:pt x="136234" y="0"/>
                </a:moveTo>
                <a:lnTo>
                  <a:pt x="0" y="4550"/>
                </a:lnTo>
                <a:lnTo>
                  <a:pt x="58132" y="111718"/>
                </a:lnTo>
                <a:lnTo>
                  <a:pt x="136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48272" y="6824533"/>
            <a:ext cx="657225" cy="356870"/>
          </a:xfrm>
          <a:custGeom>
            <a:avLst/>
            <a:gdLst/>
            <a:ahLst/>
            <a:cxnLst/>
            <a:rect l="l" t="t" r="r" b="b"/>
            <a:pathLst>
              <a:path w="657225" h="356870">
                <a:moveTo>
                  <a:pt x="0" y="0"/>
                </a:moveTo>
                <a:lnTo>
                  <a:pt x="634614" y="344223"/>
                </a:lnTo>
                <a:lnTo>
                  <a:pt x="656941" y="356334"/>
                </a:lnTo>
              </a:path>
            </a:pathLst>
          </a:custGeom>
          <a:ln w="508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32022" y="7074983"/>
            <a:ext cx="238760" cy="195580"/>
          </a:xfrm>
          <a:custGeom>
            <a:avLst/>
            <a:gdLst/>
            <a:ahLst/>
            <a:cxnLst/>
            <a:rect l="l" t="t" r="r" b="b"/>
            <a:pathLst>
              <a:path w="238760" h="195579">
                <a:moveTo>
                  <a:pt x="101728" y="0"/>
                </a:moveTo>
                <a:lnTo>
                  <a:pt x="0" y="187547"/>
                </a:lnTo>
                <a:lnTo>
                  <a:pt x="238412" y="195502"/>
                </a:lnTo>
                <a:lnTo>
                  <a:pt x="101728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86772" y="5138249"/>
            <a:ext cx="815975" cy="1153160"/>
          </a:xfrm>
          <a:custGeom>
            <a:avLst/>
            <a:gdLst/>
            <a:ahLst/>
            <a:cxnLst/>
            <a:rect l="l" t="t" r="r" b="b"/>
            <a:pathLst>
              <a:path w="815975" h="1153160">
                <a:moveTo>
                  <a:pt x="0" y="1152884"/>
                </a:moveTo>
                <a:lnTo>
                  <a:pt x="808217" y="10368"/>
                </a:lnTo>
                <a:lnTo>
                  <a:pt x="81555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45224" y="5049084"/>
            <a:ext cx="120650" cy="135255"/>
          </a:xfrm>
          <a:custGeom>
            <a:avLst/>
            <a:gdLst/>
            <a:ahLst/>
            <a:cxnLst/>
            <a:rect l="l" t="t" r="r" b="b"/>
            <a:pathLst>
              <a:path w="120650" h="135254">
                <a:moveTo>
                  <a:pt x="120176" y="0"/>
                </a:moveTo>
                <a:lnTo>
                  <a:pt x="0" y="64328"/>
                </a:lnTo>
                <a:lnTo>
                  <a:pt x="99533" y="134738"/>
                </a:lnTo>
                <a:lnTo>
                  <a:pt x="120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86772" y="6316533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60564" y="0"/>
                </a:lnTo>
                <a:lnTo>
                  <a:pt x="7732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47337" y="625557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86772" y="742143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60564" y="0"/>
                </a:lnTo>
                <a:lnTo>
                  <a:pt x="7732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47337" y="736047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6772" y="7434134"/>
            <a:ext cx="779780" cy="1036319"/>
          </a:xfrm>
          <a:custGeom>
            <a:avLst/>
            <a:gdLst/>
            <a:ahLst/>
            <a:cxnLst/>
            <a:rect l="l" t="t" r="r" b="b"/>
            <a:pathLst>
              <a:path w="779779" h="1036320">
                <a:moveTo>
                  <a:pt x="0" y="0"/>
                </a:moveTo>
                <a:lnTo>
                  <a:pt x="764134" y="1015422"/>
                </a:lnTo>
                <a:lnTo>
                  <a:pt x="779407" y="1035718"/>
                </a:lnTo>
              </a:path>
            </a:pathLst>
          </a:custGeom>
          <a:ln w="507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65666" y="8385411"/>
            <a:ext cx="213995" cy="234950"/>
          </a:xfrm>
          <a:custGeom>
            <a:avLst/>
            <a:gdLst/>
            <a:ahLst/>
            <a:cxnLst/>
            <a:rect l="l" t="t" r="r" b="b"/>
            <a:pathLst>
              <a:path w="213995" h="234950">
                <a:moveTo>
                  <a:pt x="170480" y="0"/>
                </a:moveTo>
                <a:lnTo>
                  <a:pt x="0" y="128291"/>
                </a:lnTo>
                <a:lnTo>
                  <a:pt x="213532" y="234626"/>
                </a:lnTo>
                <a:lnTo>
                  <a:pt x="17048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83130" y="6956425"/>
            <a:ext cx="2413000" cy="879475"/>
          </a:xfrm>
          <a:prstGeom prst="rect">
            <a:avLst/>
          </a:prstGeom>
          <a:ln w="50800">
            <a:solidFill>
              <a:srgbClr val="0365C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6839">
              <a:lnSpc>
                <a:spcPts val="2870"/>
              </a:lnSpc>
              <a:spcBef>
                <a:spcPts val="565"/>
              </a:spcBef>
            </a:pPr>
            <a:r>
              <a:rPr sz="2400" i="1" spc="25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ts val="2870"/>
              </a:lnSpc>
            </a:pPr>
            <a:r>
              <a:rPr sz="2400" spc="40" dirty="0">
                <a:latin typeface="Arial"/>
                <a:cs typeface="Arial"/>
              </a:rPr>
              <a:t>logprob=-2.11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04450" y="4837418"/>
            <a:ext cx="1977389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400" i="1" spc="40" dirty="0">
                <a:latin typeface="Arial"/>
                <a:cs typeface="Arial"/>
              </a:rPr>
              <a:t>drink</a:t>
            </a:r>
            <a:endParaRPr sz="2400">
              <a:latin typeface="Arial"/>
              <a:cs typeface="Arial"/>
            </a:endParaRPr>
          </a:p>
          <a:p>
            <a:pPr marL="19685">
              <a:lnSpc>
                <a:spcPts val="2800"/>
              </a:lnSpc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ob=-6.93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85130" y="5813425"/>
            <a:ext cx="2413000" cy="879475"/>
          </a:xfrm>
          <a:prstGeom prst="rect">
            <a:avLst/>
          </a:prstGeom>
          <a:ln w="38100">
            <a:solidFill>
              <a:srgbClr val="85888D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365"/>
              </a:spcBef>
            </a:pPr>
            <a:r>
              <a:rPr sz="2400" i="1" spc="25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180"/>
              </a:spcBef>
            </a:pPr>
            <a:r>
              <a:rPr sz="2400" spc="40" dirty="0">
                <a:latin typeface="Arial"/>
                <a:cs typeface="Arial"/>
              </a:rPr>
              <a:t>logprob=-5.80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11085" y="7085318"/>
            <a:ext cx="1971039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5"/>
              </a:lnSpc>
            </a:pPr>
            <a:r>
              <a:rPr sz="2400" i="1" spc="-190" dirty="0">
                <a:latin typeface="Arial"/>
                <a:cs typeface="Arial"/>
              </a:rPr>
              <a:t>beer</a:t>
            </a:r>
            <a:endParaRPr sz="24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35"/>
              </a:spcBef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ob=-8.66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388771" y="6316533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>
                <a:moveTo>
                  <a:pt x="0" y="0"/>
                </a:moveTo>
                <a:lnTo>
                  <a:pt x="760564" y="0"/>
                </a:lnTo>
                <a:lnTo>
                  <a:pt x="7732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49337" y="625557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01471" y="5138249"/>
            <a:ext cx="815975" cy="1153160"/>
          </a:xfrm>
          <a:custGeom>
            <a:avLst/>
            <a:gdLst/>
            <a:ahLst/>
            <a:cxnLst/>
            <a:rect l="l" t="t" r="r" b="b"/>
            <a:pathLst>
              <a:path w="815975" h="1153160">
                <a:moveTo>
                  <a:pt x="0" y="1152884"/>
                </a:moveTo>
                <a:lnTo>
                  <a:pt x="808217" y="10368"/>
                </a:lnTo>
                <a:lnTo>
                  <a:pt x="81555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59924" y="5049084"/>
            <a:ext cx="120650" cy="135255"/>
          </a:xfrm>
          <a:custGeom>
            <a:avLst/>
            <a:gdLst/>
            <a:ahLst/>
            <a:cxnLst/>
            <a:rect l="l" t="t" r="r" b="b"/>
            <a:pathLst>
              <a:path w="120650" h="135254">
                <a:moveTo>
                  <a:pt x="120176" y="0"/>
                </a:moveTo>
                <a:lnTo>
                  <a:pt x="0" y="64328"/>
                </a:lnTo>
                <a:lnTo>
                  <a:pt x="99533" y="134738"/>
                </a:lnTo>
                <a:lnTo>
                  <a:pt x="120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01471" y="7488531"/>
            <a:ext cx="770255" cy="1089025"/>
          </a:xfrm>
          <a:custGeom>
            <a:avLst/>
            <a:gdLst/>
            <a:ahLst/>
            <a:cxnLst/>
            <a:rect l="l" t="t" r="r" b="b"/>
            <a:pathLst>
              <a:path w="770254" h="1089025">
                <a:moveTo>
                  <a:pt x="0" y="1088602"/>
                </a:moveTo>
                <a:lnTo>
                  <a:pt x="755410" y="20736"/>
                </a:lnTo>
                <a:lnTo>
                  <a:pt x="770078" y="0"/>
                </a:lnTo>
              </a:path>
            </a:pathLst>
          </a:custGeom>
          <a:ln w="507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069790" y="7335084"/>
            <a:ext cx="210820" cy="236220"/>
          </a:xfrm>
          <a:custGeom>
            <a:avLst/>
            <a:gdLst/>
            <a:ahLst/>
            <a:cxnLst/>
            <a:rect l="l" t="t" r="r" b="b"/>
            <a:pathLst>
              <a:path w="210820" h="236220">
                <a:moveTo>
                  <a:pt x="210309" y="0"/>
                </a:moveTo>
                <a:lnTo>
                  <a:pt x="0" y="112574"/>
                </a:lnTo>
                <a:lnTo>
                  <a:pt x="174184" y="235792"/>
                </a:lnTo>
                <a:lnTo>
                  <a:pt x="210309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287130" y="6956425"/>
            <a:ext cx="2413000" cy="879475"/>
          </a:xfrm>
          <a:prstGeom prst="rect">
            <a:avLst/>
          </a:prstGeom>
          <a:solidFill>
            <a:srgbClr val="51A7F9">
              <a:alpha val="44999"/>
            </a:srgbClr>
          </a:solidFill>
          <a:ln w="50800">
            <a:solidFill>
              <a:srgbClr val="0365C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405"/>
              </a:spcBef>
            </a:pPr>
            <a:r>
              <a:rPr sz="2400" i="1" spc="-190" dirty="0">
                <a:latin typeface="Arial"/>
                <a:cs typeface="Arial"/>
              </a:rPr>
              <a:t>beer</a:t>
            </a:r>
            <a:endParaRPr sz="24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140"/>
              </a:spcBef>
            </a:pPr>
            <a:r>
              <a:rPr sz="2400" spc="40" dirty="0">
                <a:latin typeface="Arial"/>
                <a:cs typeface="Arial"/>
              </a:rPr>
              <a:t>logprob=-3.04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406450" y="4837418"/>
            <a:ext cx="1977389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400" i="1" spc="40" dirty="0">
                <a:latin typeface="Arial"/>
                <a:cs typeface="Arial"/>
              </a:rPr>
              <a:t>drink</a:t>
            </a:r>
            <a:endParaRPr sz="2400">
              <a:latin typeface="Arial"/>
              <a:cs typeface="Arial"/>
            </a:endParaRPr>
          </a:p>
          <a:p>
            <a:pPr marL="19685">
              <a:lnSpc>
                <a:spcPts val="2800"/>
              </a:lnSpc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ob=-6.28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426700" y="5967718"/>
            <a:ext cx="1957705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240"/>
              </a:lnSpc>
            </a:pPr>
            <a:r>
              <a:rPr sz="2400" i="1" spc="-15" dirty="0">
                <a:latin typeface="Arial"/>
                <a:cs typeface="Arial"/>
              </a:rPr>
              <a:t>like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2850"/>
              </a:lnSpc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ob=-7.31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985130" y="6956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A6AAA9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85130" y="6956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85130" y="4670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A6AAA9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85130" y="4670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287130" y="4670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A6AAA9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87130" y="4670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87130" y="5813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solidFill>
            <a:srgbClr val="A6AAA9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87130" y="5813425"/>
            <a:ext cx="2413000" cy="879475"/>
          </a:xfrm>
          <a:custGeom>
            <a:avLst/>
            <a:gdLst/>
            <a:ahLst/>
            <a:cxnLst/>
            <a:rect l="l" t="t" r="r" b="b"/>
            <a:pathLst>
              <a:path w="2413000" h="879475">
                <a:moveTo>
                  <a:pt x="0" y="0"/>
                </a:moveTo>
                <a:lnTo>
                  <a:pt x="2412738" y="0"/>
                </a:lnTo>
                <a:lnTo>
                  <a:pt x="2412738" y="879475"/>
                </a:lnTo>
                <a:lnTo>
                  <a:pt x="0" y="8794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391323" y="8223239"/>
            <a:ext cx="2005330" cy="134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5"/>
              </a:lnSpc>
            </a:pPr>
            <a:r>
              <a:rPr sz="2400" i="1" spc="-45" dirty="0">
                <a:latin typeface="Arial"/>
                <a:cs typeface="Arial"/>
              </a:rPr>
              <a:t>wine</a:t>
            </a:r>
            <a:endParaRPr sz="24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75"/>
              </a:spcBef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ob=-5.12</a:t>
            </a:r>
            <a:endParaRPr sz="2400">
              <a:latin typeface="Arial"/>
              <a:cs typeface="Arial"/>
            </a:endParaRPr>
          </a:p>
          <a:p>
            <a:pPr marL="889635">
              <a:lnSpc>
                <a:spcPct val="100000"/>
              </a:lnSpc>
              <a:spcBef>
                <a:spcPts val="415"/>
              </a:spcBef>
            </a:pPr>
            <a:r>
              <a:rPr sz="3550" i="1" spc="15" dirty="0">
                <a:latin typeface="Arial"/>
                <a:cs typeface="Arial"/>
              </a:rPr>
              <a:t>w</a:t>
            </a:r>
            <a:r>
              <a:rPr sz="3750" spc="22" baseline="-12222" dirty="0">
                <a:latin typeface="Arial"/>
                <a:cs typeface="Arial"/>
              </a:rPr>
              <a:t>3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091750" y="8241018"/>
            <a:ext cx="2002789" cy="132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0"/>
              </a:lnSpc>
            </a:pPr>
            <a:r>
              <a:rPr sz="2400" i="1" spc="40" dirty="0">
                <a:latin typeface="Arial"/>
                <a:cs typeface="Arial"/>
              </a:rPr>
              <a:t>drink</a:t>
            </a:r>
            <a:endParaRPr sz="2400">
              <a:latin typeface="Arial"/>
              <a:cs typeface="Arial"/>
            </a:endParaRPr>
          </a:p>
          <a:p>
            <a:pPr marL="32384">
              <a:lnSpc>
                <a:spcPts val="2850"/>
              </a:lnSpc>
            </a:pPr>
            <a:r>
              <a:rPr sz="2400" spc="55" dirty="0">
                <a:latin typeface="Arial"/>
                <a:cs typeface="Arial"/>
              </a:rPr>
              <a:t>logp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35" dirty="0">
                <a:latin typeface="Arial"/>
                <a:cs typeface="Arial"/>
              </a:rPr>
              <a:t>ob=-2.87</a:t>
            </a:r>
            <a:endParaRPr sz="2400">
              <a:latin typeface="Arial"/>
              <a:cs typeface="Arial"/>
            </a:endParaRPr>
          </a:p>
          <a:p>
            <a:pPr marL="862330">
              <a:lnSpc>
                <a:spcPct val="100000"/>
              </a:lnSpc>
              <a:spcBef>
                <a:spcPts val="455"/>
              </a:spcBef>
            </a:pPr>
            <a:r>
              <a:rPr sz="3550" i="1" spc="15" dirty="0">
                <a:latin typeface="Arial"/>
                <a:cs typeface="Arial"/>
              </a:rPr>
              <a:t>w</a:t>
            </a:r>
            <a:r>
              <a:rPr sz="3750" spc="22" baseline="-12222" dirty="0">
                <a:latin typeface="Arial"/>
                <a:cs typeface="Arial"/>
              </a:rPr>
              <a:t>2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12047" y="904937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0</a:t>
            </a:r>
            <a:endParaRPr sz="3750" baseline="-12222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39447" y="9054454"/>
            <a:ext cx="53340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550" i="1" dirty="0">
                <a:latin typeface="Arial"/>
                <a:cs typeface="Arial"/>
              </a:rPr>
              <a:t>w</a:t>
            </a:r>
            <a:r>
              <a:rPr sz="3750" spc="52" baseline="-12222" dirty="0">
                <a:latin typeface="Arial"/>
                <a:cs typeface="Arial"/>
              </a:rPr>
              <a:t>1</a:t>
            </a:r>
            <a:endParaRPr sz="3750" baseline="-1222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2505702"/>
            <a:ext cx="186690" cy="412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0800" y="2436361"/>
            <a:ext cx="9730105" cy="15839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0"/>
              </a:spcBef>
            </a:pPr>
            <a:r>
              <a:rPr lang="ru-RU" sz="3350" spc="15" dirty="0" smtClean="0">
                <a:latin typeface="Arial"/>
                <a:cs typeface="Arial"/>
              </a:rPr>
              <a:t>Нейронные сети отлично подходят для работы с несколькими модальностями</a:t>
            </a:r>
            <a:r>
              <a:rPr sz="3350" spc="25" dirty="0" smtClean="0">
                <a:latin typeface="Arial"/>
                <a:cs typeface="Arial"/>
              </a:rPr>
              <a:t>—</a:t>
            </a:r>
            <a:r>
              <a:rPr lang="ru-RU" sz="3350" b="1" spc="25" dirty="0" smtClean="0">
                <a:latin typeface="Arial"/>
                <a:cs typeface="Arial"/>
              </a:rPr>
              <a:t>все есть вектор</a:t>
            </a:r>
            <a:r>
              <a:rPr sz="3350" spc="40" dirty="0" smtClean="0">
                <a:latin typeface="Arial"/>
                <a:cs typeface="Arial"/>
              </a:rPr>
              <a:t>!</a:t>
            </a:r>
            <a:endParaRPr sz="3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055102"/>
            <a:ext cx="186690" cy="412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0800" y="3985761"/>
            <a:ext cx="10329545" cy="155029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0"/>
              </a:spcBef>
            </a:pPr>
            <a:r>
              <a:rPr lang="ru-RU" sz="3350" spc="55" dirty="0" smtClean="0">
                <a:latin typeface="Arial"/>
                <a:cs typeface="Arial"/>
              </a:rPr>
              <a:t>Таким </a:t>
            </a:r>
            <a:r>
              <a:rPr lang="ru-RU" sz="3350" spc="55" dirty="0" smtClean="0">
                <a:latin typeface="Arial"/>
                <a:cs typeface="Arial"/>
              </a:rPr>
              <a:t>образом, г</a:t>
            </a:r>
            <a:r>
              <a:rPr lang="ru-RU" sz="3350" spc="55" dirty="0" smtClean="0">
                <a:latin typeface="Arial"/>
                <a:cs typeface="Arial"/>
              </a:rPr>
              <a:t>енерация заголовка изображения может использовать те же методы, что и при моделировании перевода</a:t>
            </a:r>
            <a:endParaRPr sz="3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5591802"/>
            <a:ext cx="186690" cy="412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0800" y="5522461"/>
            <a:ext cx="9799955" cy="418281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3350" spc="20" dirty="0" smtClean="0">
                <a:latin typeface="Arial"/>
                <a:cs typeface="Arial"/>
              </a:rPr>
              <a:t>Несколько слов о данных</a:t>
            </a:r>
            <a:endParaRPr sz="3500" dirty="0" smtClean="0">
              <a:latin typeface="Times New Roman"/>
              <a:cs typeface="Times New Roman"/>
            </a:endParaRPr>
          </a:p>
          <a:p>
            <a:pPr marL="457200" indent="-419100">
              <a:lnSpc>
                <a:spcPct val="100000"/>
              </a:lnSpc>
              <a:spcBef>
                <a:spcPts val="5"/>
              </a:spcBef>
              <a:buSzPct val="74626"/>
              <a:buChar char="•"/>
              <a:tabLst>
                <a:tab pos="456565" algn="l"/>
                <a:tab pos="457200" algn="l"/>
              </a:tabLst>
            </a:pPr>
            <a:r>
              <a:rPr lang="ru-RU" sz="3350" spc="-5" dirty="0" smtClean="0">
                <a:latin typeface="Arial"/>
                <a:cs typeface="Arial"/>
              </a:rPr>
              <a:t>Доступно относительно немного изображений с заголовками</a:t>
            </a:r>
            <a:endParaRPr sz="3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457200" marR="5080" indent="-419100">
              <a:lnSpc>
                <a:spcPct val="102000"/>
              </a:lnSpc>
              <a:buSzPct val="74626"/>
              <a:buChar char="•"/>
              <a:tabLst>
                <a:tab pos="456565" algn="l"/>
                <a:tab pos="457200" algn="l"/>
              </a:tabLst>
            </a:pPr>
            <a:r>
              <a:rPr lang="ru-RU" sz="3350" spc="-15" dirty="0" smtClean="0">
                <a:latin typeface="Arial"/>
                <a:cs typeface="Arial"/>
              </a:rPr>
              <a:t>Предварительно подготовьте</a:t>
            </a:r>
            <a:r>
              <a:rPr sz="3350" spc="-15" dirty="0" smtClean="0">
                <a:latin typeface="Arial"/>
                <a:cs typeface="Arial"/>
              </a:rPr>
              <a:t> </a:t>
            </a:r>
            <a:r>
              <a:rPr lang="ru-RU" sz="3350" spc="55" dirty="0" smtClean="0">
                <a:latin typeface="Arial"/>
                <a:cs typeface="Arial"/>
              </a:rPr>
              <a:t>модели встраивания изображений, используя другую задачу, такую как идентификация изображений</a:t>
            </a:r>
            <a:r>
              <a:rPr sz="3350" spc="40" dirty="0" smtClean="0">
                <a:latin typeface="Arial"/>
                <a:cs typeface="Arial"/>
              </a:rPr>
              <a:t> (</a:t>
            </a:r>
            <a:r>
              <a:rPr lang="ru-RU" sz="3350" spc="40" dirty="0" err="1" smtClean="0">
                <a:latin typeface="Arial"/>
                <a:cs typeface="Arial"/>
              </a:rPr>
              <a:t>напр</a:t>
            </a:r>
            <a:r>
              <a:rPr sz="3350" spc="40" dirty="0" smtClean="0">
                <a:latin typeface="Arial"/>
                <a:cs typeface="Arial"/>
              </a:rPr>
              <a:t>.,</a:t>
            </a:r>
            <a:r>
              <a:rPr sz="3350" spc="-75" dirty="0" smtClean="0">
                <a:latin typeface="Arial"/>
                <a:cs typeface="Arial"/>
              </a:rPr>
              <a:t> </a:t>
            </a:r>
            <a:r>
              <a:rPr sz="3350" spc="35" dirty="0">
                <a:latin typeface="Arial"/>
                <a:cs typeface="Arial"/>
              </a:rPr>
              <a:t>ImageNet)</a:t>
            </a:r>
            <a:endParaRPr sz="33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9740900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6340" algn="l"/>
              </a:tabLst>
            </a:pPr>
            <a:r>
              <a:rPr lang="ru-RU" spc="-5" dirty="0" smtClean="0"/>
              <a:t>Генерация заголовка изображения</a:t>
            </a:r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05029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7895" algn="l"/>
              </a:tabLst>
            </a:pPr>
            <a:r>
              <a:rPr lang="ru-RU" spc="-5" dirty="0" err="1" smtClean="0"/>
              <a:t>Кирос</a:t>
            </a:r>
            <a:r>
              <a:rPr lang="ru-RU" spc="-5" dirty="0" smtClean="0"/>
              <a:t> и </a:t>
            </a:r>
            <a:r>
              <a:rPr lang="ru-RU" spc="-5" dirty="0" err="1" smtClean="0"/>
              <a:t>др</a:t>
            </a:r>
            <a:r>
              <a:rPr spc="-5" dirty="0" smtClean="0"/>
              <a:t>.</a:t>
            </a:r>
            <a:r>
              <a:rPr spc="-100" dirty="0" smtClean="0"/>
              <a:t> </a:t>
            </a:r>
            <a:r>
              <a:rPr dirty="0"/>
              <a:t>(2013)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619500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6858000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556000"/>
            <a:ext cx="10206990" cy="55681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spc="-5" dirty="0" smtClean="0">
                <a:latin typeface="Arial"/>
                <a:cs typeface="Arial"/>
              </a:rPr>
              <a:t>Очень схожа с моделью </a:t>
            </a:r>
            <a:r>
              <a:rPr lang="ru-RU" sz="36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Калхбреннера</a:t>
            </a:r>
            <a:r>
              <a:rPr lang="ru-RU" sz="36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spc="-5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36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Блансома</a:t>
            </a:r>
            <a:r>
              <a:rPr lang="ru-RU" sz="3600" spc="-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5" dirty="0" smtClean="0">
                <a:latin typeface="Arial"/>
                <a:cs typeface="Arial"/>
              </a:rPr>
              <a:t>(</a:t>
            </a:r>
            <a:r>
              <a:rPr sz="3600" spc="-5" dirty="0">
                <a:latin typeface="Arial"/>
                <a:cs typeface="Arial"/>
              </a:rPr>
              <a:t>2013)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lang="ru-RU" sz="3600" spc="15" dirty="0">
                <a:latin typeface="Arial"/>
                <a:cs typeface="Arial"/>
              </a:rPr>
              <a:t>с</a:t>
            </a:r>
            <a:r>
              <a:rPr lang="ru-RU" sz="3600" spc="15" dirty="0" smtClean="0">
                <a:latin typeface="Arial"/>
                <a:cs typeface="Arial"/>
              </a:rPr>
              <a:t>верточная сеть на входе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sz="3600" spc="30" dirty="0" smtClean="0">
                <a:latin typeface="Arial"/>
                <a:cs typeface="Arial"/>
              </a:rPr>
              <a:t>n-</a:t>
            </a:r>
            <a:r>
              <a:rPr lang="ru-RU" sz="3600" spc="30" dirty="0" err="1" smtClean="0">
                <a:latin typeface="Arial"/>
                <a:cs typeface="Arial"/>
              </a:rPr>
              <a:t>граммная</a:t>
            </a:r>
            <a:r>
              <a:rPr lang="ru-RU" sz="3600" spc="30" dirty="0" smtClean="0">
                <a:latin typeface="Arial"/>
                <a:cs typeface="Arial"/>
              </a:rPr>
              <a:t> языковая модель</a:t>
            </a:r>
            <a:r>
              <a:rPr sz="3600" spc="30" dirty="0" smtClean="0">
                <a:latin typeface="Arial"/>
                <a:cs typeface="Arial"/>
              </a:rPr>
              <a:t> </a:t>
            </a:r>
            <a:r>
              <a:rPr lang="ru-RU" sz="3600" spc="-5" dirty="0" smtClean="0">
                <a:latin typeface="Arial"/>
                <a:cs typeface="Arial"/>
              </a:rPr>
              <a:t>на выходе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 marR="936625">
              <a:lnSpc>
                <a:spcPts val="4300"/>
              </a:lnSpc>
            </a:pPr>
            <a:r>
              <a:rPr lang="ru-RU" sz="3600" spc="-5" dirty="0" smtClean="0">
                <a:latin typeface="Arial"/>
                <a:cs typeface="Arial"/>
              </a:rPr>
              <a:t>Инновация</a:t>
            </a:r>
            <a:r>
              <a:rPr sz="3600" spc="-5" dirty="0" smtClean="0">
                <a:latin typeface="Arial"/>
                <a:cs typeface="Arial"/>
              </a:rPr>
              <a:t>: </a:t>
            </a:r>
            <a:r>
              <a:rPr lang="ru-RU" sz="3600" b="1" spc="-5" dirty="0" smtClean="0">
                <a:latin typeface="Arial"/>
                <a:cs typeface="Arial"/>
              </a:rPr>
              <a:t>мультипликативные взаимодействия </a:t>
            </a:r>
            <a:r>
              <a:rPr lang="ru-RU" sz="3600" spc="-5" dirty="0" smtClean="0">
                <a:latin typeface="Arial"/>
                <a:cs typeface="Arial"/>
              </a:rPr>
              <a:t>в </a:t>
            </a:r>
            <a:r>
              <a:rPr lang="en-US" sz="3600" spc="-5" dirty="0" smtClean="0">
                <a:latin typeface="Arial"/>
                <a:cs typeface="Arial"/>
              </a:rPr>
              <a:t>n</a:t>
            </a:r>
            <a:r>
              <a:rPr lang="ru-RU" sz="3600" spc="-5" dirty="0" smtClean="0">
                <a:latin typeface="Arial"/>
                <a:cs typeface="Arial"/>
              </a:rPr>
              <a:t>-</a:t>
            </a:r>
            <a:r>
              <a:rPr lang="ru-RU" sz="3600" spc="-5" dirty="0" err="1" smtClean="0">
                <a:latin typeface="Arial"/>
                <a:cs typeface="Arial"/>
              </a:rPr>
              <a:t>граммной</a:t>
            </a:r>
            <a:r>
              <a:rPr lang="ru-RU" sz="3600" spc="-5" dirty="0" smtClean="0">
                <a:latin typeface="Arial"/>
                <a:cs typeface="Arial"/>
              </a:rPr>
              <a:t> модели </a:t>
            </a:r>
            <a:r>
              <a:rPr lang="ru-RU" sz="3600" spc="-5" dirty="0" err="1" smtClean="0">
                <a:latin typeface="Arial"/>
                <a:cs typeface="Arial"/>
              </a:rPr>
              <a:t>дкодировщика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6503591" y="5505426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605028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Условные ЯМ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028700" y="2495546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3591" y="2495546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3498840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3591" y="3498840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8700" y="4502132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3591" y="4502132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8700" y="5505426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8700" y="6508720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03591" y="6508720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8700" y="7512013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03591" y="7512013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8700" y="8515306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03591" y="8515306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65900" y="3530600"/>
            <a:ext cx="13100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600" spc="-5" dirty="0">
                <a:latin typeface="Arial"/>
                <a:cs typeface="Arial"/>
              </a:rPr>
              <a:t>Е</a:t>
            </a:r>
            <a:r>
              <a:rPr sz="2600" spc="-5" dirty="0" smtClean="0">
                <a:latin typeface="Arial"/>
                <a:cs typeface="Arial"/>
              </a:rPr>
              <a:t>mail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91851" y="6050225"/>
            <a:ext cx="18294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600" dirty="0" smtClean="0">
                <a:latin typeface="Arial"/>
                <a:cs typeface="Arial"/>
              </a:rPr>
              <a:t>Его резюме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86250" y="6586181"/>
            <a:ext cx="19894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600" dirty="0" smtClean="0">
                <a:latin typeface="Arial"/>
                <a:cs typeface="Arial"/>
              </a:rPr>
              <a:t>Его перевод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62119" y="6965743"/>
            <a:ext cx="4893281" cy="1594988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150"/>
              </a:spcBef>
            </a:pPr>
            <a:r>
              <a:rPr lang="ru-RU" sz="2600" dirty="0" smtClean="0">
                <a:latin typeface="Arial"/>
                <a:cs typeface="Arial"/>
              </a:rPr>
              <a:t>Прогноз погоды</a:t>
            </a:r>
          </a:p>
          <a:p>
            <a:pPr marL="12700" marR="5080">
              <a:lnSpc>
                <a:spcPct val="126600"/>
              </a:lnSpc>
              <a:spcBef>
                <a:spcPts val="150"/>
              </a:spcBef>
            </a:pPr>
            <a:r>
              <a:rPr lang="ru-RU" sz="2600" spc="-10" dirty="0" smtClean="0">
                <a:latin typeface="Arial"/>
                <a:cs typeface="Arial"/>
              </a:rPr>
              <a:t>Транскрипция слова</a:t>
            </a:r>
          </a:p>
          <a:p>
            <a:pPr marL="12700" marR="5080">
              <a:lnSpc>
                <a:spcPct val="126600"/>
              </a:lnSpc>
              <a:spcBef>
                <a:spcPts val="150"/>
              </a:spcBef>
            </a:pPr>
            <a:r>
              <a:rPr lang="ru-RU" sz="2600" spc="15" dirty="0" smtClean="0">
                <a:latin typeface="Arial"/>
                <a:cs typeface="Arial"/>
              </a:rPr>
              <a:t>Реакция диалоговой системы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86250" y="8595942"/>
            <a:ext cx="15303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600" dirty="0" smtClean="0">
                <a:latin typeface="Arial"/>
                <a:cs typeface="Arial"/>
              </a:rPr>
              <a:t>Его ответ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6799" y="1894839"/>
            <a:ext cx="6809105" cy="78177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1870" indent="550545">
              <a:lnSpc>
                <a:spcPct val="131400"/>
              </a:lnSpc>
              <a:spcBef>
                <a:spcPts val="100"/>
              </a:spcBef>
            </a:pPr>
            <a:r>
              <a:rPr sz="2600" spc="55" dirty="0">
                <a:latin typeface="Arial"/>
                <a:cs typeface="Arial"/>
              </a:rPr>
              <a:t>“input”  </a:t>
            </a:r>
            <a:endParaRPr lang="ru-RU" sz="2600" spc="55" dirty="0">
              <a:latin typeface="Arial"/>
              <a:cs typeface="Arial"/>
            </a:endParaRPr>
          </a:p>
          <a:p>
            <a:pPr marL="12700" marR="3531870" indent="-12700">
              <a:lnSpc>
                <a:spcPct val="131400"/>
              </a:lnSpc>
              <a:spcBef>
                <a:spcPts val="100"/>
              </a:spcBef>
            </a:pPr>
            <a:r>
              <a:rPr lang="ru-RU" sz="2600" spc="-5" dirty="0" smtClean="0">
                <a:latin typeface="Arial"/>
                <a:cs typeface="Arial"/>
              </a:rPr>
              <a:t>Автор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lang="ru-RU" sz="2600" dirty="0" smtClean="0">
                <a:latin typeface="Arial"/>
                <a:cs typeface="Arial"/>
              </a:rPr>
              <a:t>Метка темы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600" spc="-25" dirty="0">
                <a:latin typeface="Arial"/>
                <a:cs typeface="Arial"/>
              </a:rPr>
              <a:t>{</a:t>
            </a:r>
            <a:r>
              <a:rPr sz="1900" spc="-25" dirty="0">
                <a:latin typeface="Arial"/>
                <a:cs typeface="Arial"/>
              </a:rPr>
              <a:t>SPAM</a:t>
            </a:r>
            <a:r>
              <a:rPr sz="2600" spc="-25" dirty="0">
                <a:latin typeface="Arial"/>
                <a:cs typeface="Arial"/>
              </a:rPr>
              <a:t>,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NOT_SPAM</a:t>
            </a:r>
            <a:r>
              <a:rPr sz="2600" spc="-20" dirty="0">
                <a:latin typeface="Arial"/>
                <a:cs typeface="Arial"/>
              </a:rPr>
              <a:t>}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ru-RU" sz="2600" dirty="0" smtClean="0">
                <a:latin typeface="Arial"/>
                <a:cs typeface="Arial"/>
              </a:rPr>
              <a:t>Предложение на Французском</a:t>
            </a:r>
            <a:endParaRPr sz="2600" dirty="0">
              <a:latin typeface="Arial"/>
              <a:cs typeface="Arial"/>
            </a:endParaRPr>
          </a:p>
          <a:p>
            <a:pPr marL="12700" marR="1880235" algn="just">
              <a:lnSpc>
                <a:spcPct val="126600"/>
              </a:lnSpc>
              <a:spcBef>
                <a:spcPts val="50"/>
              </a:spcBef>
            </a:pPr>
            <a:r>
              <a:rPr lang="ru-RU" sz="2600" dirty="0" smtClean="0">
                <a:latin typeface="Arial"/>
                <a:cs typeface="Arial"/>
              </a:rPr>
              <a:t>Предложение на Английском</a:t>
            </a:r>
          </a:p>
          <a:p>
            <a:pPr marL="12700" marR="1880235" algn="just">
              <a:lnSpc>
                <a:spcPct val="126600"/>
              </a:lnSpc>
              <a:spcBef>
                <a:spcPts val="50"/>
              </a:spcBef>
            </a:pPr>
            <a:r>
              <a:rPr lang="ru-RU" sz="2600" dirty="0" smtClean="0">
                <a:latin typeface="Arial"/>
                <a:cs typeface="Arial"/>
              </a:rPr>
              <a:t>Предложение на Английском</a:t>
            </a:r>
          </a:p>
          <a:p>
            <a:pPr marL="12700" marR="1880235" algn="just">
              <a:lnSpc>
                <a:spcPct val="126600"/>
              </a:lnSpc>
              <a:spcBef>
                <a:spcPts val="50"/>
              </a:spcBef>
            </a:pPr>
            <a:r>
              <a:rPr lang="ru-RU" sz="2600" spc="-5" dirty="0" smtClean="0">
                <a:latin typeface="Arial"/>
                <a:cs typeface="Arial"/>
              </a:rPr>
              <a:t>Изображение</a:t>
            </a:r>
            <a:endParaRPr sz="2600" dirty="0">
              <a:latin typeface="Arial"/>
              <a:cs typeface="Arial"/>
            </a:endParaRPr>
          </a:p>
          <a:p>
            <a:pPr marL="12700" marR="3274695">
              <a:lnSpc>
                <a:spcPts val="4000"/>
              </a:lnSpc>
              <a:spcBef>
                <a:spcPts val="180"/>
              </a:spcBef>
            </a:pPr>
            <a:r>
              <a:rPr lang="ru-RU" sz="2600" dirty="0" smtClean="0">
                <a:latin typeface="Arial"/>
                <a:cs typeface="Arial"/>
              </a:rPr>
              <a:t>Документ</a:t>
            </a:r>
            <a:r>
              <a:rPr sz="2600" spc="35" dirty="0" smtClean="0">
                <a:latin typeface="Arial"/>
                <a:cs typeface="Arial"/>
              </a:rPr>
              <a:t>  </a:t>
            </a:r>
            <a:endParaRPr lang="ru-RU" sz="2600" spc="35" dirty="0" smtClean="0">
              <a:latin typeface="Arial"/>
              <a:cs typeface="Arial"/>
            </a:endParaRPr>
          </a:p>
          <a:p>
            <a:pPr marL="12700" marR="3274695">
              <a:lnSpc>
                <a:spcPts val="4000"/>
              </a:lnSpc>
              <a:spcBef>
                <a:spcPts val="180"/>
              </a:spcBef>
            </a:pPr>
            <a:r>
              <a:rPr lang="ru-RU" sz="2600" dirty="0" smtClean="0">
                <a:latin typeface="Arial"/>
                <a:cs typeface="Arial"/>
              </a:rPr>
              <a:t>Документ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lang="ru-RU" sz="2600" spc="15" dirty="0" smtClean="0">
                <a:latin typeface="Arial"/>
                <a:cs typeface="Arial"/>
              </a:rPr>
              <a:t>Метеорологические измерения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ru-RU" sz="2600" spc="35" dirty="0" smtClean="0">
                <a:latin typeface="Arial"/>
                <a:cs typeface="Arial"/>
              </a:rPr>
              <a:t>Акустический сигнал</a:t>
            </a:r>
            <a:endParaRPr sz="2600" dirty="0">
              <a:latin typeface="Arial"/>
              <a:cs typeface="Arial"/>
            </a:endParaRPr>
          </a:p>
          <a:p>
            <a:pPr marL="12700" marR="5080">
              <a:lnSpc>
                <a:spcPts val="4000"/>
              </a:lnSpc>
              <a:spcBef>
                <a:spcPts val="180"/>
              </a:spcBef>
            </a:pPr>
            <a:r>
              <a:rPr lang="ru-RU" sz="2600" spc="-5" dirty="0" smtClean="0">
                <a:latin typeface="Arial"/>
                <a:cs typeface="Arial"/>
              </a:rPr>
              <a:t>История бесед</a:t>
            </a:r>
            <a:r>
              <a:rPr sz="2600" spc="195" dirty="0" smtClean="0">
                <a:latin typeface="Arial"/>
                <a:cs typeface="Arial"/>
              </a:rPr>
              <a:t>+</a:t>
            </a:r>
            <a:r>
              <a:rPr sz="2600" spc="-20" dirty="0" smtClean="0">
                <a:latin typeface="Arial"/>
                <a:cs typeface="Arial"/>
              </a:rPr>
              <a:t> </a:t>
            </a:r>
            <a:r>
              <a:rPr lang="ru-RU" sz="2600" spc="35" dirty="0" smtClean="0">
                <a:latin typeface="Arial"/>
                <a:cs typeface="Arial"/>
              </a:rPr>
              <a:t>база банных</a:t>
            </a:r>
            <a:r>
              <a:rPr sz="2600" spc="35" dirty="0" smtClean="0">
                <a:latin typeface="Arial"/>
                <a:cs typeface="Arial"/>
              </a:rPr>
              <a:t> </a:t>
            </a:r>
            <a:endParaRPr lang="ru-RU" sz="2600" spc="35" dirty="0" smtClean="0">
              <a:latin typeface="Arial"/>
              <a:cs typeface="Arial"/>
            </a:endParaRPr>
          </a:p>
          <a:p>
            <a:pPr marL="12700" marR="5080">
              <a:lnSpc>
                <a:spcPts val="4000"/>
              </a:lnSpc>
              <a:spcBef>
                <a:spcPts val="180"/>
              </a:spcBef>
            </a:pPr>
            <a:r>
              <a:rPr lang="ru-RU" sz="2600" dirty="0" smtClean="0">
                <a:latin typeface="Arial"/>
                <a:cs typeface="Arial"/>
              </a:rPr>
              <a:t>Вопрос </a:t>
            </a:r>
            <a:r>
              <a:rPr sz="2600" spc="195" dirty="0" smtClean="0">
                <a:latin typeface="Arial"/>
                <a:cs typeface="Arial"/>
              </a:rPr>
              <a:t>+ </a:t>
            </a:r>
            <a:r>
              <a:rPr lang="ru-RU" sz="2600" spc="-5" dirty="0" smtClean="0">
                <a:latin typeface="Arial"/>
                <a:cs typeface="Arial"/>
              </a:rPr>
              <a:t>документ</a:t>
            </a:r>
            <a:endParaRPr sz="2600" dirty="0">
              <a:latin typeface="Arial"/>
              <a:cs typeface="Arial"/>
            </a:endParaRPr>
          </a:p>
          <a:p>
            <a:pPr marL="12700" marR="5080">
              <a:lnSpc>
                <a:spcPts val="4000"/>
              </a:lnSpc>
              <a:spcBef>
                <a:spcPts val="180"/>
              </a:spcBef>
            </a:pPr>
            <a:r>
              <a:rPr lang="ru-RU" sz="2600" dirty="0" smtClean="0">
                <a:latin typeface="Arial"/>
                <a:cs typeface="Arial"/>
              </a:rPr>
              <a:t>Вопрос </a:t>
            </a:r>
            <a:r>
              <a:rPr lang="ru-RU" sz="2600" spc="195" dirty="0" smtClean="0">
                <a:latin typeface="Arial"/>
                <a:cs typeface="Arial"/>
              </a:rPr>
              <a:t>+ </a:t>
            </a:r>
            <a:r>
              <a:rPr lang="ru-RU" sz="2600" spc="-5" dirty="0" smtClean="0">
                <a:latin typeface="Arial"/>
                <a:cs typeface="Arial"/>
              </a:rPr>
              <a:t>изображение</a:t>
            </a:r>
            <a:endParaRPr lang="ru-RU" sz="26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86250" y="9086731"/>
            <a:ext cx="15303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600" dirty="0" smtClean="0">
                <a:latin typeface="Arial"/>
                <a:cs typeface="Arial"/>
              </a:rPr>
              <a:t>Его ответ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03591" y="1993900"/>
            <a:ext cx="0" cy="7524750"/>
          </a:xfrm>
          <a:custGeom>
            <a:avLst/>
            <a:gdLst/>
            <a:ahLst/>
            <a:cxnLst/>
            <a:rect l="l" t="t" r="r" b="b"/>
            <a:pathLst>
              <a:path h="7524750">
                <a:moveTo>
                  <a:pt x="0" y="0"/>
                </a:moveTo>
                <a:lnTo>
                  <a:pt x="0" y="752470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28700" y="2495546"/>
            <a:ext cx="10949940" cy="0"/>
          </a:xfrm>
          <a:custGeom>
            <a:avLst/>
            <a:gdLst/>
            <a:ahLst/>
            <a:cxnLst/>
            <a:rect l="l" t="t" r="r" b="b"/>
            <a:pathLst>
              <a:path w="10949940">
                <a:moveTo>
                  <a:pt x="0" y="0"/>
                </a:moveTo>
                <a:lnTo>
                  <a:pt x="10949781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65900" y="1894839"/>
            <a:ext cx="6438900" cy="467057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1080"/>
              </a:spcBef>
            </a:pPr>
            <a:r>
              <a:rPr sz="2600" spc="25" dirty="0" smtClean="0">
                <a:latin typeface="Arial"/>
                <a:cs typeface="Arial"/>
              </a:rPr>
              <a:t>“</a:t>
            </a:r>
            <a:r>
              <a:rPr lang="ru-RU" sz="2600" b="1" spc="25" dirty="0" smtClean="0">
                <a:latin typeface="Arial"/>
                <a:cs typeface="Arial"/>
              </a:rPr>
              <a:t>текстовый</a:t>
            </a:r>
            <a:r>
              <a:rPr sz="2600" b="1" spc="-10" dirty="0" smtClean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output”</a:t>
            </a:r>
            <a:endParaRPr sz="2600" dirty="0">
              <a:latin typeface="Arial"/>
              <a:cs typeface="Arial"/>
            </a:endParaRPr>
          </a:p>
          <a:p>
            <a:pPr marL="12700" marR="5080">
              <a:lnSpc>
                <a:spcPct val="121800"/>
              </a:lnSpc>
              <a:spcBef>
                <a:spcPts val="300"/>
              </a:spcBef>
            </a:pPr>
            <a:r>
              <a:rPr lang="ru-RU" sz="2600" dirty="0" smtClean="0">
                <a:latin typeface="Arial"/>
                <a:cs typeface="Arial"/>
              </a:rPr>
              <a:t>Документ, созданный данным автором</a:t>
            </a:r>
          </a:p>
          <a:p>
            <a:pPr marL="12700" marR="5080">
              <a:lnSpc>
                <a:spcPct val="121800"/>
              </a:lnSpc>
              <a:spcBef>
                <a:spcPts val="300"/>
              </a:spcBef>
            </a:pPr>
            <a:r>
              <a:rPr lang="ru-RU" sz="2600" spc="-5" dirty="0" smtClean="0">
                <a:latin typeface="Arial"/>
                <a:cs typeface="Arial"/>
              </a:rPr>
              <a:t>Статья на эту тему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 dirty="0" smtClean="0">
              <a:latin typeface="Times New Roman"/>
              <a:cs typeface="Times New Roman"/>
            </a:endParaRPr>
          </a:p>
          <a:p>
            <a:pPr marL="12700" marR="1731010" algn="just">
              <a:lnSpc>
                <a:spcPct val="126600"/>
              </a:lnSpc>
            </a:pPr>
            <a:r>
              <a:rPr lang="ru-RU" sz="2600" dirty="0" smtClean="0">
                <a:latin typeface="Arial"/>
                <a:cs typeface="Arial"/>
              </a:rPr>
              <a:t>Его перевод на Английский</a:t>
            </a:r>
          </a:p>
          <a:p>
            <a:pPr marL="12700" marR="1731010" algn="just">
              <a:lnSpc>
                <a:spcPct val="126600"/>
              </a:lnSpc>
            </a:pPr>
            <a:r>
              <a:rPr lang="ru-RU" sz="2600" spc="-5" dirty="0" smtClean="0">
                <a:latin typeface="Arial"/>
                <a:cs typeface="Arial"/>
              </a:rPr>
              <a:t>Его перевод на Французский</a:t>
            </a:r>
          </a:p>
          <a:p>
            <a:pPr marL="12700" marR="1731010" algn="just">
              <a:lnSpc>
                <a:spcPct val="126600"/>
              </a:lnSpc>
            </a:pPr>
            <a:r>
              <a:rPr lang="ru-RU" sz="2600" dirty="0" smtClean="0">
                <a:latin typeface="Arial"/>
                <a:cs typeface="Arial"/>
              </a:rPr>
              <a:t>Его перевод на Китайский</a:t>
            </a:r>
            <a:endParaRPr sz="26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880"/>
              </a:spcBef>
            </a:pPr>
            <a:r>
              <a:rPr lang="ru-RU" sz="2600" dirty="0" smtClean="0">
                <a:latin typeface="Arial"/>
                <a:cs typeface="Arial"/>
              </a:rPr>
              <a:t>Текстовое описание изображения</a:t>
            </a:r>
          </a:p>
          <a:p>
            <a:pPr marL="12700" algn="just">
              <a:lnSpc>
                <a:spcPct val="100000"/>
              </a:lnSpc>
              <a:spcBef>
                <a:spcPts val="880"/>
              </a:spcBef>
            </a:pP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546100"/>
            <a:ext cx="89789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7895" algn="l"/>
              </a:tabLst>
            </a:pPr>
            <a:r>
              <a:rPr lang="ru-RU" sz="7200" b="1" spc="-5" dirty="0" err="1"/>
              <a:t>Кирос</a:t>
            </a:r>
            <a:r>
              <a:rPr lang="ru-RU" sz="7200" b="1" spc="-5" dirty="0"/>
              <a:t> и др.</a:t>
            </a:r>
            <a:r>
              <a:rPr lang="ru-RU" sz="7200" b="1" spc="-100" dirty="0"/>
              <a:t> </a:t>
            </a:r>
            <a:r>
              <a:rPr lang="ru-RU" sz="7200" b="1" dirty="0"/>
              <a:t>(2013)</a:t>
            </a:r>
            <a:endParaRPr sz="6600" b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1676400"/>
            <a:ext cx="6959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6280" algn="l"/>
              </a:tabLst>
            </a:pPr>
            <a:r>
              <a:rPr lang="ru-RU" sz="3600" spc="25" dirty="0" smtClean="0">
                <a:latin typeface="Arial"/>
                <a:cs typeface="Arial"/>
              </a:rPr>
              <a:t>Кодировщик</a:t>
            </a:r>
            <a:r>
              <a:rPr sz="3600" spc="25" dirty="0">
                <a:latin typeface="Arial"/>
                <a:cs typeface="Arial"/>
              </a:rPr>
              <a:t>	</a:t>
            </a:r>
            <a:r>
              <a:rPr sz="3550" b="1" spc="195" dirty="0">
                <a:latin typeface="Arial"/>
                <a:cs typeface="Arial"/>
              </a:rPr>
              <a:t>x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245" dirty="0">
                <a:latin typeface="Arial"/>
                <a:cs typeface="Arial"/>
              </a:rPr>
              <a:t> </a:t>
            </a:r>
            <a:r>
              <a:rPr sz="3550" spc="35" dirty="0">
                <a:latin typeface="Arial"/>
                <a:cs typeface="Arial"/>
              </a:rPr>
              <a:t>embed(</a:t>
            </a:r>
            <a:r>
              <a:rPr sz="355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50" spc="35" dirty="0">
                <a:latin typeface="Arial"/>
                <a:cs typeface="Arial"/>
              </a:rPr>
              <a:t>)</a:t>
            </a:r>
            <a:endParaRPr sz="3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913892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7895" algn="l"/>
              </a:tabLst>
            </a:pPr>
            <a:r>
              <a:rPr lang="ru-RU" spc="-5" dirty="0" err="1"/>
              <a:t>Кирос</a:t>
            </a:r>
            <a:r>
              <a:rPr lang="ru-RU" spc="-5" dirty="0"/>
              <a:t> и др.</a:t>
            </a:r>
            <a:r>
              <a:rPr lang="ru-RU" spc="-100" dirty="0"/>
              <a:t> </a:t>
            </a:r>
            <a:r>
              <a:rPr lang="ru-RU" dirty="0"/>
              <a:t>(2013)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1676400"/>
            <a:ext cx="83436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6280" algn="l"/>
              </a:tabLst>
            </a:pPr>
            <a:r>
              <a:rPr lang="ru-RU" sz="3600" spc="25" dirty="0">
                <a:latin typeface="Arial"/>
                <a:cs typeface="Arial"/>
              </a:rPr>
              <a:t>Кодировщик </a:t>
            </a:r>
            <a:r>
              <a:rPr sz="3600" spc="25" dirty="0">
                <a:latin typeface="Arial"/>
                <a:cs typeface="Arial"/>
              </a:rPr>
              <a:t>	</a:t>
            </a:r>
            <a:r>
              <a:rPr sz="3550" b="1" spc="195" dirty="0">
                <a:latin typeface="Arial"/>
                <a:cs typeface="Arial"/>
              </a:rPr>
              <a:t>x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245" dirty="0">
                <a:latin typeface="Arial"/>
                <a:cs typeface="Arial"/>
              </a:rPr>
              <a:t> </a:t>
            </a:r>
            <a:r>
              <a:rPr sz="3550" spc="35" dirty="0">
                <a:latin typeface="Arial"/>
                <a:cs typeface="Arial"/>
              </a:rPr>
              <a:t>embed(</a:t>
            </a:r>
            <a:r>
              <a:rPr sz="355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50" spc="35" dirty="0">
                <a:latin typeface="Arial"/>
                <a:cs typeface="Arial"/>
              </a:rPr>
              <a:t>)</a:t>
            </a:r>
            <a:endParaRPr sz="3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047" y="2441447"/>
            <a:ext cx="66110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spc="30" dirty="0" smtClean="0">
                <a:latin typeface="Arial"/>
                <a:cs typeface="Arial"/>
              </a:rPr>
              <a:t>Безусловная</a:t>
            </a:r>
            <a:r>
              <a:rPr sz="3600" spc="30" dirty="0" smtClean="0">
                <a:latin typeface="Arial"/>
                <a:cs typeface="Arial"/>
              </a:rPr>
              <a:t> </a:t>
            </a:r>
            <a:r>
              <a:rPr sz="3600" i="1" spc="30" dirty="0" smtClean="0">
                <a:latin typeface="Arial"/>
                <a:cs typeface="Arial"/>
              </a:rPr>
              <a:t>n</a:t>
            </a:r>
            <a:r>
              <a:rPr sz="3600" spc="30" dirty="0" smtClean="0">
                <a:latin typeface="Arial"/>
                <a:cs typeface="Arial"/>
              </a:rPr>
              <a:t>-</a:t>
            </a:r>
            <a:r>
              <a:rPr lang="ru-RU" sz="3600" spc="30" dirty="0" err="1" smtClean="0">
                <a:latin typeface="Arial"/>
                <a:cs typeface="Arial"/>
              </a:rPr>
              <a:t>грамманя</a:t>
            </a:r>
            <a:r>
              <a:rPr sz="3600" spc="-110" dirty="0" smtClean="0">
                <a:latin typeface="Arial"/>
                <a:cs typeface="Arial"/>
              </a:rPr>
              <a:t> </a:t>
            </a:r>
            <a:r>
              <a:rPr lang="ru-RU" sz="3600" dirty="0" smtClean="0">
                <a:latin typeface="Arial"/>
                <a:cs typeface="Arial"/>
              </a:rPr>
              <a:t>ЯМ</a:t>
            </a:r>
            <a:r>
              <a:rPr sz="3600" dirty="0" smtClean="0"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2772" y="2890848"/>
            <a:ext cx="7124700" cy="1391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6299"/>
              </a:lnSpc>
              <a:spcBef>
                <a:spcPts val="90"/>
              </a:spcBef>
              <a:tabLst>
                <a:tab pos="589915" algn="l"/>
              </a:tabLst>
            </a:pPr>
            <a:r>
              <a:rPr sz="3550" b="1" spc="350" dirty="0">
                <a:latin typeface="Times New Roman"/>
                <a:cs typeface="Times New Roman"/>
              </a:rPr>
              <a:t>h</a:t>
            </a:r>
            <a:r>
              <a:rPr sz="3750" i="1" spc="525" baseline="-12222" dirty="0">
                <a:latin typeface="Arial"/>
                <a:cs typeface="Arial"/>
              </a:rPr>
              <a:t>t	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550" spc="434" dirty="0">
                <a:latin typeface="Arial"/>
                <a:cs typeface="Arial"/>
              </a:rPr>
              <a:t>[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750" i="1" spc="652" baseline="-12222" dirty="0">
                <a:latin typeface="Arial"/>
                <a:cs typeface="Arial"/>
              </a:rPr>
              <a:t>t</a:t>
            </a:r>
            <a:r>
              <a:rPr sz="3750" spc="652" baseline="-12222" dirty="0">
                <a:latin typeface="MS Gothic"/>
                <a:cs typeface="MS Gothic"/>
              </a:rPr>
              <a:t>—</a:t>
            </a:r>
            <a:r>
              <a:rPr sz="3750" i="1" spc="652" baseline="-12222" dirty="0">
                <a:latin typeface="Arial"/>
                <a:cs typeface="Arial"/>
              </a:rPr>
              <a:t>n</a:t>
            </a:r>
            <a:r>
              <a:rPr sz="3750" spc="652" baseline="-12222" dirty="0">
                <a:latin typeface="Arial"/>
                <a:cs typeface="Arial"/>
              </a:rPr>
              <a:t>+1</a:t>
            </a:r>
            <a:r>
              <a:rPr sz="3550" spc="434" dirty="0">
                <a:latin typeface="Arial"/>
                <a:cs typeface="Arial"/>
              </a:rPr>
              <a:t>;</a:t>
            </a:r>
            <a:r>
              <a:rPr sz="3550" spc="-400" dirty="0">
                <a:latin typeface="Arial"/>
                <a:cs typeface="Arial"/>
              </a:rPr>
              <a:t> </a:t>
            </a:r>
            <a:r>
              <a:rPr sz="3550" b="1" spc="445" dirty="0">
                <a:latin typeface="Times New Roman"/>
                <a:cs typeface="Times New Roman"/>
              </a:rPr>
              <a:t>w</a:t>
            </a:r>
            <a:r>
              <a:rPr sz="3750" i="1" spc="667" baseline="-12222" dirty="0">
                <a:latin typeface="Arial"/>
                <a:cs typeface="Arial"/>
              </a:rPr>
              <a:t>t</a:t>
            </a:r>
            <a:r>
              <a:rPr sz="3750" spc="667" baseline="-12222" dirty="0">
                <a:latin typeface="MS Gothic"/>
                <a:cs typeface="MS Gothic"/>
              </a:rPr>
              <a:t>—</a:t>
            </a:r>
            <a:r>
              <a:rPr sz="3750" i="1" spc="667" baseline="-12222" dirty="0">
                <a:latin typeface="Arial"/>
                <a:cs typeface="Arial"/>
              </a:rPr>
              <a:t>n</a:t>
            </a:r>
            <a:r>
              <a:rPr sz="3750" spc="667" baseline="-12222" dirty="0">
                <a:latin typeface="Arial"/>
                <a:cs typeface="Arial"/>
              </a:rPr>
              <a:t>+2</a:t>
            </a:r>
            <a:r>
              <a:rPr sz="3550" spc="445" dirty="0">
                <a:latin typeface="Arial"/>
                <a:cs typeface="Arial"/>
              </a:rPr>
              <a:t>;</a:t>
            </a:r>
            <a:r>
              <a:rPr sz="3550" spc="-39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;</a:t>
            </a:r>
            <a:r>
              <a:rPr sz="3550" spc="-400" dirty="0">
                <a:latin typeface="Arial"/>
                <a:cs typeface="Arial"/>
              </a:rPr>
              <a:t> </a:t>
            </a:r>
            <a:r>
              <a:rPr sz="3550" b="1" spc="400" dirty="0">
                <a:latin typeface="Times New Roman"/>
                <a:cs typeface="Times New Roman"/>
              </a:rPr>
              <a:t>w</a:t>
            </a:r>
            <a:r>
              <a:rPr sz="3750" i="1" spc="600" baseline="-12222" dirty="0">
                <a:latin typeface="Arial"/>
                <a:cs typeface="Arial"/>
              </a:rPr>
              <a:t>t</a:t>
            </a:r>
            <a:r>
              <a:rPr sz="3750" spc="600" baseline="-12222" dirty="0">
                <a:latin typeface="MS Gothic"/>
                <a:cs typeface="MS Gothic"/>
              </a:rPr>
              <a:t>—</a:t>
            </a:r>
            <a:r>
              <a:rPr sz="3750" spc="600" baseline="-12222" dirty="0">
                <a:latin typeface="Arial"/>
                <a:cs typeface="Arial"/>
              </a:rPr>
              <a:t>1</a:t>
            </a:r>
            <a:r>
              <a:rPr sz="3550" spc="400" dirty="0">
                <a:latin typeface="Arial"/>
                <a:cs typeface="Arial"/>
              </a:rPr>
              <a:t>]  </a:t>
            </a:r>
            <a:r>
              <a:rPr sz="3550" b="1" spc="350" dirty="0">
                <a:latin typeface="Times New Roman"/>
                <a:cs typeface="Times New Roman"/>
              </a:rPr>
              <a:t>u</a:t>
            </a:r>
            <a:r>
              <a:rPr sz="3750" i="1" spc="525" baseline="-12222" dirty="0">
                <a:latin typeface="Arial"/>
                <a:cs typeface="Arial"/>
              </a:rPr>
              <a:t>t	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b="1" spc="450" dirty="0">
                <a:latin typeface="Times New Roman"/>
                <a:cs typeface="Times New Roman"/>
              </a:rPr>
              <a:t>Ph</a:t>
            </a:r>
            <a:r>
              <a:rPr sz="3750" i="1" spc="675" baseline="-12222" dirty="0">
                <a:latin typeface="Arial"/>
                <a:cs typeface="Arial"/>
              </a:rPr>
              <a:t>t</a:t>
            </a:r>
            <a:r>
              <a:rPr sz="3750" i="1" spc="419" baseline="-12222" dirty="0">
                <a:latin typeface="Arial"/>
                <a:cs typeface="Arial"/>
              </a:rPr>
              <a:t> </a:t>
            </a:r>
            <a:r>
              <a:rPr sz="3550" spc="710" dirty="0">
                <a:latin typeface="Arial"/>
                <a:cs typeface="Arial"/>
              </a:rPr>
              <a:t>+</a:t>
            </a:r>
            <a:r>
              <a:rPr sz="3550" spc="-195" dirty="0">
                <a:latin typeface="Arial"/>
                <a:cs typeface="Arial"/>
              </a:rPr>
              <a:t> </a:t>
            </a:r>
            <a:r>
              <a:rPr sz="3550" b="1" spc="310" dirty="0">
                <a:latin typeface="Times New Roman"/>
                <a:cs typeface="Times New Roman"/>
              </a:rPr>
              <a:t>b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1652" y="4662209"/>
            <a:ext cx="16319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5158" y="4457256"/>
            <a:ext cx="22834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36015" algn="l"/>
              </a:tabLst>
            </a:pPr>
            <a:r>
              <a:rPr sz="3550" i="1" spc="20" dirty="0">
                <a:latin typeface="Arial"/>
                <a:cs typeface="Arial"/>
              </a:rPr>
              <a:t>p</a:t>
            </a:r>
            <a:r>
              <a:rPr sz="3550" spc="20" dirty="0">
                <a:latin typeface="Arial"/>
                <a:cs typeface="Arial"/>
              </a:rPr>
              <a:t>(</a:t>
            </a:r>
            <a:r>
              <a:rPr sz="3550" i="1" spc="20" dirty="0">
                <a:latin typeface="Arial"/>
                <a:cs typeface="Arial"/>
              </a:rPr>
              <a:t>W	</a:t>
            </a:r>
            <a:r>
              <a:rPr sz="3550" spc="160" dirty="0">
                <a:latin typeface="MS UI Gothic"/>
                <a:cs typeface="MS UI Gothic"/>
              </a:rPr>
              <a:t>| </a:t>
            </a:r>
            <a:r>
              <a:rPr sz="3550" b="1" i="1" spc="8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i="1" spc="80" dirty="0">
                <a:latin typeface="Arial"/>
                <a:cs typeface="Arial"/>
              </a:rPr>
              <a:t>,</a:t>
            </a:r>
            <a:r>
              <a:rPr sz="3550" i="1" spc="-720" dirty="0">
                <a:latin typeface="Arial"/>
                <a:cs typeface="Arial"/>
              </a:rPr>
              <a:t> </a:t>
            </a:r>
            <a:r>
              <a:rPr sz="3550" b="1" i="1" spc="-75" dirty="0">
                <a:latin typeface="Bookman Old Style"/>
                <a:cs typeface="Bookman Old Style"/>
              </a:rPr>
              <a:t>w</a:t>
            </a:r>
            <a:endParaRPr sz="355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5614" y="4399045"/>
            <a:ext cx="62928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spc="35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5614" y="4715381"/>
            <a:ext cx="113411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i="1" spc="380" dirty="0">
                <a:latin typeface="Arial"/>
                <a:cs typeface="Arial"/>
              </a:rPr>
              <a:t>n</a:t>
            </a:r>
            <a:r>
              <a:rPr sz="2500" spc="390" dirty="0">
                <a:latin typeface="Arial"/>
                <a:cs typeface="Arial"/>
              </a:rPr>
              <a:t>+1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7001" y="4457256"/>
            <a:ext cx="31870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04" dirty="0">
                <a:latin typeface="Arial"/>
                <a:cs typeface="Arial"/>
              </a:rPr>
              <a:t>)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250" dirty="0">
                <a:latin typeface="Arial"/>
                <a:cs typeface="Arial"/>
              </a:rPr>
              <a:t> </a:t>
            </a:r>
            <a:r>
              <a:rPr sz="3550" spc="110" dirty="0">
                <a:latin typeface="Arial"/>
                <a:cs typeface="Arial"/>
              </a:rPr>
              <a:t>softmax(</a:t>
            </a:r>
            <a:r>
              <a:rPr sz="3550" b="1" spc="110" dirty="0">
                <a:latin typeface="Times New Roman"/>
                <a:cs typeface="Times New Roman"/>
              </a:rPr>
              <a:t>u</a:t>
            </a:r>
            <a:r>
              <a:rPr sz="3750" i="1" spc="165" baseline="-12222" dirty="0">
                <a:latin typeface="Arial"/>
                <a:cs typeface="Arial"/>
              </a:rPr>
              <a:t>t</a:t>
            </a:r>
            <a:r>
              <a:rPr sz="3550" spc="110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013793" y="2886984"/>
            <a:ext cx="398780" cy="242570"/>
          </a:xfrm>
          <a:custGeom>
            <a:avLst/>
            <a:gdLst/>
            <a:ahLst/>
            <a:cxnLst/>
            <a:rect l="l" t="t" r="r" b="b"/>
            <a:pathLst>
              <a:path w="398779" h="242569">
                <a:moveTo>
                  <a:pt x="0" y="0"/>
                </a:moveTo>
                <a:lnTo>
                  <a:pt x="65754" y="11135"/>
                </a:lnTo>
                <a:lnTo>
                  <a:pt x="125735" y="24896"/>
                </a:lnTo>
                <a:lnTo>
                  <a:pt x="179942" y="41282"/>
                </a:lnTo>
                <a:lnTo>
                  <a:pt x="228377" y="60295"/>
                </a:lnTo>
                <a:lnTo>
                  <a:pt x="271038" y="81933"/>
                </a:lnTo>
                <a:lnTo>
                  <a:pt x="307926" y="106196"/>
                </a:lnTo>
                <a:lnTo>
                  <a:pt x="339041" y="133086"/>
                </a:lnTo>
                <a:lnTo>
                  <a:pt x="364382" y="162601"/>
                </a:lnTo>
                <a:lnTo>
                  <a:pt x="397746" y="229508"/>
                </a:lnTo>
                <a:lnTo>
                  <a:pt x="398532" y="242187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50696" y="3112723"/>
            <a:ext cx="121920" cy="105410"/>
          </a:xfrm>
          <a:custGeom>
            <a:avLst/>
            <a:gdLst/>
            <a:ahLst/>
            <a:cxnLst/>
            <a:rect l="l" t="t" r="r" b="b"/>
            <a:pathLst>
              <a:path w="121920" h="105410">
                <a:moveTo>
                  <a:pt x="0" y="7544"/>
                </a:moveTo>
                <a:lnTo>
                  <a:pt x="67130" y="105177"/>
                </a:lnTo>
                <a:lnTo>
                  <a:pt x="121686" y="0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11539" y="3116495"/>
            <a:ext cx="6350" cy="101600"/>
          </a:xfrm>
          <a:custGeom>
            <a:avLst/>
            <a:gdLst/>
            <a:ahLst/>
            <a:cxnLst/>
            <a:rect l="l" t="t" r="r" b="b"/>
            <a:pathLst>
              <a:path w="6350" h="101600">
                <a:moveTo>
                  <a:pt x="0" y="0"/>
                </a:moveTo>
                <a:lnTo>
                  <a:pt x="6287" y="101405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11563" y="2520420"/>
            <a:ext cx="2801620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ru-RU" sz="2800" i="1" spc="50" dirty="0" smtClean="0">
                <a:solidFill>
                  <a:srgbClr val="0365C0"/>
                </a:solidFill>
                <a:latin typeface="Arial"/>
                <a:cs typeface="Arial"/>
              </a:rPr>
              <a:t>Вложение </a:t>
            </a:r>
            <a:r>
              <a:rPr sz="4875" i="1" spc="157" baseline="2564" dirty="0" err="1" smtClean="0">
                <a:solidFill>
                  <a:srgbClr val="0E4EB2"/>
                </a:solidFill>
                <a:latin typeface="Arial"/>
                <a:cs typeface="Arial"/>
              </a:rPr>
              <a:t>w</a:t>
            </a:r>
            <a:r>
              <a:rPr sz="3375" i="1" spc="157" baseline="-8641" dirty="0" err="1" smtClean="0">
                <a:solidFill>
                  <a:srgbClr val="0E4EB2"/>
                </a:solidFill>
                <a:latin typeface="Arial"/>
                <a:cs typeface="Arial"/>
              </a:rPr>
              <a:t>t</a:t>
            </a:r>
            <a:endParaRPr sz="3375" baseline="-8641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57542" y="2685757"/>
            <a:ext cx="184150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spc="-5" dirty="0">
                <a:solidFill>
                  <a:srgbClr val="0E4EB2"/>
                </a:solidFill>
                <a:latin typeface="Arial"/>
                <a:cs typeface="Arial"/>
              </a:rPr>
              <a:t>1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88265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7895" algn="l"/>
              </a:tabLst>
            </a:pPr>
            <a:r>
              <a:rPr lang="ru-RU" spc="-5" dirty="0" err="1"/>
              <a:t>Кирос</a:t>
            </a:r>
            <a:r>
              <a:rPr lang="ru-RU" spc="-5" dirty="0"/>
              <a:t> и др.</a:t>
            </a:r>
            <a:r>
              <a:rPr lang="ru-RU" spc="-100" dirty="0"/>
              <a:t> </a:t>
            </a:r>
            <a:r>
              <a:rPr lang="ru-RU" dirty="0"/>
              <a:t>(2013)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01652" y="4662209"/>
            <a:ext cx="16319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158" y="4457256"/>
            <a:ext cx="22834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36015" algn="l"/>
              </a:tabLst>
            </a:pPr>
            <a:r>
              <a:rPr sz="3550" i="1" spc="20" dirty="0">
                <a:latin typeface="Arial"/>
                <a:cs typeface="Arial"/>
              </a:rPr>
              <a:t>p</a:t>
            </a:r>
            <a:r>
              <a:rPr sz="3550" spc="20" dirty="0">
                <a:latin typeface="Arial"/>
                <a:cs typeface="Arial"/>
              </a:rPr>
              <a:t>(</a:t>
            </a:r>
            <a:r>
              <a:rPr sz="3550" i="1" spc="20" dirty="0">
                <a:latin typeface="Arial"/>
                <a:cs typeface="Arial"/>
              </a:rPr>
              <a:t>W	</a:t>
            </a:r>
            <a:r>
              <a:rPr sz="3550" spc="160" dirty="0">
                <a:latin typeface="MS UI Gothic"/>
                <a:cs typeface="MS UI Gothic"/>
              </a:rPr>
              <a:t>| </a:t>
            </a:r>
            <a:r>
              <a:rPr sz="3550" b="1" i="1" spc="8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i="1" spc="80" dirty="0">
                <a:latin typeface="Arial"/>
                <a:cs typeface="Arial"/>
              </a:rPr>
              <a:t>,</a:t>
            </a:r>
            <a:r>
              <a:rPr sz="3550" i="1" spc="-720" dirty="0">
                <a:latin typeface="Arial"/>
                <a:cs typeface="Arial"/>
              </a:rPr>
              <a:t> </a:t>
            </a:r>
            <a:r>
              <a:rPr sz="3550" b="1" i="1" spc="-75" dirty="0">
                <a:latin typeface="Bookman Old Style"/>
                <a:cs typeface="Bookman Old Style"/>
              </a:rPr>
              <a:t>w</a:t>
            </a:r>
            <a:endParaRPr sz="35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5614" y="4399045"/>
            <a:ext cx="62928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spc="35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5614" y="4715381"/>
            <a:ext cx="113411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i="1" spc="380" dirty="0">
                <a:latin typeface="Arial"/>
                <a:cs typeface="Arial"/>
              </a:rPr>
              <a:t>n</a:t>
            </a:r>
            <a:r>
              <a:rPr sz="2500" spc="390" dirty="0">
                <a:latin typeface="Arial"/>
                <a:cs typeface="Arial"/>
              </a:rPr>
              <a:t>+1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7001" y="4457256"/>
            <a:ext cx="31870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04" dirty="0">
                <a:latin typeface="Arial"/>
                <a:cs typeface="Arial"/>
              </a:rPr>
              <a:t>)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250" dirty="0">
                <a:latin typeface="Arial"/>
                <a:cs typeface="Arial"/>
              </a:rPr>
              <a:t> </a:t>
            </a:r>
            <a:r>
              <a:rPr sz="3550" spc="110" dirty="0">
                <a:latin typeface="Arial"/>
                <a:cs typeface="Arial"/>
              </a:rPr>
              <a:t>softmax(</a:t>
            </a:r>
            <a:r>
              <a:rPr sz="3550" b="1" spc="110" dirty="0">
                <a:latin typeface="Times New Roman"/>
                <a:cs typeface="Times New Roman"/>
              </a:rPr>
              <a:t>u</a:t>
            </a:r>
            <a:r>
              <a:rPr sz="3750" i="1" spc="165" baseline="-12222" dirty="0">
                <a:latin typeface="Arial"/>
                <a:cs typeface="Arial"/>
              </a:rPr>
              <a:t>t</a:t>
            </a:r>
            <a:r>
              <a:rPr sz="3550" spc="110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1986280" algn="l"/>
              </a:tabLst>
            </a:pPr>
            <a:r>
              <a:rPr lang="ru-RU" sz="3600" spc="25" dirty="0" smtClean="0"/>
              <a:t>Кодировщик</a:t>
            </a:r>
            <a:r>
              <a:rPr sz="3600" spc="25" dirty="0"/>
              <a:t>	</a:t>
            </a:r>
            <a:r>
              <a:rPr sz="3550" b="1" spc="195" dirty="0">
                <a:latin typeface="Arial"/>
                <a:cs typeface="Arial"/>
              </a:rPr>
              <a:t>x </a:t>
            </a:r>
            <a:r>
              <a:rPr sz="3550" spc="710" dirty="0"/>
              <a:t>=</a:t>
            </a:r>
            <a:r>
              <a:rPr sz="3550" spc="-180" dirty="0"/>
              <a:t> </a:t>
            </a:r>
            <a:r>
              <a:rPr sz="3550" spc="35" dirty="0"/>
              <a:t>embed(</a:t>
            </a:r>
            <a:r>
              <a:rPr sz="355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50" spc="35" dirty="0"/>
              <a:t>)</a:t>
            </a: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ru-RU" sz="3600" spc="-5" dirty="0" smtClean="0"/>
              <a:t>Простая условная</a:t>
            </a:r>
            <a:r>
              <a:rPr sz="3600" spc="35" dirty="0" smtClean="0"/>
              <a:t> </a:t>
            </a:r>
            <a:r>
              <a:rPr sz="3600" i="1" spc="30" dirty="0" smtClean="0">
                <a:latin typeface="Arial"/>
                <a:cs typeface="Arial"/>
              </a:rPr>
              <a:t>n</a:t>
            </a:r>
            <a:r>
              <a:rPr sz="3600" spc="30" dirty="0" smtClean="0"/>
              <a:t>-</a:t>
            </a:r>
            <a:r>
              <a:rPr lang="ru-RU" sz="3600" spc="30" dirty="0" err="1" smtClean="0"/>
              <a:t>граммная</a:t>
            </a:r>
            <a:r>
              <a:rPr sz="3600" spc="-35" dirty="0" smtClean="0"/>
              <a:t> </a:t>
            </a:r>
            <a:r>
              <a:rPr lang="ru-RU" sz="3600" dirty="0"/>
              <a:t>Я</a:t>
            </a:r>
            <a:r>
              <a:rPr sz="3600" dirty="0" smtClean="0"/>
              <a:t>M</a:t>
            </a:r>
            <a:r>
              <a:rPr sz="3600" dirty="0"/>
              <a:t>:</a:t>
            </a:r>
            <a:endParaRPr sz="3600" dirty="0">
              <a:latin typeface="Arial"/>
              <a:cs typeface="Arial"/>
            </a:endParaRPr>
          </a:p>
          <a:p>
            <a:pPr marL="3162300">
              <a:lnSpc>
                <a:spcPct val="100000"/>
              </a:lnSpc>
              <a:spcBef>
                <a:spcPts val="395"/>
              </a:spcBef>
              <a:tabLst>
                <a:tab pos="3740150" algn="l"/>
              </a:tabLst>
            </a:pPr>
            <a:r>
              <a:rPr sz="3550" b="1" spc="350" dirty="0">
                <a:latin typeface="Times New Roman"/>
                <a:cs typeface="Times New Roman"/>
              </a:rPr>
              <a:t>h</a:t>
            </a:r>
            <a:r>
              <a:rPr sz="3750" i="1" spc="525" baseline="-11111" dirty="0">
                <a:latin typeface="Arial"/>
                <a:cs typeface="Arial"/>
              </a:rPr>
              <a:t>t	</a:t>
            </a:r>
            <a:r>
              <a:rPr sz="3550" spc="710" dirty="0"/>
              <a:t>=</a:t>
            </a:r>
            <a:r>
              <a:rPr sz="3550" dirty="0"/>
              <a:t> 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550" spc="434" dirty="0"/>
              <a:t>[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750" i="1" spc="652" baseline="-11111" dirty="0">
                <a:latin typeface="Arial"/>
                <a:cs typeface="Arial"/>
              </a:rPr>
              <a:t>t</a:t>
            </a:r>
            <a:r>
              <a:rPr sz="3750" spc="652" baseline="-11111" dirty="0">
                <a:latin typeface="MS Gothic"/>
                <a:cs typeface="MS Gothic"/>
              </a:rPr>
              <a:t>—</a:t>
            </a:r>
            <a:r>
              <a:rPr sz="3750" i="1" spc="652" baseline="-11111" dirty="0">
                <a:latin typeface="Arial"/>
                <a:cs typeface="Arial"/>
              </a:rPr>
              <a:t>n</a:t>
            </a:r>
            <a:r>
              <a:rPr sz="3750" spc="652" baseline="-11111" dirty="0"/>
              <a:t>+1</a:t>
            </a:r>
            <a:r>
              <a:rPr sz="3550" spc="434" dirty="0"/>
              <a:t>;</a:t>
            </a:r>
            <a:r>
              <a:rPr sz="3550" spc="-395" dirty="0"/>
              <a:t> </a:t>
            </a:r>
            <a:r>
              <a:rPr sz="3550" b="1" spc="445" dirty="0">
                <a:latin typeface="Times New Roman"/>
                <a:cs typeface="Times New Roman"/>
              </a:rPr>
              <a:t>w</a:t>
            </a:r>
            <a:r>
              <a:rPr sz="3750" i="1" spc="667" baseline="-11111" dirty="0">
                <a:latin typeface="Arial"/>
                <a:cs typeface="Arial"/>
              </a:rPr>
              <a:t>t</a:t>
            </a:r>
            <a:r>
              <a:rPr sz="3750" spc="667" baseline="-11111" dirty="0">
                <a:latin typeface="MS Gothic"/>
                <a:cs typeface="MS Gothic"/>
              </a:rPr>
              <a:t>—</a:t>
            </a:r>
            <a:r>
              <a:rPr sz="3750" i="1" spc="667" baseline="-11111" dirty="0">
                <a:latin typeface="Arial"/>
                <a:cs typeface="Arial"/>
              </a:rPr>
              <a:t>n</a:t>
            </a:r>
            <a:r>
              <a:rPr sz="3750" spc="667" baseline="-11111" dirty="0"/>
              <a:t>+2</a:t>
            </a:r>
            <a:r>
              <a:rPr sz="3550" spc="445" dirty="0"/>
              <a:t>;</a:t>
            </a:r>
            <a:r>
              <a:rPr sz="3550" spc="-390" dirty="0"/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spc="5" dirty="0"/>
              <a:t>;</a:t>
            </a:r>
            <a:r>
              <a:rPr sz="3550" spc="-395" dirty="0"/>
              <a:t> </a:t>
            </a:r>
            <a:r>
              <a:rPr sz="3550" b="1" spc="400" dirty="0">
                <a:latin typeface="Times New Roman"/>
                <a:cs typeface="Times New Roman"/>
              </a:rPr>
              <a:t>w</a:t>
            </a:r>
            <a:r>
              <a:rPr sz="3750" i="1" spc="600" baseline="-11111" dirty="0">
                <a:latin typeface="Arial"/>
                <a:cs typeface="Arial"/>
              </a:rPr>
              <a:t>t</a:t>
            </a:r>
            <a:r>
              <a:rPr sz="3750" spc="600" baseline="-11111" dirty="0">
                <a:latin typeface="MS Gothic"/>
                <a:cs typeface="MS Gothic"/>
              </a:rPr>
              <a:t>—</a:t>
            </a:r>
            <a:r>
              <a:rPr sz="3750" spc="600" baseline="-11111" dirty="0"/>
              <a:t>1</a:t>
            </a:r>
            <a:r>
              <a:rPr sz="3550" spc="400" dirty="0"/>
              <a:t>]</a:t>
            </a:r>
            <a:r>
              <a:rPr sz="3550" spc="-445" dirty="0"/>
              <a:t> </a:t>
            </a:r>
            <a:r>
              <a:rPr sz="3550" spc="505" dirty="0">
                <a:solidFill>
                  <a:srgbClr val="FF0000"/>
                </a:solidFill>
              </a:rPr>
              <a:t>+</a:t>
            </a:r>
            <a:r>
              <a:rPr sz="3550" b="1" spc="505" dirty="0">
                <a:solidFill>
                  <a:srgbClr val="FF0000"/>
                </a:solidFill>
                <a:latin typeface="Times New Roman"/>
                <a:cs typeface="Times New Roman"/>
              </a:rPr>
              <a:t>Cx</a:t>
            </a:r>
            <a:endParaRPr sz="3550" dirty="0">
              <a:latin typeface="Times New Roman"/>
              <a:cs typeface="Times New Roman"/>
            </a:endParaRPr>
          </a:p>
          <a:p>
            <a:pPr marL="3162300">
              <a:lnSpc>
                <a:spcPct val="100000"/>
              </a:lnSpc>
              <a:spcBef>
                <a:spcPts val="1080"/>
              </a:spcBef>
              <a:tabLst>
                <a:tab pos="3740150" algn="l"/>
              </a:tabLst>
            </a:pPr>
            <a:r>
              <a:rPr b="1" spc="350" dirty="0">
                <a:latin typeface="Times New Roman"/>
                <a:cs typeface="Times New Roman"/>
              </a:rPr>
              <a:t>u</a:t>
            </a:r>
            <a:r>
              <a:rPr sz="3750" i="1" spc="525" baseline="-12222" dirty="0">
                <a:latin typeface="Arial"/>
                <a:cs typeface="Arial"/>
              </a:rPr>
              <a:t>t	</a:t>
            </a:r>
            <a:r>
              <a:rPr sz="3550" spc="710" dirty="0"/>
              <a:t>=</a:t>
            </a:r>
            <a:r>
              <a:rPr sz="3550" spc="5" dirty="0"/>
              <a:t> </a:t>
            </a:r>
            <a:r>
              <a:rPr sz="3550" b="1" spc="450" dirty="0">
                <a:latin typeface="Times New Roman"/>
                <a:cs typeface="Times New Roman"/>
              </a:rPr>
              <a:t>Ph</a:t>
            </a:r>
            <a:r>
              <a:rPr sz="3750" i="1" spc="675" baseline="-12222" dirty="0">
                <a:latin typeface="Arial"/>
                <a:cs typeface="Arial"/>
              </a:rPr>
              <a:t>t</a:t>
            </a:r>
            <a:r>
              <a:rPr sz="3750" i="1" spc="419" baseline="-12222" dirty="0">
                <a:latin typeface="Arial"/>
                <a:cs typeface="Arial"/>
              </a:rPr>
              <a:t> </a:t>
            </a:r>
            <a:r>
              <a:rPr sz="3550" spc="710" dirty="0"/>
              <a:t>+</a:t>
            </a:r>
            <a:r>
              <a:rPr sz="3550" spc="-195" dirty="0"/>
              <a:t> </a:t>
            </a:r>
            <a:r>
              <a:rPr sz="3550" b="1" spc="310" dirty="0">
                <a:latin typeface="Times New Roman"/>
                <a:cs typeface="Times New Roman"/>
              </a:rPr>
              <a:t>b</a:t>
            </a:r>
            <a:endParaRPr sz="3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94361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7895" algn="l"/>
              </a:tabLst>
            </a:pPr>
            <a:r>
              <a:rPr lang="ru-RU" spc="-5" dirty="0" err="1"/>
              <a:t>Кирос</a:t>
            </a:r>
            <a:r>
              <a:rPr lang="ru-RU" spc="-5" dirty="0"/>
              <a:t> и др.</a:t>
            </a:r>
            <a:r>
              <a:rPr lang="ru-RU" spc="-100" dirty="0"/>
              <a:t> </a:t>
            </a:r>
            <a:r>
              <a:rPr lang="ru-RU" dirty="0"/>
              <a:t>(2013)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01652" y="4662209"/>
            <a:ext cx="16319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158" y="4457256"/>
            <a:ext cx="22834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36015" algn="l"/>
              </a:tabLst>
            </a:pPr>
            <a:r>
              <a:rPr sz="3550" i="1" spc="20" dirty="0">
                <a:latin typeface="Arial"/>
                <a:cs typeface="Arial"/>
              </a:rPr>
              <a:t>p</a:t>
            </a:r>
            <a:r>
              <a:rPr sz="3550" spc="20" dirty="0">
                <a:latin typeface="Arial"/>
                <a:cs typeface="Arial"/>
              </a:rPr>
              <a:t>(</a:t>
            </a:r>
            <a:r>
              <a:rPr sz="3550" i="1" spc="20" dirty="0">
                <a:latin typeface="Arial"/>
                <a:cs typeface="Arial"/>
              </a:rPr>
              <a:t>W	</a:t>
            </a:r>
            <a:r>
              <a:rPr sz="3550" spc="160" dirty="0">
                <a:latin typeface="MS UI Gothic"/>
                <a:cs typeface="MS UI Gothic"/>
              </a:rPr>
              <a:t>| </a:t>
            </a:r>
            <a:r>
              <a:rPr sz="3550" b="1" i="1" spc="8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i="1" spc="80" dirty="0">
                <a:latin typeface="Arial"/>
                <a:cs typeface="Arial"/>
              </a:rPr>
              <a:t>,</a:t>
            </a:r>
            <a:r>
              <a:rPr sz="3550" i="1" spc="-720" dirty="0">
                <a:latin typeface="Arial"/>
                <a:cs typeface="Arial"/>
              </a:rPr>
              <a:t> </a:t>
            </a:r>
            <a:r>
              <a:rPr sz="3550" b="1" i="1" spc="-75" dirty="0">
                <a:latin typeface="Bookman Old Style"/>
                <a:cs typeface="Bookman Old Style"/>
              </a:rPr>
              <a:t>w</a:t>
            </a:r>
            <a:endParaRPr sz="35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5614" y="4399045"/>
            <a:ext cx="62928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spc="35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5614" y="4715381"/>
            <a:ext cx="113411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i="1" spc="380" dirty="0">
                <a:latin typeface="Arial"/>
                <a:cs typeface="Arial"/>
              </a:rPr>
              <a:t>n</a:t>
            </a:r>
            <a:r>
              <a:rPr sz="2500" spc="390" dirty="0">
                <a:latin typeface="Arial"/>
                <a:cs typeface="Arial"/>
              </a:rPr>
              <a:t>+1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7001" y="4457256"/>
            <a:ext cx="31870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04" dirty="0">
                <a:latin typeface="Arial"/>
                <a:cs typeface="Arial"/>
              </a:rPr>
              <a:t>)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250" dirty="0">
                <a:latin typeface="Arial"/>
                <a:cs typeface="Arial"/>
              </a:rPr>
              <a:t> </a:t>
            </a:r>
            <a:r>
              <a:rPr sz="3550" spc="110" dirty="0">
                <a:latin typeface="Arial"/>
                <a:cs typeface="Arial"/>
              </a:rPr>
              <a:t>softmax(</a:t>
            </a:r>
            <a:r>
              <a:rPr sz="3550" b="1" spc="110" dirty="0">
                <a:latin typeface="Times New Roman"/>
                <a:cs typeface="Times New Roman"/>
              </a:rPr>
              <a:t>u</a:t>
            </a:r>
            <a:r>
              <a:rPr sz="3750" i="1" spc="165" baseline="-12222" dirty="0">
                <a:latin typeface="Arial"/>
                <a:cs typeface="Arial"/>
              </a:rPr>
              <a:t>t</a:t>
            </a:r>
            <a:r>
              <a:rPr sz="3550" spc="110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5362064"/>
            <a:ext cx="8407400" cy="1290097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ru-RU" sz="3600" spc="25" dirty="0" smtClean="0">
                <a:latin typeface="Arial"/>
                <a:cs typeface="Arial"/>
              </a:rPr>
              <a:t>Мультипликативная</a:t>
            </a:r>
            <a:r>
              <a:rPr sz="3600" spc="25" dirty="0" smtClean="0">
                <a:latin typeface="Arial"/>
                <a:cs typeface="Arial"/>
              </a:rPr>
              <a:t> </a:t>
            </a:r>
            <a:r>
              <a:rPr sz="3600" i="1" spc="30" dirty="0" smtClean="0">
                <a:latin typeface="Arial"/>
                <a:cs typeface="Arial"/>
              </a:rPr>
              <a:t>n</a:t>
            </a:r>
            <a:r>
              <a:rPr sz="3600" spc="30" dirty="0" smtClean="0">
                <a:latin typeface="Arial"/>
                <a:cs typeface="Arial"/>
              </a:rPr>
              <a:t>-</a:t>
            </a:r>
            <a:r>
              <a:rPr lang="ru-RU" sz="3600" spc="30" dirty="0" err="1" smtClean="0">
                <a:latin typeface="Arial"/>
                <a:cs typeface="Arial"/>
              </a:rPr>
              <a:t>граммная</a:t>
            </a:r>
            <a:r>
              <a:rPr lang="ru-RU" sz="3600" spc="30" dirty="0" smtClean="0">
                <a:latin typeface="Arial"/>
                <a:cs typeface="Arial"/>
              </a:rPr>
              <a:t> Я</a:t>
            </a:r>
            <a:r>
              <a:rPr sz="3600" dirty="0" smtClean="0">
                <a:latin typeface="Arial"/>
                <a:cs typeface="Arial"/>
              </a:rPr>
              <a:t>M</a:t>
            </a:r>
            <a:r>
              <a:rPr sz="3600" dirty="0">
                <a:latin typeface="Arial"/>
                <a:cs typeface="Arial"/>
              </a:rPr>
              <a:t>:</a:t>
            </a:r>
          </a:p>
          <a:p>
            <a:pPr marL="3103880">
              <a:lnSpc>
                <a:spcPct val="100000"/>
              </a:lnSpc>
              <a:spcBef>
                <a:spcPts val="710"/>
              </a:spcBef>
              <a:tabLst>
                <a:tab pos="3708400" algn="l"/>
              </a:tabLst>
            </a:pPr>
            <a:r>
              <a:rPr sz="5325" i="1" spc="337" baseline="8607" dirty="0">
                <a:latin typeface="Arial"/>
                <a:cs typeface="Arial"/>
              </a:rPr>
              <a:t>w</a:t>
            </a:r>
            <a:r>
              <a:rPr sz="2500" i="1" spc="225" dirty="0">
                <a:latin typeface="Arial"/>
                <a:cs typeface="Arial"/>
              </a:rPr>
              <a:t>i	</a:t>
            </a:r>
            <a:r>
              <a:rPr sz="5325" spc="1064" baseline="8607" dirty="0">
                <a:latin typeface="Arial"/>
                <a:cs typeface="Arial"/>
              </a:rPr>
              <a:t>=</a:t>
            </a:r>
            <a:r>
              <a:rPr sz="5325" spc="-22" baseline="8607" dirty="0">
                <a:latin typeface="Arial"/>
                <a:cs typeface="Arial"/>
              </a:rPr>
              <a:t> </a:t>
            </a:r>
            <a:r>
              <a:rPr sz="5325" i="1" spc="487" baseline="8607" dirty="0">
                <a:latin typeface="Arial"/>
                <a:cs typeface="Arial"/>
              </a:rPr>
              <a:t>r</a:t>
            </a:r>
            <a:r>
              <a:rPr sz="2500" i="1" spc="325" dirty="0">
                <a:latin typeface="Arial"/>
                <a:cs typeface="Arial"/>
              </a:rPr>
              <a:t>i,w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1986280" algn="l"/>
              </a:tabLst>
            </a:pPr>
            <a:r>
              <a:rPr lang="ru-RU" sz="3600" spc="25" dirty="0"/>
              <a:t>Кодировщик	</a:t>
            </a:r>
            <a:r>
              <a:rPr lang="ru-RU" b="1" spc="195" dirty="0"/>
              <a:t>x </a:t>
            </a:r>
            <a:r>
              <a:rPr lang="ru-RU" spc="710" dirty="0"/>
              <a:t>=</a:t>
            </a:r>
            <a:r>
              <a:rPr lang="ru-RU" spc="-180" dirty="0"/>
              <a:t> </a:t>
            </a:r>
            <a:r>
              <a:rPr lang="ru-RU" spc="35" dirty="0" err="1"/>
              <a:t>embed</a:t>
            </a:r>
            <a:r>
              <a:rPr lang="ru-RU" spc="35" dirty="0"/>
              <a:t>(</a:t>
            </a:r>
            <a:r>
              <a:rPr lang="ru-RU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ru-RU" spc="35" dirty="0"/>
              <a:t>)</a:t>
            </a:r>
            <a:endParaRPr lang="ru-RU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ru-RU" sz="3600" spc="-5" dirty="0"/>
              <a:t>Простая условная</a:t>
            </a:r>
            <a:r>
              <a:rPr lang="ru-RU" sz="3600" spc="35" dirty="0"/>
              <a:t> </a:t>
            </a:r>
            <a:r>
              <a:rPr lang="ru-RU" sz="3600" i="1" spc="30" dirty="0"/>
              <a:t>n</a:t>
            </a:r>
            <a:r>
              <a:rPr lang="ru-RU" sz="3600" spc="30" dirty="0"/>
              <a:t>-</a:t>
            </a:r>
            <a:r>
              <a:rPr lang="ru-RU" sz="3600" spc="30" dirty="0" err="1"/>
              <a:t>граммная</a:t>
            </a:r>
            <a:r>
              <a:rPr lang="ru-RU" sz="3600" spc="-35" dirty="0"/>
              <a:t> </a:t>
            </a:r>
            <a:r>
              <a:rPr lang="ru-RU" sz="3600" dirty="0"/>
              <a:t>ЯM:</a:t>
            </a:r>
          </a:p>
          <a:p>
            <a:pPr marL="3162300">
              <a:lnSpc>
                <a:spcPct val="100000"/>
              </a:lnSpc>
              <a:spcBef>
                <a:spcPts val="395"/>
              </a:spcBef>
              <a:tabLst>
                <a:tab pos="3740150" algn="l"/>
              </a:tabLst>
            </a:pPr>
            <a:r>
              <a:rPr sz="3550" b="1" spc="350" dirty="0" err="1" smtClean="0">
                <a:latin typeface="Times New Roman"/>
                <a:cs typeface="Times New Roman"/>
              </a:rPr>
              <a:t>h</a:t>
            </a:r>
            <a:r>
              <a:rPr sz="3750" i="1" spc="525" baseline="-11111" dirty="0" err="1" smtClean="0">
                <a:latin typeface="Arial"/>
                <a:cs typeface="Arial"/>
              </a:rPr>
              <a:t>t</a:t>
            </a:r>
            <a:r>
              <a:rPr sz="3750" i="1" spc="525" baseline="-11111" dirty="0">
                <a:latin typeface="Arial"/>
                <a:cs typeface="Arial"/>
              </a:rPr>
              <a:t>	</a:t>
            </a:r>
            <a:r>
              <a:rPr sz="3550" spc="710" dirty="0"/>
              <a:t>=</a:t>
            </a:r>
            <a:r>
              <a:rPr sz="3550" dirty="0"/>
              <a:t> 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550" spc="434" dirty="0"/>
              <a:t>[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750" i="1" spc="652" baseline="-11111" dirty="0">
                <a:latin typeface="Arial"/>
                <a:cs typeface="Arial"/>
              </a:rPr>
              <a:t>t</a:t>
            </a:r>
            <a:r>
              <a:rPr sz="3750" spc="652" baseline="-11111" dirty="0">
                <a:latin typeface="MS Gothic"/>
                <a:cs typeface="MS Gothic"/>
              </a:rPr>
              <a:t>—</a:t>
            </a:r>
            <a:r>
              <a:rPr sz="3750" i="1" spc="652" baseline="-11111" dirty="0">
                <a:latin typeface="Arial"/>
                <a:cs typeface="Arial"/>
              </a:rPr>
              <a:t>n</a:t>
            </a:r>
            <a:r>
              <a:rPr sz="3750" spc="652" baseline="-11111" dirty="0"/>
              <a:t>+1</a:t>
            </a:r>
            <a:r>
              <a:rPr sz="3550" spc="434" dirty="0"/>
              <a:t>;</a:t>
            </a:r>
            <a:r>
              <a:rPr sz="3550" spc="-395" dirty="0"/>
              <a:t> </a:t>
            </a:r>
            <a:r>
              <a:rPr sz="3550" b="1" spc="445" dirty="0">
                <a:latin typeface="Times New Roman"/>
                <a:cs typeface="Times New Roman"/>
              </a:rPr>
              <a:t>w</a:t>
            </a:r>
            <a:r>
              <a:rPr sz="3750" i="1" spc="667" baseline="-11111" dirty="0">
                <a:latin typeface="Arial"/>
                <a:cs typeface="Arial"/>
              </a:rPr>
              <a:t>t</a:t>
            </a:r>
            <a:r>
              <a:rPr sz="3750" spc="667" baseline="-11111" dirty="0">
                <a:latin typeface="MS Gothic"/>
                <a:cs typeface="MS Gothic"/>
              </a:rPr>
              <a:t>—</a:t>
            </a:r>
            <a:r>
              <a:rPr sz="3750" i="1" spc="667" baseline="-11111" dirty="0">
                <a:latin typeface="Arial"/>
                <a:cs typeface="Arial"/>
              </a:rPr>
              <a:t>n</a:t>
            </a:r>
            <a:r>
              <a:rPr sz="3750" spc="667" baseline="-11111" dirty="0"/>
              <a:t>+2</a:t>
            </a:r>
            <a:r>
              <a:rPr sz="3550" spc="445" dirty="0"/>
              <a:t>;</a:t>
            </a:r>
            <a:r>
              <a:rPr sz="3550" spc="-390" dirty="0"/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spc="5" dirty="0"/>
              <a:t>;</a:t>
            </a:r>
            <a:r>
              <a:rPr sz="3550" spc="-395" dirty="0"/>
              <a:t> </a:t>
            </a:r>
            <a:r>
              <a:rPr sz="3550" b="1" spc="400" dirty="0">
                <a:latin typeface="Times New Roman"/>
                <a:cs typeface="Times New Roman"/>
              </a:rPr>
              <a:t>w</a:t>
            </a:r>
            <a:r>
              <a:rPr sz="3750" i="1" spc="600" baseline="-11111" dirty="0">
                <a:latin typeface="Arial"/>
                <a:cs typeface="Arial"/>
              </a:rPr>
              <a:t>t</a:t>
            </a:r>
            <a:r>
              <a:rPr sz="3750" spc="600" baseline="-11111" dirty="0">
                <a:latin typeface="MS Gothic"/>
                <a:cs typeface="MS Gothic"/>
              </a:rPr>
              <a:t>—</a:t>
            </a:r>
            <a:r>
              <a:rPr sz="3750" spc="600" baseline="-11111" dirty="0"/>
              <a:t>1</a:t>
            </a:r>
            <a:r>
              <a:rPr sz="3550" spc="400" dirty="0"/>
              <a:t>]</a:t>
            </a:r>
            <a:r>
              <a:rPr sz="3550" spc="-445" dirty="0"/>
              <a:t> </a:t>
            </a:r>
            <a:r>
              <a:rPr sz="3550" spc="505" dirty="0">
                <a:solidFill>
                  <a:srgbClr val="FF0000"/>
                </a:solidFill>
              </a:rPr>
              <a:t>+</a:t>
            </a:r>
            <a:r>
              <a:rPr sz="3550" b="1" spc="505" dirty="0">
                <a:solidFill>
                  <a:srgbClr val="FF0000"/>
                </a:solidFill>
                <a:latin typeface="Times New Roman"/>
                <a:cs typeface="Times New Roman"/>
              </a:rPr>
              <a:t>Cx</a:t>
            </a:r>
            <a:endParaRPr sz="3550" dirty="0">
              <a:latin typeface="Times New Roman"/>
              <a:cs typeface="Times New Roman"/>
            </a:endParaRPr>
          </a:p>
          <a:p>
            <a:pPr marL="3162300">
              <a:lnSpc>
                <a:spcPct val="100000"/>
              </a:lnSpc>
              <a:spcBef>
                <a:spcPts val="1080"/>
              </a:spcBef>
              <a:tabLst>
                <a:tab pos="3740150" algn="l"/>
              </a:tabLst>
            </a:pPr>
            <a:r>
              <a:rPr b="1" spc="350" dirty="0">
                <a:latin typeface="Times New Roman"/>
                <a:cs typeface="Times New Roman"/>
              </a:rPr>
              <a:t>u</a:t>
            </a:r>
            <a:r>
              <a:rPr sz="3750" i="1" spc="525" baseline="-12222" dirty="0">
                <a:latin typeface="Arial"/>
                <a:cs typeface="Arial"/>
              </a:rPr>
              <a:t>t	</a:t>
            </a:r>
            <a:r>
              <a:rPr sz="3550" spc="710" dirty="0"/>
              <a:t>=</a:t>
            </a:r>
            <a:r>
              <a:rPr sz="3550" spc="5" dirty="0"/>
              <a:t> </a:t>
            </a:r>
            <a:r>
              <a:rPr sz="3550" b="1" spc="450" dirty="0">
                <a:latin typeface="Times New Roman"/>
                <a:cs typeface="Times New Roman"/>
              </a:rPr>
              <a:t>Ph</a:t>
            </a:r>
            <a:r>
              <a:rPr sz="3750" i="1" spc="675" baseline="-12222" dirty="0">
                <a:latin typeface="Arial"/>
                <a:cs typeface="Arial"/>
              </a:rPr>
              <a:t>t</a:t>
            </a:r>
            <a:r>
              <a:rPr sz="3750" i="1" spc="419" baseline="-12222" dirty="0">
                <a:latin typeface="Arial"/>
                <a:cs typeface="Arial"/>
              </a:rPr>
              <a:t> </a:t>
            </a:r>
            <a:r>
              <a:rPr sz="3550" spc="710" dirty="0"/>
              <a:t>+</a:t>
            </a:r>
            <a:r>
              <a:rPr sz="3550" spc="-195" dirty="0"/>
              <a:t> </a:t>
            </a:r>
            <a:r>
              <a:rPr sz="3550" b="1" spc="310" dirty="0">
                <a:latin typeface="Times New Roman"/>
                <a:cs typeface="Times New Roman"/>
              </a:rPr>
              <a:t>b</a:t>
            </a:r>
            <a:endParaRPr sz="3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87503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7895" algn="l"/>
              </a:tabLst>
            </a:pPr>
            <a:r>
              <a:rPr lang="ru-RU" spc="-5" dirty="0" err="1"/>
              <a:t>Кирос</a:t>
            </a:r>
            <a:r>
              <a:rPr lang="ru-RU" spc="-5" dirty="0"/>
              <a:t> и др.</a:t>
            </a:r>
            <a:r>
              <a:rPr lang="ru-RU" spc="-100" dirty="0"/>
              <a:t> </a:t>
            </a:r>
            <a:r>
              <a:rPr lang="ru-RU" dirty="0"/>
              <a:t>(2013)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01652" y="4662209"/>
            <a:ext cx="16319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158" y="4457256"/>
            <a:ext cx="22834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36015" algn="l"/>
              </a:tabLst>
            </a:pPr>
            <a:r>
              <a:rPr sz="3550" i="1" spc="20" dirty="0">
                <a:latin typeface="Arial"/>
                <a:cs typeface="Arial"/>
              </a:rPr>
              <a:t>p</a:t>
            </a:r>
            <a:r>
              <a:rPr sz="3550" spc="20" dirty="0">
                <a:latin typeface="Arial"/>
                <a:cs typeface="Arial"/>
              </a:rPr>
              <a:t>(</a:t>
            </a:r>
            <a:r>
              <a:rPr sz="3550" i="1" spc="20" dirty="0">
                <a:latin typeface="Arial"/>
                <a:cs typeface="Arial"/>
              </a:rPr>
              <a:t>W	</a:t>
            </a:r>
            <a:r>
              <a:rPr sz="3550" spc="160" dirty="0">
                <a:latin typeface="MS UI Gothic"/>
                <a:cs typeface="MS UI Gothic"/>
              </a:rPr>
              <a:t>| </a:t>
            </a:r>
            <a:r>
              <a:rPr sz="3550" b="1" i="1" spc="8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i="1" spc="80" dirty="0">
                <a:latin typeface="Arial"/>
                <a:cs typeface="Arial"/>
              </a:rPr>
              <a:t>,</a:t>
            </a:r>
            <a:r>
              <a:rPr sz="3550" i="1" spc="-720" dirty="0">
                <a:latin typeface="Arial"/>
                <a:cs typeface="Arial"/>
              </a:rPr>
              <a:t> </a:t>
            </a:r>
            <a:r>
              <a:rPr sz="3550" b="1" i="1" spc="-75" dirty="0">
                <a:latin typeface="Bookman Old Style"/>
                <a:cs typeface="Bookman Old Style"/>
              </a:rPr>
              <a:t>w</a:t>
            </a:r>
            <a:endParaRPr sz="35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5614" y="4399045"/>
            <a:ext cx="62928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spc="35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5614" y="4715381"/>
            <a:ext cx="113411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i="1" spc="380" dirty="0">
                <a:latin typeface="Arial"/>
                <a:cs typeface="Arial"/>
              </a:rPr>
              <a:t>n</a:t>
            </a:r>
            <a:r>
              <a:rPr sz="2500" spc="390" dirty="0">
                <a:latin typeface="Arial"/>
                <a:cs typeface="Arial"/>
              </a:rPr>
              <a:t>+1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7001" y="4457256"/>
            <a:ext cx="31870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04" dirty="0">
                <a:latin typeface="Arial"/>
                <a:cs typeface="Arial"/>
              </a:rPr>
              <a:t>)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250" dirty="0">
                <a:latin typeface="Arial"/>
                <a:cs typeface="Arial"/>
              </a:rPr>
              <a:t> </a:t>
            </a:r>
            <a:r>
              <a:rPr sz="3550" spc="110" dirty="0">
                <a:latin typeface="Arial"/>
                <a:cs typeface="Arial"/>
              </a:rPr>
              <a:t>softmax(</a:t>
            </a:r>
            <a:r>
              <a:rPr sz="3550" b="1" spc="110" dirty="0">
                <a:latin typeface="Times New Roman"/>
                <a:cs typeface="Times New Roman"/>
              </a:rPr>
              <a:t>u</a:t>
            </a:r>
            <a:r>
              <a:rPr sz="3750" i="1" spc="165" baseline="-12222" dirty="0">
                <a:latin typeface="Arial"/>
                <a:cs typeface="Arial"/>
              </a:rPr>
              <a:t>t</a:t>
            </a:r>
            <a:r>
              <a:rPr sz="3550" spc="110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5362064"/>
            <a:ext cx="9855200" cy="2003112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ru-RU" sz="3600" spc="25" dirty="0">
                <a:latin typeface="Arial"/>
                <a:cs typeface="Arial"/>
              </a:rPr>
              <a:t>Мультипликативная </a:t>
            </a:r>
            <a:r>
              <a:rPr lang="fr-FR" sz="3600" i="1" spc="30" dirty="0">
                <a:latin typeface="Arial"/>
                <a:cs typeface="Arial"/>
              </a:rPr>
              <a:t>n</a:t>
            </a:r>
            <a:r>
              <a:rPr lang="fr-FR" sz="3600" spc="30" dirty="0">
                <a:latin typeface="Arial"/>
                <a:cs typeface="Arial"/>
              </a:rPr>
              <a:t>-</a:t>
            </a:r>
            <a:r>
              <a:rPr lang="ru-RU" sz="3600" spc="30" dirty="0" err="1">
                <a:latin typeface="Arial"/>
                <a:cs typeface="Arial"/>
              </a:rPr>
              <a:t>граммная</a:t>
            </a:r>
            <a:r>
              <a:rPr lang="ru-RU" sz="3600" spc="30" dirty="0">
                <a:latin typeface="Arial"/>
                <a:cs typeface="Arial"/>
              </a:rPr>
              <a:t> Я</a:t>
            </a:r>
            <a:r>
              <a:rPr lang="fr-FR" sz="3600" dirty="0" smtClean="0">
                <a:latin typeface="Arial"/>
                <a:cs typeface="Arial"/>
              </a:rPr>
              <a:t>M</a:t>
            </a:r>
            <a:r>
              <a:rPr lang="ru-RU" sz="3600" dirty="0" smtClean="0">
                <a:latin typeface="Arial"/>
                <a:cs typeface="Arial"/>
              </a:rPr>
              <a:t>:</a:t>
            </a:r>
            <a:r>
              <a:rPr lang="fr-FR" sz="3600" dirty="0" smtClean="0">
                <a:latin typeface="Arial"/>
                <a:cs typeface="Arial"/>
              </a:rPr>
              <a:t> </a:t>
            </a:r>
            <a:endParaRPr lang="ru-RU" sz="36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ru-RU" sz="3600" i="1" spc="337" baseline="8607" dirty="0">
                <a:latin typeface="Arial"/>
                <a:cs typeface="Arial"/>
              </a:rPr>
              <a:t> </a:t>
            </a:r>
            <a:r>
              <a:rPr lang="ru-RU" sz="3600" i="1" spc="337" baseline="8607" dirty="0" smtClean="0">
                <a:latin typeface="Arial"/>
                <a:cs typeface="Arial"/>
              </a:rPr>
              <a:t>                           </a:t>
            </a:r>
            <a:r>
              <a:rPr sz="5325" i="1" spc="337" baseline="8607" dirty="0" err="1" smtClean="0">
                <a:latin typeface="Arial"/>
                <a:cs typeface="Arial"/>
              </a:rPr>
              <a:t>w</a:t>
            </a:r>
            <a:r>
              <a:rPr sz="2500" i="1" spc="225" dirty="0" err="1" smtClean="0">
                <a:latin typeface="Arial"/>
                <a:cs typeface="Arial"/>
              </a:rPr>
              <a:t>i</a:t>
            </a:r>
            <a:r>
              <a:rPr sz="2500" i="1" spc="225" dirty="0" smtClean="0">
                <a:latin typeface="Arial"/>
                <a:cs typeface="Arial"/>
              </a:rPr>
              <a:t>	</a:t>
            </a:r>
            <a:r>
              <a:rPr sz="5325" spc="1064" baseline="8607" dirty="0" smtClean="0">
                <a:latin typeface="Arial"/>
                <a:cs typeface="Arial"/>
              </a:rPr>
              <a:t>=</a:t>
            </a:r>
            <a:r>
              <a:rPr sz="5325" spc="-7" baseline="8607" dirty="0" smtClean="0">
                <a:latin typeface="Arial"/>
                <a:cs typeface="Arial"/>
              </a:rPr>
              <a:t> </a:t>
            </a:r>
            <a:r>
              <a:rPr sz="5325" i="1" spc="487" baseline="8607" dirty="0" err="1" smtClean="0">
                <a:latin typeface="Arial"/>
                <a:cs typeface="Arial"/>
              </a:rPr>
              <a:t>r</a:t>
            </a:r>
            <a:r>
              <a:rPr sz="2500" i="1" spc="325" dirty="0" err="1" smtClean="0">
                <a:latin typeface="Arial"/>
                <a:cs typeface="Arial"/>
              </a:rPr>
              <a:t>i,w</a:t>
            </a:r>
            <a:endParaRPr sz="2500" dirty="0" smtClean="0">
              <a:latin typeface="Arial"/>
              <a:cs typeface="Arial"/>
            </a:endParaRPr>
          </a:p>
          <a:p>
            <a:pPr marL="3119755">
              <a:lnSpc>
                <a:spcPct val="100000"/>
              </a:lnSpc>
              <a:spcBef>
                <a:spcPts val="1240"/>
              </a:spcBef>
              <a:tabLst>
                <a:tab pos="3724275" algn="l"/>
              </a:tabLst>
            </a:pPr>
            <a:r>
              <a:rPr sz="5325" b="0" i="1" spc="-82" baseline="8607" dirty="0" err="1" smtClean="0">
                <a:latin typeface="Bookman Old Style"/>
                <a:cs typeface="Bookman Old Style"/>
              </a:rPr>
              <a:t>w</a:t>
            </a:r>
            <a:r>
              <a:rPr sz="2500" i="1" spc="-55" dirty="0" err="1" smtClean="0">
                <a:latin typeface="Arial"/>
                <a:cs typeface="Arial"/>
              </a:rPr>
              <a:t>i</a:t>
            </a:r>
            <a:r>
              <a:rPr sz="2500" i="1" spc="-55" dirty="0">
                <a:latin typeface="Arial"/>
                <a:cs typeface="Arial"/>
              </a:rPr>
              <a:t>	</a:t>
            </a:r>
            <a:r>
              <a:rPr sz="5325" spc="1064" baseline="8607" dirty="0">
                <a:latin typeface="Arial"/>
                <a:cs typeface="Arial"/>
              </a:rPr>
              <a:t>=</a:t>
            </a:r>
            <a:r>
              <a:rPr sz="5325" spc="-82" baseline="8607" dirty="0">
                <a:latin typeface="Arial"/>
                <a:cs typeface="Arial"/>
              </a:rPr>
              <a:t> </a:t>
            </a:r>
            <a:r>
              <a:rPr sz="5325" b="0" i="1" spc="532" baseline="8607" dirty="0">
                <a:latin typeface="Bookman Old Style"/>
                <a:cs typeface="Bookman Old Style"/>
              </a:rPr>
              <a:t>r</a:t>
            </a:r>
            <a:r>
              <a:rPr sz="2500" i="1" spc="355" dirty="0">
                <a:latin typeface="Arial"/>
                <a:cs typeface="Arial"/>
              </a:rPr>
              <a:t>i,j,w</a:t>
            </a:r>
            <a:r>
              <a:rPr sz="5325" b="0" i="1" spc="532" baseline="8607" dirty="0">
                <a:latin typeface="Bookman Old Style"/>
                <a:cs typeface="Bookman Old Style"/>
              </a:rPr>
              <a:t>x</a:t>
            </a:r>
            <a:r>
              <a:rPr sz="2500" i="1" spc="355" dirty="0">
                <a:latin typeface="Arial"/>
                <a:cs typeface="Arial"/>
              </a:rPr>
              <a:t>j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48146" y="6204082"/>
            <a:ext cx="1943610" cy="261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1986280" algn="l"/>
              </a:tabLst>
            </a:pPr>
            <a:r>
              <a:rPr lang="ru-RU" sz="3600" spc="25" dirty="0"/>
              <a:t>Кодировщик	</a:t>
            </a:r>
            <a:r>
              <a:rPr lang="ru-RU" sz="3600" b="1" spc="195" dirty="0"/>
              <a:t>x </a:t>
            </a:r>
            <a:r>
              <a:rPr lang="ru-RU" sz="3600" spc="710" dirty="0"/>
              <a:t>=</a:t>
            </a:r>
            <a:r>
              <a:rPr lang="ru-RU" sz="3600" spc="-180" dirty="0"/>
              <a:t> </a:t>
            </a:r>
            <a:r>
              <a:rPr lang="ru-RU" sz="3600" spc="35" dirty="0" err="1"/>
              <a:t>embed</a:t>
            </a:r>
            <a:r>
              <a:rPr lang="ru-RU" sz="3600" spc="35" dirty="0"/>
              <a:t>(</a:t>
            </a:r>
            <a:r>
              <a:rPr lang="ru-RU" sz="360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ru-RU" sz="3600" spc="35" dirty="0"/>
              <a:t>)</a:t>
            </a:r>
            <a:endParaRPr lang="ru-RU"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ru-RU" sz="3600" spc="-5" dirty="0"/>
              <a:t>Простая условная</a:t>
            </a:r>
            <a:r>
              <a:rPr lang="ru-RU" sz="3600" spc="35" dirty="0"/>
              <a:t> </a:t>
            </a:r>
            <a:r>
              <a:rPr lang="ru-RU" sz="3600" i="1" spc="30" dirty="0"/>
              <a:t>n</a:t>
            </a:r>
            <a:r>
              <a:rPr lang="ru-RU" sz="3600" spc="30" dirty="0"/>
              <a:t>-</a:t>
            </a:r>
            <a:r>
              <a:rPr lang="ru-RU" sz="3600" spc="30" dirty="0" err="1"/>
              <a:t>граммная</a:t>
            </a:r>
            <a:r>
              <a:rPr lang="ru-RU" sz="3600" spc="-35" dirty="0"/>
              <a:t> </a:t>
            </a:r>
            <a:r>
              <a:rPr lang="ru-RU" sz="3600" dirty="0" smtClean="0"/>
              <a:t>ЯM</a:t>
            </a:r>
            <a:r>
              <a:rPr sz="3600" dirty="0" smtClean="0"/>
              <a:t>:</a:t>
            </a:r>
            <a:endParaRPr sz="3600" dirty="0">
              <a:latin typeface="Arial"/>
              <a:cs typeface="Arial"/>
            </a:endParaRPr>
          </a:p>
          <a:p>
            <a:pPr marL="3162300">
              <a:lnSpc>
                <a:spcPct val="100000"/>
              </a:lnSpc>
              <a:spcBef>
                <a:spcPts val="395"/>
              </a:spcBef>
              <a:tabLst>
                <a:tab pos="3740150" algn="l"/>
              </a:tabLst>
            </a:pPr>
            <a:r>
              <a:rPr sz="3550" b="1" spc="350" dirty="0">
                <a:latin typeface="Times New Roman"/>
                <a:cs typeface="Times New Roman"/>
              </a:rPr>
              <a:t>h</a:t>
            </a:r>
            <a:r>
              <a:rPr sz="3750" i="1" spc="525" baseline="-11111" dirty="0">
                <a:latin typeface="Arial"/>
                <a:cs typeface="Arial"/>
              </a:rPr>
              <a:t>t	</a:t>
            </a:r>
            <a:r>
              <a:rPr sz="3550" spc="710" dirty="0"/>
              <a:t>=</a:t>
            </a:r>
            <a:r>
              <a:rPr sz="3550" dirty="0"/>
              <a:t> 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550" spc="434" dirty="0"/>
              <a:t>[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750" i="1" spc="652" baseline="-11111" dirty="0">
                <a:latin typeface="Arial"/>
                <a:cs typeface="Arial"/>
              </a:rPr>
              <a:t>t</a:t>
            </a:r>
            <a:r>
              <a:rPr sz="3750" spc="652" baseline="-11111" dirty="0">
                <a:latin typeface="MS Gothic"/>
                <a:cs typeface="MS Gothic"/>
              </a:rPr>
              <a:t>—</a:t>
            </a:r>
            <a:r>
              <a:rPr sz="3750" i="1" spc="652" baseline="-11111" dirty="0">
                <a:latin typeface="Arial"/>
                <a:cs typeface="Arial"/>
              </a:rPr>
              <a:t>n</a:t>
            </a:r>
            <a:r>
              <a:rPr sz="3750" spc="652" baseline="-11111" dirty="0"/>
              <a:t>+1</a:t>
            </a:r>
            <a:r>
              <a:rPr sz="3550" spc="434" dirty="0"/>
              <a:t>;</a:t>
            </a:r>
            <a:r>
              <a:rPr sz="3550" spc="-395" dirty="0"/>
              <a:t> </a:t>
            </a:r>
            <a:r>
              <a:rPr sz="3550" b="1" spc="445" dirty="0">
                <a:latin typeface="Times New Roman"/>
                <a:cs typeface="Times New Roman"/>
              </a:rPr>
              <a:t>w</a:t>
            </a:r>
            <a:r>
              <a:rPr sz="3750" i="1" spc="667" baseline="-11111" dirty="0">
                <a:latin typeface="Arial"/>
                <a:cs typeface="Arial"/>
              </a:rPr>
              <a:t>t</a:t>
            </a:r>
            <a:r>
              <a:rPr sz="3750" spc="667" baseline="-11111" dirty="0">
                <a:latin typeface="MS Gothic"/>
                <a:cs typeface="MS Gothic"/>
              </a:rPr>
              <a:t>—</a:t>
            </a:r>
            <a:r>
              <a:rPr sz="3750" i="1" spc="667" baseline="-11111" dirty="0">
                <a:latin typeface="Arial"/>
                <a:cs typeface="Arial"/>
              </a:rPr>
              <a:t>n</a:t>
            </a:r>
            <a:r>
              <a:rPr sz="3750" spc="667" baseline="-11111" dirty="0"/>
              <a:t>+2</a:t>
            </a:r>
            <a:r>
              <a:rPr sz="3550" spc="445" dirty="0"/>
              <a:t>;</a:t>
            </a:r>
            <a:r>
              <a:rPr sz="3550" spc="-390" dirty="0"/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spc="5" dirty="0"/>
              <a:t>;</a:t>
            </a:r>
            <a:r>
              <a:rPr sz="3550" spc="-395" dirty="0"/>
              <a:t> </a:t>
            </a:r>
            <a:r>
              <a:rPr sz="3550" b="1" spc="400" dirty="0">
                <a:latin typeface="Times New Roman"/>
                <a:cs typeface="Times New Roman"/>
              </a:rPr>
              <a:t>w</a:t>
            </a:r>
            <a:r>
              <a:rPr sz="3750" i="1" spc="600" baseline="-11111" dirty="0">
                <a:latin typeface="Arial"/>
                <a:cs typeface="Arial"/>
              </a:rPr>
              <a:t>t</a:t>
            </a:r>
            <a:r>
              <a:rPr sz="3750" spc="600" baseline="-11111" dirty="0">
                <a:latin typeface="MS Gothic"/>
                <a:cs typeface="MS Gothic"/>
              </a:rPr>
              <a:t>—</a:t>
            </a:r>
            <a:r>
              <a:rPr sz="3750" spc="600" baseline="-11111" dirty="0"/>
              <a:t>1</a:t>
            </a:r>
            <a:r>
              <a:rPr sz="3550" spc="400" dirty="0"/>
              <a:t>]</a:t>
            </a:r>
            <a:r>
              <a:rPr sz="3550" spc="-445" dirty="0"/>
              <a:t> </a:t>
            </a:r>
            <a:r>
              <a:rPr sz="3550" spc="505" dirty="0">
                <a:solidFill>
                  <a:srgbClr val="FF0000"/>
                </a:solidFill>
              </a:rPr>
              <a:t>+</a:t>
            </a:r>
            <a:r>
              <a:rPr sz="3550" b="1" spc="505" dirty="0">
                <a:solidFill>
                  <a:srgbClr val="FF0000"/>
                </a:solidFill>
                <a:latin typeface="Times New Roman"/>
                <a:cs typeface="Times New Roman"/>
              </a:rPr>
              <a:t>Cx</a:t>
            </a:r>
            <a:endParaRPr sz="3550" dirty="0">
              <a:latin typeface="Times New Roman"/>
              <a:cs typeface="Times New Roman"/>
            </a:endParaRPr>
          </a:p>
          <a:p>
            <a:pPr marL="3162300">
              <a:lnSpc>
                <a:spcPct val="100000"/>
              </a:lnSpc>
              <a:spcBef>
                <a:spcPts val="1080"/>
              </a:spcBef>
              <a:tabLst>
                <a:tab pos="3740150" algn="l"/>
              </a:tabLst>
            </a:pPr>
            <a:r>
              <a:rPr b="1" spc="350" dirty="0">
                <a:latin typeface="Times New Roman"/>
                <a:cs typeface="Times New Roman"/>
              </a:rPr>
              <a:t>u</a:t>
            </a:r>
            <a:r>
              <a:rPr sz="3750" i="1" spc="525" baseline="-12222" dirty="0">
                <a:latin typeface="Arial"/>
                <a:cs typeface="Arial"/>
              </a:rPr>
              <a:t>t	</a:t>
            </a:r>
            <a:r>
              <a:rPr sz="3550" spc="710" dirty="0"/>
              <a:t>=</a:t>
            </a:r>
            <a:r>
              <a:rPr sz="3550" spc="5" dirty="0"/>
              <a:t> </a:t>
            </a:r>
            <a:r>
              <a:rPr sz="3550" b="1" spc="450" dirty="0">
                <a:latin typeface="Times New Roman"/>
                <a:cs typeface="Times New Roman"/>
              </a:rPr>
              <a:t>Ph</a:t>
            </a:r>
            <a:r>
              <a:rPr sz="3750" i="1" spc="675" baseline="-12222" dirty="0">
                <a:latin typeface="Arial"/>
                <a:cs typeface="Arial"/>
              </a:rPr>
              <a:t>t</a:t>
            </a:r>
            <a:r>
              <a:rPr sz="3750" i="1" spc="419" baseline="-12222" dirty="0">
                <a:latin typeface="Arial"/>
                <a:cs typeface="Arial"/>
              </a:rPr>
              <a:t> </a:t>
            </a:r>
            <a:r>
              <a:rPr sz="3550" spc="710" dirty="0"/>
              <a:t>+</a:t>
            </a:r>
            <a:r>
              <a:rPr sz="3550" spc="-195" dirty="0"/>
              <a:t> </a:t>
            </a:r>
            <a:r>
              <a:rPr sz="3550" b="1" spc="310" dirty="0">
                <a:latin typeface="Times New Roman"/>
                <a:cs typeface="Times New Roman"/>
              </a:rPr>
              <a:t>b</a:t>
            </a:r>
            <a:endParaRPr sz="3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81407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7895" algn="l"/>
              </a:tabLst>
            </a:pPr>
            <a:r>
              <a:rPr lang="ru-RU" spc="-5" dirty="0" err="1"/>
              <a:t>Кирос</a:t>
            </a:r>
            <a:r>
              <a:rPr lang="ru-RU" spc="-5" dirty="0"/>
              <a:t> и др.</a:t>
            </a:r>
            <a:r>
              <a:rPr lang="ru-RU" spc="-100" dirty="0"/>
              <a:t> </a:t>
            </a:r>
            <a:r>
              <a:rPr lang="ru-RU" dirty="0"/>
              <a:t>(2013)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01652" y="4662209"/>
            <a:ext cx="16319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158" y="4457256"/>
            <a:ext cx="22834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36015" algn="l"/>
              </a:tabLst>
            </a:pPr>
            <a:r>
              <a:rPr sz="3550" i="1" spc="20" dirty="0">
                <a:latin typeface="Arial"/>
                <a:cs typeface="Arial"/>
              </a:rPr>
              <a:t>p</a:t>
            </a:r>
            <a:r>
              <a:rPr sz="3550" spc="20" dirty="0">
                <a:latin typeface="Arial"/>
                <a:cs typeface="Arial"/>
              </a:rPr>
              <a:t>(</a:t>
            </a:r>
            <a:r>
              <a:rPr sz="3550" i="1" spc="20" dirty="0">
                <a:latin typeface="Arial"/>
                <a:cs typeface="Arial"/>
              </a:rPr>
              <a:t>W	</a:t>
            </a:r>
            <a:r>
              <a:rPr sz="3550" spc="160" dirty="0">
                <a:latin typeface="MS UI Gothic"/>
                <a:cs typeface="MS UI Gothic"/>
              </a:rPr>
              <a:t>| </a:t>
            </a:r>
            <a:r>
              <a:rPr sz="3550" b="1" i="1" spc="8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i="1" spc="80" dirty="0">
                <a:latin typeface="Arial"/>
                <a:cs typeface="Arial"/>
              </a:rPr>
              <a:t>,</a:t>
            </a:r>
            <a:r>
              <a:rPr sz="3550" i="1" spc="-720" dirty="0">
                <a:latin typeface="Arial"/>
                <a:cs typeface="Arial"/>
              </a:rPr>
              <a:t> </a:t>
            </a:r>
            <a:r>
              <a:rPr sz="3550" b="1" i="1" spc="-75" dirty="0">
                <a:latin typeface="Bookman Old Style"/>
                <a:cs typeface="Bookman Old Style"/>
              </a:rPr>
              <a:t>w</a:t>
            </a:r>
            <a:endParaRPr sz="35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5614" y="4399045"/>
            <a:ext cx="62928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spc="35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5614" y="4715381"/>
            <a:ext cx="113411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i="1" spc="380" dirty="0">
                <a:latin typeface="Arial"/>
                <a:cs typeface="Arial"/>
              </a:rPr>
              <a:t>n</a:t>
            </a:r>
            <a:r>
              <a:rPr sz="2500" spc="390" dirty="0">
                <a:latin typeface="Arial"/>
                <a:cs typeface="Arial"/>
              </a:rPr>
              <a:t>+1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7001" y="4457256"/>
            <a:ext cx="31870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04" dirty="0">
                <a:latin typeface="Arial"/>
                <a:cs typeface="Arial"/>
              </a:rPr>
              <a:t>)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250" dirty="0">
                <a:latin typeface="Arial"/>
                <a:cs typeface="Arial"/>
              </a:rPr>
              <a:t> </a:t>
            </a:r>
            <a:r>
              <a:rPr sz="3550" spc="110" dirty="0">
                <a:latin typeface="Arial"/>
                <a:cs typeface="Arial"/>
              </a:rPr>
              <a:t>softmax(</a:t>
            </a:r>
            <a:r>
              <a:rPr sz="3550" b="1" spc="110" dirty="0">
                <a:latin typeface="Times New Roman"/>
                <a:cs typeface="Times New Roman"/>
              </a:rPr>
              <a:t>u</a:t>
            </a:r>
            <a:r>
              <a:rPr sz="3750" i="1" spc="165" baseline="-12222" dirty="0">
                <a:latin typeface="Arial"/>
                <a:cs typeface="Arial"/>
              </a:rPr>
              <a:t>t</a:t>
            </a:r>
            <a:r>
              <a:rPr sz="3550" spc="110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5362064"/>
            <a:ext cx="7950200" cy="1290097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ru-RU" sz="3600" spc="25" dirty="0">
                <a:latin typeface="Arial"/>
                <a:cs typeface="Arial"/>
              </a:rPr>
              <a:t>Мультипликативная </a:t>
            </a:r>
            <a:r>
              <a:rPr lang="fr-FR" sz="3600" i="1" spc="30" dirty="0">
                <a:latin typeface="Arial"/>
                <a:cs typeface="Arial"/>
              </a:rPr>
              <a:t>n</a:t>
            </a:r>
            <a:r>
              <a:rPr lang="fr-FR" sz="3600" spc="30" dirty="0">
                <a:latin typeface="Arial"/>
                <a:cs typeface="Arial"/>
              </a:rPr>
              <a:t>-</a:t>
            </a:r>
            <a:r>
              <a:rPr lang="ru-RU" sz="3600" spc="30" dirty="0" err="1">
                <a:latin typeface="Arial"/>
                <a:cs typeface="Arial"/>
              </a:rPr>
              <a:t>граммная</a:t>
            </a:r>
            <a:r>
              <a:rPr lang="ru-RU" sz="3600" spc="30" dirty="0">
                <a:latin typeface="Arial"/>
                <a:cs typeface="Arial"/>
              </a:rPr>
              <a:t> Я</a:t>
            </a:r>
            <a:r>
              <a:rPr lang="fr-FR" sz="3600" dirty="0" smtClean="0">
                <a:latin typeface="Arial"/>
                <a:cs typeface="Arial"/>
              </a:rPr>
              <a:t>M</a:t>
            </a:r>
            <a:r>
              <a:rPr sz="3600" dirty="0" smtClean="0"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L="3103880">
              <a:lnSpc>
                <a:spcPct val="100000"/>
              </a:lnSpc>
              <a:spcBef>
                <a:spcPts val="710"/>
              </a:spcBef>
              <a:tabLst>
                <a:tab pos="3708400" algn="l"/>
              </a:tabLst>
            </a:pPr>
            <a:r>
              <a:rPr sz="5325" i="1" spc="337" baseline="8607" dirty="0">
                <a:latin typeface="Arial"/>
                <a:cs typeface="Arial"/>
              </a:rPr>
              <a:t>w</a:t>
            </a:r>
            <a:r>
              <a:rPr sz="2500" i="1" spc="225" dirty="0">
                <a:latin typeface="Arial"/>
                <a:cs typeface="Arial"/>
              </a:rPr>
              <a:t>i	</a:t>
            </a:r>
            <a:r>
              <a:rPr sz="5325" spc="1064" baseline="8607" dirty="0">
                <a:latin typeface="Arial"/>
                <a:cs typeface="Arial"/>
              </a:rPr>
              <a:t>=</a:t>
            </a:r>
            <a:r>
              <a:rPr sz="5325" spc="-22" baseline="8607" dirty="0">
                <a:latin typeface="Arial"/>
                <a:cs typeface="Arial"/>
              </a:rPr>
              <a:t> </a:t>
            </a:r>
            <a:r>
              <a:rPr sz="5325" i="1" spc="487" baseline="8607" dirty="0">
                <a:latin typeface="Arial"/>
                <a:cs typeface="Arial"/>
              </a:rPr>
              <a:t>r</a:t>
            </a:r>
            <a:r>
              <a:rPr sz="2500" i="1" spc="325" dirty="0">
                <a:latin typeface="Arial"/>
                <a:cs typeface="Arial"/>
              </a:rPr>
              <a:t>i,w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0593" y="6781353"/>
            <a:ext cx="251650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16585" algn="l"/>
              </a:tabLst>
            </a:pPr>
            <a:r>
              <a:rPr sz="5325" b="0" i="1" spc="-82" baseline="8607" dirty="0">
                <a:latin typeface="Bookman Old Style"/>
                <a:cs typeface="Bookman Old Style"/>
              </a:rPr>
              <a:t>w</a:t>
            </a:r>
            <a:r>
              <a:rPr sz="2500" i="1" spc="-55" dirty="0">
                <a:latin typeface="Arial"/>
                <a:cs typeface="Arial"/>
              </a:rPr>
              <a:t>i	</a:t>
            </a:r>
            <a:r>
              <a:rPr sz="5325" spc="1064" baseline="8607" dirty="0">
                <a:latin typeface="Arial"/>
                <a:cs typeface="Arial"/>
              </a:rPr>
              <a:t>=</a:t>
            </a:r>
            <a:r>
              <a:rPr sz="5325" spc="-82" baseline="8607" dirty="0">
                <a:latin typeface="Arial"/>
                <a:cs typeface="Arial"/>
              </a:rPr>
              <a:t> </a:t>
            </a:r>
            <a:r>
              <a:rPr sz="5325" b="0" i="1" spc="532" baseline="8607" dirty="0">
                <a:latin typeface="Bookman Old Style"/>
                <a:cs typeface="Bookman Old Style"/>
              </a:rPr>
              <a:t>r</a:t>
            </a:r>
            <a:r>
              <a:rPr sz="2500" i="1" spc="355" dirty="0">
                <a:latin typeface="Arial"/>
                <a:cs typeface="Arial"/>
              </a:rPr>
              <a:t>i,j,w</a:t>
            </a:r>
            <a:r>
              <a:rPr sz="5325" b="0" i="1" spc="532" baseline="8607" dirty="0">
                <a:latin typeface="Bookman Old Style"/>
                <a:cs typeface="Bookman Old Style"/>
              </a:rPr>
              <a:t>x</a:t>
            </a:r>
            <a:r>
              <a:rPr sz="2500" i="1" spc="355" dirty="0">
                <a:latin typeface="Arial"/>
                <a:cs typeface="Arial"/>
              </a:rPr>
              <a:t>j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48146" y="6204082"/>
            <a:ext cx="1943610" cy="261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1600" y="6750050"/>
            <a:ext cx="1262310" cy="785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4072" y="6763338"/>
            <a:ext cx="1178121" cy="706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26393" y="6320468"/>
            <a:ext cx="4312920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100" b="1" spc="-5" dirty="0">
                <a:latin typeface="Arial"/>
                <a:cs typeface="Arial"/>
              </a:rPr>
              <a:t>н</a:t>
            </a:r>
            <a:r>
              <a:rPr lang="ru-RU" sz="3100" b="1" spc="-5" dirty="0" smtClean="0">
                <a:latin typeface="Arial"/>
                <a:cs typeface="Arial"/>
              </a:rPr>
              <a:t>асколько большой этот тензор</a:t>
            </a:r>
            <a:r>
              <a:rPr sz="3100" b="1" spc="-5" dirty="0" smtClean="0">
                <a:latin typeface="Arial"/>
                <a:cs typeface="Arial"/>
              </a:rPr>
              <a:t>?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1986280" algn="l"/>
              </a:tabLst>
            </a:pPr>
            <a:r>
              <a:rPr lang="ru-RU" sz="3600" spc="25" dirty="0"/>
              <a:t>Кодировщик	</a:t>
            </a:r>
            <a:r>
              <a:rPr lang="ru-RU" sz="3600" b="1" spc="195" dirty="0"/>
              <a:t>x </a:t>
            </a:r>
            <a:r>
              <a:rPr lang="ru-RU" sz="3600" spc="710" dirty="0"/>
              <a:t>=</a:t>
            </a:r>
            <a:r>
              <a:rPr lang="ru-RU" sz="3600" spc="-180" dirty="0"/>
              <a:t> </a:t>
            </a:r>
            <a:r>
              <a:rPr lang="ru-RU" sz="3600" spc="35" dirty="0" err="1"/>
              <a:t>embed</a:t>
            </a:r>
            <a:r>
              <a:rPr lang="ru-RU" sz="3600" spc="35" dirty="0"/>
              <a:t>(</a:t>
            </a:r>
            <a:r>
              <a:rPr lang="ru-RU" sz="360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ru-RU" sz="3600" spc="35" dirty="0"/>
              <a:t>)</a:t>
            </a:r>
            <a:endParaRPr lang="ru-RU"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ru-RU" sz="3600" spc="-5" dirty="0"/>
              <a:t>Простая условная</a:t>
            </a:r>
            <a:r>
              <a:rPr lang="ru-RU" sz="3600" spc="35" dirty="0"/>
              <a:t> </a:t>
            </a:r>
            <a:r>
              <a:rPr lang="ru-RU" sz="3600" i="1" spc="30" dirty="0"/>
              <a:t>n</a:t>
            </a:r>
            <a:r>
              <a:rPr lang="ru-RU" sz="3600" spc="30" dirty="0"/>
              <a:t>-</a:t>
            </a:r>
            <a:r>
              <a:rPr lang="ru-RU" sz="3600" spc="30" dirty="0" err="1"/>
              <a:t>граммная</a:t>
            </a:r>
            <a:r>
              <a:rPr lang="ru-RU" sz="3600" spc="-35" dirty="0"/>
              <a:t> </a:t>
            </a:r>
            <a:r>
              <a:rPr lang="ru-RU" sz="3600" dirty="0" smtClean="0"/>
              <a:t>ЯM</a:t>
            </a:r>
            <a:r>
              <a:rPr sz="3600" dirty="0" smtClean="0"/>
              <a:t>:</a:t>
            </a:r>
            <a:endParaRPr sz="3600" dirty="0" smtClean="0">
              <a:latin typeface="Arial"/>
              <a:cs typeface="Arial"/>
            </a:endParaRPr>
          </a:p>
          <a:p>
            <a:pPr marL="3162300">
              <a:lnSpc>
                <a:spcPct val="100000"/>
              </a:lnSpc>
              <a:spcBef>
                <a:spcPts val="395"/>
              </a:spcBef>
              <a:tabLst>
                <a:tab pos="3740150" algn="l"/>
              </a:tabLst>
            </a:pPr>
            <a:r>
              <a:rPr sz="3550" b="1" spc="350" dirty="0" err="1" smtClean="0">
                <a:latin typeface="Times New Roman"/>
                <a:cs typeface="Times New Roman"/>
              </a:rPr>
              <a:t>h</a:t>
            </a:r>
            <a:r>
              <a:rPr sz="3750" i="1" spc="525" baseline="-11111" dirty="0" err="1" smtClean="0">
                <a:latin typeface="Arial"/>
                <a:cs typeface="Arial"/>
              </a:rPr>
              <a:t>t</a:t>
            </a:r>
            <a:r>
              <a:rPr sz="3750" i="1" spc="525" baseline="-11111" dirty="0">
                <a:latin typeface="Arial"/>
                <a:cs typeface="Arial"/>
              </a:rPr>
              <a:t>	</a:t>
            </a:r>
            <a:r>
              <a:rPr sz="3550" spc="710" dirty="0"/>
              <a:t>=</a:t>
            </a:r>
            <a:r>
              <a:rPr sz="3550" dirty="0"/>
              <a:t> 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550" spc="434" dirty="0"/>
              <a:t>[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750" i="1" spc="652" baseline="-11111" dirty="0">
                <a:latin typeface="Arial"/>
                <a:cs typeface="Arial"/>
              </a:rPr>
              <a:t>t</a:t>
            </a:r>
            <a:r>
              <a:rPr sz="3750" spc="652" baseline="-11111" dirty="0">
                <a:latin typeface="MS Gothic"/>
                <a:cs typeface="MS Gothic"/>
              </a:rPr>
              <a:t>—</a:t>
            </a:r>
            <a:r>
              <a:rPr sz="3750" i="1" spc="652" baseline="-11111" dirty="0">
                <a:latin typeface="Arial"/>
                <a:cs typeface="Arial"/>
              </a:rPr>
              <a:t>n</a:t>
            </a:r>
            <a:r>
              <a:rPr sz="3750" spc="652" baseline="-11111" dirty="0"/>
              <a:t>+1</a:t>
            </a:r>
            <a:r>
              <a:rPr sz="3550" spc="434" dirty="0"/>
              <a:t>;</a:t>
            </a:r>
            <a:r>
              <a:rPr sz="3550" spc="-395" dirty="0"/>
              <a:t> </a:t>
            </a:r>
            <a:r>
              <a:rPr sz="3550" b="1" spc="445" dirty="0">
                <a:latin typeface="Times New Roman"/>
                <a:cs typeface="Times New Roman"/>
              </a:rPr>
              <a:t>w</a:t>
            </a:r>
            <a:r>
              <a:rPr sz="3750" i="1" spc="667" baseline="-11111" dirty="0">
                <a:latin typeface="Arial"/>
                <a:cs typeface="Arial"/>
              </a:rPr>
              <a:t>t</a:t>
            </a:r>
            <a:r>
              <a:rPr sz="3750" spc="667" baseline="-11111" dirty="0">
                <a:latin typeface="MS Gothic"/>
                <a:cs typeface="MS Gothic"/>
              </a:rPr>
              <a:t>—</a:t>
            </a:r>
            <a:r>
              <a:rPr sz="3750" i="1" spc="667" baseline="-11111" dirty="0">
                <a:latin typeface="Arial"/>
                <a:cs typeface="Arial"/>
              </a:rPr>
              <a:t>n</a:t>
            </a:r>
            <a:r>
              <a:rPr sz="3750" spc="667" baseline="-11111" dirty="0"/>
              <a:t>+2</a:t>
            </a:r>
            <a:r>
              <a:rPr sz="3550" spc="445" dirty="0"/>
              <a:t>;</a:t>
            </a:r>
            <a:r>
              <a:rPr sz="3550" spc="-390" dirty="0"/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spc="5" dirty="0"/>
              <a:t>;</a:t>
            </a:r>
            <a:r>
              <a:rPr sz="3550" spc="-395" dirty="0"/>
              <a:t> </a:t>
            </a:r>
            <a:r>
              <a:rPr sz="3550" b="1" spc="400" dirty="0">
                <a:latin typeface="Times New Roman"/>
                <a:cs typeface="Times New Roman"/>
              </a:rPr>
              <a:t>w</a:t>
            </a:r>
            <a:r>
              <a:rPr sz="3750" i="1" spc="600" baseline="-11111" dirty="0">
                <a:latin typeface="Arial"/>
                <a:cs typeface="Arial"/>
              </a:rPr>
              <a:t>t</a:t>
            </a:r>
            <a:r>
              <a:rPr sz="3750" spc="600" baseline="-11111" dirty="0">
                <a:latin typeface="MS Gothic"/>
                <a:cs typeface="MS Gothic"/>
              </a:rPr>
              <a:t>—</a:t>
            </a:r>
            <a:r>
              <a:rPr sz="3750" spc="600" baseline="-11111" dirty="0"/>
              <a:t>1</a:t>
            </a:r>
            <a:r>
              <a:rPr sz="3550" spc="400" dirty="0"/>
              <a:t>]</a:t>
            </a:r>
            <a:r>
              <a:rPr sz="3550" spc="-445" dirty="0"/>
              <a:t> </a:t>
            </a:r>
            <a:r>
              <a:rPr sz="3550" spc="505" dirty="0">
                <a:solidFill>
                  <a:srgbClr val="FF0000"/>
                </a:solidFill>
              </a:rPr>
              <a:t>+</a:t>
            </a:r>
            <a:r>
              <a:rPr sz="3550" b="1" spc="505" dirty="0">
                <a:solidFill>
                  <a:srgbClr val="FF0000"/>
                </a:solidFill>
                <a:latin typeface="Times New Roman"/>
                <a:cs typeface="Times New Roman"/>
              </a:rPr>
              <a:t>Cx</a:t>
            </a:r>
            <a:endParaRPr sz="3550" dirty="0">
              <a:latin typeface="Times New Roman"/>
              <a:cs typeface="Times New Roman"/>
            </a:endParaRPr>
          </a:p>
          <a:p>
            <a:pPr marL="3162300">
              <a:lnSpc>
                <a:spcPct val="100000"/>
              </a:lnSpc>
              <a:spcBef>
                <a:spcPts val="1080"/>
              </a:spcBef>
              <a:tabLst>
                <a:tab pos="3740150" algn="l"/>
              </a:tabLst>
            </a:pPr>
            <a:r>
              <a:rPr b="1" spc="350" dirty="0">
                <a:latin typeface="Times New Roman"/>
                <a:cs typeface="Times New Roman"/>
              </a:rPr>
              <a:t>u</a:t>
            </a:r>
            <a:r>
              <a:rPr sz="3750" i="1" spc="525" baseline="-12222" dirty="0">
                <a:latin typeface="Arial"/>
                <a:cs typeface="Arial"/>
              </a:rPr>
              <a:t>t	</a:t>
            </a:r>
            <a:r>
              <a:rPr sz="3550" spc="710" dirty="0"/>
              <a:t>=</a:t>
            </a:r>
            <a:r>
              <a:rPr sz="3550" spc="5" dirty="0"/>
              <a:t> </a:t>
            </a:r>
            <a:r>
              <a:rPr sz="3550" b="1" spc="450" dirty="0">
                <a:latin typeface="Times New Roman"/>
                <a:cs typeface="Times New Roman"/>
              </a:rPr>
              <a:t>Ph</a:t>
            </a:r>
            <a:r>
              <a:rPr sz="3750" i="1" spc="675" baseline="-12222" dirty="0">
                <a:latin typeface="Arial"/>
                <a:cs typeface="Arial"/>
              </a:rPr>
              <a:t>t</a:t>
            </a:r>
            <a:r>
              <a:rPr sz="3750" i="1" spc="419" baseline="-12222" dirty="0">
                <a:latin typeface="Arial"/>
                <a:cs typeface="Arial"/>
              </a:rPr>
              <a:t> </a:t>
            </a:r>
            <a:r>
              <a:rPr sz="3550" spc="710" dirty="0"/>
              <a:t>+</a:t>
            </a:r>
            <a:r>
              <a:rPr sz="3550" spc="-195" dirty="0"/>
              <a:t> </a:t>
            </a:r>
            <a:r>
              <a:rPr sz="3550" b="1" spc="310" dirty="0">
                <a:latin typeface="Times New Roman"/>
                <a:cs typeface="Times New Roman"/>
              </a:rPr>
              <a:t>b</a:t>
            </a:r>
            <a:endParaRPr sz="3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82169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7895" algn="l"/>
              </a:tabLst>
            </a:pPr>
            <a:r>
              <a:rPr lang="ru-RU" spc="-5" dirty="0" err="1"/>
              <a:t>Кирос</a:t>
            </a:r>
            <a:r>
              <a:rPr lang="ru-RU" spc="-5" dirty="0"/>
              <a:t> и др.</a:t>
            </a:r>
            <a:r>
              <a:rPr lang="ru-RU" spc="-100" dirty="0"/>
              <a:t> </a:t>
            </a:r>
            <a:r>
              <a:rPr lang="ru-RU" dirty="0"/>
              <a:t>(2013)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01652" y="4662209"/>
            <a:ext cx="16319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158" y="4457256"/>
            <a:ext cx="22834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36015" algn="l"/>
              </a:tabLst>
            </a:pPr>
            <a:r>
              <a:rPr sz="3550" i="1" spc="20" dirty="0">
                <a:latin typeface="Arial"/>
                <a:cs typeface="Arial"/>
              </a:rPr>
              <a:t>p</a:t>
            </a:r>
            <a:r>
              <a:rPr sz="3550" spc="20" dirty="0">
                <a:latin typeface="Arial"/>
                <a:cs typeface="Arial"/>
              </a:rPr>
              <a:t>(</a:t>
            </a:r>
            <a:r>
              <a:rPr sz="3550" i="1" spc="20" dirty="0">
                <a:latin typeface="Arial"/>
                <a:cs typeface="Arial"/>
              </a:rPr>
              <a:t>W	</a:t>
            </a:r>
            <a:r>
              <a:rPr sz="3550" spc="160" dirty="0">
                <a:latin typeface="MS UI Gothic"/>
                <a:cs typeface="MS UI Gothic"/>
              </a:rPr>
              <a:t>| </a:t>
            </a:r>
            <a:r>
              <a:rPr sz="3550" b="1" i="1" spc="8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i="1" spc="80" dirty="0">
                <a:latin typeface="Arial"/>
                <a:cs typeface="Arial"/>
              </a:rPr>
              <a:t>,</a:t>
            </a:r>
            <a:r>
              <a:rPr sz="3550" i="1" spc="-720" dirty="0">
                <a:latin typeface="Arial"/>
                <a:cs typeface="Arial"/>
              </a:rPr>
              <a:t> </a:t>
            </a:r>
            <a:r>
              <a:rPr sz="3550" b="1" i="1" spc="-75" dirty="0">
                <a:latin typeface="Bookman Old Style"/>
                <a:cs typeface="Bookman Old Style"/>
              </a:rPr>
              <a:t>w</a:t>
            </a:r>
            <a:endParaRPr sz="35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5614" y="4399045"/>
            <a:ext cx="62928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spc="35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5614" y="4715381"/>
            <a:ext cx="113411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i="1" spc="380" dirty="0">
                <a:latin typeface="Arial"/>
                <a:cs typeface="Arial"/>
              </a:rPr>
              <a:t>n</a:t>
            </a:r>
            <a:r>
              <a:rPr sz="2500" spc="390" dirty="0">
                <a:latin typeface="Arial"/>
                <a:cs typeface="Arial"/>
              </a:rPr>
              <a:t>+1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7001" y="4457256"/>
            <a:ext cx="31870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04" dirty="0">
                <a:latin typeface="Arial"/>
                <a:cs typeface="Arial"/>
              </a:rPr>
              <a:t>)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250" dirty="0">
                <a:latin typeface="Arial"/>
                <a:cs typeface="Arial"/>
              </a:rPr>
              <a:t> </a:t>
            </a:r>
            <a:r>
              <a:rPr sz="3550" spc="110" dirty="0">
                <a:latin typeface="Arial"/>
                <a:cs typeface="Arial"/>
              </a:rPr>
              <a:t>softmax(</a:t>
            </a:r>
            <a:r>
              <a:rPr sz="3550" b="1" spc="110" dirty="0">
                <a:latin typeface="Times New Roman"/>
                <a:cs typeface="Times New Roman"/>
              </a:rPr>
              <a:t>u</a:t>
            </a:r>
            <a:r>
              <a:rPr sz="3750" i="1" spc="165" baseline="-12222" dirty="0">
                <a:latin typeface="Arial"/>
                <a:cs typeface="Arial"/>
              </a:rPr>
              <a:t>t</a:t>
            </a:r>
            <a:r>
              <a:rPr sz="3550" spc="110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5362064"/>
            <a:ext cx="8559800" cy="1290097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ru-RU" sz="3600" spc="25" dirty="0">
                <a:latin typeface="Arial"/>
                <a:cs typeface="Arial"/>
              </a:rPr>
              <a:t>Мультипликативная </a:t>
            </a:r>
            <a:r>
              <a:rPr lang="fr-FR" sz="3600" i="1" spc="30" dirty="0">
                <a:latin typeface="Arial"/>
                <a:cs typeface="Arial"/>
              </a:rPr>
              <a:t>n</a:t>
            </a:r>
            <a:r>
              <a:rPr lang="fr-FR" sz="3600" spc="30" dirty="0">
                <a:latin typeface="Arial"/>
                <a:cs typeface="Arial"/>
              </a:rPr>
              <a:t>-</a:t>
            </a:r>
            <a:r>
              <a:rPr lang="ru-RU" sz="3600" spc="30" dirty="0" err="1">
                <a:latin typeface="Arial"/>
                <a:cs typeface="Arial"/>
              </a:rPr>
              <a:t>граммная</a:t>
            </a:r>
            <a:r>
              <a:rPr lang="ru-RU" sz="3600" spc="30" dirty="0">
                <a:latin typeface="Arial"/>
                <a:cs typeface="Arial"/>
              </a:rPr>
              <a:t> Я</a:t>
            </a:r>
            <a:r>
              <a:rPr lang="fr-FR" sz="3600" dirty="0" smtClean="0">
                <a:latin typeface="Arial"/>
                <a:cs typeface="Arial"/>
              </a:rPr>
              <a:t>M</a:t>
            </a:r>
            <a:r>
              <a:rPr sz="3600" dirty="0" smtClean="0"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L="3103880">
              <a:lnSpc>
                <a:spcPct val="100000"/>
              </a:lnSpc>
              <a:spcBef>
                <a:spcPts val="710"/>
              </a:spcBef>
              <a:tabLst>
                <a:tab pos="3708400" algn="l"/>
              </a:tabLst>
            </a:pPr>
            <a:r>
              <a:rPr sz="5325" i="1" spc="337" baseline="8607" dirty="0">
                <a:latin typeface="Arial"/>
                <a:cs typeface="Arial"/>
              </a:rPr>
              <a:t>w</a:t>
            </a:r>
            <a:r>
              <a:rPr sz="2500" i="1" spc="225" dirty="0">
                <a:latin typeface="Arial"/>
                <a:cs typeface="Arial"/>
              </a:rPr>
              <a:t>i	</a:t>
            </a:r>
            <a:r>
              <a:rPr sz="5325" spc="1064" baseline="8607" dirty="0">
                <a:latin typeface="Arial"/>
                <a:cs typeface="Arial"/>
              </a:rPr>
              <a:t>=</a:t>
            </a:r>
            <a:r>
              <a:rPr sz="5325" spc="-22" baseline="8607" dirty="0">
                <a:latin typeface="Arial"/>
                <a:cs typeface="Arial"/>
              </a:rPr>
              <a:t> </a:t>
            </a:r>
            <a:r>
              <a:rPr sz="5325" i="1" spc="487" baseline="8607" dirty="0">
                <a:latin typeface="Arial"/>
                <a:cs typeface="Arial"/>
              </a:rPr>
              <a:t>r</a:t>
            </a:r>
            <a:r>
              <a:rPr sz="2500" i="1" spc="325" dirty="0">
                <a:latin typeface="Arial"/>
                <a:cs typeface="Arial"/>
              </a:rPr>
              <a:t>i,w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1986280" algn="l"/>
              </a:tabLst>
            </a:pPr>
            <a:r>
              <a:rPr lang="ru-RU" sz="3600" spc="25" dirty="0"/>
              <a:t>Кодировщик	</a:t>
            </a:r>
            <a:r>
              <a:rPr lang="ru-RU" sz="3600" b="1" spc="195" dirty="0"/>
              <a:t>x </a:t>
            </a:r>
            <a:r>
              <a:rPr lang="ru-RU" sz="3600" spc="710" dirty="0"/>
              <a:t>=</a:t>
            </a:r>
            <a:r>
              <a:rPr lang="ru-RU" sz="3600" spc="-180" dirty="0"/>
              <a:t> </a:t>
            </a:r>
            <a:r>
              <a:rPr lang="ru-RU" sz="3600" spc="35" dirty="0" err="1"/>
              <a:t>embed</a:t>
            </a:r>
            <a:r>
              <a:rPr lang="ru-RU" sz="3600" spc="35" dirty="0"/>
              <a:t>(</a:t>
            </a:r>
            <a:r>
              <a:rPr lang="ru-RU" sz="360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ru-RU" sz="3600" spc="35" dirty="0"/>
              <a:t>)</a:t>
            </a:r>
            <a:endParaRPr lang="ru-RU"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ru-RU" sz="3600" spc="-5" dirty="0"/>
              <a:t>Простая условная</a:t>
            </a:r>
            <a:r>
              <a:rPr lang="ru-RU" sz="3600" spc="35" dirty="0"/>
              <a:t> </a:t>
            </a:r>
            <a:r>
              <a:rPr lang="ru-RU" sz="3600" i="1" spc="30" dirty="0"/>
              <a:t>n</a:t>
            </a:r>
            <a:r>
              <a:rPr lang="ru-RU" sz="3600" spc="30" dirty="0"/>
              <a:t>-</a:t>
            </a:r>
            <a:r>
              <a:rPr lang="ru-RU" sz="3600" spc="30" dirty="0" err="1"/>
              <a:t>граммная</a:t>
            </a:r>
            <a:r>
              <a:rPr lang="ru-RU" sz="3600" spc="-35" dirty="0"/>
              <a:t> </a:t>
            </a:r>
            <a:r>
              <a:rPr lang="ru-RU" sz="3600" dirty="0" smtClean="0"/>
              <a:t>ЯM</a:t>
            </a:r>
            <a:r>
              <a:rPr sz="3600" dirty="0" smtClean="0"/>
              <a:t>:</a:t>
            </a:r>
            <a:endParaRPr sz="3600" dirty="0">
              <a:latin typeface="Arial"/>
              <a:cs typeface="Arial"/>
            </a:endParaRPr>
          </a:p>
          <a:p>
            <a:pPr marL="3162300">
              <a:lnSpc>
                <a:spcPct val="100000"/>
              </a:lnSpc>
              <a:spcBef>
                <a:spcPts val="395"/>
              </a:spcBef>
              <a:tabLst>
                <a:tab pos="3740150" algn="l"/>
              </a:tabLst>
            </a:pPr>
            <a:r>
              <a:rPr sz="3550" b="1" spc="350" dirty="0">
                <a:latin typeface="Times New Roman"/>
                <a:cs typeface="Times New Roman"/>
              </a:rPr>
              <a:t>h</a:t>
            </a:r>
            <a:r>
              <a:rPr sz="3750" i="1" spc="525" baseline="-11111" dirty="0">
                <a:latin typeface="Arial"/>
                <a:cs typeface="Arial"/>
              </a:rPr>
              <a:t>t	</a:t>
            </a:r>
            <a:r>
              <a:rPr sz="3550" spc="710" dirty="0"/>
              <a:t>=</a:t>
            </a:r>
            <a:r>
              <a:rPr sz="3550" dirty="0"/>
              <a:t> 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550" spc="434" dirty="0"/>
              <a:t>[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750" i="1" spc="652" baseline="-11111" dirty="0">
                <a:latin typeface="Arial"/>
                <a:cs typeface="Arial"/>
              </a:rPr>
              <a:t>t</a:t>
            </a:r>
            <a:r>
              <a:rPr sz="3750" spc="652" baseline="-11111" dirty="0">
                <a:latin typeface="MS Gothic"/>
                <a:cs typeface="MS Gothic"/>
              </a:rPr>
              <a:t>—</a:t>
            </a:r>
            <a:r>
              <a:rPr sz="3750" i="1" spc="652" baseline="-11111" dirty="0">
                <a:latin typeface="Arial"/>
                <a:cs typeface="Arial"/>
              </a:rPr>
              <a:t>n</a:t>
            </a:r>
            <a:r>
              <a:rPr sz="3750" spc="652" baseline="-11111" dirty="0"/>
              <a:t>+1</a:t>
            </a:r>
            <a:r>
              <a:rPr sz="3550" spc="434" dirty="0"/>
              <a:t>;</a:t>
            </a:r>
            <a:r>
              <a:rPr sz="3550" spc="-395" dirty="0"/>
              <a:t> </a:t>
            </a:r>
            <a:r>
              <a:rPr sz="3550" b="1" spc="445" dirty="0">
                <a:latin typeface="Times New Roman"/>
                <a:cs typeface="Times New Roman"/>
              </a:rPr>
              <a:t>w</a:t>
            </a:r>
            <a:r>
              <a:rPr sz="3750" i="1" spc="667" baseline="-11111" dirty="0">
                <a:latin typeface="Arial"/>
                <a:cs typeface="Arial"/>
              </a:rPr>
              <a:t>t</a:t>
            </a:r>
            <a:r>
              <a:rPr sz="3750" spc="667" baseline="-11111" dirty="0">
                <a:latin typeface="MS Gothic"/>
                <a:cs typeface="MS Gothic"/>
              </a:rPr>
              <a:t>—</a:t>
            </a:r>
            <a:r>
              <a:rPr sz="3750" i="1" spc="667" baseline="-11111" dirty="0">
                <a:latin typeface="Arial"/>
                <a:cs typeface="Arial"/>
              </a:rPr>
              <a:t>n</a:t>
            </a:r>
            <a:r>
              <a:rPr sz="3750" spc="667" baseline="-11111" dirty="0"/>
              <a:t>+2</a:t>
            </a:r>
            <a:r>
              <a:rPr sz="3550" spc="445" dirty="0"/>
              <a:t>;</a:t>
            </a:r>
            <a:r>
              <a:rPr sz="3550" spc="-390" dirty="0"/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spc="5" dirty="0"/>
              <a:t>;</a:t>
            </a:r>
            <a:r>
              <a:rPr sz="3550" spc="-395" dirty="0"/>
              <a:t> </a:t>
            </a:r>
            <a:r>
              <a:rPr sz="3550" b="1" spc="400" dirty="0">
                <a:latin typeface="Times New Roman"/>
                <a:cs typeface="Times New Roman"/>
              </a:rPr>
              <a:t>w</a:t>
            </a:r>
            <a:r>
              <a:rPr sz="3750" i="1" spc="600" baseline="-11111" dirty="0">
                <a:latin typeface="Arial"/>
                <a:cs typeface="Arial"/>
              </a:rPr>
              <a:t>t</a:t>
            </a:r>
            <a:r>
              <a:rPr sz="3750" spc="600" baseline="-11111" dirty="0">
                <a:latin typeface="MS Gothic"/>
                <a:cs typeface="MS Gothic"/>
              </a:rPr>
              <a:t>—</a:t>
            </a:r>
            <a:r>
              <a:rPr sz="3750" spc="600" baseline="-11111" dirty="0"/>
              <a:t>1</a:t>
            </a:r>
            <a:r>
              <a:rPr sz="3550" spc="400" dirty="0"/>
              <a:t>]</a:t>
            </a:r>
            <a:r>
              <a:rPr sz="3550" spc="-445" dirty="0"/>
              <a:t> </a:t>
            </a:r>
            <a:r>
              <a:rPr sz="3550" spc="505" dirty="0">
                <a:solidFill>
                  <a:srgbClr val="FF0000"/>
                </a:solidFill>
              </a:rPr>
              <a:t>+</a:t>
            </a:r>
            <a:r>
              <a:rPr sz="3550" b="1" spc="505" dirty="0">
                <a:solidFill>
                  <a:srgbClr val="FF0000"/>
                </a:solidFill>
                <a:latin typeface="Times New Roman"/>
                <a:cs typeface="Times New Roman"/>
              </a:rPr>
              <a:t>Cx</a:t>
            </a:r>
            <a:endParaRPr sz="3550" dirty="0">
              <a:latin typeface="Times New Roman"/>
              <a:cs typeface="Times New Roman"/>
            </a:endParaRPr>
          </a:p>
          <a:p>
            <a:pPr marL="3162300">
              <a:lnSpc>
                <a:spcPct val="100000"/>
              </a:lnSpc>
              <a:spcBef>
                <a:spcPts val="1080"/>
              </a:spcBef>
              <a:tabLst>
                <a:tab pos="3740150" algn="l"/>
              </a:tabLst>
            </a:pPr>
            <a:r>
              <a:rPr b="1" spc="350" dirty="0">
                <a:latin typeface="Times New Roman"/>
                <a:cs typeface="Times New Roman"/>
              </a:rPr>
              <a:t>u</a:t>
            </a:r>
            <a:r>
              <a:rPr sz="3750" i="1" spc="525" baseline="-12222" dirty="0">
                <a:latin typeface="Arial"/>
                <a:cs typeface="Arial"/>
              </a:rPr>
              <a:t>t	</a:t>
            </a:r>
            <a:r>
              <a:rPr sz="3550" spc="710" dirty="0"/>
              <a:t>=</a:t>
            </a:r>
            <a:r>
              <a:rPr sz="3550" spc="5" dirty="0"/>
              <a:t> </a:t>
            </a:r>
            <a:r>
              <a:rPr sz="3550" b="1" spc="450" dirty="0">
                <a:latin typeface="Times New Roman"/>
                <a:cs typeface="Times New Roman"/>
              </a:rPr>
              <a:t>Ph</a:t>
            </a:r>
            <a:r>
              <a:rPr sz="3750" i="1" spc="675" baseline="-12222" dirty="0">
                <a:latin typeface="Arial"/>
                <a:cs typeface="Arial"/>
              </a:rPr>
              <a:t>t</a:t>
            </a:r>
            <a:r>
              <a:rPr sz="3750" i="1" spc="419" baseline="-12222" dirty="0">
                <a:latin typeface="Arial"/>
                <a:cs typeface="Arial"/>
              </a:rPr>
              <a:t> </a:t>
            </a:r>
            <a:r>
              <a:rPr sz="3550" spc="710" dirty="0"/>
              <a:t>+</a:t>
            </a:r>
            <a:r>
              <a:rPr sz="3550" spc="-195" dirty="0"/>
              <a:t> </a:t>
            </a:r>
            <a:r>
              <a:rPr sz="3550" b="1" spc="310" dirty="0">
                <a:latin typeface="Times New Roman"/>
                <a:cs typeface="Times New Roman"/>
              </a:rPr>
              <a:t>b</a:t>
            </a:r>
            <a:endParaRPr sz="3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93599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7895" algn="l"/>
              </a:tabLst>
            </a:pPr>
            <a:r>
              <a:rPr lang="ru-RU" spc="-5" dirty="0" err="1"/>
              <a:t>Кирос</a:t>
            </a:r>
            <a:r>
              <a:rPr lang="ru-RU" spc="-5" dirty="0"/>
              <a:t> и др.</a:t>
            </a:r>
            <a:r>
              <a:rPr lang="ru-RU" spc="-100" dirty="0"/>
              <a:t> </a:t>
            </a:r>
            <a:r>
              <a:rPr lang="ru-RU" dirty="0"/>
              <a:t>(2013)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01652" y="4662209"/>
            <a:ext cx="16319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158" y="4457256"/>
            <a:ext cx="22834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36015" algn="l"/>
              </a:tabLst>
            </a:pPr>
            <a:r>
              <a:rPr sz="3550" i="1" spc="20" dirty="0">
                <a:latin typeface="Arial"/>
                <a:cs typeface="Arial"/>
              </a:rPr>
              <a:t>p</a:t>
            </a:r>
            <a:r>
              <a:rPr sz="3550" spc="20" dirty="0">
                <a:latin typeface="Arial"/>
                <a:cs typeface="Arial"/>
              </a:rPr>
              <a:t>(</a:t>
            </a:r>
            <a:r>
              <a:rPr sz="3550" i="1" spc="20" dirty="0">
                <a:latin typeface="Arial"/>
                <a:cs typeface="Arial"/>
              </a:rPr>
              <a:t>W	</a:t>
            </a:r>
            <a:r>
              <a:rPr sz="3550" spc="160" dirty="0">
                <a:latin typeface="MS UI Gothic"/>
                <a:cs typeface="MS UI Gothic"/>
              </a:rPr>
              <a:t>| </a:t>
            </a:r>
            <a:r>
              <a:rPr sz="3550" b="1" i="1" spc="8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i="1" spc="80" dirty="0">
                <a:latin typeface="Arial"/>
                <a:cs typeface="Arial"/>
              </a:rPr>
              <a:t>,</a:t>
            </a:r>
            <a:r>
              <a:rPr sz="3550" i="1" spc="-720" dirty="0">
                <a:latin typeface="Arial"/>
                <a:cs typeface="Arial"/>
              </a:rPr>
              <a:t> </a:t>
            </a:r>
            <a:r>
              <a:rPr sz="3550" b="1" i="1" spc="-75" dirty="0">
                <a:latin typeface="Bookman Old Style"/>
                <a:cs typeface="Bookman Old Style"/>
              </a:rPr>
              <a:t>w</a:t>
            </a:r>
            <a:endParaRPr sz="35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5614" y="4399045"/>
            <a:ext cx="62928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spc="35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5614" y="4715381"/>
            <a:ext cx="113411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i="1" spc="380" dirty="0">
                <a:latin typeface="Arial"/>
                <a:cs typeface="Arial"/>
              </a:rPr>
              <a:t>n</a:t>
            </a:r>
            <a:r>
              <a:rPr sz="2500" spc="390" dirty="0">
                <a:latin typeface="Arial"/>
                <a:cs typeface="Arial"/>
              </a:rPr>
              <a:t>+1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7001" y="4457256"/>
            <a:ext cx="31870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04" dirty="0">
                <a:latin typeface="Arial"/>
                <a:cs typeface="Arial"/>
              </a:rPr>
              <a:t>)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250" dirty="0">
                <a:latin typeface="Arial"/>
                <a:cs typeface="Arial"/>
              </a:rPr>
              <a:t> </a:t>
            </a:r>
            <a:r>
              <a:rPr sz="3550" spc="110" dirty="0">
                <a:latin typeface="Arial"/>
                <a:cs typeface="Arial"/>
              </a:rPr>
              <a:t>softmax(</a:t>
            </a:r>
            <a:r>
              <a:rPr sz="3550" b="1" spc="110" dirty="0">
                <a:latin typeface="Times New Roman"/>
                <a:cs typeface="Times New Roman"/>
              </a:rPr>
              <a:t>u</a:t>
            </a:r>
            <a:r>
              <a:rPr sz="3750" i="1" spc="165" baseline="-12222" dirty="0">
                <a:latin typeface="Arial"/>
                <a:cs typeface="Arial"/>
              </a:rPr>
              <a:t>t</a:t>
            </a:r>
            <a:r>
              <a:rPr sz="3550" spc="110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5362064"/>
            <a:ext cx="8712200" cy="197746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ru-RU" sz="3600" spc="25" dirty="0">
                <a:latin typeface="Arial"/>
                <a:cs typeface="Arial"/>
              </a:rPr>
              <a:t>Мультипликативная </a:t>
            </a:r>
            <a:r>
              <a:rPr lang="fr-FR" sz="3600" i="1" spc="30" dirty="0">
                <a:latin typeface="Arial"/>
                <a:cs typeface="Arial"/>
              </a:rPr>
              <a:t>n</a:t>
            </a:r>
            <a:r>
              <a:rPr lang="fr-FR" sz="3600" spc="30" dirty="0">
                <a:latin typeface="Arial"/>
                <a:cs typeface="Arial"/>
              </a:rPr>
              <a:t>-</a:t>
            </a:r>
            <a:r>
              <a:rPr lang="ru-RU" sz="3600" spc="30" dirty="0" err="1">
                <a:latin typeface="Arial"/>
                <a:cs typeface="Arial"/>
              </a:rPr>
              <a:t>граммная</a:t>
            </a:r>
            <a:r>
              <a:rPr lang="ru-RU" sz="3600" spc="30" dirty="0">
                <a:latin typeface="Arial"/>
                <a:cs typeface="Arial"/>
              </a:rPr>
              <a:t> Я</a:t>
            </a:r>
            <a:r>
              <a:rPr lang="fr-FR" sz="3600" dirty="0" smtClean="0">
                <a:latin typeface="Arial"/>
                <a:cs typeface="Arial"/>
              </a:rPr>
              <a:t>M</a:t>
            </a:r>
            <a:r>
              <a:rPr sz="3600" dirty="0" smtClean="0"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L="3103880">
              <a:lnSpc>
                <a:spcPct val="100000"/>
              </a:lnSpc>
              <a:spcBef>
                <a:spcPts val="710"/>
              </a:spcBef>
              <a:tabLst>
                <a:tab pos="3708400" algn="l"/>
              </a:tabLst>
            </a:pPr>
            <a:r>
              <a:rPr sz="5325" i="1" spc="337" baseline="8607" dirty="0">
                <a:latin typeface="Arial"/>
                <a:cs typeface="Arial"/>
              </a:rPr>
              <a:t>w</a:t>
            </a:r>
            <a:r>
              <a:rPr sz="2500" i="1" spc="225" dirty="0">
                <a:latin typeface="Arial"/>
                <a:cs typeface="Arial"/>
              </a:rPr>
              <a:t>i	</a:t>
            </a:r>
            <a:r>
              <a:rPr sz="5325" spc="1064" baseline="8607" dirty="0">
                <a:latin typeface="Arial"/>
                <a:cs typeface="Arial"/>
              </a:rPr>
              <a:t>=</a:t>
            </a:r>
            <a:r>
              <a:rPr sz="5325" spc="-7" baseline="8607" dirty="0">
                <a:latin typeface="Arial"/>
                <a:cs typeface="Arial"/>
              </a:rPr>
              <a:t> </a:t>
            </a:r>
            <a:r>
              <a:rPr sz="5325" i="1" spc="487" baseline="8607" dirty="0">
                <a:latin typeface="Arial"/>
                <a:cs typeface="Arial"/>
              </a:rPr>
              <a:t>r</a:t>
            </a:r>
            <a:r>
              <a:rPr sz="2500" i="1" spc="325" dirty="0">
                <a:latin typeface="Arial"/>
                <a:cs typeface="Arial"/>
              </a:rPr>
              <a:t>i,w</a:t>
            </a:r>
            <a:endParaRPr sz="2500" dirty="0">
              <a:latin typeface="Arial"/>
              <a:cs typeface="Arial"/>
            </a:endParaRPr>
          </a:p>
          <a:p>
            <a:pPr marL="3119755">
              <a:lnSpc>
                <a:spcPct val="100000"/>
              </a:lnSpc>
              <a:spcBef>
                <a:spcPts val="1140"/>
              </a:spcBef>
              <a:tabLst>
                <a:tab pos="3724275" algn="l"/>
              </a:tabLst>
            </a:pPr>
            <a:r>
              <a:rPr sz="5325" b="0" i="1" spc="-82" baseline="8607" dirty="0">
                <a:latin typeface="Bookman Old Style"/>
                <a:cs typeface="Bookman Old Style"/>
              </a:rPr>
              <a:t>w</a:t>
            </a:r>
            <a:r>
              <a:rPr sz="2500" i="1" spc="-55" dirty="0">
                <a:latin typeface="Arial"/>
                <a:cs typeface="Arial"/>
              </a:rPr>
              <a:t>i	</a:t>
            </a:r>
            <a:r>
              <a:rPr sz="5325" spc="1064" baseline="8607" dirty="0">
                <a:latin typeface="Arial"/>
                <a:cs typeface="Arial"/>
              </a:rPr>
              <a:t>=</a:t>
            </a:r>
            <a:r>
              <a:rPr sz="5325" spc="-82" baseline="8607" dirty="0">
                <a:latin typeface="Arial"/>
                <a:cs typeface="Arial"/>
              </a:rPr>
              <a:t> </a:t>
            </a:r>
            <a:r>
              <a:rPr sz="5325" b="0" i="1" spc="532" baseline="8607" dirty="0">
                <a:latin typeface="Bookman Old Style"/>
                <a:cs typeface="Bookman Old Style"/>
              </a:rPr>
              <a:t>r</a:t>
            </a:r>
            <a:r>
              <a:rPr sz="2500" i="1" spc="355" dirty="0">
                <a:latin typeface="Arial"/>
                <a:cs typeface="Arial"/>
              </a:rPr>
              <a:t>i,j,w</a:t>
            </a:r>
            <a:r>
              <a:rPr sz="5325" b="0" i="1" spc="532" baseline="8607" dirty="0">
                <a:latin typeface="Bookman Old Style"/>
                <a:cs typeface="Bookman Old Style"/>
              </a:rPr>
              <a:t>x</a:t>
            </a:r>
            <a:r>
              <a:rPr sz="2500" i="1" spc="355" dirty="0">
                <a:latin typeface="Arial"/>
                <a:cs typeface="Arial"/>
              </a:rPr>
              <a:t>j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48146" y="6204082"/>
            <a:ext cx="1943610" cy="261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1986280" algn="l"/>
              </a:tabLst>
            </a:pPr>
            <a:r>
              <a:rPr lang="ru-RU" sz="3600" spc="25" dirty="0"/>
              <a:t>Кодировщик	</a:t>
            </a:r>
            <a:r>
              <a:rPr lang="ru-RU" sz="3600" b="1" spc="195" dirty="0"/>
              <a:t>x </a:t>
            </a:r>
            <a:r>
              <a:rPr lang="ru-RU" sz="3600" spc="710" dirty="0"/>
              <a:t>=</a:t>
            </a:r>
            <a:r>
              <a:rPr lang="ru-RU" sz="3600" spc="-180" dirty="0"/>
              <a:t> </a:t>
            </a:r>
            <a:r>
              <a:rPr lang="ru-RU" sz="3600" spc="35" dirty="0" err="1"/>
              <a:t>embed</a:t>
            </a:r>
            <a:r>
              <a:rPr lang="ru-RU" sz="3600" spc="35" dirty="0"/>
              <a:t>(</a:t>
            </a:r>
            <a:r>
              <a:rPr lang="ru-RU" sz="360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ru-RU" sz="3600" spc="35" dirty="0"/>
              <a:t>)</a:t>
            </a:r>
            <a:endParaRPr lang="ru-RU"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ru-RU" sz="3600" spc="-5" dirty="0"/>
              <a:t>Простая условная</a:t>
            </a:r>
            <a:r>
              <a:rPr lang="ru-RU" sz="3600" spc="35" dirty="0"/>
              <a:t> </a:t>
            </a:r>
            <a:r>
              <a:rPr lang="ru-RU" sz="3600" i="1" spc="30" dirty="0"/>
              <a:t>n</a:t>
            </a:r>
            <a:r>
              <a:rPr lang="ru-RU" sz="3600" spc="30" dirty="0"/>
              <a:t>-</a:t>
            </a:r>
            <a:r>
              <a:rPr lang="ru-RU" sz="3600" spc="30" dirty="0" err="1"/>
              <a:t>граммная</a:t>
            </a:r>
            <a:r>
              <a:rPr lang="ru-RU" sz="3600" spc="-35" dirty="0"/>
              <a:t> </a:t>
            </a:r>
            <a:r>
              <a:rPr lang="ru-RU" sz="3600" dirty="0" smtClean="0"/>
              <a:t>ЯM</a:t>
            </a:r>
            <a:r>
              <a:rPr sz="3600" dirty="0" smtClean="0"/>
              <a:t>:</a:t>
            </a:r>
            <a:endParaRPr sz="3600" dirty="0">
              <a:latin typeface="Arial"/>
              <a:cs typeface="Arial"/>
            </a:endParaRPr>
          </a:p>
          <a:p>
            <a:pPr marL="3162300">
              <a:lnSpc>
                <a:spcPct val="100000"/>
              </a:lnSpc>
              <a:spcBef>
                <a:spcPts val="395"/>
              </a:spcBef>
              <a:tabLst>
                <a:tab pos="3740150" algn="l"/>
              </a:tabLst>
            </a:pPr>
            <a:r>
              <a:rPr sz="3550" b="1" spc="350" dirty="0">
                <a:latin typeface="Times New Roman"/>
                <a:cs typeface="Times New Roman"/>
              </a:rPr>
              <a:t>h</a:t>
            </a:r>
            <a:r>
              <a:rPr sz="3750" i="1" spc="525" baseline="-11111" dirty="0">
                <a:latin typeface="Arial"/>
                <a:cs typeface="Arial"/>
              </a:rPr>
              <a:t>t	</a:t>
            </a:r>
            <a:r>
              <a:rPr sz="3550" spc="710" dirty="0"/>
              <a:t>=</a:t>
            </a:r>
            <a:r>
              <a:rPr sz="3550" dirty="0"/>
              <a:t> 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550" spc="434" dirty="0"/>
              <a:t>[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750" i="1" spc="652" baseline="-11111" dirty="0">
                <a:latin typeface="Arial"/>
                <a:cs typeface="Arial"/>
              </a:rPr>
              <a:t>t</a:t>
            </a:r>
            <a:r>
              <a:rPr sz="3750" spc="652" baseline="-11111" dirty="0">
                <a:latin typeface="MS Gothic"/>
                <a:cs typeface="MS Gothic"/>
              </a:rPr>
              <a:t>—</a:t>
            </a:r>
            <a:r>
              <a:rPr sz="3750" i="1" spc="652" baseline="-11111" dirty="0">
                <a:latin typeface="Arial"/>
                <a:cs typeface="Arial"/>
              </a:rPr>
              <a:t>n</a:t>
            </a:r>
            <a:r>
              <a:rPr sz="3750" spc="652" baseline="-11111" dirty="0"/>
              <a:t>+1</a:t>
            </a:r>
            <a:r>
              <a:rPr sz="3550" spc="434" dirty="0"/>
              <a:t>;</a:t>
            </a:r>
            <a:r>
              <a:rPr sz="3550" spc="-395" dirty="0"/>
              <a:t> </a:t>
            </a:r>
            <a:r>
              <a:rPr sz="3550" b="1" spc="445" dirty="0">
                <a:latin typeface="Times New Roman"/>
                <a:cs typeface="Times New Roman"/>
              </a:rPr>
              <a:t>w</a:t>
            </a:r>
            <a:r>
              <a:rPr sz="3750" i="1" spc="667" baseline="-11111" dirty="0">
                <a:latin typeface="Arial"/>
                <a:cs typeface="Arial"/>
              </a:rPr>
              <a:t>t</a:t>
            </a:r>
            <a:r>
              <a:rPr sz="3750" spc="667" baseline="-11111" dirty="0">
                <a:latin typeface="MS Gothic"/>
                <a:cs typeface="MS Gothic"/>
              </a:rPr>
              <a:t>—</a:t>
            </a:r>
            <a:r>
              <a:rPr sz="3750" i="1" spc="667" baseline="-11111" dirty="0">
                <a:latin typeface="Arial"/>
                <a:cs typeface="Arial"/>
              </a:rPr>
              <a:t>n</a:t>
            </a:r>
            <a:r>
              <a:rPr sz="3750" spc="667" baseline="-11111" dirty="0"/>
              <a:t>+2</a:t>
            </a:r>
            <a:r>
              <a:rPr sz="3550" spc="445" dirty="0"/>
              <a:t>;</a:t>
            </a:r>
            <a:r>
              <a:rPr sz="3550" spc="-390" dirty="0"/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spc="5" dirty="0"/>
              <a:t>;</a:t>
            </a:r>
            <a:r>
              <a:rPr sz="3550" spc="-395" dirty="0"/>
              <a:t> </a:t>
            </a:r>
            <a:r>
              <a:rPr sz="3550" b="1" spc="400" dirty="0">
                <a:latin typeface="Times New Roman"/>
                <a:cs typeface="Times New Roman"/>
              </a:rPr>
              <a:t>w</a:t>
            </a:r>
            <a:r>
              <a:rPr sz="3750" i="1" spc="600" baseline="-11111" dirty="0">
                <a:latin typeface="Arial"/>
                <a:cs typeface="Arial"/>
              </a:rPr>
              <a:t>t</a:t>
            </a:r>
            <a:r>
              <a:rPr sz="3750" spc="600" baseline="-11111" dirty="0">
                <a:latin typeface="MS Gothic"/>
                <a:cs typeface="MS Gothic"/>
              </a:rPr>
              <a:t>—</a:t>
            </a:r>
            <a:r>
              <a:rPr sz="3750" spc="600" baseline="-11111" dirty="0"/>
              <a:t>1</a:t>
            </a:r>
            <a:r>
              <a:rPr sz="3550" spc="400" dirty="0"/>
              <a:t>]</a:t>
            </a:r>
            <a:r>
              <a:rPr sz="3550" spc="-445" dirty="0"/>
              <a:t> </a:t>
            </a:r>
            <a:r>
              <a:rPr sz="3550" spc="505" dirty="0">
                <a:solidFill>
                  <a:srgbClr val="FF0000"/>
                </a:solidFill>
              </a:rPr>
              <a:t>+</a:t>
            </a:r>
            <a:r>
              <a:rPr sz="3550" b="1" spc="505" dirty="0">
                <a:solidFill>
                  <a:srgbClr val="FF0000"/>
                </a:solidFill>
                <a:latin typeface="Times New Roman"/>
                <a:cs typeface="Times New Roman"/>
              </a:rPr>
              <a:t>Cx</a:t>
            </a:r>
            <a:endParaRPr sz="3550" dirty="0">
              <a:latin typeface="Times New Roman"/>
              <a:cs typeface="Times New Roman"/>
            </a:endParaRPr>
          </a:p>
          <a:p>
            <a:pPr marL="3162300">
              <a:lnSpc>
                <a:spcPct val="100000"/>
              </a:lnSpc>
              <a:spcBef>
                <a:spcPts val="1080"/>
              </a:spcBef>
              <a:tabLst>
                <a:tab pos="3740150" algn="l"/>
              </a:tabLst>
            </a:pPr>
            <a:r>
              <a:rPr b="1" spc="350" dirty="0">
                <a:latin typeface="Times New Roman"/>
                <a:cs typeface="Times New Roman"/>
              </a:rPr>
              <a:t>u</a:t>
            </a:r>
            <a:r>
              <a:rPr sz="3750" i="1" spc="525" baseline="-12222" dirty="0">
                <a:latin typeface="Arial"/>
                <a:cs typeface="Arial"/>
              </a:rPr>
              <a:t>t	</a:t>
            </a:r>
            <a:r>
              <a:rPr sz="3550" spc="710" dirty="0"/>
              <a:t>=</a:t>
            </a:r>
            <a:r>
              <a:rPr sz="3550" spc="5" dirty="0"/>
              <a:t> </a:t>
            </a:r>
            <a:r>
              <a:rPr sz="3550" b="1" spc="450" dirty="0">
                <a:latin typeface="Times New Roman"/>
                <a:cs typeface="Times New Roman"/>
              </a:rPr>
              <a:t>Ph</a:t>
            </a:r>
            <a:r>
              <a:rPr sz="3750" i="1" spc="675" baseline="-12222" dirty="0">
                <a:latin typeface="Arial"/>
                <a:cs typeface="Arial"/>
              </a:rPr>
              <a:t>t</a:t>
            </a:r>
            <a:r>
              <a:rPr sz="3750" i="1" spc="419" baseline="-12222" dirty="0">
                <a:latin typeface="Arial"/>
                <a:cs typeface="Arial"/>
              </a:rPr>
              <a:t> </a:t>
            </a:r>
            <a:r>
              <a:rPr sz="3550" spc="710" dirty="0"/>
              <a:t>+</a:t>
            </a:r>
            <a:r>
              <a:rPr sz="3550" spc="-195" dirty="0"/>
              <a:t> </a:t>
            </a:r>
            <a:r>
              <a:rPr sz="3550" b="1" spc="310" dirty="0">
                <a:latin typeface="Times New Roman"/>
                <a:cs typeface="Times New Roman"/>
              </a:rPr>
              <a:t>b</a:t>
            </a:r>
            <a:endParaRPr sz="3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299" y="546100"/>
            <a:ext cx="8843009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7895" algn="l"/>
              </a:tabLst>
            </a:pPr>
            <a:r>
              <a:rPr lang="ru-RU" spc="-5" dirty="0" err="1"/>
              <a:t>Кирос</a:t>
            </a:r>
            <a:r>
              <a:rPr lang="ru-RU" spc="-5" dirty="0"/>
              <a:t> и др.</a:t>
            </a:r>
            <a:r>
              <a:rPr lang="ru-RU" spc="-100" dirty="0"/>
              <a:t> </a:t>
            </a:r>
            <a:r>
              <a:rPr lang="ru-RU" dirty="0"/>
              <a:t>(2013)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01652" y="4662209"/>
            <a:ext cx="16319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158" y="4457256"/>
            <a:ext cx="22834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36015" algn="l"/>
              </a:tabLst>
            </a:pPr>
            <a:r>
              <a:rPr sz="3550" i="1" spc="20" dirty="0">
                <a:latin typeface="Arial"/>
                <a:cs typeface="Arial"/>
              </a:rPr>
              <a:t>p</a:t>
            </a:r>
            <a:r>
              <a:rPr sz="3550" spc="20" dirty="0">
                <a:latin typeface="Arial"/>
                <a:cs typeface="Arial"/>
              </a:rPr>
              <a:t>(</a:t>
            </a:r>
            <a:r>
              <a:rPr sz="3550" i="1" spc="20" dirty="0">
                <a:latin typeface="Arial"/>
                <a:cs typeface="Arial"/>
              </a:rPr>
              <a:t>W	</a:t>
            </a:r>
            <a:r>
              <a:rPr sz="3550" spc="160" dirty="0">
                <a:latin typeface="MS UI Gothic"/>
                <a:cs typeface="MS UI Gothic"/>
              </a:rPr>
              <a:t>| </a:t>
            </a:r>
            <a:r>
              <a:rPr sz="3550" b="1" i="1" spc="8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i="1" spc="80" dirty="0">
                <a:latin typeface="Arial"/>
                <a:cs typeface="Arial"/>
              </a:rPr>
              <a:t>,</a:t>
            </a:r>
            <a:r>
              <a:rPr sz="3550" i="1" spc="-720" dirty="0">
                <a:latin typeface="Arial"/>
                <a:cs typeface="Arial"/>
              </a:rPr>
              <a:t> </a:t>
            </a:r>
            <a:r>
              <a:rPr sz="3550" b="1" i="1" spc="-75" dirty="0">
                <a:latin typeface="Bookman Old Style"/>
                <a:cs typeface="Bookman Old Style"/>
              </a:rPr>
              <a:t>w</a:t>
            </a:r>
            <a:endParaRPr sz="35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5614" y="4399045"/>
            <a:ext cx="62928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spc="35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5614" y="4715381"/>
            <a:ext cx="113411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i="1" spc="380" dirty="0">
                <a:latin typeface="Arial"/>
                <a:cs typeface="Arial"/>
              </a:rPr>
              <a:t>n</a:t>
            </a:r>
            <a:r>
              <a:rPr sz="2500" spc="390" dirty="0">
                <a:latin typeface="Arial"/>
                <a:cs typeface="Arial"/>
              </a:rPr>
              <a:t>+1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7001" y="4457256"/>
            <a:ext cx="31870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04" dirty="0">
                <a:latin typeface="Arial"/>
                <a:cs typeface="Arial"/>
              </a:rPr>
              <a:t>)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250" dirty="0">
                <a:latin typeface="Arial"/>
                <a:cs typeface="Arial"/>
              </a:rPr>
              <a:t> </a:t>
            </a:r>
            <a:r>
              <a:rPr sz="3550" spc="110" dirty="0">
                <a:latin typeface="Arial"/>
                <a:cs typeface="Arial"/>
              </a:rPr>
              <a:t>softmax(</a:t>
            </a:r>
            <a:r>
              <a:rPr sz="3550" b="1" spc="110" dirty="0">
                <a:latin typeface="Times New Roman"/>
                <a:cs typeface="Times New Roman"/>
              </a:rPr>
              <a:t>u</a:t>
            </a:r>
            <a:r>
              <a:rPr sz="3750" i="1" spc="165" baseline="-12222" dirty="0">
                <a:latin typeface="Arial"/>
                <a:cs typeface="Arial"/>
              </a:rPr>
              <a:t>t</a:t>
            </a:r>
            <a:r>
              <a:rPr sz="3550" spc="110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48146" y="6204082"/>
            <a:ext cx="1943610" cy="261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3000" y="5362064"/>
            <a:ext cx="8195309" cy="309828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ru-RU" sz="3600" spc="25" dirty="0">
                <a:latin typeface="Arial"/>
                <a:cs typeface="Arial"/>
              </a:rPr>
              <a:t>Мультипликативная </a:t>
            </a:r>
            <a:r>
              <a:rPr lang="fr-FR" sz="3600" i="1" spc="30" dirty="0">
                <a:latin typeface="Arial"/>
                <a:cs typeface="Arial"/>
              </a:rPr>
              <a:t>n</a:t>
            </a:r>
            <a:r>
              <a:rPr lang="fr-FR" sz="3600" spc="30" dirty="0">
                <a:latin typeface="Arial"/>
                <a:cs typeface="Arial"/>
              </a:rPr>
              <a:t>-</a:t>
            </a:r>
            <a:r>
              <a:rPr lang="ru-RU" sz="3600" spc="30" dirty="0" err="1">
                <a:latin typeface="Arial"/>
                <a:cs typeface="Arial"/>
              </a:rPr>
              <a:t>граммная</a:t>
            </a:r>
            <a:r>
              <a:rPr lang="ru-RU" sz="3600" spc="30" dirty="0">
                <a:latin typeface="Arial"/>
                <a:cs typeface="Arial"/>
              </a:rPr>
              <a:t> Я</a:t>
            </a:r>
            <a:r>
              <a:rPr lang="fr-FR" sz="3600" dirty="0">
                <a:latin typeface="Arial"/>
                <a:cs typeface="Arial"/>
              </a:rPr>
              <a:t>M:</a:t>
            </a:r>
          </a:p>
          <a:p>
            <a:pPr marR="187325" algn="ctr">
              <a:lnSpc>
                <a:spcPct val="100000"/>
              </a:lnSpc>
              <a:spcBef>
                <a:spcPts val="710"/>
              </a:spcBef>
              <a:tabLst>
                <a:tab pos="603885" algn="l"/>
              </a:tabLst>
            </a:pPr>
            <a:r>
              <a:rPr sz="5325" i="1" spc="337" baseline="8607" dirty="0" err="1" smtClean="0">
                <a:latin typeface="Arial"/>
                <a:cs typeface="Arial"/>
              </a:rPr>
              <a:t>w</a:t>
            </a:r>
            <a:r>
              <a:rPr sz="2500" i="1" spc="225" dirty="0" err="1" smtClean="0">
                <a:latin typeface="Arial"/>
                <a:cs typeface="Arial"/>
              </a:rPr>
              <a:t>i</a:t>
            </a:r>
            <a:r>
              <a:rPr sz="2500" i="1" spc="225" dirty="0">
                <a:latin typeface="Arial"/>
                <a:cs typeface="Arial"/>
              </a:rPr>
              <a:t>	</a:t>
            </a:r>
            <a:r>
              <a:rPr sz="5325" spc="1064" baseline="8607" dirty="0">
                <a:latin typeface="Arial"/>
                <a:cs typeface="Arial"/>
              </a:rPr>
              <a:t>=</a:t>
            </a:r>
            <a:r>
              <a:rPr sz="5325" spc="7" baseline="8607" dirty="0">
                <a:latin typeface="Arial"/>
                <a:cs typeface="Arial"/>
              </a:rPr>
              <a:t> </a:t>
            </a:r>
            <a:r>
              <a:rPr sz="5325" i="1" spc="487" baseline="8607" dirty="0">
                <a:latin typeface="Arial"/>
                <a:cs typeface="Arial"/>
              </a:rPr>
              <a:t>r</a:t>
            </a:r>
            <a:r>
              <a:rPr sz="2500" i="1" spc="325" dirty="0">
                <a:latin typeface="Arial"/>
                <a:cs typeface="Arial"/>
              </a:rPr>
              <a:t>i,w</a:t>
            </a:r>
            <a:endParaRPr sz="2500" dirty="0">
              <a:latin typeface="Arial"/>
              <a:cs typeface="Arial"/>
            </a:endParaRPr>
          </a:p>
          <a:p>
            <a:pPr marL="3119755">
              <a:lnSpc>
                <a:spcPct val="100000"/>
              </a:lnSpc>
              <a:spcBef>
                <a:spcPts val="1140"/>
              </a:spcBef>
              <a:tabLst>
                <a:tab pos="3724275" algn="l"/>
              </a:tabLst>
            </a:pPr>
            <a:r>
              <a:rPr sz="5325" b="0" i="1" spc="-82" baseline="8607" dirty="0">
                <a:latin typeface="Bookman Old Style"/>
                <a:cs typeface="Bookman Old Style"/>
              </a:rPr>
              <a:t>w</a:t>
            </a:r>
            <a:r>
              <a:rPr sz="2500" i="1" spc="-55" dirty="0">
                <a:latin typeface="Arial"/>
                <a:cs typeface="Arial"/>
              </a:rPr>
              <a:t>i	</a:t>
            </a:r>
            <a:r>
              <a:rPr sz="5325" spc="1064" baseline="8607" dirty="0">
                <a:latin typeface="Arial"/>
                <a:cs typeface="Arial"/>
              </a:rPr>
              <a:t>=</a:t>
            </a:r>
            <a:r>
              <a:rPr sz="5325" spc="7" baseline="8607" dirty="0">
                <a:latin typeface="Arial"/>
                <a:cs typeface="Arial"/>
              </a:rPr>
              <a:t> </a:t>
            </a:r>
            <a:r>
              <a:rPr sz="5325" b="0" i="1" spc="532" baseline="8607" dirty="0">
                <a:latin typeface="Bookman Old Style"/>
                <a:cs typeface="Bookman Old Style"/>
              </a:rPr>
              <a:t>r</a:t>
            </a:r>
            <a:r>
              <a:rPr sz="2500" i="1" spc="355" dirty="0">
                <a:latin typeface="Arial"/>
                <a:cs typeface="Arial"/>
              </a:rPr>
              <a:t>i,j,w</a:t>
            </a:r>
            <a:r>
              <a:rPr sz="5325" b="0" i="1" spc="532" baseline="8607" dirty="0">
                <a:latin typeface="Bookman Old Style"/>
                <a:cs typeface="Bookman Old Style"/>
              </a:rPr>
              <a:t>x</a:t>
            </a:r>
            <a:r>
              <a:rPr sz="2500" i="1" spc="355" dirty="0">
                <a:latin typeface="Arial"/>
                <a:cs typeface="Arial"/>
              </a:rPr>
              <a:t>j</a:t>
            </a:r>
            <a:endParaRPr sz="2500" dirty="0">
              <a:latin typeface="Arial"/>
              <a:cs typeface="Arial"/>
            </a:endParaRPr>
          </a:p>
          <a:p>
            <a:pPr marL="3429000">
              <a:lnSpc>
                <a:spcPct val="100000"/>
              </a:lnSpc>
              <a:spcBef>
                <a:spcPts val="1310"/>
              </a:spcBef>
            </a:pPr>
            <a:r>
              <a:rPr lang="ru-RU" sz="3100" b="1" spc="-25" dirty="0">
                <a:latin typeface="Arial"/>
                <a:cs typeface="Arial"/>
              </a:rPr>
              <a:t>к</a:t>
            </a:r>
            <a:r>
              <a:rPr lang="ru-RU" sz="3100" b="1" spc="-25" dirty="0" smtClean="0">
                <a:latin typeface="Arial"/>
                <a:cs typeface="Arial"/>
              </a:rPr>
              <a:t>акое здесь предчувствие</a:t>
            </a:r>
            <a:r>
              <a:rPr sz="3100" b="1" spc="-5" dirty="0" smtClean="0">
                <a:latin typeface="Arial"/>
                <a:cs typeface="Arial"/>
              </a:rPr>
              <a:t>?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1986280" algn="l"/>
              </a:tabLst>
            </a:pPr>
            <a:r>
              <a:rPr lang="ru-RU" sz="3600" spc="25" dirty="0"/>
              <a:t>Кодировщик	</a:t>
            </a:r>
            <a:r>
              <a:rPr lang="ru-RU" sz="3600" b="1" spc="195" dirty="0"/>
              <a:t>x </a:t>
            </a:r>
            <a:r>
              <a:rPr lang="ru-RU" sz="3600" spc="710" dirty="0"/>
              <a:t>=</a:t>
            </a:r>
            <a:r>
              <a:rPr lang="ru-RU" sz="3600" spc="-180" dirty="0"/>
              <a:t> </a:t>
            </a:r>
            <a:r>
              <a:rPr lang="ru-RU" sz="3600" spc="35" dirty="0" err="1"/>
              <a:t>embed</a:t>
            </a:r>
            <a:r>
              <a:rPr lang="ru-RU" sz="3600" spc="35" dirty="0"/>
              <a:t>(</a:t>
            </a:r>
            <a:r>
              <a:rPr lang="ru-RU" sz="360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ru-RU" sz="3600" spc="35" dirty="0"/>
              <a:t>)</a:t>
            </a:r>
            <a:endParaRPr lang="ru-RU"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ru-RU" sz="3600" spc="-5" dirty="0"/>
              <a:t>Простая условная</a:t>
            </a:r>
            <a:r>
              <a:rPr lang="ru-RU" sz="3600" spc="35" dirty="0"/>
              <a:t> </a:t>
            </a:r>
            <a:r>
              <a:rPr lang="ru-RU" sz="3600" i="1" spc="30" dirty="0"/>
              <a:t>n</a:t>
            </a:r>
            <a:r>
              <a:rPr lang="ru-RU" sz="3600" spc="30" dirty="0"/>
              <a:t>-</a:t>
            </a:r>
            <a:r>
              <a:rPr lang="ru-RU" sz="3600" spc="30" dirty="0" err="1"/>
              <a:t>граммная</a:t>
            </a:r>
            <a:r>
              <a:rPr lang="ru-RU" sz="3600" spc="-35" dirty="0"/>
              <a:t> </a:t>
            </a:r>
            <a:r>
              <a:rPr lang="ru-RU" sz="3600" dirty="0" smtClean="0"/>
              <a:t>ЯM</a:t>
            </a:r>
            <a:r>
              <a:rPr sz="3600" dirty="0" smtClean="0"/>
              <a:t>:</a:t>
            </a:r>
            <a:endParaRPr sz="3600" dirty="0">
              <a:latin typeface="Arial"/>
              <a:cs typeface="Arial"/>
            </a:endParaRPr>
          </a:p>
          <a:p>
            <a:pPr marL="3162300">
              <a:lnSpc>
                <a:spcPct val="100000"/>
              </a:lnSpc>
              <a:spcBef>
                <a:spcPts val="395"/>
              </a:spcBef>
              <a:tabLst>
                <a:tab pos="3740150" algn="l"/>
              </a:tabLst>
            </a:pPr>
            <a:r>
              <a:rPr sz="3550" b="1" spc="350" dirty="0">
                <a:latin typeface="Times New Roman"/>
                <a:cs typeface="Times New Roman"/>
              </a:rPr>
              <a:t>h</a:t>
            </a:r>
            <a:r>
              <a:rPr sz="3750" i="1" spc="525" baseline="-11111" dirty="0">
                <a:latin typeface="Arial"/>
                <a:cs typeface="Arial"/>
              </a:rPr>
              <a:t>t	</a:t>
            </a:r>
            <a:r>
              <a:rPr sz="3550" spc="710" dirty="0"/>
              <a:t>=</a:t>
            </a:r>
            <a:r>
              <a:rPr sz="3550" dirty="0"/>
              <a:t> 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550" spc="434" dirty="0"/>
              <a:t>[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750" i="1" spc="652" baseline="-11111" dirty="0">
                <a:latin typeface="Arial"/>
                <a:cs typeface="Arial"/>
              </a:rPr>
              <a:t>t</a:t>
            </a:r>
            <a:r>
              <a:rPr sz="3750" spc="652" baseline="-11111" dirty="0">
                <a:latin typeface="MS Gothic"/>
                <a:cs typeface="MS Gothic"/>
              </a:rPr>
              <a:t>—</a:t>
            </a:r>
            <a:r>
              <a:rPr sz="3750" i="1" spc="652" baseline="-11111" dirty="0">
                <a:latin typeface="Arial"/>
                <a:cs typeface="Arial"/>
              </a:rPr>
              <a:t>n</a:t>
            </a:r>
            <a:r>
              <a:rPr sz="3750" spc="652" baseline="-11111" dirty="0"/>
              <a:t>+1</a:t>
            </a:r>
            <a:r>
              <a:rPr sz="3550" spc="434" dirty="0"/>
              <a:t>;</a:t>
            </a:r>
            <a:r>
              <a:rPr sz="3550" spc="-395" dirty="0"/>
              <a:t> </a:t>
            </a:r>
            <a:r>
              <a:rPr sz="3550" b="1" spc="445" dirty="0">
                <a:latin typeface="Times New Roman"/>
                <a:cs typeface="Times New Roman"/>
              </a:rPr>
              <a:t>w</a:t>
            </a:r>
            <a:r>
              <a:rPr sz="3750" i="1" spc="667" baseline="-11111" dirty="0">
                <a:latin typeface="Arial"/>
                <a:cs typeface="Arial"/>
              </a:rPr>
              <a:t>t</a:t>
            </a:r>
            <a:r>
              <a:rPr sz="3750" spc="667" baseline="-11111" dirty="0">
                <a:latin typeface="MS Gothic"/>
                <a:cs typeface="MS Gothic"/>
              </a:rPr>
              <a:t>—</a:t>
            </a:r>
            <a:r>
              <a:rPr sz="3750" i="1" spc="667" baseline="-11111" dirty="0">
                <a:latin typeface="Arial"/>
                <a:cs typeface="Arial"/>
              </a:rPr>
              <a:t>n</a:t>
            </a:r>
            <a:r>
              <a:rPr sz="3750" spc="667" baseline="-11111" dirty="0"/>
              <a:t>+2</a:t>
            </a:r>
            <a:r>
              <a:rPr sz="3550" spc="445" dirty="0"/>
              <a:t>;</a:t>
            </a:r>
            <a:r>
              <a:rPr sz="3550" spc="-390" dirty="0"/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spc="5" dirty="0"/>
              <a:t>;</a:t>
            </a:r>
            <a:r>
              <a:rPr sz="3550" spc="-395" dirty="0"/>
              <a:t> </a:t>
            </a:r>
            <a:r>
              <a:rPr sz="3550" b="1" spc="400" dirty="0">
                <a:latin typeface="Times New Roman"/>
                <a:cs typeface="Times New Roman"/>
              </a:rPr>
              <a:t>w</a:t>
            </a:r>
            <a:r>
              <a:rPr sz="3750" i="1" spc="600" baseline="-11111" dirty="0">
                <a:latin typeface="Arial"/>
                <a:cs typeface="Arial"/>
              </a:rPr>
              <a:t>t</a:t>
            </a:r>
            <a:r>
              <a:rPr sz="3750" spc="600" baseline="-11111" dirty="0">
                <a:latin typeface="MS Gothic"/>
                <a:cs typeface="MS Gothic"/>
              </a:rPr>
              <a:t>—</a:t>
            </a:r>
            <a:r>
              <a:rPr sz="3750" spc="600" baseline="-11111" dirty="0"/>
              <a:t>1</a:t>
            </a:r>
            <a:r>
              <a:rPr sz="3550" spc="400" dirty="0"/>
              <a:t>]</a:t>
            </a:r>
            <a:r>
              <a:rPr sz="3550" spc="-445" dirty="0"/>
              <a:t> </a:t>
            </a:r>
            <a:r>
              <a:rPr sz="3550" spc="505" dirty="0">
                <a:solidFill>
                  <a:srgbClr val="FF0000"/>
                </a:solidFill>
              </a:rPr>
              <a:t>+</a:t>
            </a:r>
            <a:r>
              <a:rPr sz="3550" b="1" spc="505" dirty="0">
                <a:solidFill>
                  <a:srgbClr val="FF0000"/>
                </a:solidFill>
                <a:latin typeface="Times New Roman"/>
                <a:cs typeface="Times New Roman"/>
              </a:rPr>
              <a:t>Cx</a:t>
            </a:r>
            <a:endParaRPr sz="3550" dirty="0">
              <a:latin typeface="Times New Roman"/>
              <a:cs typeface="Times New Roman"/>
            </a:endParaRPr>
          </a:p>
          <a:p>
            <a:pPr marL="3162300">
              <a:lnSpc>
                <a:spcPct val="100000"/>
              </a:lnSpc>
              <a:spcBef>
                <a:spcPts val="1080"/>
              </a:spcBef>
              <a:tabLst>
                <a:tab pos="3740150" algn="l"/>
              </a:tabLst>
            </a:pPr>
            <a:r>
              <a:rPr b="1" spc="350" dirty="0">
                <a:latin typeface="Times New Roman"/>
                <a:cs typeface="Times New Roman"/>
              </a:rPr>
              <a:t>u</a:t>
            </a:r>
            <a:r>
              <a:rPr sz="3750" i="1" spc="525" baseline="-12222" dirty="0">
                <a:latin typeface="Arial"/>
                <a:cs typeface="Arial"/>
              </a:rPr>
              <a:t>t	</a:t>
            </a:r>
            <a:r>
              <a:rPr sz="3550" spc="710" dirty="0"/>
              <a:t>=</a:t>
            </a:r>
            <a:r>
              <a:rPr sz="3550" spc="5" dirty="0"/>
              <a:t> </a:t>
            </a:r>
            <a:r>
              <a:rPr sz="3550" b="1" spc="450" dirty="0">
                <a:latin typeface="Times New Roman"/>
                <a:cs typeface="Times New Roman"/>
              </a:rPr>
              <a:t>Ph</a:t>
            </a:r>
            <a:r>
              <a:rPr sz="3750" i="1" spc="675" baseline="-12222" dirty="0">
                <a:latin typeface="Arial"/>
                <a:cs typeface="Arial"/>
              </a:rPr>
              <a:t>t</a:t>
            </a:r>
            <a:r>
              <a:rPr sz="3750" i="1" spc="419" baseline="-12222" dirty="0">
                <a:latin typeface="Arial"/>
                <a:cs typeface="Arial"/>
              </a:rPr>
              <a:t> </a:t>
            </a:r>
            <a:r>
              <a:rPr sz="3550" spc="710" dirty="0"/>
              <a:t>+</a:t>
            </a:r>
            <a:r>
              <a:rPr sz="3550" spc="-195" dirty="0"/>
              <a:t> </a:t>
            </a:r>
            <a:r>
              <a:rPr sz="3550" b="1" spc="310" dirty="0">
                <a:latin typeface="Times New Roman"/>
                <a:cs typeface="Times New Roman"/>
              </a:rPr>
              <a:t>b</a:t>
            </a:r>
            <a:endParaRPr sz="3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80645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7895" algn="l"/>
              </a:tabLst>
            </a:pPr>
            <a:r>
              <a:rPr lang="ru-RU" spc="-5" dirty="0" err="1"/>
              <a:t>Кирос</a:t>
            </a:r>
            <a:r>
              <a:rPr lang="ru-RU" spc="-5" dirty="0"/>
              <a:t> и др.</a:t>
            </a:r>
            <a:r>
              <a:rPr lang="ru-RU" spc="-100" dirty="0"/>
              <a:t> </a:t>
            </a:r>
            <a:r>
              <a:rPr lang="ru-RU" dirty="0"/>
              <a:t>(2013)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01652" y="4662209"/>
            <a:ext cx="16319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158" y="4457256"/>
            <a:ext cx="22834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36015" algn="l"/>
              </a:tabLst>
            </a:pPr>
            <a:r>
              <a:rPr sz="3550" i="1" spc="20" dirty="0">
                <a:latin typeface="Arial"/>
                <a:cs typeface="Arial"/>
              </a:rPr>
              <a:t>p</a:t>
            </a:r>
            <a:r>
              <a:rPr sz="3550" spc="20" dirty="0">
                <a:latin typeface="Arial"/>
                <a:cs typeface="Arial"/>
              </a:rPr>
              <a:t>(</a:t>
            </a:r>
            <a:r>
              <a:rPr sz="3550" i="1" spc="20" dirty="0">
                <a:latin typeface="Arial"/>
                <a:cs typeface="Arial"/>
              </a:rPr>
              <a:t>W	</a:t>
            </a:r>
            <a:r>
              <a:rPr sz="3550" spc="160" dirty="0">
                <a:latin typeface="MS UI Gothic"/>
                <a:cs typeface="MS UI Gothic"/>
              </a:rPr>
              <a:t>| </a:t>
            </a:r>
            <a:r>
              <a:rPr sz="3550" b="1" i="1" spc="8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i="1" spc="80" dirty="0">
                <a:latin typeface="Arial"/>
                <a:cs typeface="Arial"/>
              </a:rPr>
              <a:t>,</a:t>
            </a:r>
            <a:r>
              <a:rPr sz="3550" i="1" spc="-720" dirty="0">
                <a:latin typeface="Arial"/>
                <a:cs typeface="Arial"/>
              </a:rPr>
              <a:t> </a:t>
            </a:r>
            <a:r>
              <a:rPr sz="3550" b="1" i="1" spc="-75" dirty="0">
                <a:latin typeface="Bookman Old Style"/>
                <a:cs typeface="Bookman Old Style"/>
              </a:rPr>
              <a:t>w</a:t>
            </a:r>
            <a:endParaRPr sz="35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5614" y="4399045"/>
            <a:ext cx="62928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spc="35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5614" y="4715381"/>
            <a:ext cx="113411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i="1" spc="380" dirty="0">
                <a:latin typeface="Arial"/>
                <a:cs typeface="Arial"/>
              </a:rPr>
              <a:t>n</a:t>
            </a:r>
            <a:r>
              <a:rPr sz="2500" spc="390" dirty="0">
                <a:latin typeface="Arial"/>
                <a:cs typeface="Arial"/>
              </a:rPr>
              <a:t>+1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7001" y="4457256"/>
            <a:ext cx="31870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04" dirty="0">
                <a:latin typeface="Arial"/>
                <a:cs typeface="Arial"/>
              </a:rPr>
              <a:t>)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250" dirty="0">
                <a:latin typeface="Arial"/>
                <a:cs typeface="Arial"/>
              </a:rPr>
              <a:t> </a:t>
            </a:r>
            <a:r>
              <a:rPr sz="3550" spc="110" dirty="0">
                <a:latin typeface="Arial"/>
                <a:cs typeface="Arial"/>
              </a:rPr>
              <a:t>softmax(</a:t>
            </a:r>
            <a:r>
              <a:rPr sz="3550" b="1" spc="110" dirty="0">
                <a:latin typeface="Times New Roman"/>
                <a:cs typeface="Times New Roman"/>
              </a:rPr>
              <a:t>u</a:t>
            </a:r>
            <a:r>
              <a:rPr sz="3750" i="1" spc="165" baseline="-12222" dirty="0">
                <a:latin typeface="Arial"/>
                <a:cs typeface="Arial"/>
              </a:rPr>
              <a:t>t</a:t>
            </a:r>
            <a:r>
              <a:rPr sz="3550" spc="110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5362064"/>
            <a:ext cx="8255000" cy="1290097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ru-RU" sz="3600" spc="25" dirty="0">
                <a:latin typeface="Arial"/>
                <a:cs typeface="Arial"/>
              </a:rPr>
              <a:t>Мультипликативная </a:t>
            </a:r>
            <a:r>
              <a:rPr lang="fr-FR" sz="3600" i="1" spc="30" dirty="0">
                <a:latin typeface="Arial"/>
                <a:cs typeface="Arial"/>
              </a:rPr>
              <a:t>n</a:t>
            </a:r>
            <a:r>
              <a:rPr lang="fr-FR" sz="3600" spc="30" dirty="0">
                <a:latin typeface="Arial"/>
                <a:cs typeface="Arial"/>
              </a:rPr>
              <a:t>-</a:t>
            </a:r>
            <a:r>
              <a:rPr lang="ru-RU" sz="3600" spc="30" dirty="0" err="1">
                <a:latin typeface="Arial"/>
                <a:cs typeface="Arial"/>
              </a:rPr>
              <a:t>граммная</a:t>
            </a:r>
            <a:r>
              <a:rPr lang="ru-RU" sz="3600" spc="30" dirty="0">
                <a:latin typeface="Arial"/>
                <a:cs typeface="Arial"/>
              </a:rPr>
              <a:t> Я</a:t>
            </a:r>
            <a:r>
              <a:rPr lang="fr-FR" sz="3600" dirty="0">
                <a:latin typeface="Arial"/>
                <a:cs typeface="Arial"/>
              </a:rPr>
              <a:t>M:</a:t>
            </a:r>
          </a:p>
          <a:p>
            <a:pPr marL="3103880">
              <a:lnSpc>
                <a:spcPct val="100000"/>
              </a:lnSpc>
              <a:spcBef>
                <a:spcPts val="710"/>
              </a:spcBef>
              <a:tabLst>
                <a:tab pos="3708400" algn="l"/>
              </a:tabLst>
            </a:pPr>
            <a:r>
              <a:rPr sz="5325" i="1" spc="337" baseline="8607" dirty="0" err="1" smtClean="0">
                <a:latin typeface="Arial"/>
                <a:cs typeface="Arial"/>
              </a:rPr>
              <a:t>w</a:t>
            </a:r>
            <a:r>
              <a:rPr sz="2500" i="1" spc="225" dirty="0" err="1" smtClean="0">
                <a:latin typeface="Arial"/>
                <a:cs typeface="Arial"/>
              </a:rPr>
              <a:t>i</a:t>
            </a:r>
            <a:r>
              <a:rPr sz="2500" i="1" spc="225" dirty="0">
                <a:latin typeface="Arial"/>
                <a:cs typeface="Arial"/>
              </a:rPr>
              <a:t>	</a:t>
            </a:r>
            <a:r>
              <a:rPr sz="5325" spc="1064" baseline="8607" dirty="0">
                <a:latin typeface="Arial"/>
                <a:cs typeface="Arial"/>
              </a:rPr>
              <a:t>=</a:t>
            </a:r>
            <a:r>
              <a:rPr sz="5325" spc="-22" baseline="8607" dirty="0">
                <a:latin typeface="Arial"/>
                <a:cs typeface="Arial"/>
              </a:rPr>
              <a:t> </a:t>
            </a:r>
            <a:r>
              <a:rPr sz="5325" i="1" spc="487" baseline="8607" dirty="0">
                <a:latin typeface="Arial"/>
                <a:cs typeface="Arial"/>
              </a:rPr>
              <a:t>r</a:t>
            </a:r>
            <a:r>
              <a:rPr sz="2500" i="1" spc="325" dirty="0">
                <a:latin typeface="Arial"/>
                <a:cs typeface="Arial"/>
              </a:rPr>
              <a:t>i,w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0593" y="6768653"/>
            <a:ext cx="251650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16585" algn="l"/>
              </a:tabLst>
            </a:pPr>
            <a:r>
              <a:rPr sz="5325" b="0" i="1" spc="-82" baseline="8607" dirty="0">
                <a:latin typeface="Bookman Old Style"/>
                <a:cs typeface="Bookman Old Style"/>
              </a:rPr>
              <a:t>w</a:t>
            </a:r>
            <a:r>
              <a:rPr sz="2500" i="1" spc="-55" dirty="0">
                <a:latin typeface="Arial"/>
                <a:cs typeface="Arial"/>
              </a:rPr>
              <a:t>i	</a:t>
            </a:r>
            <a:r>
              <a:rPr sz="5325" spc="1064" baseline="8607" dirty="0">
                <a:latin typeface="Arial"/>
                <a:cs typeface="Arial"/>
              </a:rPr>
              <a:t>=</a:t>
            </a:r>
            <a:r>
              <a:rPr sz="5325" spc="-82" baseline="8607" dirty="0">
                <a:latin typeface="Arial"/>
                <a:cs typeface="Arial"/>
              </a:rPr>
              <a:t> </a:t>
            </a:r>
            <a:r>
              <a:rPr sz="5325" b="0" i="1" spc="532" baseline="8607" dirty="0">
                <a:latin typeface="Bookman Old Style"/>
                <a:cs typeface="Bookman Old Style"/>
              </a:rPr>
              <a:t>r</a:t>
            </a:r>
            <a:r>
              <a:rPr sz="2500" i="1" spc="355" dirty="0">
                <a:latin typeface="Arial"/>
                <a:cs typeface="Arial"/>
              </a:rPr>
              <a:t>i,j,w</a:t>
            </a:r>
            <a:r>
              <a:rPr sz="5325" b="0" i="1" spc="532" baseline="8607" dirty="0">
                <a:latin typeface="Bookman Old Style"/>
                <a:cs typeface="Bookman Old Style"/>
              </a:rPr>
              <a:t>x</a:t>
            </a:r>
            <a:r>
              <a:rPr sz="2500" i="1" spc="355" dirty="0">
                <a:latin typeface="Arial"/>
                <a:cs typeface="Arial"/>
              </a:rPr>
              <a:t>j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48146" y="6204082"/>
            <a:ext cx="1943610" cy="261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1600" y="6750050"/>
            <a:ext cx="1262310" cy="785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4072" y="6763338"/>
            <a:ext cx="1178121" cy="706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40442" y="6279872"/>
            <a:ext cx="4312920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100" b="1" spc="-5" dirty="0">
                <a:latin typeface="Arial"/>
                <a:cs typeface="Arial"/>
              </a:rPr>
              <a:t>насколько большой этот тензор?</a:t>
            </a:r>
            <a:endParaRPr lang="ru-RU" sz="31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1986280" algn="l"/>
              </a:tabLst>
            </a:pPr>
            <a:r>
              <a:rPr lang="ru-RU" sz="3600" spc="25" dirty="0"/>
              <a:t>Кодировщик	</a:t>
            </a:r>
            <a:r>
              <a:rPr lang="ru-RU" sz="3600" b="1" spc="195" dirty="0"/>
              <a:t>x </a:t>
            </a:r>
            <a:r>
              <a:rPr lang="ru-RU" sz="3600" spc="710" dirty="0"/>
              <a:t>=</a:t>
            </a:r>
            <a:r>
              <a:rPr lang="ru-RU" sz="3600" spc="-180" dirty="0"/>
              <a:t> </a:t>
            </a:r>
            <a:r>
              <a:rPr lang="ru-RU" sz="3600" spc="35" dirty="0" err="1"/>
              <a:t>embed</a:t>
            </a:r>
            <a:r>
              <a:rPr lang="ru-RU" sz="3600" spc="35" dirty="0"/>
              <a:t>(</a:t>
            </a:r>
            <a:r>
              <a:rPr lang="ru-RU" sz="360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ru-RU" sz="3600" spc="35" dirty="0"/>
              <a:t>)</a:t>
            </a:r>
            <a:endParaRPr lang="ru-RU"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ru-RU" sz="3600" spc="-5" dirty="0"/>
              <a:t>Простая условная</a:t>
            </a:r>
            <a:r>
              <a:rPr lang="ru-RU" sz="3600" spc="35" dirty="0"/>
              <a:t> </a:t>
            </a:r>
            <a:r>
              <a:rPr lang="ru-RU" sz="3600" i="1" spc="30" dirty="0"/>
              <a:t>n</a:t>
            </a:r>
            <a:r>
              <a:rPr lang="ru-RU" sz="3600" spc="30" dirty="0"/>
              <a:t>-</a:t>
            </a:r>
            <a:r>
              <a:rPr lang="ru-RU" sz="3600" spc="30" dirty="0" err="1"/>
              <a:t>граммная</a:t>
            </a:r>
            <a:r>
              <a:rPr lang="ru-RU" sz="3600" spc="-35" dirty="0"/>
              <a:t> </a:t>
            </a:r>
            <a:r>
              <a:rPr lang="ru-RU" sz="3600" dirty="0"/>
              <a:t>ЯM:</a:t>
            </a:r>
          </a:p>
          <a:p>
            <a:pPr marL="3162300">
              <a:lnSpc>
                <a:spcPct val="100000"/>
              </a:lnSpc>
              <a:spcBef>
                <a:spcPts val="395"/>
              </a:spcBef>
              <a:tabLst>
                <a:tab pos="3740150" algn="l"/>
              </a:tabLst>
            </a:pPr>
            <a:r>
              <a:rPr sz="3550" b="1" spc="350" dirty="0" err="1" smtClean="0">
                <a:latin typeface="Times New Roman"/>
                <a:cs typeface="Times New Roman"/>
              </a:rPr>
              <a:t>h</a:t>
            </a:r>
            <a:r>
              <a:rPr sz="3750" i="1" spc="525" baseline="-11111" dirty="0" err="1" smtClean="0">
                <a:latin typeface="Arial"/>
                <a:cs typeface="Arial"/>
              </a:rPr>
              <a:t>t</a:t>
            </a:r>
            <a:r>
              <a:rPr sz="3750" i="1" spc="525" baseline="-11111" dirty="0">
                <a:latin typeface="Arial"/>
                <a:cs typeface="Arial"/>
              </a:rPr>
              <a:t>	</a:t>
            </a:r>
            <a:r>
              <a:rPr sz="3550" spc="710" dirty="0"/>
              <a:t>=</a:t>
            </a:r>
            <a:r>
              <a:rPr sz="3550" dirty="0"/>
              <a:t> 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550" spc="434" dirty="0"/>
              <a:t>[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750" i="1" spc="652" baseline="-11111" dirty="0">
                <a:latin typeface="Arial"/>
                <a:cs typeface="Arial"/>
              </a:rPr>
              <a:t>t</a:t>
            </a:r>
            <a:r>
              <a:rPr sz="3750" spc="652" baseline="-11111" dirty="0">
                <a:latin typeface="MS Gothic"/>
                <a:cs typeface="MS Gothic"/>
              </a:rPr>
              <a:t>—</a:t>
            </a:r>
            <a:r>
              <a:rPr sz="3750" i="1" spc="652" baseline="-11111" dirty="0">
                <a:latin typeface="Arial"/>
                <a:cs typeface="Arial"/>
              </a:rPr>
              <a:t>n</a:t>
            </a:r>
            <a:r>
              <a:rPr sz="3750" spc="652" baseline="-11111" dirty="0"/>
              <a:t>+1</a:t>
            </a:r>
            <a:r>
              <a:rPr sz="3550" spc="434" dirty="0"/>
              <a:t>;</a:t>
            </a:r>
            <a:r>
              <a:rPr sz="3550" spc="-395" dirty="0"/>
              <a:t> </a:t>
            </a:r>
            <a:r>
              <a:rPr sz="3550" b="1" spc="445" dirty="0">
                <a:latin typeface="Times New Roman"/>
                <a:cs typeface="Times New Roman"/>
              </a:rPr>
              <a:t>w</a:t>
            </a:r>
            <a:r>
              <a:rPr sz="3750" i="1" spc="667" baseline="-11111" dirty="0">
                <a:latin typeface="Arial"/>
                <a:cs typeface="Arial"/>
              </a:rPr>
              <a:t>t</a:t>
            </a:r>
            <a:r>
              <a:rPr sz="3750" spc="667" baseline="-11111" dirty="0">
                <a:latin typeface="MS Gothic"/>
                <a:cs typeface="MS Gothic"/>
              </a:rPr>
              <a:t>—</a:t>
            </a:r>
            <a:r>
              <a:rPr sz="3750" i="1" spc="667" baseline="-11111" dirty="0">
                <a:latin typeface="Arial"/>
                <a:cs typeface="Arial"/>
              </a:rPr>
              <a:t>n</a:t>
            </a:r>
            <a:r>
              <a:rPr sz="3750" spc="667" baseline="-11111" dirty="0"/>
              <a:t>+2</a:t>
            </a:r>
            <a:r>
              <a:rPr sz="3550" spc="445" dirty="0"/>
              <a:t>;</a:t>
            </a:r>
            <a:r>
              <a:rPr sz="3550" spc="-390" dirty="0"/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spc="5" dirty="0"/>
              <a:t>;</a:t>
            </a:r>
            <a:r>
              <a:rPr sz="3550" spc="-395" dirty="0"/>
              <a:t> </a:t>
            </a:r>
            <a:r>
              <a:rPr sz="3550" b="1" spc="400" dirty="0">
                <a:latin typeface="Times New Roman"/>
                <a:cs typeface="Times New Roman"/>
              </a:rPr>
              <a:t>w</a:t>
            </a:r>
            <a:r>
              <a:rPr sz="3750" i="1" spc="600" baseline="-11111" dirty="0">
                <a:latin typeface="Arial"/>
                <a:cs typeface="Arial"/>
              </a:rPr>
              <a:t>t</a:t>
            </a:r>
            <a:r>
              <a:rPr sz="3750" spc="600" baseline="-11111" dirty="0">
                <a:latin typeface="MS Gothic"/>
                <a:cs typeface="MS Gothic"/>
              </a:rPr>
              <a:t>—</a:t>
            </a:r>
            <a:r>
              <a:rPr sz="3750" spc="600" baseline="-11111" dirty="0"/>
              <a:t>1</a:t>
            </a:r>
            <a:r>
              <a:rPr sz="3550" spc="400" dirty="0"/>
              <a:t>]</a:t>
            </a:r>
            <a:r>
              <a:rPr sz="3550" spc="-445" dirty="0"/>
              <a:t> </a:t>
            </a:r>
            <a:r>
              <a:rPr sz="3550" spc="505" dirty="0">
                <a:solidFill>
                  <a:srgbClr val="FF0000"/>
                </a:solidFill>
              </a:rPr>
              <a:t>+</a:t>
            </a:r>
            <a:r>
              <a:rPr sz="3550" b="1" spc="505" dirty="0">
                <a:solidFill>
                  <a:srgbClr val="FF0000"/>
                </a:solidFill>
                <a:latin typeface="Times New Roman"/>
                <a:cs typeface="Times New Roman"/>
              </a:rPr>
              <a:t>Cx</a:t>
            </a:r>
            <a:endParaRPr sz="3550" dirty="0">
              <a:latin typeface="Times New Roman"/>
              <a:cs typeface="Times New Roman"/>
            </a:endParaRPr>
          </a:p>
          <a:p>
            <a:pPr marL="3162300">
              <a:lnSpc>
                <a:spcPct val="100000"/>
              </a:lnSpc>
              <a:spcBef>
                <a:spcPts val="1080"/>
              </a:spcBef>
              <a:tabLst>
                <a:tab pos="3740150" algn="l"/>
              </a:tabLst>
            </a:pPr>
            <a:r>
              <a:rPr b="1" spc="350" dirty="0">
                <a:latin typeface="Times New Roman"/>
                <a:cs typeface="Times New Roman"/>
              </a:rPr>
              <a:t>u</a:t>
            </a:r>
            <a:r>
              <a:rPr sz="3750" i="1" spc="525" baseline="-12222" dirty="0">
                <a:latin typeface="Arial"/>
                <a:cs typeface="Arial"/>
              </a:rPr>
              <a:t>t	</a:t>
            </a:r>
            <a:r>
              <a:rPr sz="3550" spc="710" dirty="0"/>
              <a:t>=</a:t>
            </a:r>
            <a:r>
              <a:rPr sz="3550" spc="5" dirty="0"/>
              <a:t> </a:t>
            </a:r>
            <a:r>
              <a:rPr sz="3550" b="1" spc="450" dirty="0">
                <a:latin typeface="Times New Roman"/>
                <a:cs typeface="Times New Roman"/>
              </a:rPr>
              <a:t>Ph</a:t>
            </a:r>
            <a:r>
              <a:rPr sz="3750" i="1" spc="675" baseline="-12222" dirty="0">
                <a:latin typeface="Arial"/>
                <a:cs typeface="Arial"/>
              </a:rPr>
              <a:t>t</a:t>
            </a:r>
            <a:r>
              <a:rPr sz="3750" i="1" spc="419" baseline="-12222" dirty="0">
                <a:latin typeface="Arial"/>
                <a:cs typeface="Arial"/>
              </a:rPr>
              <a:t> </a:t>
            </a:r>
            <a:r>
              <a:rPr sz="3550" spc="710" dirty="0"/>
              <a:t>+</a:t>
            </a:r>
            <a:r>
              <a:rPr sz="3550" spc="-195" dirty="0"/>
              <a:t> </a:t>
            </a:r>
            <a:r>
              <a:rPr sz="3550" b="1" spc="310" dirty="0">
                <a:latin typeface="Times New Roman"/>
                <a:cs typeface="Times New Roman"/>
              </a:rPr>
              <a:t>b</a:t>
            </a:r>
            <a:endParaRPr sz="3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6503591" y="5505426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605028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Условные ЯМ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028700" y="2495546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3591" y="2495546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3498840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3591" y="3498840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8700" y="4502132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3591" y="4502132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8700" y="5505426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8700" y="6508720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03591" y="6508720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8700" y="7512013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03591" y="7512013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8700" y="8515306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03591" y="8515306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65900" y="3530600"/>
            <a:ext cx="13100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600" spc="-5" dirty="0">
                <a:latin typeface="Arial"/>
                <a:cs typeface="Arial"/>
              </a:rPr>
              <a:t>Е</a:t>
            </a:r>
            <a:r>
              <a:rPr sz="2600" spc="-5" dirty="0" smtClean="0">
                <a:latin typeface="Arial"/>
                <a:cs typeface="Arial"/>
              </a:rPr>
              <a:t>mail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91851" y="6050225"/>
            <a:ext cx="18294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600" dirty="0" smtClean="0">
                <a:latin typeface="Arial"/>
                <a:cs typeface="Arial"/>
              </a:rPr>
              <a:t>Его резюме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86250" y="6586181"/>
            <a:ext cx="19894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600" dirty="0" smtClean="0">
                <a:latin typeface="Arial"/>
                <a:cs typeface="Arial"/>
              </a:rPr>
              <a:t>Его перевод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62119" y="6965743"/>
            <a:ext cx="4893281" cy="1594988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150"/>
              </a:spcBef>
            </a:pPr>
            <a:r>
              <a:rPr lang="ru-RU" sz="2600" dirty="0" smtClean="0">
                <a:latin typeface="Arial"/>
                <a:cs typeface="Arial"/>
              </a:rPr>
              <a:t>Прогноз погоды</a:t>
            </a:r>
          </a:p>
          <a:p>
            <a:pPr marL="12700" marR="5080">
              <a:lnSpc>
                <a:spcPct val="126600"/>
              </a:lnSpc>
              <a:spcBef>
                <a:spcPts val="150"/>
              </a:spcBef>
            </a:pPr>
            <a:r>
              <a:rPr lang="ru-RU" sz="2600" spc="-10" dirty="0" smtClean="0">
                <a:latin typeface="Arial"/>
                <a:cs typeface="Arial"/>
              </a:rPr>
              <a:t>Транскрипция слова</a:t>
            </a:r>
          </a:p>
          <a:p>
            <a:pPr marL="12700" marR="5080">
              <a:lnSpc>
                <a:spcPct val="126600"/>
              </a:lnSpc>
              <a:spcBef>
                <a:spcPts val="150"/>
              </a:spcBef>
            </a:pPr>
            <a:r>
              <a:rPr lang="ru-RU" sz="2600" spc="15" dirty="0" smtClean="0">
                <a:latin typeface="Arial"/>
                <a:cs typeface="Arial"/>
              </a:rPr>
              <a:t>Реакция диалоговой системы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86250" y="8595942"/>
            <a:ext cx="15303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600" dirty="0" smtClean="0">
                <a:latin typeface="Arial"/>
                <a:cs typeface="Arial"/>
              </a:rPr>
              <a:t>Его ответ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6799" y="1894839"/>
            <a:ext cx="6809105" cy="78177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1870" indent="550545">
              <a:lnSpc>
                <a:spcPct val="131400"/>
              </a:lnSpc>
              <a:spcBef>
                <a:spcPts val="100"/>
              </a:spcBef>
            </a:pPr>
            <a:r>
              <a:rPr sz="2600" spc="55" dirty="0">
                <a:latin typeface="Arial"/>
                <a:cs typeface="Arial"/>
              </a:rPr>
              <a:t>“input”  </a:t>
            </a:r>
            <a:endParaRPr lang="ru-RU" sz="2600" spc="55" dirty="0">
              <a:latin typeface="Arial"/>
              <a:cs typeface="Arial"/>
            </a:endParaRPr>
          </a:p>
          <a:p>
            <a:pPr marL="12700" marR="3531870" indent="-12700">
              <a:lnSpc>
                <a:spcPct val="131400"/>
              </a:lnSpc>
              <a:spcBef>
                <a:spcPts val="100"/>
              </a:spcBef>
            </a:pPr>
            <a:r>
              <a:rPr lang="ru-RU" sz="2600" spc="-5" dirty="0" smtClean="0">
                <a:latin typeface="Arial"/>
                <a:cs typeface="Arial"/>
              </a:rPr>
              <a:t>Автор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lang="ru-RU" sz="2600" dirty="0" smtClean="0">
                <a:latin typeface="Arial"/>
                <a:cs typeface="Arial"/>
              </a:rPr>
              <a:t>Метка темы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600" spc="-25" dirty="0">
                <a:latin typeface="Arial"/>
                <a:cs typeface="Arial"/>
              </a:rPr>
              <a:t>{</a:t>
            </a:r>
            <a:r>
              <a:rPr sz="1900" spc="-25" dirty="0">
                <a:latin typeface="Arial"/>
                <a:cs typeface="Arial"/>
              </a:rPr>
              <a:t>SPAM</a:t>
            </a:r>
            <a:r>
              <a:rPr sz="2600" spc="-25" dirty="0">
                <a:latin typeface="Arial"/>
                <a:cs typeface="Arial"/>
              </a:rPr>
              <a:t>,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NOT_SPAM</a:t>
            </a:r>
            <a:r>
              <a:rPr sz="2600" spc="-20" dirty="0">
                <a:latin typeface="Arial"/>
                <a:cs typeface="Arial"/>
              </a:rPr>
              <a:t>}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ru-RU" sz="2600" dirty="0" smtClean="0">
                <a:latin typeface="Arial"/>
                <a:cs typeface="Arial"/>
              </a:rPr>
              <a:t>Предложение на Французском</a:t>
            </a:r>
            <a:endParaRPr sz="2600" dirty="0">
              <a:latin typeface="Arial"/>
              <a:cs typeface="Arial"/>
            </a:endParaRPr>
          </a:p>
          <a:p>
            <a:pPr marL="12700" marR="1880235" algn="just">
              <a:lnSpc>
                <a:spcPct val="126600"/>
              </a:lnSpc>
              <a:spcBef>
                <a:spcPts val="50"/>
              </a:spcBef>
            </a:pPr>
            <a:r>
              <a:rPr lang="ru-RU" sz="2600" dirty="0" smtClean="0">
                <a:latin typeface="Arial"/>
                <a:cs typeface="Arial"/>
              </a:rPr>
              <a:t>Предложение на Английском</a:t>
            </a:r>
          </a:p>
          <a:p>
            <a:pPr marL="12700" marR="1880235" algn="just">
              <a:lnSpc>
                <a:spcPct val="126600"/>
              </a:lnSpc>
              <a:spcBef>
                <a:spcPts val="50"/>
              </a:spcBef>
            </a:pPr>
            <a:r>
              <a:rPr lang="ru-RU" sz="2600" dirty="0" smtClean="0">
                <a:latin typeface="Arial"/>
                <a:cs typeface="Arial"/>
              </a:rPr>
              <a:t>Предложение на Английском</a:t>
            </a:r>
          </a:p>
          <a:p>
            <a:pPr marL="12700" marR="1880235" algn="just">
              <a:lnSpc>
                <a:spcPct val="126600"/>
              </a:lnSpc>
              <a:spcBef>
                <a:spcPts val="50"/>
              </a:spcBef>
            </a:pPr>
            <a:r>
              <a:rPr lang="ru-RU" sz="2600" spc="-5" dirty="0" smtClean="0">
                <a:latin typeface="Arial"/>
                <a:cs typeface="Arial"/>
              </a:rPr>
              <a:t>Изображение</a:t>
            </a:r>
            <a:endParaRPr sz="2600" dirty="0">
              <a:latin typeface="Arial"/>
              <a:cs typeface="Arial"/>
            </a:endParaRPr>
          </a:p>
          <a:p>
            <a:pPr marL="12700" marR="3274695">
              <a:lnSpc>
                <a:spcPts val="4000"/>
              </a:lnSpc>
              <a:spcBef>
                <a:spcPts val="180"/>
              </a:spcBef>
            </a:pPr>
            <a:r>
              <a:rPr lang="ru-RU" sz="2600" dirty="0" smtClean="0">
                <a:latin typeface="Arial"/>
                <a:cs typeface="Arial"/>
              </a:rPr>
              <a:t>Документ</a:t>
            </a:r>
            <a:r>
              <a:rPr sz="2600" spc="35" dirty="0" smtClean="0">
                <a:latin typeface="Arial"/>
                <a:cs typeface="Arial"/>
              </a:rPr>
              <a:t>  </a:t>
            </a:r>
            <a:endParaRPr lang="ru-RU" sz="2600" spc="35" dirty="0" smtClean="0">
              <a:latin typeface="Arial"/>
              <a:cs typeface="Arial"/>
            </a:endParaRPr>
          </a:p>
          <a:p>
            <a:pPr marL="12700" marR="3274695">
              <a:lnSpc>
                <a:spcPts val="4000"/>
              </a:lnSpc>
              <a:spcBef>
                <a:spcPts val="180"/>
              </a:spcBef>
            </a:pPr>
            <a:r>
              <a:rPr lang="ru-RU" sz="2600" dirty="0" smtClean="0">
                <a:latin typeface="Arial"/>
                <a:cs typeface="Arial"/>
              </a:rPr>
              <a:t>Документ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lang="ru-RU" sz="2600" spc="15" dirty="0" smtClean="0">
                <a:latin typeface="Arial"/>
                <a:cs typeface="Arial"/>
              </a:rPr>
              <a:t>Метеорологические измерения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ru-RU" sz="2600" spc="35" dirty="0" smtClean="0">
                <a:latin typeface="Arial"/>
                <a:cs typeface="Arial"/>
              </a:rPr>
              <a:t>Акустический сигнал</a:t>
            </a:r>
            <a:endParaRPr sz="2600" dirty="0">
              <a:latin typeface="Arial"/>
              <a:cs typeface="Arial"/>
            </a:endParaRPr>
          </a:p>
          <a:p>
            <a:pPr marL="12700" marR="5080">
              <a:lnSpc>
                <a:spcPts val="4000"/>
              </a:lnSpc>
              <a:spcBef>
                <a:spcPts val="180"/>
              </a:spcBef>
            </a:pPr>
            <a:r>
              <a:rPr lang="ru-RU" sz="2600" spc="-5" dirty="0" smtClean="0">
                <a:latin typeface="Arial"/>
                <a:cs typeface="Arial"/>
              </a:rPr>
              <a:t>История бесед</a:t>
            </a:r>
            <a:r>
              <a:rPr sz="2600" spc="195" dirty="0" smtClean="0">
                <a:latin typeface="Arial"/>
                <a:cs typeface="Arial"/>
              </a:rPr>
              <a:t>+</a:t>
            </a:r>
            <a:r>
              <a:rPr sz="2600" spc="-20" dirty="0" smtClean="0">
                <a:latin typeface="Arial"/>
                <a:cs typeface="Arial"/>
              </a:rPr>
              <a:t> </a:t>
            </a:r>
            <a:r>
              <a:rPr lang="ru-RU" sz="2600" spc="35" dirty="0" smtClean="0">
                <a:latin typeface="Arial"/>
                <a:cs typeface="Arial"/>
              </a:rPr>
              <a:t>база банных</a:t>
            </a:r>
            <a:r>
              <a:rPr sz="2600" spc="35" dirty="0" smtClean="0">
                <a:latin typeface="Arial"/>
                <a:cs typeface="Arial"/>
              </a:rPr>
              <a:t> </a:t>
            </a:r>
            <a:endParaRPr lang="ru-RU" sz="2600" spc="35" dirty="0" smtClean="0">
              <a:latin typeface="Arial"/>
              <a:cs typeface="Arial"/>
            </a:endParaRPr>
          </a:p>
          <a:p>
            <a:pPr marL="12700" marR="5080">
              <a:lnSpc>
                <a:spcPts val="4000"/>
              </a:lnSpc>
              <a:spcBef>
                <a:spcPts val="180"/>
              </a:spcBef>
            </a:pPr>
            <a:r>
              <a:rPr lang="ru-RU" sz="2600" dirty="0" smtClean="0">
                <a:latin typeface="Arial"/>
                <a:cs typeface="Arial"/>
              </a:rPr>
              <a:t>Вопрос </a:t>
            </a:r>
            <a:r>
              <a:rPr sz="2600" spc="195" dirty="0" smtClean="0">
                <a:latin typeface="Arial"/>
                <a:cs typeface="Arial"/>
              </a:rPr>
              <a:t>+ </a:t>
            </a:r>
            <a:r>
              <a:rPr lang="ru-RU" sz="2600" spc="-5" dirty="0" smtClean="0">
                <a:latin typeface="Arial"/>
                <a:cs typeface="Arial"/>
              </a:rPr>
              <a:t>документ</a:t>
            </a:r>
            <a:endParaRPr sz="2600" dirty="0">
              <a:latin typeface="Arial"/>
              <a:cs typeface="Arial"/>
            </a:endParaRPr>
          </a:p>
          <a:p>
            <a:pPr marL="12700" marR="5080">
              <a:lnSpc>
                <a:spcPts val="4000"/>
              </a:lnSpc>
              <a:spcBef>
                <a:spcPts val="180"/>
              </a:spcBef>
            </a:pPr>
            <a:r>
              <a:rPr lang="ru-RU" sz="2600" dirty="0" smtClean="0">
                <a:latin typeface="Arial"/>
                <a:cs typeface="Arial"/>
              </a:rPr>
              <a:t>Вопрос </a:t>
            </a:r>
            <a:r>
              <a:rPr lang="ru-RU" sz="2600" spc="195" dirty="0" smtClean="0">
                <a:latin typeface="Arial"/>
                <a:cs typeface="Arial"/>
              </a:rPr>
              <a:t>+ </a:t>
            </a:r>
            <a:r>
              <a:rPr lang="ru-RU" sz="2600" spc="-5" dirty="0" smtClean="0">
                <a:latin typeface="Arial"/>
                <a:cs typeface="Arial"/>
              </a:rPr>
              <a:t>изображение</a:t>
            </a:r>
            <a:endParaRPr lang="ru-RU" sz="26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86250" y="9086731"/>
            <a:ext cx="15303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600" dirty="0" smtClean="0">
                <a:latin typeface="Arial"/>
                <a:cs typeface="Arial"/>
              </a:rPr>
              <a:t>Его ответ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03591" y="1993900"/>
            <a:ext cx="0" cy="7524750"/>
          </a:xfrm>
          <a:custGeom>
            <a:avLst/>
            <a:gdLst/>
            <a:ahLst/>
            <a:cxnLst/>
            <a:rect l="l" t="t" r="r" b="b"/>
            <a:pathLst>
              <a:path h="7524750">
                <a:moveTo>
                  <a:pt x="0" y="0"/>
                </a:moveTo>
                <a:lnTo>
                  <a:pt x="0" y="752470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28700" y="2495546"/>
            <a:ext cx="10949940" cy="0"/>
          </a:xfrm>
          <a:custGeom>
            <a:avLst/>
            <a:gdLst/>
            <a:ahLst/>
            <a:cxnLst/>
            <a:rect l="l" t="t" r="r" b="b"/>
            <a:pathLst>
              <a:path w="10949940">
                <a:moveTo>
                  <a:pt x="0" y="0"/>
                </a:moveTo>
                <a:lnTo>
                  <a:pt x="10949781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65900" y="1894839"/>
            <a:ext cx="6438900" cy="467057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1080"/>
              </a:spcBef>
            </a:pPr>
            <a:r>
              <a:rPr sz="2600" spc="25" dirty="0" smtClean="0">
                <a:latin typeface="Arial"/>
                <a:cs typeface="Arial"/>
              </a:rPr>
              <a:t>“</a:t>
            </a:r>
            <a:r>
              <a:rPr lang="ru-RU" sz="2600" b="1" spc="25" dirty="0" smtClean="0">
                <a:latin typeface="Arial"/>
                <a:cs typeface="Arial"/>
              </a:rPr>
              <a:t>текстовый</a:t>
            </a:r>
            <a:r>
              <a:rPr sz="2600" b="1" spc="-10" dirty="0" smtClean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output”</a:t>
            </a:r>
            <a:endParaRPr sz="2600" dirty="0">
              <a:latin typeface="Arial"/>
              <a:cs typeface="Arial"/>
            </a:endParaRPr>
          </a:p>
          <a:p>
            <a:pPr marL="12700" marR="5080">
              <a:lnSpc>
                <a:spcPct val="121800"/>
              </a:lnSpc>
              <a:spcBef>
                <a:spcPts val="300"/>
              </a:spcBef>
            </a:pPr>
            <a:r>
              <a:rPr lang="ru-RU" sz="2600" dirty="0" smtClean="0">
                <a:latin typeface="Arial"/>
                <a:cs typeface="Arial"/>
              </a:rPr>
              <a:t>Документ, созданный данным автором</a:t>
            </a:r>
          </a:p>
          <a:p>
            <a:pPr marL="12700" marR="5080">
              <a:lnSpc>
                <a:spcPct val="121800"/>
              </a:lnSpc>
              <a:spcBef>
                <a:spcPts val="300"/>
              </a:spcBef>
            </a:pPr>
            <a:r>
              <a:rPr lang="ru-RU" sz="2600" spc="-5" dirty="0" smtClean="0">
                <a:latin typeface="Arial"/>
                <a:cs typeface="Arial"/>
              </a:rPr>
              <a:t>Статья на эту тему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 dirty="0" smtClean="0">
              <a:latin typeface="Times New Roman"/>
              <a:cs typeface="Times New Roman"/>
            </a:endParaRPr>
          </a:p>
          <a:p>
            <a:pPr marL="12700" marR="1731010" algn="just">
              <a:lnSpc>
                <a:spcPct val="126600"/>
              </a:lnSpc>
            </a:pPr>
            <a:r>
              <a:rPr lang="ru-RU" sz="2600" dirty="0" smtClean="0">
                <a:latin typeface="Arial"/>
                <a:cs typeface="Arial"/>
              </a:rPr>
              <a:t>Его перевод на Английский</a:t>
            </a:r>
          </a:p>
          <a:p>
            <a:pPr marL="12700" marR="1731010" algn="just">
              <a:lnSpc>
                <a:spcPct val="126600"/>
              </a:lnSpc>
            </a:pPr>
            <a:r>
              <a:rPr lang="ru-RU" sz="2600" spc="-5" dirty="0" smtClean="0">
                <a:latin typeface="Arial"/>
                <a:cs typeface="Arial"/>
              </a:rPr>
              <a:t>Его перевод на Французский</a:t>
            </a:r>
          </a:p>
          <a:p>
            <a:pPr marL="12700" marR="1731010" algn="just">
              <a:lnSpc>
                <a:spcPct val="126600"/>
              </a:lnSpc>
            </a:pPr>
            <a:r>
              <a:rPr lang="ru-RU" sz="2600" dirty="0" smtClean="0">
                <a:latin typeface="Arial"/>
                <a:cs typeface="Arial"/>
              </a:rPr>
              <a:t>Его перевод на Китайский</a:t>
            </a:r>
            <a:endParaRPr sz="26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880"/>
              </a:spcBef>
            </a:pPr>
            <a:r>
              <a:rPr lang="ru-RU" sz="2600" dirty="0" smtClean="0">
                <a:latin typeface="Arial"/>
                <a:cs typeface="Arial"/>
              </a:rPr>
              <a:t>Текстовое описание изображения</a:t>
            </a:r>
          </a:p>
          <a:p>
            <a:pPr marL="12700" algn="just">
              <a:lnSpc>
                <a:spcPct val="100000"/>
              </a:lnSpc>
              <a:spcBef>
                <a:spcPts val="880"/>
              </a:spcBef>
            </a:pPr>
            <a:endParaRPr sz="2600" dirty="0">
              <a:latin typeface="Arial"/>
              <a:cs typeface="Arial"/>
            </a:endParaRPr>
          </a:p>
        </p:txBody>
      </p:sp>
      <p:sp>
        <p:nvSpPr>
          <p:cNvPr id="27" name="object 28"/>
          <p:cNvSpPr/>
          <p:nvPr/>
        </p:nvSpPr>
        <p:spPr>
          <a:xfrm>
            <a:off x="966837" y="6001494"/>
            <a:ext cx="11325225" cy="1136650"/>
          </a:xfrm>
          <a:custGeom>
            <a:avLst/>
            <a:gdLst/>
            <a:ahLst/>
            <a:cxnLst/>
            <a:rect l="l" t="t" r="r" b="b"/>
            <a:pathLst>
              <a:path w="11325225" h="1136650">
                <a:moveTo>
                  <a:pt x="318834" y="0"/>
                </a:moveTo>
                <a:lnTo>
                  <a:pt x="11006291" y="0"/>
                </a:lnTo>
                <a:lnTo>
                  <a:pt x="11067159" y="244"/>
                </a:lnTo>
                <a:lnTo>
                  <a:pt x="11115643" y="1953"/>
                </a:lnTo>
                <a:lnTo>
                  <a:pt x="11156232" y="6591"/>
                </a:lnTo>
                <a:lnTo>
                  <a:pt x="11193414" y="15624"/>
                </a:lnTo>
                <a:lnTo>
                  <a:pt x="11231551" y="34460"/>
                </a:lnTo>
                <a:lnTo>
                  <a:pt x="11264325" y="60799"/>
                </a:lnTo>
                <a:lnTo>
                  <a:pt x="11290665" y="93573"/>
                </a:lnTo>
                <a:lnTo>
                  <a:pt x="11309501" y="131711"/>
                </a:lnTo>
                <a:lnTo>
                  <a:pt x="11318534" y="168915"/>
                </a:lnTo>
                <a:lnTo>
                  <a:pt x="11323172" y="209659"/>
                </a:lnTo>
                <a:lnTo>
                  <a:pt x="11324881" y="258564"/>
                </a:lnTo>
                <a:lnTo>
                  <a:pt x="11325125" y="320252"/>
                </a:lnTo>
                <a:lnTo>
                  <a:pt x="11325125" y="817815"/>
                </a:lnTo>
                <a:lnTo>
                  <a:pt x="11324881" y="878683"/>
                </a:lnTo>
                <a:lnTo>
                  <a:pt x="11323172" y="927167"/>
                </a:lnTo>
                <a:lnTo>
                  <a:pt x="11318534" y="967756"/>
                </a:lnTo>
                <a:lnTo>
                  <a:pt x="11309501" y="1004938"/>
                </a:lnTo>
                <a:lnTo>
                  <a:pt x="11290665" y="1043076"/>
                </a:lnTo>
                <a:lnTo>
                  <a:pt x="11264325" y="1075850"/>
                </a:lnTo>
                <a:lnTo>
                  <a:pt x="11231551" y="1102189"/>
                </a:lnTo>
                <a:lnTo>
                  <a:pt x="11193414" y="1121025"/>
                </a:lnTo>
                <a:lnTo>
                  <a:pt x="11156210" y="1130058"/>
                </a:lnTo>
                <a:lnTo>
                  <a:pt x="11115466" y="1134696"/>
                </a:lnTo>
                <a:lnTo>
                  <a:pt x="11066561" y="1136405"/>
                </a:lnTo>
                <a:lnTo>
                  <a:pt x="11004873" y="1136650"/>
                </a:lnTo>
                <a:lnTo>
                  <a:pt x="318834" y="1136650"/>
                </a:lnTo>
                <a:lnTo>
                  <a:pt x="257966" y="1136405"/>
                </a:lnTo>
                <a:lnTo>
                  <a:pt x="209482" y="1134696"/>
                </a:lnTo>
                <a:lnTo>
                  <a:pt x="168893" y="1130058"/>
                </a:lnTo>
                <a:lnTo>
                  <a:pt x="131711" y="1121025"/>
                </a:lnTo>
                <a:lnTo>
                  <a:pt x="93573" y="1102189"/>
                </a:lnTo>
                <a:lnTo>
                  <a:pt x="60799" y="1075850"/>
                </a:lnTo>
                <a:lnTo>
                  <a:pt x="34460" y="1043076"/>
                </a:lnTo>
                <a:lnTo>
                  <a:pt x="15624" y="1004938"/>
                </a:lnTo>
                <a:lnTo>
                  <a:pt x="6591" y="967734"/>
                </a:lnTo>
                <a:lnTo>
                  <a:pt x="1953" y="926990"/>
                </a:lnTo>
                <a:lnTo>
                  <a:pt x="244" y="878085"/>
                </a:lnTo>
                <a:lnTo>
                  <a:pt x="0" y="816397"/>
                </a:lnTo>
                <a:lnTo>
                  <a:pt x="0" y="318834"/>
                </a:lnTo>
                <a:lnTo>
                  <a:pt x="244" y="257966"/>
                </a:lnTo>
                <a:lnTo>
                  <a:pt x="1953" y="209482"/>
                </a:lnTo>
                <a:lnTo>
                  <a:pt x="6591" y="168893"/>
                </a:lnTo>
                <a:lnTo>
                  <a:pt x="15624" y="131711"/>
                </a:lnTo>
                <a:lnTo>
                  <a:pt x="34460" y="93573"/>
                </a:lnTo>
                <a:lnTo>
                  <a:pt x="60799" y="60799"/>
                </a:lnTo>
                <a:lnTo>
                  <a:pt x="93573" y="34460"/>
                </a:lnTo>
                <a:lnTo>
                  <a:pt x="131711" y="15624"/>
                </a:lnTo>
                <a:lnTo>
                  <a:pt x="168915" y="6591"/>
                </a:lnTo>
                <a:lnTo>
                  <a:pt x="209659" y="1953"/>
                </a:lnTo>
                <a:lnTo>
                  <a:pt x="258564" y="244"/>
                </a:lnTo>
                <a:lnTo>
                  <a:pt x="320252" y="0"/>
                </a:lnTo>
                <a:lnTo>
                  <a:pt x="318834" y="0"/>
                </a:lnTo>
                <a:close/>
              </a:path>
            </a:pathLst>
          </a:custGeom>
          <a:ln w="152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81829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92837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7895" algn="l"/>
              </a:tabLst>
            </a:pPr>
            <a:r>
              <a:rPr lang="ru-RU" spc="-5" dirty="0" err="1"/>
              <a:t>Кирос</a:t>
            </a:r>
            <a:r>
              <a:rPr lang="ru-RU" spc="-5" dirty="0"/>
              <a:t> и др.</a:t>
            </a:r>
            <a:r>
              <a:rPr lang="ru-RU" spc="-100" dirty="0"/>
              <a:t> </a:t>
            </a:r>
            <a:r>
              <a:rPr lang="ru-RU" dirty="0"/>
              <a:t>(2013)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01652" y="4662209"/>
            <a:ext cx="16319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158" y="4457256"/>
            <a:ext cx="22834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36015" algn="l"/>
              </a:tabLst>
            </a:pPr>
            <a:r>
              <a:rPr sz="3550" i="1" spc="20" dirty="0">
                <a:latin typeface="Arial"/>
                <a:cs typeface="Arial"/>
              </a:rPr>
              <a:t>p</a:t>
            </a:r>
            <a:r>
              <a:rPr sz="3550" spc="20" dirty="0">
                <a:latin typeface="Arial"/>
                <a:cs typeface="Arial"/>
              </a:rPr>
              <a:t>(</a:t>
            </a:r>
            <a:r>
              <a:rPr sz="3550" i="1" spc="20" dirty="0">
                <a:latin typeface="Arial"/>
                <a:cs typeface="Arial"/>
              </a:rPr>
              <a:t>W	</a:t>
            </a:r>
            <a:r>
              <a:rPr sz="3550" spc="160" dirty="0">
                <a:latin typeface="MS UI Gothic"/>
                <a:cs typeface="MS UI Gothic"/>
              </a:rPr>
              <a:t>| </a:t>
            </a:r>
            <a:r>
              <a:rPr sz="3550" b="1" i="1" spc="8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i="1" spc="80" dirty="0">
                <a:latin typeface="Arial"/>
                <a:cs typeface="Arial"/>
              </a:rPr>
              <a:t>,</a:t>
            </a:r>
            <a:r>
              <a:rPr sz="3550" i="1" spc="-720" dirty="0">
                <a:latin typeface="Arial"/>
                <a:cs typeface="Arial"/>
              </a:rPr>
              <a:t> </a:t>
            </a:r>
            <a:r>
              <a:rPr sz="3550" b="1" i="1" spc="-75" dirty="0">
                <a:latin typeface="Bookman Old Style"/>
                <a:cs typeface="Bookman Old Style"/>
              </a:rPr>
              <a:t>w</a:t>
            </a:r>
            <a:endParaRPr sz="35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5614" y="4399045"/>
            <a:ext cx="62928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spc="35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5614" y="4715381"/>
            <a:ext cx="113411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i="1" spc="380" dirty="0">
                <a:latin typeface="Arial"/>
                <a:cs typeface="Arial"/>
              </a:rPr>
              <a:t>n</a:t>
            </a:r>
            <a:r>
              <a:rPr sz="2500" spc="390" dirty="0">
                <a:latin typeface="Arial"/>
                <a:cs typeface="Arial"/>
              </a:rPr>
              <a:t>+1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7001" y="4457256"/>
            <a:ext cx="31870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04" dirty="0">
                <a:latin typeface="Arial"/>
                <a:cs typeface="Arial"/>
              </a:rPr>
              <a:t>)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250" dirty="0">
                <a:latin typeface="Arial"/>
                <a:cs typeface="Arial"/>
              </a:rPr>
              <a:t> </a:t>
            </a:r>
            <a:r>
              <a:rPr sz="3550" spc="110" dirty="0">
                <a:latin typeface="Arial"/>
                <a:cs typeface="Arial"/>
              </a:rPr>
              <a:t>softmax(</a:t>
            </a:r>
            <a:r>
              <a:rPr sz="3550" b="1" spc="110" dirty="0">
                <a:latin typeface="Times New Roman"/>
                <a:cs typeface="Times New Roman"/>
              </a:rPr>
              <a:t>u</a:t>
            </a:r>
            <a:r>
              <a:rPr sz="3750" i="1" spc="165" baseline="-12222" dirty="0">
                <a:latin typeface="Arial"/>
                <a:cs typeface="Arial"/>
              </a:rPr>
              <a:t>t</a:t>
            </a:r>
            <a:r>
              <a:rPr sz="3550" spc="110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5362064"/>
            <a:ext cx="8864600" cy="197746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ru-RU" sz="3600" spc="25" dirty="0">
                <a:latin typeface="Arial"/>
                <a:cs typeface="Arial"/>
              </a:rPr>
              <a:t>Мультипликативная </a:t>
            </a:r>
            <a:r>
              <a:rPr lang="fr-FR" sz="3600" i="1" spc="30" dirty="0">
                <a:latin typeface="Arial"/>
                <a:cs typeface="Arial"/>
              </a:rPr>
              <a:t>n</a:t>
            </a:r>
            <a:r>
              <a:rPr lang="fr-FR" sz="3600" spc="30" dirty="0">
                <a:latin typeface="Arial"/>
                <a:cs typeface="Arial"/>
              </a:rPr>
              <a:t>-</a:t>
            </a:r>
            <a:r>
              <a:rPr lang="ru-RU" sz="3600" spc="30" dirty="0" err="1">
                <a:latin typeface="Arial"/>
                <a:cs typeface="Arial"/>
              </a:rPr>
              <a:t>граммная</a:t>
            </a:r>
            <a:r>
              <a:rPr lang="ru-RU" sz="3600" spc="30" dirty="0">
                <a:latin typeface="Arial"/>
                <a:cs typeface="Arial"/>
              </a:rPr>
              <a:t> Я</a:t>
            </a:r>
            <a:r>
              <a:rPr lang="fr-FR" sz="3600" dirty="0">
                <a:latin typeface="Arial"/>
                <a:cs typeface="Arial"/>
              </a:rPr>
              <a:t>M:</a:t>
            </a:r>
          </a:p>
          <a:p>
            <a:pPr marL="3103880">
              <a:lnSpc>
                <a:spcPct val="100000"/>
              </a:lnSpc>
              <a:spcBef>
                <a:spcPts val="710"/>
              </a:spcBef>
              <a:tabLst>
                <a:tab pos="3708400" algn="l"/>
              </a:tabLst>
            </a:pPr>
            <a:r>
              <a:rPr sz="5325" i="1" spc="337" baseline="8607" dirty="0" err="1" smtClean="0">
                <a:latin typeface="Arial"/>
                <a:cs typeface="Arial"/>
              </a:rPr>
              <a:t>w</a:t>
            </a:r>
            <a:r>
              <a:rPr sz="2500" i="1" spc="225" dirty="0" err="1" smtClean="0">
                <a:latin typeface="Arial"/>
                <a:cs typeface="Arial"/>
              </a:rPr>
              <a:t>i</a:t>
            </a:r>
            <a:r>
              <a:rPr sz="2500" i="1" spc="225" dirty="0">
                <a:latin typeface="Arial"/>
                <a:cs typeface="Arial"/>
              </a:rPr>
              <a:t>	</a:t>
            </a:r>
            <a:r>
              <a:rPr sz="5325" spc="1064" baseline="8607" dirty="0">
                <a:latin typeface="Arial"/>
                <a:cs typeface="Arial"/>
              </a:rPr>
              <a:t>=</a:t>
            </a:r>
            <a:r>
              <a:rPr sz="5325" spc="-7" baseline="8607" dirty="0">
                <a:latin typeface="Arial"/>
                <a:cs typeface="Arial"/>
              </a:rPr>
              <a:t> </a:t>
            </a:r>
            <a:r>
              <a:rPr sz="5325" i="1" spc="487" baseline="8607" dirty="0">
                <a:latin typeface="Arial"/>
                <a:cs typeface="Arial"/>
              </a:rPr>
              <a:t>r</a:t>
            </a:r>
            <a:r>
              <a:rPr sz="2500" i="1" spc="325" dirty="0">
                <a:latin typeface="Arial"/>
                <a:cs typeface="Arial"/>
              </a:rPr>
              <a:t>i,w</a:t>
            </a:r>
            <a:endParaRPr sz="2500" dirty="0">
              <a:latin typeface="Arial"/>
              <a:cs typeface="Arial"/>
            </a:endParaRPr>
          </a:p>
          <a:p>
            <a:pPr marL="3119755">
              <a:lnSpc>
                <a:spcPct val="100000"/>
              </a:lnSpc>
              <a:spcBef>
                <a:spcPts val="1140"/>
              </a:spcBef>
              <a:tabLst>
                <a:tab pos="3724275" algn="l"/>
              </a:tabLst>
            </a:pPr>
            <a:r>
              <a:rPr sz="5325" b="0" i="1" spc="-82" baseline="8607" dirty="0">
                <a:latin typeface="Bookman Old Style"/>
                <a:cs typeface="Bookman Old Style"/>
              </a:rPr>
              <a:t>w</a:t>
            </a:r>
            <a:r>
              <a:rPr sz="2500" i="1" spc="-55" dirty="0">
                <a:latin typeface="Arial"/>
                <a:cs typeface="Arial"/>
              </a:rPr>
              <a:t>i	</a:t>
            </a:r>
            <a:r>
              <a:rPr sz="5325" spc="1064" baseline="8607" dirty="0">
                <a:latin typeface="Arial"/>
                <a:cs typeface="Arial"/>
              </a:rPr>
              <a:t>=</a:t>
            </a:r>
            <a:r>
              <a:rPr sz="5325" spc="-82" baseline="8607" dirty="0">
                <a:latin typeface="Arial"/>
                <a:cs typeface="Arial"/>
              </a:rPr>
              <a:t> </a:t>
            </a:r>
            <a:r>
              <a:rPr sz="5325" b="0" i="1" spc="532" baseline="8607" dirty="0">
                <a:latin typeface="Bookman Old Style"/>
                <a:cs typeface="Bookman Old Style"/>
              </a:rPr>
              <a:t>r</a:t>
            </a:r>
            <a:r>
              <a:rPr sz="2500" i="1" spc="355" dirty="0">
                <a:latin typeface="Arial"/>
                <a:cs typeface="Arial"/>
              </a:rPr>
              <a:t>i,j,w</a:t>
            </a:r>
            <a:r>
              <a:rPr sz="5325" b="0" i="1" spc="532" baseline="8607" dirty="0">
                <a:latin typeface="Bookman Old Style"/>
                <a:cs typeface="Bookman Old Style"/>
              </a:rPr>
              <a:t>x</a:t>
            </a:r>
            <a:r>
              <a:rPr sz="2500" i="1" spc="355" dirty="0">
                <a:latin typeface="Arial"/>
                <a:cs typeface="Arial"/>
              </a:rPr>
              <a:t>j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48146" y="6204082"/>
            <a:ext cx="1943610" cy="261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1986280" algn="l"/>
              </a:tabLst>
            </a:pPr>
            <a:r>
              <a:rPr lang="ru-RU" sz="3600" spc="25" dirty="0"/>
              <a:t>Кодировщик	</a:t>
            </a:r>
            <a:r>
              <a:rPr lang="ru-RU" sz="3600" b="1" spc="195" dirty="0"/>
              <a:t>x </a:t>
            </a:r>
            <a:r>
              <a:rPr lang="ru-RU" sz="3600" spc="710" dirty="0"/>
              <a:t>=</a:t>
            </a:r>
            <a:r>
              <a:rPr lang="ru-RU" sz="3600" spc="-180" dirty="0"/>
              <a:t> </a:t>
            </a:r>
            <a:r>
              <a:rPr lang="ru-RU" sz="3600" spc="35" dirty="0" err="1"/>
              <a:t>embed</a:t>
            </a:r>
            <a:r>
              <a:rPr lang="ru-RU" sz="3600" spc="35" dirty="0"/>
              <a:t>(</a:t>
            </a:r>
            <a:r>
              <a:rPr lang="ru-RU" sz="360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ru-RU" sz="3600" spc="35" dirty="0"/>
              <a:t>)</a:t>
            </a:r>
            <a:endParaRPr lang="ru-RU"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ru-RU" sz="3600" spc="-5" dirty="0"/>
              <a:t>Простая условная</a:t>
            </a:r>
            <a:r>
              <a:rPr lang="ru-RU" sz="3600" spc="35" dirty="0"/>
              <a:t> </a:t>
            </a:r>
            <a:r>
              <a:rPr lang="ru-RU" sz="3600" i="1" spc="30" dirty="0"/>
              <a:t>n</a:t>
            </a:r>
            <a:r>
              <a:rPr lang="ru-RU" sz="3600" spc="30" dirty="0"/>
              <a:t>-</a:t>
            </a:r>
            <a:r>
              <a:rPr lang="ru-RU" sz="3600" spc="30" dirty="0" err="1"/>
              <a:t>граммная</a:t>
            </a:r>
            <a:r>
              <a:rPr lang="ru-RU" sz="3600" spc="-35" dirty="0"/>
              <a:t> </a:t>
            </a:r>
            <a:r>
              <a:rPr lang="ru-RU" sz="3600" dirty="0"/>
              <a:t>ЯM:</a:t>
            </a:r>
          </a:p>
          <a:p>
            <a:pPr marL="3162300">
              <a:lnSpc>
                <a:spcPct val="100000"/>
              </a:lnSpc>
              <a:spcBef>
                <a:spcPts val="395"/>
              </a:spcBef>
              <a:tabLst>
                <a:tab pos="3740150" algn="l"/>
              </a:tabLst>
            </a:pPr>
            <a:r>
              <a:rPr sz="3550" b="1" spc="350" dirty="0" err="1" smtClean="0">
                <a:latin typeface="Times New Roman"/>
                <a:cs typeface="Times New Roman"/>
              </a:rPr>
              <a:t>h</a:t>
            </a:r>
            <a:r>
              <a:rPr sz="3750" i="1" spc="525" baseline="-11111" dirty="0" err="1" smtClean="0">
                <a:latin typeface="Arial"/>
                <a:cs typeface="Arial"/>
              </a:rPr>
              <a:t>t</a:t>
            </a:r>
            <a:r>
              <a:rPr sz="3750" i="1" spc="525" baseline="-11111" dirty="0">
                <a:latin typeface="Arial"/>
                <a:cs typeface="Arial"/>
              </a:rPr>
              <a:t>	</a:t>
            </a:r>
            <a:r>
              <a:rPr sz="3550" spc="710" dirty="0"/>
              <a:t>=</a:t>
            </a:r>
            <a:r>
              <a:rPr sz="3550" dirty="0"/>
              <a:t> 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550" spc="434" dirty="0"/>
              <a:t>[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750" i="1" spc="652" baseline="-11111" dirty="0">
                <a:latin typeface="Arial"/>
                <a:cs typeface="Arial"/>
              </a:rPr>
              <a:t>t</a:t>
            </a:r>
            <a:r>
              <a:rPr sz="3750" spc="652" baseline="-11111" dirty="0">
                <a:latin typeface="MS Gothic"/>
                <a:cs typeface="MS Gothic"/>
              </a:rPr>
              <a:t>—</a:t>
            </a:r>
            <a:r>
              <a:rPr sz="3750" i="1" spc="652" baseline="-11111" dirty="0">
                <a:latin typeface="Arial"/>
                <a:cs typeface="Arial"/>
              </a:rPr>
              <a:t>n</a:t>
            </a:r>
            <a:r>
              <a:rPr sz="3750" spc="652" baseline="-11111" dirty="0"/>
              <a:t>+1</a:t>
            </a:r>
            <a:r>
              <a:rPr sz="3550" spc="434" dirty="0"/>
              <a:t>;</a:t>
            </a:r>
            <a:r>
              <a:rPr sz="3550" spc="-395" dirty="0"/>
              <a:t> </a:t>
            </a:r>
            <a:r>
              <a:rPr sz="3550" b="1" spc="445" dirty="0">
                <a:latin typeface="Times New Roman"/>
                <a:cs typeface="Times New Roman"/>
              </a:rPr>
              <a:t>w</a:t>
            </a:r>
            <a:r>
              <a:rPr sz="3750" i="1" spc="667" baseline="-11111" dirty="0">
                <a:latin typeface="Arial"/>
                <a:cs typeface="Arial"/>
              </a:rPr>
              <a:t>t</a:t>
            </a:r>
            <a:r>
              <a:rPr sz="3750" spc="667" baseline="-11111" dirty="0">
                <a:latin typeface="MS Gothic"/>
                <a:cs typeface="MS Gothic"/>
              </a:rPr>
              <a:t>—</a:t>
            </a:r>
            <a:r>
              <a:rPr sz="3750" i="1" spc="667" baseline="-11111" dirty="0">
                <a:latin typeface="Arial"/>
                <a:cs typeface="Arial"/>
              </a:rPr>
              <a:t>n</a:t>
            </a:r>
            <a:r>
              <a:rPr sz="3750" spc="667" baseline="-11111" dirty="0"/>
              <a:t>+2</a:t>
            </a:r>
            <a:r>
              <a:rPr sz="3550" spc="445" dirty="0"/>
              <a:t>;</a:t>
            </a:r>
            <a:r>
              <a:rPr sz="3550" spc="-390" dirty="0"/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spc="5" dirty="0"/>
              <a:t>;</a:t>
            </a:r>
            <a:r>
              <a:rPr sz="3550" spc="-395" dirty="0"/>
              <a:t> </a:t>
            </a:r>
            <a:r>
              <a:rPr sz="3550" b="1" spc="400" dirty="0">
                <a:latin typeface="Times New Roman"/>
                <a:cs typeface="Times New Roman"/>
              </a:rPr>
              <a:t>w</a:t>
            </a:r>
            <a:r>
              <a:rPr sz="3750" i="1" spc="600" baseline="-11111" dirty="0">
                <a:latin typeface="Arial"/>
                <a:cs typeface="Arial"/>
              </a:rPr>
              <a:t>t</a:t>
            </a:r>
            <a:r>
              <a:rPr sz="3750" spc="600" baseline="-11111" dirty="0">
                <a:latin typeface="MS Gothic"/>
                <a:cs typeface="MS Gothic"/>
              </a:rPr>
              <a:t>—</a:t>
            </a:r>
            <a:r>
              <a:rPr sz="3750" spc="600" baseline="-11111" dirty="0"/>
              <a:t>1</a:t>
            </a:r>
            <a:r>
              <a:rPr sz="3550" spc="400" dirty="0"/>
              <a:t>]</a:t>
            </a:r>
            <a:r>
              <a:rPr sz="3550" spc="-445" dirty="0"/>
              <a:t> </a:t>
            </a:r>
            <a:r>
              <a:rPr sz="3550" spc="505" dirty="0">
                <a:solidFill>
                  <a:srgbClr val="FF0000"/>
                </a:solidFill>
              </a:rPr>
              <a:t>+</a:t>
            </a:r>
            <a:r>
              <a:rPr sz="3550" b="1" spc="505" dirty="0">
                <a:solidFill>
                  <a:srgbClr val="FF0000"/>
                </a:solidFill>
                <a:latin typeface="Times New Roman"/>
                <a:cs typeface="Times New Roman"/>
              </a:rPr>
              <a:t>Cx</a:t>
            </a:r>
            <a:endParaRPr sz="3550" dirty="0">
              <a:latin typeface="Times New Roman"/>
              <a:cs typeface="Times New Roman"/>
            </a:endParaRPr>
          </a:p>
          <a:p>
            <a:pPr marL="3162300">
              <a:lnSpc>
                <a:spcPct val="100000"/>
              </a:lnSpc>
              <a:spcBef>
                <a:spcPts val="1080"/>
              </a:spcBef>
              <a:tabLst>
                <a:tab pos="3740150" algn="l"/>
              </a:tabLst>
            </a:pPr>
            <a:r>
              <a:rPr b="1" spc="350" dirty="0">
                <a:latin typeface="Times New Roman"/>
                <a:cs typeface="Times New Roman"/>
              </a:rPr>
              <a:t>u</a:t>
            </a:r>
            <a:r>
              <a:rPr sz="3750" i="1" spc="525" baseline="-12222" dirty="0">
                <a:latin typeface="Arial"/>
                <a:cs typeface="Arial"/>
              </a:rPr>
              <a:t>t	</a:t>
            </a:r>
            <a:r>
              <a:rPr sz="3550" spc="710" dirty="0"/>
              <a:t>=</a:t>
            </a:r>
            <a:r>
              <a:rPr sz="3550" spc="5" dirty="0"/>
              <a:t> </a:t>
            </a:r>
            <a:r>
              <a:rPr sz="3550" b="1" spc="450" dirty="0">
                <a:latin typeface="Times New Roman"/>
                <a:cs typeface="Times New Roman"/>
              </a:rPr>
              <a:t>Ph</a:t>
            </a:r>
            <a:r>
              <a:rPr sz="3750" i="1" spc="675" baseline="-12222" dirty="0">
                <a:latin typeface="Arial"/>
                <a:cs typeface="Arial"/>
              </a:rPr>
              <a:t>t</a:t>
            </a:r>
            <a:r>
              <a:rPr sz="3750" i="1" spc="419" baseline="-12222" dirty="0">
                <a:latin typeface="Arial"/>
                <a:cs typeface="Arial"/>
              </a:rPr>
              <a:t> </a:t>
            </a:r>
            <a:r>
              <a:rPr sz="3550" spc="710" dirty="0"/>
              <a:t>+</a:t>
            </a:r>
            <a:r>
              <a:rPr sz="3550" spc="-195" dirty="0"/>
              <a:t> </a:t>
            </a:r>
            <a:r>
              <a:rPr sz="3550" b="1" spc="310" dirty="0">
                <a:latin typeface="Times New Roman"/>
                <a:cs typeface="Times New Roman"/>
              </a:rPr>
              <a:t>b</a:t>
            </a:r>
            <a:endParaRPr sz="3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79883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7895" algn="l"/>
              </a:tabLst>
            </a:pPr>
            <a:r>
              <a:rPr lang="ru-RU" spc="-5" dirty="0" err="1"/>
              <a:t>Кирос</a:t>
            </a:r>
            <a:r>
              <a:rPr lang="ru-RU" spc="-5" dirty="0"/>
              <a:t> и др.</a:t>
            </a:r>
            <a:r>
              <a:rPr lang="ru-RU" spc="-100" dirty="0"/>
              <a:t> </a:t>
            </a:r>
            <a:r>
              <a:rPr lang="ru-RU" dirty="0"/>
              <a:t>(2013)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01652" y="4662209"/>
            <a:ext cx="16319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158" y="4457256"/>
            <a:ext cx="22834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36015" algn="l"/>
              </a:tabLst>
            </a:pPr>
            <a:r>
              <a:rPr sz="3550" i="1" spc="20" dirty="0">
                <a:latin typeface="Arial"/>
                <a:cs typeface="Arial"/>
              </a:rPr>
              <a:t>p</a:t>
            </a:r>
            <a:r>
              <a:rPr sz="3550" spc="20" dirty="0">
                <a:latin typeface="Arial"/>
                <a:cs typeface="Arial"/>
              </a:rPr>
              <a:t>(</a:t>
            </a:r>
            <a:r>
              <a:rPr sz="3550" i="1" spc="20" dirty="0">
                <a:latin typeface="Arial"/>
                <a:cs typeface="Arial"/>
              </a:rPr>
              <a:t>W	</a:t>
            </a:r>
            <a:r>
              <a:rPr sz="3550" spc="160" dirty="0">
                <a:latin typeface="MS UI Gothic"/>
                <a:cs typeface="MS UI Gothic"/>
              </a:rPr>
              <a:t>| </a:t>
            </a:r>
            <a:r>
              <a:rPr sz="3550" b="1" i="1" spc="8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i="1" spc="80" dirty="0">
                <a:latin typeface="Arial"/>
                <a:cs typeface="Arial"/>
              </a:rPr>
              <a:t>,</a:t>
            </a:r>
            <a:r>
              <a:rPr sz="3550" i="1" spc="-720" dirty="0">
                <a:latin typeface="Arial"/>
                <a:cs typeface="Arial"/>
              </a:rPr>
              <a:t> </a:t>
            </a:r>
            <a:r>
              <a:rPr sz="3550" b="1" i="1" spc="-75" dirty="0">
                <a:latin typeface="Bookman Old Style"/>
                <a:cs typeface="Bookman Old Style"/>
              </a:rPr>
              <a:t>w</a:t>
            </a:r>
            <a:endParaRPr sz="35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5614" y="4399045"/>
            <a:ext cx="62928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spc="35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5614" y="4715381"/>
            <a:ext cx="113411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i="1" spc="380" dirty="0">
                <a:latin typeface="Arial"/>
                <a:cs typeface="Arial"/>
              </a:rPr>
              <a:t>n</a:t>
            </a:r>
            <a:r>
              <a:rPr sz="2500" spc="390" dirty="0">
                <a:latin typeface="Arial"/>
                <a:cs typeface="Arial"/>
              </a:rPr>
              <a:t>+1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7001" y="4457256"/>
            <a:ext cx="31870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04" dirty="0">
                <a:latin typeface="Arial"/>
                <a:cs typeface="Arial"/>
              </a:rPr>
              <a:t>)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250" dirty="0">
                <a:latin typeface="Arial"/>
                <a:cs typeface="Arial"/>
              </a:rPr>
              <a:t> </a:t>
            </a:r>
            <a:r>
              <a:rPr sz="3550" spc="110" dirty="0">
                <a:latin typeface="Arial"/>
                <a:cs typeface="Arial"/>
              </a:rPr>
              <a:t>softmax(</a:t>
            </a:r>
            <a:r>
              <a:rPr sz="3550" b="1" spc="110" dirty="0">
                <a:latin typeface="Times New Roman"/>
                <a:cs typeface="Times New Roman"/>
              </a:rPr>
              <a:t>u</a:t>
            </a:r>
            <a:r>
              <a:rPr sz="3750" i="1" spc="165" baseline="-12222" dirty="0">
                <a:latin typeface="Arial"/>
                <a:cs typeface="Arial"/>
              </a:rPr>
              <a:t>t</a:t>
            </a:r>
            <a:r>
              <a:rPr sz="3550" spc="110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48146" y="6204082"/>
            <a:ext cx="1943610" cy="261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48146" y="6966082"/>
            <a:ext cx="1943610" cy="261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3000" y="5362064"/>
            <a:ext cx="8255000" cy="2652008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ru-RU" sz="3600" spc="25" dirty="0">
                <a:latin typeface="Arial"/>
                <a:cs typeface="Arial"/>
              </a:rPr>
              <a:t>Мультипликативная </a:t>
            </a:r>
            <a:r>
              <a:rPr lang="fr-FR" sz="3600" i="1" spc="30" dirty="0">
                <a:latin typeface="Arial"/>
                <a:cs typeface="Arial"/>
              </a:rPr>
              <a:t>n</a:t>
            </a:r>
            <a:r>
              <a:rPr lang="fr-FR" sz="3600" spc="30" dirty="0">
                <a:latin typeface="Arial"/>
                <a:cs typeface="Arial"/>
              </a:rPr>
              <a:t>-</a:t>
            </a:r>
            <a:r>
              <a:rPr lang="ru-RU" sz="3600" spc="30" dirty="0" err="1">
                <a:latin typeface="Arial"/>
                <a:cs typeface="Arial"/>
              </a:rPr>
              <a:t>граммная</a:t>
            </a:r>
            <a:r>
              <a:rPr lang="ru-RU" sz="3600" spc="30" dirty="0">
                <a:latin typeface="Arial"/>
                <a:cs typeface="Arial"/>
              </a:rPr>
              <a:t> Я</a:t>
            </a:r>
            <a:r>
              <a:rPr lang="fr-FR" sz="3600" dirty="0">
                <a:latin typeface="Arial"/>
                <a:cs typeface="Arial"/>
              </a:rPr>
              <a:t>M:</a:t>
            </a:r>
          </a:p>
          <a:p>
            <a:pPr marL="3103880">
              <a:lnSpc>
                <a:spcPct val="100000"/>
              </a:lnSpc>
              <a:spcBef>
                <a:spcPts val="710"/>
              </a:spcBef>
              <a:tabLst>
                <a:tab pos="3708400" algn="l"/>
              </a:tabLst>
            </a:pPr>
            <a:r>
              <a:rPr sz="5325" i="1" spc="337" baseline="8607" dirty="0" err="1" smtClean="0">
                <a:latin typeface="Arial"/>
                <a:cs typeface="Arial"/>
              </a:rPr>
              <a:t>w</a:t>
            </a:r>
            <a:r>
              <a:rPr sz="2500" i="1" spc="225" dirty="0" err="1" smtClean="0">
                <a:latin typeface="Arial"/>
                <a:cs typeface="Arial"/>
              </a:rPr>
              <a:t>i</a:t>
            </a:r>
            <a:r>
              <a:rPr sz="2500" i="1" spc="225" dirty="0">
                <a:latin typeface="Arial"/>
                <a:cs typeface="Arial"/>
              </a:rPr>
              <a:t>	</a:t>
            </a:r>
            <a:r>
              <a:rPr sz="5325" spc="1064" baseline="8607" dirty="0">
                <a:latin typeface="Arial"/>
                <a:cs typeface="Arial"/>
              </a:rPr>
              <a:t>=</a:t>
            </a:r>
            <a:r>
              <a:rPr sz="5325" spc="-7" baseline="8607" dirty="0">
                <a:latin typeface="Arial"/>
                <a:cs typeface="Arial"/>
              </a:rPr>
              <a:t> </a:t>
            </a:r>
            <a:r>
              <a:rPr sz="5325" i="1" spc="487" baseline="8607" dirty="0">
                <a:latin typeface="Arial"/>
                <a:cs typeface="Arial"/>
              </a:rPr>
              <a:t>r</a:t>
            </a:r>
            <a:r>
              <a:rPr sz="2500" i="1" spc="325" dirty="0">
                <a:latin typeface="Arial"/>
                <a:cs typeface="Arial"/>
              </a:rPr>
              <a:t>i,w</a:t>
            </a:r>
            <a:endParaRPr sz="2500" dirty="0">
              <a:latin typeface="Arial"/>
              <a:cs typeface="Arial"/>
            </a:endParaRPr>
          </a:p>
          <a:p>
            <a:pPr marL="3119755">
              <a:lnSpc>
                <a:spcPct val="100000"/>
              </a:lnSpc>
              <a:spcBef>
                <a:spcPts val="1140"/>
              </a:spcBef>
              <a:tabLst>
                <a:tab pos="3724275" algn="l"/>
              </a:tabLst>
            </a:pPr>
            <a:r>
              <a:rPr sz="5325" b="0" i="1" spc="-82" baseline="8607" dirty="0">
                <a:latin typeface="Bookman Old Style"/>
                <a:cs typeface="Bookman Old Style"/>
              </a:rPr>
              <a:t>w</a:t>
            </a:r>
            <a:r>
              <a:rPr sz="2500" i="1" spc="-55" dirty="0">
                <a:latin typeface="Arial"/>
                <a:cs typeface="Arial"/>
              </a:rPr>
              <a:t>i	</a:t>
            </a:r>
            <a:r>
              <a:rPr sz="5325" spc="1064" baseline="8607" dirty="0">
                <a:latin typeface="Arial"/>
                <a:cs typeface="Arial"/>
              </a:rPr>
              <a:t>=</a:t>
            </a:r>
            <a:r>
              <a:rPr sz="5325" spc="-89" baseline="8607" dirty="0">
                <a:latin typeface="Arial"/>
                <a:cs typeface="Arial"/>
              </a:rPr>
              <a:t> </a:t>
            </a:r>
            <a:r>
              <a:rPr sz="5325" b="0" i="1" spc="532" baseline="8607" dirty="0">
                <a:latin typeface="Bookman Old Style"/>
                <a:cs typeface="Bookman Old Style"/>
              </a:rPr>
              <a:t>r</a:t>
            </a:r>
            <a:r>
              <a:rPr sz="2500" i="1" spc="355" dirty="0">
                <a:latin typeface="Arial"/>
                <a:cs typeface="Arial"/>
              </a:rPr>
              <a:t>i,j,w</a:t>
            </a:r>
            <a:r>
              <a:rPr sz="5325" b="0" i="1" spc="532" baseline="8607" dirty="0">
                <a:latin typeface="Bookman Old Style"/>
                <a:cs typeface="Bookman Old Style"/>
              </a:rPr>
              <a:t>x</a:t>
            </a:r>
            <a:r>
              <a:rPr sz="2500" i="1" spc="355" dirty="0">
                <a:latin typeface="Arial"/>
                <a:cs typeface="Arial"/>
              </a:rPr>
              <a:t>j</a:t>
            </a:r>
            <a:endParaRPr sz="2500" dirty="0">
              <a:latin typeface="Arial"/>
              <a:cs typeface="Arial"/>
            </a:endParaRPr>
          </a:p>
          <a:p>
            <a:pPr marL="3100070">
              <a:lnSpc>
                <a:spcPct val="100000"/>
              </a:lnSpc>
              <a:spcBef>
                <a:spcPts val="1040"/>
              </a:spcBef>
              <a:tabLst>
                <a:tab pos="3703954" algn="l"/>
              </a:tabLst>
            </a:pPr>
            <a:r>
              <a:rPr sz="5325" b="0" i="1" spc="-82" baseline="8607" dirty="0">
                <a:latin typeface="Bookman Old Style"/>
                <a:cs typeface="Bookman Old Style"/>
              </a:rPr>
              <a:t>w</a:t>
            </a:r>
            <a:r>
              <a:rPr sz="2500" i="1" spc="-55" dirty="0">
                <a:latin typeface="Arial"/>
                <a:cs typeface="Arial"/>
              </a:rPr>
              <a:t>i	</a:t>
            </a:r>
            <a:r>
              <a:rPr sz="5325" spc="1064" baseline="8607" dirty="0">
                <a:latin typeface="Arial"/>
                <a:cs typeface="Arial"/>
              </a:rPr>
              <a:t>=</a:t>
            </a:r>
            <a:r>
              <a:rPr sz="5325" spc="-75" baseline="8607" dirty="0">
                <a:latin typeface="Arial"/>
                <a:cs typeface="Arial"/>
              </a:rPr>
              <a:t> </a:t>
            </a:r>
            <a:r>
              <a:rPr sz="5325" b="0" i="1" spc="375" baseline="8607" dirty="0">
                <a:latin typeface="Bookman Old Style"/>
                <a:cs typeface="Bookman Old Style"/>
              </a:rPr>
              <a:t>u</a:t>
            </a:r>
            <a:r>
              <a:rPr sz="2500" i="1" spc="250" dirty="0">
                <a:latin typeface="Arial"/>
                <a:cs typeface="Arial"/>
              </a:rPr>
              <a:t>w,i</a:t>
            </a:r>
            <a:r>
              <a:rPr sz="5325" b="0" i="1" spc="375" baseline="8607" dirty="0">
                <a:latin typeface="Bookman Old Style"/>
                <a:cs typeface="Bookman Old Style"/>
              </a:rPr>
              <a:t>v</a:t>
            </a:r>
            <a:r>
              <a:rPr sz="2500" i="1" spc="250" dirty="0">
                <a:latin typeface="Arial"/>
                <a:cs typeface="Arial"/>
              </a:rPr>
              <a:t>i,j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69174" y="7185355"/>
            <a:ext cx="262445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325" spc="607" baseline="-23474" dirty="0">
                <a:latin typeface="Arial"/>
                <a:cs typeface="Arial"/>
              </a:rPr>
              <a:t>(</a:t>
            </a:r>
            <a:r>
              <a:rPr sz="5325" b="1" spc="607" baseline="-23474" dirty="0">
                <a:latin typeface="Times New Roman"/>
                <a:cs typeface="Times New Roman"/>
              </a:rPr>
              <a:t>U </a:t>
            </a:r>
            <a:r>
              <a:rPr sz="5325" spc="914" baseline="-23474" dirty="0">
                <a:latin typeface="MS UI Gothic"/>
                <a:cs typeface="MS UI Gothic"/>
              </a:rPr>
              <a:t>2</a:t>
            </a:r>
            <a:r>
              <a:rPr sz="5325" spc="-757" baseline="-23474" dirty="0">
                <a:latin typeface="MS UI Gothic"/>
                <a:cs typeface="MS UI Gothic"/>
              </a:rPr>
              <a:t> </a:t>
            </a:r>
            <a:r>
              <a:rPr sz="5325" spc="-22" baseline="-23474" dirty="0">
                <a:latin typeface="Arial"/>
                <a:cs typeface="Arial"/>
              </a:rPr>
              <a:t>R</a:t>
            </a:r>
            <a:r>
              <a:rPr sz="2500" spc="-15" dirty="0">
                <a:latin typeface="Lucida Sans Unicode"/>
                <a:cs typeface="Lucida Sans Unicode"/>
              </a:rPr>
              <a:t>|</a:t>
            </a:r>
            <a:r>
              <a:rPr sz="2500" i="1" spc="-15" dirty="0">
                <a:latin typeface="Arial"/>
                <a:cs typeface="Arial"/>
              </a:rPr>
              <a:t>V </a:t>
            </a:r>
            <a:r>
              <a:rPr sz="2500" dirty="0">
                <a:latin typeface="Lucida Sans Unicode"/>
                <a:cs typeface="Lucida Sans Unicode"/>
              </a:rPr>
              <a:t>|⇥</a:t>
            </a:r>
            <a:r>
              <a:rPr sz="2500" i="1" dirty="0">
                <a:latin typeface="Arial"/>
                <a:cs typeface="Arial"/>
              </a:rPr>
              <a:t>d</a:t>
            </a:r>
            <a:r>
              <a:rPr sz="5325" b="0" i="1" baseline="-23474" dirty="0">
                <a:latin typeface="Bookman Old Style"/>
                <a:cs typeface="Bookman Old Style"/>
              </a:rPr>
              <a:t>,</a:t>
            </a:r>
            <a:endParaRPr sz="5325" baseline="-23474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48015" y="7373401"/>
            <a:ext cx="219011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b="1" spc="550" dirty="0">
                <a:latin typeface="Times New Roman"/>
                <a:cs typeface="Times New Roman"/>
              </a:rPr>
              <a:t>V </a:t>
            </a:r>
            <a:r>
              <a:rPr sz="3550" spc="610" dirty="0">
                <a:latin typeface="MS UI Gothic"/>
                <a:cs typeface="MS UI Gothic"/>
              </a:rPr>
              <a:t>2</a:t>
            </a:r>
            <a:r>
              <a:rPr sz="3550" spc="-545" dirty="0">
                <a:latin typeface="MS UI Gothic"/>
                <a:cs typeface="MS UI Gothic"/>
              </a:rPr>
              <a:t> </a:t>
            </a:r>
            <a:r>
              <a:rPr sz="3550" spc="145" dirty="0">
                <a:latin typeface="Arial"/>
                <a:cs typeface="Arial"/>
              </a:rPr>
              <a:t>R</a:t>
            </a:r>
            <a:r>
              <a:rPr sz="3750" i="1" spc="217" baseline="33333" dirty="0">
                <a:latin typeface="Arial"/>
                <a:cs typeface="Arial"/>
              </a:rPr>
              <a:t>d</a:t>
            </a:r>
            <a:r>
              <a:rPr sz="3750" spc="217" baseline="33333" dirty="0">
                <a:latin typeface="Lucida Sans Unicode"/>
                <a:cs typeface="Lucida Sans Unicode"/>
              </a:rPr>
              <a:t>⇥</a:t>
            </a:r>
            <a:r>
              <a:rPr sz="3750" i="1" spc="217" baseline="33333" dirty="0">
                <a:latin typeface="Arial"/>
                <a:cs typeface="Arial"/>
              </a:rPr>
              <a:t>k</a:t>
            </a:r>
            <a:r>
              <a:rPr sz="3550" spc="145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2800" y="8074442"/>
            <a:ext cx="826135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14984" algn="l"/>
              </a:tabLst>
            </a:pPr>
            <a:r>
              <a:rPr sz="3550" b="1" spc="250" dirty="0">
                <a:latin typeface="Times New Roman"/>
                <a:cs typeface="Times New Roman"/>
              </a:rPr>
              <a:t>r</a:t>
            </a:r>
            <a:r>
              <a:rPr sz="3750" i="1" spc="375" baseline="-12222" dirty="0">
                <a:latin typeface="Arial"/>
                <a:cs typeface="Arial"/>
              </a:rPr>
              <a:t>t	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550" spc="434" dirty="0">
                <a:latin typeface="Arial"/>
                <a:cs typeface="Arial"/>
              </a:rPr>
              <a:t>[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750" i="1" spc="652" baseline="-12222" dirty="0">
                <a:latin typeface="Arial"/>
                <a:cs typeface="Arial"/>
              </a:rPr>
              <a:t>t</a:t>
            </a:r>
            <a:r>
              <a:rPr sz="3750" spc="652" baseline="-12222" dirty="0">
                <a:latin typeface="MS Gothic"/>
                <a:cs typeface="MS Gothic"/>
              </a:rPr>
              <a:t>—</a:t>
            </a:r>
            <a:r>
              <a:rPr sz="3750" i="1" spc="652" baseline="-12222" dirty="0">
                <a:latin typeface="Arial"/>
                <a:cs typeface="Arial"/>
              </a:rPr>
              <a:t>n</a:t>
            </a:r>
            <a:r>
              <a:rPr sz="3750" spc="652" baseline="-12222" dirty="0">
                <a:latin typeface="Arial"/>
                <a:cs typeface="Arial"/>
              </a:rPr>
              <a:t>+1</a:t>
            </a:r>
            <a:r>
              <a:rPr sz="3550" spc="434" dirty="0">
                <a:latin typeface="Arial"/>
                <a:cs typeface="Arial"/>
              </a:rPr>
              <a:t>;</a:t>
            </a:r>
            <a:r>
              <a:rPr sz="3550" spc="-395" dirty="0">
                <a:latin typeface="Arial"/>
                <a:cs typeface="Arial"/>
              </a:rPr>
              <a:t> </a:t>
            </a:r>
            <a:r>
              <a:rPr sz="3550" b="1" spc="445" dirty="0">
                <a:latin typeface="Times New Roman"/>
                <a:cs typeface="Times New Roman"/>
              </a:rPr>
              <a:t>w</a:t>
            </a:r>
            <a:r>
              <a:rPr sz="3750" i="1" spc="667" baseline="-12222" dirty="0">
                <a:latin typeface="Arial"/>
                <a:cs typeface="Arial"/>
              </a:rPr>
              <a:t>t</a:t>
            </a:r>
            <a:r>
              <a:rPr sz="3750" spc="667" baseline="-12222" dirty="0">
                <a:latin typeface="MS Gothic"/>
                <a:cs typeface="MS Gothic"/>
              </a:rPr>
              <a:t>—</a:t>
            </a:r>
            <a:r>
              <a:rPr sz="3750" i="1" spc="667" baseline="-12222" dirty="0">
                <a:latin typeface="Arial"/>
                <a:cs typeface="Arial"/>
              </a:rPr>
              <a:t>n</a:t>
            </a:r>
            <a:r>
              <a:rPr sz="3750" spc="667" baseline="-12222" dirty="0">
                <a:latin typeface="Arial"/>
                <a:cs typeface="Arial"/>
              </a:rPr>
              <a:t>+2</a:t>
            </a:r>
            <a:r>
              <a:rPr sz="3550" spc="445" dirty="0">
                <a:latin typeface="Arial"/>
                <a:cs typeface="Arial"/>
              </a:rPr>
              <a:t>;</a:t>
            </a:r>
            <a:r>
              <a:rPr sz="3550" spc="-39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;</a:t>
            </a:r>
            <a:r>
              <a:rPr sz="3550" spc="-390" dirty="0">
                <a:latin typeface="Arial"/>
                <a:cs typeface="Arial"/>
              </a:rPr>
              <a:t> </a:t>
            </a:r>
            <a:r>
              <a:rPr sz="3550" b="1" spc="400" dirty="0">
                <a:latin typeface="Times New Roman"/>
                <a:cs typeface="Times New Roman"/>
              </a:rPr>
              <a:t>w</a:t>
            </a:r>
            <a:r>
              <a:rPr sz="3750" i="1" spc="600" baseline="-12222" dirty="0">
                <a:latin typeface="Arial"/>
                <a:cs typeface="Arial"/>
              </a:rPr>
              <a:t>t</a:t>
            </a:r>
            <a:r>
              <a:rPr sz="3750" spc="600" baseline="-12222" dirty="0">
                <a:latin typeface="MS Gothic"/>
                <a:cs typeface="MS Gothic"/>
              </a:rPr>
              <a:t>—</a:t>
            </a:r>
            <a:r>
              <a:rPr sz="3750" spc="600" baseline="-12222" dirty="0">
                <a:latin typeface="Arial"/>
                <a:cs typeface="Arial"/>
              </a:rPr>
              <a:t>1</a:t>
            </a:r>
            <a:r>
              <a:rPr sz="3550" spc="400" dirty="0">
                <a:latin typeface="Arial"/>
                <a:cs typeface="Arial"/>
              </a:rPr>
              <a:t>]</a:t>
            </a:r>
            <a:r>
              <a:rPr sz="3550" spc="-195" dirty="0">
                <a:latin typeface="Arial"/>
                <a:cs typeface="Arial"/>
              </a:rPr>
              <a:t> </a:t>
            </a:r>
            <a:r>
              <a:rPr sz="3550" spc="710" dirty="0">
                <a:latin typeface="Arial"/>
                <a:cs typeface="Arial"/>
              </a:rPr>
              <a:t>+</a:t>
            </a:r>
            <a:r>
              <a:rPr sz="3550" spc="-195" dirty="0">
                <a:latin typeface="Arial"/>
                <a:cs typeface="Arial"/>
              </a:rPr>
              <a:t> </a:t>
            </a:r>
            <a:r>
              <a:rPr sz="3550" b="1" spc="405" dirty="0">
                <a:latin typeface="Times New Roman"/>
                <a:cs typeface="Times New Roman"/>
              </a:rPr>
              <a:t>Cx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1986280" algn="l"/>
              </a:tabLst>
            </a:pPr>
            <a:r>
              <a:rPr lang="ru-RU" sz="3600" spc="25" dirty="0"/>
              <a:t>Кодировщик	</a:t>
            </a:r>
            <a:r>
              <a:rPr lang="ru-RU" sz="3600" b="1" spc="195" dirty="0"/>
              <a:t>x </a:t>
            </a:r>
            <a:r>
              <a:rPr lang="ru-RU" sz="3600" spc="710" dirty="0"/>
              <a:t>=</a:t>
            </a:r>
            <a:r>
              <a:rPr lang="ru-RU" sz="3600" spc="-180" dirty="0"/>
              <a:t> </a:t>
            </a:r>
            <a:r>
              <a:rPr lang="ru-RU" sz="3600" spc="35" dirty="0" err="1"/>
              <a:t>embed</a:t>
            </a:r>
            <a:r>
              <a:rPr lang="ru-RU" sz="3600" spc="35" dirty="0"/>
              <a:t>(</a:t>
            </a:r>
            <a:r>
              <a:rPr lang="ru-RU" sz="360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ru-RU" sz="3600" spc="35" dirty="0"/>
              <a:t>)</a:t>
            </a:r>
            <a:endParaRPr lang="ru-RU"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ru-RU" sz="3600" spc="-5" dirty="0"/>
              <a:t>Простая условная</a:t>
            </a:r>
            <a:r>
              <a:rPr lang="ru-RU" sz="3600" spc="35" dirty="0"/>
              <a:t> </a:t>
            </a:r>
            <a:r>
              <a:rPr lang="ru-RU" sz="3600" i="1" spc="30" dirty="0"/>
              <a:t>n</a:t>
            </a:r>
            <a:r>
              <a:rPr lang="ru-RU" sz="3600" spc="30" dirty="0"/>
              <a:t>-</a:t>
            </a:r>
            <a:r>
              <a:rPr lang="ru-RU" sz="3600" spc="30" dirty="0" err="1"/>
              <a:t>граммная</a:t>
            </a:r>
            <a:r>
              <a:rPr lang="ru-RU" sz="3600" spc="-35" dirty="0"/>
              <a:t> </a:t>
            </a:r>
            <a:r>
              <a:rPr lang="ru-RU" sz="3600" dirty="0"/>
              <a:t>ЯM:</a:t>
            </a:r>
          </a:p>
          <a:p>
            <a:pPr marL="3162300">
              <a:lnSpc>
                <a:spcPct val="100000"/>
              </a:lnSpc>
              <a:spcBef>
                <a:spcPts val="395"/>
              </a:spcBef>
              <a:tabLst>
                <a:tab pos="3740150" algn="l"/>
              </a:tabLst>
            </a:pPr>
            <a:r>
              <a:rPr sz="3550" b="1" spc="350" dirty="0" err="1" smtClean="0">
                <a:latin typeface="Times New Roman"/>
                <a:cs typeface="Times New Roman"/>
              </a:rPr>
              <a:t>h</a:t>
            </a:r>
            <a:r>
              <a:rPr sz="3750" i="1" spc="525" baseline="-11111" dirty="0" err="1" smtClean="0">
                <a:latin typeface="Arial"/>
                <a:cs typeface="Arial"/>
              </a:rPr>
              <a:t>t</a:t>
            </a:r>
            <a:r>
              <a:rPr sz="3750" i="1" spc="525" baseline="-11111" dirty="0">
                <a:latin typeface="Arial"/>
                <a:cs typeface="Arial"/>
              </a:rPr>
              <a:t>	</a:t>
            </a:r>
            <a:r>
              <a:rPr sz="3550" spc="710" dirty="0"/>
              <a:t>=</a:t>
            </a:r>
            <a:r>
              <a:rPr sz="3550" dirty="0"/>
              <a:t> 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550" spc="434" dirty="0"/>
              <a:t>[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750" i="1" spc="652" baseline="-11111" dirty="0">
                <a:latin typeface="Arial"/>
                <a:cs typeface="Arial"/>
              </a:rPr>
              <a:t>t</a:t>
            </a:r>
            <a:r>
              <a:rPr sz="3750" spc="652" baseline="-11111" dirty="0">
                <a:latin typeface="MS Gothic"/>
                <a:cs typeface="MS Gothic"/>
              </a:rPr>
              <a:t>—</a:t>
            </a:r>
            <a:r>
              <a:rPr sz="3750" i="1" spc="652" baseline="-11111" dirty="0">
                <a:latin typeface="Arial"/>
                <a:cs typeface="Arial"/>
              </a:rPr>
              <a:t>n</a:t>
            </a:r>
            <a:r>
              <a:rPr sz="3750" spc="652" baseline="-11111" dirty="0"/>
              <a:t>+1</a:t>
            </a:r>
            <a:r>
              <a:rPr sz="3550" spc="434" dirty="0"/>
              <a:t>;</a:t>
            </a:r>
            <a:r>
              <a:rPr sz="3550" spc="-395" dirty="0"/>
              <a:t> </a:t>
            </a:r>
            <a:r>
              <a:rPr sz="3550" b="1" spc="445" dirty="0">
                <a:latin typeface="Times New Roman"/>
                <a:cs typeface="Times New Roman"/>
              </a:rPr>
              <a:t>w</a:t>
            </a:r>
            <a:r>
              <a:rPr sz="3750" i="1" spc="667" baseline="-11111" dirty="0">
                <a:latin typeface="Arial"/>
                <a:cs typeface="Arial"/>
              </a:rPr>
              <a:t>t</a:t>
            </a:r>
            <a:r>
              <a:rPr sz="3750" spc="667" baseline="-11111" dirty="0">
                <a:latin typeface="MS Gothic"/>
                <a:cs typeface="MS Gothic"/>
              </a:rPr>
              <a:t>—</a:t>
            </a:r>
            <a:r>
              <a:rPr sz="3750" i="1" spc="667" baseline="-11111" dirty="0">
                <a:latin typeface="Arial"/>
                <a:cs typeface="Arial"/>
              </a:rPr>
              <a:t>n</a:t>
            </a:r>
            <a:r>
              <a:rPr sz="3750" spc="667" baseline="-11111" dirty="0"/>
              <a:t>+2</a:t>
            </a:r>
            <a:r>
              <a:rPr sz="3550" spc="445" dirty="0"/>
              <a:t>;</a:t>
            </a:r>
            <a:r>
              <a:rPr sz="3550" spc="-390" dirty="0"/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spc="5" dirty="0"/>
              <a:t>;</a:t>
            </a:r>
            <a:r>
              <a:rPr sz="3550" spc="-395" dirty="0"/>
              <a:t> </a:t>
            </a:r>
            <a:r>
              <a:rPr sz="3550" b="1" spc="400" dirty="0">
                <a:latin typeface="Times New Roman"/>
                <a:cs typeface="Times New Roman"/>
              </a:rPr>
              <a:t>w</a:t>
            </a:r>
            <a:r>
              <a:rPr sz="3750" i="1" spc="600" baseline="-11111" dirty="0">
                <a:latin typeface="Arial"/>
                <a:cs typeface="Arial"/>
              </a:rPr>
              <a:t>t</a:t>
            </a:r>
            <a:r>
              <a:rPr sz="3750" spc="600" baseline="-11111" dirty="0">
                <a:latin typeface="MS Gothic"/>
                <a:cs typeface="MS Gothic"/>
              </a:rPr>
              <a:t>—</a:t>
            </a:r>
            <a:r>
              <a:rPr sz="3750" spc="600" baseline="-11111" dirty="0"/>
              <a:t>1</a:t>
            </a:r>
            <a:r>
              <a:rPr sz="3550" spc="400" dirty="0"/>
              <a:t>]</a:t>
            </a:r>
            <a:r>
              <a:rPr sz="3550" spc="-445" dirty="0"/>
              <a:t> </a:t>
            </a:r>
            <a:r>
              <a:rPr sz="3550" spc="505" dirty="0">
                <a:solidFill>
                  <a:srgbClr val="FF0000"/>
                </a:solidFill>
              </a:rPr>
              <a:t>+</a:t>
            </a:r>
            <a:r>
              <a:rPr sz="3550" b="1" spc="505" dirty="0">
                <a:solidFill>
                  <a:srgbClr val="FF0000"/>
                </a:solidFill>
                <a:latin typeface="Times New Roman"/>
                <a:cs typeface="Times New Roman"/>
              </a:rPr>
              <a:t>Cx</a:t>
            </a:r>
            <a:endParaRPr sz="3550" dirty="0">
              <a:latin typeface="Times New Roman"/>
              <a:cs typeface="Times New Roman"/>
            </a:endParaRPr>
          </a:p>
          <a:p>
            <a:pPr marL="3162300">
              <a:lnSpc>
                <a:spcPct val="100000"/>
              </a:lnSpc>
              <a:spcBef>
                <a:spcPts val="1080"/>
              </a:spcBef>
              <a:tabLst>
                <a:tab pos="3740150" algn="l"/>
              </a:tabLst>
            </a:pPr>
            <a:r>
              <a:rPr b="1" spc="350" dirty="0">
                <a:latin typeface="Times New Roman"/>
                <a:cs typeface="Times New Roman"/>
              </a:rPr>
              <a:t>u</a:t>
            </a:r>
            <a:r>
              <a:rPr sz="3750" i="1" spc="525" baseline="-12222" dirty="0">
                <a:latin typeface="Arial"/>
                <a:cs typeface="Arial"/>
              </a:rPr>
              <a:t>t	</a:t>
            </a:r>
            <a:r>
              <a:rPr sz="3550" spc="710" dirty="0"/>
              <a:t>=</a:t>
            </a:r>
            <a:r>
              <a:rPr sz="3550" spc="5" dirty="0"/>
              <a:t> </a:t>
            </a:r>
            <a:r>
              <a:rPr sz="3550" b="1" spc="450" dirty="0">
                <a:latin typeface="Times New Roman"/>
                <a:cs typeface="Times New Roman"/>
              </a:rPr>
              <a:t>Ph</a:t>
            </a:r>
            <a:r>
              <a:rPr sz="3750" i="1" spc="675" baseline="-12222" dirty="0">
                <a:latin typeface="Arial"/>
                <a:cs typeface="Arial"/>
              </a:rPr>
              <a:t>t</a:t>
            </a:r>
            <a:r>
              <a:rPr sz="3750" i="1" spc="419" baseline="-12222" dirty="0">
                <a:latin typeface="Arial"/>
                <a:cs typeface="Arial"/>
              </a:rPr>
              <a:t> </a:t>
            </a:r>
            <a:r>
              <a:rPr sz="3550" spc="710" dirty="0"/>
              <a:t>+</a:t>
            </a:r>
            <a:r>
              <a:rPr sz="3550" spc="-195" dirty="0"/>
              <a:t> </a:t>
            </a:r>
            <a:r>
              <a:rPr sz="3550" b="1" spc="310" dirty="0">
                <a:latin typeface="Times New Roman"/>
                <a:cs typeface="Times New Roman"/>
              </a:rPr>
              <a:t>b</a:t>
            </a:r>
            <a:endParaRPr sz="3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87503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7895" algn="l"/>
              </a:tabLst>
            </a:pPr>
            <a:r>
              <a:rPr lang="ru-RU" spc="-5" dirty="0" err="1"/>
              <a:t>Кирос</a:t>
            </a:r>
            <a:r>
              <a:rPr lang="ru-RU" spc="-5" dirty="0"/>
              <a:t> и др.</a:t>
            </a:r>
            <a:r>
              <a:rPr lang="ru-RU" spc="-100" dirty="0"/>
              <a:t> </a:t>
            </a:r>
            <a:r>
              <a:rPr lang="ru-RU" dirty="0"/>
              <a:t>(2013)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01652" y="4662209"/>
            <a:ext cx="16319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158" y="4457256"/>
            <a:ext cx="228346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36015" algn="l"/>
              </a:tabLst>
            </a:pPr>
            <a:r>
              <a:rPr sz="3550" i="1" spc="20" dirty="0">
                <a:latin typeface="Arial"/>
                <a:cs typeface="Arial"/>
              </a:rPr>
              <a:t>p</a:t>
            </a:r>
            <a:r>
              <a:rPr sz="3550" spc="20" dirty="0">
                <a:latin typeface="Arial"/>
                <a:cs typeface="Arial"/>
              </a:rPr>
              <a:t>(</a:t>
            </a:r>
            <a:r>
              <a:rPr sz="3550" i="1" spc="20" dirty="0">
                <a:latin typeface="Arial"/>
                <a:cs typeface="Arial"/>
              </a:rPr>
              <a:t>W	</a:t>
            </a:r>
            <a:r>
              <a:rPr sz="3550" spc="160" dirty="0">
                <a:latin typeface="MS UI Gothic"/>
                <a:cs typeface="MS UI Gothic"/>
              </a:rPr>
              <a:t>| </a:t>
            </a:r>
            <a:r>
              <a:rPr sz="3550" b="1" i="1" spc="8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i="1" spc="80" dirty="0">
                <a:latin typeface="Arial"/>
                <a:cs typeface="Arial"/>
              </a:rPr>
              <a:t>,</a:t>
            </a:r>
            <a:r>
              <a:rPr sz="3550" i="1" spc="-720" dirty="0">
                <a:latin typeface="Arial"/>
                <a:cs typeface="Arial"/>
              </a:rPr>
              <a:t> </a:t>
            </a:r>
            <a:r>
              <a:rPr sz="3550" b="1" i="1" spc="-75" dirty="0">
                <a:latin typeface="Bookman Old Style"/>
                <a:cs typeface="Bookman Old Style"/>
              </a:rPr>
              <a:t>w</a:t>
            </a:r>
            <a:endParaRPr sz="35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5614" y="4399045"/>
            <a:ext cx="62928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spc="35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5614" y="4715381"/>
            <a:ext cx="113411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385" dirty="0">
                <a:latin typeface="Arial"/>
                <a:cs typeface="Arial"/>
              </a:rPr>
              <a:t>t</a:t>
            </a:r>
            <a:r>
              <a:rPr sz="2500" spc="985" dirty="0">
                <a:latin typeface="MS Gothic"/>
                <a:cs typeface="MS Gothic"/>
              </a:rPr>
              <a:t>—</a:t>
            </a:r>
            <a:r>
              <a:rPr sz="2500" i="1" spc="380" dirty="0">
                <a:latin typeface="Arial"/>
                <a:cs typeface="Arial"/>
              </a:rPr>
              <a:t>n</a:t>
            </a:r>
            <a:r>
              <a:rPr sz="2500" spc="390" dirty="0">
                <a:latin typeface="Arial"/>
                <a:cs typeface="Arial"/>
              </a:rPr>
              <a:t>+1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7001" y="4457256"/>
            <a:ext cx="31870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04" dirty="0">
                <a:latin typeface="Arial"/>
                <a:cs typeface="Arial"/>
              </a:rPr>
              <a:t>)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-250" dirty="0">
                <a:latin typeface="Arial"/>
                <a:cs typeface="Arial"/>
              </a:rPr>
              <a:t> </a:t>
            </a:r>
            <a:r>
              <a:rPr sz="3550" spc="110" dirty="0">
                <a:latin typeface="Arial"/>
                <a:cs typeface="Arial"/>
              </a:rPr>
              <a:t>softmax(</a:t>
            </a:r>
            <a:r>
              <a:rPr sz="3550" b="1" spc="110" dirty="0">
                <a:latin typeface="Times New Roman"/>
                <a:cs typeface="Times New Roman"/>
              </a:rPr>
              <a:t>u</a:t>
            </a:r>
            <a:r>
              <a:rPr sz="3750" i="1" spc="165" baseline="-12222" dirty="0">
                <a:latin typeface="Arial"/>
                <a:cs typeface="Arial"/>
              </a:rPr>
              <a:t>t</a:t>
            </a:r>
            <a:r>
              <a:rPr sz="3550" spc="110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5272830"/>
            <a:ext cx="8712200" cy="1469633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ru-RU" sz="3600" spc="25" dirty="0">
                <a:latin typeface="Arial"/>
                <a:cs typeface="Arial"/>
              </a:rPr>
              <a:t>Мультипликативная </a:t>
            </a:r>
            <a:r>
              <a:rPr lang="fr-FR" sz="3600" i="1" spc="30" dirty="0">
                <a:latin typeface="Arial"/>
                <a:cs typeface="Arial"/>
              </a:rPr>
              <a:t>n</a:t>
            </a:r>
            <a:r>
              <a:rPr lang="fr-FR" sz="3600" spc="30" dirty="0">
                <a:latin typeface="Arial"/>
                <a:cs typeface="Arial"/>
              </a:rPr>
              <a:t>-</a:t>
            </a:r>
            <a:r>
              <a:rPr lang="ru-RU" sz="3600" spc="30" dirty="0" err="1">
                <a:latin typeface="Arial"/>
                <a:cs typeface="Arial"/>
              </a:rPr>
              <a:t>граммная</a:t>
            </a:r>
            <a:r>
              <a:rPr lang="ru-RU" sz="3600" spc="30" dirty="0">
                <a:latin typeface="Arial"/>
                <a:cs typeface="Arial"/>
              </a:rPr>
              <a:t> Я</a:t>
            </a:r>
            <a:r>
              <a:rPr lang="fr-FR" sz="3600" dirty="0">
                <a:latin typeface="Arial"/>
                <a:cs typeface="Arial"/>
              </a:rPr>
              <a:t>M:</a:t>
            </a:r>
          </a:p>
          <a:p>
            <a:pPr marL="3100070">
              <a:lnSpc>
                <a:spcPct val="100000"/>
              </a:lnSpc>
              <a:spcBef>
                <a:spcPts val="1415"/>
              </a:spcBef>
              <a:tabLst>
                <a:tab pos="3703954" algn="l"/>
              </a:tabLst>
            </a:pPr>
            <a:r>
              <a:rPr sz="5325" b="0" i="1" spc="-82" baseline="8607" dirty="0" err="1" smtClean="0">
                <a:latin typeface="Bookman Old Style"/>
                <a:cs typeface="Bookman Old Style"/>
              </a:rPr>
              <a:t>w</a:t>
            </a:r>
            <a:r>
              <a:rPr sz="2500" i="1" spc="-55" dirty="0" err="1" smtClean="0">
                <a:latin typeface="Arial"/>
                <a:cs typeface="Arial"/>
              </a:rPr>
              <a:t>i</a:t>
            </a:r>
            <a:r>
              <a:rPr sz="2500" i="1" spc="-55" dirty="0">
                <a:latin typeface="Arial"/>
                <a:cs typeface="Arial"/>
              </a:rPr>
              <a:t>	</a:t>
            </a:r>
            <a:r>
              <a:rPr sz="5325" spc="1064" baseline="8607" dirty="0">
                <a:latin typeface="Arial"/>
                <a:cs typeface="Arial"/>
              </a:rPr>
              <a:t>=</a:t>
            </a:r>
            <a:r>
              <a:rPr sz="5325" spc="-67" baseline="8607" dirty="0">
                <a:latin typeface="Arial"/>
                <a:cs typeface="Arial"/>
              </a:rPr>
              <a:t> </a:t>
            </a:r>
            <a:r>
              <a:rPr sz="5325" b="0" i="1" spc="375" baseline="8607" dirty="0">
                <a:latin typeface="Bookman Old Style"/>
                <a:cs typeface="Bookman Old Style"/>
              </a:rPr>
              <a:t>u</a:t>
            </a:r>
            <a:r>
              <a:rPr sz="2500" i="1" spc="250" dirty="0">
                <a:latin typeface="Arial"/>
                <a:cs typeface="Arial"/>
              </a:rPr>
              <a:t>w,i</a:t>
            </a:r>
            <a:r>
              <a:rPr sz="5325" b="0" i="1" spc="375" baseline="8607" dirty="0">
                <a:latin typeface="Bookman Old Style"/>
                <a:cs typeface="Bookman Old Style"/>
              </a:rPr>
              <a:t>v</a:t>
            </a:r>
            <a:r>
              <a:rPr sz="2500" i="1" spc="250" dirty="0">
                <a:latin typeface="Arial"/>
                <a:cs typeface="Arial"/>
              </a:rPr>
              <a:t>i,j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9174" y="5915355"/>
            <a:ext cx="262445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325" spc="607" baseline="-23474" dirty="0">
                <a:latin typeface="Arial"/>
                <a:cs typeface="Arial"/>
              </a:rPr>
              <a:t>(</a:t>
            </a:r>
            <a:r>
              <a:rPr sz="5325" b="1" spc="607" baseline="-23474" dirty="0">
                <a:latin typeface="Times New Roman"/>
                <a:cs typeface="Times New Roman"/>
              </a:rPr>
              <a:t>U </a:t>
            </a:r>
            <a:r>
              <a:rPr sz="5325" spc="914" baseline="-23474" dirty="0">
                <a:latin typeface="MS UI Gothic"/>
                <a:cs typeface="MS UI Gothic"/>
              </a:rPr>
              <a:t>2</a:t>
            </a:r>
            <a:r>
              <a:rPr sz="5325" spc="-757" baseline="-23474" dirty="0">
                <a:latin typeface="MS UI Gothic"/>
                <a:cs typeface="MS UI Gothic"/>
              </a:rPr>
              <a:t> </a:t>
            </a:r>
            <a:r>
              <a:rPr sz="5325" spc="-22" baseline="-23474" dirty="0">
                <a:latin typeface="Arial"/>
                <a:cs typeface="Arial"/>
              </a:rPr>
              <a:t>R</a:t>
            </a:r>
            <a:r>
              <a:rPr sz="2500" spc="-15" dirty="0">
                <a:latin typeface="Lucida Sans Unicode"/>
                <a:cs typeface="Lucida Sans Unicode"/>
              </a:rPr>
              <a:t>|</a:t>
            </a:r>
            <a:r>
              <a:rPr sz="2500" i="1" spc="-15" dirty="0">
                <a:latin typeface="Arial"/>
                <a:cs typeface="Arial"/>
              </a:rPr>
              <a:t>V </a:t>
            </a:r>
            <a:r>
              <a:rPr sz="2500" dirty="0">
                <a:latin typeface="Lucida Sans Unicode"/>
                <a:cs typeface="Lucida Sans Unicode"/>
              </a:rPr>
              <a:t>|⇥</a:t>
            </a:r>
            <a:r>
              <a:rPr sz="2500" i="1" dirty="0">
                <a:latin typeface="Arial"/>
                <a:cs typeface="Arial"/>
              </a:rPr>
              <a:t>d</a:t>
            </a:r>
            <a:r>
              <a:rPr sz="5325" b="0" i="1" baseline="-23474" dirty="0">
                <a:latin typeface="Bookman Old Style"/>
                <a:cs typeface="Bookman Old Style"/>
              </a:rPr>
              <a:t>,</a:t>
            </a:r>
            <a:endParaRPr sz="5325" baseline="-23474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48015" y="6103401"/>
            <a:ext cx="219011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b="1" spc="550" dirty="0">
                <a:latin typeface="Times New Roman"/>
                <a:cs typeface="Times New Roman"/>
              </a:rPr>
              <a:t>V </a:t>
            </a:r>
            <a:r>
              <a:rPr sz="3550" spc="610" dirty="0">
                <a:latin typeface="MS UI Gothic"/>
                <a:cs typeface="MS UI Gothic"/>
              </a:rPr>
              <a:t>2</a:t>
            </a:r>
            <a:r>
              <a:rPr sz="3550" spc="-545" dirty="0">
                <a:latin typeface="MS UI Gothic"/>
                <a:cs typeface="MS UI Gothic"/>
              </a:rPr>
              <a:t> </a:t>
            </a:r>
            <a:r>
              <a:rPr sz="3550" spc="145" dirty="0">
                <a:latin typeface="Arial"/>
                <a:cs typeface="Arial"/>
              </a:rPr>
              <a:t>R</a:t>
            </a:r>
            <a:r>
              <a:rPr sz="3750" i="1" spc="217" baseline="33333" dirty="0">
                <a:latin typeface="Arial"/>
                <a:cs typeface="Arial"/>
              </a:rPr>
              <a:t>d</a:t>
            </a:r>
            <a:r>
              <a:rPr sz="3750" spc="217" baseline="33333" dirty="0">
                <a:latin typeface="Lucida Sans Unicode"/>
                <a:cs typeface="Lucida Sans Unicode"/>
              </a:rPr>
              <a:t>⇥</a:t>
            </a:r>
            <a:r>
              <a:rPr sz="3750" i="1" spc="217" baseline="33333" dirty="0">
                <a:latin typeface="Arial"/>
                <a:cs typeface="Arial"/>
              </a:rPr>
              <a:t>k</a:t>
            </a:r>
            <a:r>
              <a:rPr sz="3550" spc="145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1986280" algn="l"/>
              </a:tabLst>
            </a:pPr>
            <a:r>
              <a:rPr lang="ru-RU" sz="3600" spc="25" dirty="0"/>
              <a:t>Кодировщик	</a:t>
            </a:r>
            <a:r>
              <a:rPr lang="ru-RU" sz="3600" b="1" spc="195" dirty="0"/>
              <a:t>x </a:t>
            </a:r>
            <a:r>
              <a:rPr lang="ru-RU" sz="3600" spc="710" dirty="0"/>
              <a:t>=</a:t>
            </a:r>
            <a:r>
              <a:rPr lang="ru-RU" sz="3600" spc="-180" dirty="0"/>
              <a:t> </a:t>
            </a:r>
            <a:r>
              <a:rPr lang="ru-RU" sz="3600" spc="35" dirty="0" err="1"/>
              <a:t>embed</a:t>
            </a:r>
            <a:r>
              <a:rPr lang="ru-RU" sz="3600" spc="35" dirty="0"/>
              <a:t>(</a:t>
            </a:r>
            <a:r>
              <a:rPr lang="ru-RU" sz="360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ru-RU" sz="3600" spc="35" dirty="0"/>
              <a:t>)</a:t>
            </a:r>
            <a:endParaRPr lang="ru-RU"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ru-RU" sz="3600" spc="-5" dirty="0"/>
              <a:t>Простая условная</a:t>
            </a:r>
            <a:r>
              <a:rPr lang="ru-RU" sz="3600" spc="35" dirty="0"/>
              <a:t> </a:t>
            </a:r>
            <a:r>
              <a:rPr lang="ru-RU" sz="3600" i="1" spc="30" dirty="0"/>
              <a:t>n</a:t>
            </a:r>
            <a:r>
              <a:rPr lang="ru-RU" sz="3600" spc="30" dirty="0"/>
              <a:t>-</a:t>
            </a:r>
            <a:r>
              <a:rPr lang="ru-RU" sz="3600" spc="30" dirty="0" err="1"/>
              <a:t>граммная</a:t>
            </a:r>
            <a:r>
              <a:rPr lang="ru-RU" sz="3600" spc="-35" dirty="0"/>
              <a:t> </a:t>
            </a:r>
            <a:r>
              <a:rPr lang="ru-RU" sz="3600" dirty="0"/>
              <a:t>ЯM:</a:t>
            </a:r>
          </a:p>
          <a:p>
            <a:pPr marL="3162300">
              <a:lnSpc>
                <a:spcPct val="100000"/>
              </a:lnSpc>
              <a:spcBef>
                <a:spcPts val="395"/>
              </a:spcBef>
              <a:tabLst>
                <a:tab pos="3740150" algn="l"/>
              </a:tabLst>
            </a:pPr>
            <a:r>
              <a:rPr sz="3550" b="1" spc="350" dirty="0" err="1" smtClean="0">
                <a:latin typeface="Times New Roman"/>
                <a:cs typeface="Times New Roman"/>
              </a:rPr>
              <a:t>h</a:t>
            </a:r>
            <a:r>
              <a:rPr sz="3750" i="1" spc="525" baseline="-11111" dirty="0" err="1" smtClean="0">
                <a:latin typeface="Arial"/>
                <a:cs typeface="Arial"/>
              </a:rPr>
              <a:t>t</a:t>
            </a:r>
            <a:r>
              <a:rPr sz="3750" i="1" spc="525" baseline="-11111" dirty="0">
                <a:latin typeface="Arial"/>
                <a:cs typeface="Arial"/>
              </a:rPr>
              <a:t>	</a:t>
            </a:r>
            <a:r>
              <a:rPr sz="3550" spc="710" dirty="0"/>
              <a:t>=</a:t>
            </a:r>
            <a:r>
              <a:rPr sz="3550" dirty="0"/>
              <a:t> 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550" spc="434" dirty="0"/>
              <a:t>[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750" i="1" spc="652" baseline="-11111" dirty="0">
                <a:latin typeface="Arial"/>
                <a:cs typeface="Arial"/>
              </a:rPr>
              <a:t>t</a:t>
            </a:r>
            <a:r>
              <a:rPr sz="3750" spc="652" baseline="-11111" dirty="0">
                <a:latin typeface="MS Gothic"/>
                <a:cs typeface="MS Gothic"/>
              </a:rPr>
              <a:t>—</a:t>
            </a:r>
            <a:r>
              <a:rPr sz="3750" i="1" spc="652" baseline="-11111" dirty="0">
                <a:latin typeface="Arial"/>
                <a:cs typeface="Arial"/>
              </a:rPr>
              <a:t>n</a:t>
            </a:r>
            <a:r>
              <a:rPr sz="3750" spc="652" baseline="-11111" dirty="0"/>
              <a:t>+1</a:t>
            </a:r>
            <a:r>
              <a:rPr sz="3550" spc="434" dirty="0"/>
              <a:t>;</a:t>
            </a:r>
            <a:r>
              <a:rPr sz="3550" spc="-395" dirty="0"/>
              <a:t> </a:t>
            </a:r>
            <a:r>
              <a:rPr sz="3550" b="1" spc="445" dirty="0">
                <a:latin typeface="Times New Roman"/>
                <a:cs typeface="Times New Roman"/>
              </a:rPr>
              <a:t>w</a:t>
            </a:r>
            <a:r>
              <a:rPr sz="3750" i="1" spc="667" baseline="-11111" dirty="0">
                <a:latin typeface="Arial"/>
                <a:cs typeface="Arial"/>
              </a:rPr>
              <a:t>t</a:t>
            </a:r>
            <a:r>
              <a:rPr sz="3750" spc="667" baseline="-11111" dirty="0">
                <a:latin typeface="MS Gothic"/>
                <a:cs typeface="MS Gothic"/>
              </a:rPr>
              <a:t>—</a:t>
            </a:r>
            <a:r>
              <a:rPr sz="3750" i="1" spc="667" baseline="-11111" dirty="0">
                <a:latin typeface="Arial"/>
                <a:cs typeface="Arial"/>
              </a:rPr>
              <a:t>n</a:t>
            </a:r>
            <a:r>
              <a:rPr sz="3750" spc="667" baseline="-11111" dirty="0"/>
              <a:t>+2</a:t>
            </a:r>
            <a:r>
              <a:rPr sz="3550" spc="445" dirty="0"/>
              <a:t>;</a:t>
            </a:r>
            <a:r>
              <a:rPr sz="3550" spc="-390" dirty="0"/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spc="5" dirty="0"/>
              <a:t>;</a:t>
            </a:r>
            <a:r>
              <a:rPr sz="3550" spc="-395" dirty="0"/>
              <a:t> </a:t>
            </a:r>
            <a:r>
              <a:rPr sz="3550" b="1" spc="400" dirty="0">
                <a:latin typeface="Times New Roman"/>
                <a:cs typeface="Times New Roman"/>
              </a:rPr>
              <a:t>w</a:t>
            </a:r>
            <a:r>
              <a:rPr sz="3750" i="1" spc="600" baseline="-11111" dirty="0">
                <a:latin typeface="Arial"/>
                <a:cs typeface="Arial"/>
              </a:rPr>
              <a:t>t</a:t>
            </a:r>
            <a:r>
              <a:rPr sz="3750" spc="600" baseline="-11111" dirty="0">
                <a:latin typeface="MS Gothic"/>
                <a:cs typeface="MS Gothic"/>
              </a:rPr>
              <a:t>—</a:t>
            </a:r>
            <a:r>
              <a:rPr sz="3750" spc="600" baseline="-11111" dirty="0"/>
              <a:t>1</a:t>
            </a:r>
            <a:r>
              <a:rPr sz="3550" spc="400" dirty="0"/>
              <a:t>]</a:t>
            </a:r>
            <a:r>
              <a:rPr sz="3550" spc="-445" dirty="0"/>
              <a:t> </a:t>
            </a:r>
            <a:r>
              <a:rPr sz="3550" spc="505" dirty="0">
                <a:solidFill>
                  <a:srgbClr val="FF0000"/>
                </a:solidFill>
              </a:rPr>
              <a:t>+</a:t>
            </a:r>
            <a:r>
              <a:rPr sz="3550" b="1" spc="505" dirty="0">
                <a:solidFill>
                  <a:srgbClr val="FF0000"/>
                </a:solidFill>
                <a:latin typeface="Times New Roman"/>
                <a:cs typeface="Times New Roman"/>
              </a:rPr>
              <a:t>Cx</a:t>
            </a:r>
            <a:endParaRPr sz="3550" dirty="0">
              <a:latin typeface="Times New Roman"/>
              <a:cs typeface="Times New Roman"/>
            </a:endParaRPr>
          </a:p>
          <a:p>
            <a:pPr marL="3162300">
              <a:lnSpc>
                <a:spcPct val="100000"/>
              </a:lnSpc>
              <a:spcBef>
                <a:spcPts val="1080"/>
              </a:spcBef>
              <a:tabLst>
                <a:tab pos="3740150" algn="l"/>
              </a:tabLst>
            </a:pPr>
            <a:r>
              <a:rPr b="1" spc="350" dirty="0">
                <a:latin typeface="Times New Roman"/>
                <a:cs typeface="Times New Roman"/>
              </a:rPr>
              <a:t>u</a:t>
            </a:r>
            <a:r>
              <a:rPr sz="3750" i="1" spc="525" baseline="-12222" dirty="0">
                <a:latin typeface="Arial"/>
                <a:cs typeface="Arial"/>
              </a:rPr>
              <a:t>t	</a:t>
            </a:r>
            <a:r>
              <a:rPr sz="3550" spc="710" dirty="0"/>
              <a:t>=</a:t>
            </a:r>
            <a:r>
              <a:rPr sz="3550" spc="5" dirty="0"/>
              <a:t> </a:t>
            </a:r>
            <a:r>
              <a:rPr sz="3550" b="1" spc="450" dirty="0">
                <a:latin typeface="Times New Roman"/>
                <a:cs typeface="Times New Roman"/>
              </a:rPr>
              <a:t>Ph</a:t>
            </a:r>
            <a:r>
              <a:rPr sz="3750" i="1" spc="675" baseline="-12222" dirty="0">
                <a:latin typeface="Arial"/>
                <a:cs typeface="Arial"/>
              </a:rPr>
              <a:t>t</a:t>
            </a:r>
            <a:r>
              <a:rPr sz="3750" i="1" spc="419" baseline="-12222" dirty="0">
                <a:latin typeface="Arial"/>
                <a:cs typeface="Arial"/>
              </a:rPr>
              <a:t> </a:t>
            </a:r>
            <a:r>
              <a:rPr sz="3550" spc="710" dirty="0"/>
              <a:t>+</a:t>
            </a:r>
            <a:r>
              <a:rPr sz="3550" spc="-195" dirty="0"/>
              <a:t> </a:t>
            </a:r>
            <a:r>
              <a:rPr sz="3550" b="1" spc="310" dirty="0">
                <a:latin typeface="Times New Roman"/>
                <a:cs typeface="Times New Roman"/>
              </a:rPr>
              <a:t>b</a:t>
            </a:r>
            <a:endParaRPr sz="35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9627" y="6586490"/>
            <a:ext cx="10734675" cy="2971800"/>
          </a:xfrm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2485390">
              <a:lnSpc>
                <a:spcPct val="100000"/>
              </a:lnSpc>
              <a:spcBef>
                <a:spcPts val="1950"/>
              </a:spcBef>
              <a:tabLst>
                <a:tab pos="2988310" algn="l"/>
              </a:tabLst>
            </a:pPr>
            <a:r>
              <a:rPr sz="3550" b="1" spc="250" dirty="0">
                <a:latin typeface="Times New Roman"/>
                <a:cs typeface="Times New Roman"/>
              </a:rPr>
              <a:t>r</a:t>
            </a:r>
            <a:r>
              <a:rPr sz="3750" i="1" spc="375" baseline="-12222" dirty="0">
                <a:latin typeface="Arial"/>
                <a:cs typeface="Arial"/>
              </a:rPr>
              <a:t>t	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550" spc="434" dirty="0">
                <a:latin typeface="Arial"/>
                <a:cs typeface="Arial"/>
              </a:rPr>
              <a:t>[</a:t>
            </a:r>
            <a:r>
              <a:rPr sz="3550" b="1" spc="434" dirty="0">
                <a:latin typeface="Times New Roman"/>
                <a:cs typeface="Times New Roman"/>
              </a:rPr>
              <a:t>w</a:t>
            </a:r>
            <a:r>
              <a:rPr sz="3750" i="1" spc="652" baseline="-12222" dirty="0">
                <a:latin typeface="Arial"/>
                <a:cs typeface="Arial"/>
              </a:rPr>
              <a:t>t</a:t>
            </a:r>
            <a:r>
              <a:rPr sz="3750" spc="652" baseline="-12222" dirty="0">
                <a:latin typeface="MS Gothic"/>
                <a:cs typeface="MS Gothic"/>
              </a:rPr>
              <a:t>—</a:t>
            </a:r>
            <a:r>
              <a:rPr sz="3750" i="1" spc="652" baseline="-12222" dirty="0">
                <a:latin typeface="Arial"/>
                <a:cs typeface="Arial"/>
              </a:rPr>
              <a:t>n</a:t>
            </a:r>
            <a:r>
              <a:rPr sz="3750" spc="652" baseline="-12222" dirty="0">
                <a:latin typeface="Arial"/>
                <a:cs typeface="Arial"/>
              </a:rPr>
              <a:t>+1</a:t>
            </a:r>
            <a:r>
              <a:rPr sz="3550" spc="434" dirty="0">
                <a:latin typeface="Arial"/>
                <a:cs typeface="Arial"/>
              </a:rPr>
              <a:t>;</a:t>
            </a:r>
            <a:r>
              <a:rPr sz="3550" spc="-395" dirty="0">
                <a:latin typeface="Arial"/>
                <a:cs typeface="Arial"/>
              </a:rPr>
              <a:t> </a:t>
            </a:r>
            <a:r>
              <a:rPr sz="3550" b="1" spc="445" dirty="0">
                <a:latin typeface="Times New Roman"/>
                <a:cs typeface="Times New Roman"/>
              </a:rPr>
              <a:t>w</a:t>
            </a:r>
            <a:r>
              <a:rPr sz="3750" i="1" spc="667" baseline="-12222" dirty="0">
                <a:latin typeface="Arial"/>
                <a:cs typeface="Arial"/>
              </a:rPr>
              <a:t>t</a:t>
            </a:r>
            <a:r>
              <a:rPr sz="3750" spc="667" baseline="-12222" dirty="0">
                <a:latin typeface="MS Gothic"/>
                <a:cs typeface="MS Gothic"/>
              </a:rPr>
              <a:t>—</a:t>
            </a:r>
            <a:r>
              <a:rPr sz="3750" i="1" spc="667" baseline="-12222" dirty="0">
                <a:latin typeface="Arial"/>
                <a:cs typeface="Arial"/>
              </a:rPr>
              <a:t>n</a:t>
            </a:r>
            <a:r>
              <a:rPr sz="3750" spc="667" baseline="-12222" dirty="0">
                <a:latin typeface="Arial"/>
                <a:cs typeface="Arial"/>
              </a:rPr>
              <a:t>+2</a:t>
            </a:r>
            <a:r>
              <a:rPr sz="3550" spc="445" dirty="0">
                <a:latin typeface="Arial"/>
                <a:cs typeface="Arial"/>
              </a:rPr>
              <a:t>;</a:t>
            </a:r>
            <a:r>
              <a:rPr sz="3550" spc="-39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5" dirty="0">
                <a:latin typeface="Arial"/>
                <a:cs typeface="Arial"/>
              </a:rPr>
              <a:t> </a:t>
            </a:r>
            <a:r>
              <a:rPr sz="3550" i="1" spc="5" dirty="0">
                <a:latin typeface="Arial"/>
                <a:cs typeface="Arial"/>
              </a:rPr>
              <a:t>.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;</a:t>
            </a:r>
            <a:r>
              <a:rPr sz="3550" spc="-390" dirty="0">
                <a:latin typeface="Arial"/>
                <a:cs typeface="Arial"/>
              </a:rPr>
              <a:t> </a:t>
            </a:r>
            <a:r>
              <a:rPr sz="3550" b="1" spc="400" dirty="0">
                <a:latin typeface="Times New Roman"/>
                <a:cs typeface="Times New Roman"/>
              </a:rPr>
              <a:t>w</a:t>
            </a:r>
            <a:r>
              <a:rPr sz="3750" i="1" spc="600" baseline="-12222" dirty="0">
                <a:latin typeface="Arial"/>
                <a:cs typeface="Arial"/>
              </a:rPr>
              <a:t>t</a:t>
            </a:r>
            <a:r>
              <a:rPr sz="3750" spc="600" baseline="-12222" dirty="0">
                <a:latin typeface="MS Gothic"/>
                <a:cs typeface="MS Gothic"/>
              </a:rPr>
              <a:t>—</a:t>
            </a:r>
            <a:r>
              <a:rPr sz="3750" spc="600" baseline="-12222" dirty="0">
                <a:latin typeface="Arial"/>
                <a:cs typeface="Arial"/>
              </a:rPr>
              <a:t>1</a:t>
            </a:r>
            <a:r>
              <a:rPr sz="3550" spc="400" dirty="0">
                <a:latin typeface="Arial"/>
                <a:cs typeface="Arial"/>
              </a:rPr>
              <a:t>]</a:t>
            </a:r>
            <a:r>
              <a:rPr sz="3550" spc="-195" dirty="0">
                <a:latin typeface="Arial"/>
                <a:cs typeface="Arial"/>
              </a:rPr>
              <a:t> </a:t>
            </a:r>
            <a:r>
              <a:rPr sz="3550" spc="710" dirty="0">
                <a:latin typeface="Arial"/>
                <a:cs typeface="Arial"/>
              </a:rPr>
              <a:t>+</a:t>
            </a:r>
            <a:r>
              <a:rPr sz="3550" spc="-195" dirty="0">
                <a:latin typeface="Arial"/>
                <a:cs typeface="Arial"/>
              </a:rPr>
              <a:t> </a:t>
            </a:r>
            <a:r>
              <a:rPr sz="3550" b="1" spc="405" dirty="0">
                <a:latin typeface="Times New Roman"/>
                <a:cs typeface="Times New Roman"/>
              </a:rPr>
              <a:t>Cx</a:t>
            </a:r>
            <a:endParaRPr sz="3550">
              <a:latin typeface="Times New Roman"/>
              <a:cs typeface="Times New Roman"/>
            </a:endParaRPr>
          </a:p>
          <a:p>
            <a:pPr marL="2420620">
              <a:lnSpc>
                <a:spcPct val="100000"/>
              </a:lnSpc>
              <a:spcBef>
                <a:spcPts val="1860"/>
              </a:spcBef>
              <a:tabLst>
                <a:tab pos="2998470" algn="l"/>
              </a:tabLst>
            </a:pPr>
            <a:r>
              <a:rPr sz="3550" b="1" spc="270" dirty="0">
                <a:latin typeface="Times New Roman"/>
                <a:cs typeface="Times New Roman"/>
              </a:rPr>
              <a:t>h</a:t>
            </a:r>
            <a:r>
              <a:rPr sz="3750" b="0" i="1" spc="405" baseline="-12222" dirty="0">
                <a:latin typeface="Bookman Old Style"/>
                <a:cs typeface="Bookman Old Style"/>
              </a:rPr>
              <a:t>t	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spc="445" dirty="0">
                <a:latin typeface="Arial"/>
                <a:cs typeface="Arial"/>
              </a:rPr>
              <a:t>(</a:t>
            </a:r>
            <a:r>
              <a:rPr sz="3550" b="1" spc="445" dirty="0">
                <a:latin typeface="Times New Roman"/>
                <a:cs typeface="Times New Roman"/>
              </a:rPr>
              <a:t>W</a:t>
            </a:r>
            <a:r>
              <a:rPr sz="3750" b="0" i="1" spc="667" baseline="33333" dirty="0">
                <a:latin typeface="Bookman Old Style"/>
                <a:cs typeface="Bookman Old Style"/>
              </a:rPr>
              <a:t>fr</a:t>
            </a:r>
            <a:r>
              <a:rPr sz="3550" b="1" spc="445" dirty="0">
                <a:latin typeface="Times New Roman"/>
                <a:cs typeface="Times New Roman"/>
              </a:rPr>
              <a:t>r</a:t>
            </a:r>
            <a:r>
              <a:rPr sz="3750" b="0" i="1" spc="667" baseline="-12222" dirty="0">
                <a:latin typeface="Bookman Old Style"/>
                <a:cs typeface="Bookman Old Style"/>
              </a:rPr>
              <a:t>t</a:t>
            </a:r>
            <a:r>
              <a:rPr sz="3550" spc="445" dirty="0">
                <a:latin typeface="Arial"/>
                <a:cs typeface="Arial"/>
              </a:rPr>
              <a:t>)</a:t>
            </a:r>
            <a:r>
              <a:rPr sz="3550" spc="-190" dirty="0">
                <a:latin typeface="Arial"/>
                <a:cs typeface="Arial"/>
              </a:rPr>
              <a:t> </a:t>
            </a:r>
            <a:r>
              <a:rPr sz="3550" spc="-765" dirty="0">
                <a:latin typeface="MS Gothic"/>
                <a:cs typeface="MS Gothic"/>
              </a:rPr>
              <a:t>Ⓢ</a:t>
            </a:r>
            <a:r>
              <a:rPr sz="3550" spc="-980" dirty="0">
                <a:latin typeface="MS Gothic"/>
                <a:cs typeface="MS Gothic"/>
              </a:rPr>
              <a:t> </a:t>
            </a:r>
            <a:r>
              <a:rPr sz="3550" spc="475" dirty="0">
                <a:latin typeface="Arial"/>
                <a:cs typeface="Arial"/>
              </a:rPr>
              <a:t>(</a:t>
            </a:r>
            <a:r>
              <a:rPr sz="3550" b="1" spc="475" dirty="0">
                <a:latin typeface="Times New Roman"/>
                <a:cs typeface="Times New Roman"/>
              </a:rPr>
              <a:t>W</a:t>
            </a:r>
            <a:r>
              <a:rPr sz="3750" b="0" i="1" spc="712" baseline="33333" dirty="0">
                <a:latin typeface="Bookman Old Style"/>
                <a:cs typeface="Bookman Old Style"/>
              </a:rPr>
              <a:t>fx</a:t>
            </a:r>
            <a:r>
              <a:rPr sz="3550" b="1" spc="475" dirty="0">
                <a:latin typeface="Times New Roman"/>
                <a:cs typeface="Times New Roman"/>
              </a:rPr>
              <a:t>x</a:t>
            </a:r>
            <a:r>
              <a:rPr sz="3550" spc="475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  <a:p>
            <a:pPr marL="2453640">
              <a:lnSpc>
                <a:spcPct val="100000"/>
              </a:lnSpc>
              <a:spcBef>
                <a:spcPts val="1320"/>
              </a:spcBef>
              <a:tabLst>
                <a:tab pos="3031490" algn="l"/>
              </a:tabLst>
            </a:pPr>
            <a:r>
              <a:rPr sz="3550" b="1" spc="350" dirty="0">
                <a:latin typeface="Times New Roman"/>
                <a:cs typeface="Times New Roman"/>
              </a:rPr>
              <a:t>u</a:t>
            </a:r>
            <a:r>
              <a:rPr sz="3750" i="1" spc="525" baseline="-12222" dirty="0">
                <a:latin typeface="Arial"/>
                <a:cs typeface="Arial"/>
              </a:rPr>
              <a:t>t	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b="1" spc="450" dirty="0">
                <a:latin typeface="Times New Roman"/>
                <a:cs typeface="Times New Roman"/>
              </a:rPr>
              <a:t>Ph</a:t>
            </a:r>
            <a:r>
              <a:rPr sz="3750" i="1" spc="675" baseline="-12222" dirty="0">
                <a:latin typeface="Arial"/>
                <a:cs typeface="Arial"/>
              </a:rPr>
              <a:t>t</a:t>
            </a:r>
            <a:r>
              <a:rPr sz="3750" i="1" spc="419" baseline="-12222" dirty="0">
                <a:latin typeface="Arial"/>
                <a:cs typeface="Arial"/>
              </a:rPr>
              <a:t> </a:t>
            </a:r>
            <a:r>
              <a:rPr sz="3550" spc="710" dirty="0">
                <a:latin typeface="Arial"/>
                <a:cs typeface="Arial"/>
              </a:rPr>
              <a:t>+</a:t>
            </a:r>
            <a:r>
              <a:rPr sz="3550" spc="-195" dirty="0">
                <a:latin typeface="Arial"/>
                <a:cs typeface="Arial"/>
              </a:rPr>
              <a:t> </a:t>
            </a:r>
            <a:r>
              <a:rPr sz="3550" b="1" spc="310" dirty="0">
                <a:latin typeface="Times New Roman"/>
                <a:cs typeface="Times New Roman"/>
              </a:rPr>
              <a:t>b</a:t>
            </a: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1136015" algn="l"/>
              </a:tabLst>
            </a:pPr>
            <a:r>
              <a:rPr sz="3550" i="1" spc="114" dirty="0">
                <a:latin typeface="Arial"/>
                <a:cs typeface="Arial"/>
              </a:rPr>
              <a:t>p</a:t>
            </a:r>
            <a:r>
              <a:rPr sz="3550" spc="114" dirty="0">
                <a:latin typeface="Arial"/>
                <a:cs typeface="Arial"/>
              </a:rPr>
              <a:t>(</a:t>
            </a:r>
            <a:r>
              <a:rPr sz="3550" i="1" spc="114" dirty="0">
                <a:latin typeface="Arial"/>
                <a:cs typeface="Arial"/>
              </a:rPr>
              <a:t>W</a:t>
            </a:r>
            <a:r>
              <a:rPr sz="3750" i="1" spc="172" baseline="-12222" dirty="0">
                <a:latin typeface="Arial"/>
                <a:cs typeface="Arial"/>
              </a:rPr>
              <a:t>t	</a:t>
            </a:r>
            <a:r>
              <a:rPr sz="3550" spc="160" dirty="0">
                <a:latin typeface="MS UI Gothic"/>
                <a:cs typeface="MS UI Gothic"/>
              </a:rPr>
              <a:t>|</a:t>
            </a:r>
            <a:r>
              <a:rPr sz="3550" spc="-90" dirty="0">
                <a:latin typeface="MS UI Gothic"/>
                <a:cs typeface="MS UI Gothic"/>
              </a:rPr>
              <a:t> </a:t>
            </a:r>
            <a:r>
              <a:rPr sz="3550" b="1" i="1" spc="8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i="1" spc="80" dirty="0">
                <a:latin typeface="Arial"/>
                <a:cs typeface="Arial"/>
              </a:rPr>
              <a:t>,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b="1" i="1" spc="395" dirty="0">
                <a:latin typeface="Bookman Old Style"/>
                <a:cs typeface="Bookman Old Style"/>
              </a:rPr>
              <a:t>w</a:t>
            </a:r>
            <a:r>
              <a:rPr sz="3750" i="1" spc="592" baseline="-12222" dirty="0">
                <a:latin typeface="Arial"/>
                <a:cs typeface="Arial"/>
              </a:rPr>
              <a:t>&lt;t</a:t>
            </a:r>
            <a:r>
              <a:rPr sz="3550" spc="395" dirty="0">
                <a:latin typeface="Arial"/>
                <a:cs typeface="Arial"/>
              </a:rPr>
              <a:t>)</a:t>
            </a:r>
            <a:r>
              <a:rPr sz="3550" spc="10" dirty="0">
                <a:latin typeface="Arial"/>
                <a:cs typeface="Arial"/>
              </a:rPr>
              <a:t>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spc="10" dirty="0">
                <a:latin typeface="Arial"/>
                <a:cs typeface="Arial"/>
              </a:rPr>
              <a:t> </a:t>
            </a:r>
            <a:r>
              <a:rPr sz="3550" spc="110" dirty="0">
                <a:latin typeface="Arial"/>
                <a:cs typeface="Arial"/>
              </a:rPr>
              <a:t>softmax(</a:t>
            </a:r>
            <a:r>
              <a:rPr sz="3550" b="1" spc="110" dirty="0">
                <a:latin typeface="Times New Roman"/>
                <a:cs typeface="Times New Roman"/>
              </a:rPr>
              <a:t>u</a:t>
            </a:r>
            <a:r>
              <a:rPr sz="3750" i="1" spc="165" baseline="-12222" dirty="0">
                <a:latin typeface="Arial"/>
                <a:cs typeface="Arial"/>
              </a:rPr>
              <a:t>t</a:t>
            </a:r>
            <a:r>
              <a:rPr sz="3550" spc="110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82931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7895" algn="l"/>
              </a:tabLst>
            </a:pPr>
            <a:r>
              <a:rPr lang="ru-RU" spc="-5" dirty="0" err="1"/>
              <a:t>Кирос</a:t>
            </a:r>
            <a:r>
              <a:rPr lang="ru-RU" spc="-5" dirty="0"/>
              <a:t> и др.</a:t>
            </a:r>
            <a:r>
              <a:rPr lang="ru-RU" spc="-100" dirty="0"/>
              <a:t> </a:t>
            </a:r>
            <a:r>
              <a:rPr lang="ru-RU" dirty="0"/>
              <a:t>(2013)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2273300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700" y="2209800"/>
            <a:ext cx="12230100" cy="6127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spc="-170" dirty="0" smtClean="0">
                <a:latin typeface="Arial"/>
                <a:cs typeface="Arial"/>
              </a:rPr>
              <a:t>Два задания на дом</a:t>
            </a:r>
            <a:r>
              <a:rPr sz="3600" spc="20" dirty="0" smtClean="0"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457200" marR="497205" indent="-444500">
              <a:lnSpc>
                <a:spcPts val="4300"/>
              </a:lnSpc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sz="3600" spc="30" dirty="0" smtClean="0">
                <a:latin typeface="Arial"/>
                <a:cs typeface="Arial"/>
              </a:rPr>
              <a:t>n-</a:t>
            </a:r>
            <a:r>
              <a:rPr lang="ru-RU" sz="3600" spc="30" dirty="0" err="1" smtClean="0">
                <a:latin typeface="Arial"/>
                <a:cs typeface="Arial"/>
              </a:rPr>
              <a:t>граммные</a:t>
            </a:r>
            <a:r>
              <a:rPr lang="ru-RU" sz="3600" spc="30" dirty="0" smtClean="0">
                <a:latin typeface="Arial"/>
                <a:cs typeface="Arial"/>
              </a:rPr>
              <a:t> </a:t>
            </a:r>
            <a:r>
              <a:rPr lang="ru-RU" sz="3600" spc="30" dirty="0" smtClean="0">
                <a:latin typeface="Arial"/>
                <a:cs typeface="Arial"/>
              </a:rPr>
              <a:t>модели</a:t>
            </a:r>
            <a:r>
              <a:rPr sz="3600" spc="30" dirty="0" smtClean="0">
                <a:latin typeface="Arial"/>
                <a:cs typeface="Arial"/>
              </a:rPr>
              <a:t> </a:t>
            </a:r>
            <a:r>
              <a:rPr lang="ru-RU" sz="3600" spc="30" dirty="0" smtClean="0">
                <a:latin typeface="Arial"/>
                <a:cs typeface="Arial"/>
              </a:rPr>
              <a:t>с подачей вперед </a:t>
            </a:r>
            <a:r>
              <a:rPr lang="ru-RU" sz="3600" spc="65" dirty="0" smtClean="0">
                <a:latin typeface="Arial"/>
                <a:cs typeface="Arial"/>
              </a:rPr>
              <a:t>могут использоваться вместо </a:t>
            </a:r>
            <a:r>
              <a:rPr lang="ru-RU" sz="3600" spc="-50" dirty="0" smtClean="0">
                <a:latin typeface="Arial"/>
                <a:cs typeface="Arial"/>
              </a:rPr>
              <a:t>РНС</a:t>
            </a:r>
            <a:r>
              <a:rPr sz="3600" spc="-50" dirty="0" smtClean="0">
                <a:latin typeface="Arial"/>
                <a:cs typeface="Arial"/>
              </a:rPr>
              <a:t> </a:t>
            </a:r>
            <a:r>
              <a:rPr lang="ru-RU" sz="3600" spc="-5" dirty="0" smtClean="0">
                <a:latin typeface="Arial"/>
                <a:cs typeface="Arial"/>
              </a:rPr>
              <a:t>в условных моделях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650" dirty="0">
              <a:latin typeface="Times New Roman"/>
              <a:cs typeface="Times New Roman"/>
            </a:endParaRPr>
          </a:p>
          <a:p>
            <a:pPr marL="457200" marR="5080" indent="-444500">
              <a:lnSpc>
                <a:spcPts val="4300"/>
              </a:lnSpc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lang="ru-RU" sz="3600" spc="45" dirty="0" smtClean="0">
                <a:latin typeface="Arial"/>
                <a:cs typeface="Arial"/>
              </a:rPr>
              <a:t>Моделирование взаимодействий между входными модальностями многообещающее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 dirty="0">
              <a:latin typeface="Times New Roman"/>
              <a:cs typeface="Times New Roman"/>
            </a:endParaRPr>
          </a:p>
          <a:p>
            <a:pPr marL="901700" marR="76835" lvl="1" indent="-444500">
              <a:lnSpc>
                <a:spcPts val="4300"/>
              </a:lnSpc>
              <a:buSzPct val="75000"/>
              <a:buChar char="•"/>
              <a:tabLst>
                <a:tab pos="901065" algn="l"/>
                <a:tab pos="901700" algn="l"/>
              </a:tabLst>
            </a:pPr>
            <a:r>
              <a:rPr lang="ru-RU" sz="3600" spc="20" dirty="0" smtClean="0">
                <a:latin typeface="Arial"/>
                <a:cs typeface="Arial"/>
              </a:rPr>
              <a:t>Хотя модели типа МСП</a:t>
            </a:r>
            <a:r>
              <a:rPr sz="3600" spc="20" dirty="0" smtClean="0">
                <a:latin typeface="Arial"/>
                <a:cs typeface="Arial"/>
              </a:rPr>
              <a:t> </a:t>
            </a:r>
            <a:r>
              <a:rPr lang="ru-RU" sz="3600" spc="20" dirty="0" smtClean="0">
                <a:latin typeface="Arial"/>
                <a:cs typeface="Arial"/>
              </a:rPr>
              <a:t>могут аппроксимировать тензоры высшего порядка, мультипликативные модели могут упростить обучение взаимодействий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700" y="4229100"/>
            <a:ext cx="51079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8000" b="0" spc="-50" dirty="0" smtClean="0">
                <a:latin typeface="Arial"/>
                <a:cs typeface="Arial"/>
              </a:rPr>
              <a:t>Вопросы</a:t>
            </a:r>
            <a:r>
              <a:rPr sz="8000" b="0" spc="-50" dirty="0" smtClean="0">
                <a:latin typeface="Arial"/>
                <a:cs typeface="Arial"/>
              </a:rPr>
              <a:t>?</a:t>
            </a:r>
            <a:endParaRPr sz="8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6503591" y="5505426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605028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Условные ЯМ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028700" y="2495546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3591" y="2495546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3498840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3591" y="3498840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8700" y="4502132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3591" y="4502132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8700" y="5505426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8700" y="6508720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03591" y="6508720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8700" y="7512013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03591" y="7512013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8700" y="8515306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03591" y="8515306"/>
            <a:ext cx="5474970" cy="501650"/>
          </a:xfrm>
          <a:custGeom>
            <a:avLst/>
            <a:gdLst/>
            <a:ahLst/>
            <a:cxnLst/>
            <a:rect l="l" t="t" r="r" b="b"/>
            <a:pathLst>
              <a:path w="5474970" h="501650">
                <a:moveTo>
                  <a:pt x="0" y="501646"/>
                </a:moveTo>
                <a:lnTo>
                  <a:pt x="5474891" y="501646"/>
                </a:lnTo>
                <a:lnTo>
                  <a:pt x="5474891" y="0"/>
                </a:lnTo>
                <a:lnTo>
                  <a:pt x="0" y="0"/>
                </a:lnTo>
                <a:lnTo>
                  <a:pt x="0" y="501646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65900" y="3530600"/>
            <a:ext cx="13100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600" spc="-5" dirty="0">
                <a:latin typeface="Arial"/>
                <a:cs typeface="Arial"/>
              </a:rPr>
              <a:t>Е</a:t>
            </a:r>
            <a:r>
              <a:rPr sz="2600" spc="-5" dirty="0" smtClean="0">
                <a:latin typeface="Arial"/>
                <a:cs typeface="Arial"/>
              </a:rPr>
              <a:t>mail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91851" y="6050225"/>
            <a:ext cx="18294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600" dirty="0" smtClean="0">
                <a:latin typeface="Arial"/>
                <a:cs typeface="Arial"/>
              </a:rPr>
              <a:t>Его резюме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86250" y="6586181"/>
            <a:ext cx="19894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600" dirty="0" smtClean="0">
                <a:latin typeface="Arial"/>
                <a:cs typeface="Arial"/>
              </a:rPr>
              <a:t>Его перевод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62119" y="6965743"/>
            <a:ext cx="4893281" cy="1594988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150"/>
              </a:spcBef>
            </a:pPr>
            <a:r>
              <a:rPr lang="ru-RU" sz="2600" dirty="0" smtClean="0">
                <a:latin typeface="Arial"/>
                <a:cs typeface="Arial"/>
              </a:rPr>
              <a:t>Прогноз погоды</a:t>
            </a:r>
          </a:p>
          <a:p>
            <a:pPr marL="12700" marR="5080">
              <a:lnSpc>
                <a:spcPct val="126600"/>
              </a:lnSpc>
              <a:spcBef>
                <a:spcPts val="150"/>
              </a:spcBef>
            </a:pPr>
            <a:r>
              <a:rPr lang="ru-RU" sz="2600" spc="-10" dirty="0" smtClean="0">
                <a:solidFill>
                  <a:srgbClr val="0070C0"/>
                </a:solidFill>
                <a:latin typeface="Arial"/>
                <a:cs typeface="Arial"/>
              </a:rPr>
              <a:t>Транскрипция слова</a:t>
            </a:r>
          </a:p>
          <a:p>
            <a:pPr marL="12700" marR="5080">
              <a:lnSpc>
                <a:spcPct val="126600"/>
              </a:lnSpc>
              <a:spcBef>
                <a:spcPts val="150"/>
              </a:spcBef>
            </a:pPr>
            <a:r>
              <a:rPr lang="ru-RU" sz="2600" spc="15" dirty="0" smtClean="0">
                <a:latin typeface="Arial"/>
                <a:cs typeface="Arial"/>
              </a:rPr>
              <a:t>Реакция диалоговой системы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86250" y="8595942"/>
            <a:ext cx="15303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600" dirty="0" smtClean="0">
                <a:solidFill>
                  <a:srgbClr val="0070C0"/>
                </a:solidFill>
                <a:latin typeface="Arial"/>
                <a:cs typeface="Arial"/>
              </a:rPr>
              <a:t>Его ответ</a:t>
            </a:r>
            <a:endParaRPr sz="26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6799" y="1894839"/>
            <a:ext cx="6809105" cy="78177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1870" indent="550545">
              <a:lnSpc>
                <a:spcPct val="131400"/>
              </a:lnSpc>
              <a:spcBef>
                <a:spcPts val="100"/>
              </a:spcBef>
            </a:pPr>
            <a:r>
              <a:rPr sz="2600" spc="55" dirty="0">
                <a:latin typeface="Arial"/>
                <a:cs typeface="Arial"/>
              </a:rPr>
              <a:t>“input”  </a:t>
            </a:r>
            <a:endParaRPr lang="ru-RU" sz="2600" spc="55" dirty="0">
              <a:latin typeface="Arial"/>
              <a:cs typeface="Arial"/>
            </a:endParaRPr>
          </a:p>
          <a:p>
            <a:pPr marL="12700" marR="3531870" indent="-12700">
              <a:lnSpc>
                <a:spcPct val="131400"/>
              </a:lnSpc>
              <a:spcBef>
                <a:spcPts val="100"/>
              </a:spcBef>
            </a:pPr>
            <a:r>
              <a:rPr lang="ru-RU" sz="2600" spc="-5" dirty="0" smtClean="0">
                <a:latin typeface="Arial"/>
                <a:cs typeface="Arial"/>
              </a:rPr>
              <a:t>Автор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lang="ru-RU" sz="2600" dirty="0" smtClean="0">
                <a:latin typeface="Arial"/>
                <a:cs typeface="Arial"/>
              </a:rPr>
              <a:t>Метка темы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600" spc="-25" dirty="0">
                <a:latin typeface="Arial"/>
                <a:cs typeface="Arial"/>
              </a:rPr>
              <a:t>{</a:t>
            </a:r>
            <a:r>
              <a:rPr sz="1900" spc="-25" dirty="0">
                <a:latin typeface="Arial"/>
                <a:cs typeface="Arial"/>
              </a:rPr>
              <a:t>SPAM</a:t>
            </a:r>
            <a:r>
              <a:rPr sz="2600" spc="-25" dirty="0">
                <a:latin typeface="Arial"/>
                <a:cs typeface="Arial"/>
              </a:rPr>
              <a:t>,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NOT_SPAM</a:t>
            </a:r>
            <a:r>
              <a:rPr sz="2600" spc="-20" dirty="0">
                <a:latin typeface="Arial"/>
                <a:cs typeface="Arial"/>
              </a:rPr>
              <a:t>}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ru-RU" sz="2600" dirty="0" smtClean="0">
                <a:solidFill>
                  <a:srgbClr val="0070C0"/>
                </a:solidFill>
                <a:latin typeface="Arial"/>
                <a:cs typeface="Arial"/>
              </a:rPr>
              <a:t>Предложение на Французском</a:t>
            </a:r>
            <a:endParaRPr sz="26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1880235" algn="just">
              <a:lnSpc>
                <a:spcPct val="126600"/>
              </a:lnSpc>
              <a:spcBef>
                <a:spcPts val="50"/>
              </a:spcBef>
            </a:pPr>
            <a:r>
              <a:rPr lang="ru-RU" sz="2600" dirty="0" smtClean="0">
                <a:solidFill>
                  <a:srgbClr val="0070C0"/>
                </a:solidFill>
                <a:latin typeface="Arial"/>
                <a:cs typeface="Arial"/>
              </a:rPr>
              <a:t>Предложение на Английском</a:t>
            </a:r>
          </a:p>
          <a:p>
            <a:pPr marL="12700" marR="1880235" algn="just">
              <a:lnSpc>
                <a:spcPct val="126600"/>
              </a:lnSpc>
              <a:spcBef>
                <a:spcPts val="50"/>
              </a:spcBef>
            </a:pPr>
            <a:r>
              <a:rPr lang="ru-RU" sz="2600" dirty="0" smtClean="0">
                <a:solidFill>
                  <a:srgbClr val="0070C0"/>
                </a:solidFill>
                <a:latin typeface="Arial"/>
                <a:cs typeface="Arial"/>
              </a:rPr>
              <a:t>Предложение на Английском</a:t>
            </a:r>
          </a:p>
          <a:p>
            <a:pPr marL="12700" marR="1880235" algn="just">
              <a:lnSpc>
                <a:spcPct val="126600"/>
              </a:lnSpc>
              <a:spcBef>
                <a:spcPts val="50"/>
              </a:spcBef>
            </a:pPr>
            <a:r>
              <a:rPr lang="ru-RU" sz="2600" spc="-5" dirty="0" smtClean="0">
                <a:solidFill>
                  <a:srgbClr val="0070C0"/>
                </a:solidFill>
                <a:latin typeface="Arial"/>
                <a:cs typeface="Arial"/>
              </a:rPr>
              <a:t>Изображение</a:t>
            </a:r>
            <a:endParaRPr sz="26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3274695">
              <a:lnSpc>
                <a:spcPts val="4000"/>
              </a:lnSpc>
              <a:spcBef>
                <a:spcPts val="180"/>
              </a:spcBef>
            </a:pPr>
            <a:r>
              <a:rPr lang="ru-RU" sz="2600" dirty="0" smtClean="0">
                <a:latin typeface="Arial"/>
                <a:cs typeface="Arial"/>
              </a:rPr>
              <a:t>Документ</a:t>
            </a:r>
            <a:r>
              <a:rPr sz="2600" spc="35" dirty="0" smtClean="0">
                <a:latin typeface="Arial"/>
                <a:cs typeface="Arial"/>
              </a:rPr>
              <a:t>  </a:t>
            </a:r>
            <a:endParaRPr lang="ru-RU" sz="2600" spc="35" dirty="0" smtClean="0">
              <a:latin typeface="Arial"/>
              <a:cs typeface="Arial"/>
            </a:endParaRPr>
          </a:p>
          <a:p>
            <a:pPr marL="12700" marR="3274695">
              <a:lnSpc>
                <a:spcPts val="4000"/>
              </a:lnSpc>
              <a:spcBef>
                <a:spcPts val="180"/>
              </a:spcBef>
            </a:pPr>
            <a:r>
              <a:rPr lang="ru-RU" sz="2600" dirty="0" smtClean="0">
                <a:latin typeface="Arial"/>
                <a:cs typeface="Arial"/>
              </a:rPr>
              <a:t>Документ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lang="ru-RU" sz="2600" spc="15" dirty="0" smtClean="0">
                <a:latin typeface="Arial"/>
                <a:cs typeface="Arial"/>
              </a:rPr>
              <a:t>Метеорологические измерения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ru-RU" sz="2600" spc="35" dirty="0" smtClean="0">
                <a:solidFill>
                  <a:srgbClr val="0070C0"/>
                </a:solidFill>
                <a:latin typeface="Arial"/>
                <a:cs typeface="Arial"/>
              </a:rPr>
              <a:t>Акустический сигнал</a:t>
            </a:r>
            <a:endParaRPr sz="26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5080">
              <a:lnSpc>
                <a:spcPts val="4000"/>
              </a:lnSpc>
              <a:spcBef>
                <a:spcPts val="180"/>
              </a:spcBef>
            </a:pPr>
            <a:r>
              <a:rPr lang="ru-RU" sz="2600" spc="-5" dirty="0" smtClean="0">
                <a:latin typeface="Arial"/>
                <a:cs typeface="Arial"/>
              </a:rPr>
              <a:t>История бесед</a:t>
            </a:r>
            <a:r>
              <a:rPr sz="2600" spc="195" dirty="0" smtClean="0">
                <a:latin typeface="Arial"/>
                <a:cs typeface="Arial"/>
              </a:rPr>
              <a:t>+</a:t>
            </a:r>
            <a:r>
              <a:rPr sz="2600" spc="-20" dirty="0" smtClean="0">
                <a:latin typeface="Arial"/>
                <a:cs typeface="Arial"/>
              </a:rPr>
              <a:t> </a:t>
            </a:r>
            <a:r>
              <a:rPr lang="ru-RU" sz="2600" spc="35" dirty="0" smtClean="0">
                <a:latin typeface="Arial"/>
                <a:cs typeface="Arial"/>
              </a:rPr>
              <a:t>база банных</a:t>
            </a:r>
            <a:r>
              <a:rPr sz="2600" spc="35" dirty="0" smtClean="0">
                <a:latin typeface="Arial"/>
                <a:cs typeface="Arial"/>
              </a:rPr>
              <a:t> </a:t>
            </a:r>
            <a:endParaRPr lang="ru-RU" sz="2600" spc="35" dirty="0" smtClean="0">
              <a:latin typeface="Arial"/>
              <a:cs typeface="Arial"/>
            </a:endParaRPr>
          </a:p>
          <a:p>
            <a:pPr marL="12700" marR="5080">
              <a:lnSpc>
                <a:spcPts val="4000"/>
              </a:lnSpc>
              <a:spcBef>
                <a:spcPts val="180"/>
              </a:spcBef>
            </a:pPr>
            <a:r>
              <a:rPr lang="ru-RU" sz="2600" dirty="0" smtClean="0">
                <a:solidFill>
                  <a:srgbClr val="0070C0"/>
                </a:solidFill>
                <a:latin typeface="Arial"/>
                <a:cs typeface="Arial"/>
              </a:rPr>
              <a:t>Вопрос </a:t>
            </a:r>
            <a:r>
              <a:rPr sz="2600" spc="195" dirty="0" smtClean="0">
                <a:solidFill>
                  <a:srgbClr val="0070C0"/>
                </a:solidFill>
                <a:latin typeface="Arial"/>
                <a:cs typeface="Arial"/>
              </a:rPr>
              <a:t>+ </a:t>
            </a:r>
            <a:r>
              <a:rPr lang="ru-RU" sz="2600" spc="-5" dirty="0" smtClean="0">
                <a:solidFill>
                  <a:srgbClr val="0070C0"/>
                </a:solidFill>
                <a:latin typeface="Arial"/>
                <a:cs typeface="Arial"/>
              </a:rPr>
              <a:t>документ</a:t>
            </a:r>
            <a:endParaRPr sz="26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marR="5080">
              <a:lnSpc>
                <a:spcPts val="4000"/>
              </a:lnSpc>
              <a:spcBef>
                <a:spcPts val="180"/>
              </a:spcBef>
            </a:pPr>
            <a:r>
              <a:rPr lang="ru-RU" sz="2600" dirty="0" smtClean="0">
                <a:latin typeface="Arial"/>
                <a:cs typeface="Arial"/>
              </a:rPr>
              <a:t>Вопрос </a:t>
            </a:r>
            <a:r>
              <a:rPr lang="ru-RU" sz="2600" spc="195" dirty="0" smtClean="0">
                <a:latin typeface="Arial"/>
                <a:cs typeface="Arial"/>
              </a:rPr>
              <a:t>+ </a:t>
            </a:r>
            <a:r>
              <a:rPr lang="ru-RU" sz="2600" spc="-5" dirty="0" smtClean="0">
                <a:latin typeface="Arial"/>
                <a:cs typeface="Arial"/>
              </a:rPr>
              <a:t>изображение</a:t>
            </a:r>
            <a:endParaRPr lang="ru-RU" sz="26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86250" y="9086731"/>
            <a:ext cx="15303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600" dirty="0" smtClean="0">
                <a:latin typeface="Arial"/>
                <a:cs typeface="Arial"/>
              </a:rPr>
              <a:t>Его ответ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03591" y="1993900"/>
            <a:ext cx="0" cy="7524750"/>
          </a:xfrm>
          <a:custGeom>
            <a:avLst/>
            <a:gdLst/>
            <a:ahLst/>
            <a:cxnLst/>
            <a:rect l="l" t="t" r="r" b="b"/>
            <a:pathLst>
              <a:path h="7524750">
                <a:moveTo>
                  <a:pt x="0" y="0"/>
                </a:moveTo>
                <a:lnTo>
                  <a:pt x="0" y="752470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28700" y="2495546"/>
            <a:ext cx="10949940" cy="0"/>
          </a:xfrm>
          <a:custGeom>
            <a:avLst/>
            <a:gdLst/>
            <a:ahLst/>
            <a:cxnLst/>
            <a:rect l="l" t="t" r="r" b="b"/>
            <a:pathLst>
              <a:path w="10949940">
                <a:moveTo>
                  <a:pt x="0" y="0"/>
                </a:moveTo>
                <a:lnTo>
                  <a:pt x="10949781" y="0"/>
                </a:lnTo>
              </a:path>
            </a:pathLst>
          </a:custGeom>
          <a:ln w="38100">
            <a:solidFill>
              <a:srgbClr val="164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65900" y="1894839"/>
            <a:ext cx="6438900" cy="467057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1080"/>
              </a:spcBef>
            </a:pPr>
            <a:r>
              <a:rPr sz="2600" spc="25" dirty="0" smtClean="0">
                <a:latin typeface="Arial"/>
                <a:cs typeface="Arial"/>
              </a:rPr>
              <a:t>“</a:t>
            </a:r>
            <a:r>
              <a:rPr lang="ru-RU" sz="2600" b="1" spc="25" dirty="0" smtClean="0">
                <a:latin typeface="Arial"/>
                <a:cs typeface="Arial"/>
              </a:rPr>
              <a:t>текстовый</a:t>
            </a:r>
            <a:r>
              <a:rPr sz="2600" b="1" spc="-10" dirty="0" smtClean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output”</a:t>
            </a:r>
            <a:endParaRPr sz="2600" dirty="0">
              <a:latin typeface="Arial"/>
              <a:cs typeface="Arial"/>
            </a:endParaRPr>
          </a:p>
          <a:p>
            <a:pPr marL="12700" marR="5080">
              <a:lnSpc>
                <a:spcPct val="121800"/>
              </a:lnSpc>
              <a:spcBef>
                <a:spcPts val="300"/>
              </a:spcBef>
            </a:pPr>
            <a:r>
              <a:rPr lang="ru-RU" sz="2600" dirty="0" smtClean="0">
                <a:latin typeface="Arial"/>
                <a:cs typeface="Arial"/>
              </a:rPr>
              <a:t>Документ, созданный данным автором</a:t>
            </a:r>
          </a:p>
          <a:p>
            <a:pPr marL="12700" marR="5080">
              <a:lnSpc>
                <a:spcPct val="121800"/>
              </a:lnSpc>
              <a:spcBef>
                <a:spcPts val="300"/>
              </a:spcBef>
            </a:pPr>
            <a:r>
              <a:rPr lang="ru-RU" sz="2600" spc="-5" dirty="0" smtClean="0">
                <a:latin typeface="Arial"/>
                <a:cs typeface="Arial"/>
              </a:rPr>
              <a:t>Статья на эту тему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 dirty="0" smtClean="0">
              <a:latin typeface="Times New Roman"/>
              <a:cs typeface="Times New Roman"/>
            </a:endParaRPr>
          </a:p>
          <a:p>
            <a:pPr marL="12700" marR="1731010" algn="just">
              <a:lnSpc>
                <a:spcPct val="126600"/>
              </a:lnSpc>
            </a:pPr>
            <a:r>
              <a:rPr lang="ru-RU" sz="2600" dirty="0" smtClean="0">
                <a:solidFill>
                  <a:srgbClr val="0070C0"/>
                </a:solidFill>
                <a:latin typeface="Arial"/>
                <a:cs typeface="Arial"/>
              </a:rPr>
              <a:t>Его перевод на Английский</a:t>
            </a:r>
          </a:p>
          <a:p>
            <a:pPr marL="12700" marR="1731010" algn="just">
              <a:lnSpc>
                <a:spcPct val="126600"/>
              </a:lnSpc>
            </a:pPr>
            <a:r>
              <a:rPr lang="ru-RU" sz="2600" spc="-5" dirty="0" smtClean="0">
                <a:solidFill>
                  <a:srgbClr val="0070C0"/>
                </a:solidFill>
                <a:latin typeface="Arial"/>
                <a:cs typeface="Arial"/>
              </a:rPr>
              <a:t>Его перевод на Французский</a:t>
            </a:r>
          </a:p>
          <a:p>
            <a:pPr marL="12700" marR="1731010" algn="just">
              <a:lnSpc>
                <a:spcPct val="126600"/>
              </a:lnSpc>
            </a:pPr>
            <a:r>
              <a:rPr lang="ru-RU" sz="2600" dirty="0" smtClean="0">
                <a:solidFill>
                  <a:srgbClr val="0070C0"/>
                </a:solidFill>
                <a:latin typeface="Arial"/>
                <a:cs typeface="Arial"/>
              </a:rPr>
              <a:t>Его перевод на Китайский</a:t>
            </a:r>
            <a:endParaRPr sz="26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880"/>
              </a:spcBef>
            </a:pPr>
            <a:r>
              <a:rPr lang="ru-RU" sz="2600" dirty="0" smtClean="0">
                <a:solidFill>
                  <a:srgbClr val="0070C0"/>
                </a:solidFill>
                <a:latin typeface="Arial"/>
                <a:cs typeface="Arial"/>
              </a:rPr>
              <a:t>Текстовое описание изображения</a:t>
            </a:r>
          </a:p>
          <a:p>
            <a:pPr marL="12700" algn="just">
              <a:lnSpc>
                <a:spcPct val="100000"/>
              </a:lnSpc>
              <a:spcBef>
                <a:spcPts val="880"/>
              </a:spcBef>
            </a:pPr>
            <a:endParaRPr sz="26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16860000">
            <a:off x="-527443" y="4804364"/>
            <a:ext cx="241316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sz="2500" b="1" dirty="0" smtClean="0">
                <a:solidFill>
                  <a:srgbClr val="0365C0"/>
                </a:solidFill>
                <a:latin typeface="Arial"/>
                <a:cs typeface="Arial"/>
              </a:rPr>
              <a:t>на этой неделе</a:t>
            </a:r>
            <a:endParaRPr sz="3750" baseline="3333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 rot="18409245">
            <a:off x="-64378" y="7353600"/>
            <a:ext cx="155112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5"/>
              </a:lnSpc>
            </a:pPr>
            <a:r>
              <a:rPr lang="ru-RU" sz="2500" b="1" spc="-5" dirty="0" smtClean="0">
                <a:solidFill>
                  <a:srgbClr val="0365C0"/>
                </a:solidFill>
                <a:latin typeface="Arial"/>
                <a:cs typeface="Arial"/>
              </a:rPr>
              <a:t>на след. неделе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 rot="18387592">
            <a:off x="-49542" y="8447701"/>
            <a:ext cx="161956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5"/>
              </a:lnSpc>
            </a:pPr>
            <a:r>
              <a:rPr lang="ru-RU" sz="2500" b="1" spc="-5" dirty="0">
                <a:solidFill>
                  <a:srgbClr val="0365C0"/>
                </a:solidFill>
                <a:latin typeface="Arial"/>
                <a:cs typeface="Arial"/>
              </a:rPr>
              <a:t>ч</a:t>
            </a:r>
            <a:r>
              <a:rPr lang="ru-RU" sz="2500" b="1" spc="-5" dirty="0" smtClean="0">
                <a:solidFill>
                  <a:srgbClr val="0365C0"/>
                </a:solidFill>
                <a:latin typeface="Arial"/>
                <a:cs typeface="Arial"/>
              </a:rPr>
              <a:t>ерез 2 недели</a:t>
            </a: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995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472" y="166280"/>
            <a:ext cx="12179300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4680" algn="l"/>
              </a:tabLst>
            </a:pPr>
            <a:r>
              <a:rPr lang="ru-RU" dirty="0" smtClean="0"/>
              <a:t>Данные для обучения условных ЯМ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382848" y="3087681"/>
            <a:ext cx="899794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57555" algn="l"/>
              </a:tabLst>
            </a:pPr>
            <a:r>
              <a:rPr sz="2500" i="1" spc="455" dirty="0">
                <a:latin typeface="Arial"/>
                <a:cs typeface="Arial"/>
              </a:rPr>
              <a:t>i	i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571" y="2915662"/>
            <a:ext cx="46761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35805" algn="l"/>
              </a:tabLst>
            </a:pPr>
            <a:r>
              <a:rPr lang="ru-RU" sz="3200" i="1" spc="25" dirty="0">
                <a:latin typeface="Arial"/>
                <a:cs typeface="Arial"/>
              </a:rPr>
              <a:t>о</a:t>
            </a:r>
            <a:r>
              <a:rPr lang="ru-RU" sz="3200" i="1" spc="25" dirty="0" smtClean="0">
                <a:latin typeface="Arial"/>
                <a:cs typeface="Arial"/>
              </a:rPr>
              <a:t>бъекты</a:t>
            </a:r>
            <a:r>
              <a:rPr sz="3600" dirty="0" smtClean="0">
                <a:latin typeface="Arial"/>
                <a:cs typeface="Arial"/>
              </a:rPr>
              <a:t>,</a:t>
            </a:r>
            <a:r>
              <a:rPr sz="3600" spc="-320" dirty="0" smtClean="0">
                <a:latin typeface="Arial"/>
                <a:cs typeface="Arial"/>
              </a:rPr>
              <a:t> </a:t>
            </a:r>
            <a:r>
              <a:rPr sz="3550" spc="15" dirty="0">
                <a:latin typeface="MS Gothic"/>
                <a:cs typeface="MS Gothic"/>
              </a:rPr>
              <a:t>{</a:t>
            </a:r>
            <a:r>
              <a:rPr sz="3550" spc="204" dirty="0">
                <a:latin typeface="Arial"/>
                <a:cs typeface="Arial"/>
              </a:rPr>
              <a:t>(</a:t>
            </a:r>
            <a:r>
              <a:rPr sz="3550" b="1" i="1" spc="160" dirty="0">
                <a:latin typeface="Bookman Old Style"/>
                <a:cs typeface="Bookman Old Style"/>
              </a:rPr>
              <a:t>x</a:t>
            </a:r>
            <a:r>
              <a:rPr sz="3550" b="1" i="1" spc="-15" dirty="0">
                <a:latin typeface="Bookman Old Style"/>
                <a:cs typeface="Bookman Old Style"/>
              </a:rPr>
              <a:t> </a:t>
            </a:r>
            <a:r>
              <a:rPr sz="3550" i="1" spc="5" dirty="0">
                <a:latin typeface="Arial"/>
                <a:cs typeface="Arial"/>
              </a:rPr>
              <a:t>,</a:t>
            </a:r>
            <a:r>
              <a:rPr sz="3550" i="1" spc="-390" dirty="0">
                <a:latin typeface="Arial"/>
                <a:cs typeface="Arial"/>
              </a:rPr>
              <a:t> </a:t>
            </a:r>
            <a:r>
              <a:rPr sz="3550" b="1" i="1" spc="-75" dirty="0">
                <a:latin typeface="Bookman Old Style"/>
                <a:cs typeface="Bookman Old Style"/>
              </a:rPr>
              <a:t>w</a:t>
            </a:r>
            <a:r>
              <a:rPr sz="3550" b="1" i="1" spc="85" dirty="0">
                <a:latin typeface="Bookman Old Style"/>
                <a:cs typeface="Bookman Old Style"/>
              </a:rPr>
              <a:t> </a:t>
            </a:r>
            <a:r>
              <a:rPr sz="3550" spc="204" dirty="0">
                <a:latin typeface="Arial"/>
                <a:cs typeface="Arial"/>
              </a:rPr>
              <a:t>)</a:t>
            </a:r>
            <a:r>
              <a:rPr sz="3550" spc="15" dirty="0">
                <a:latin typeface="MS Gothic"/>
                <a:cs typeface="MS Gothic"/>
              </a:rPr>
              <a:t>}</a:t>
            </a:r>
            <a:r>
              <a:rPr sz="3550" dirty="0">
                <a:latin typeface="MS Gothic"/>
                <a:cs typeface="MS Gothic"/>
              </a:rPr>
              <a:t>	</a:t>
            </a:r>
            <a:r>
              <a:rPr sz="3600" dirty="0">
                <a:latin typeface="Arial"/>
                <a:cs typeface="Arial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8119" y="2272238"/>
            <a:ext cx="12776200" cy="897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0"/>
              </a:lnSpc>
              <a:spcBef>
                <a:spcPts val="100"/>
              </a:spcBef>
            </a:pPr>
            <a:r>
              <a:rPr lang="ru-RU" sz="3600" dirty="0"/>
              <a:t>Для обучения  условных языковых моделей нам нужны </a:t>
            </a:r>
            <a:r>
              <a:rPr lang="ru-RU" sz="3600" i="1" dirty="0"/>
              <a:t>парные</a:t>
            </a:r>
            <a:r>
              <a:rPr lang="ru-RU" sz="3600" dirty="0"/>
              <a:t> </a:t>
            </a:r>
            <a:endParaRPr sz="3600" dirty="0"/>
          </a:p>
          <a:p>
            <a:pPr marR="2776220" algn="ctr">
              <a:lnSpc>
                <a:spcPts val="2790"/>
              </a:lnSpc>
            </a:pPr>
            <a:r>
              <a:rPr sz="2500" i="1" spc="459" dirty="0" smtClean="0">
                <a:latin typeface="Arial"/>
                <a:cs typeface="Arial"/>
              </a:rPr>
              <a:t>N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4816" y="3131938"/>
            <a:ext cx="60325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455" dirty="0">
                <a:latin typeface="Arial"/>
                <a:cs typeface="Arial"/>
              </a:rPr>
              <a:t>i</a:t>
            </a:r>
            <a:r>
              <a:rPr sz="2500" spc="740" dirty="0">
                <a:latin typeface="Arial"/>
                <a:cs typeface="Arial"/>
              </a:rPr>
              <a:t>=</a:t>
            </a:r>
            <a:r>
              <a:rPr sz="2500" spc="-80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262" y="4013144"/>
            <a:ext cx="12297719" cy="461921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lang="ru-RU" sz="3600" b="1" dirty="0" smtClean="0">
                <a:latin typeface="Arial"/>
                <a:cs typeface="Arial"/>
              </a:rPr>
              <a:t>Доступность данных варьируется</a:t>
            </a:r>
            <a:r>
              <a:rPr sz="3600" spc="-5" dirty="0" smtClean="0">
                <a:latin typeface="Arial"/>
                <a:cs typeface="Arial"/>
              </a:rPr>
              <a:t>. </a:t>
            </a:r>
            <a:r>
              <a:rPr lang="ru-RU" sz="3600" spc="-70" dirty="0" smtClean="0">
                <a:latin typeface="Arial"/>
                <a:cs typeface="Arial"/>
              </a:rPr>
              <a:t>Легко думать о задачах, которые могут быть решены условными языковыми моделями, но таких данных просто не существует.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3600" spc="-25" dirty="0" smtClean="0">
                <a:latin typeface="Arial"/>
                <a:cs typeface="Arial"/>
              </a:rPr>
              <a:t>Относительно большие объемы данных при</a:t>
            </a:r>
            <a:r>
              <a:rPr sz="3600" dirty="0" smtClean="0"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L="571500" marR="1444625">
              <a:lnSpc>
                <a:spcPts val="4300"/>
              </a:lnSpc>
              <a:spcBef>
                <a:spcPts val="640"/>
              </a:spcBef>
            </a:pPr>
            <a:r>
              <a:rPr lang="ru-RU" sz="3600" spc="-45" dirty="0" smtClean="0">
                <a:latin typeface="Arial"/>
                <a:cs typeface="Arial"/>
              </a:rPr>
              <a:t>Переводе</a:t>
            </a:r>
            <a:r>
              <a:rPr sz="3600" spc="-45" dirty="0" smtClean="0">
                <a:latin typeface="Arial"/>
                <a:cs typeface="Arial"/>
              </a:rPr>
              <a:t>, </a:t>
            </a:r>
            <a:r>
              <a:rPr lang="ru-RU" sz="3600" spc="-5" dirty="0" smtClean="0">
                <a:latin typeface="Arial"/>
                <a:cs typeface="Arial"/>
              </a:rPr>
              <a:t>суммировании</a:t>
            </a:r>
            <a:r>
              <a:rPr sz="3600" spc="-5" dirty="0" smtClean="0">
                <a:latin typeface="Arial"/>
                <a:cs typeface="Arial"/>
              </a:rPr>
              <a:t>, </a:t>
            </a:r>
            <a:r>
              <a:rPr lang="ru-RU" sz="3600" spc="55" dirty="0" smtClean="0">
                <a:latin typeface="Arial"/>
                <a:cs typeface="Arial"/>
              </a:rPr>
              <a:t>генерации подписей</a:t>
            </a:r>
            <a:r>
              <a:rPr sz="3600" spc="15" dirty="0" smtClean="0">
                <a:latin typeface="Arial"/>
                <a:cs typeface="Arial"/>
              </a:rPr>
              <a:t>,  </a:t>
            </a:r>
            <a:r>
              <a:rPr lang="ru-RU" sz="3600" spc="65" dirty="0" smtClean="0">
                <a:latin typeface="Arial"/>
                <a:cs typeface="Arial"/>
              </a:rPr>
              <a:t>распознавании речи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46100"/>
            <a:ext cx="109601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31360" algn="l"/>
              </a:tabLst>
            </a:pPr>
            <a:r>
              <a:rPr lang="ru-RU" spc="-5" dirty="0" smtClean="0"/>
              <a:t>Алгоритмические задачи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210533" y="3560308"/>
            <a:ext cx="32639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b="1" i="1" spc="-80" dirty="0">
                <a:latin typeface="Verdana"/>
                <a:cs typeface="Verdana"/>
              </a:rPr>
              <a:t>w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7436" y="3150346"/>
            <a:ext cx="452755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b="1" i="1" spc="120" dirty="0">
                <a:latin typeface="Bookman Old Style"/>
                <a:cs typeface="Bookman Old Style"/>
              </a:rPr>
              <a:t>w</a:t>
            </a:r>
            <a:r>
              <a:rPr sz="3750" spc="179" baseline="33333" dirty="0">
                <a:latin typeface="MS Gothic"/>
                <a:cs typeface="MS Gothic"/>
              </a:rPr>
              <a:t>⇤</a:t>
            </a:r>
            <a:r>
              <a:rPr sz="3750" spc="-135" baseline="33333" dirty="0">
                <a:latin typeface="MS Gothic"/>
                <a:cs typeface="MS Gothic"/>
              </a:rPr>
              <a:t> </a:t>
            </a:r>
            <a:r>
              <a:rPr sz="3550" spc="710" dirty="0">
                <a:latin typeface="Arial"/>
                <a:cs typeface="Arial"/>
              </a:rPr>
              <a:t>=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-50" dirty="0">
                <a:latin typeface="Arial"/>
                <a:cs typeface="Arial"/>
              </a:rPr>
              <a:t>arg</a:t>
            </a:r>
            <a:r>
              <a:rPr sz="3550" spc="-350" dirty="0">
                <a:latin typeface="Arial"/>
                <a:cs typeface="Arial"/>
              </a:rPr>
              <a:t> </a:t>
            </a:r>
            <a:r>
              <a:rPr sz="3550" spc="-15" dirty="0">
                <a:latin typeface="Arial"/>
                <a:cs typeface="Arial"/>
              </a:rPr>
              <a:t>max</a:t>
            </a:r>
            <a:r>
              <a:rPr sz="3550" spc="-390" dirty="0">
                <a:latin typeface="Arial"/>
                <a:cs typeface="Arial"/>
              </a:rPr>
              <a:t> </a:t>
            </a:r>
            <a:r>
              <a:rPr sz="3550" i="1" spc="-15" dirty="0">
                <a:latin typeface="Arial"/>
                <a:cs typeface="Arial"/>
              </a:rPr>
              <a:t>p</a:t>
            </a:r>
            <a:r>
              <a:rPr sz="3550" spc="-15" dirty="0">
                <a:latin typeface="Arial"/>
                <a:cs typeface="Arial"/>
              </a:rPr>
              <a:t>(</a:t>
            </a:r>
            <a:r>
              <a:rPr sz="3550" b="1" i="1" spc="-15" dirty="0">
                <a:latin typeface="Bookman Old Style"/>
                <a:cs typeface="Bookman Old Style"/>
              </a:rPr>
              <a:t>w</a:t>
            </a:r>
            <a:r>
              <a:rPr sz="3550" b="1" i="1" spc="-125" dirty="0">
                <a:latin typeface="Bookman Old Style"/>
                <a:cs typeface="Bookman Old Style"/>
              </a:rPr>
              <a:t> </a:t>
            </a:r>
            <a:r>
              <a:rPr sz="3550" spc="160" dirty="0">
                <a:latin typeface="MS UI Gothic"/>
                <a:cs typeface="MS UI Gothic"/>
              </a:rPr>
              <a:t>|</a:t>
            </a:r>
            <a:r>
              <a:rPr sz="3550" spc="-95" dirty="0">
                <a:latin typeface="MS UI Gothic"/>
                <a:cs typeface="MS UI Gothic"/>
              </a:rPr>
              <a:t> </a:t>
            </a:r>
            <a:r>
              <a:rPr sz="3550" b="1" i="1" spc="185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3550" spc="185" dirty="0">
                <a:latin typeface="Arial"/>
                <a:cs typeface="Arial"/>
              </a:rPr>
              <a:t>)</a:t>
            </a:r>
            <a:endParaRPr sz="3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300" y="1773884"/>
            <a:ext cx="12090400" cy="168764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  <a:tabLst>
                <a:tab pos="8084820" algn="l"/>
              </a:tabLst>
            </a:pPr>
            <a:r>
              <a:rPr lang="ru-RU" sz="3600" spc="-135" dirty="0" smtClean="0">
                <a:latin typeface="Arial"/>
                <a:cs typeface="Arial"/>
              </a:rPr>
              <a:t>Мы часто хотим найти наиболее вероятное </a:t>
            </a:r>
            <a:r>
              <a:rPr lang="en-US" sz="3600" i="1" spc="-135" dirty="0" smtClean="0">
                <a:latin typeface="Lucida Handwriting" panose="03010101010101010101" pitchFamily="66" charset="0"/>
                <a:cs typeface="Arial"/>
              </a:rPr>
              <a:t>w</a:t>
            </a:r>
            <a:r>
              <a:rPr lang="ru-RU" sz="3600" spc="-135" dirty="0" smtClean="0">
                <a:latin typeface="Arial"/>
                <a:cs typeface="Arial"/>
              </a:rPr>
              <a:t>, учитывая некоторое </a:t>
            </a:r>
            <a:r>
              <a:rPr lang="en-US" sz="3600" i="1" spc="-135" dirty="0" smtClean="0">
                <a:latin typeface="Lucida Handwriting" panose="03010101010101010101" pitchFamily="66" charset="0"/>
                <a:cs typeface="Arial"/>
              </a:rPr>
              <a:t>x</a:t>
            </a:r>
            <a:r>
              <a:rPr lang="en-US" sz="3600" spc="-135" dirty="0">
                <a:latin typeface="Arial"/>
                <a:cs typeface="Arial"/>
              </a:rPr>
              <a:t> </a:t>
            </a:r>
            <a:r>
              <a:rPr lang="en-US" sz="3600" spc="-135" dirty="0" smtClean="0">
                <a:latin typeface="Arial"/>
                <a:cs typeface="Arial"/>
              </a:rPr>
              <a:t> . </a:t>
            </a:r>
            <a:r>
              <a:rPr lang="ru-RU" sz="3600" spc="-135" dirty="0" smtClean="0">
                <a:latin typeface="Arial"/>
                <a:cs typeface="Arial"/>
              </a:rPr>
              <a:t>Это, к сожалению, обычно </a:t>
            </a:r>
            <a:r>
              <a:rPr lang="ru-RU" sz="3600" i="1" spc="-135" dirty="0" smtClean="0">
                <a:latin typeface="Arial"/>
                <a:cs typeface="Arial"/>
              </a:rPr>
              <a:t>неразрешимая проблема</a:t>
            </a:r>
            <a:r>
              <a:rPr lang="ru-RU" sz="3600" spc="-135" dirty="0" smtClean="0"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423" y="3968613"/>
            <a:ext cx="12827000" cy="589135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23825">
              <a:lnSpc>
                <a:spcPts val="4300"/>
              </a:lnSpc>
              <a:spcBef>
                <a:spcPts val="260"/>
              </a:spcBef>
              <a:tabLst>
                <a:tab pos="6762115" algn="l"/>
              </a:tabLst>
            </a:pPr>
            <a:r>
              <a:rPr lang="ru-RU" sz="3600" spc="-135" dirty="0" smtClean="0">
                <a:latin typeface="Arial"/>
                <a:cs typeface="Arial"/>
              </a:rPr>
              <a:t>Поэтому мы аппроксимируем его с помощью </a:t>
            </a:r>
            <a:r>
              <a:rPr lang="ru-RU" sz="3600" b="1" dirty="0" smtClean="0">
                <a:latin typeface="Arial"/>
                <a:cs typeface="Arial"/>
              </a:rPr>
              <a:t>лучевого поиска</a:t>
            </a:r>
            <a:r>
              <a:rPr sz="3600" b="1" spc="-5" dirty="0" smtClean="0">
                <a:latin typeface="Arial"/>
                <a:cs typeface="Arial"/>
              </a:rPr>
              <a:t> </a:t>
            </a:r>
            <a:r>
              <a:rPr lang="ru-RU" sz="3600" spc="-5" dirty="0" smtClean="0">
                <a:latin typeface="Arial"/>
                <a:cs typeface="Arial"/>
              </a:rPr>
              <a:t>или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lang="ru-RU" sz="3600" spc="-5" dirty="0" smtClean="0">
                <a:latin typeface="Arial"/>
                <a:cs typeface="Arial"/>
              </a:rPr>
              <a:t>с помощью методов Монте-Карло, поскольку </a:t>
            </a:r>
            <a:r>
              <a:rPr sz="5325" b="1" i="1" spc="397" baseline="1564" dirty="0" smtClean="0">
                <a:latin typeface="Bookman Old Style"/>
                <a:cs typeface="Bookman Old Style"/>
              </a:rPr>
              <a:t>w</a:t>
            </a:r>
            <a:r>
              <a:rPr sz="3750" spc="397" baseline="35555" dirty="0" smtClean="0">
                <a:latin typeface="Arial"/>
                <a:cs typeface="Arial"/>
              </a:rPr>
              <a:t>(</a:t>
            </a:r>
            <a:r>
              <a:rPr sz="3750" i="1" spc="397" baseline="35555" dirty="0" err="1" smtClean="0">
                <a:latin typeface="Arial"/>
                <a:cs typeface="Arial"/>
              </a:rPr>
              <a:t>i</a:t>
            </a:r>
            <a:r>
              <a:rPr sz="3750" spc="397" baseline="35555" dirty="0" smtClean="0">
                <a:latin typeface="Arial"/>
                <a:cs typeface="Arial"/>
              </a:rPr>
              <a:t>)</a:t>
            </a:r>
            <a:r>
              <a:rPr sz="5325" spc="637" baseline="1564" dirty="0" smtClean="0">
                <a:latin typeface="MS UI Gothic"/>
                <a:cs typeface="MS UI Gothic"/>
              </a:rPr>
              <a:t>⇠ </a:t>
            </a:r>
            <a:r>
              <a:rPr sz="5325" i="1" spc="-22" baseline="1564" dirty="0">
                <a:latin typeface="Arial"/>
                <a:cs typeface="Arial"/>
              </a:rPr>
              <a:t>p</a:t>
            </a:r>
            <a:r>
              <a:rPr sz="5325" spc="-22" baseline="1564" dirty="0">
                <a:latin typeface="Arial"/>
                <a:cs typeface="Arial"/>
              </a:rPr>
              <a:t>(</a:t>
            </a:r>
            <a:r>
              <a:rPr sz="5325" b="1" i="1" spc="-22" baseline="1564" dirty="0">
                <a:latin typeface="Bookman Old Style"/>
                <a:cs typeface="Bookman Old Style"/>
              </a:rPr>
              <a:t>w </a:t>
            </a:r>
            <a:r>
              <a:rPr sz="5325" spc="240" baseline="1564" dirty="0">
                <a:latin typeface="MS UI Gothic"/>
                <a:cs typeface="MS UI Gothic"/>
              </a:rPr>
              <a:t>| </a:t>
            </a:r>
            <a:r>
              <a:rPr sz="5325" b="1" i="1" spc="277" baseline="1564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5325" spc="277" baseline="1564" dirty="0" smtClean="0">
                <a:latin typeface="Arial"/>
                <a:cs typeface="Arial"/>
              </a:rPr>
              <a:t>)</a:t>
            </a:r>
            <a:r>
              <a:rPr lang="ru-RU" sz="5325" spc="277" baseline="1564" dirty="0" smtClean="0">
                <a:latin typeface="Arial"/>
                <a:cs typeface="Arial"/>
              </a:rPr>
              <a:t> это часто легко вычислить</a:t>
            </a:r>
            <a:r>
              <a:rPr sz="3600" spc="-70" dirty="0" smtClean="0">
                <a:latin typeface="Arial"/>
                <a:cs typeface="Arial"/>
              </a:rPr>
              <a:t>.</a:t>
            </a:r>
            <a:endParaRPr sz="2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3600" spc="35" dirty="0" smtClean="0">
                <a:latin typeface="Arial"/>
                <a:cs typeface="Arial"/>
              </a:rPr>
              <a:t>Улучшение поиска/вывода является открытым исследовательским вопросом.</a:t>
            </a:r>
            <a:endParaRPr sz="3600" dirty="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  <a:spcBef>
                <a:spcPts val="880"/>
              </a:spcBef>
            </a:pPr>
            <a:r>
              <a:rPr lang="ru-RU" sz="3200" spc="-5" dirty="0" smtClean="0">
                <a:latin typeface="Arial"/>
                <a:cs typeface="Arial"/>
              </a:rPr>
              <a:t>Как мы можем искать более эффективно</a:t>
            </a:r>
            <a:r>
              <a:rPr sz="3200" spc="-10" dirty="0" smtClean="0">
                <a:latin typeface="Arial"/>
                <a:cs typeface="Arial"/>
              </a:rPr>
              <a:t>?</a:t>
            </a:r>
            <a:endParaRPr sz="3200" dirty="0">
              <a:latin typeface="Arial"/>
              <a:cs typeface="Arial"/>
            </a:endParaRPr>
          </a:p>
          <a:p>
            <a:pPr marL="812800" marR="204470">
              <a:lnSpc>
                <a:spcPts val="4800"/>
              </a:lnSpc>
              <a:spcBef>
                <a:spcPts val="140"/>
              </a:spcBef>
            </a:pPr>
            <a:r>
              <a:rPr lang="ru-RU" sz="3200" spc="-5" dirty="0" smtClean="0">
                <a:latin typeface="Arial"/>
                <a:cs typeface="Arial"/>
              </a:rPr>
              <a:t>Можем ли мы получить гарантии, что мы нашли максимальное</a:t>
            </a:r>
            <a:r>
              <a:rPr sz="3200" spc="-55" dirty="0" smtClean="0">
                <a:latin typeface="Arial"/>
                <a:cs typeface="Arial"/>
              </a:rPr>
              <a:t>?  </a:t>
            </a:r>
            <a:endParaRPr lang="ru-RU" sz="3200" spc="-55" dirty="0" smtClean="0">
              <a:latin typeface="Arial"/>
              <a:cs typeface="Arial"/>
            </a:endParaRPr>
          </a:p>
          <a:p>
            <a:pPr marL="812800" marR="204470">
              <a:lnSpc>
                <a:spcPts val="4800"/>
              </a:lnSpc>
              <a:spcBef>
                <a:spcPts val="140"/>
              </a:spcBef>
            </a:pPr>
            <a:r>
              <a:rPr lang="ru-RU" sz="3200" spc="-5" dirty="0" smtClean="0">
                <a:latin typeface="Arial"/>
                <a:cs typeface="Arial"/>
              </a:rPr>
              <a:t>Можем ли мы немного ограничить модель, чтобы облегчить поиск</a:t>
            </a:r>
            <a:r>
              <a:rPr sz="3200" spc="-30" dirty="0" smtClean="0">
                <a:latin typeface="Arial"/>
                <a:cs typeface="Arial"/>
              </a:rPr>
              <a:t>?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2774</Words>
  <Application>Microsoft Office PowerPoint</Application>
  <PresentationFormat>Произвольный</PresentationFormat>
  <Paragraphs>981</Paragraphs>
  <Slides>64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9" baseType="lpstr">
      <vt:lpstr>MS Gothic</vt:lpstr>
      <vt:lpstr>MS UI Gothic</vt:lpstr>
      <vt:lpstr>SimSun</vt:lpstr>
      <vt:lpstr>Arial</vt:lpstr>
      <vt:lpstr>Bookman Old Style</vt:lpstr>
      <vt:lpstr>Calibri</vt:lpstr>
      <vt:lpstr>Cambria</vt:lpstr>
      <vt:lpstr>Lucida Handwriting</vt:lpstr>
      <vt:lpstr>Lucida Sans</vt:lpstr>
      <vt:lpstr>Lucida Sans Unicode</vt:lpstr>
      <vt:lpstr>Monotype Corsiva</vt:lpstr>
      <vt:lpstr>PMingLiU</vt:lpstr>
      <vt:lpstr>Times New Roman</vt:lpstr>
      <vt:lpstr>Verdana</vt:lpstr>
      <vt:lpstr>Office Theme</vt:lpstr>
      <vt:lpstr>Презентация PowerPoint</vt:lpstr>
      <vt:lpstr>Обзор: Безусловные ЯМ</vt:lpstr>
      <vt:lpstr>Безусловные ЯМ с РНС</vt:lpstr>
      <vt:lpstr>Условные ЯМ</vt:lpstr>
      <vt:lpstr>Условные ЯМ</vt:lpstr>
      <vt:lpstr>Условные ЯМ</vt:lpstr>
      <vt:lpstr>Условные ЯМ</vt:lpstr>
      <vt:lpstr>Данные для обучения условных ЯМ</vt:lpstr>
      <vt:lpstr>Алгоритмические задачи</vt:lpstr>
      <vt:lpstr>Оценка условных ЯМ</vt:lpstr>
      <vt:lpstr>Оценка условных ЯМ</vt:lpstr>
      <vt:lpstr>Обзор лекции</vt:lpstr>
      <vt:lpstr>Обзор лекции</vt:lpstr>
      <vt:lpstr>Обзор лекции</vt:lpstr>
      <vt:lpstr>Калхбреннер и Блансом 2013</vt:lpstr>
      <vt:lpstr>K&amp;Б 2013: Кодировщик</vt:lpstr>
      <vt:lpstr>K&amp;Б 2013: Кодировщик СМП Как нам следует определить  c = embed(x)?  Сверточные модели предложений (CМП)</vt:lpstr>
      <vt:lpstr>K&amp;Б 2013: Кодировщик СМП</vt:lpstr>
      <vt:lpstr>K&amp;Б 2013: Декодировщик РНС</vt:lpstr>
      <vt:lpstr>K&amp;Б 2013: Декодировщик РНС</vt:lpstr>
      <vt:lpstr>K&amp;Б 2013: Декодировщик РНС</vt:lpstr>
      <vt:lpstr>K&amp;Б 2013: Декодировщик РНС</vt:lpstr>
      <vt:lpstr>K&amp;Б 2013: Декодировщик РНС</vt:lpstr>
      <vt:lpstr>K&amp;Б 2013: Декодировщик РНС</vt:lpstr>
      <vt:lpstr>K&amp;Б 2013: Декодировщик РНС</vt:lpstr>
      <vt:lpstr>Суцкевер и др. (2014)</vt:lpstr>
      <vt:lpstr>Суцкевер и др. (2014)</vt:lpstr>
      <vt:lpstr>Суцкевер и др. (2014)</vt:lpstr>
      <vt:lpstr>Суцкевер и др. (2014)</vt:lpstr>
      <vt:lpstr>Суцкевер и др. (2014)</vt:lpstr>
      <vt:lpstr>Суцкевер и др. (2014)</vt:lpstr>
      <vt:lpstr>Суцкевер и др. (2014)</vt:lpstr>
      <vt:lpstr>Суцкевер и др. (2014): Хитрости</vt:lpstr>
      <vt:lpstr>Суцкевер и др. (2014): Хитрости</vt:lpstr>
      <vt:lpstr>Суцкевер и др. (2014): Хитрости</vt:lpstr>
      <vt:lpstr>Немного о декодировании</vt:lpstr>
      <vt:lpstr>Немного о декодировании</vt:lpstr>
      <vt:lpstr>Немного о декодировании</vt:lpstr>
      <vt:lpstr>Немного о декодировании</vt:lpstr>
      <vt:lpstr>Немного о декодировании</vt:lpstr>
      <vt:lpstr>Немного о декодировании</vt:lpstr>
      <vt:lpstr>Немного о декодировании</vt:lpstr>
      <vt:lpstr>Немного о декодировании</vt:lpstr>
      <vt:lpstr>Немного о декодировании</vt:lpstr>
      <vt:lpstr>Немного о декодировании</vt:lpstr>
      <vt:lpstr>Немного о декодировании</vt:lpstr>
      <vt:lpstr>Суцкевер и др. (2014): Хитрости</vt:lpstr>
      <vt:lpstr>Генерация заголовка изображения</vt:lpstr>
      <vt:lpstr>Кирос и др. (2013)</vt:lpstr>
      <vt:lpstr>Презентация PowerPoint</vt:lpstr>
      <vt:lpstr>Кирос и др. (2013)</vt:lpstr>
      <vt:lpstr>Кирос и др. (2013)</vt:lpstr>
      <vt:lpstr>Кирос и др. (2013)</vt:lpstr>
      <vt:lpstr>Кирос и др. (2013)</vt:lpstr>
      <vt:lpstr>Кирос и др. (2013)</vt:lpstr>
      <vt:lpstr>Кирос и др. (2013)</vt:lpstr>
      <vt:lpstr>Кирос и др. (2013)</vt:lpstr>
      <vt:lpstr>Кирос и др. (2013)</vt:lpstr>
      <vt:lpstr>Кирос и др. (2013)</vt:lpstr>
      <vt:lpstr>Кирос и др. (2013)</vt:lpstr>
      <vt:lpstr>Кирос и др. (2013)</vt:lpstr>
      <vt:lpstr>Кирос и др. (2013)</vt:lpstr>
      <vt:lpstr>Кирос и др. (2013)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Svetlana Tsendyakova</cp:lastModifiedBy>
  <cp:revision>45</cp:revision>
  <dcterms:created xsi:type="dcterms:W3CDTF">2018-12-02T07:20:52Z</dcterms:created>
  <dcterms:modified xsi:type="dcterms:W3CDTF">2018-12-05T18:52:12Z</dcterms:modified>
</cp:coreProperties>
</file>