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</p:sldIdLst>
  <p:sldSz cx="4902200" cy="3460750"/>
  <p:notesSz cx="4902200" cy="34607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1386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4896485" cy="422909"/>
          </a:xfrm>
          <a:custGeom>
            <a:avLst/>
            <a:gdLst/>
            <a:ahLst/>
            <a:cxnLst/>
            <a:rect l="l" t="t" r="r" b="b"/>
            <a:pathLst>
              <a:path w="4896485" h="422909">
                <a:moveTo>
                  <a:pt x="0" y="422592"/>
                </a:moveTo>
                <a:lnTo>
                  <a:pt x="4896002" y="422592"/>
                </a:lnTo>
                <a:lnTo>
                  <a:pt x="4896002" y="0"/>
                </a:lnTo>
                <a:lnTo>
                  <a:pt x="0" y="0"/>
                </a:lnTo>
                <a:lnTo>
                  <a:pt x="0" y="42259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1305" y="80921"/>
            <a:ext cx="4639589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735330" y="1938020"/>
            <a:ext cx="343154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656565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5" dirty="0"/>
              <a:t>Andrew</a:t>
            </a:r>
            <a:r>
              <a:rPr spc="-10" dirty="0"/>
              <a:t> </a:t>
            </a:r>
            <a:r>
              <a:rPr spc="-20" dirty="0"/>
              <a:t>Senior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656565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30" dirty="0"/>
              <a:t>Speech</a:t>
            </a:r>
            <a:r>
              <a:rPr spc="-15" dirty="0"/>
              <a:t> </a:t>
            </a:r>
            <a:r>
              <a:rPr spc="-5" dirty="0"/>
              <a:t>Recognition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656565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675"/>
              </a:lnSpc>
            </a:pPr>
            <a:fld id="{81D60167-4931-47E6-BA6A-407CBD079E47}" type="slidenum">
              <a:rPr spc="-20" dirty="0"/>
              <a:t>‹#›</a:t>
            </a:fld>
            <a:r>
              <a:rPr spc="-20" dirty="0"/>
              <a:t> </a:t>
            </a:r>
            <a:r>
              <a:rPr spc="5" dirty="0"/>
              <a:t>of</a:t>
            </a:r>
            <a:r>
              <a:rPr spc="40" dirty="0"/>
              <a:t> </a:t>
            </a:r>
            <a:r>
              <a:rPr spc="-20" dirty="0"/>
              <a:t>63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4185F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65656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656565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5" dirty="0"/>
              <a:t>Andrew</a:t>
            </a:r>
            <a:r>
              <a:rPr spc="-10" dirty="0"/>
              <a:t> </a:t>
            </a:r>
            <a:r>
              <a:rPr spc="-20" dirty="0"/>
              <a:t>Senior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656565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30" dirty="0"/>
              <a:t>Speech</a:t>
            </a:r>
            <a:r>
              <a:rPr spc="-15" dirty="0"/>
              <a:t> </a:t>
            </a:r>
            <a:r>
              <a:rPr spc="-5" dirty="0"/>
              <a:t>Recognition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656565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675"/>
              </a:lnSpc>
            </a:pPr>
            <a:fld id="{81D60167-4931-47E6-BA6A-407CBD079E47}" type="slidenum">
              <a:rPr spc="-20" dirty="0"/>
              <a:t>‹#›</a:t>
            </a:fld>
            <a:r>
              <a:rPr spc="-20" dirty="0"/>
              <a:t> </a:t>
            </a:r>
            <a:r>
              <a:rPr spc="5" dirty="0"/>
              <a:t>of</a:t>
            </a:r>
            <a:r>
              <a:rPr spc="40" dirty="0"/>
              <a:t> </a:t>
            </a:r>
            <a:r>
              <a:rPr spc="-20" dirty="0"/>
              <a:t>63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4185F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45110" y="795972"/>
            <a:ext cx="2132457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524633" y="795972"/>
            <a:ext cx="2132457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656565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5" dirty="0"/>
              <a:t>Andrew</a:t>
            </a:r>
            <a:r>
              <a:rPr spc="-10" dirty="0"/>
              <a:t> </a:t>
            </a:r>
            <a:r>
              <a:rPr spc="-20" dirty="0"/>
              <a:t>Senior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656565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30" dirty="0"/>
              <a:t>Speech</a:t>
            </a:r>
            <a:r>
              <a:rPr spc="-15" dirty="0"/>
              <a:t> </a:t>
            </a:r>
            <a:r>
              <a:rPr spc="-5" dirty="0"/>
              <a:t>Recognition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656565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675"/>
              </a:lnSpc>
            </a:pPr>
            <a:fld id="{81D60167-4931-47E6-BA6A-407CBD079E47}" type="slidenum">
              <a:rPr spc="-20" dirty="0"/>
              <a:t>‹#›</a:t>
            </a:fld>
            <a:r>
              <a:rPr spc="-20" dirty="0"/>
              <a:t> </a:t>
            </a:r>
            <a:r>
              <a:rPr spc="5" dirty="0"/>
              <a:t>of</a:t>
            </a:r>
            <a:r>
              <a:rPr spc="40" dirty="0"/>
              <a:t> </a:t>
            </a:r>
            <a:r>
              <a:rPr spc="-20" dirty="0"/>
              <a:t>63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4185F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656565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5" dirty="0"/>
              <a:t>Andrew</a:t>
            </a:r>
            <a:r>
              <a:rPr spc="-10" dirty="0"/>
              <a:t> </a:t>
            </a:r>
            <a:r>
              <a:rPr spc="-20" dirty="0"/>
              <a:t>Senior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656565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30" dirty="0"/>
              <a:t>Speech</a:t>
            </a:r>
            <a:r>
              <a:rPr spc="-15" dirty="0"/>
              <a:t> </a:t>
            </a:r>
            <a:r>
              <a:rPr spc="-5" dirty="0"/>
              <a:t>Recognition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656565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675"/>
              </a:lnSpc>
            </a:pPr>
            <a:fld id="{81D60167-4931-47E6-BA6A-407CBD079E47}" type="slidenum">
              <a:rPr spc="-20" dirty="0"/>
              <a:t>‹#›</a:t>
            </a:fld>
            <a:r>
              <a:rPr spc="-20" dirty="0"/>
              <a:t> </a:t>
            </a:r>
            <a:r>
              <a:rPr spc="5" dirty="0"/>
              <a:t>of</a:t>
            </a:r>
            <a:r>
              <a:rPr spc="40" dirty="0"/>
              <a:t> </a:t>
            </a:r>
            <a:r>
              <a:rPr spc="-20" dirty="0"/>
              <a:t>63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656565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5" dirty="0"/>
              <a:t>Andrew</a:t>
            </a:r>
            <a:r>
              <a:rPr spc="-10" dirty="0"/>
              <a:t> </a:t>
            </a:r>
            <a:r>
              <a:rPr spc="-20" dirty="0"/>
              <a:t>Senior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656565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30" dirty="0"/>
              <a:t>Speech</a:t>
            </a:r>
            <a:r>
              <a:rPr spc="-15" dirty="0"/>
              <a:t> </a:t>
            </a:r>
            <a:r>
              <a:rPr spc="-5" dirty="0"/>
              <a:t>Recognition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656565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675"/>
              </a:lnSpc>
            </a:pPr>
            <a:fld id="{81D60167-4931-47E6-BA6A-407CBD079E47}" type="slidenum">
              <a:rPr spc="-20" dirty="0"/>
              <a:t>‹#›</a:t>
            </a:fld>
            <a:r>
              <a:rPr spc="-20" dirty="0"/>
              <a:t> </a:t>
            </a:r>
            <a:r>
              <a:rPr spc="5" dirty="0"/>
              <a:t>of</a:t>
            </a:r>
            <a:r>
              <a:rPr spc="40" dirty="0"/>
              <a:t> </a:t>
            </a:r>
            <a:r>
              <a:rPr spc="-20" dirty="0"/>
              <a:t>63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4896485" cy="402590"/>
          </a:xfrm>
          <a:custGeom>
            <a:avLst/>
            <a:gdLst/>
            <a:ahLst/>
            <a:cxnLst/>
            <a:rect l="l" t="t" r="r" b="b"/>
            <a:pathLst>
              <a:path w="4896485" h="402590">
                <a:moveTo>
                  <a:pt x="0" y="402348"/>
                </a:moveTo>
                <a:lnTo>
                  <a:pt x="4896002" y="402348"/>
                </a:lnTo>
                <a:lnTo>
                  <a:pt x="4896002" y="0"/>
                </a:lnTo>
                <a:lnTo>
                  <a:pt x="0" y="0"/>
                </a:lnTo>
                <a:lnTo>
                  <a:pt x="0" y="402348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1305" y="80921"/>
            <a:ext cx="4639589" cy="4718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4185F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7294" y="825917"/>
            <a:ext cx="2860675" cy="7004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65656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31305" y="3351784"/>
            <a:ext cx="514984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656565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5" dirty="0"/>
              <a:t>Andrew</a:t>
            </a:r>
            <a:r>
              <a:rPr spc="-10" dirty="0"/>
              <a:t> </a:t>
            </a:r>
            <a:r>
              <a:rPr spc="-20" dirty="0"/>
              <a:t>Senior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105012" y="3351784"/>
            <a:ext cx="686435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656565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30" dirty="0"/>
              <a:t>Speech</a:t>
            </a:r>
            <a:r>
              <a:rPr spc="-15" dirty="0"/>
              <a:t> </a:t>
            </a:r>
            <a:r>
              <a:rPr spc="-5" dirty="0"/>
              <a:t>Recognition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446523" y="3351784"/>
            <a:ext cx="318135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656565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675"/>
              </a:lnSpc>
            </a:pPr>
            <a:fld id="{81D60167-4931-47E6-BA6A-407CBD079E47}" type="slidenum">
              <a:rPr spc="-20" dirty="0"/>
              <a:t>‹#›</a:t>
            </a:fld>
            <a:r>
              <a:rPr spc="-20" dirty="0"/>
              <a:t> </a:t>
            </a:r>
            <a:r>
              <a:rPr spc="5" dirty="0"/>
              <a:t>of</a:t>
            </a:r>
            <a:r>
              <a:rPr spc="40" dirty="0"/>
              <a:t> </a:t>
            </a:r>
            <a:r>
              <a:rPr spc="-20" dirty="0"/>
              <a:t>63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9758" y="1502078"/>
            <a:ext cx="240029" cy="246379"/>
          </a:xfrm>
          <a:custGeom>
            <a:avLst/>
            <a:gdLst/>
            <a:ahLst/>
            <a:cxnLst/>
            <a:rect l="l" t="t" r="r" b="b"/>
            <a:pathLst>
              <a:path w="240029" h="246380">
                <a:moveTo>
                  <a:pt x="124717" y="0"/>
                </a:moveTo>
                <a:lnTo>
                  <a:pt x="76644" y="9677"/>
                </a:lnTo>
                <a:lnTo>
                  <a:pt x="36948" y="36048"/>
                </a:lnTo>
                <a:lnTo>
                  <a:pt x="9958" y="75125"/>
                </a:lnTo>
                <a:lnTo>
                  <a:pt x="0" y="122917"/>
                </a:lnTo>
                <a:lnTo>
                  <a:pt x="9958" y="170710"/>
                </a:lnTo>
                <a:lnTo>
                  <a:pt x="36948" y="209789"/>
                </a:lnTo>
                <a:lnTo>
                  <a:pt x="76644" y="236161"/>
                </a:lnTo>
                <a:lnTo>
                  <a:pt x="124717" y="245834"/>
                </a:lnTo>
                <a:lnTo>
                  <a:pt x="150510" y="243608"/>
                </a:lnTo>
                <a:lnTo>
                  <a:pt x="173212" y="237025"/>
                </a:lnTo>
                <a:lnTo>
                  <a:pt x="193105" y="226226"/>
                </a:lnTo>
                <a:lnTo>
                  <a:pt x="209412" y="212256"/>
                </a:lnTo>
                <a:lnTo>
                  <a:pt x="124729" y="212256"/>
                </a:lnTo>
                <a:lnTo>
                  <a:pt x="90087" y="205253"/>
                </a:lnTo>
                <a:lnTo>
                  <a:pt x="62106" y="186137"/>
                </a:lnTo>
                <a:lnTo>
                  <a:pt x="43400" y="157745"/>
                </a:lnTo>
                <a:lnTo>
                  <a:pt x="36584" y="122917"/>
                </a:lnTo>
                <a:lnTo>
                  <a:pt x="43400" y="88088"/>
                </a:lnTo>
                <a:lnTo>
                  <a:pt x="62106" y="59697"/>
                </a:lnTo>
                <a:lnTo>
                  <a:pt x="90087" y="40580"/>
                </a:lnTo>
                <a:lnTo>
                  <a:pt x="124729" y="33577"/>
                </a:lnTo>
                <a:lnTo>
                  <a:pt x="208598" y="33577"/>
                </a:lnTo>
                <a:lnTo>
                  <a:pt x="192600" y="20488"/>
                </a:lnTo>
                <a:lnTo>
                  <a:pt x="173364" y="9741"/>
                </a:lnTo>
                <a:lnTo>
                  <a:pt x="150867" y="2594"/>
                </a:lnTo>
                <a:lnTo>
                  <a:pt x="124717" y="0"/>
                </a:lnTo>
                <a:close/>
              </a:path>
              <a:path w="240029" h="246380">
                <a:moveTo>
                  <a:pt x="237724" y="112223"/>
                </a:moveTo>
                <a:lnTo>
                  <a:pt x="125307" y="112223"/>
                </a:lnTo>
                <a:lnTo>
                  <a:pt x="125307" y="145801"/>
                </a:lnTo>
                <a:lnTo>
                  <a:pt x="205018" y="145801"/>
                </a:lnTo>
                <a:lnTo>
                  <a:pt x="202482" y="158888"/>
                </a:lnTo>
                <a:lnTo>
                  <a:pt x="176671" y="196446"/>
                </a:lnTo>
                <a:lnTo>
                  <a:pt x="124729" y="212256"/>
                </a:lnTo>
                <a:lnTo>
                  <a:pt x="209412" y="212256"/>
                </a:lnTo>
                <a:lnTo>
                  <a:pt x="233323" y="173207"/>
                </a:lnTo>
                <a:lnTo>
                  <a:pt x="239544" y="132809"/>
                </a:lnTo>
                <a:lnTo>
                  <a:pt x="239544" y="125187"/>
                </a:lnTo>
                <a:lnTo>
                  <a:pt x="238875" y="118136"/>
                </a:lnTo>
                <a:lnTo>
                  <a:pt x="237724" y="112223"/>
                </a:lnTo>
                <a:close/>
              </a:path>
              <a:path w="240029" h="246380">
                <a:moveTo>
                  <a:pt x="208598" y="33577"/>
                </a:moveTo>
                <a:lnTo>
                  <a:pt x="124729" y="33577"/>
                </a:lnTo>
                <a:lnTo>
                  <a:pt x="143423" y="35427"/>
                </a:lnTo>
                <a:lnTo>
                  <a:pt x="159615" y="40509"/>
                </a:lnTo>
                <a:lnTo>
                  <a:pt x="173502" y="48120"/>
                </a:lnTo>
                <a:lnTo>
                  <a:pt x="185284" y="57558"/>
                </a:lnTo>
                <a:lnTo>
                  <a:pt x="208969" y="33880"/>
                </a:lnTo>
                <a:lnTo>
                  <a:pt x="208598" y="33577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1727" y="1589617"/>
            <a:ext cx="159385" cy="158750"/>
          </a:xfrm>
          <a:custGeom>
            <a:avLst/>
            <a:gdLst/>
            <a:ahLst/>
            <a:cxnLst/>
            <a:rect l="l" t="t" r="r" b="b"/>
            <a:pathLst>
              <a:path w="159384" h="158750">
                <a:moveTo>
                  <a:pt x="79441" y="0"/>
                </a:moveTo>
                <a:lnTo>
                  <a:pt x="48562" y="5916"/>
                </a:lnTo>
                <a:lnTo>
                  <a:pt x="23306" y="22373"/>
                </a:lnTo>
                <a:lnTo>
                  <a:pt x="6257" y="47430"/>
                </a:lnTo>
                <a:lnTo>
                  <a:pt x="0" y="79149"/>
                </a:lnTo>
                <a:lnTo>
                  <a:pt x="6257" y="110746"/>
                </a:lnTo>
                <a:lnTo>
                  <a:pt x="23306" y="135820"/>
                </a:lnTo>
                <a:lnTo>
                  <a:pt x="48562" y="152347"/>
                </a:lnTo>
                <a:lnTo>
                  <a:pt x="79441" y="158305"/>
                </a:lnTo>
                <a:lnTo>
                  <a:pt x="110324" y="152345"/>
                </a:lnTo>
                <a:lnTo>
                  <a:pt x="135582" y="135815"/>
                </a:lnTo>
                <a:lnTo>
                  <a:pt x="141495" y="127119"/>
                </a:lnTo>
                <a:lnTo>
                  <a:pt x="79452" y="127119"/>
                </a:lnTo>
                <a:lnTo>
                  <a:pt x="62350" y="123587"/>
                </a:lnTo>
                <a:lnTo>
                  <a:pt x="48118" y="113701"/>
                </a:lnTo>
                <a:lnTo>
                  <a:pt x="38384" y="98533"/>
                </a:lnTo>
                <a:lnTo>
                  <a:pt x="34777" y="79149"/>
                </a:lnTo>
                <a:lnTo>
                  <a:pt x="38385" y="59639"/>
                </a:lnTo>
                <a:lnTo>
                  <a:pt x="48122" y="44487"/>
                </a:lnTo>
                <a:lnTo>
                  <a:pt x="62354" y="34674"/>
                </a:lnTo>
                <a:lnTo>
                  <a:pt x="79452" y="31185"/>
                </a:lnTo>
                <a:lnTo>
                  <a:pt x="141578" y="31185"/>
                </a:lnTo>
                <a:lnTo>
                  <a:pt x="135582" y="22373"/>
                </a:lnTo>
                <a:lnTo>
                  <a:pt x="110324" y="5916"/>
                </a:lnTo>
                <a:lnTo>
                  <a:pt x="79441" y="0"/>
                </a:lnTo>
                <a:close/>
              </a:path>
              <a:path w="159384" h="158750">
                <a:moveTo>
                  <a:pt x="141578" y="31185"/>
                </a:moveTo>
                <a:lnTo>
                  <a:pt x="79452" y="31185"/>
                </a:lnTo>
                <a:lnTo>
                  <a:pt x="96552" y="34674"/>
                </a:lnTo>
                <a:lnTo>
                  <a:pt x="110783" y="44487"/>
                </a:lnTo>
                <a:lnTo>
                  <a:pt x="120516" y="59639"/>
                </a:lnTo>
                <a:lnTo>
                  <a:pt x="124123" y="79149"/>
                </a:lnTo>
                <a:lnTo>
                  <a:pt x="120515" y="98533"/>
                </a:lnTo>
                <a:lnTo>
                  <a:pt x="110779" y="113701"/>
                </a:lnTo>
                <a:lnTo>
                  <a:pt x="96547" y="123587"/>
                </a:lnTo>
                <a:lnTo>
                  <a:pt x="79452" y="127119"/>
                </a:lnTo>
                <a:lnTo>
                  <a:pt x="141495" y="127119"/>
                </a:lnTo>
                <a:lnTo>
                  <a:pt x="152632" y="110741"/>
                </a:lnTo>
                <a:lnTo>
                  <a:pt x="158889" y="79149"/>
                </a:lnTo>
                <a:lnTo>
                  <a:pt x="152632" y="47430"/>
                </a:lnTo>
                <a:lnTo>
                  <a:pt x="141578" y="31185"/>
                </a:lnTo>
                <a:close/>
              </a:path>
            </a:pathLst>
          </a:custGeom>
          <a:solidFill>
            <a:srgbClr val="E942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5043" y="1589617"/>
            <a:ext cx="159385" cy="158750"/>
          </a:xfrm>
          <a:custGeom>
            <a:avLst/>
            <a:gdLst/>
            <a:ahLst/>
            <a:cxnLst/>
            <a:rect l="l" t="t" r="r" b="b"/>
            <a:pathLst>
              <a:path w="159384" h="158750">
                <a:moveTo>
                  <a:pt x="79448" y="0"/>
                </a:moveTo>
                <a:lnTo>
                  <a:pt x="48565" y="5916"/>
                </a:lnTo>
                <a:lnTo>
                  <a:pt x="23307" y="22373"/>
                </a:lnTo>
                <a:lnTo>
                  <a:pt x="6257" y="47430"/>
                </a:lnTo>
                <a:lnTo>
                  <a:pt x="0" y="79149"/>
                </a:lnTo>
                <a:lnTo>
                  <a:pt x="6257" y="110746"/>
                </a:lnTo>
                <a:lnTo>
                  <a:pt x="23307" y="135820"/>
                </a:lnTo>
                <a:lnTo>
                  <a:pt x="48565" y="152347"/>
                </a:lnTo>
                <a:lnTo>
                  <a:pt x="79448" y="158305"/>
                </a:lnTo>
                <a:lnTo>
                  <a:pt x="110327" y="152345"/>
                </a:lnTo>
                <a:lnTo>
                  <a:pt x="135583" y="135815"/>
                </a:lnTo>
                <a:lnTo>
                  <a:pt x="141496" y="127119"/>
                </a:lnTo>
                <a:lnTo>
                  <a:pt x="79460" y="127119"/>
                </a:lnTo>
                <a:lnTo>
                  <a:pt x="62354" y="123587"/>
                </a:lnTo>
                <a:lnTo>
                  <a:pt x="48122" y="113701"/>
                </a:lnTo>
                <a:lnTo>
                  <a:pt x="38389" y="98533"/>
                </a:lnTo>
                <a:lnTo>
                  <a:pt x="34783" y="79149"/>
                </a:lnTo>
                <a:lnTo>
                  <a:pt x="38391" y="59639"/>
                </a:lnTo>
                <a:lnTo>
                  <a:pt x="48128" y="44487"/>
                </a:lnTo>
                <a:lnTo>
                  <a:pt x="62362" y="34674"/>
                </a:lnTo>
                <a:lnTo>
                  <a:pt x="79460" y="31185"/>
                </a:lnTo>
                <a:lnTo>
                  <a:pt x="141579" y="31185"/>
                </a:lnTo>
                <a:lnTo>
                  <a:pt x="135583" y="22373"/>
                </a:lnTo>
                <a:lnTo>
                  <a:pt x="110327" y="5916"/>
                </a:lnTo>
                <a:lnTo>
                  <a:pt x="79448" y="0"/>
                </a:lnTo>
                <a:close/>
              </a:path>
              <a:path w="159384" h="158750">
                <a:moveTo>
                  <a:pt x="141579" y="31185"/>
                </a:moveTo>
                <a:lnTo>
                  <a:pt x="79460" y="31185"/>
                </a:lnTo>
                <a:lnTo>
                  <a:pt x="96555" y="34674"/>
                </a:lnTo>
                <a:lnTo>
                  <a:pt x="110784" y="44487"/>
                </a:lnTo>
                <a:lnTo>
                  <a:pt x="120517" y="59639"/>
                </a:lnTo>
                <a:lnTo>
                  <a:pt x="124123" y="79149"/>
                </a:lnTo>
                <a:lnTo>
                  <a:pt x="120515" y="98533"/>
                </a:lnTo>
                <a:lnTo>
                  <a:pt x="110780" y="113701"/>
                </a:lnTo>
                <a:lnTo>
                  <a:pt x="96551" y="123587"/>
                </a:lnTo>
                <a:lnTo>
                  <a:pt x="79460" y="127119"/>
                </a:lnTo>
                <a:lnTo>
                  <a:pt x="141496" y="127119"/>
                </a:lnTo>
                <a:lnTo>
                  <a:pt x="152632" y="110741"/>
                </a:lnTo>
                <a:lnTo>
                  <a:pt x="158889" y="79149"/>
                </a:lnTo>
                <a:lnTo>
                  <a:pt x="152632" y="47430"/>
                </a:lnTo>
                <a:lnTo>
                  <a:pt x="141579" y="31185"/>
                </a:lnTo>
                <a:close/>
              </a:path>
            </a:pathLst>
          </a:custGeom>
          <a:solidFill>
            <a:srgbClr val="FBBC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48366" y="1589629"/>
            <a:ext cx="151765" cy="229870"/>
          </a:xfrm>
          <a:custGeom>
            <a:avLst/>
            <a:gdLst/>
            <a:ahLst/>
            <a:cxnLst/>
            <a:rect l="l" t="t" r="r" b="b"/>
            <a:pathLst>
              <a:path w="151765" h="229869">
                <a:moveTo>
                  <a:pt x="36566" y="169982"/>
                </a:moveTo>
                <a:lnTo>
                  <a:pt x="6284" y="182567"/>
                </a:lnTo>
                <a:lnTo>
                  <a:pt x="15521" y="198728"/>
                </a:lnTo>
                <a:lnTo>
                  <a:pt x="30237" y="213823"/>
                </a:lnTo>
                <a:lnTo>
                  <a:pt x="50517" y="224983"/>
                </a:lnTo>
                <a:lnTo>
                  <a:pt x="76444" y="229341"/>
                </a:lnTo>
                <a:lnTo>
                  <a:pt x="105405" y="224680"/>
                </a:lnTo>
                <a:lnTo>
                  <a:pt x="129361" y="210043"/>
                </a:lnTo>
                <a:lnTo>
                  <a:pt x="136928" y="198167"/>
                </a:lnTo>
                <a:lnTo>
                  <a:pt x="76444" y="198167"/>
                </a:lnTo>
                <a:lnTo>
                  <a:pt x="61992" y="195575"/>
                </a:lnTo>
                <a:lnTo>
                  <a:pt x="50549" y="188907"/>
                </a:lnTo>
                <a:lnTo>
                  <a:pt x="42083" y="179823"/>
                </a:lnTo>
                <a:lnTo>
                  <a:pt x="36566" y="169982"/>
                </a:lnTo>
                <a:close/>
              </a:path>
              <a:path w="151765" h="229869">
                <a:moveTo>
                  <a:pt x="151696" y="140304"/>
                </a:moveTo>
                <a:lnTo>
                  <a:pt x="118718" y="140304"/>
                </a:lnTo>
                <a:lnTo>
                  <a:pt x="118643" y="152213"/>
                </a:lnTo>
                <a:lnTo>
                  <a:pt x="115781" y="171732"/>
                </a:lnTo>
                <a:lnTo>
                  <a:pt x="107362" y="186286"/>
                </a:lnTo>
                <a:lnTo>
                  <a:pt x="94053" y="195163"/>
                </a:lnTo>
                <a:lnTo>
                  <a:pt x="76444" y="198167"/>
                </a:lnTo>
                <a:lnTo>
                  <a:pt x="136928" y="198167"/>
                </a:lnTo>
                <a:lnTo>
                  <a:pt x="145672" y="184443"/>
                </a:lnTo>
                <a:lnTo>
                  <a:pt x="151654" y="147161"/>
                </a:lnTo>
                <a:lnTo>
                  <a:pt x="151696" y="140304"/>
                </a:lnTo>
                <a:close/>
              </a:path>
              <a:path w="151765" h="229869">
                <a:moveTo>
                  <a:pt x="75844" y="0"/>
                </a:moveTo>
                <a:lnTo>
                  <a:pt x="47300" y="6130"/>
                </a:lnTo>
                <a:lnTo>
                  <a:pt x="23083" y="22967"/>
                </a:lnTo>
                <a:lnTo>
                  <a:pt x="6286" y="48181"/>
                </a:lnTo>
                <a:lnTo>
                  <a:pt x="0" y="79441"/>
                </a:lnTo>
                <a:lnTo>
                  <a:pt x="6286" y="110481"/>
                </a:lnTo>
                <a:lnTo>
                  <a:pt x="23083" y="135507"/>
                </a:lnTo>
                <a:lnTo>
                  <a:pt x="47300" y="152213"/>
                </a:lnTo>
                <a:lnTo>
                  <a:pt x="75844" y="158293"/>
                </a:lnTo>
                <a:lnTo>
                  <a:pt x="89230" y="156831"/>
                </a:lnTo>
                <a:lnTo>
                  <a:pt x="100844" y="152895"/>
                </a:lnTo>
                <a:lnTo>
                  <a:pt x="110378" y="147161"/>
                </a:lnTo>
                <a:lnTo>
                  <a:pt x="117524" y="140304"/>
                </a:lnTo>
                <a:lnTo>
                  <a:pt x="151696" y="140304"/>
                </a:lnTo>
                <a:lnTo>
                  <a:pt x="151696" y="127118"/>
                </a:lnTo>
                <a:lnTo>
                  <a:pt x="78846" y="127118"/>
                </a:lnTo>
                <a:lnTo>
                  <a:pt x="61835" y="123543"/>
                </a:lnTo>
                <a:lnTo>
                  <a:pt x="47814" y="113620"/>
                </a:lnTo>
                <a:lnTo>
                  <a:pt x="38290" y="98526"/>
                </a:lnTo>
                <a:lnTo>
                  <a:pt x="34777" y="79441"/>
                </a:lnTo>
                <a:lnTo>
                  <a:pt x="38290" y="60136"/>
                </a:lnTo>
                <a:lnTo>
                  <a:pt x="47816" y="44851"/>
                </a:lnTo>
                <a:lnTo>
                  <a:pt x="61841" y="34794"/>
                </a:lnTo>
                <a:lnTo>
                  <a:pt x="78846" y="31173"/>
                </a:lnTo>
                <a:lnTo>
                  <a:pt x="151696" y="31173"/>
                </a:lnTo>
                <a:lnTo>
                  <a:pt x="151696" y="17691"/>
                </a:lnTo>
                <a:lnTo>
                  <a:pt x="117524" y="17691"/>
                </a:lnTo>
                <a:lnTo>
                  <a:pt x="110378" y="11004"/>
                </a:lnTo>
                <a:lnTo>
                  <a:pt x="100844" y="5359"/>
                </a:lnTo>
                <a:lnTo>
                  <a:pt x="89230" y="1456"/>
                </a:lnTo>
                <a:lnTo>
                  <a:pt x="75844" y="0"/>
                </a:lnTo>
                <a:close/>
              </a:path>
              <a:path w="151765" h="229869">
                <a:moveTo>
                  <a:pt x="151696" y="31173"/>
                </a:moveTo>
                <a:lnTo>
                  <a:pt x="78846" y="31173"/>
                </a:lnTo>
                <a:lnTo>
                  <a:pt x="95446" y="34794"/>
                </a:lnTo>
                <a:lnTo>
                  <a:pt x="108867" y="44851"/>
                </a:lnTo>
                <a:lnTo>
                  <a:pt x="117847" y="60136"/>
                </a:lnTo>
                <a:lnTo>
                  <a:pt x="121121" y="79441"/>
                </a:lnTo>
                <a:lnTo>
                  <a:pt x="117844" y="98527"/>
                </a:lnTo>
                <a:lnTo>
                  <a:pt x="108858" y="113623"/>
                </a:lnTo>
                <a:lnTo>
                  <a:pt x="95421" y="123547"/>
                </a:lnTo>
                <a:lnTo>
                  <a:pt x="78846" y="127118"/>
                </a:lnTo>
                <a:lnTo>
                  <a:pt x="151696" y="127118"/>
                </a:lnTo>
                <a:lnTo>
                  <a:pt x="151696" y="31173"/>
                </a:lnTo>
                <a:close/>
              </a:path>
              <a:path w="151765" h="229869">
                <a:moveTo>
                  <a:pt x="151696" y="4785"/>
                </a:moveTo>
                <a:lnTo>
                  <a:pt x="118718" y="4785"/>
                </a:lnTo>
                <a:lnTo>
                  <a:pt x="118718" y="17691"/>
                </a:lnTo>
                <a:lnTo>
                  <a:pt x="151696" y="17691"/>
                </a:lnTo>
                <a:lnTo>
                  <a:pt x="151696" y="4785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24186" y="1511250"/>
            <a:ext cx="197573" cy="2366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27797" y="286157"/>
            <a:ext cx="0" cy="2736215"/>
          </a:xfrm>
          <a:custGeom>
            <a:avLst/>
            <a:gdLst/>
            <a:ahLst/>
            <a:cxnLst/>
            <a:rect l="l" t="t" r="r" b="b"/>
            <a:pathLst>
              <a:path h="2736215">
                <a:moveTo>
                  <a:pt x="0" y="2736036"/>
                </a:moveTo>
                <a:lnTo>
                  <a:pt x="0" y="0"/>
                </a:lnTo>
              </a:path>
            </a:pathLst>
          </a:custGeom>
          <a:ln w="506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39798" y="1072576"/>
            <a:ext cx="2740102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-50" dirty="0" smtClean="0"/>
              <a:t>Распознавание Речи</a:t>
            </a:r>
            <a:endParaRPr spc="-35" dirty="0"/>
          </a:p>
        </p:txBody>
      </p:sp>
      <p:sp>
        <p:nvSpPr>
          <p:cNvPr id="9" name="object 9"/>
          <p:cNvSpPr txBox="1"/>
          <p:nvPr/>
        </p:nvSpPr>
        <p:spPr>
          <a:xfrm>
            <a:off x="1539798" y="1402180"/>
            <a:ext cx="3067050" cy="8801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1871345">
              <a:lnSpc>
                <a:spcPct val="102600"/>
              </a:lnSpc>
              <a:spcBef>
                <a:spcPts val="55"/>
              </a:spcBef>
            </a:pPr>
            <a:r>
              <a:rPr sz="1100" spc="-50" dirty="0">
                <a:solidFill>
                  <a:srgbClr val="656565"/>
                </a:solidFill>
                <a:latin typeface="Arial"/>
                <a:cs typeface="Arial"/>
              </a:rPr>
              <a:t>Andrew </a:t>
            </a:r>
            <a:r>
              <a:rPr sz="1100" spc="-65" dirty="0">
                <a:solidFill>
                  <a:srgbClr val="656565"/>
                </a:solidFill>
                <a:latin typeface="Arial"/>
                <a:cs typeface="Arial"/>
              </a:rPr>
              <a:t>Senior  </a:t>
            </a:r>
            <a:r>
              <a:rPr sz="1100" spc="-35" dirty="0">
                <a:solidFill>
                  <a:srgbClr val="656565"/>
                </a:solidFill>
                <a:latin typeface="Arial"/>
                <a:cs typeface="Arial"/>
              </a:rPr>
              <a:t>(DeepMind</a:t>
            </a:r>
            <a:r>
              <a:rPr sz="1100" spc="-25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656565"/>
                </a:solidFill>
                <a:latin typeface="Arial"/>
                <a:cs typeface="Arial"/>
              </a:rPr>
              <a:t>London)</a:t>
            </a:r>
            <a:endParaRPr sz="1100" dirty="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</a:pPr>
            <a:r>
              <a:rPr sz="1100" spc="-40" dirty="0">
                <a:solidFill>
                  <a:srgbClr val="656565"/>
                </a:solidFill>
                <a:latin typeface="Arial"/>
                <a:cs typeface="Arial"/>
              </a:rPr>
              <a:t>Many </a:t>
            </a:r>
            <a:r>
              <a:rPr sz="1100" spc="-45" dirty="0">
                <a:solidFill>
                  <a:srgbClr val="656565"/>
                </a:solidFill>
                <a:latin typeface="Arial"/>
                <a:cs typeface="Arial"/>
              </a:rPr>
              <a:t>thanks </a:t>
            </a:r>
            <a:r>
              <a:rPr sz="1100" spc="-25" dirty="0">
                <a:solidFill>
                  <a:srgbClr val="656565"/>
                </a:solidFill>
                <a:latin typeface="Arial"/>
                <a:cs typeface="Arial"/>
              </a:rPr>
              <a:t>for </a:t>
            </a:r>
            <a:r>
              <a:rPr sz="1100" spc="-70" dirty="0">
                <a:solidFill>
                  <a:srgbClr val="656565"/>
                </a:solidFill>
                <a:latin typeface="Arial"/>
                <a:cs typeface="Arial"/>
              </a:rPr>
              <a:t>slides </a:t>
            </a:r>
            <a:r>
              <a:rPr sz="1100" spc="10" dirty="0">
                <a:solidFill>
                  <a:srgbClr val="656565"/>
                </a:solidFill>
                <a:latin typeface="Arial"/>
                <a:cs typeface="Arial"/>
              </a:rPr>
              <a:t>to </a:t>
            </a:r>
            <a:r>
              <a:rPr sz="1100" spc="-30" dirty="0">
                <a:solidFill>
                  <a:srgbClr val="656565"/>
                </a:solidFill>
                <a:latin typeface="Arial"/>
                <a:cs typeface="Arial"/>
              </a:rPr>
              <a:t>Vincent </a:t>
            </a:r>
            <a:r>
              <a:rPr sz="1100" spc="-60" dirty="0">
                <a:solidFill>
                  <a:srgbClr val="656565"/>
                </a:solidFill>
                <a:latin typeface="Arial"/>
                <a:cs typeface="Arial"/>
              </a:rPr>
              <a:t>Vanhoucke, Heiga  </a:t>
            </a:r>
            <a:r>
              <a:rPr sz="1100" spc="-50" dirty="0">
                <a:solidFill>
                  <a:srgbClr val="656565"/>
                </a:solidFill>
                <a:latin typeface="Arial"/>
                <a:cs typeface="Arial"/>
              </a:rPr>
              <a:t>Zen, </a:t>
            </a:r>
            <a:r>
              <a:rPr sz="1100" spc="-45" dirty="0">
                <a:solidFill>
                  <a:srgbClr val="656565"/>
                </a:solidFill>
                <a:latin typeface="Arial"/>
                <a:cs typeface="Arial"/>
              </a:rPr>
              <a:t>Jun </a:t>
            </a:r>
            <a:r>
              <a:rPr sz="1100" spc="-80" dirty="0">
                <a:solidFill>
                  <a:srgbClr val="656565"/>
                </a:solidFill>
                <a:latin typeface="Arial"/>
                <a:cs typeface="Arial"/>
              </a:rPr>
              <a:t>Song </a:t>
            </a:r>
            <a:r>
              <a:rPr sz="1100" spc="90" dirty="0">
                <a:solidFill>
                  <a:srgbClr val="656565"/>
                </a:solidFill>
                <a:latin typeface="Arial"/>
                <a:cs typeface="Arial"/>
              </a:rPr>
              <a:t>&amp; </a:t>
            </a:r>
            <a:r>
              <a:rPr sz="1100" spc="-50" dirty="0">
                <a:solidFill>
                  <a:srgbClr val="656565"/>
                </a:solidFill>
                <a:latin typeface="Arial"/>
                <a:cs typeface="Arial"/>
              </a:rPr>
              <a:t>Andrew</a:t>
            </a:r>
            <a:r>
              <a:rPr sz="1100" spc="125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1100" spc="-65" dirty="0">
                <a:solidFill>
                  <a:srgbClr val="656565"/>
                </a:solidFill>
                <a:latin typeface="Arial"/>
                <a:cs typeface="Arial"/>
              </a:rPr>
              <a:t>Zisserman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65" dirty="0">
                <a:solidFill>
                  <a:srgbClr val="656565"/>
                </a:solidFill>
                <a:latin typeface="Arial"/>
                <a:cs typeface="Arial"/>
              </a:rPr>
              <a:t>February </a:t>
            </a:r>
            <a:r>
              <a:rPr sz="1100" spc="-40" dirty="0">
                <a:solidFill>
                  <a:srgbClr val="656565"/>
                </a:solidFill>
                <a:latin typeface="Arial"/>
                <a:cs typeface="Arial"/>
              </a:rPr>
              <a:t>21st, </a:t>
            </a:r>
            <a:r>
              <a:rPr sz="1100" spc="-55" dirty="0">
                <a:solidFill>
                  <a:srgbClr val="656565"/>
                </a:solidFill>
                <a:latin typeface="Arial"/>
                <a:cs typeface="Arial"/>
              </a:rPr>
              <a:t>2017. </a:t>
            </a:r>
            <a:r>
              <a:rPr sz="1100" spc="-40" dirty="0">
                <a:solidFill>
                  <a:srgbClr val="656565"/>
                </a:solidFill>
                <a:latin typeface="Arial"/>
                <a:cs typeface="Arial"/>
              </a:rPr>
              <a:t>Oxford</a:t>
            </a:r>
            <a:r>
              <a:rPr sz="1100" spc="10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rgbClr val="656565"/>
                </a:solidFill>
                <a:latin typeface="Arial"/>
                <a:cs typeface="Arial"/>
              </a:rPr>
              <a:t>University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896485" cy="367030"/>
          </a:xfrm>
          <a:custGeom>
            <a:avLst/>
            <a:gdLst/>
            <a:ahLst/>
            <a:cxnLst/>
            <a:rect l="l" t="t" r="r" b="b"/>
            <a:pathLst>
              <a:path w="4896485" h="367030">
                <a:moveTo>
                  <a:pt x="0" y="366928"/>
                </a:moveTo>
                <a:lnTo>
                  <a:pt x="4896002" y="366928"/>
                </a:lnTo>
                <a:lnTo>
                  <a:pt x="4896002" y="0"/>
                </a:lnTo>
                <a:lnTo>
                  <a:pt x="0" y="0"/>
                </a:lnTo>
                <a:lnTo>
                  <a:pt x="0" y="366928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305" y="70800"/>
            <a:ext cx="64262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145" dirty="0" smtClean="0"/>
              <a:t>МКК</a:t>
            </a:r>
            <a:endParaRPr spc="-6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Andrew</a:t>
            </a:r>
            <a:r>
              <a:rPr spc="-10" dirty="0"/>
              <a:t> </a:t>
            </a:r>
            <a:r>
              <a:rPr spc="-20" dirty="0"/>
              <a:t>Senior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30" dirty="0"/>
              <a:t>Speech</a:t>
            </a:r>
            <a:r>
              <a:rPr spc="-15" dirty="0"/>
              <a:t> </a:t>
            </a:r>
            <a:r>
              <a:rPr spc="-5" dirty="0"/>
              <a:t>Recognition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486859" y="3351784"/>
            <a:ext cx="27813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r>
              <a:rPr sz="600" spc="-20" dirty="0">
                <a:solidFill>
                  <a:srgbClr val="656565"/>
                </a:solidFill>
                <a:latin typeface="Arial"/>
                <a:cs typeface="Arial"/>
              </a:rPr>
              <a:t>8 </a:t>
            </a:r>
            <a:r>
              <a:rPr sz="600" spc="5" dirty="0">
                <a:solidFill>
                  <a:srgbClr val="656565"/>
                </a:solidFill>
                <a:latin typeface="Arial"/>
                <a:cs typeface="Arial"/>
              </a:rPr>
              <a:t>of</a:t>
            </a:r>
            <a:r>
              <a:rPr sz="600" spc="35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656565"/>
                </a:solidFill>
                <a:latin typeface="Arial"/>
                <a:cs typeface="Arial"/>
              </a:rPr>
              <a:t>63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9834" y="339151"/>
            <a:ext cx="4137025" cy="3040512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51130" marR="5080" indent="-138430">
              <a:lnSpc>
                <a:spcPct val="102699"/>
              </a:lnSpc>
              <a:spcBef>
                <a:spcPts val="55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lang="ru-RU" sz="1100" spc="-25" dirty="0" smtClean="0">
                <a:solidFill>
                  <a:srgbClr val="656565"/>
                </a:solidFill>
                <a:latin typeface="Arial"/>
                <a:cs typeface="Arial"/>
              </a:rPr>
              <a:t>Мел-</a:t>
            </a:r>
            <a:r>
              <a:rPr lang="ru-RU" sz="1100" spc="-25" dirty="0" err="1" smtClean="0">
                <a:solidFill>
                  <a:srgbClr val="656565"/>
                </a:solidFill>
                <a:latin typeface="Arial"/>
                <a:cs typeface="Arial"/>
              </a:rPr>
              <a:t>кепстральные</a:t>
            </a:r>
            <a:r>
              <a:rPr lang="ru-RU" sz="1100" spc="-25" dirty="0" smtClean="0">
                <a:solidFill>
                  <a:srgbClr val="656565"/>
                </a:solidFill>
                <a:latin typeface="Arial"/>
                <a:cs typeface="Arial"/>
              </a:rPr>
              <a:t> коэффициенты </a:t>
            </a:r>
            <a:r>
              <a:rPr lang="ru-RU" sz="1100" spc="-5" dirty="0" smtClean="0">
                <a:solidFill>
                  <a:srgbClr val="656565"/>
                </a:solidFill>
                <a:latin typeface="Arial"/>
                <a:cs typeface="Arial"/>
              </a:rPr>
              <a:t>–</a:t>
            </a:r>
            <a:r>
              <a:rPr sz="1100" spc="-5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lang="ru-RU" sz="1100" spc="-80" dirty="0" smtClean="0">
                <a:solidFill>
                  <a:srgbClr val="656565"/>
                </a:solidFill>
                <a:latin typeface="Arial"/>
                <a:cs typeface="Arial"/>
              </a:rPr>
              <a:t>МКК являются дискретным косинусным преобразованием </a:t>
            </a:r>
            <a:r>
              <a:rPr lang="ru-RU" sz="1100" spc="-80" dirty="0" err="1" smtClean="0">
                <a:solidFill>
                  <a:srgbClr val="656565"/>
                </a:solidFill>
                <a:latin typeface="Arial"/>
                <a:cs typeface="Arial"/>
              </a:rPr>
              <a:t>фильтрбанка</a:t>
            </a:r>
            <a:r>
              <a:rPr lang="ru-RU" sz="1100" spc="-80" dirty="0" smtClean="0">
                <a:solidFill>
                  <a:srgbClr val="656565"/>
                </a:solidFill>
                <a:latin typeface="Arial"/>
                <a:cs typeface="Arial"/>
              </a:rPr>
              <a:t> энергии Мела</a:t>
            </a:r>
            <a:r>
              <a:rPr sz="1100" spc="-70" dirty="0" smtClean="0">
                <a:solidFill>
                  <a:srgbClr val="656565"/>
                </a:solidFill>
                <a:latin typeface="Arial"/>
                <a:cs typeface="Arial"/>
              </a:rPr>
              <a:t>. </a:t>
            </a:r>
            <a:r>
              <a:rPr lang="ru-RU" sz="1100" spc="-40" dirty="0" smtClean="0">
                <a:solidFill>
                  <a:srgbClr val="656565"/>
                </a:solidFill>
                <a:latin typeface="Arial"/>
                <a:cs typeface="Arial"/>
              </a:rPr>
              <a:t>Побелевшие и </a:t>
            </a:r>
            <a:r>
              <a:rPr lang="ru-RU" sz="1100" spc="-40" dirty="0" err="1" smtClean="0">
                <a:solidFill>
                  <a:srgbClr val="656565"/>
                </a:solidFill>
                <a:latin typeface="Arial"/>
                <a:cs typeface="Arial"/>
              </a:rPr>
              <a:t>низкоразмерные</a:t>
            </a:r>
            <a:r>
              <a:rPr sz="1100" spc="-45" dirty="0" smtClean="0">
                <a:solidFill>
                  <a:srgbClr val="656565"/>
                </a:solidFill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151130" indent="-138430">
              <a:lnSpc>
                <a:spcPct val="100000"/>
              </a:lnSpc>
              <a:spcBef>
                <a:spcPts val="330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lang="ru-RU" sz="1100" spc="-35" dirty="0" smtClean="0">
                <a:solidFill>
                  <a:srgbClr val="656565"/>
                </a:solidFill>
                <a:latin typeface="Arial"/>
                <a:cs typeface="Arial"/>
              </a:rPr>
              <a:t>Схож с Основным Компонентом спектров логарифма</a:t>
            </a:r>
            <a:r>
              <a:rPr lang="ru-RU" sz="1100" spc="-45" dirty="0" smtClean="0">
                <a:solidFill>
                  <a:srgbClr val="656565"/>
                </a:solidFill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151130" indent="-138430">
              <a:lnSpc>
                <a:spcPct val="100000"/>
              </a:lnSpc>
              <a:spcBef>
                <a:spcPts val="335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lang="ru-RU" sz="1100" spc="-90" dirty="0" smtClean="0">
                <a:solidFill>
                  <a:srgbClr val="656565"/>
                </a:solidFill>
                <a:latin typeface="Arial"/>
                <a:cs typeface="Arial"/>
              </a:rPr>
              <a:t>Системы распознавания речи </a:t>
            </a:r>
            <a:r>
              <a:rPr lang="fr-FR" sz="1100" spc="-25" dirty="0" smtClean="0">
                <a:solidFill>
                  <a:srgbClr val="656565"/>
                </a:solidFill>
                <a:latin typeface="Arial"/>
                <a:cs typeface="Arial"/>
              </a:rPr>
              <a:t>GMM</a:t>
            </a:r>
            <a:r>
              <a:rPr lang="ru-RU" sz="1100" spc="-90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lang="ru-RU" sz="1100" spc="-75" dirty="0" smtClean="0">
                <a:solidFill>
                  <a:srgbClr val="656565"/>
                </a:solidFill>
                <a:latin typeface="Arial"/>
                <a:cs typeface="Arial"/>
              </a:rPr>
              <a:t>могут использовать</a:t>
            </a:r>
            <a:r>
              <a:rPr sz="1100" spc="-70" dirty="0" smtClean="0">
                <a:solidFill>
                  <a:srgbClr val="656565"/>
                </a:solidFill>
                <a:latin typeface="Arial"/>
                <a:cs typeface="Arial"/>
              </a:rPr>
              <a:t>13</a:t>
            </a:r>
            <a:r>
              <a:rPr sz="1100" spc="-80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lang="ru-RU" sz="1100" spc="-80" dirty="0" smtClean="0">
                <a:solidFill>
                  <a:srgbClr val="656565"/>
                </a:solidFill>
                <a:latin typeface="Arial"/>
                <a:cs typeface="Arial"/>
              </a:rPr>
              <a:t>МКК</a:t>
            </a:r>
            <a:endParaRPr sz="1100" dirty="0">
              <a:latin typeface="Arial"/>
              <a:cs typeface="Arial"/>
            </a:endParaRPr>
          </a:p>
          <a:p>
            <a:pPr marL="151130" indent="-138430">
              <a:lnSpc>
                <a:spcPct val="100000"/>
              </a:lnSpc>
              <a:spcBef>
                <a:spcPts val="335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lang="ru-RU" sz="1100" spc="-50" dirty="0" smtClean="0">
                <a:solidFill>
                  <a:srgbClr val="656565"/>
                </a:solidFill>
                <a:latin typeface="Arial"/>
                <a:cs typeface="Arial"/>
              </a:rPr>
              <a:t>Перцептивное Линейное Предсказание – общее альтернативное представление</a:t>
            </a:r>
            <a:r>
              <a:rPr sz="1100" spc="-45" dirty="0" smtClean="0">
                <a:solidFill>
                  <a:srgbClr val="656565"/>
                </a:solidFill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151130" marR="250825" indent="-138430">
              <a:lnSpc>
                <a:spcPct val="102600"/>
              </a:lnSpc>
              <a:spcBef>
                <a:spcPts val="300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lang="ru-RU" sz="1100" spc="-70" dirty="0" smtClean="0">
                <a:solidFill>
                  <a:srgbClr val="656565"/>
                </a:solidFill>
                <a:latin typeface="Arial"/>
                <a:cs typeface="Arial"/>
              </a:rPr>
              <a:t>Укладка фрейма – это обычно объединение нескольких последовательных фреймов</a:t>
            </a:r>
            <a:r>
              <a:rPr sz="1100" spc="-55" dirty="0" smtClean="0">
                <a:solidFill>
                  <a:srgbClr val="656565"/>
                </a:solidFill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151130" indent="-138430">
              <a:lnSpc>
                <a:spcPct val="100000"/>
              </a:lnSpc>
              <a:spcBef>
                <a:spcPts val="334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lang="ru-RU" sz="1100" spc="-55" dirty="0" err="1">
                <a:solidFill>
                  <a:srgbClr val="656565"/>
                </a:solidFill>
                <a:latin typeface="Arial"/>
                <a:cs typeface="Arial"/>
              </a:rPr>
              <a:t>н</a:t>
            </a:r>
            <a:r>
              <a:rPr lang="ru-RU" sz="1100" spc="-55" dirty="0" err="1" smtClean="0">
                <a:solidFill>
                  <a:srgbClr val="656565"/>
                </a:solidFill>
                <a:latin typeface="Arial"/>
                <a:cs typeface="Arial"/>
              </a:rPr>
              <a:t>апр</a:t>
            </a:r>
            <a:r>
              <a:rPr sz="1100" spc="-55" dirty="0" smtClean="0">
                <a:solidFill>
                  <a:srgbClr val="656565"/>
                </a:solidFill>
                <a:latin typeface="Arial"/>
                <a:cs typeface="Arial"/>
              </a:rPr>
              <a:t>.</a:t>
            </a:r>
            <a:r>
              <a:rPr lang="ru-RU" sz="1100" spc="-55" dirty="0" smtClean="0">
                <a:solidFill>
                  <a:srgbClr val="656565"/>
                </a:solidFill>
                <a:latin typeface="Arial"/>
                <a:cs typeface="Arial"/>
              </a:rPr>
              <a:t>,</a:t>
            </a:r>
            <a:r>
              <a:rPr sz="1100" spc="-55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1100" spc="-70" dirty="0">
                <a:solidFill>
                  <a:srgbClr val="656565"/>
                </a:solidFill>
                <a:latin typeface="Arial"/>
                <a:cs typeface="Arial"/>
              </a:rPr>
              <a:t>26 </a:t>
            </a:r>
            <a:r>
              <a:rPr lang="ru-RU" sz="1100" spc="-25" dirty="0" smtClean="0">
                <a:solidFill>
                  <a:srgbClr val="656565"/>
                </a:solidFill>
                <a:latin typeface="Arial"/>
                <a:cs typeface="Arial"/>
              </a:rPr>
              <a:t>для полностью связанного </a:t>
            </a:r>
            <a:r>
              <a:rPr lang="ru-RU" sz="1100" spc="-15" dirty="0" smtClean="0">
                <a:solidFill>
                  <a:srgbClr val="656565"/>
                </a:solidFill>
                <a:latin typeface="Arial"/>
                <a:cs typeface="Arial"/>
              </a:rPr>
              <a:t>ОММ</a:t>
            </a:r>
            <a:r>
              <a:rPr sz="1100" spc="-15" dirty="0" smtClean="0">
                <a:solidFill>
                  <a:srgbClr val="656565"/>
                </a:solidFill>
                <a:latin typeface="Arial"/>
                <a:cs typeface="Arial"/>
              </a:rPr>
              <a:t>. </a:t>
            </a:r>
            <a:r>
              <a:rPr sz="1100" spc="-70" dirty="0">
                <a:solidFill>
                  <a:srgbClr val="656565"/>
                </a:solidFill>
                <a:latin typeface="Arial"/>
                <a:cs typeface="Arial"/>
              </a:rPr>
              <a:t>8 </a:t>
            </a:r>
            <a:r>
              <a:rPr lang="ru-RU" sz="1100" spc="-25" dirty="0" smtClean="0">
                <a:solidFill>
                  <a:srgbClr val="656565"/>
                </a:solidFill>
                <a:latin typeface="Arial"/>
                <a:cs typeface="Arial"/>
              </a:rPr>
              <a:t>для</a:t>
            </a:r>
            <a:r>
              <a:rPr sz="1100" spc="60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lang="ru-RU" sz="1100" spc="-10" dirty="0" smtClean="0">
                <a:solidFill>
                  <a:srgbClr val="656565"/>
                </a:solidFill>
                <a:latin typeface="Arial"/>
                <a:cs typeface="Arial"/>
              </a:rPr>
              <a:t>СДКП</a:t>
            </a:r>
            <a:r>
              <a:rPr sz="1100" spc="-10" dirty="0" smtClean="0">
                <a:solidFill>
                  <a:srgbClr val="656565"/>
                </a:solidFill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151130" marR="151130" indent="-138430">
              <a:lnSpc>
                <a:spcPct val="102600"/>
              </a:lnSpc>
              <a:spcBef>
                <a:spcPts val="300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lang="ru-RU" sz="1100" spc="-50" dirty="0" smtClean="0">
                <a:solidFill>
                  <a:srgbClr val="656565"/>
                </a:solidFill>
                <a:latin typeface="Arial"/>
                <a:cs typeface="Arial"/>
              </a:rPr>
              <a:t>ОММ</a:t>
            </a:r>
            <a:r>
              <a:rPr sz="1100" spc="-50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lang="ru-RU" sz="1100" spc="-90" dirty="0" smtClean="0">
                <a:solidFill>
                  <a:srgbClr val="656565"/>
                </a:solidFill>
                <a:latin typeface="Arial"/>
                <a:cs typeface="Arial"/>
              </a:rPr>
              <a:t>использовали локальные различия </a:t>
            </a:r>
            <a:r>
              <a:rPr sz="1100" spc="-25" dirty="0" smtClean="0">
                <a:solidFill>
                  <a:srgbClr val="656565"/>
                </a:solidFill>
                <a:latin typeface="Arial"/>
                <a:cs typeface="Arial"/>
              </a:rPr>
              <a:t>(</a:t>
            </a:r>
            <a:r>
              <a:rPr lang="ru-RU" sz="1100" spc="-25" dirty="0" smtClean="0">
                <a:solidFill>
                  <a:srgbClr val="656565"/>
                </a:solidFill>
                <a:latin typeface="Arial"/>
                <a:cs typeface="Arial"/>
              </a:rPr>
              <a:t>дельты</a:t>
            </a:r>
            <a:r>
              <a:rPr sz="1100" spc="-25" dirty="0" smtClean="0">
                <a:solidFill>
                  <a:srgbClr val="656565"/>
                </a:solidFill>
                <a:latin typeface="Arial"/>
                <a:cs typeface="Arial"/>
              </a:rPr>
              <a:t>) </a:t>
            </a:r>
            <a:r>
              <a:rPr lang="ru-RU" sz="1100" spc="-65" dirty="0" smtClean="0">
                <a:solidFill>
                  <a:srgbClr val="656565"/>
                </a:solidFill>
                <a:latin typeface="Arial"/>
                <a:cs typeface="Arial"/>
              </a:rPr>
              <a:t>различия второго порядка</a:t>
            </a:r>
            <a:r>
              <a:rPr sz="1100" spc="-60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1100" spc="-25" dirty="0" smtClean="0">
                <a:solidFill>
                  <a:srgbClr val="656565"/>
                </a:solidFill>
                <a:latin typeface="Arial"/>
                <a:cs typeface="Arial"/>
              </a:rPr>
              <a:t>(</a:t>
            </a:r>
            <a:r>
              <a:rPr lang="ru-RU" sz="1100" spc="-25" dirty="0" smtClean="0">
                <a:solidFill>
                  <a:srgbClr val="656565"/>
                </a:solidFill>
                <a:latin typeface="Arial"/>
                <a:cs typeface="Arial"/>
              </a:rPr>
              <a:t>дельта-дельты</a:t>
            </a:r>
            <a:r>
              <a:rPr sz="1100" spc="-25" dirty="0" smtClean="0">
                <a:solidFill>
                  <a:srgbClr val="656565"/>
                </a:solidFill>
                <a:latin typeface="Arial"/>
                <a:cs typeface="Arial"/>
              </a:rPr>
              <a:t>) </a:t>
            </a:r>
            <a:r>
              <a:rPr lang="ru-RU" sz="1100" spc="10" dirty="0" smtClean="0">
                <a:solidFill>
                  <a:srgbClr val="656565"/>
                </a:solidFill>
                <a:latin typeface="Arial"/>
                <a:cs typeface="Arial"/>
              </a:rPr>
              <a:t>для захвата динамики</a:t>
            </a:r>
            <a:r>
              <a:rPr sz="1100" spc="-55" dirty="0" smtClean="0">
                <a:solidFill>
                  <a:srgbClr val="656565"/>
                </a:solidFill>
                <a:latin typeface="Arial"/>
                <a:cs typeface="Arial"/>
              </a:rPr>
              <a:t>. </a:t>
            </a:r>
            <a:r>
              <a:rPr sz="1100" spc="-30" dirty="0">
                <a:solidFill>
                  <a:srgbClr val="656565"/>
                </a:solidFill>
                <a:latin typeface="Arial"/>
                <a:cs typeface="Arial"/>
              </a:rPr>
              <a:t>(13 </a:t>
            </a:r>
            <a:r>
              <a:rPr sz="1100" spc="204" dirty="0">
                <a:solidFill>
                  <a:srgbClr val="656565"/>
                </a:solidFill>
                <a:latin typeface="Arial"/>
                <a:cs typeface="Arial"/>
              </a:rPr>
              <a:t>+ </a:t>
            </a:r>
            <a:r>
              <a:rPr sz="1100" spc="-70" dirty="0">
                <a:solidFill>
                  <a:srgbClr val="656565"/>
                </a:solidFill>
                <a:latin typeface="Arial"/>
                <a:cs typeface="Arial"/>
              </a:rPr>
              <a:t>13 </a:t>
            </a:r>
            <a:r>
              <a:rPr sz="1100" spc="204" dirty="0">
                <a:solidFill>
                  <a:srgbClr val="656565"/>
                </a:solidFill>
                <a:latin typeface="Arial"/>
                <a:cs typeface="Arial"/>
              </a:rPr>
              <a:t>+ </a:t>
            </a:r>
            <a:r>
              <a:rPr sz="1100" spc="-70" dirty="0">
                <a:solidFill>
                  <a:srgbClr val="656565"/>
                </a:solidFill>
                <a:latin typeface="Arial"/>
                <a:cs typeface="Arial"/>
              </a:rPr>
              <a:t>13</a:t>
            </a:r>
            <a:r>
              <a:rPr sz="1100" spc="-45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lang="ru-RU" sz="1100" spc="-45" dirty="0" smtClean="0">
                <a:solidFill>
                  <a:srgbClr val="656565"/>
                </a:solidFill>
                <a:latin typeface="Arial"/>
                <a:cs typeface="Arial"/>
              </a:rPr>
              <a:t>размерности</a:t>
            </a:r>
            <a:r>
              <a:rPr sz="1100" spc="-45" dirty="0" smtClean="0">
                <a:solidFill>
                  <a:srgbClr val="656565"/>
                </a:solidFill>
                <a:latin typeface="Arial"/>
                <a:cs typeface="Arial"/>
              </a:rPr>
              <a:t>)</a:t>
            </a:r>
            <a:endParaRPr sz="1100" dirty="0">
              <a:latin typeface="Arial"/>
              <a:cs typeface="Arial"/>
            </a:endParaRPr>
          </a:p>
          <a:p>
            <a:pPr marL="151130" marR="562610" indent="-138430">
              <a:lnSpc>
                <a:spcPct val="102600"/>
              </a:lnSpc>
              <a:spcBef>
                <a:spcPts val="295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lang="ru-RU" sz="1100" spc="-15" dirty="0" smtClean="0">
                <a:solidFill>
                  <a:srgbClr val="656565"/>
                </a:solidFill>
                <a:latin typeface="Arial"/>
                <a:cs typeface="Arial"/>
              </a:rPr>
              <a:t>В конечном счете использовать проекцию </a:t>
            </a:r>
            <a:r>
              <a:rPr sz="225" spc="675" baseline="92592" dirty="0" smtClean="0">
                <a:solidFill>
                  <a:srgbClr val="656565"/>
                </a:solidFill>
                <a:latin typeface="Book Antiqua"/>
                <a:cs typeface="Book Antiqua"/>
              </a:rPr>
              <a:t>~</a:t>
            </a:r>
            <a:r>
              <a:rPr sz="1100" spc="-70" dirty="0" smtClean="0">
                <a:solidFill>
                  <a:srgbClr val="656565"/>
                </a:solidFill>
                <a:latin typeface="Arial"/>
                <a:cs typeface="Arial"/>
              </a:rPr>
              <a:t>39</a:t>
            </a:r>
            <a:r>
              <a:rPr lang="ru-RU" sz="1100" spc="55" dirty="0" smtClean="0">
                <a:solidFill>
                  <a:srgbClr val="656565"/>
                </a:solidFill>
                <a:latin typeface="Arial"/>
                <a:cs typeface="Arial"/>
              </a:rPr>
              <a:t>-мерного линейного дискриминантного анализа </a:t>
            </a:r>
            <a:r>
              <a:rPr sz="1100" spc="55" dirty="0" smtClean="0">
                <a:solidFill>
                  <a:srgbClr val="656565"/>
                </a:solidFill>
                <a:latin typeface="Arial"/>
                <a:cs typeface="Arial"/>
              </a:rPr>
              <a:t>(</a:t>
            </a:r>
            <a:r>
              <a:rPr sz="225" spc="675" baseline="92592" dirty="0" smtClean="0">
                <a:solidFill>
                  <a:srgbClr val="656565"/>
                </a:solidFill>
                <a:latin typeface="Book Antiqua"/>
                <a:cs typeface="Book Antiqua"/>
              </a:rPr>
              <a:t>~</a:t>
            </a:r>
            <a:r>
              <a:rPr lang="ru-RU" sz="1100" spc="-70" dirty="0" smtClean="0">
                <a:solidFill>
                  <a:srgbClr val="656565"/>
                </a:solidFill>
                <a:latin typeface="Arial"/>
                <a:cs typeface="Arial"/>
              </a:rPr>
              <a:t>с учетом классов</a:t>
            </a:r>
            <a:r>
              <a:rPr sz="1100" spc="55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lang="ru-RU" sz="1100" spc="-25" dirty="0" smtClean="0">
                <a:solidFill>
                  <a:srgbClr val="656565"/>
                </a:solidFill>
                <a:latin typeface="Arial"/>
                <a:cs typeface="Arial"/>
              </a:rPr>
              <a:t>МГК</a:t>
            </a:r>
            <a:r>
              <a:rPr sz="1100" spc="-25" dirty="0" smtClean="0">
                <a:solidFill>
                  <a:srgbClr val="656565"/>
                </a:solidFill>
                <a:latin typeface="Arial"/>
                <a:cs typeface="Arial"/>
              </a:rPr>
              <a:t>)</a:t>
            </a:r>
            <a:r>
              <a:rPr sz="1100" spc="55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lang="ru-RU" sz="1100" spc="55" dirty="0" smtClean="0">
                <a:solidFill>
                  <a:srgbClr val="656565"/>
                </a:solidFill>
                <a:latin typeface="Arial"/>
                <a:cs typeface="Arial"/>
              </a:rPr>
              <a:t>из </a:t>
            </a:r>
            <a:r>
              <a:rPr sz="1100" spc="-70" dirty="0" smtClean="0">
                <a:solidFill>
                  <a:srgbClr val="656565"/>
                </a:solidFill>
                <a:latin typeface="Arial"/>
                <a:cs typeface="Arial"/>
              </a:rPr>
              <a:t>9</a:t>
            </a:r>
            <a:r>
              <a:rPr sz="1100" spc="55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lang="ru-RU" sz="1100" spc="-25" dirty="0" smtClean="0">
                <a:solidFill>
                  <a:srgbClr val="656565"/>
                </a:solidFill>
                <a:latin typeface="Arial"/>
                <a:cs typeface="Arial"/>
              </a:rPr>
              <a:t>векторов составных МКК</a:t>
            </a:r>
            <a:r>
              <a:rPr sz="1100" spc="-45" dirty="0" smtClean="0">
                <a:solidFill>
                  <a:srgbClr val="656565"/>
                </a:solidFill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896485" cy="367030"/>
          </a:xfrm>
          <a:custGeom>
            <a:avLst/>
            <a:gdLst/>
            <a:ahLst/>
            <a:cxnLst/>
            <a:rect l="l" t="t" r="r" b="b"/>
            <a:pathLst>
              <a:path w="4896485" h="367030">
                <a:moveTo>
                  <a:pt x="0" y="366928"/>
                </a:moveTo>
                <a:lnTo>
                  <a:pt x="4896002" y="366928"/>
                </a:lnTo>
                <a:lnTo>
                  <a:pt x="4896002" y="0"/>
                </a:lnTo>
                <a:lnTo>
                  <a:pt x="0" y="0"/>
                </a:lnTo>
                <a:lnTo>
                  <a:pt x="0" y="366928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305" y="70800"/>
            <a:ext cx="63500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-5" dirty="0" smtClean="0"/>
              <a:t>План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347294" y="674254"/>
            <a:ext cx="3704006" cy="2286652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20345" marR="625475" indent="-208279">
              <a:lnSpc>
                <a:spcPct val="102600"/>
              </a:lnSpc>
              <a:spcBef>
                <a:spcPts val="55"/>
              </a:spcBef>
            </a:pPr>
            <a:r>
              <a:rPr lang="ru-RU" sz="1100" b="1" spc="-60" dirty="0" smtClean="0">
                <a:solidFill>
                  <a:srgbClr val="4185F3"/>
                </a:solidFill>
                <a:latin typeface="Arial"/>
                <a:cs typeface="Arial"/>
              </a:rPr>
              <a:t>Распознавание речи</a:t>
            </a:r>
          </a:p>
          <a:p>
            <a:pPr marL="220345" marR="625475" indent="-208279">
              <a:lnSpc>
                <a:spcPct val="102600"/>
              </a:lnSpc>
              <a:spcBef>
                <a:spcPts val="55"/>
              </a:spcBef>
            </a:pPr>
            <a:r>
              <a:rPr lang="ru-RU" sz="1100" b="1" spc="-60" dirty="0" smtClean="0">
                <a:solidFill>
                  <a:srgbClr val="4185F3"/>
                </a:solidFill>
                <a:latin typeface="Arial"/>
                <a:cs typeface="Arial"/>
              </a:rPr>
              <a:t>       </a:t>
            </a:r>
            <a:r>
              <a:rPr lang="ru-RU" sz="1100" spc="-40" dirty="0" smtClean="0">
                <a:solidFill>
                  <a:srgbClr val="656565"/>
                </a:solidFill>
                <a:latin typeface="Arial"/>
                <a:cs typeface="Arial"/>
              </a:rPr>
              <a:t>Акустическое представление</a:t>
            </a:r>
            <a:endParaRPr lang="ru-RU" sz="1100" spc="-50" dirty="0" smtClean="0">
              <a:solidFill>
                <a:srgbClr val="656565"/>
              </a:solidFill>
              <a:latin typeface="Arial"/>
              <a:cs typeface="Arial"/>
            </a:endParaRPr>
          </a:p>
          <a:p>
            <a:pPr marL="220345" marR="625475" indent="-208279">
              <a:lnSpc>
                <a:spcPct val="102600"/>
              </a:lnSpc>
              <a:spcBef>
                <a:spcPts val="55"/>
              </a:spcBef>
            </a:pPr>
            <a:r>
              <a:rPr lang="ru-RU" sz="1100" spc="-50" dirty="0" smtClean="0">
                <a:solidFill>
                  <a:srgbClr val="656565"/>
                </a:solidFill>
                <a:latin typeface="Arial"/>
                <a:cs typeface="Arial"/>
              </a:rPr>
              <a:t>       </a:t>
            </a:r>
            <a:r>
              <a:rPr lang="ru-RU" sz="1100" spc="-40" dirty="0" smtClean="0">
                <a:solidFill>
                  <a:srgbClr val="656565"/>
                </a:solidFill>
                <a:latin typeface="Arial"/>
                <a:cs typeface="Arial"/>
              </a:rPr>
              <a:t>Фонетическое представление</a:t>
            </a:r>
            <a:endParaRPr lang="ru-RU" sz="1100" spc="-50" dirty="0" smtClean="0">
              <a:solidFill>
                <a:srgbClr val="656565"/>
              </a:solidFill>
              <a:latin typeface="Arial"/>
              <a:cs typeface="Arial"/>
            </a:endParaRPr>
          </a:p>
          <a:p>
            <a:pPr marL="220345" marR="625475" indent="-208279">
              <a:lnSpc>
                <a:spcPct val="102600"/>
              </a:lnSpc>
              <a:spcBef>
                <a:spcPts val="55"/>
              </a:spcBef>
            </a:pPr>
            <a:r>
              <a:rPr lang="ru-RU" sz="1100" spc="-50" dirty="0" smtClean="0">
                <a:solidFill>
                  <a:srgbClr val="656565"/>
                </a:solidFill>
                <a:latin typeface="Arial"/>
                <a:cs typeface="Arial"/>
              </a:rPr>
              <a:t>       </a:t>
            </a:r>
            <a:r>
              <a:rPr lang="ru-RU" sz="1100" spc="-30" dirty="0" smtClean="0">
                <a:solidFill>
                  <a:srgbClr val="656565"/>
                </a:solidFill>
                <a:latin typeface="Arial"/>
                <a:cs typeface="Arial"/>
              </a:rPr>
              <a:t>История</a:t>
            </a:r>
            <a:endParaRPr lang="ru-RU" sz="1100" dirty="0" smtClean="0">
              <a:latin typeface="Arial"/>
              <a:cs typeface="Arial"/>
            </a:endParaRPr>
          </a:p>
          <a:p>
            <a:pPr marL="220345">
              <a:lnSpc>
                <a:spcPct val="100000"/>
              </a:lnSpc>
              <a:spcBef>
                <a:spcPts val="35"/>
              </a:spcBef>
            </a:pPr>
            <a:r>
              <a:rPr lang="ru-RU" sz="1100" spc="-30" dirty="0" smtClean="0">
                <a:solidFill>
                  <a:srgbClr val="656565"/>
                </a:solidFill>
                <a:latin typeface="Arial"/>
                <a:cs typeface="Arial"/>
              </a:rPr>
              <a:t>Вероятностное распознавание речи</a:t>
            </a:r>
            <a:endParaRPr lang="ru-RU" sz="11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ru-RU" sz="110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ru-RU" sz="1100" b="1" spc="-25" dirty="0" smtClean="0">
                <a:solidFill>
                  <a:srgbClr val="4185F3"/>
                </a:solidFill>
                <a:latin typeface="Arial"/>
                <a:cs typeface="Arial"/>
              </a:rPr>
              <a:t>Распознавание речи нейронной сети</a:t>
            </a:r>
            <a:endParaRPr lang="ru-RU" sz="1100" dirty="0" smtClean="0">
              <a:latin typeface="Arial"/>
              <a:cs typeface="Arial"/>
            </a:endParaRPr>
          </a:p>
          <a:p>
            <a:pPr marL="220345" marR="662940">
              <a:lnSpc>
                <a:spcPct val="102600"/>
              </a:lnSpc>
            </a:pPr>
            <a:r>
              <a:rPr lang="ru-RU" sz="1100" spc="-35" dirty="0" smtClean="0">
                <a:solidFill>
                  <a:srgbClr val="656565"/>
                </a:solidFill>
                <a:latin typeface="Arial"/>
                <a:cs typeface="Arial"/>
              </a:rPr>
              <a:t>Гибридные нейронные сети</a:t>
            </a:r>
            <a:endParaRPr lang="ru-RU" sz="1100" spc="-60" dirty="0" smtClean="0">
              <a:solidFill>
                <a:srgbClr val="656565"/>
              </a:solidFill>
              <a:latin typeface="Arial"/>
              <a:cs typeface="Arial"/>
            </a:endParaRPr>
          </a:p>
          <a:p>
            <a:pPr marL="220345" marR="662940">
              <a:lnSpc>
                <a:spcPct val="102600"/>
              </a:lnSpc>
            </a:pPr>
            <a:r>
              <a:rPr lang="ru-RU" sz="1100" spc="-35" dirty="0" smtClean="0">
                <a:solidFill>
                  <a:srgbClr val="656565"/>
                </a:solidFill>
                <a:latin typeface="Arial"/>
                <a:cs typeface="Arial"/>
              </a:rPr>
              <a:t>Тренировка потерь</a:t>
            </a:r>
            <a:endParaRPr lang="ru-RU" sz="1100" dirty="0" smtClean="0">
              <a:latin typeface="Arial"/>
              <a:cs typeface="Arial"/>
            </a:endParaRPr>
          </a:p>
          <a:p>
            <a:pPr marL="220345" marR="130175">
              <a:lnSpc>
                <a:spcPct val="102600"/>
              </a:lnSpc>
            </a:pPr>
            <a:r>
              <a:rPr lang="ru-RU" sz="1100" spc="-95" dirty="0" smtClean="0">
                <a:solidFill>
                  <a:srgbClr val="656565"/>
                </a:solidFill>
                <a:latin typeface="Arial"/>
                <a:cs typeface="Arial"/>
              </a:rPr>
              <a:t>Обучение дискриминационной последовательности</a:t>
            </a:r>
            <a:endParaRPr lang="ru-RU" sz="1100" spc="-20" dirty="0" smtClean="0">
              <a:solidFill>
                <a:srgbClr val="656565"/>
              </a:solidFill>
              <a:latin typeface="Arial"/>
              <a:cs typeface="Arial"/>
            </a:endParaRPr>
          </a:p>
          <a:p>
            <a:pPr marL="220345" marR="130175">
              <a:lnSpc>
                <a:spcPct val="102600"/>
              </a:lnSpc>
            </a:pPr>
            <a:r>
              <a:rPr lang="ru-RU" sz="1100" spc="-70" dirty="0" smtClean="0">
                <a:solidFill>
                  <a:srgbClr val="656565"/>
                </a:solidFill>
                <a:latin typeface="Arial"/>
                <a:cs typeface="Arial"/>
              </a:rPr>
              <a:t>Новые архитектуры</a:t>
            </a:r>
            <a:endParaRPr lang="ru-RU" sz="11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ru-RU" sz="110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ru-RU" sz="1100" b="1" spc="-15" dirty="0" smtClean="0">
                <a:solidFill>
                  <a:srgbClr val="4185F3"/>
                </a:solidFill>
                <a:latin typeface="Arial"/>
                <a:cs typeface="Arial"/>
              </a:rPr>
              <a:t>Другие темы</a:t>
            </a:r>
            <a:endParaRPr lang="ru-RU" sz="1100" dirty="0">
              <a:latin typeface="Arial"/>
              <a:cs typeface="Arial"/>
            </a:endParaRPr>
          </a:p>
        </p:txBody>
      </p:sp>
      <p:sp>
        <p:nvSpPr>
          <p:cNvPr id="5" name="object 6"/>
          <p:cNvSpPr/>
          <p:nvPr/>
        </p:nvSpPr>
        <p:spPr>
          <a:xfrm>
            <a:off x="119424" y="1273175"/>
            <a:ext cx="4130576" cy="2084070"/>
          </a:xfrm>
          <a:custGeom>
            <a:avLst/>
            <a:gdLst/>
            <a:ahLst/>
            <a:cxnLst/>
            <a:rect l="l" t="t" r="r" b="b"/>
            <a:pathLst>
              <a:path w="9718675" h="1779270">
                <a:moveTo>
                  <a:pt x="0" y="0"/>
                </a:moveTo>
                <a:lnTo>
                  <a:pt x="9718130" y="0"/>
                </a:lnTo>
                <a:lnTo>
                  <a:pt x="9718130" y="1778694"/>
                </a:lnTo>
                <a:lnTo>
                  <a:pt x="0" y="177869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1300" y="876836"/>
            <a:ext cx="4130576" cy="152400"/>
          </a:xfrm>
          <a:custGeom>
            <a:avLst/>
            <a:gdLst/>
            <a:ahLst/>
            <a:cxnLst/>
            <a:rect l="l" t="t" r="r" b="b"/>
            <a:pathLst>
              <a:path w="9718675" h="1779270">
                <a:moveTo>
                  <a:pt x="0" y="0"/>
                </a:moveTo>
                <a:lnTo>
                  <a:pt x="9718130" y="0"/>
                </a:lnTo>
                <a:lnTo>
                  <a:pt x="9718130" y="1778694"/>
                </a:lnTo>
                <a:lnTo>
                  <a:pt x="0" y="177869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305" y="70800"/>
            <a:ext cx="219329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-50" dirty="0" smtClean="0"/>
              <a:t>Речь как способ общения</a:t>
            </a:r>
            <a:endParaRPr spc="-3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Andrew</a:t>
            </a:r>
            <a:r>
              <a:rPr spc="-10" dirty="0"/>
              <a:t> </a:t>
            </a:r>
            <a:r>
              <a:rPr spc="-20" dirty="0"/>
              <a:t>Senior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30" dirty="0"/>
              <a:t>Speech</a:t>
            </a:r>
            <a:r>
              <a:rPr spc="-15" dirty="0"/>
              <a:t> </a:t>
            </a:r>
            <a:r>
              <a:rPr spc="-5" dirty="0"/>
              <a:t>Recognition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r>
              <a:rPr spc="-20" dirty="0"/>
              <a:t>10 </a:t>
            </a:r>
            <a:r>
              <a:rPr spc="5" dirty="0"/>
              <a:t>of</a:t>
            </a:r>
            <a:r>
              <a:rPr spc="40" dirty="0"/>
              <a:t> </a:t>
            </a:r>
            <a:r>
              <a:rPr spc="-20" dirty="0"/>
              <a:t>63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489620"/>
            <a:ext cx="4554906" cy="288797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51130" indent="-138430">
              <a:lnSpc>
                <a:spcPct val="100000"/>
              </a:lnSpc>
              <a:spcBef>
                <a:spcPts val="420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lang="ru-RU" sz="1100" spc="-90" dirty="0" smtClean="0">
                <a:solidFill>
                  <a:srgbClr val="656565"/>
                </a:solidFill>
                <a:latin typeface="Arial"/>
                <a:cs typeface="Arial"/>
              </a:rPr>
              <a:t>Речь развивалась как способ передачи информации</a:t>
            </a:r>
            <a:r>
              <a:rPr sz="1100" spc="-25" dirty="0" smtClean="0">
                <a:solidFill>
                  <a:srgbClr val="656565"/>
                </a:solidFill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151130" indent="-138430">
              <a:lnSpc>
                <a:spcPct val="100000"/>
              </a:lnSpc>
              <a:spcBef>
                <a:spcPts val="315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lang="ru-RU" sz="1100" spc="-70" dirty="0" smtClean="0">
                <a:solidFill>
                  <a:srgbClr val="656565"/>
                </a:solidFill>
                <a:latin typeface="Arial"/>
                <a:cs typeface="Arial"/>
              </a:rPr>
              <a:t>Состоит из предложений </a:t>
            </a:r>
            <a:r>
              <a:rPr sz="1100" spc="5" dirty="0" smtClean="0">
                <a:solidFill>
                  <a:srgbClr val="656565"/>
                </a:solidFill>
                <a:latin typeface="Arial"/>
                <a:cs typeface="Arial"/>
              </a:rPr>
              <a:t>(</a:t>
            </a:r>
            <a:r>
              <a:rPr lang="ru-RU" sz="1100" spc="5" dirty="0" smtClean="0">
                <a:solidFill>
                  <a:srgbClr val="656565"/>
                </a:solidFill>
                <a:latin typeface="Arial"/>
                <a:cs typeface="Arial"/>
              </a:rPr>
              <a:t>в</a:t>
            </a:r>
            <a:r>
              <a:rPr sz="1100" spc="5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lang="ru-RU" sz="1100" spc="-80" dirty="0" smtClean="0">
                <a:solidFill>
                  <a:srgbClr val="656565"/>
                </a:solidFill>
                <a:latin typeface="Arial"/>
                <a:cs typeface="Arial"/>
              </a:rPr>
              <a:t>АРР</a:t>
            </a:r>
            <a:r>
              <a:rPr sz="1100" spc="-80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lang="ru-RU" sz="1100" spc="-110" dirty="0" smtClean="0">
                <a:solidFill>
                  <a:srgbClr val="656565"/>
                </a:solidFill>
                <a:latin typeface="Arial"/>
                <a:cs typeface="Arial"/>
              </a:rPr>
              <a:t>мы обычно говорим о </a:t>
            </a:r>
            <a:r>
              <a:rPr sz="1100" spc="-5" dirty="0" smtClean="0">
                <a:solidFill>
                  <a:srgbClr val="656565"/>
                </a:solidFill>
                <a:latin typeface="Arial"/>
                <a:cs typeface="Arial"/>
              </a:rPr>
              <a:t>“</a:t>
            </a:r>
            <a:r>
              <a:rPr lang="ru-RU" sz="1100" spc="-5" dirty="0" smtClean="0">
                <a:solidFill>
                  <a:srgbClr val="656565"/>
                </a:solidFill>
                <a:latin typeface="Arial"/>
                <a:cs typeface="Arial"/>
              </a:rPr>
              <a:t>высказываниях</a:t>
            </a:r>
            <a:r>
              <a:rPr sz="1100" spc="-5" dirty="0" smtClean="0">
                <a:solidFill>
                  <a:srgbClr val="656565"/>
                </a:solidFill>
                <a:latin typeface="Arial"/>
                <a:cs typeface="Arial"/>
              </a:rPr>
              <a:t>”)</a:t>
            </a:r>
            <a:endParaRPr sz="1100" dirty="0">
              <a:latin typeface="Arial"/>
              <a:cs typeface="Arial"/>
            </a:endParaRPr>
          </a:p>
          <a:p>
            <a:pPr marL="151130" indent="-138430">
              <a:lnSpc>
                <a:spcPct val="100000"/>
              </a:lnSpc>
              <a:spcBef>
                <a:spcPts val="320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lang="ru-RU" sz="1100" spc="-80" dirty="0" smtClean="0">
                <a:solidFill>
                  <a:srgbClr val="656565"/>
                </a:solidFill>
                <a:latin typeface="Arial"/>
                <a:cs typeface="Arial"/>
              </a:rPr>
              <a:t>Предложения состоят из слов</a:t>
            </a:r>
            <a:endParaRPr sz="1100" dirty="0">
              <a:latin typeface="Arial"/>
              <a:cs typeface="Arial"/>
            </a:endParaRPr>
          </a:p>
          <a:p>
            <a:pPr marL="151130" indent="-138430">
              <a:lnSpc>
                <a:spcPct val="100000"/>
              </a:lnSpc>
              <a:spcBef>
                <a:spcPts val="315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lang="ru-RU" sz="1100" spc="-15" dirty="0" smtClean="0">
                <a:solidFill>
                  <a:srgbClr val="656565"/>
                </a:solidFill>
                <a:latin typeface="Arial"/>
                <a:cs typeface="Arial"/>
              </a:rPr>
              <a:t>Минимальная единица измерения - </a:t>
            </a:r>
            <a:r>
              <a:rPr sz="1100" spc="-20" dirty="0" smtClean="0">
                <a:solidFill>
                  <a:srgbClr val="656565"/>
                </a:solidFill>
                <a:latin typeface="Arial"/>
                <a:cs typeface="Arial"/>
              </a:rPr>
              <a:t>“</a:t>
            </a:r>
            <a:r>
              <a:rPr lang="ru-RU" sz="1100" spc="-20" dirty="0" smtClean="0">
                <a:solidFill>
                  <a:srgbClr val="656565"/>
                </a:solidFill>
                <a:latin typeface="Arial"/>
                <a:cs typeface="Arial"/>
              </a:rPr>
              <a:t>фонема</a:t>
            </a:r>
            <a:r>
              <a:rPr sz="1100" spc="-20" dirty="0" smtClean="0">
                <a:solidFill>
                  <a:srgbClr val="656565"/>
                </a:solidFill>
                <a:latin typeface="Arial"/>
                <a:cs typeface="Arial"/>
              </a:rPr>
              <a:t>”</a:t>
            </a:r>
            <a:endParaRPr sz="1100" dirty="0">
              <a:latin typeface="Arial"/>
              <a:cs typeface="Arial"/>
            </a:endParaRPr>
          </a:p>
          <a:p>
            <a:pPr marL="327660" lvl="1" indent="-176530">
              <a:lnSpc>
                <a:spcPct val="100000"/>
              </a:lnSpc>
              <a:spcBef>
                <a:spcPts val="225"/>
              </a:spcBef>
              <a:buFont typeface="Lucida Sans Unicode"/>
              <a:buChar char="−"/>
              <a:tabLst>
                <a:tab pos="328295" algn="l"/>
              </a:tabLst>
            </a:pPr>
            <a:r>
              <a:rPr lang="ru-RU" sz="1100" spc="-15" dirty="0" smtClean="0">
                <a:solidFill>
                  <a:srgbClr val="656565"/>
                </a:solidFill>
                <a:latin typeface="Arial"/>
                <a:cs typeface="Arial"/>
              </a:rPr>
              <a:t>Минимальная единица, которая отличает одно слово от другого</a:t>
            </a:r>
            <a:r>
              <a:rPr sz="1100" spc="-40" dirty="0" smtClean="0">
                <a:solidFill>
                  <a:srgbClr val="656565"/>
                </a:solidFill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327660" lvl="1" indent="-176530">
              <a:lnSpc>
                <a:spcPct val="100000"/>
              </a:lnSpc>
              <a:spcBef>
                <a:spcPts val="35"/>
              </a:spcBef>
              <a:buFont typeface="Lucida Sans Unicode"/>
              <a:buChar char="−"/>
              <a:tabLst>
                <a:tab pos="328295" algn="l"/>
              </a:tabLst>
            </a:pPr>
            <a:r>
              <a:rPr lang="ru-RU" sz="1100" spc="-60" dirty="0" smtClean="0">
                <a:solidFill>
                  <a:srgbClr val="656565"/>
                </a:solidFill>
                <a:latin typeface="Arial"/>
                <a:cs typeface="Arial"/>
              </a:rPr>
              <a:t>Набор </a:t>
            </a:r>
            <a:r>
              <a:rPr sz="1100" spc="-70" dirty="0" smtClean="0">
                <a:solidFill>
                  <a:srgbClr val="656565"/>
                </a:solidFill>
                <a:latin typeface="Arial"/>
                <a:cs typeface="Arial"/>
              </a:rPr>
              <a:t>40–60 </a:t>
            </a:r>
            <a:r>
              <a:rPr lang="ru-RU" sz="1100" spc="-15" dirty="0" smtClean="0">
                <a:solidFill>
                  <a:srgbClr val="656565"/>
                </a:solidFill>
                <a:latin typeface="Arial"/>
                <a:cs typeface="Arial"/>
              </a:rPr>
              <a:t>различных звуков</a:t>
            </a:r>
            <a:r>
              <a:rPr sz="1100" spc="-70" dirty="0" smtClean="0">
                <a:solidFill>
                  <a:srgbClr val="656565"/>
                </a:solidFill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327660" lvl="1" indent="-176530">
              <a:lnSpc>
                <a:spcPct val="100000"/>
              </a:lnSpc>
              <a:spcBef>
                <a:spcPts val="35"/>
              </a:spcBef>
              <a:buFont typeface="Lucida Sans Unicode"/>
              <a:buChar char="−"/>
              <a:tabLst>
                <a:tab pos="328295" algn="l"/>
              </a:tabLst>
            </a:pPr>
            <a:r>
              <a:rPr lang="ru-RU" sz="1100" spc="-50" dirty="0" smtClean="0">
                <a:solidFill>
                  <a:srgbClr val="656565"/>
                </a:solidFill>
                <a:latin typeface="Arial"/>
                <a:cs typeface="Arial"/>
              </a:rPr>
              <a:t>Варьируется в зависимости от языка</a:t>
            </a:r>
            <a:r>
              <a:rPr sz="1100" spc="-60" dirty="0" smtClean="0">
                <a:solidFill>
                  <a:srgbClr val="656565"/>
                </a:solidFill>
                <a:latin typeface="Arial"/>
                <a:cs typeface="Arial"/>
              </a:rPr>
              <a:t>,</a:t>
            </a:r>
            <a:endParaRPr sz="1100" dirty="0">
              <a:latin typeface="Arial"/>
              <a:cs typeface="Arial"/>
            </a:endParaRPr>
          </a:p>
          <a:p>
            <a:pPr marL="327660" lvl="1" indent="-176530">
              <a:lnSpc>
                <a:spcPct val="100000"/>
              </a:lnSpc>
              <a:spcBef>
                <a:spcPts val="35"/>
              </a:spcBef>
              <a:buFont typeface="Lucida Sans Unicode"/>
              <a:buChar char="−"/>
              <a:tabLst>
                <a:tab pos="328295" algn="l"/>
              </a:tabLst>
            </a:pPr>
            <a:r>
              <a:rPr lang="ru-RU" sz="1100" spc="-55" dirty="0" smtClean="0">
                <a:solidFill>
                  <a:srgbClr val="656565"/>
                </a:solidFill>
                <a:latin typeface="Arial"/>
                <a:cs typeface="Arial"/>
              </a:rPr>
              <a:t>Универсальные представления</a:t>
            </a:r>
            <a:r>
              <a:rPr sz="1100" spc="-50" dirty="0" smtClean="0">
                <a:solidFill>
                  <a:srgbClr val="656565"/>
                </a:solidFill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466725" lvl="2" indent="-139065">
              <a:lnSpc>
                <a:spcPct val="100000"/>
              </a:lnSpc>
              <a:spcBef>
                <a:spcPts val="225"/>
              </a:spcBef>
              <a:buFont typeface="Lucida Sans Unicode"/>
              <a:buChar char="◦"/>
              <a:tabLst>
                <a:tab pos="467359" algn="l"/>
              </a:tabLst>
            </a:pPr>
            <a:r>
              <a:rPr lang="ru-RU" sz="1100" spc="-40" dirty="0" smtClean="0">
                <a:solidFill>
                  <a:srgbClr val="656565"/>
                </a:solidFill>
                <a:latin typeface="Arial"/>
                <a:cs typeface="Arial"/>
              </a:rPr>
              <a:t>МФА</a:t>
            </a:r>
            <a:r>
              <a:rPr sz="1100" spc="-40" dirty="0" smtClean="0">
                <a:solidFill>
                  <a:srgbClr val="656565"/>
                </a:solidFill>
                <a:latin typeface="Arial"/>
                <a:cs typeface="Arial"/>
              </a:rPr>
              <a:t>: </a:t>
            </a:r>
            <a:r>
              <a:rPr lang="ru-RU" sz="1100" spc="-25" dirty="0" smtClean="0">
                <a:solidFill>
                  <a:srgbClr val="656565"/>
                </a:solidFill>
                <a:latin typeface="Arial"/>
                <a:cs typeface="Arial"/>
              </a:rPr>
              <a:t>международный фонетический алфавит</a:t>
            </a:r>
            <a:r>
              <a:rPr sz="1100" spc="-40" dirty="0" smtClean="0">
                <a:solidFill>
                  <a:srgbClr val="656565"/>
                </a:solidFill>
                <a:latin typeface="Arial"/>
                <a:cs typeface="Arial"/>
              </a:rPr>
              <a:t>,</a:t>
            </a:r>
            <a:endParaRPr sz="1100" dirty="0">
              <a:latin typeface="Arial"/>
              <a:cs typeface="Arial"/>
            </a:endParaRPr>
          </a:p>
          <a:p>
            <a:pPr marL="466725" lvl="2" indent="-139065">
              <a:lnSpc>
                <a:spcPct val="100000"/>
              </a:lnSpc>
              <a:spcBef>
                <a:spcPts val="35"/>
              </a:spcBef>
              <a:buFont typeface="Lucida Sans Unicode"/>
              <a:buChar char="◦"/>
              <a:tabLst>
                <a:tab pos="467359" algn="l"/>
              </a:tabLst>
            </a:pPr>
            <a:r>
              <a:rPr sz="1100" spc="-35" dirty="0">
                <a:solidFill>
                  <a:srgbClr val="656565"/>
                </a:solidFill>
                <a:latin typeface="Arial"/>
                <a:cs typeface="Arial"/>
              </a:rPr>
              <a:t>X-SAMPA</a:t>
            </a:r>
            <a:r>
              <a:rPr sz="1100" spc="50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1100" spc="-15" dirty="0">
                <a:solidFill>
                  <a:srgbClr val="656565"/>
                </a:solidFill>
                <a:latin typeface="Arial"/>
                <a:cs typeface="Arial"/>
              </a:rPr>
              <a:t>(ASCII</a:t>
            </a:r>
            <a:r>
              <a:rPr sz="1100" spc="-15" dirty="0" smtClean="0">
                <a:solidFill>
                  <a:srgbClr val="656565"/>
                </a:solidFill>
                <a:latin typeface="Arial"/>
                <a:cs typeface="Arial"/>
              </a:rPr>
              <a:t>)</a:t>
            </a:r>
            <a:r>
              <a:rPr lang="ru-RU" sz="1100" spc="-15" dirty="0" smtClean="0">
                <a:solidFill>
                  <a:srgbClr val="656565"/>
                </a:solidFill>
                <a:latin typeface="Arial"/>
                <a:cs typeface="Arial"/>
              </a:rPr>
              <a:t>: расширенный фонетический алфавит методов оценки речи (РФАМОР)</a:t>
            </a:r>
            <a:endParaRPr sz="1100" dirty="0">
              <a:latin typeface="Arial"/>
              <a:cs typeface="Arial"/>
            </a:endParaRPr>
          </a:p>
          <a:p>
            <a:pPr marL="151130" indent="-138430">
              <a:lnSpc>
                <a:spcPct val="100000"/>
              </a:lnSpc>
              <a:spcBef>
                <a:spcPts val="315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lang="ru-RU" sz="1100" spc="-70" dirty="0" smtClean="0">
                <a:solidFill>
                  <a:srgbClr val="656565"/>
                </a:solidFill>
                <a:latin typeface="Arial"/>
                <a:cs typeface="Arial"/>
              </a:rPr>
              <a:t>Омофоны</a:t>
            </a:r>
            <a:endParaRPr sz="1100" dirty="0">
              <a:latin typeface="Arial"/>
              <a:cs typeface="Arial"/>
            </a:endParaRPr>
          </a:p>
          <a:p>
            <a:pPr marL="327660" lvl="1" indent="-176530">
              <a:lnSpc>
                <a:spcPct val="100000"/>
              </a:lnSpc>
              <a:spcBef>
                <a:spcPts val="225"/>
              </a:spcBef>
              <a:buFont typeface="Lucida Sans Unicode"/>
              <a:buChar char="−"/>
              <a:tabLst>
                <a:tab pos="328295" algn="l"/>
              </a:tabLst>
            </a:pPr>
            <a:r>
              <a:rPr lang="ru-RU" sz="1100" spc="-15" dirty="0" smtClean="0">
                <a:solidFill>
                  <a:srgbClr val="656565"/>
                </a:solidFill>
                <a:latin typeface="Arial"/>
                <a:cs typeface="Arial"/>
              </a:rPr>
              <a:t>Разные слова с одинаковым произношением</a:t>
            </a:r>
            <a:r>
              <a:rPr sz="1100" spc="-35" dirty="0" smtClean="0">
                <a:solidFill>
                  <a:srgbClr val="656565"/>
                </a:solidFill>
                <a:latin typeface="Arial"/>
                <a:cs typeface="Arial"/>
              </a:rPr>
              <a:t>: </a:t>
            </a:r>
            <a:r>
              <a:rPr sz="1100" spc="20" dirty="0">
                <a:solidFill>
                  <a:srgbClr val="656565"/>
                </a:solidFill>
                <a:latin typeface="Arial"/>
                <a:cs typeface="Arial"/>
              </a:rPr>
              <a:t>“there” </a:t>
            </a:r>
            <a:r>
              <a:rPr sz="1100" spc="-90" dirty="0">
                <a:solidFill>
                  <a:srgbClr val="656565"/>
                </a:solidFill>
                <a:latin typeface="Arial"/>
                <a:cs typeface="Arial"/>
              </a:rPr>
              <a:t>vs</a:t>
            </a:r>
            <a:r>
              <a:rPr sz="1100" spc="-155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1100" spc="40" dirty="0">
                <a:solidFill>
                  <a:srgbClr val="656565"/>
                </a:solidFill>
                <a:latin typeface="Arial"/>
                <a:cs typeface="Arial"/>
              </a:rPr>
              <a:t>“their”</a:t>
            </a:r>
            <a:endParaRPr sz="1100" dirty="0">
              <a:latin typeface="Arial"/>
              <a:cs typeface="Arial"/>
            </a:endParaRPr>
          </a:p>
          <a:p>
            <a:pPr marL="151130" indent="-138430">
              <a:lnSpc>
                <a:spcPct val="100000"/>
              </a:lnSpc>
              <a:spcBef>
                <a:spcPts val="320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lang="ru-RU" sz="1100" spc="-55" dirty="0" smtClean="0">
                <a:solidFill>
                  <a:srgbClr val="656565"/>
                </a:solidFill>
                <a:latin typeface="Arial"/>
                <a:cs typeface="Arial"/>
              </a:rPr>
              <a:t>Просодия</a:t>
            </a:r>
            <a:endParaRPr sz="1100" dirty="0">
              <a:latin typeface="Arial"/>
              <a:cs typeface="Arial"/>
            </a:endParaRPr>
          </a:p>
          <a:p>
            <a:pPr marL="327660" lvl="1" indent="-176530">
              <a:lnSpc>
                <a:spcPct val="100000"/>
              </a:lnSpc>
              <a:spcBef>
                <a:spcPts val="220"/>
              </a:spcBef>
              <a:buFont typeface="Lucida Sans Unicode"/>
              <a:buChar char="−"/>
              <a:tabLst>
                <a:tab pos="328295" algn="l"/>
              </a:tabLst>
            </a:pPr>
            <a:r>
              <a:rPr lang="ru-RU" sz="1100" spc="-60" dirty="0" smtClean="0">
                <a:solidFill>
                  <a:srgbClr val="656565"/>
                </a:solidFill>
                <a:latin typeface="Arial"/>
                <a:cs typeface="Arial"/>
              </a:rPr>
              <a:t>Как что-то сказанное может передавать смысл.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896485" cy="367030"/>
          </a:xfrm>
          <a:custGeom>
            <a:avLst/>
            <a:gdLst/>
            <a:ahLst/>
            <a:cxnLst/>
            <a:rect l="l" t="t" r="r" b="b"/>
            <a:pathLst>
              <a:path w="4896485" h="367030">
                <a:moveTo>
                  <a:pt x="0" y="366928"/>
                </a:moveTo>
                <a:lnTo>
                  <a:pt x="4896002" y="366928"/>
                </a:lnTo>
                <a:lnTo>
                  <a:pt x="4896002" y="0"/>
                </a:lnTo>
                <a:lnTo>
                  <a:pt x="0" y="0"/>
                </a:lnTo>
                <a:lnTo>
                  <a:pt x="0" y="366928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305" y="70800"/>
            <a:ext cx="163399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-15" dirty="0" smtClean="0"/>
              <a:t>Наборы данных</a:t>
            </a:r>
            <a:endParaRPr spc="-1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Andrew</a:t>
            </a:r>
            <a:r>
              <a:rPr spc="-10" dirty="0"/>
              <a:t> </a:t>
            </a:r>
            <a:r>
              <a:rPr spc="-20" dirty="0"/>
              <a:t>Senior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30" dirty="0"/>
              <a:t>Speech</a:t>
            </a:r>
            <a:r>
              <a:rPr spc="-15" dirty="0"/>
              <a:t> </a:t>
            </a:r>
            <a:r>
              <a:rPr spc="-5" dirty="0"/>
              <a:t>Recognition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r>
              <a:rPr spc="-20" dirty="0"/>
              <a:t>11 </a:t>
            </a:r>
            <a:r>
              <a:rPr spc="5" dirty="0"/>
              <a:t>of</a:t>
            </a:r>
            <a:r>
              <a:rPr spc="40" dirty="0"/>
              <a:t> </a:t>
            </a:r>
            <a:r>
              <a:rPr spc="-20" dirty="0"/>
              <a:t>63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7294" y="475295"/>
            <a:ext cx="4417364" cy="2725361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51130" indent="-138430">
              <a:lnSpc>
                <a:spcPct val="100000"/>
              </a:lnSpc>
              <a:spcBef>
                <a:spcPts val="335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sz="1100" spc="30" dirty="0">
                <a:solidFill>
                  <a:srgbClr val="656565"/>
                </a:solidFill>
                <a:latin typeface="Arial"/>
                <a:cs typeface="Arial"/>
              </a:rPr>
              <a:t>TIMIT</a:t>
            </a:r>
            <a:endParaRPr sz="1100" dirty="0">
              <a:latin typeface="Arial"/>
              <a:cs typeface="Arial"/>
            </a:endParaRPr>
          </a:p>
          <a:p>
            <a:pPr marL="327660" lvl="1" indent="-176530">
              <a:lnSpc>
                <a:spcPct val="100000"/>
              </a:lnSpc>
              <a:spcBef>
                <a:spcPts val="235"/>
              </a:spcBef>
              <a:buFont typeface="Lucida Sans Unicode"/>
              <a:buChar char="−"/>
              <a:tabLst>
                <a:tab pos="328295" algn="l"/>
              </a:tabLst>
            </a:pPr>
            <a:r>
              <a:rPr lang="ru-RU" sz="1100" spc="-55" dirty="0" smtClean="0">
                <a:solidFill>
                  <a:srgbClr val="656565"/>
                </a:solidFill>
                <a:latin typeface="Arial"/>
                <a:cs typeface="Arial"/>
              </a:rPr>
              <a:t>Размеченный вручную границы телефона</a:t>
            </a:r>
            <a:endParaRPr sz="1100" dirty="0">
              <a:latin typeface="Arial"/>
              <a:cs typeface="Arial"/>
            </a:endParaRPr>
          </a:p>
          <a:p>
            <a:pPr marL="327660" lvl="1" indent="-176530">
              <a:lnSpc>
                <a:spcPct val="100000"/>
              </a:lnSpc>
              <a:spcBef>
                <a:spcPts val="35"/>
              </a:spcBef>
              <a:buFont typeface="Lucida Sans Unicode"/>
              <a:buChar char="−"/>
              <a:tabLst>
                <a:tab pos="328295" algn="l"/>
              </a:tabLst>
            </a:pPr>
            <a:r>
              <a:rPr sz="1100" spc="-70" dirty="0">
                <a:solidFill>
                  <a:srgbClr val="656565"/>
                </a:solidFill>
                <a:latin typeface="Arial"/>
                <a:cs typeface="Arial"/>
              </a:rPr>
              <a:t>630 </a:t>
            </a:r>
            <a:r>
              <a:rPr lang="ru-RU" sz="1100" spc="-85" dirty="0" smtClean="0">
                <a:solidFill>
                  <a:srgbClr val="656565"/>
                </a:solidFill>
                <a:latin typeface="Arial"/>
                <a:cs typeface="Arial"/>
              </a:rPr>
              <a:t>спикеров</a:t>
            </a:r>
            <a:r>
              <a:rPr sz="1100" spc="-85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656565"/>
                </a:solidFill>
                <a:latin typeface="Lucida Sans Unicode"/>
                <a:cs typeface="Lucida Sans Unicode"/>
              </a:rPr>
              <a:t>× </a:t>
            </a:r>
            <a:r>
              <a:rPr sz="1100" spc="-70" dirty="0">
                <a:solidFill>
                  <a:srgbClr val="656565"/>
                </a:solidFill>
                <a:latin typeface="Arial"/>
                <a:cs typeface="Arial"/>
              </a:rPr>
              <a:t>10</a:t>
            </a:r>
            <a:r>
              <a:rPr sz="1100" spc="-90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lang="ru-RU" sz="1100" spc="-50" dirty="0" smtClean="0">
                <a:solidFill>
                  <a:srgbClr val="656565"/>
                </a:solidFill>
                <a:latin typeface="Arial"/>
                <a:cs typeface="Arial"/>
              </a:rPr>
              <a:t>высказываний</a:t>
            </a:r>
            <a:endParaRPr sz="1100" dirty="0">
              <a:latin typeface="Arial"/>
              <a:cs typeface="Arial"/>
            </a:endParaRPr>
          </a:p>
          <a:p>
            <a:pPr marL="151130" indent="-138430">
              <a:lnSpc>
                <a:spcPct val="100000"/>
              </a:lnSpc>
              <a:spcBef>
                <a:spcPts val="330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sz="1100" spc="-30" dirty="0">
                <a:solidFill>
                  <a:srgbClr val="656565"/>
                </a:solidFill>
                <a:latin typeface="Arial"/>
                <a:cs typeface="Arial"/>
              </a:rPr>
              <a:t>Wall </a:t>
            </a:r>
            <a:r>
              <a:rPr sz="1100" spc="-35" dirty="0">
                <a:solidFill>
                  <a:srgbClr val="656565"/>
                </a:solidFill>
                <a:latin typeface="Arial"/>
                <a:cs typeface="Arial"/>
              </a:rPr>
              <a:t>Street </a:t>
            </a:r>
            <a:r>
              <a:rPr sz="1100" spc="-40" dirty="0">
                <a:solidFill>
                  <a:srgbClr val="656565"/>
                </a:solidFill>
                <a:latin typeface="Arial"/>
                <a:cs typeface="Arial"/>
              </a:rPr>
              <a:t>Journal </a:t>
            </a:r>
            <a:r>
              <a:rPr sz="1100" spc="-15" dirty="0">
                <a:solidFill>
                  <a:srgbClr val="656565"/>
                </a:solidFill>
                <a:latin typeface="Arial"/>
                <a:cs typeface="Arial"/>
              </a:rPr>
              <a:t>(WSJ) </a:t>
            </a:r>
            <a:r>
              <a:rPr sz="1100" spc="-70" dirty="0">
                <a:solidFill>
                  <a:srgbClr val="656565"/>
                </a:solidFill>
                <a:latin typeface="Arial"/>
                <a:cs typeface="Arial"/>
              </a:rPr>
              <a:t>1986 </a:t>
            </a:r>
            <a:r>
              <a:rPr sz="1100" spc="-90" dirty="0">
                <a:solidFill>
                  <a:srgbClr val="656565"/>
                </a:solidFill>
                <a:latin typeface="Arial"/>
                <a:cs typeface="Arial"/>
              </a:rPr>
              <a:t>Read </a:t>
            </a:r>
            <a:r>
              <a:rPr sz="1100" spc="-75" dirty="0">
                <a:solidFill>
                  <a:srgbClr val="656565"/>
                </a:solidFill>
                <a:latin typeface="Arial"/>
                <a:cs typeface="Arial"/>
              </a:rPr>
              <a:t>speech. </a:t>
            </a:r>
            <a:r>
              <a:rPr sz="1100" spc="-60" dirty="0">
                <a:solidFill>
                  <a:srgbClr val="656565"/>
                </a:solidFill>
                <a:latin typeface="Arial"/>
                <a:cs typeface="Arial"/>
              </a:rPr>
              <a:t>WSJ0 </a:t>
            </a:r>
            <a:r>
              <a:rPr sz="1100" spc="-55" dirty="0">
                <a:solidFill>
                  <a:srgbClr val="656565"/>
                </a:solidFill>
                <a:latin typeface="Arial"/>
                <a:cs typeface="Arial"/>
              </a:rPr>
              <a:t>1991, 30k</a:t>
            </a:r>
            <a:r>
              <a:rPr sz="1100" spc="150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lang="ru-RU" sz="1100" spc="-60" dirty="0" smtClean="0">
                <a:solidFill>
                  <a:srgbClr val="656565"/>
                </a:solidFill>
                <a:latin typeface="Arial"/>
                <a:cs typeface="Arial"/>
              </a:rPr>
              <a:t>словарь</a:t>
            </a:r>
            <a:endParaRPr sz="1100" dirty="0">
              <a:latin typeface="Arial"/>
              <a:cs typeface="Arial"/>
            </a:endParaRPr>
          </a:p>
          <a:p>
            <a:pPr marL="151130" indent="-138430">
              <a:lnSpc>
                <a:spcPct val="100000"/>
              </a:lnSpc>
              <a:spcBef>
                <a:spcPts val="335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sz="1100" spc="-45" dirty="0">
                <a:solidFill>
                  <a:srgbClr val="656565"/>
                </a:solidFill>
                <a:latin typeface="Arial"/>
                <a:cs typeface="Arial"/>
              </a:rPr>
              <a:t>Broadcast </a:t>
            </a:r>
            <a:r>
              <a:rPr sz="1100" spc="-85" dirty="0">
                <a:solidFill>
                  <a:srgbClr val="656565"/>
                </a:solidFill>
                <a:latin typeface="Arial"/>
                <a:cs typeface="Arial"/>
              </a:rPr>
              <a:t>News </a:t>
            </a:r>
            <a:r>
              <a:rPr sz="1100" spc="20" dirty="0">
                <a:solidFill>
                  <a:srgbClr val="656565"/>
                </a:solidFill>
                <a:latin typeface="Arial"/>
                <a:cs typeface="Arial"/>
              </a:rPr>
              <a:t>(BN) </a:t>
            </a:r>
            <a:r>
              <a:rPr sz="1100" spc="-70" dirty="0">
                <a:solidFill>
                  <a:srgbClr val="656565"/>
                </a:solidFill>
                <a:latin typeface="Arial"/>
                <a:cs typeface="Arial"/>
              </a:rPr>
              <a:t>1996 104</a:t>
            </a:r>
            <a:r>
              <a:rPr sz="1100" spc="-10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lang="ru-RU" sz="1100" spc="-60" dirty="0" smtClean="0">
                <a:solidFill>
                  <a:srgbClr val="656565"/>
                </a:solidFill>
                <a:latin typeface="Arial"/>
                <a:cs typeface="Arial"/>
              </a:rPr>
              <a:t>часов</a:t>
            </a:r>
            <a:endParaRPr sz="1100" dirty="0">
              <a:latin typeface="Arial"/>
              <a:cs typeface="Arial"/>
            </a:endParaRPr>
          </a:p>
          <a:p>
            <a:pPr marL="151130" marR="26670" indent="-138430">
              <a:lnSpc>
                <a:spcPct val="102600"/>
              </a:lnSpc>
              <a:spcBef>
                <a:spcPts val="300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sz="1100" spc="-40" dirty="0">
                <a:solidFill>
                  <a:srgbClr val="656565"/>
                </a:solidFill>
                <a:latin typeface="Arial"/>
                <a:cs typeface="Arial"/>
              </a:rPr>
              <a:t>Switchboard </a:t>
            </a:r>
            <a:r>
              <a:rPr sz="1100" spc="-10" dirty="0">
                <a:solidFill>
                  <a:srgbClr val="656565"/>
                </a:solidFill>
                <a:latin typeface="Arial"/>
                <a:cs typeface="Arial"/>
              </a:rPr>
              <a:t>(SWB) </a:t>
            </a:r>
            <a:r>
              <a:rPr sz="1100" spc="-55" dirty="0">
                <a:solidFill>
                  <a:srgbClr val="656565"/>
                </a:solidFill>
                <a:latin typeface="Arial"/>
                <a:cs typeface="Arial"/>
              </a:rPr>
              <a:t>1992. </a:t>
            </a:r>
            <a:r>
              <a:rPr sz="1100" spc="-70" dirty="0">
                <a:solidFill>
                  <a:srgbClr val="656565"/>
                </a:solidFill>
                <a:latin typeface="Arial"/>
                <a:cs typeface="Arial"/>
              </a:rPr>
              <a:t>2000 </a:t>
            </a:r>
            <a:r>
              <a:rPr lang="ru-RU" sz="1100" spc="-60" dirty="0" smtClean="0">
                <a:solidFill>
                  <a:srgbClr val="656565"/>
                </a:solidFill>
                <a:latin typeface="Arial"/>
                <a:cs typeface="Arial"/>
              </a:rPr>
              <a:t>часов спонтанной телефонной речи </a:t>
            </a:r>
            <a:r>
              <a:rPr sz="1100" spc="-70" dirty="0" smtClean="0">
                <a:solidFill>
                  <a:srgbClr val="656565"/>
                </a:solidFill>
                <a:latin typeface="Arial"/>
                <a:cs typeface="Arial"/>
              </a:rPr>
              <a:t>500</a:t>
            </a:r>
            <a:r>
              <a:rPr sz="1100" spc="50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lang="ru-RU" sz="1100" spc="-85" dirty="0" smtClean="0">
                <a:solidFill>
                  <a:srgbClr val="656565"/>
                </a:solidFill>
                <a:latin typeface="Arial"/>
                <a:cs typeface="Arial"/>
              </a:rPr>
              <a:t>спикеров</a:t>
            </a:r>
            <a:endParaRPr sz="1100" dirty="0">
              <a:latin typeface="Arial"/>
              <a:cs typeface="Arial"/>
            </a:endParaRPr>
          </a:p>
          <a:p>
            <a:pPr marL="151130" indent="-138430">
              <a:lnSpc>
                <a:spcPct val="100000"/>
              </a:lnSpc>
              <a:spcBef>
                <a:spcPts val="335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lang="ru-RU" sz="1100" spc="-70" dirty="0" smtClean="0">
                <a:solidFill>
                  <a:srgbClr val="656565"/>
                </a:solidFill>
                <a:latin typeface="Arial"/>
                <a:cs typeface="Arial"/>
              </a:rPr>
              <a:t>Голосовой поиск </a:t>
            </a:r>
            <a:r>
              <a:rPr sz="1100" spc="-70" dirty="0" smtClean="0">
                <a:solidFill>
                  <a:srgbClr val="656565"/>
                </a:solidFill>
                <a:latin typeface="Arial"/>
                <a:cs typeface="Arial"/>
              </a:rPr>
              <a:t>Google</a:t>
            </a:r>
            <a:endParaRPr sz="1100" dirty="0" smtClean="0">
              <a:latin typeface="Arial"/>
              <a:cs typeface="Arial"/>
            </a:endParaRPr>
          </a:p>
          <a:p>
            <a:pPr marL="327660" lvl="1" indent="-176530">
              <a:lnSpc>
                <a:spcPct val="100000"/>
              </a:lnSpc>
              <a:spcBef>
                <a:spcPts val="235"/>
              </a:spcBef>
              <a:buFont typeface="Lucida Sans Unicode"/>
              <a:buChar char="−"/>
              <a:tabLst>
                <a:tab pos="328295" algn="l"/>
              </a:tabLst>
            </a:pPr>
            <a:r>
              <a:rPr lang="ru-RU" sz="1100" spc="-60" dirty="0" smtClean="0">
                <a:solidFill>
                  <a:srgbClr val="656565"/>
                </a:solidFill>
                <a:latin typeface="Arial"/>
                <a:cs typeface="Arial"/>
              </a:rPr>
              <a:t>Анонимный живой трафик</a:t>
            </a:r>
            <a:r>
              <a:rPr sz="1100" spc="-5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1100" spc="-15" dirty="0" smtClean="0">
                <a:solidFill>
                  <a:srgbClr val="656565"/>
                </a:solidFill>
                <a:latin typeface="Arial"/>
                <a:cs typeface="Arial"/>
              </a:rPr>
              <a:t>3M </a:t>
            </a:r>
            <a:r>
              <a:rPr lang="ru-RU" sz="1100" spc="-50" dirty="0" smtClean="0">
                <a:solidFill>
                  <a:srgbClr val="656565"/>
                </a:solidFill>
                <a:latin typeface="Arial"/>
                <a:cs typeface="Arial"/>
              </a:rPr>
              <a:t>высказываний</a:t>
            </a:r>
            <a:r>
              <a:rPr sz="1100" spc="-50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1100" spc="-70" dirty="0" smtClean="0">
                <a:solidFill>
                  <a:srgbClr val="656565"/>
                </a:solidFill>
                <a:latin typeface="Arial"/>
                <a:cs typeface="Arial"/>
              </a:rPr>
              <a:t>2000</a:t>
            </a:r>
            <a:r>
              <a:rPr sz="1100" spc="85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lang="ru-RU" sz="1100" spc="-60" dirty="0" smtClean="0">
                <a:solidFill>
                  <a:srgbClr val="656565"/>
                </a:solidFill>
                <a:latin typeface="Arial"/>
                <a:cs typeface="Arial"/>
              </a:rPr>
              <a:t>часов</a:t>
            </a:r>
            <a:endParaRPr sz="1100" dirty="0" smtClean="0">
              <a:latin typeface="Arial"/>
              <a:cs typeface="Arial"/>
            </a:endParaRPr>
          </a:p>
          <a:p>
            <a:pPr marL="327660" marR="82550">
              <a:lnSpc>
                <a:spcPct val="102600"/>
              </a:lnSpc>
            </a:pPr>
            <a:r>
              <a:rPr lang="ru-RU" sz="1100" spc="-45" dirty="0" smtClean="0">
                <a:solidFill>
                  <a:srgbClr val="656565"/>
                </a:solidFill>
                <a:latin typeface="Arial"/>
                <a:cs typeface="Arial"/>
              </a:rPr>
              <a:t>Транскрибированные вручную</a:t>
            </a:r>
            <a:r>
              <a:rPr sz="1100" spc="-45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1100" spc="-15" dirty="0">
                <a:solidFill>
                  <a:srgbClr val="656565"/>
                </a:solidFill>
                <a:latin typeface="Arial"/>
                <a:cs typeface="Arial"/>
              </a:rPr>
              <a:t>4M </a:t>
            </a:r>
            <a:r>
              <a:rPr lang="ru-RU" sz="1100" spc="-55" dirty="0" smtClean="0">
                <a:solidFill>
                  <a:srgbClr val="656565"/>
                </a:solidFill>
                <a:latin typeface="Arial"/>
                <a:cs typeface="Arial"/>
              </a:rPr>
              <a:t>слов</a:t>
            </a:r>
            <a:r>
              <a:rPr sz="1100" spc="-55" dirty="0" smtClean="0">
                <a:solidFill>
                  <a:srgbClr val="656565"/>
                </a:solidFill>
                <a:latin typeface="Arial"/>
                <a:cs typeface="Arial"/>
              </a:rPr>
              <a:t>. </a:t>
            </a:r>
            <a:r>
              <a:rPr lang="ru-RU" sz="1100" spc="-40" dirty="0" smtClean="0">
                <a:solidFill>
                  <a:srgbClr val="656565"/>
                </a:solidFill>
                <a:latin typeface="Arial"/>
                <a:cs typeface="Arial"/>
              </a:rPr>
              <a:t>Постоянно обновляется, синтетическая реверберация + добавочный шум</a:t>
            </a:r>
            <a:endParaRPr sz="1100" dirty="0">
              <a:latin typeface="Arial"/>
              <a:cs typeface="Arial"/>
            </a:endParaRPr>
          </a:p>
          <a:p>
            <a:pPr marL="151130" marR="264795" indent="-138430">
              <a:lnSpc>
                <a:spcPct val="102600"/>
              </a:lnSpc>
              <a:spcBef>
                <a:spcPts val="300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sz="1100" spc="-85" dirty="0" err="1">
                <a:solidFill>
                  <a:srgbClr val="656565"/>
                </a:solidFill>
                <a:latin typeface="Arial"/>
                <a:cs typeface="Arial"/>
              </a:rPr>
              <a:t>DeepSpeech</a:t>
            </a:r>
            <a:r>
              <a:rPr sz="1100" spc="-85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1100" spc="-65" dirty="0" smtClean="0">
                <a:solidFill>
                  <a:srgbClr val="656565"/>
                </a:solidFill>
                <a:latin typeface="Arial"/>
                <a:cs typeface="Arial"/>
              </a:rPr>
              <a:t>5000</a:t>
            </a:r>
            <a:r>
              <a:rPr lang="ru-RU" sz="1100" spc="-65" dirty="0" smtClean="0">
                <a:solidFill>
                  <a:srgbClr val="656565"/>
                </a:solidFill>
                <a:latin typeface="Arial"/>
                <a:cs typeface="Arial"/>
              </a:rPr>
              <a:t>ч</a:t>
            </a:r>
            <a:r>
              <a:rPr sz="1100" spc="-65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lang="ru-RU" sz="1100" spc="-65" dirty="0" smtClean="0">
                <a:solidFill>
                  <a:srgbClr val="656565"/>
                </a:solidFill>
                <a:latin typeface="Arial"/>
                <a:cs typeface="Arial"/>
              </a:rPr>
              <a:t>чтения</a:t>
            </a:r>
            <a:r>
              <a:rPr sz="1100" spc="-65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656565"/>
                </a:solidFill>
                <a:latin typeface="Arial"/>
                <a:cs typeface="Arial"/>
              </a:rPr>
              <a:t>(Lombard) </a:t>
            </a:r>
            <a:r>
              <a:rPr lang="ru-RU" sz="1100" spc="-90" dirty="0" smtClean="0">
                <a:solidFill>
                  <a:srgbClr val="656565"/>
                </a:solidFill>
                <a:latin typeface="Arial"/>
                <a:cs typeface="Arial"/>
              </a:rPr>
              <a:t>речи</a:t>
            </a:r>
            <a:r>
              <a:rPr sz="1100" spc="-90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1100" spc="204" dirty="0">
                <a:solidFill>
                  <a:srgbClr val="656565"/>
                </a:solidFill>
                <a:latin typeface="Arial"/>
                <a:cs typeface="Arial"/>
              </a:rPr>
              <a:t>+ </a:t>
            </a:r>
            <a:r>
              <a:rPr sz="1100" spc="-50" dirty="0">
                <a:solidFill>
                  <a:srgbClr val="656565"/>
                </a:solidFill>
                <a:latin typeface="Arial"/>
                <a:cs typeface="Arial"/>
              </a:rPr>
              <a:t>SWB </a:t>
            </a:r>
            <a:r>
              <a:rPr lang="ru-RU" sz="1100" dirty="0" smtClean="0">
                <a:solidFill>
                  <a:srgbClr val="656565"/>
                </a:solidFill>
                <a:latin typeface="Arial"/>
                <a:cs typeface="Arial"/>
              </a:rPr>
              <a:t>с добавочным шумом</a:t>
            </a:r>
            <a:endParaRPr sz="1100" dirty="0">
              <a:latin typeface="Arial"/>
              <a:cs typeface="Arial"/>
            </a:endParaRPr>
          </a:p>
          <a:p>
            <a:pPr marL="151130" indent="-138430">
              <a:lnSpc>
                <a:spcPct val="100000"/>
              </a:lnSpc>
              <a:spcBef>
                <a:spcPts val="334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sz="1100" spc="-65" dirty="0">
                <a:solidFill>
                  <a:srgbClr val="656565"/>
                </a:solidFill>
                <a:latin typeface="Arial"/>
                <a:cs typeface="Arial"/>
              </a:rPr>
              <a:t>YouTube </a:t>
            </a:r>
            <a:r>
              <a:rPr sz="1100" spc="-60" dirty="0">
                <a:solidFill>
                  <a:srgbClr val="656565"/>
                </a:solidFill>
                <a:latin typeface="Arial"/>
                <a:cs typeface="Arial"/>
              </a:rPr>
              <a:t>125,000 </a:t>
            </a:r>
            <a:r>
              <a:rPr lang="ru-RU" sz="1100" spc="-60" dirty="0" smtClean="0">
                <a:solidFill>
                  <a:srgbClr val="656565"/>
                </a:solidFill>
                <a:latin typeface="Arial"/>
                <a:cs typeface="Arial"/>
              </a:rPr>
              <a:t>часов выровненных подписей </a:t>
            </a:r>
            <a:r>
              <a:rPr sz="1100" spc="-25" dirty="0" smtClean="0">
                <a:solidFill>
                  <a:srgbClr val="656565"/>
                </a:solidFill>
                <a:latin typeface="Arial"/>
                <a:cs typeface="Arial"/>
              </a:rPr>
              <a:t>(</a:t>
            </a:r>
            <a:r>
              <a:rPr sz="1100" spc="-25" dirty="0" err="1" smtClean="0">
                <a:solidFill>
                  <a:srgbClr val="656565"/>
                </a:solidFill>
                <a:latin typeface="Arial"/>
                <a:cs typeface="Arial"/>
              </a:rPr>
              <a:t>Soltau</a:t>
            </a:r>
            <a:r>
              <a:rPr sz="1100" spc="-25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656565"/>
                </a:solidFill>
                <a:latin typeface="Arial"/>
                <a:cs typeface="Arial"/>
              </a:rPr>
              <a:t>et al.,</a:t>
            </a:r>
            <a:r>
              <a:rPr sz="1100" spc="25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656565"/>
                </a:solidFill>
                <a:latin typeface="Arial"/>
                <a:cs typeface="Arial"/>
              </a:rPr>
              <a:t>2016)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896485" cy="367030"/>
          </a:xfrm>
          <a:custGeom>
            <a:avLst/>
            <a:gdLst/>
            <a:ahLst/>
            <a:cxnLst/>
            <a:rect l="l" t="t" r="r" b="b"/>
            <a:pathLst>
              <a:path w="4896485" h="367030">
                <a:moveTo>
                  <a:pt x="0" y="366928"/>
                </a:moveTo>
                <a:lnTo>
                  <a:pt x="4896002" y="366928"/>
                </a:lnTo>
                <a:lnTo>
                  <a:pt x="4896002" y="0"/>
                </a:lnTo>
                <a:lnTo>
                  <a:pt x="0" y="0"/>
                </a:lnTo>
                <a:lnTo>
                  <a:pt x="0" y="366928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305" y="70800"/>
            <a:ext cx="63500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-5" dirty="0" smtClean="0"/>
              <a:t>План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347294" y="674254"/>
            <a:ext cx="4847006" cy="2286652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20345" marR="625475" indent="-208279">
              <a:lnSpc>
                <a:spcPct val="102600"/>
              </a:lnSpc>
              <a:spcBef>
                <a:spcPts val="55"/>
              </a:spcBef>
            </a:pPr>
            <a:r>
              <a:rPr lang="ru-RU" sz="1100" b="1" spc="-60" dirty="0">
                <a:solidFill>
                  <a:srgbClr val="4185F3"/>
                </a:solidFill>
                <a:latin typeface="Arial"/>
                <a:cs typeface="Arial"/>
              </a:rPr>
              <a:t>Распознавание речи</a:t>
            </a:r>
          </a:p>
          <a:p>
            <a:pPr marL="220345" marR="625475" indent="-208279">
              <a:lnSpc>
                <a:spcPct val="102600"/>
              </a:lnSpc>
              <a:spcBef>
                <a:spcPts val="55"/>
              </a:spcBef>
            </a:pPr>
            <a:r>
              <a:rPr lang="ru-RU" sz="1100" b="1" spc="-60" dirty="0">
                <a:solidFill>
                  <a:srgbClr val="4185F3"/>
                </a:solidFill>
                <a:latin typeface="Arial"/>
                <a:cs typeface="Arial"/>
              </a:rPr>
              <a:t>       </a:t>
            </a:r>
            <a:r>
              <a:rPr lang="ru-RU" sz="1100" spc="-40" dirty="0">
                <a:solidFill>
                  <a:srgbClr val="656565"/>
                </a:solidFill>
                <a:latin typeface="Arial"/>
                <a:cs typeface="Arial"/>
              </a:rPr>
              <a:t>Акустическое представление</a:t>
            </a:r>
            <a:endParaRPr lang="ru-RU" sz="1100" spc="-50" dirty="0">
              <a:solidFill>
                <a:srgbClr val="656565"/>
              </a:solidFill>
              <a:latin typeface="Arial"/>
              <a:cs typeface="Arial"/>
            </a:endParaRPr>
          </a:p>
          <a:p>
            <a:pPr marL="220345" marR="625475" indent="-208279">
              <a:lnSpc>
                <a:spcPct val="102600"/>
              </a:lnSpc>
              <a:spcBef>
                <a:spcPts val="55"/>
              </a:spcBef>
            </a:pPr>
            <a:r>
              <a:rPr lang="ru-RU" sz="1100" spc="-50" dirty="0">
                <a:solidFill>
                  <a:srgbClr val="656565"/>
                </a:solidFill>
                <a:latin typeface="Arial"/>
                <a:cs typeface="Arial"/>
              </a:rPr>
              <a:t>       </a:t>
            </a:r>
            <a:r>
              <a:rPr lang="ru-RU" sz="1100" spc="-40" dirty="0">
                <a:solidFill>
                  <a:srgbClr val="656565"/>
                </a:solidFill>
                <a:latin typeface="Arial"/>
                <a:cs typeface="Arial"/>
              </a:rPr>
              <a:t>Фонетическое представление</a:t>
            </a:r>
            <a:endParaRPr lang="ru-RU" sz="1100" spc="-50" dirty="0">
              <a:solidFill>
                <a:srgbClr val="656565"/>
              </a:solidFill>
              <a:latin typeface="Arial"/>
              <a:cs typeface="Arial"/>
            </a:endParaRPr>
          </a:p>
          <a:p>
            <a:pPr marL="220345" marR="625475" indent="-208279">
              <a:lnSpc>
                <a:spcPct val="102600"/>
              </a:lnSpc>
              <a:spcBef>
                <a:spcPts val="55"/>
              </a:spcBef>
            </a:pPr>
            <a:r>
              <a:rPr lang="ru-RU" sz="1100" spc="-50" dirty="0">
                <a:solidFill>
                  <a:srgbClr val="656565"/>
                </a:solidFill>
                <a:latin typeface="Arial"/>
                <a:cs typeface="Arial"/>
              </a:rPr>
              <a:t>       </a:t>
            </a:r>
            <a:r>
              <a:rPr lang="ru-RU" sz="1100" spc="-30" dirty="0">
                <a:solidFill>
                  <a:srgbClr val="656565"/>
                </a:solidFill>
                <a:latin typeface="Arial"/>
                <a:cs typeface="Arial"/>
              </a:rPr>
              <a:t>История</a:t>
            </a:r>
            <a:endParaRPr lang="ru-RU" sz="1100" dirty="0">
              <a:latin typeface="Arial"/>
              <a:cs typeface="Arial"/>
            </a:endParaRPr>
          </a:p>
          <a:p>
            <a:pPr marL="220345">
              <a:lnSpc>
                <a:spcPct val="100000"/>
              </a:lnSpc>
              <a:spcBef>
                <a:spcPts val="35"/>
              </a:spcBef>
            </a:pPr>
            <a:r>
              <a:rPr lang="ru-RU" sz="1100" spc="-30" dirty="0">
                <a:solidFill>
                  <a:srgbClr val="656565"/>
                </a:solidFill>
                <a:latin typeface="Arial"/>
                <a:cs typeface="Arial"/>
              </a:rPr>
              <a:t>Вероятностное распознавание речи</a:t>
            </a:r>
            <a:endParaRPr lang="ru-RU"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ru-RU" sz="1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ru-RU" sz="1100" b="1" spc="-25" dirty="0">
                <a:solidFill>
                  <a:srgbClr val="4185F3"/>
                </a:solidFill>
                <a:latin typeface="Arial"/>
                <a:cs typeface="Arial"/>
              </a:rPr>
              <a:t>Распознавание речи нейронной сети</a:t>
            </a:r>
            <a:endParaRPr lang="ru-RU" sz="1100" dirty="0">
              <a:latin typeface="Arial"/>
              <a:cs typeface="Arial"/>
            </a:endParaRPr>
          </a:p>
          <a:p>
            <a:pPr marL="220345" marR="662940">
              <a:lnSpc>
                <a:spcPct val="102600"/>
              </a:lnSpc>
            </a:pPr>
            <a:r>
              <a:rPr lang="ru-RU" sz="1100" spc="-35" dirty="0">
                <a:solidFill>
                  <a:srgbClr val="656565"/>
                </a:solidFill>
                <a:latin typeface="Arial"/>
                <a:cs typeface="Arial"/>
              </a:rPr>
              <a:t>Гибридные нейронные сети</a:t>
            </a:r>
            <a:endParaRPr lang="ru-RU" sz="1100" spc="-60" dirty="0">
              <a:solidFill>
                <a:srgbClr val="656565"/>
              </a:solidFill>
              <a:latin typeface="Arial"/>
              <a:cs typeface="Arial"/>
            </a:endParaRPr>
          </a:p>
          <a:p>
            <a:pPr marL="220345" marR="662940">
              <a:lnSpc>
                <a:spcPct val="102600"/>
              </a:lnSpc>
            </a:pPr>
            <a:r>
              <a:rPr lang="ru-RU" sz="1100" spc="-35" dirty="0">
                <a:solidFill>
                  <a:srgbClr val="656565"/>
                </a:solidFill>
                <a:latin typeface="Arial"/>
                <a:cs typeface="Arial"/>
              </a:rPr>
              <a:t>Тренировка потерь</a:t>
            </a:r>
            <a:endParaRPr lang="ru-RU" sz="1100" dirty="0">
              <a:latin typeface="Arial"/>
              <a:cs typeface="Arial"/>
            </a:endParaRPr>
          </a:p>
          <a:p>
            <a:pPr marL="220345" marR="130175">
              <a:lnSpc>
                <a:spcPct val="102600"/>
              </a:lnSpc>
            </a:pPr>
            <a:r>
              <a:rPr lang="ru-RU" sz="1100" spc="-95" dirty="0">
                <a:solidFill>
                  <a:srgbClr val="656565"/>
                </a:solidFill>
                <a:latin typeface="Arial"/>
                <a:cs typeface="Arial"/>
              </a:rPr>
              <a:t>Обучение дискриминационной последовательности</a:t>
            </a:r>
            <a:endParaRPr lang="ru-RU" sz="1100" spc="-20" dirty="0">
              <a:solidFill>
                <a:srgbClr val="656565"/>
              </a:solidFill>
              <a:latin typeface="Arial"/>
              <a:cs typeface="Arial"/>
            </a:endParaRPr>
          </a:p>
          <a:p>
            <a:pPr marL="220345" marR="130175">
              <a:lnSpc>
                <a:spcPct val="102600"/>
              </a:lnSpc>
            </a:pPr>
            <a:r>
              <a:rPr lang="ru-RU" sz="1100" spc="-70" dirty="0">
                <a:solidFill>
                  <a:srgbClr val="656565"/>
                </a:solidFill>
                <a:latin typeface="Arial"/>
                <a:cs typeface="Arial"/>
              </a:rPr>
              <a:t>Новые архитектуры</a:t>
            </a:r>
            <a:endParaRPr lang="ru-RU"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ru-RU" sz="1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ru-RU" sz="1100" b="1" spc="-15" dirty="0">
                <a:solidFill>
                  <a:srgbClr val="4185F3"/>
                </a:solidFill>
                <a:latin typeface="Arial"/>
                <a:cs typeface="Arial"/>
              </a:rPr>
              <a:t>Другие темы</a:t>
            </a:r>
            <a:endParaRPr lang="ru-RU" sz="1100" dirty="0">
              <a:latin typeface="Arial"/>
              <a:cs typeface="Arial"/>
            </a:endParaRPr>
          </a:p>
        </p:txBody>
      </p:sp>
      <p:sp>
        <p:nvSpPr>
          <p:cNvPr id="5" name="object 6"/>
          <p:cNvSpPr/>
          <p:nvPr/>
        </p:nvSpPr>
        <p:spPr>
          <a:xfrm>
            <a:off x="119424" y="1425575"/>
            <a:ext cx="4130576" cy="1931670"/>
          </a:xfrm>
          <a:custGeom>
            <a:avLst/>
            <a:gdLst/>
            <a:ahLst/>
            <a:cxnLst/>
            <a:rect l="l" t="t" r="r" b="b"/>
            <a:pathLst>
              <a:path w="9718675" h="1779270">
                <a:moveTo>
                  <a:pt x="0" y="0"/>
                </a:moveTo>
                <a:lnTo>
                  <a:pt x="9718130" y="0"/>
                </a:lnTo>
                <a:lnTo>
                  <a:pt x="9718130" y="1778694"/>
                </a:lnTo>
                <a:lnTo>
                  <a:pt x="0" y="177869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1300" y="876835"/>
            <a:ext cx="4130576" cy="320139"/>
          </a:xfrm>
          <a:custGeom>
            <a:avLst/>
            <a:gdLst/>
            <a:ahLst/>
            <a:cxnLst/>
            <a:rect l="l" t="t" r="r" b="b"/>
            <a:pathLst>
              <a:path w="9718675" h="1779270">
                <a:moveTo>
                  <a:pt x="0" y="0"/>
                </a:moveTo>
                <a:lnTo>
                  <a:pt x="9718130" y="0"/>
                </a:lnTo>
                <a:lnTo>
                  <a:pt x="9718130" y="1778694"/>
                </a:lnTo>
                <a:lnTo>
                  <a:pt x="0" y="177869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305" y="70800"/>
            <a:ext cx="178639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-50" dirty="0" smtClean="0"/>
              <a:t>Краткая история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131305" y="488642"/>
            <a:ext cx="4770895" cy="299761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67030" indent="-138430">
              <a:lnSpc>
                <a:spcPct val="100000"/>
              </a:lnSpc>
              <a:spcBef>
                <a:spcPts val="375"/>
              </a:spcBef>
              <a:buFont typeface="Lucida Sans Unicode"/>
              <a:buChar char="•"/>
              <a:tabLst>
                <a:tab pos="367665" algn="l"/>
              </a:tabLst>
            </a:pPr>
            <a:r>
              <a:rPr sz="1100" spc="-80" dirty="0" smtClean="0">
                <a:solidFill>
                  <a:srgbClr val="656565"/>
                </a:solidFill>
                <a:latin typeface="Arial"/>
                <a:cs typeface="Arial"/>
              </a:rPr>
              <a:t>1960</a:t>
            </a:r>
            <a:r>
              <a:rPr lang="ru-RU" sz="1100" spc="-80" dirty="0" smtClean="0">
                <a:solidFill>
                  <a:srgbClr val="656565"/>
                </a:solidFill>
                <a:latin typeface="Arial"/>
                <a:cs typeface="Arial"/>
              </a:rPr>
              <a:t>-е</a:t>
            </a:r>
            <a:r>
              <a:rPr sz="1100" spc="-80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lang="ru-RU" sz="1100" spc="-45" dirty="0" smtClean="0">
                <a:solidFill>
                  <a:srgbClr val="656565"/>
                </a:solidFill>
                <a:latin typeface="Arial"/>
                <a:cs typeface="Arial"/>
              </a:rPr>
              <a:t>Динамическое Искривление Времени</a:t>
            </a:r>
            <a:endParaRPr sz="1100" dirty="0">
              <a:latin typeface="Arial"/>
              <a:cs typeface="Arial"/>
            </a:endParaRPr>
          </a:p>
          <a:p>
            <a:pPr marL="367030" indent="-138430">
              <a:lnSpc>
                <a:spcPct val="100000"/>
              </a:lnSpc>
              <a:spcBef>
                <a:spcPts val="270"/>
              </a:spcBef>
              <a:buFont typeface="Lucida Sans Unicode"/>
              <a:buChar char="•"/>
              <a:tabLst>
                <a:tab pos="367665" algn="l"/>
              </a:tabLst>
            </a:pPr>
            <a:r>
              <a:rPr sz="1100" spc="-80" dirty="0" smtClean="0">
                <a:solidFill>
                  <a:srgbClr val="656565"/>
                </a:solidFill>
                <a:latin typeface="Arial"/>
                <a:cs typeface="Arial"/>
              </a:rPr>
              <a:t>1970</a:t>
            </a:r>
            <a:r>
              <a:rPr lang="ru-RU" sz="1100" spc="-80" dirty="0" smtClean="0">
                <a:solidFill>
                  <a:srgbClr val="656565"/>
                </a:solidFill>
                <a:latin typeface="Arial"/>
                <a:cs typeface="Arial"/>
              </a:rPr>
              <a:t>-е</a:t>
            </a:r>
            <a:r>
              <a:rPr sz="1100" spc="-80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lang="ru-RU" sz="1100" spc="-50" dirty="0" smtClean="0">
                <a:solidFill>
                  <a:srgbClr val="656565"/>
                </a:solidFill>
                <a:latin typeface="Arial"/>
                <a:cs typeface="Arial"/>
              </a:rPr>
              <a:t>Скрытые Марковские Модели</a:t>
            </a:r>
            <a:endParaRPr sz="1100" dirty="0">
              <a:latin typeface="Arial"/>
              <a:cs typeface="Arial"/>
            </a:endParaRPr>
          </a:p>
          <a:p>
            <a:pPr marL="367030" indent="-138430">
              <a:lnSpc>
                <a:spcPct val="100000"/>
              </a:lnSpc>
              <a:spcBef>
                <a:spcPts val="270"/>
              </a:spcBef>
              <a:buFont typeface="Lucida Sans Unicode"/>
              <a:buChar char="•"/>
              <a:tabLst>
                <a:tab pos="367665" algn="l"/>
              </a:tabLst>
            </a:pPr>
            <a:r>
              <a:rPr lang="ru-RU" sz="1100" spc="-20" dirty="0" smtClean="0">
                <a:solidFill>
                  <a:srgbClr val="656565"/>
                </a:solidFill>
                <a:latin typeface="Arial"/>
                <a:cs typeface="Arial"/>
              </a:rPr>
              <a:t>Многослойный персептрон </a:t>
            </a:r>
            <a:r>
              <a:rPr sz="1100" spc="-70" dirty="0" smtClean="0">
                <a:solidFill>
                  <a:srgbClr val="656565"/>
                </a:solidFill>
                <a:latin typeface="Arial"/>
                <a:cs typeface="Arial"/>
              </a:rPr>
              <a:t>1986</a:t>
            </a:r>
            <a:endParaRPr sz="1100" dirty="0">
              <a:latin typeface="Arial"/>
              <a:cs typeface="Arial"/>
            </a:endParaRPr>
          </a:p>
          <a:p>
            <a:pPr marL="367030" indent="-138430">
              <a:lnSpc>
                <a:spcPct val="100000"/>
              </a:lnSpc>
              <a:spcBef>
                <a:spcPts val="275"/>
              </a:spcBef>
              <a:buFont typeface="Lucida Sans Unicode"/>
              <a:buChar char="•"/>
              <a:tabLst>
                <a:tab pos="367665" algn="l"/>
              </a:tabLst>
            </a:pPr>
            <a:r>
              <a:rPr lang="ru-RU" sz="1100" spc="-90" dirty="0" smtClean="0">
                <a:solidFill>
                  <a:srgbClr val="656565"/>
                </a:solidFill>
                <a:latin typeface="Arial"/>
                <a:cs typeface="Arial"/>
              </a:rPr>
              <a:t>Распознавание речи с помощью нейронных сетей </a:t>
            </a:r>
            <a:r>
              <a:rPr sz="1100" spc="-70" dirty="0" smtClean="0">
                <a:solidFill>
                  <a:srgbClr val="656565"/>
                </a:solidFill>
                <a:latin typeface="Arial"/>
                <a:cs typeface="Arial"/>
              </a:rPr>
              <a:t>1987–1995</a:t>
            </a:r>
            <a:endParaRPr sz="1100" dirty="0">
              <a:latin typeface="Arial"/>
              <a:cs typeface="Arial"/>
            </a:endParaRPr>
          </a:p>
          <a:p>
            <a:pPr marL="367030" indent="-138430">
              <a:lnSpc>
                <a:spcPct val="100000"/>
              </a:lnSpc>
              <a:spcBef>
                <a:spcPts val="270"/>
              </a:spcBef>
              <a:buFont typeface="Lucida Sans Unicode"/>
              <a:buChar char="•"/>
              <a:tabLst>
                <a:tab pos="367665" algn="l"/>
              </a:tabLst>
            </a:pPr>
            <a:r>
              <a:rPr lang="ru-RU" sz="1100" spc="-85" dirty="0" smtClean="0">
                <a:solidFill>
                  <a:srgbClr val="656565"/>
                </a:solidFill>
                <a:latin typeface="Arial"/>
                <a:cs typeface="Arial"/>
              </a:rPr>
              <a:t>Заменены </a:t>
            </a:r>
            <a:r>
              <a:rPr lang="ru-RU" sz="1100" spc="-50" dirty="0" smtClean="0">
                <a:solidFill>
                  <a:srgbClr val="656565"/>
                </a:solidFill>
                <a:latin typeface="Arial"/>
                <a:cs typeface="Arial"/>
              </a:rPr>
              <a:t>ОММ</a:t>
            </a:r>
            <a:r>
              <a:rPr sz="1100" spc="-150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1100" spc="-70" dirty="0">
                <a:solidFill>
                  <a:srgbClr val="656565"/>
                </a:solidFill>
                <a:latin typeface="Arial"/>
                <a:cs typeface="Arial"/>
              </a:rPr>
              <a:t>1995–2009</a:t>
            </a:r>
            <a:endParaRPr sz="1100" dirty="0">
              <a:latin typeface="Arial"/>
              <a:cs typeface="Arial"/>
            </a:endParaRPr>
          </a:p>
          <a:p>
            <a:pPr marL="367030" indent="-138430">
              <a:lnSpc>
                <a:spcPct val="100000"/>
              </a:lnSpc>
              <a:spcBef>
                <a:spcPts val="275"/>
              </a:spcBef>
              <a:buFont typeface="Lucida Sans Unicode"/>
              <a:buChar char="•"/>
              <a:tabLst>
                <a:tab pos="367665" algn="l"/>
              </a:tabLst>
            </a:pPr>
            <a:r>
              <a:rPr lang="ru-RU" sz="1100" spc="-45" dirty="0" smtClean="0">
                <a:solidFill>
                  <a:srgbClr val="656565"/>
                </a:solidFill>
                <a:latin typeface="Arial"/>
                <a:cs typeface="Arial"/>
              </a:rPr>
              <a:t>Особенности нейронной сети </a:t>
            </a:r>
            <a:r>
              <a:rPr sz="1100" spc="-70" dirty="0" smtClean="0">
                <a:solidFill>
                  <a:srgbClr val="656565"/>
                </a:solidFill>
                <a:latin typeface="Arial"/>
                <a:cs typeface="Arial"/>
              </a:rPr>
              <a:t>2002</a:t>
            </a:r>
            <a:r>
              <a:rPr sz="1100" spc="-70" dirty="0">
                <a:solidFill>
                  <a:srgbClr val="656565"/>
                </a:solidFill>
                <a:latin typeface="Arial"/>
                <a:cs typeface="Arial"/>
              </a:rPr>
              <a:t>–</a:t>
            </a:r>
            <a:endParaRPr sz="1100" dirty="0">
              <a:latin typeface="Arial"/>
              <a:cs typeface="Arial"/>
            </a:endParaRPr>
          </a:p>
          <a:p>
            <a:pPr marL="367030" indent="-138430">
              <a:lnSpc>
                <a:spcPct val="100000"/>
              </a:lnSpc>
              <a:spcBef>
                <a:spcPts val="270"/>
              </a:spcBef>
              <a:buFont typeface="Lucida Sans Unicode"/>
              <a:buChar char="•"/>
              <a:tabLst>
                <a:tab pos="367665" algn="l"/>
              </a:tabLst>
            </a:pPr>
            <a:r>
              <a:rPr lang="ru-RU" sz="1100" spc="-80" dirty="0" smtClean="0">
                <a:solidFill>
                  <a:srgbClr val="656565"/>
                </a:solidFill>
                <a:latin typeface="Arial"/>
                <a:cs typeface="Arial"/>
              </a:rPr>
              <a:t>Глубокие сети </a:t>
            </a:r>
            <a:r>
              <a:rPr sz="1100" spc="-70" dirty="0" smtClean="0">
                <a:solidFill>
                  <a:srgbClr val="656565"/>
                </a:solidFill>
                <a:latin typeface="Arial"/>
                <a:cs typeface="Arial"/>
              </a:rPr>
              <a:t>2006</a:t>
            </a:r>
            <a:r>
              <a:rPr sz="1100" spc="-70" dirty="0">
                <a:solidFill>
                  <a:srgbClr val="656565"/>
                </a:solidFill>
                <a:latin typeface="Arial"/>
                <a:cs typeface="Arial"/>
              </a:rPr>
              <a:t>–  </a:t>
            </a:r>
            <a:r>
              <a:rPr sz="1100" spc="-5" dirty="0" smtClean="0">
                <a:solidFill>
                  <a:srgbClr val="656565"/>
                </a:solidFill>
                <a:latin typeface="Arial"/>
                <a:cs typeface="Arial"/>
              </a:rPr>
              <a:t>(</a:t>
            </a:r>
            <a:r>
              <a:rPr lang="ru-RU" sz="1100" spc="-5" dirty="0" err="1" smtClean="0">
                <a:solidFill>
                  <a:srgbClr val="656565"/>
                </a:solidFill>
                <a:latin typeface="Arial"/>
                <a:cs typeface="Arial"/>
              </a:rPr>
              <a:t>Хинтон</a:t>
            </a:r>
            <a:r>
              <a:rPr sz="1100" spc="-5" dirty="0" smtClean="0">
                <a:solidFill>
                  <a:srgbClr val="656565"/>
                </a:solidFill>
                <a:latin typeface="Arial"/>
                <a:cs typeface="Arial"/>
              </a:rPr>
              <a:t>,</a:t>
            </a:r>
            <a:r>
              <a:rPr sz="1100" spc="-45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656565"/>
                </a:solidFill>
                <a:latin typeface="Arial"/>
                <a:cs typeface="Arial"/>
              </a:rPr>
              <a:t>2002)</a:t>
            </a:r>
            <a:endParaRPr sz="1100" dirty="0">
              <a:latin typeface="Arial"/>
              <a:cs typeface="Arial"/>
            </a:endParaRPr>
          </a:p>
          <a:p>
            <a:pPr marL="367030" indent="-138430">
              <a:lnSpc>
                <a:spcPct val="100000"/>
              </a:lnSpc>
              <a:spcBef>
                <a:spcPts val="275"/>
              </a:spcBef>
              <a:buFont typeface="Lucida Sans Unicode"/>
              <a:buChar char="•"/>
              <a:tabLst>
                <a:tab pos="367665" algn="l"/>
              </a:tabLst>
            </a:pPr>
            <a:r>
              <a:rPr lang="ru-RU" sz="1100" spc="-80" dirty="0" smtClean="0">
                <a:solidFill>
                  <a:srgbClr val="656565"/>
                </a:solidFill>
                <a:latin typeface="Arial"/>
                <a:cs typeface="Arial"/>
              </a:rPr>
              <a:t>Глубокие сети для распознавания речи</a:t>
            </a:r>
            <a:endParaRPr sz="1100" dirty="0">
              <a:latin typeface="Arial"/>
              <a:cs typeface="Arial"/>
            </a:endParaRPr>
          </a:p>
          <a:p>
            <a:pPr marL="544195" lvl="1" indent="-177165">
              <a:lnSpc>
                <a:spcPct val="100000"/>
              </a:lnSpc>
              <a:spcBef>
                <a:spcPts val="190"/>
              </a:spcBef>
              <a:buFont typeface="Lucida Sans Unicode"/>
              <a:buChar char="−"/>
              <a:tabLst>
                <a:tab pos="544830" algn="l"/>
              </a:tabLst>
            </a:pPr>
            <a:r>
              <a:rPr lang="ru-RU" sz="1100" spc="-65" dirty="0" smtClean="0">
                <a:solidFill>
                  <a:srgbClr val="656565"/>
                </a:solidFill>
                <a:latin typeface="Arial"/>
                <a:cs typeface="Arial"/>
              </a:rPr>
              <a:t>Положительные результаты на</a:t>
            </a:r>
            <a:r>
              <a:rPr sz="1100" spc="30" dirty="0" smtClean="0">
                <a:solidFill>
                  <a:srgbClr val="656565"/>
                </a:solidFill>
                <a:latin typeface="Arial"/>
                <a:cs typeface="Arial"/>
              </a:rPr>
              <a:t>TIMIT </a:t>
            </a:r>
            <a:r>
              <a:rPr sz="1100" spc="-45" dirty="0" smtClean="0">
                <a:solidFill>
                  <a:srgbClr val="656565"/>
                </a:solidFill>
                <a:latin typeface="Arial"/>
                <a:cs typeface="Arial"/>
              </a:rPr>
              <a:t>(</a:t>
            </a:r>
            <a:r>
              <a:rPr lang="ru-RU" sz="1100" spc="-45" dirty="0" err="1" smtClean="0">
                <a:solidFill>
                  <a:srgbClr val="656565"/>
                </a:solidFill>
                <a:latin typeface="Arial"/>
                <a:cs typeface="Arial"/>
              </a:rPr>
              <a:t>Мохамед</a:t>
            </a:r>
            <a:r>
              <a:rPr sz="1100" spc="-45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lang="ru-RU" sz="1100" spc="-20" dirty="0" smtClean="0">
                <a:solidFill>
                  <a:srgbClr val="656565"/>
                </a:solidFill>
                <a:latin typeface="Arial"/>
                <a:cs typeface="Arial"/>
              </a:rPr>
              <a:t>и </a:t>
            </a:r>
            <a:r>
              <a:rPr lang="ru-RU" sz="1100" spc="-20" dirty="0" err="1" smtClean="0">
                <a:solidFill>
                  <a:srgbClr val="656565"/>
                </a:solidFill>
                <a:latin typeface="Arial"/>
                <a:cs typeface="Arial"/>
              </a:rPr>
              <a:t>др</a:t>
            </a:r>
            <a:r>
              <a:rPr sz="1100" spc="-20" dirty="0" smtClean="0">
                <a:solidFill>
                  <a:srgbClr val="656565"/>
                </a:solidFill>
                <a:latin typeface="Arial"/>
                <a:cs typeface="Arial"/>
              </a:rPr>
              <a:t>.,</a:t>
            </a:r>
            <a:r>
              <a:rPr sz="1100" spc="105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656565"/>
                </a:solidFill>
                <a:latin typeface="Arial"/>
                <a:cs typeface="Arial"/>
              </a:rPr>
              <a:t>2009)</a:t>
            </a:r>
            <a:endParaRPr sz="1100" dirty="0">
              <a:latin typeface="Arial"/>
              <a:cs typeface="Arial"/>
            </a:endParaRPr>
          </a:p>
          <a:p>
            <a:pPr marL="544195" lvl="1" indent="-177165">
              <a:lnSpc>
                <a:spcPct val="100000"/>
              </a:lnSpc>
              <a:spcBef>
                <a:spcPts val="35"/>
              </a:spcBef>
              <a:buFont typeface="Lucida Sans Unicode"/>
              <a:buChar char="−"/>
              <a:tabLst>
                <a:tab pos="544830" algn="l"/>
              </a:tabLst>
            </a:pPr>
            <a:r>
              <a:rPr lang="ru-RU" sz="1100" spc="-65" dirty="0" smtClean="0">
                <a:solidFill>
                  <a:srgbClr val="656565"/>
                </a:solidFill>
                <a:latin typeface="Arial"/>
                <a:cs typeface="Arial"/>
              </a:rPr>
              <a:t>Результаты по большим словарным системам </a:t>
            </a:r>
            <a:r>
              <a:rPr sz="1100" spc="-70" dirty="0" smtClean="0">
                <a:solidFill>
                  <a:srgbClr val="656565"/>
                </a:solidFill>
                <a:latin typeface="Arial"/>
                <a:cs typeface="Arial"/>
              </a:rPr>
              <a:t>2010</a:t>
            </a:r>
            <a:r>
              <a:rPr sz="1100" spc="-75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1100" spc="-15" dirty="0" smtClean="0">
                <a:solidFill>
                  <a:srgbClr val="656565"/>
                </a:solidFill>
                <a:latin typeface="Arial"/>
                <a:cs typeface="Arial"/>
              </a:rPr>
              <a:t>(</a:t>
            </a:r>
            <a:r>
              <a:rPr lang="ru-RU" sz="1100" spc="-15" dirty="0" smtClean="0">
                <a:solidFill>
                  <a:srgbClr val="656565"/>
                </a:solidFill>
                <a:latin typeface="Arial"/>
                <a:cs typeface="Arial"/>
              </a:rPr>
              <a:t>Даль</a:t>
            </a:r>
            <a:r>
              <a:rPr sz="1100" spc="-15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lang="ru-RU" sz="1100" spc="-20" dirty="0" smtClean="0">
                <a:solidFill>
                  <a:srgbClr val="656565"/>
                </a:solidFill>
                <a:latin typeface="Arial"/>
                <a:cs typeface="Arial"/>
              </a:rPr>
              <a:t>и </a:t>
            </a:r>
            <a:r>
              <a:rPr lang="ru-RU" sz="1100" spc="-20" dirty="0" err="1" smtClean="0">
                <a:solidFill>
                  <a:srgbClr val="656565"/>
                </a:solidFill>
                <a:latin typeface="Arial"/>
                <a:cs typeface="Arial"/>
              </a:rPr>
              <a:t>др</a:t>
            </a:r>
            <a:r>
              <a:rPr sz="1100" spc="-20" dirty="0" smtClean="0">
                <a:solidFill>
                  <a:srgbClr val="656565"/>
                </a:solidFill>
                <a:latin typeface="Arial"/>
                <a:cs typeface="Arial"/>
              </a:rPr>
              <a:t>., </a:t>
            </a:r>
            <a:r>
              <a:rPr sz="1100" spc="-45" dirty="0">
                <a:solidFill>
                  <a:srgbClr val="656565"/>
                </a:solidFill>
                <a:latin typeface="Arial"/>
                <a:cs typeface="Arial"/>
              </a:rPr>
              <a:t>2011)</a:t>
            </a:r>
            <a:endParaRPr sz="1100" dirty="0">
              <a:latin typeface="Arial"/>
              <a:cs typeface="Arial"/>
            </a:endParaRPr>
          </a:p>
          <a:p>
            <a:pPr marL="544195" lvl="1" indent="-177165">
              <a:lnSpc>
                <a:spcPct val="100000"/>
              </a:lnSpc>
              <a:spcBef>
                <a:spcPts val="35"/>
              </a:spcBef>
              <a:buFont typeface="Lucida Sans Unicode"/>
              <a:buChar char="−"/>
              <a:tabLst>
                <a:tab pos="544830" algn="l"/>
              </a:tabLst>
            </a:pPr>
            <a:r>
              <a:rPr sz="1100" spc="-70" dirty="0">
                <a:solidFill>
                  <a:srgbClr val="656565"/>
                </a:solidFill>
                <a:latin typeface="Arial"/>
                <a:cs typeface="Arial"/>
              </a:rPr>
              <a:t>Google </a:t>
            </a:r>
            <a:r>
              <a:rPr lang="ru-RU" sz="1100" spc="-70" dirty="0" smtClean="0">
                <a:solidFill>
                  <a:srgbClr val="656565"/>
                </a:solidFill>
                <a:latin typeface="Arial"/>
                <a:cs typeface="Arial"/>
              </a:rPr>
              <a:t>запускает</a:t>
            </a:r>
            <a:r>
              <a:rPr sz="1100" spc="-70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lang="ru-RU" sz="1100" spc="-80" dirty="0" smtClean="0">
                <a:solidFill>
                  <a:srgbClr val="656565"/>
                </a:solidFill>
                <a:latin typeface="Arial"/>
                <a:cs typeface="Arial"/>
              </a:rPr>
              <a:t>АРР </a:t>
            </a:r>
            <a:r>
              <a:rPr lang="ru-RU" sz="1100" spc="-70" dirty="0" smtClean="0">
                <a:solidFill>
                  <a:srgbClr val="656565"/>
                </a:solidFill>
                <a:latin typeface="Arial"/>
                <a:cs typeface="Arial"/>
              </a:rPr>
              <a:t>произведение </a:t>
            </a:r>
            <a:r>
              <a:rPr sz="1100" spc="-20" dirty="0" smtClean="0">
                <a:solidFill>
                  <a:srgbClr val="656565"/>
                </a:solidFill>
                <a:latin typeface="Arial"/>
                <a:cs typeface="Arial"/>
              </a:rPr>
              <a:t>DNN </a:t>
            </a:r>
            <a:r>
              <a:rPr sz="1100" spc="-70" dirty="0" smtClean="0">
                <a:solidFill>
                  <a:srgbClr val="656565"/>
                </a:solidFill>
                <a:latin typeface="Arial"/>
                <a:cs typeface="Arial"/>
              </a:rPr>
              <a:t>2011</a:t>
            </a:r>
            <a:endParaRPr sz="1100" dirty="0">
              <a:latin typeface="Arial"/>
              <a:cs typeface="Arial"/>
            </a:endParaRPr>
          </a:p>
          <a:p>
            <a:pPr marL="544195" lvl="1" indent="-177165">
              <a:lnSpc>
                <a:spcPct val="100000"/>
              </a:lnSpc>
              <a:spcBef>
                <a:spcPts val="35"/>
              </a:spcBef>
              <a:buFont typeface="Lucida Sans Unicode"/>
              <a:buChar char="−"/>
              <a:tabLst>
                <a:tab pos="544830" algn="l"/>
              </a:tabLst>
            </a:pPr>
            <a:r>
              <a:rPr lang="ru-RU" sz="1100" spc="-30" dirty="0" smtClean="0">
                <a:solidFill>
                  <a:srgbClr val="656565"/>
                </a:solidFill>
                <a:latin typeface="Arial"/>
                <a:cs typeface="Arial"/>
              </a:rPr>
              <a:t>Доминирующая парадигма для </a:t>
            </a:r>
            <a:r>
              <a:rPr sz="1100" spc="-80" dirty="0" smtClean="0">
                <a:solidFill>
                  <a:srgbClr val="656565"/>
                </a:solidFill>
                <a:latin typeface="Arial"/>
                <a:cs typeface="Arial"/>
              </a:rPr>
              <a:t>ASR </a:t>
            </a:r>
            <a:r>
              <a:rPr sz="1100" spc="-70" dirty="0">
                <a:solidFill>
                  <a:srgbClr val="656565"/>
                </a:solidFill>
                <a:latin typeface="Arial"/>
                <a:cs typeface="Arial"/>
              </a:rPr>
              <a:t>2012 </a:t>
            </a:r>
            <a:r>
              <a:rPr sz="1100" spc="-5" dirty="0" smtClean="0">
                <a:solidFill>
                  <a:srgbClr val="656565"/>
                </a:solidFill>
                <a:latin typeface="Arial"/>
                <a:cs typeface="Arial"/>
              </a:rPr>
              <a:t>(</a:t>
            </a:r>
            <a:r>
              <a:rPr lang="ru-RU" sz="1100" spc="-5" dirty="0" err="1" smtClean="0">
                <a:solidFill>
                  <a:srgbClr val="656565"/>
                </a:solidFill>
                <a:latin typeface="Arial"/>
                <a:cs typeface="Arial"/>
              </a:rPr>
              <a:t>Хинтон</a:t>
            </a:r>
            <a:r>
              <a:rPr sz="1100" spc="-5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lang="ru-RU" sz="1100" spc="-5" dirty="0" smtClean="0">
                <a:solidFill>
                  <a:srgbClr val="656565"/>
                </a:solidFill>
                <a:latin typeface="Arial"/>
                <a:cs typeface="Arial"/>
              </a:rPr>
              <a:t>и </a:t>
            </a:r>
            <a:r>
              <a:rPr lang="ru-RU" sz="1100" spc="-5" dirty="0" err="1" smtClean="0">
                <a:solidFill>
                  <a:srgbClr val="656565"/>
                </a:solidFill>
                <a:latin typeface="Arial"/>
                <a:cs typeface="Arial"/>
              </a:rPr>
              <a:t>др</a:t>
            </a:r>
            <a:r>
              <a:rPr sz="1100" spc="-25" dirty="0" smtClean="0">
                <a:solidFill>
                  <a:srgbClr val="656565"/>
                </a:solidFill>
                <a:latin typeface="Arial"/>
                <a:cs typeface="Arial"/>
              </a:rPr>
              <a:t>.,</a:t>
            </a:r>
            <a:r>
              <a:rPr sz="1100" spc="10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656565"/>
                </a:solidFill>
                <a:latin typeface="Arial"/>
                <a:cs typeface="Arial"/>
              </a:rPr>
              <a:t>2012)</a:t>
            </a:r>
            <a:endParaRPr sz="1100" dirty="0">
              <a:latin typeface="Arial"/>
              <a:cs typeface="Arial"/>
            </a:endParaRPr>
          </a:p>
          <a:p>
            <a:pPr marL="367030" indent="-138430">
              <a:lnSpc>
                <a:spcPct val="100000"/>
              </a:lnSpc>
              <a:spcBef>
                <a:spcPts val="275"/>
              </a:spcBef>
              <a:buFont typeface="Lucida Sans Unicode"/>
              <a:buChar char="•"/>
              <a:tabLst>
                <a:tab pos="367665" algn="l"/>
              </a:tabLst>
            </a:pPr>
            <a:r>
              <a:rPr lang="ru-RU" sz="1100" spc="-50" dirty="0" smtClean="0">
                <a:solidFill>
                  <a:srgbClr val="656565"/>
                </a:solidFill>
                <a:latin typeface="Arial"/>
                <a:cs typeface="Arial"/>
              </a:rPr>
              <a:t>Рекуррентные сети для распознавания речи </a:t>
            </a:r>
            <a:r>
              <a:rPr sz="1100" spc="-55" dirty="0" smtClean="0">
                <a:solidFill>
                  <a:srgbClr val="656565"/>
                </a:solidFill>
                <a:latin typeface="Arial"/>
                <a:cs typeface="Arial"/>
              </a:rPr>
              <a:t>1990</a:t>
            </a:r>
            <a:r>
              <a:rPr sz="1100" spc="-55" dirty="0">
                <a:solidFill>
                  <a:srgbClr val="656565"/>
                </a:solidFill>
                <a:latin typeface="Arial"/>
                <a:cs typeface="Arial"/>
              </a:rPr>
              <a:t>,</a:t>
            </a:r>
            <a:r>
              <a:rPr sz="1100" spc="-114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1100" spc="-70" dirty="0">
                <a:solidFill>
                  <a:srgbClr val="656565"/>
                </a:solidFill>
                <a:latin typeface="Arial"/>
                <a:cs typeface="Arial"/>
              </a:rPr>
              <a:t>2012–</a:t>
            </a:r>
            <a:endParaRPr sz="1100" dirty="0">
              <a:latin typeface="Arial"/>
              <a:cs typeface="Arial"/>
            </a:endParaRPr>
          </a:p>
          <a:p>
            <a:pPr marL="544195" lvl="1" indent="-177165">
              <a:lnSpc>
                <a:spcPct val="100000"/>
              </a:lnSpc>
              <a:spcBef>
                <a:spcPts val="195"/>
              </a:spcBef>
              <a:buFont typeface="Lucida Sans Unicode"/>
              <a:buChar char="−"/>
              <a:tabLst>
                <a:tab pos="544830" algn="l"/>
              </a:tabLst>
            </a:pPr>
            <a:r>
              <a:rPr lang="ru-RU" sz="1100" spc="-70" dirty="0" smtClean="0">
                <a:solidFill>
                  <a:srgbClr val="656565"/>
                </a:solidFill>
                <a:latin typeface="Arial"/>
                <a:cs typeface="Arial"/>
              </a:rPr>
              <a:t>Новые модели </a:t>
            </a:r>
            <a:r>
              <a:rPr sz="1100" spc="-5" dirty="0" smtClean="0">
                <a:solidFill>
                  <a:srgbClr val="656565"/>
                </a:solidFill>
                <a:latin typeface="Arial"/>
                <a:cs typeface="Arial"/>
              </a:rPr>
              <a:t>(</a:t>
            </a:r>
            <a:r>
              <a:rPr lang="ru-RU" sz="1100" spc="-5" dirty="0" smtClean="0">
                <a:solidFill>
                  <a:srgbClr val="656565"/>
                </a:solidFill>
                <a:latin typeface="Arial"/>
                <a:cs typeface="Arial"/>
              </a:rPr>
              <a:t>внимание</a:t>
            </a:r>
            <a:r>
              <a:rPr sz="1100" spc="-5" dirty="0" smtClean="0">
                <a:solidFill>
                  <a:srgbClr val="656565"/>
                </a:solidFill>
                <a:latin typeface="Arial"/>
                <a:cs typeface="Arial"/>
              </a:rPr>
              <a:t>, </a:t>
            </a:r>
            <a:r>
              <a:rPr sz="1100" spc="-45" dirty="0">
                <a:solidFill>
                  <a:srgbClr val="656565"/>
                </a:solidFill>
                <a:latin typeface="Arial"/>
                <a:cs typeface="Arial"/>
              </a:rPr>
              <a:t>LAS, </a:t>
            </a:r>
            <a:r>
              <a:rPr lang="ru-RU" sz="1100" spc="-50" dirty="0" smtClean="0">
                <a:solidFill>
                  <a:srgbClr val="656565"/>
                </a:solidFill>
                <a:latin typeface="Arial"/>
                <a:cs typeface="Arial"/>
              </a:rPr>
              <a:t>нейронный </a:t>
            </a:r>
            <a:r>
              <a:rPr lang="ru-RU" sz="1100" spc="-50" dirty="0" err="1" smtClean="0">
                <a:solidFill>
                  <a:srgbClr val="656565"/>
                </a:solidFill>
                <a:latin typeface="Arial"/>
                <a:cs typeface="Arial"/>
              </a:rPr>
              <a:t>трансдуктор</a:t>
            </a:r>
            <a:r>
              <a:rPr sz="1100" spc="-40" dirty="0" smtClean="0">
                <a:solidFill>
                  <a:srgbClr val="656565"/>
                </a:solidFill>
                <a:latin typeface="Arial"/>
                <a:cs typeface="Arial"/>
              </a:rPr>
              <a:t>)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  <a:tabLst>
                <a:tab pos="1986280" algn="l"/>
              </a:tabLst>
            </a:pPr>
            <a:r>
              <a:rPr sz="600" spc="-5" dirty="0">
                <a:solidFill>
                  <a:srgbClr val="656565"/>
                </a:solidFill>
                <a:latin typeface="Arial"/>
                <a:cs typeface="Arial"/>
              </a:rPr>
              <a:t>Andrew</a:t>
            </a:r>
            <a:r>
              <a:rPr sz="600" spc="50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656565"/>
                </a:solidFill>
                <a:latin typeface="Arial"/>
                <a:cs typeface="Arial"/>
              </a:rPr>
              <a:t>Senior	</a:t>
            </a:r>
            <a:r>
              <a:rPr sz="600" spc="-30" dirty="0">
                <a:solidFill>
                  <a:srgbClr val="656565"/>
                </a:solidFill>
                <a:latin typeface="Arial"/>
                <a:cs typeface="Arial"/>
              </a:rPr>
              <a:t>Speech</a:t>
            </a:r>
            <a:r>
              <a:rPr sz="600" spc="45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656565"/>
                </a:solidFill>
                <a:latin typeface="Arial"/>
                <a:cs typeface="Arial"/>
              </a:rPr>
              <a:t>Recognition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59223" y="3333640"/>
            <a:ext cx="3054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656565"/>
                </a:solidFill>
                <a:latin typeface="Arial"/>
                <a:cs typeface="Arial"/>
              </a:rPr>
              <a:t>13 </a:t>
            </a:r>
            <a:r>
              <a:rPr sz="600" spc="5" dirty="0">
                <a:solidFill>
                  <a:srgbClr val="656565"/>
                </a:solidFill>
                <a:latin typeface="Arial"/>
                <a:cs typeface="Arial"/>
              </a:rPr>
              <a:t>of</a:t>
            </a:r>
            <a:r>
              <a:rPr sz="600" spc="40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656565"/>
                </a:solidFill>
                <a:latin typeface="Arial"/>
                <a:cs typeface="Arial"/>
              </a:rPr>
              <a:t>63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896485" cy="367030"/>
          </a:xfrm>
          <a:custGeom>
            <a:avLst/>
            <a:gdLst/>
            <a:ahLst/>
            <a:cxnLst/>
            <a:rect l="l" t="t" r="r" b="b"/>
            <a:pathLst>
              <a:path w="4896485" h="367030">
                <a:moveTo>
                  <a:pt x="0" y="366928"/>
                </a:moveTo>
                <a:lnTo>
                  <a:pt x="4896002" y="366928"/>
                </a:lnTo>
                <a:lnTo>
                  <a:pt x="4896002" y="0"/>
                </a:lnTo>
                <a:lnTo>
                  <a:pt x="0" y="0"/>
                </a:lnTo>
                <a:lnTo>
                  <a:pt x="0" y="366928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305" y="70800"/>
            <a:ext cx="63500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-5" dirty="0" smtClean="0"/>
              <a:t>План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347294" y="674254"/>
            <a:ext cx="3856406" cy="2286652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20345" marR="625475" indent="-208279">
              <a:lnSpc>
                <a:spcPct val="102600"/>
              </a:lnSpc>
              <a:spcBef>
                <a:spcPts val="55"/>
              </a:spcBef>
            </a:pPr>
            <a:r>
              <a:rPr lang="ru-RU" sz="1100" b="1" spc="-60" dirty="0">
                <a:solidFill>
                  <a:srgbClr val="4185F3"/>
                </a:solidFill>
                <a:latin typeface="Arial"/>
                <a:cs typeface="Arial"/>
              </a:rPr>
              <a:t>Распознавание речи</a:t>
            </a:r>
          </a:p>
          <a:p>
            <a:pPr marL="220345" marR="625475" indent="-208279">
              <a:lnSpc>
                <a:spcPct val="102600"/>
              </a:lnSpc>
              <a:spcBef>
                <a:spcPts val="55"/>
              </a:spcBef>
            </a:pPr>
            <a:r>
              <a:rPr lang="ru-RU" sz="1100" b="1" spc="-60" dirty="0">
                <a:solidFill>
                  <a:srgbClr val="4185F3"/>
                </a:solidFill>
                <a:latin typeface="Arial"/>
                <a:cs typeface="Arial"/>
              </a:rPr>
              <a:t>       </a:t>
            </a:r>
            <a:r>
              <a:rPr lang="ru-RU" sz="1100" spc="-40" dirty="0">
                <a:solidFill>
                  <a:srgbClr val="656565"/>
                </a:solidFill>
                <a:latin typeface="Arial"/>
                <a:cs typeface="Arial"/>
              </a:rPr>
              <a:t>Акустическое представление</a:t>
            </a:r>
            <a:endParaRPr lang="ru-RU" sz="1100" spc="-50" dirty="0">
              <a:solidFill>
                <a:srgbClr val="656565"/>
              </a:solidFill>
              <a:latin typeface="Arial"/>
              <a:cs typeface="Arial"/>
            </a:endParaRPr>
          </a:p>
          <a:p>
            <a:pPr marL="220345" marR="625475" indent="-208279">
              <a:lnSpc>
                <a:spcPct val="102600"/>
              </a:lnSpc>
              <a:spcBef>
                <a:spcPts val="55"/>
              </a:spcBef>
            </a:pPr>
            <a:r>
              <a:rPr lang="ru-RU" sz="1100" spc="-50" dirty="0">
                <a:solidFill>
                  <a:srgbClr val="656565"/>
                </a:solidFill>
                <a:latin typeface="Arial"/>
                <a:cs typeface="Arial"/>
              </a:rPr>
              <a:t>       </a:t>
            </a:r>
            <a:r>
              <a:rPr lang="ru-RU" sz="1100" spc="-40" dirty="0">
                <a:solidFill>
                  <a:srgbClr val="656565"/>
                </a:solidFill>
                <a:latin typeface="Arial"/>
                <a:cs typeface="Arial"/>
              </a:rPr>
              <a:t>Фонетическое представление</a:t>
            </a:r>
            <a:endParaRPr lang="ru-RU" sz="1100" spc="-50" dirty="0">
              <a:solidFill>
                <a:srgbClr val="656565"/>
              </a:solidFill>
              <a:latin typeface="Arial"/>
              <a:cs typeface="Arial"/>
            </a:endParaRPr>
          </a:p>
          <a:p>
            <a:pPr marL="220345" marR="625475" indent="-208279">
              <a:lnSpc>
                <a:spcPct val="102600"/>
              </a:lnSpc>
              <a:spcBef>
                <a:spcPts val="55"/>
              </a:spcBef>
            </a:pPr>
            <a:r>
              <a:rPr lang="ru-RU" sz="1100" spc="-50" dirty="0">
                <a:solidFill>
                  <a:srgbClr val="656565"/>
                </a:solidFill>
                <a:latin typeface="Arial"/>
                <a:cs typeface="Arial"/>
              </a:rPr>
              <a:t>       </a:t>
            </a:r>
            <a:r>
              <a:rPr lang="ru-RU" sz="1100" spc="-30" dirty="0">
                <a:solidFill>
                  <a:srgbClr val="656565"/>
                </a:solidFill>
                <a:latin typeface="Arial"/>
                <a:cs typeface="Arial"/>
              </a:rPr>
              <a:t>История</a:t>
            </a:r>
            <a:endParaRPr lang="ru-RU" sz="1100" dirty="0">
              <a:latin typeface="Arial"/>
              <a:cs typeface="Arial"/>
            </a:endParaRPr>
          </a:p>
          <a:p>
            <a:pPr marL="220345">
              <a:lnSpc>
                <a:spcPct val="100000"/>
              </a:lnSpc>
              <a:spcBef>
                <a:spcPts val="35"/>
              </a:spcBef>
            </a:pPr>
            <a:r>
              <a:rPr lang="ru-RU" sz="1100" spc="-30" dirty="0">
                <a:solidFill>
                  <a:srgbClr val="656565"/>
                </a:solidFill>
                <a:latin typeface="Arial"/>
                <a:cs typeface="Arial"/>
              </a:rPr>
              <a:t>Вероятностное распознавание речи</a:t>
            </a:r>
            <a:endParaRPr lang="ru-RU"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ru-RU" sz="1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ru-RU" sz="1100" b="1" spc="-25" dirty="0">
                <a:solidFill>
                  <a:srgbClr val="4185F3"/>
                </a:solidFill>
                <a:latin typeface="Arial"/>
                <a:cs typeface="Arial"/>
              </a:rPr>
              <a:t>Распознавание речи нейронной сети</a:t>
            </a:r>
            <a:endParaRPr lang="ru-RU" sz="1100" dirty="0">
              <a:latin typeface="Arial"/>
              <a:cs typeface="Arial"/>
            </a:endParaRPr>
          </a:p>
          <a:p>
            <a:pPr marL="220345" marR="662940">
              <a:lnSpc>
                <a:spcPct val="102600"/>
              </a:lnSpc>
            </a:pPr>
            <a:r>
              <a:rPr lang="ru-RU" sz="1100" spc="-35" dirty="0">
                <a:solidFill>
                  <a:srgbClr val="656565"/>
                </a:solidFill>
                <a:latin typeface="Arial"/>
                <a:cs typeface="Arial"/>
              </a:rPr>
              <a:t>Гибридные нейронные сети</a:t>
            </a:r>
            <a:endParaRPr lang="ru-RU" sz="1100" spc="-60" dirty="0">
              <a:solidFill>
                <a:srgbClr val="656565"/>
              </a:solidFill>
              <a:latin typeface="Arial"/>
              <a:cs typeface="Arial"/>
            </a:endParaRPr>
          </a:p>
          <a:p>
            <a:pPr marL="220345" marR="662940">
              <a:lnSpc>
                <a:spcPct val="102600"/>
              </a:lnSpc>
            </a:pPr>
            <a:r>
              <a:rPr lang="ru-RU" sz="1100" spc="-35" dirty="0">
                <a:solidFill>
                  <a:srgbClr val="656565"/>
                </a:solidFill>
                <a:latin typeface="Arial"/>
                <a:cs typeface="Arial"/>
              </a:rPr>
              <a:t>Тренировка потерь</a:t>
            </a:r>
            <a:endParaRPr lang="ru-RU" sz="1100" dirty="0">
              <a:latin typeface="Arial"/>
              <a:cs typeface="Arial"/>
            </a:endParaRPr>
          </a:p>
          <a:p>
            <a:pPr marL="220345" marR="130175">
              <a:lnSpc>
                <a:spcPct val="102600"/>
              </a:lnSpc>
            </a:pPr>
            <a:r>
              <a:rPr lang="ru-RU" sz="1100" spc="-95" dirty="0">
                <a:solidFill>
                  <a:srgbClr val="656565"/>
                </a:solidFill>
                <a:latin typeface="Arial"/>
                <a:cs typeface="Arial"/>
              </a:rPr>
              <a:t>Обучение дискриминационной последовательности</a:t>
            </a:r>
            <a:endParaRPr lang="ru-RU" sz="1100" spc="-20" dirty="0">
              <a:solidFill>
                <a:srgbClr val="656565"/>
              </a:solidFill>
              <a:latin typeface="Arial"/>
              <a:cs typeface="Arial"/>
            </a:endParaRPr>
          </a:p>
          <a:p>
            <a:pPr marL="220345" marR="130175">
              <a:lnSpc>
                <a:spcPct val="102600"/>
              </a:lnSpc>
            </a:pPr>
            <a:r>
              <a:rPr lang="ru-RU" sz="1100" spc="-70" dirty="0">
                <a:solidFill>
                  <a:srgbClr val="656565"/>
                </a:solidFill>
                <a:latin typeface="Arial"/>
                <a:cs typeface="Arial"/>
              </a:rPr>
              <a:t>Новые архитектуры</a:t>
            </a:r>
            <a:endParaRPr lang="ru-RU"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ru-RU" sz="1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ru-RU" sz="1100" b="1" spc="-15" dirty="0">
                <a:solidFill>
                  <a:srgbClr val="4185F3"/>
                </a:solidFill>
                <a:latin typeface="Arial"/>
                <a:cs typeface="Arial"/>
              </a:rPr>
              <a:t>Другие темы</a:t>
            </a:r>
            <a:endParaRPr lang="ru-RU" sz="1100" dirty="0">
              <a:latin typeface="Arial"/>
              <a:cs typeface="Arial"/>
            </a:endParaRPr>
          </a:p>
        </p:txBody>
      </p:sp>
      <p:sp>
        <p:nvSpPr>
          <p:cNvPr id="5" name="object 6"/>
          <p:cNvSpPr/>
          <p:nvPr/>
        </p:nvSpPr>
        <p:spPr>
          <a:xfrm>
            <a:off x="119424" y="1730375"/>
            <a:ext cx="4130576" cy="1626870"/>
          </a:xfrm>
          <a:custGeom>
            <a:avLst/>
            <a:gdLst/>
            <a:ahLst/>
            <a:cxnLst/>
            <a:rect l="l" t="t" r="r" b="b"/>
            <a:pathLst>
              <a:path w="9718675" h="1779270">
                <a:moveTo>
                  <a:pt x="0" y="0"/>
                </a:moveTo>
                <a:lnTo>
                  <a:pt x="9718130" y="0"/>
                </a:lnTo>
                <a:lnTo>
                  <a:pt x="9718130" y="1778694"/>
                </a:lnTo>
                <a:lnTo>
                  <a:pt x="0" y="177869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1300" y="876835"/>
            <a:ext cx="4130576" cy="548740"/>
          </a:xfrm>
          <a:custGeom>
            <a:avLst/>
            <a:gdLst/>
            <a:ahLst/>
            <a:cxnLst/>
            <a:rect l="l" t="t" r="r" b="b"/>
            <a:pathLst>
              <a:path w="9718675" h="1779270">
                <a:moveTo>
                  <a:pt x="0" y="0"/>
                </a:moveTo>
                <a:lnTo>
                  <a:pt x="9718130" y="0"/>
                </a:lnTo>
                <a:lnTo>
                  <a:pt x="9718130" y="1778694"/>
                </a:lnTo>
                <a:lnTo>
                  <a:pt x="0" y="177869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305" y="70800"/>
            <a:ext cx="353899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-30" dirty="0" smtClean="0"/>
              <a:t>Вероятностное распознавание речи</a:t>
            </a:r>
            <a:endParaRPr spc="-35" dirty="0"/>
          </a:p>
        </p:txBody>
      </p:sp>
      <p:sp>
        <p:nvSpPr>
          <p:cNvPr id="3" name="object 3"/>
          <p:cNvSpPr txBox="1"/>
          <p:nvPr/>
        </p:nvSpPr>
        <p:spPr>
          <a:xfrm>
            <a:off x="329526" y="472841"/>
            <a:ext cx="4237406" cy="2050817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51130" indent="-138430">
              <a:lnSpc>
                <a:spcPct val="100000"/>
              </a:lnSpc>
              <a:spcBef>
                <a:spcPts val="434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lang="ru-RU" sz="1100" spc="-90" dirty="0" smtClean="0">
                <a:solidFill>
                  <a:srgbClr val="656565"/>
                </a:solidFill>
                <a:latin typeface="Arial"/>
                <a:cs typeface="Arial"/>
              </a:rPr>
              <a:t>Речевой сигнал, представленный в виде последовательности наблюдения</a:t>
            </a:r>
            <a:r>
              <a:rPr sz="1100" spc="-95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1100" i="1" spc="-65" dirty="0">
                <a:solidFill>
                  <a:srgbClr val="656565"/>
                </a:solidFill>
                <a:latin typeface="Georgia"/>
                <a:cs typeface="Georgia"/>
              </a:rPr>
              <a:t>o </a:t>
            </a:r>
            <a:r>
              <a:rPr sz="1100" spc="260" dirty="0">
                <a:solidFill>
                  <a:srgbClr val="656565"/>
                </a:solidFill>
                <a:latin typeface="PMingLiU"/>
                <a:cs typeface="PMingLiU"/>
              </a:rPr>
              <a:t>=</a:t>
            </a:r>
            <a:r>
              <a:rPr sz="1100" spc="-185" dirty="0">
                <a:solidFill>
                  <a:srgbClr val="656565"/>
                </a:solidFill>
                <a:latin typeface="PMingLiU"/>
                <a:cs typeface="PMingLiU"/>
              </a:rPr>
              <a:t> </a:t>
            </a:r>
            <a:r>
              <a:rPr sz="1100" spc="85" dirty="0">
                <a:solidFill>
                  <a:srgbClr val="656565"/>
                </a:solidFill>
                <a:latin typeface="Lucida Sans Unicode"/>
                <a:cs typeface="Lucida Sans Unicode"/>
              </a:rPr>
              <a:t>{</a:t>
            </a:r>
            <a:r>
              <a:rPr sz="1100" i="1" spc="85" dirty="0">
                <a:solidFill>
                  <a:srgbClr val="656565"/>
                </a:solidFill>
                <a:latin typeface="Georgia"/>
                <a:cs typeface="Georgia"/>
              </a:rPr>
              <a:t>o</a:t>
            </a:r>
            <a:r>
              <a:rPr sz="1200" i="1" spc="127" baseline="-10416" dirty="0">
                <a:solidFill>
                  <a:srgbClr val="656565"/>
                </a:solidFill>
                <a:latin typeface="Arial"/>
                <a:cs typeface="Arial"/>
              </a:rPr>
              <a:t>t</a:t>
            </a:r>
            <a:r>
              <a:rPr sz="1100" spc="85" dirty="0">
                <a:solidFill>
                  <a:srgbClr val="656565"/>
                </a:solidFill>
                <a:latin typeface="Lucida Sans Unicode"/>
                <a:cs typeface="Lucida Sans Unicode"/>
              </a:rPr>
              <a:t>}</a:t>
            </a:r>
            <a:r>
              <a:rPr sz="1100" spc="85" dirty="0">
                <a:solidFill>
                  <a:srgbClr val="656565"/>
                </a:solidFill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151130" indent="-138430">
              <a:lnSpc>
                <a:spcPct val="100000"/>
              </a:lnSpc>
              <a:spcBef>
                <a:spcPts val="334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lang="ru-RU" sz="1100" spc="-90" dirty="0" smtClean="0">
                <a:solidFill>
                  <a:srgbClr val="656565"/>
                </a:solidFill>
                <a:latin typeface="Arial"/>
                <a:cs typeface="Arial"/>
              </a:rPr>
              <a:t>Мы хотим найти наиболее вероятную последовательность слов </a:t>
            </a:r>
            <a:r>
              <a:rPr sz="1100" i="1" spc="-270" dirty="0" smtClean="0">
                <a:solidFill>
                  <a:srgbClr val="656565"/>
                </a:solidFill>
                <a:latin typeface="Georgia"/>
                <a:cs typeface="Georgia"/>
              </a:rPr>
              <a:t>w</a:t>
            </a:r>
            <a:r>
              <a:rPr sz="1100" spc="-270" dirty="0">
                <a:solidFill>
                  <a:srgbClr val="656565"/>
                </a:solidFill>
                <a:latin typeface="PMingLiU"/>
                <a:cs typeface="PMingLiU"/>
              </a:rPr>
              <a:t>ˆ</a:t>
            </a:r>
            <a:endParaRPr sz="1100" dirty="0">
              <a:latin typeface="PMingLiU"/>
              <a:cs typeface="PMingLiU"/>
            </a:endParaRPr>
          </a:p>
          <a:p>
            <a:pPr marL="151130" indent="-138430">
              <a:lnSpc>
                <a:spcPct val="100000"/>
              </a:lnSpc>
              <a:spcBef>
                <a:spcPts val="330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lang="ru-RU" sz="1100" spc="-90" dirty="0" smtClean="0">
                <a:solidFill>
                  <a:srgbClr val="656565"/>
                </a:solidFill>
                <a:latin typeface="Arial"/>
                <a:cs typeface="Arial"/>
              </a:rPr>
              <a:t>Мы моделируем это с помощью Скрытой Марковской Модели</a:t>
            </a:r>
            <a:r>
              <a:rPr sz="1100" spc="-30" dirty="0" smtClean="0">
                <a:solidFill>
                  <a:srgbClr val="656565"/>
                </a:solidFill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327660" lvl="1" indent="-176530">
              <a:lnSpc>
                <a:spcPct val="100000"/>
              </a:lnSpc>
              <a:spcBef>
                <a:spcPts val="235"/>
              </a:spcBef>
              <a:buFont typeface="Lucida Sans Unicode"/>
              <a:buChar char="−"/>
              <a:tabLst>
                <a:tab pos="328295" algn="l"/>
              </a:tabLst>
            </a:pPr>
            <a:r>
              <a:rPr lang="ru-RU" sz="1100" spc="-40" dirty="0" smtClean="0">
                <a:solidFill>
                  <a:srgbClr val="656565"/>
                </a:solidFill>
                <a:latin typeface="Arial"/>
                <a:cs typeface="Arial"/>
              </a:rPr>
              <a:t>Эта система имеет множество дискретных состояний</a:t>
            </a:r>
            <a:r>
              <a:rPr sz="1100" spc="-45" dirty="0" smtClean="0">
                <a:solidFill>
                  <a:srgbClr val="656565"/>
                </a:solidFill>
                <a:latin typeface="Arial"/>
                <a:cs typeface="Arial"/>
              </a:rPr>
              <a:t>,</a:t>
            </a:r>
            <a:endParaRPr sz="1100" dirty="0">
              <a:latin typeface="Arial"/>
              <a:cs typeface="Arial"/>
            </a:endParaRPr>
          </a:p>
          <a:p>
            <a:pPr marL="327660" marR="5080" lvl="1" indent="-176530">
              <a:lnSpc>
                <a:spcPct val="102600"/>
              </a:lnSpc>
              <a:buFont typeface="Lucida Sans Unicode"/>
              <a:buChar char="−"/>
              <a:tabLst>
                <a:tab pos="328295" algn="l"/>
              </a:tabLst>
            </a:pPr>
            <a:r>
              <a:rPr lang="ru-RU" sz="1100" spc="-30" dirty="0">
                <a:solidFill>
                  <a:srgbClr val="656565"/>
                </a:solidFill>
                <a:latin typeface="Arial"/>
                <a:cs typeface="Arial"/>
              </a:rPr>
              <a:t>п</a:t>
            </a:r>
            <a:r>
              <a:rPr lang="ru-RU" sz="1100" spc="-30" dirty="0" smtClean="0">
                <a:solidFill>
                  <a:srgbClr val="656565"/>
                </a:solidFill>
                <a:latin typeface="Arial"/>
                <a:cs typeface="Arial"/>
              </a:rPr>
              <a:t>ереходов из состояния в состояние в соответствии с вероятностями перехода </a:t>
            </a:r>
            <a:r>
              <a:rPr sz="1100" spc="-30" dirty="0" smtClean="0">
                <a:solidFill>
                  <a:srgbClr val="656565"/>
                </a:solidFill>
                <a:latin typeface="Arial"/>
                <a:cs typeface="Arial"/>
              </a:rPr>
              <a:t>(</a:t>
            </a:r>
            <a:r>
              <a:rPr lang="ru-RU" sz="1100" spc="-30" dirty="0" err="1" smtClean="0">
                <a:solidFill>
                  <a:srgbClr val="656565"/>
                </a:solidFill>
                <a:latin typeface="Arial"/>
                <a:cs typeface="Arial"/>
              </a:rPr>
              <a:t>Марковское</a:t>
            </a:r>
            <a:r>
              <a:rPr sz="1100" spc="-30" dirty="0" smtClean="0">
                <a:solidFill>
                  <a:srgbClr val="656565"/>
                </a:solidFill>
                <a:latin typeface="Arial"/>
                <a:cs typeface="Arial"/>
              </a:rPr>
              <a:t>:</a:t>
            </a:r>
            <a:r>
              <a:rPr sz="1100" spc="170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lang="ru-RU" sz="1100" spc="-65" dirty="0" smtClean="0">
                <a:solidFill>
                  <a:srgbClr val="656565"/>
                </a:solidFill>
                <a:latin typeface="Arial"/>
                <a:cs typeface="Arial"/>
              </a:rPr>
              <a:t>без памяти</a:t>
            </a:r>
            <a:r>
              <a:rPr sz="1100" spc="-65" dirty="0" smtClean="0">
                <a:solidFill>
                  <a:srgbClr val="656565"/>
                </a:solidFill>
                <a:latin typeface="Arial"/>
                <a:cs typeface="Arial"/>
              </a:rPr>
              <a:t>)</a:t>
            </a:r>
            <a:endParaRPr sz="1100" dirty="0">
              <a:latin typeface="Arial"/>
              <a:cs typeface="Arial"/>
            </a:endParaRPr>
          </a:p>
          <a:p>
            <a:pPr marL="327660" marR="88900" lvl="1" indent="-176530">
              <a:lnSpc>
                <a:spcPct val="102600"/>
              </a:lnSpc>
              <a:buFont typeface="Lucida Sans Unicode"/>
              <a:buChar char="−"/>
              <a:tabLst>
                <a:tab pos="328295" algn="l"/>
              </a:tabLst>
            </a:pPr>
            <a:r>
              <a:rPr lang="ru-RU" sz="1100" spc="-40" dirty="0" smtClean="0">
                <a:solidFill>
                  <a:srgbClr val="656565"/>
                </a:solidFill>
                <a:latin typeface="Arial"/>
                <a:cs typeface="Arial"/>
              </a:rPr>
              <a:t>Акустическое наблюдение при переходе обусловлено только состоянием</a:t>
            </a:r>
            <a:r>
              <a:rPr sz="1100" spc="-55" dirty="0" smtClean="0">
                <a:solidFill>
                  <a:srgbClr val="656565"/>
                </a:solidFill>
                <a:latin typeface="Arial"/>
                <a:cs typeface="Arial"/>
              </a:rPr>
              <a:t>. </a:t>
            </a:r>
            <a:r>
              <a:rPr sz="1100" i="1" spc="25" dirty="0">
                <a:solidFill>
                  <a:srgbClr val="656565"/>
                </a:solidFill>
                <a:latin typeface="Georgia"/>
                <a:cs typeface="Georgia"/>
              </a:rPr>
              <a:t>P</a:t>
            </a:r>
            <a:r>
              <a:rPr sz="1100" i="1" spc="-50" dirty="0">
                <a:solidFill>
                  <a:srgbClr val="656565"/>
                </a:solidFill>
                <a:latin typeface="Georgia"/>
                <a:cs typeface="Georgia"/>
              </a:rPr>
              <a:t> </a:t>
            </a:r>
            <a:r>
              <a:rPr sz="1100" spc="30" dirty="0">
                <a:solidFill>
                  <a:srgbClr val="656565"/>
                </a:solidFill>
                <a:latin typeface="PMingLiU"/>
                <a:cs typeface="PMingLiU"/>
              </a:rPr>
              <a:t>(</a:t>
            </a:r>
            <a:r>
              <a:rPr sz="1100" i="1" spc="30" dirty="0">
                <a:solidFill>
                  <a:srgbClr val="656565"/>
                </a:solidFill>
                <a:latin typeface="Georgia"/>
                <a:cs typeface="Georgia"/>
              </a:rPr>
              <a:t>o</a:t>
            </a:r>
            <a:r>
              <a:rPr sz="1200" i="1" spc="44" baseline="-10416" dirty="0">
                <a:solidFill>
                  <a:srgbClr val="656565"/>
                </a:solidFill>
                <a:latin typeface="Arial"/>
                <a:cs typeface="Arial"/>
              </a:rPr>
              <a:t>t</a:t>
            </a:r>
            <a:r>
              <a:rPr sz="1100" spc="30" dirty="0">
                <a:solidFill>
                  <a:srgbClr val="656565"/>
                </a:solidFill>
                <a:latin typeface="Lucida Sans Unicode"/>
                <a:cs typeface="Lucida Sans Unicode"/>
              </a:rPr>
              <a:t>|</a:t>
            </a:r>
            <a:r>
              <a:rPr sz="1100" i="1" spc="30" dirty="0">
                <a:solidFill>
                  <a:srgbClr val="656565"/>
                </a:solidFill>
                <a:latin typeface="Georgia"/>
                <a:cs typeface="Georgia"/>
              </a:rPr>
              <a:t>c</a:t>
            </a:r>
            <a:r>
              <a:rPr sz="1200" i="1" spc="44" baseline="-10416" dirty="0">
                <a:solidFill>
                  <a:srgbClr val="656565"/>
                </a:solidFill>
                <a:latin typeface="Arial"/>
                <a:cs typeface="Arial"/>
              </a:rPr>
              <a:t>t</a:t>
            </a:r>
            <a:r>
              <a:rPr sz="1100" spc="30" dirty="0">
                <a:solidFill>
                  <a:srgbClr val="656565"/>
                </a:solidFill>
                <a:latin typeface="PMingLiU"/>
                <a:cs typeface="PMingLiU"/>
              </a:rPr>
              <a:t>)</a:t>
            </a:r>
            <a:endParaRPr sz="1100" dirty="0">
              <a:latin typeface="PMingLiU"/>
              <a:cs typeface="PMingLiU"/>
            </a:endParaRPr>
          </a:p>
          <a:p>
            <a:pPr marL="327660" marR="15240" lvl="1" indent="-176530">
              <a:lnSpc>
                <a:spcPct val="102600"/>
              </a:lnSpc>
              <a:spcBef>
                <a:spcPts val="5"/>
              </a:spcBef>
              <a:buFont typeface="Lucida Sans Unicode"/>
              <a:buChar char="−"/>
              <a:tabLst>
                <a:tab pos="328295" algn="l"/>
              </a:tabLst>
            </a:pPr>
            <a:r>
              <a:rPr lang="ru-RU" sz="1100" spc="-90" dirty="0" smtClean="0">
                <a:solidFill>
                  <a:srgbClr val="656565"/>
                </a:solidFill>
                <a:latin typeface="Arial"/>
                <a:cs typeface="Arial"/>
              </a:rPr>
              <a:t>Мы стремимся восстановить последовательность состояний и, следовательно, последовательность слов.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66327" y="2838251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5" h="154305">
                <a:moveTo>
                  <a:pt x="76973" y="153946"/>
                </a:moveTo>
                <a:lnTo>
                  <a:pt x="47014" y="147899"/>
                </a:lnTo>
                <a:lnTo>
                  <a:pt x="22547" y="131405"/>
                </a:lnTo>
                <a:lnTo>
                  <a:pt x="6049" y="106938"/>
                </a:lnTo>
                <a:lnTo>
                  <a:pt x="0" y="76973"/>
                </a:lnTo>
                <a:lnTo>
                  <a:pt x="6049" y="47014"/>
                </a:lnTo>
                <a:lnTo>
                  <a:pt x="22547" y="22547"/>
                </a:lnTo>
                <a:lnTo>
                  <a:pt x="47014" y="6049"/>
                </a:lnTo>
                <a:lnTo>
                  <a:pt x="76973" y="0"/>
                </a:lnTo>
                <a:lnTo>
                  <a:pt x="106940" y="6049"/>
                </a:lnTo>
                <a:lnTo>
                  <a:pt x="131408" y="22547"/>
                </a:lnTo>
                <a:lnTo>
                  <a:pt x="147902" y="47014"/>
                </a:lnTo>
                <a:lnTo>
                  <a:pt x="153950" y="76973"/>
                </a:lnTo>
                <a:lnTo>
                  <a:pt x="147902" y="106938"/>
                </a:lnTo>
                <a:lnTo>
                  <a:pt x="131408" y="131405"/>
                </a:lnTo>
                <a:lnTo>
                  <a:pt x="106940" y="147899"/>
                </a:lnTo>
                <a:lnTo>
                  <a:pt x="76973" y="153946"/>
                </a:lnTo>
                <a:close/>
              </a:path>
            </a:pathLst>
          </a:custGeom>
          <a:solidFill>
            <a:srgbClr val="EFAF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66327" y="2838251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5" h="154305">
                <a:moveTo>
                  <a:pt x="153950" y="76973"/>
                </a:moveTo>
                <a:lnTo>
                  <a:pt x="147902" y="106938"/>
                </a:lnTo>
                <a:lnTo>
                  <a:pt x="131408" y="131405"/>
                </a:lnTo>
                <a:lnTo>
                  <a:pt x="106940" y="147899"/>
                </a:lnTo>
                <a:lnTo>
                  <a:pt x="76973" y="153946"/>
                </a:lnTo>
                <a:lnTo>
                  <a:pt x="47014" y="147899"/>
                </a:lnTo>
                <a:lnTo>
                  <a:pt x="22547" y="131405"/>
                </a:lnTo>
                <a:lnTo>
                  <a:pt x="6049" y="106938"/>
                </a:lnTo>
                <a:lnTo>
                  <a:pt x="0" y="76973"/>
                </a:lnTo>
                <a:lnTo>
                  <a:pt x="6049" y="47014"/>
                </a:lnTo>
                <a:lnTo>
                  <a:pt x="22547" y="22547"/>
                </a:lnTo>
                <a:lnTo>
                  <a:pt x="47014" y="6049"/>
                </a:lnTo>
                <a:lnTo>
                  <a:pt x="76973" y="0"/>
                </a:lnTo>
                <a:lnTo>
                  <a:pt x="106940" y="6049"/>
                </a:lnTo>
                <a:lnTo>
                  <a:pt x="131408" y="22547"/>
                </a:lnTo>
                <a:lnTo>
                  <a:pt x="147902" y="47014"/>
                </a:lnTo>
                <a:lnTo>
                  <a:pt x="153950" y="76973"/>
                </a:lnTo>
                <a:close/>
              </a:path>
            </a:pathLst>
          </a:custGeom>
          <a:ln w="17068">
            <a:solidFill>
              <a:srgbClr val="4F4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36358" y="2838251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5" h="154305">
                <a:moveTo>
                  <a:pt x="76977" y="153946"/>
                </a:moveTo>
                <a:lnTo>
                  <a:pt x="47016" y="147899"/>
                </a:lnTo>
                <a:lnTo>
                  <a:pt x="22548" y="131405"/>
                </a:lnTo>
                <a:lnTo>
                  <a:pt x="6049" y="106938"/>
                </a:lnTo>
                <a:lnTo>
                  <a:pt x="0" y="76973"/>
                </a:lnTo>
                <a:lnTo>
                  <a:pt x="6049" y="47014"/>
                </a:lnTo>
                <a:lnTo>
                  <a:pt x="22548" y="22547"/>
                </a:lnTo>
                <a:lnTo>
                  <a:pt x="47016" y="6049"/>
                </a:lnTo>
                <a:lnTo>
                  <a:pt x="76977" y="0"/>
                </a:lnTo>
                <a:lnTo>
                  <a:pt x="106942" y="6049"/>
                </a:lnTo>
                <a:lnTo>
                  <a:pt x="131408" y="22547"/>
                </a:lnTo>
                <a:lnTo>
                  <a:pt x="147902" y="47014"/>
                </a:lnTo>
                <a:lnTo>
                  <a:pt x="153950" y="76973"/>
                </a:lnTo>
                <a:lnTo>
                  <a:pt x="147902" y="106938"/>
                </a:lnTo>
                <a:lnTo>
                  <a:pt x="131408" y="131405"/>
                </a:lnTo>
                <a:lnTo>
                  <a:pt x="106942" y="147899"/>
                </a:lnTo>
                <a:lnTo>
                  <a:pt x="76977" y="153946"/>
                </a:lnTo>
                <a:close/>
              </a:path>
            </a:pathLst>
          </a:custGeom>
          <a:solidFill>
            <a:srgbClr val="EFF2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36358" y="2838251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5" h="154305">
                <a:moveTo>
                  <a:pt x="153950" y="76973"/>
                </a:moveTo>
                <a:lnTo>
                  <a:pt x="147902" y="106938"/>
                </a:lnTo>
                <a:lnTo>
                  <a:pt x="131408" y="131405"/>
                </a:lnTo>
                <a:lnTo>
                  <a:pt x="106942" y="147899"/>
                </a:lnTo>
                <a:lnTo>
                  <a:pt x="76977" y="153946"/>
                </a:lnTo>
                <a:lnTo>
                  <a:pt x="47016" y="147899"/>
                </a:lnTo>
                <a:lnTo>
                  <a:pt x="22548" y="131405"/>
                </a:lnTo>
                <a:lnTo>
                  <a:pt x="6049" y="106938"/>
                </a:lnTo>
                <a:lnTo>
                  <a:pt x="0" y="76973"/>
                </a:lnTo>
                <a:lnTo>
                  <a:pt x="6049" y="47014"/>
                </a:lnTo>
                <a:lnTo>
                  <a:pt x="22548" y="22547"/>
                </a:lnTo>
                <a:lnTo>
                  <a:pt x="47016" y="6049"/>
                </a:lnTo>
                <a:lnTo>
                  <a:pt x="76977" y="0"/>
                </a:lnTo>
                <a:lnTo>
                  <a:pt x="106942" y="6049"/>
                </a:lnTo>
                <a:lnTo>
                  <a:pt x="131408" y="22547"/>
                </a:lnTo>
                <a:lnTo>
                  <a:pt x="147902" y="47014"/>
                </a:lnTo>
                <a:lnTo>
                  <a:pt x="153950" y="76973"/>
                </a:lnTo>
                <a:close/>
              </a:path>
            </a:pathLst>
          </a:custGeom>
          <a:ln w="17068">
            <a:solidFill>
              <a:srgbClr val="4F4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96296" y="2838251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5" h="154305">
                <a:moveTo>
                  <a:pt x="76973" y="153946"/>
                </a:moveTo>
                <a:lnTo>
                  <a:pt x="47014" y="147899"/>
                </a:lnTo>
                <a:lnTo>
                  <a:pt x="22547" y="131405"/>
                </a:lnTo>
                <a:lnTo>
                  <a:pt x="6049" y="106938"/>
                </a:lnTo>
                <a:lnTo>
                  <a:pt x="0" y="76973"/>
                </a:lnTo>
                <a:lnTo>
                  <a:pt x="6049" y="47014"/>
                </a:lnTo>
                <a:lnTo>
                  <a:pt x="22547" y="22547"/>
                </a:lnTo>
                <a:lnTo>
                  <a:pt x="47014" y="6049"/>
                </a:lnTo>
                <a:lnTo>
                  <a:pt x="76973" y="0"/>
                </a:lnTo>
                <a:lnTo>
                  <a:pt x="106938" y="6049"/>
                </a:lnTo>
                <a:lnTo>
                  <a:pt x="131405" y="22547"/>
                </a:lnTo>
                <a:lnTo>
                  <a:pt x="147899" y="47014"/>
                </a:lnTo>
                <a:lnTo>
                  <a:pt x="153946" y="76973"/>
                </a:lnTo>
                <a:lnTo>
                  <a:pt x="147899" y="106938"/>
                </a:lnTo>
                <a:lnTo>
                  <a:pt x="131405" y="131405"/>
                </a:lnTo>
                <a:lnTo>
                  <a:pt x="106938" y="147899"/>
                </a:lnTo>
                <a:lnTo>
                  <a:pt x="76973" y="153946"/>
                </a:lnTo>
                <a:close/>
              </a:path>
            </a:pathLst>
          </a:custGeom>
          <a:solidFill>
            <a:srgbClr val="F2B6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96296" y="2838251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5" h="154305">
                <a:moveTo>
                  <a:pt x="153946" y="76973"/>
                </a:moveTo>
                <a:lnTo>
                  <a:pt x="147899" y="106938"/>
                </a:lnTo>
                <a:lnTo>
                  <a:pt x="131405" y="131405"/>
                </a:lnTo>
                <a:lnTo>
                  <a:pt x="106938" y="147899"/>
                </a:lnTo>
                <a:lnTo>
                  <a:pt x="76973" y="153946"/>
                </a:lnTo>
                <a:lnTo>
                  <a:pt x="47014" y="147899"/>
                </a:lnTo>
                <a:lnTo>
                  <a:pt x="22547" y="131405"/>
                </a:lnTo>
                <a:lnTo>
                  <a:pt x="6049" y="106938"/>
                </a:lnTo>
                <a:lnTo>
                  <a:pt x="0" y="76973"/>
                </a:lnTo>
                <a:lnTo>
                  <a:pt x="6049" y="47014"/>
                </a:lnTo>
                <a:lnTo>
                  <a:pt x="22547" y="22547"/>
                </a:lnTo>
                <a:lnTo>
                  <a:pt x="47014" y="6049"/>
                </a:lnTo>
                <a:lnTo>
                  <a:pt x="76973" y="0"/>
                </a:lnTo>
                <a:lnTo>
                  <a:pt x="106938" y="6049"/>
                </a:lnTo>
                <a:lnTo>
                  <a:pt x="131405" y="22547"/>
                </a:lnTo>
                <a:lnTo>
                  <a:pt x="147899" y="47014"/>
                </a:lnTo>
                <a:lnTo>
                  <a:pt x="153946" y="76973"/>
                </a:lnTo>
                <a:close/>
              </a:path>
            </a:pathLst>
          </a:custGeom>
          <a:ln w="17068">
            <a:solidFill>
              <a:srgbClr val="4F4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0028" y="2903036"/>
            <a:ext cx="43180" cy="24765"/>
          </a:xfrm>
          <a:custGeom>
            <a:avLst/>
            <a:gdLst/>
            <a:ahLst/>
            <a:cxnLst/>
            <a:rect l="l" t="t" r="r" b="b"/>
            <a:pathLst>
              <a:path w="43180" h="24764">
                <a:moveTo>
                  <a:pt x="0" y="0"/>
                </a:moveTo>
                <a:lnTo>
                  <a:pt x="42668" y="12188"/>
                </a:lnTo>
                <a:lnTo>
                  <a:pt x="0" y="24391"/>
                </a:lnTo>
                <a:lnTo>
                  <a:pt x="12188" y="1218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20028" y="2903036"/>
            <a:ext cx="43180" cy="24765"/>
          </a:xfrm>
          <a:custGeom>
            <a:avLst/>
            <a:gdLst/>
            <a:ahLst/>
            <a:cxnLst/>
            <a:rect l="l" t="t" r="r" b="b"/>
            <a:pathLst>
              <a:path w="43180" h="24764">
                <a:moveTo>
                  <a:pt x="12188" y="12188"/>
                </a:moveTo>
                <a:lnTo>
                  <a:pt x="0" y="24391"/>
                </a:lnTo>
                <a:lnTo>
                  <a:pt x="42668" y="12188"/>
                </a:lnTo>
                <a:lnTo>
                  <a:pt x="0" y="0"/>
                </a:lnTo>
                <a:lnTo>
                  <a:pt x="12188" y="1218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93217" y="2644283"/>
            <a:ext cx="180975" cy="206375"/>
          </a:xfrm>
          <a:custGeom>
            <a:avLst/>
            <a:gdLst/>
            <a:ahLst/>
            <a:cxnLst/>
            <a:rect l="l" t="t" r="r" b="b"/>
            <a:pathLst>
              <a:path w="180975" h="206375">
                <a:moveTo>
                  <a:pt x="27710" y="203206"/>
                </a:moveTo>
                <a:lnTo>
                  <a:pt x="22647" y="193142"/>
                </a:lnTo>
                <a:lnTo>
                  <a:pt x="11900" y="166364"/>
                </a:lnTo>
                <a:lnTo>
                  <a:pt x="2130" y="127989"/>
                </a:lnTo>
                <a:lnTo>
                  <a:pt x="0" y="83134"/>
                </a:lnTo>
                <a:lnTo>
                  <a:pt x="10687" y="44416"/>
                </a:lnTo>
                <a:lnTo>
                  <a:pt x="32547" y="19360"/>
                </a:lnTo>
                <a:lnTo>
                  <a:pt x="61997" y="5406"/>
                </a:lnTo>
                <a:lnTo>
                  <a:pt x="95455" y="0"/>
                </a:lnTo>
                <a:lnTo>
                  <a:pt x="125733" y="5380"/>
                </a:lnTo>
                <a:lnTo>
                  <a:pt x="148865" y="23008"/>
                </a:lnTo>
                <a:lnTo>
                  <a:pt x="166073" y="49144"/>
                </a:lnTo>
                <a:lnTo>
                  <a:pt x="178578" y="80051"/>
                </a:lnTo>
                <a:lnTo>
                  <a:pt x="180823" y="124093"/>
                </a:lnTo>
                <a:lnTo>
                  <a:pt x="167234" y="164785"/>
                </a:lnTo>
                <a:lnTo>
                  <a:pt x="150081" y="194669"/>
                </a:lnTo>
                <a:lnTo>
                  <a:pt x="141636" y="20628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34855" y="2809795"/>
            <a:ext cx="36830" cy="41275"/>
          </a:xfrm>
          <a:custGeom>
            <a:avLst/>
            <a:gdLst/>
            <a:ahLst/>
            <a:cxnLst/>
            <a:rect l="l" t="t" r="r" b="b"/>
            <a:pathLst>
              <a:path w="36830" h="41275">
                <a:moveTo>
                  <a:pt x="36417" y="15419"/>
                </a:moveTo>
                <a:lnTo>
                  <a:pt x="0" y="40780"/>
                </a:lnTo>
                <a:lnTo>
                  <a:pt x="17519" y="0"/>
                </a:lnTo>
                <a:lnTo>
                  <a:pt x="19265" y="17158"/>
                </a:lnTo>
                <a:lnTo>
                  <a:pt x="36417" y="154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34855" y="2809795"/>
            <a:ext cx="36830" cy="41275"/>
          </a:xfrm>
          <a:custGeom>
            <a:avLst/>
            <a:gdLst/>
            <a:ahLst/>
            <a:cxnLst/>
            <a:rect l="l" t="t" r="r" b="b"/>
            <a:pathLst>
              <a:path w="36830" h="41275">
                <a:moveTo>
                  <a:pt x="19258" y="17158"/>
                </a:moveTo>
                <a:lnTo>
                  <a:pt x="17519" y="0"/>
                </a:lnTo>
                <a:lnTo>
                  <a:pt x="0" y="40780"/>
                </a:lnTo>
                <a:lnTo>
                  <a:pt x="36417" y="15419"/>
                </a:lnTo>
                <a:lnTo>
                  <a:pt x="19258" y="1715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90059" y="2903036"/>
            <a:ext cx="43180" cy="24765"/>
          </a:xfrm>
          <a:custGeom>
            <a:avLst/>
            <a:gdLst/>
            <a:ahLst/>
            <a:cxnLst/>
            <a:rect l="l" t="t" r="r" b="b"/>
            <a:pathLst>
              <a:path w="43180" h="24764">
                <a:moveTo>
                  <a:pt x="0" y="0"/>
                </a:moveTo>
                <a:lnTo>
                  <a:pt x="42668" y="12188"/>
                </a:lnTo>
                <a:lnTo>
                  <a:pt x="0" y="24391"/>
                </a:lnTo>
                <a:lnTo>
                  <a:pt x="12188" y="1218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90059" y="2903036"/>
            <a:ext cx="43180" cy="24765"/>
          </a:xfrm>
          <a:custGeom>
            <a:avLst/>
            <a:gdLst/>
            <a:ahLst/>
            <a:cxnLst/>
            <a:rect l="l" t="t" r="r" b="b"/>
            <a:pathLst>
              <a:path w="43180" h="24764">
                <a:moveTo>
                  <a:pt x="12188" y="12188"/>
                </a:moveTo>
                <a:lnTo>
                  <a:pt x="0" y="24391"/>
                </a:lnTo>
                <a:lnTo>
                  <a:pt x="42668" y="12188"/>
                </a:lnTo>
                <a:lnTo>
                  <a:pt x="0" y="0"/>
                </a:lnTo>
                <a:lnTo>
                  <a:pt x="12188" y="1218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63248" y="2644283"/>
            <a:ext cx="180975" cy="206375"/>
          </a:xfrm>
          <a:custGeom>
            <a:avLst/>
            <a:gdLst/>
            <a:ahLst/>
            <a:cxnLst/>
            <a:rect l="l" t="t" r="r" b="b"/>
            <a:pathLst>
              <a:path w="180975" h="206375">
                <a:moveTo>
                  <a:pt x="27710" y="203206"/>
                </a:moveTo>
                <a:lnTo>
                  <a:pt x="22648" y="193142"/>
                </a:lnTo>
                <a:lnTo>
                  <a:pt x="11901" y="166364"/>
                </a:lnTo>
                <a:lnTo>
                  <a:pt x="2132" y="127989"/>
                </a:lnTo>
                <a:lnTo>
                  <a:pt x="0" y="83134"/>
                </a:lnTo>
                <a:lnTo>
                  <a:pt x="10687" y="44416"/>
                </a:lnTo>
                <a:lnTo>
                  <a:pt x="32547" y="19360"/>
                </a:lnTo>
                <a:lnTo>
                  <a:pt x="61997" y="5406"/>
                </a:lnTo>
                <a:lnTo>
                  <a:pt x="95455" y="0"/>
                </a:lnTo>
                <a:lnTo>
                  <a:pt x="125733" y="5380"/>
                </a:lnTo>
                <a:lnTo>
                  <a:pt x="148865" y="23008"/>
                </a:lnTo>
                <a:lnTo>
                  <a:pt x="166073" y="49144"/>
                </a:lnTo>
                <a:lnTo>
                  <a:pt x="178578" y="80051"/>
                </a:lnTo>
                <a:lnTo>
                  <a:pt x="180823" y="124093"/>
                </a:lnTo>
                <a:lnTo>
                  <a:pt x="167234" y="164785"/>
                </a:lnTo>
                <a:lnTo>
                  <a:pt x="150081" y="194669"/>
                </a:lnTo>
                <a:lnTo>
                  <a:pt x="141636" y="20628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04886" y="2809792"/>
            <a:ext cx="36830" cy="41275"/>
          </a:xfrm>
          <a:custGeom>
            <a:avLst/>
            <a:gdLst/>
            <a:ahLst/>
            <a:cxnLst/>
            <a:rect l="l" t="t" r="r" b="b"/>
            <a:pathLst>
              <a:path w="36830" h="41275">
                <a:moveTo>
                  <a:pt x="36417" y="15419"/>
                </a:moveTo>
                <a:lnTo>
                  <a:pt x="0" y="40780"/>
                </a:lnTo>
                <a:lnTo>
                  <a:pt x="17519" y="0"/>
                </a:lnTo>
                <a:lnTo>
                  <a:pt x="19265" y="17158"/>
                </a:lnTo>
                <a:lnTo>
                  <a:pt x="36417" y="154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04886" y="2809792"/>
            <a:ext cx="36830" cy="41275"/>
          </a:xfrm>
          <a:custGeom>
            <a:avLst/>
            <a:gdLst/>
            <a:ahLst/>
            <a:cxnLst/>
            <a:rect l="l" t="t" r="r" b="b"/>
            <a:pathLst>
              <a:path w="36830" h="41275">
                <a:moveTo>
                  <a:pt x="19258" y="17158"/>
                </a:moveTo>
                <a:lnTo>
                  <a:pt x="17519" y="0"/>
                </a:lnTo>
                <a:lnTo>
                  <a:pt x="0" y="40780"/>
                </a:lnTo>
                <a:lnTo>
                  <a:pt x="36417" y="15419"/>
                </a:lnTo>
                <a:lnTo>
                  <a:pt x="19258" y="1715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60090" y="2903036"/>
            <a:ext cx="43180" cy="24765"/>
          </a:xfrm>
          <a:custGeom>
            <a:avLst/>
            <a:gdLst/>
            <a:ahLst/>
            <a:cxnLst/>
            <a:rect l="l" t="t" r="r" b="b"/>
            <a:pathLst>
              <a:path w="43180" h="24764">
                <a:moveTo>
                  <a:pt x="0" y="0"/>
                </a:moveTo>
                <a:lnTo>
                  <a:pt x="42668" y="12188"/>
                </a:lnTo>
                <a:lnTo>
                  <a:pt x="0" y="24391"/>
                </a:lnTo>
                <a:lnTo>
                  <a:pt x="12188" y="1218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60090" y="2903036"/>
            <a:ext cx="43180" cy="24765"/>
          </a:xfrm>
          <a:custGeom>
            <a:avLst/>
            <a:gdLst/>
            <a:ahLst/>
            <a:cxnLst/>
            <a:rect l="l" t="t" r="r" b="b"/>
            <a:pathLst>
              <a:path w="43180" h="24764">
                <a:moveTo>
                  <a:pt x="12188" y="12188"/>
                </a:moveTo>
                <a:lnTo>
                  <a:pt x="0" y="24391"/>
                </a:lnTo>
                <a:lnTo>
                  <a:pt x="42668" y="12188"/>
                </a:lnTo>
                <a:lnTo>
                  <a:pt x="0" y="0"/>
                </a:lnTo>
                <a:lnTo>
                  <a:pt x="12188" y="1218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33279" y="2644283"/>
            <a:ext cx="180975" cy="206375"/>
          </a:xfrm>
          <a:custGeom>
            <a:avLst/>
            <a:gdLst/>
            <a:ahLst/>
            <a:cxnLst/>
            <a:rect l="l" t="t" r="r" b="b"/>
            <a:pathLst>
              <a:path w="180975" h="206375">
                <a:moveTo>
                  <a:pt x="27710" y="203206"/>
                </a:moveTo>
                <a:lnTo>
                  <a:pt x="22648" y="193142"/>
                </a:lnTo>
                <a:lnTo>
                  <a:pt x="11901" y="166364"/>
                </a:lnTo>
                <a:lnTo>
                  <a:pt x="2132" y="127989"/>
                </a:lnTo>
                <a:lnTo>
                  <a:pt x="0" y="83134"/>
                </a:lnTo>
                <a:lnTo>
                  <a:pt x="10687" y="44416"/>
                </a:lnTo>
                <a:lnTo>
                  <a:pt x="32547" y="19360"/>
                </a:lnTo>
                <a:lnTo>
                  <a:pt x="61997" y="5406"/>
                </a:lnTo>
                <a:lnTo>
                  <a:pt x="95455" y="0"/>
                </a:lnTo>
                <a:lnTo>
                  <a:pt x="125734" y="5380"/>
                </a:lnTo>
                <a:lnTo>
                  <a:pt x="148867" y="23008"/>
                </a:lnTo>
                <a:lnTo>
                  <a:pt x="166074" y="49144"/>
                </a:lnTo>
                <a:lnTo>
                  <a:pt x="178578" y="80051"/>
                </a:lnTo>
                <a:lnTo>
                  <a:pt x="180824" y="124093"/>
                </a:lnTo>
                <a:lnTo>
                  <a:pt x="167236" y="164785"/>
                </a:lnTo>
                <a:lnTo>
                  <a:pt x="150084" y="194669"/>
                </a:lnTo>
                <a:lnTo>
                  <a:pt x="141640" y="20628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74921" y="2809793"/>
            <a:ext cx="36830" cy="41275"/>
          </a:xfrm>
          <a:custGeom>
            <a:avLst/>
            <a:gdLst/>
            <a:ahLst/>
            <a:cxnLst/>
            <a:rect l="l" t="t" r="r" b="b"/>
            <a:pathLst>
              <a:path w="36830" h="41275">
                <a:moveTo>
                  <a:pt x="36417" y="15418"/>
                </a:moveTo>
                <a:lnTo>
                  <a:pt x="0" y="40779"/>
                </a:lnTo>
                <a:lnTo>
                  <a:pt x="17512" y="0"/>
                </a:lnTo>
                <a:lnTo>
                  <a:pt x="19262" y="17161"/>
                </a:lnTo>
                <a:lnTo>
                  <a:pt x="36417" y="154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74921" y="2809793"/>
            <a:ext cx="36830" cy="41275"/>
          </a:xfrm>
          <a:custGeom>
            <a:avLst/>
            <a:gdLst/>
            <a:ahLst/>
            <a:cxnLst/>
            <a:rect l="l" t="t" r="r" b="b"/>
            <a:pathLst>
              <a:path w="36830" h="41275">
                <a:moveTo>
                  <a:pt x="19255" y="17161"/>
                </a:moveTo>
                <a:lnTo>
                  <a:pt x="17512" y="0"/>
                </a:lnTo>
                <a:lnTo>
                  <a:pt x="0" y="40779"/>
                </a:lnTo>
                <a:lnTo>
                  <a:pt x="36417" y="15418"/>
                </a:lnTo>
                <a:lnTo>
                  <a:pt x="19255" y="1716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17155" y="2844888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5" h="154305">
                <a:moveTo>
                  <a:pt x="76977" y="153946"/>
                </a:moveTo>
                <a:lnTo>
                  <a:pt x="47016" y="147899"/>
                </a:lnTo>
                <a:lnTo>
                  <a:pt x="22548" y="131405"/>
                </a:lnTo>
                <a:lnTo>
                  <a:pt x="6049" y="106938"/>
                </a:lnTo>
                <a:lnTo>
                  <a:pt x="0" y="76973"/>
                </a:lnTo>
                <a:lnTo>
                  <a:pt x="6049" y="47014"/>
                </a:lnTo>
                <a:lnTo>
                  <a:pt x="22548" y="22547"/>
                </a:lnTo>
                <a:lnTo>
                  <a:pt x="47016" y="6049"/>
                </a:lnTo>
                <a:lnTo>
                  <a:pt x="76977" y="0"/>
                </a:lnTo>
                <a:lnTo>
                  <a:pt x="106942" y="6049"/>
                </a:lnTo>
                <a:lnTo>
                  <a:pt x="131408" y="22547"/>
                </a:lnTo>
                <a:lnTo>
                  <a:pt x="147902" y="47014"/>
                </a:lnTo>
                <a:lnTo>
                  <a:pt x="153950" y="76973"/>
                </a:lnTo>
                <a:lnTo>
                  <a:pt x="147902" y="106938"/>
                </a:lnTo>
                <a:lnTo>
                  <a:pt x="131408" y="131405"/>
                </a:lnTo>
                <a:lnTo>
                  <a:pt x="106942" y="147899"/>
                </a:lnTo>
                <a:lnTo>
                  <a:pt x="76977" y="153946"/>
                </a:lnTo>
                <a:close/>
              </a:path>
            </a:pathLst>
          </a:custGeom>
          <a:solidFill>
            <a:srgbClr val="3FB6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17155" y="2844888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5" h="154305">
                <a:moveTo>
                  <a:pt x="153950" y="76973"/>
                </a:moveTo>
                <a:lnTo>
                  <a:pt x="147902" y="106938"/>
                </a:lnTo>
                <a:lnTo>
                  <a:pt x="131408" y="131405"/>
                </a:lnTo>
                <a:lnTo>
                  <a:pt x="106942" y="147899"/>
                </a:lnTo>
                <a:lnTo>
                  <a:pt x="76977" y="153946"/>
                </a:lnTo>
                <a:lnTo>
                  <a:pt x="47016" y="147899"/>
                </a:lnTo>
                <a:lnTo>
                  <a:pt x="22548" y="131405"/>
                </a:lnTo>
                <a:lnTo>
                  <a:pt x="6049" y="106938"/>
                </a:lnTo>
                <a:lnTo>
                  <a:pt x="0" y="76973"/>
                </a:lnTo>
                <a:lnTo>
                  <a:pt x="6049" y="47014"/>
                </a:lnTo>
                <a:lnTo>
                  <a:pt x="22548" y="22547"/>
                </a:lnTo>
                <a:lnTo>
                  <a:pt x="47016" y="6049"/>
                </a:lnTo>
                <a:lnTo>
                  <a:pt x="76977" y="0"/>
                </a:lnTo>
                <a:lnTo>
                  <a:pt x="106942" y="6049"/>
                </a:lnTo>
                <a:lnTo>
                  <a:pt x="131408" y="22547"/>
                </a:lnTo>
                <a:lnTo>
                  <a:pt x="147902" y="47014"/>
                </a:lnTo>
                <a:lnTo>
                  <a:pt x="153950" y="76973"/>
                </a:lnTo>
                <a:close/>
              </a:path>
            </a:pathLst>
          </a:custGeom>
          <a:ln w="17068">
            <a:solidFill>
              <a:srgbClr val="4F4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40887" y="2909673"/>
            <a:ext cx="43180" cy="24765"/>
          </a:xfrm>
          <a:custGeom>
            <a:avLst/>
            <a:gdLst/>
            <a:ahLst/>
            <a:cxnLst/>
            <a:rect l="l" t="t" r="r" b="b"/>
            <a:pathLst>
              <a:path w="43180" h="24764">
                <a:moveTo>
                  <a:pt x="0" y="0"/>
                </a:moveTo>
                <a:lnTo>
                  <a:pt x="42668" y="12188"/>
                </a:lnTo>
                <a:lnTo>
                  <a:pt x="0" y="24376"/>
                </a:lnTo>
                <a:lnTo>
                  <a:pt x="12188" y="1218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440887" y="2909673"/>
            <a:ext cx="43180" cy="24765"/>
          </a:xfrm>
          <a:custGeom>
            <a:avLst/>
            <a:gdLst/>
            <a:ahLst/>
            <a:cxnLst/>
            <a:rect l="l" t="t" r="r" b="b"/>
            <a:pathLst>
              <a:path w="43180" h="24764">
                <a:moveTo>
                  <a:pt x="12188" y="12188"/>
                </a:moveTo>
                <a:lnTo>
                  <a:pt x="0" y="24376"/>
                </a:lnTo>
                <a:lnTo>
                  <a:pt x="42668" y="12188"/>
                </a:lnTo>
                <a:lnTo>
                  <a:pt x="0" y="0"/>
                </a:lnTo>
                <a:lnTo>
                  <a:pt x="12188" y="1218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14077" y="2650920"/>
            <a:ext cx="180975" cy="206375"/>
          </a:xfrm>
          <a:custGeom>
            <a:avLst/>
            <a:gdLst/>
            <a:ahLst/>
            <a:cxnLst/>
            <a:rect l="l" t="t" r="r" b="b"/>
            <a:pathLst>
              <a:path w="180975" h="206375">
                <a:moveTo>
                  <a:pt x="27710" y="203210"/>
                </a:moveTo>
                <a:lnTo>
                  <a:pt x="22648" y="193145"/>
                </a:lnTo>
                <a:lnTo>
                  <a:pt x="11901" y="166364"/>
                </a:lnTo>
                <a:lnTo>
                  <a:pt x="2132" y="127983"/>
                </a:lnTo>
                <a:lnTo>
                  <a:pt x="0" y="83118"/>
                </a:lnTo>
                <a:lnTo>
                  <a:pt x="10687" y="44410"/>
                </a:lnTo>
                <a:lnTo>
                  <a:pt x="32547" y="19358"/>
                </a:lnTo>
                <a:lnTo>
                  <a:pt x="61999" y="5406"/>
                </a:lnTo>
                <a:lnTo>
                  <a:pt x="95459" y="0"/>
                </a:lnTo>
                <a:lnTo>
                  <a:pt x="125736" y="5381"/>
                </a:lnTo>
                <a:lnTo>
                  <a:pt x="148867" y="23009"/>
                </a:lnTo>
                <a:lnTo>
                  <a:pt x="166074" y="49146"/>
                </a:lnTo>
                <a:lnTo>
                  <a:pt x="178578" y="80051"/>
                </a:lnTo>
                <a:lnTo>
                  <a:pt x="180824" y="124093"/>
                </a:lnTo>
                <a:lnTo>
                  <a:pt x="167236" y="164785"/>
                </a:lnTo>
                <a:lnTo>
                  <a:pt x="150084" y="194669"/>
                </a:lnTo>
                <a:lnTo>
                  <a:pt x="141640" y="20628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55717" y="2816432"/>
            <a:ext cx="36830" cy="41275"/>
          </a:xfrm>
          <a:custGeom>
            <a:avLst/>
            <a:gdLst/>
            <a:ahLst/>
            <a:cxnLst/>
            <a:rect l="l" t="t" r="r" b="b"/>
            <a:pathLst>
              <a:path w="36830" h="41275">
                <a:moveTo>
                  <a:pt x="36415" y="15401"/>
                </a:moveTo>
                <a:lnTo>
                  <a:pt x="0" y="40776"/>
                </a:lnTo>
                <a:lnTo>
                  <a:pt x="17515" y="0"/>
                </a:lnTo>
                <a:lnTo>
                  <a:pt x="19255" y="17158"/>
                </a:lnTo>
                <a:lnTo>
                  <a:pt x="36415" y="154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255717" y="2816432"/>
            <a:ext cx="36830" cy="41275"/>
          </a:xfrm>
          <a:custGeom>
            <a:avLst/>
            <a:gdLst/>
            <a:ahLst/>
            <a:cxnLst/>
            <a:rect l="l" t="t" r="r" b="b"/>
            <a:pathLst>
              <a:path w="36830" h="41275">
                <a:moveTo>
                  <a:pt x="19255" y="17158"/>
                </a:moveTo>
                <a:lnTo>
                  <a:pt x="17515" y="0"/>
                </a:lnTo>
                <a:lnTo>
                  <a:pt x="0" y="40776"/>
                </a:lnTo>
                <a:lnTo>
                  <a:pt x="36415" y="15401"/>
                </a:lnTo>
                <a:lnTo>
                  <a:pt x="19255" y="1715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44609" y="2844888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5" h="154305">
                <a:moveTo>
                  <a:pt x="76973" y="153946"/>
                </a:moveTo>
                <a:lnTo>
                  <a:pt x="47008" y="147899"/>
                </a:lnTo>
                <a:lnTo>
                  <a:pt x="22541" y="131405"/>
                </a:lnTo>
                <a:lnTo>
                  <a:pt x="6047" y="106938"/>
                </a:lnTo>
                <a:lnTo>
                  <a:pt x="0" y="76973"/>
                </a:lnTo>
                <a:lnTo>
                  <a:pt x="6047" y="47014"/>
                </a:lnTo>
                <a:lnTo>
                  <a:pt x="22541" y="22547"/>
                </a:lnTo>
                <a:lnTo>
                  <a:pt x="47008" y="6049"/>
                </a:lnTo>
                <a:lnTo>
                  <a:pt x="76973" y="0"/>
                </a:lnTo>
                <a:lnTo>
                  <a:pt x="106933" y="6049"/>
                </a:lnTo>
                <a:lnTo>
                  <a:pt x="131400" y="22547"/>
                </a:lnTo>
                <a:lnTo>
                  <a:pt x="147897" y="47014"/>
                </a:lnTo>
                <a:lnTo>
                  <a:pt x="153946" y="76973"/>
                </a:lnTo>
                <a:lnTo>
                  <a:pt x="147897" y="106938"/>
                </a:lnTo>
                <a:lnTo>
                  <a:pt x="131400" y="131405"/>
                </a:lnTo>
                <a:lnTo>
                  <a:pt x="106933" y="147899"/>
                </a:lnTo>
                <a:lnTo>
                  <a:pt x="76973" y="153946"/>
                </a:lnTo>
                <a:close/>
              </a:path>
            </a:pathLst>
          </a:custGeom>
          <a:solidFill>
            <a:srgbClr val="AFF2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44609" y="2844888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5" h="154305">
                <a:moveTo>
                  <a:pt x="153946" y="76973"/>
                </a:moveTo>
                <a:lnTo>
                  <a:pt x="147897" y="106938"/>
                </a:lnTo>
                <a:lnTo>
                  <a:pt x="131400" y="131405"/>
                </a:lnTo>
                <a:lnTo>
                  <a:pt x="106933" y="147899"/>
                </a:lnTo>
                <a:lnTo>
                  <a:pt x="76973" y="153946"/>
                </a:lnTo>
                <a:lnTo>
                  <a:pt x="47008" y="147899"/>
                </a:lnTo>
                <a:lnTo>
                  <a:pt x="22541" y="131405"/>
                </a:lnTo>
                <a:lnTo>
                  <a:pt x="6047" y="106938"/>
                </a:lnTo>
                <a:lnTo>
                  <a:pt x="0" y="76973"/>
                </a:lnTo>
                <a:lnTo>
                  <a:pt x="6047" y="47014"/>
                </a:lnTo>
                <a:lnTo>
                  <a:pt x="22541" y="22547"/>
                </a:lnTo>
                <a:lnTo>
                  <a:pt x="47008" y="6049"/>
                </a:lnTo>
                <a:lnTo>
                  <a:pt x="76973" y="0"/>
                </a:lnTo>
                <a:lnTo>
                  <a:pt x="106933" y="6049"/>
                </a:lnTo>
                <a:lnTo>
                  <a:pt x="131400" y="22547"/>
                </a:lnTo>
                <a:lnTo>
                  <a:pt x="147897" y="47014"/>
                </a:lnTo>
                <a:lnTo>
                  <a:pt x="153946" y="76973"/>
                </a:lnTo>
                <a:close/>
              </a:path>
            </a:pathLst>
          </a:custGeom>
          <a:ln w="17068">
            <a:solidFill>
              <a:srgbClr val="4F4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68326" y="2909673"/>
            <a:ext cx="43180" cy="24765"/>
          </a:xfrm>
          <a:custGeom>
            <a:avLst/>
            <a:gdLst/>
            <a:ahLst/>
            <a:cxnLst/>
            <a:rect l="l" t="t" r="r" b="b"/>
            <a:pathLst>
              <a:path w="43180" h="24764">
                <a:moveTo>
                  <a:pt x="0" y="0"/>
                </a:moveTo>
                <a:lnTo>
                  <a:pt x="42668" y="12188"/>
                </a:lnTo>
                <a:lnTo>
                  <a:pt x="0" y="24376"/>
                </a:lnTo>
                <a:lnTo>
                  <a:pt x="12188" y="1218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68326" y="2909673"/>
            <a:ext cx="43180" cy="24765"/>
          </a:xfrm>
          <a:custGeom>
            <a:avLst/>
            <a:gdLst/>
            <a:ahLst/>
            <a:cxnLst/>
            <a:rect l="l" t="t" r="r" b="b"/>
            <a:pathLst>
              <a:path w="43180" h="24764">
                <a:moveTo>
                  <a:pt x="12188" y="12188"/>
                </a:moveTo>
                <a:lnTo>
                  <a:pt x="0" y="24376"/>
                </a:lnTo>
                <a:lnTo>
                  <a:pt x="42668" y="12188"/>
                </a:lnTo>
                <a:lnTo>
                  <a:pt x="0" y="0"/>
                </a:lnTo>
                <a:lnTo>
                  <a:pt x="12188" y="1218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41531" y="2650920"/>
            <a:ext cx="180975" cy="206375"/>
          </a:xfrm>
          <a:custGeom>
            <a:avLst/>
            <a:gdLst/>
            <a:ahLst/>
            <a:cxnLst/>
            <a:rect l="l" t="t" r="r" b="b"/>
            <a:pathLst>
              <a:path w="180975" h="206375">
                <a:moveTo>
                  <a:pt x="27710" y="203210"/>
                </a:moveTo>
                <a:lnTo>
                  <a:pt x="22647" y="193145"/>
                </a:lnTo>
                <a:lnTo>
                  <a:pt x="11900" y="166364"/>
                </a:lnTo>
                <a:lnTo>
                  <a:pt x="2130" y="127983"/>
                </a:lnTo>
                <a:lnTo>
                  <a:pt x="0" y="83118"/>
                </a:lnTo>
                <a:lnTo>
                  <a:pt x="10686" y="44410"/>
                </a:lnTo>
                <a:lnTo>
                  <a:pt x="32545" y="19358"/>
                </a:lnTo>
                <a:lnTo>
                  <a:pt x="61991" y="5406"/>
                </a:lnTo>
                <a:lnTo>
                  <a:pt x="95440" y="0"/>
                </a:lnTo>
                <a:lnTo>
                  <a:pt x="125727" y="5381"/>
                </a:lnTo>
                <a:lnTo>
                  <a:pt x="148863" y="23009"/>
                </a:lnTo>
                <a:lnTo>
                  <a:pt x="166073" y="49146"/>
                </a:lnTo>
                <a:lnTo>
                  <a:pt x="178578" y="80051"/>
                </a:lnTo>
                <a:lnTo>
                  <a:pt x="180814" y="124093"/>
                </a:lnTo>
                <a:lnTo>
                  <a:pt x="167220" y="164785"/>
                </a:lnTo>
                <a:lnTo>
                  <a:pt x="150066" y="194669"/>
                </a:lnTo>
                <a:lnTo>
                  <a:pt x="141621" y="20628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83156" y="2816432"/>
            <a:ext cx="36830" cy="41275"/>
          </a:xfrm>
          <a:custGeom>
            <a:avLst/>
            <a:gdLst/>
            <a:ahLst/>
            <a:cxnLst/>
            <a:rect l="l" t="t" r="r" b="b"/>
            <a:pathLst>
              <a:path w="36830" h="41275">
                <a:moveTo>
                  <a:pt x="36415" y="15403"/>
                </a:moveTo>
                <a:lnTo>
                  <a:pt x="0" y="40777"/>
                </a:lnTo>
                <a:lnTo>
                  <a:pt x="17529" y="0"/>
                </a:lnTo>
                <a:lnTo>
                  <a:pt x="19269" y="17158"/>
                </a:lnTo>
                <a:lnTo>
                  <a:pt x="36415" y="154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83156" y="2816432"/>
            <a:ext cx="36830" cy="41275"/>
          </a:xfrm>
          <a:custGeom>
            <a:avLst/>
            <a:gdLst/>
            <a:ahLst/>
            <a:cxnLst/>
            <a:rect l="l" t="t" r="r" b="b"/>
            <a:pathLst>
              <a:path w="36830" h="41275">
                <a:moveTo>
                  <a:pt x="19269" y="17158"/>
                </a:moveTo>
                <a:lnTo>
                  <a:pt x="17529" y="0"/>
                </a:lnTo>
                <a:lnTo>
                  <a:pt x="0" y="40777"/>
                </a:lnTo>
                <a:lnTo>
                  <a:pt x="36415" y="15403"/>
                </a:lnTo>
                <a:lnTo>
                  <a:pt x="19269" y="1715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68551" y="2842282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4" h="154305">
                <a:moveTo>
                  <a:pt x="153946" y="76973"/>
                </a:moveTo>
                <a:lnTo>
                  <a:pt x="147896" y="106940"/>
                </a:lnTo>
                <a:lnTo>
                  <a:pt x="131399" y="131406"/>
                </a:lnTo>
                <a:lnTo>
                  <a:pt x="106932" y="147899"/>
                </a:lnTo>
                <a:lnTo>
                  <a:pt x="76973" y="153946"/>
                </a:lnTo>
                <a:lnTo>
                  <a:pt x="47008" y="147899"/>
                </a:lnTo>
                <a:lnTo>
                  <a:pt x="22541" y="131406"/>
                </a:lnTo>
                <a:lnTo>
                  <a:pt x="6047" y="106940"/>
                </a:lnTo>
                <a:lnTo>
                  <a:pt x="0" y="76973"/>
                </a:lnTo>
                <a:lnTo>
                  <a:pt x="6047" y="47014"/>
                </a:lnTo>
                <a:lnTo>
                  <a:pt x="22541" y="22547"/>
                </a:lnTo>
                <a:lnTo>
                  <a:pt x="47008" y="6049"/>
                </a:lnTo>
                <a:lnTo>
                  <a:pt x="76973" y="0"/>
                </a:lnTo>
                <a:lnTo>
                  <a:pt x="106932" y="6049"/>
                </a:lnTo>
                <a:lnTo>
                  <a:pt x="131399" y="22547"/>
                </a:lnTo>
                <a:lnTo>
                  <a:pt x="147896" y="47014"/>
                </a:lnTo>
                <a:lnTo>
                  <a:pt x="153946" y="76973"/>
                </a:lnTo>
                <a:close/>
              </a:path>
            </a:pathLst>
          </a:custGeom>
          <a:ln w="17068">
            <a:solidFill>
              <a:srgbClr val="4F4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77315" y="2868289"/>
            <a:ext cx="2238375" cy="914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57505" algn="l"/>
                <a:tab pos="733425" algn="l"/>
                <a:tab pos="1106170" algn="l"/>
                <a:tab pos="1485265" algn="l"/>
                <a:tab pos="1854835" algn="l"/>
                <a:tab pos="2225040" algn="l"/>
              </a:tabLst>
            </a:pPr>
            <a:r>
              <a:rPr sz="600" spc="120" baseline="6944" dirty="0">
                <a:latin typeface="Gill Sans MT"/>
                <a:cs typeface="Gill Sans MT"/>
              </a:rPr>
              <a:t>&lt;S&gt;</a:t>
            </a:r>
            <a:r>
              <a:rPr sz="600" u="sng" spc="120" baseline="6944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	</a:t>
            </a:r>
            <a:r>
              <a:rPr sz="400" spc="25" dirty="0">
                <a:latin typeface="Gill Sans MT"/>
                <a:cs typeface="Gill Sans MT"/>
              </a:rPr>
              <a:t>/TH/</a:t>
            </a:r>
            <a:r>
              <a:rPr sz="400" u="sng" spc="25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	</a:t>
            </a:r>
            <a:r>
              <a:rPr sz="400" spc="40" dirty="0">
                <a:latin typeface="Gill Sans MT"/>
                <a:cs typeface="Gill Sans MT"/>
              </a:rPr>
              <a:t>/E/</a:t>
            </a:r>
            <a:r>
              <a:rPr sz="400" u="sng" spc="40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	</a:t>
            </a:r>
            <a:r>
              <a:rPr sz="600" spc="37" baseline="6944" dirty="0">
                <a:latin typeface="Gill Sans MT"/>
                <a:cs typeface="Gill Sans MT"/>
              </a:rPr>
              <a:t>/K/</a:t>
            </a:r>
            <a:r>
              <a:rPr sz="600" u="sng" spc="37" baseline="6944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	</a:t>
            </a:r>
            <a:r>
              <a:rPr sz="600" spc="52" baseline="6944" dirty="0">
                <a:latin typeface="Gill Sans MT"/>
                <a:cs typeface="Gill Sans MT"/>
              </a:rPr>
              <a:t>/AE/</a:t>
            </a:r>
            <a:r>
              <a:rPr sz="600" u="sng" spc="52" baseline="6944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	</a:t>
            </a:r>
            <a:r>
              <a:rPr sz="600" spc="37" baseline="6944" dirty="0">
                <a:latin typeface="Gill Sans MT"/>
                <a:cs typeface="Gill Sans MT"/>
              </a:rPr>
              <a:t>/T/  </a:t>
            </a:r>
            <a:r>
              <a:rPr sz="600" spc="30" baseline="6944" dirty="0">
                <a:latin typeface="Gill Sans MT"/>
                <a:cs typeface="Gill Sans MT"/>
              </a:rPr>
              <a:t> </a:t>
            </a:r>
            <a:r>
              <a:rPr sz="600" u="sng" spc="7" baseline="694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600" u="sng" baseline="694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600" baseline="6944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92268" y="2907067"/>
            <a:ext cx="43180" cy="24765"/>
          </a:xfrm>
          <a:custGeom>
            <a:avLst/>
            <a:gdLst/>
            <a:ahLst/>
            <a:cxnLst/>
            <a:rect l="l" t="t" r="r" b="b"/>
            <a:pathLst>
              <a:path w="43179" h="24764">
                <a:moveTo>
                  <a:pt x="0" y="0"/>
                </a:moveTo>
                <a:lnTo>
                  <a:pt x="42668" y="12188"/>
                </a:lnTo>
                <a:lnTo>
                  <a:pt x="0" y="24380"/>
                </a:lnTo>
                <a:lnTo>
                  <a:pt x="12188" y="1218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92268" y="2907067"/>
            <a:ext cx="43180" cy="24765"/>
          </a:xfrm>
          <a:custGeom>
            <a:avLst/>
            <a:gdLst/>
            <a:ahLst/>
            <a:cxnLst/>
            <a:rect l="l" t="t" r="r" b="b"/>
            <a:pathLst>
              <a:path w="43179" h="24764">
                <a:moveTo>
                  <a:pt x="12188" y="12188"/>
                </a:moveTo>
                <a:lnTo>
                  <a:pt x="0" y="24380"/>
                </a:lnTo>
                <a:lnTo>
                  <a:pt x="42668" y="12188"/>
                </a:lnTo>
                <a:lnTo>
                  <a:pt x="0" y="0"/>
                </a:lnTo>
                <a:lnTo>
                  <a:pt x="12188" y="1218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Andrew</a:t>
            </a:r>
            <a:r>
              <a:rPr spc="-10" dirty="0"/>
              <a:t> </a:t>
            </a:r>
            <a:r>
              <a:rPr spc="-20" dirty="0"/>
              <a:t>Senior</a:t>
            </a:r>
          </a:p>
        </p:txBody>
      </p:sp>
      <p:sp>
        <p:nvSpPr>
          <p:cNvPr id="44" name="object 4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30" dirty="0"/>
              <a:t>Speech</a:t>
            </a:r>
            <a:r>
              <a:rPr spc="-15" dirty="0"/>
              <a:t> </a:t>
            </a:r>
            <a:r>
              <a:rPr spc="-5" dirty="0"/>
              <a:t>Recognition</a:t>
            </a: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r>
              <a:rPr spc="-20" dirty="0"/>
              <a:t>15 </a:t>
            </a:r>
            <a:r>
              <a:rPr spc="5" dirty="0"/>
              <a:t>of</a:t>
            </a:r>
            <a:r>
              <a:rPr spc="40" dirty="0"/>
              <a:t> </a:t>
            </a:r>
            <a:r>
              <a:rPr spc="-20" dirty="0"/>
              <a:t>63</a:t>
            </a: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304" y="70800"/>
            <a:ext cx="452959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-25" dirty="0" smtClean="0"/>
              <a:t>Фундаментальное уравнение распознавания речи</a:t>
            </a:r>
            <a:endParaRPr spc="-3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Andrew</a:t>
            </a:r>
            <a:r>
              <a:rPr spc="-10" dirty="0"/>
              <a:t> </a:t>
            </a:r>
            <a:r>
              <a:rPr spc="-20" dirty="0"/>
              <a:t>Senior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30" dirty="0"/>
              <a:t>Speech</a:t>
            </a:r>
            <a:r>
              <a:rPr spc="-15" dirty="0"/>
              <a:t> </a:t>
            </a:r>
            <a:r>
              <a:rPr spc="-5" dirty="0"/>
              <a:t>Recognition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r>
              <a:rPr spc="-20" dirty="0"/>
              <a:t>16 </a:t>
            </a:r>
            <a:r>
              <a:rPr spc="5" dirty="0"/>
              <a:t>of</a:t>
            </a:r>
            <a:r>
              <a:rPr spc="40" dirty="0"/>
              <a:t> </a:t>
            </a:r>
            <a:r>
              <a:rPr spc="-20" dirty="0"/>
              <a:t>63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739024"/>
            <a:ext cx="4201795" cy="2499852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139700">
              <a:lnSpc>
                <a:spcPct val="102600"/>
              </a:lnSpc>
              <a:spcBef>
                <a:spcPts val="55"/>
              </a:spcBef>
            </a:pPr>
            <a:r>
              <a:rPr lang="ru-RU" sz="1100" spc="-90" dirty="0" smtClean="0">
                <a:solidFill>
                  <a:srgbClr val="656565"/>
                </a:solidFill>
                <a:latin typeface="Arial"/>
                <a:cs typeface="Arial"/>
              </a:rPr>
              <a:t>Мы выбираем выход декодера в качестве наиболее вероятной последовательности </a:t>
            </a:r>
            <a:r>
              <a:rPr sz="1100" i="1" spc="-270" dirty="0" smtClean="0">
                <a:solidFill>
                  <a:srgbClr val="656565"/>
                </a:solidFill>
                <a:latin typeface="Georgia"/>
                <a:cs typeface="Georgia"/>
              </a:rPr>
              <a:t>w</a:t>
            </a:r>
            <a:r>
              <a:rPr sz="1100" spc="-270" dirty="0">
                <a:solidFill>
                  <a:srgbClr val="656565"/>
                </a:solidFill>
                <a:latin typeface="PMingLiU"/>
                <a:cs typeface="PMingLiU"/>
              </a:rPr>
              <a:t>ˆ </a:t>
            </a:r>
            <a:r>
              <a:rPr lang="ru-RU" sz="1100" spc="-270" dirty="0" smtClean="0">
                <a:solidFill>
                  <a:srgbClr val="656565"/>
                </a:solidFill>
                <a:latin typeface="PMingLiU"/>
                <a:cs typeface="PMingLiU"/>
              </a:rPr>
              <a:t>          </a:t>
            </a:r>
            <a:r>
              <a:rPr lang="ru-RU" sz="1100" spc="-25" dirty="0" smtClean="0">
                <a:solidFill>
                  <a:srgbClr val="656565"/>
                </a:solidFill>
                <a:latin typeface="Arial"/>
                <a:cs typeface="Arial"/>
              </a:rPr>
              <a:t>из всех возможных последовательностей</a:t>
            </a:r>
            <a:r>
              <a:rPr sz="1100" spc="-90" dirty="0" smtClean="0">
                <a:solidFill>
                  <a:srgbClr val="656565"/>
                </a:solidFill>
                <a:latin typeface="Arial"/>
                <a:cs typeface="Arial"/>
              </a:rPr>
              <a:t>, </a:t>
            </a:r>
            <a:r>
              <a:rPr sz="1100" spc="-220" dirty="0">
                <a:solidFill>
                  <a:srgbClr val="656565"/>
                </a:solidFill>
                <a:latin typeface="PMingLiU"/>
                <a:cs typeface="PMingLiU"/>
              </a:rPr>
              <a:t>Σ</a:t>
            </a:r>
            <a:r>
              <a:rPr sz="1100" spc="-220" dirty="0">
                <a:solidFill>
                  <a:srgbClr val="656565"/>
                </a:solidFill>
                <a:latin typeface="Lucida Sans Unicode"/>
                <a:cs typeface="Lucida Sans Unicode"/>
              </a:rPr>
              <a:t>∗</a:t>
            </a:r>
            <a:r>
              <a:rPr sz="1100" spc="-220" dirty="0">
                <a:solidFill>
                  <a:srgbClr val="656565"/>
                </a:solidFill>
                <a:latin typeface="Arial"/>
                <a:cs typeface="Arial"/>
              </a:rPr>
              <a:t>, </a:t>
            </a:r>
            <a:r>
              <a:rPr lang="ru-RU" sz="1100" spc="-220" dirty="0" smtClean="0">
                <a:solidFill>
                  <a:srgbClr val="656565"/>
                </a:solidFill>
                <a:latin typeface="Arial"/>
                <a:cs typeface="Arial"/>
              </a:rPr>
              <a:t>    </a:t>
            </a:r>
            <a:r>
              <a:rPr lang="ru-RU" sz="1100" spc="-25" dirty="0" smtClean="0">
                <a:solidFill>
                  <a:srgbClr val="656565"/>
                </a:solidFill>
                <a:latin typeface="Arial"/>
                <a:cs typeface="Arial"/>
              </a:rPr>
              <a:t>для последовательности наблюдений</a:t>
            </a:r>
            <a:r>
              <a:rPr sz="1100" spc="-15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1100" i="1" spc="-35" dirty="0">
                <a:solidFill>
                  <a:srgbClr val="656565"/>
                </a:solidFill>
                <a:latin typeface="Georgia"/>
                <a:cs typeface="Georgia"/>
              </a:rPr>
              <a:t>o</a:t>
            </a:r>
            <a:r>
              <a:rPr sz="1100" spc="-35" dirty="0">
                <a:solidFill>
                  <a:srgbClr val="656565"/>
                </a:solidFill>
                <a:latin typeface="Arial"/>
                <a:cs typeface="Arial"/>
              </a:rPr>
              <a:t>:</a:t>
            </a:r>
            <a:endParaRPr sz="1100" dirty="0">
              <a:latin typeface="Arial"/>
              <a:cs typeface="Arial"/>
            </a:endParaRPr>
          </a:p>
          <a:p>
            <a:pPr marL="1335405">
              <a:lnSpc>
                <a:spcPts val="1280"/>
              </a:lnSpc>
              <a:spcBef>
                <a:spcPts val="1130"/>
              </a:spcBef>
              <a:tabLst>
                <a:tab pos="4011295" algn="l"/>
              </a:tabLst>
            </a:pPr>
            <a:r>
              <a:rPr sz="1100" i="1" spc="-685" dirty="0">
                <a:solidFill>
                  <a:srgbClr val="656565"/>
                </a:solidFill>
                <a:latin typeface="Georgia"/>
                <a:cs typeface="Georgia"/>
              </a:rPr>
              <a:t>w</a:t>
            </a:r>
            <a:r>
              <a:rPr sz="1100" spc="140" dirty="0">
                <a:solidFill>
                  <a:srgbClr val="656565"/>
                </a:solidFill>
                <a:latin typeface="PMingLiU"/>
                <a:cs typeface="PMingLiU"/>
              </a:rPr>
              <a:t>ˆ</a:t>
            </a:r>
            <a:r>
              <a:rPr sz="1100" spc="55" dirty="0">
                <a:solidFill>
                  <a:srgbClr val="656565"/>
                </a:solidFill>
                <a:latin typeface="PMingLiU"/>
                <a:cs typeface="PMingLiU"/>
              </a:rPr>
              <a:t> </a:t>
            </a:r>
            <a:r>
              <a:rPr sz="1100" spc="260" dirty="0">
                <a:solidFill>
                  <a:srgbClr val="656565"/>
                </a:solidFill>
                <a:latin typeface="PMingLiU"/>
                <a:cs typeface="PMingLiU"/>
              </a:rPr>
              <a:t>=</a:t>
            </a:r>
            <a:r>
              <a:rPr sz="1100" spc="15" dirty="0">
                <a:solidFill>
                  <a:srgbClr val="656565"/>
                </a:solidFill>
                <a:latin typeface="PMingLiU"/>
                <a:cs typeface="PMingLiU"/>
              </a:rPr>
              <a:t> </a:t>
            </a:r>
            <a:r>
              <a:rPr sz="1100" spc="65" dirty="0">
                <a:solidFill>
                  <a:srgbClr val="656565"/>
                </a:solidFill>
                <a:latin typeface="PMingLiU"/>
                <a:cs typeface="PMingLiU"/>
              </a:rPr>
              <a:t>arg</a:t>
            </a:r>
            <a:r>
              <a:rPr sz="1100" spc="-90" dirty="0">
                <a:solidFill>
                  <a:srgbClr val="656565"/>
                </a:solidFill>
                <a:latin typeface="PMingLiU"/>
                <a:cs typeface="PMingLiU"/>
              </a:rPr>
              <a:t> </a:t>
            </a:r>
            <a:r>
              <a:rPr sz="1100" spc="80" dirty="0">
                <a:solidFill>
                  <a:srgbClr val="656565"/>
                </a:solidFill>
                <a:latin typeface="PMingLiU"/>
                <a:cs typeface="PMingLiU"/>
              </a:rPr>
              <a:t>max</a:t>
            </a:r>
            <a:r>
              <a:rPr sz="1100" spc="-105" dirty="0">
                <a:solidFill>
                  <a:srgbClr val="656565"/>
                </a:solidFill>
                <a:latin typeface="PMingLiU"/>
                <a:cs typeface="PMingLiU"/>
              </a:rPr>
              <a:t> </a:t>
            </a:r>
            <a:r>
              <a:rPr sz="1100" i="1" spc="25" dirty="0">
                <a:solidFill>
                  <a:srgbClr val="656565"/>
                </a:solidFill>
                <a:latin typeface="Georgia"/>
                <a:cs typeface="Georgia"/>
              </a:rPr>
              <a:t>P</a:t>
            </a:r>
            <a:r>
              <a:rPr sz="1100" i="1" spc="-114" dirty="0">
                <a:solidFill>
                  <a:srgbClr val="656565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656565"/>
                </a:solidFill>
                <a:latin typeface="PMingLiU"/>
                <a:cs typeface="PMingLiU"/>
              </a:rPr>
              <a:t>(</a:t>
            </a:r>
            <a:r>
              <a:rPr sz="1100" i="1" spc="-95" dirty="0">
                <a:solidFill>
                  <a:srgbClr val="656565"/>
                </a:solidFill>
                <a:latin typeface="Georgia"/>
                <a:cs typeface="Georgia"/>
              </a:rPr>
              <a:t>w</a:t>
            </a:r>
            <a:r>
              <a:rPr sz="1100" spc="-110" dirty="0">
                <a:solidFill>
                  <a:srgbClr val="656565"/>
                </a:solidFill>
                <a:latin typeface="Lucida Sans Unicode"/>
                <a:cs typeface="Lucida Sans Unicode"/>
              </a:rPr>
              <a:t>|</a:t>
            </a:r>
            <a:r>
              <a:rPr sz="1100" i="1" spc="-65" dirty="0">
                <a:solidFill>
                  <a:srgbClr val="656565"/>
                </a:solidFill>
                <a:latin typeface="Georgia"/>
                <a:cs typeface="Georgia"/>
              </a:rPr>
              <a:t>o</a:t>
            </a:r>
            <a:r>
              <a:rPr sz="1100" spc="75" dirty="0">
                <a:solidFill>
                  <a:srgbClr val="656565"/>
                </a:solidFill>
                <a:latin typeface="PMingLiU"/>
                <a:cs typeface="PMingLiU"/>
              </a:rPr>
              <a:t>)</a:t>
            </a:r>
            <a:r>
              <a:rPr sz="1100" dirty="0">
                <a:solidFill>
                  <a:srgbClr val="656565"/>
                </a:solidFill>
                <a:latin typeface="PMingLiU"/>
                <a:cs typeface="PMingLiU"/>
              </a:rPr>
              <a:t>	</a:t>
            </a:r>
            <a:r>
              <a:rPr sz="1100" spc="15" dirty="0">
                <a:solidFill>
                  <a:srgbClr val="656565"/>
                </a:solidFill>
                <a:latin typeface="Arial"/>
                <a:cs typeface="Arial"/>
              </a:rPr>
              <a:t>(1)</a:t>
            </a:r>
            <a:endParaRPr sz="1100" dirty="0">
              <a:latin typeface="Arial"/>
              <a:cs typeface="Arial"/>
            </a:endParaRPr>
          </a:p>
          <a:p>
            <a:pPr marR="471170" algn="ctr">
              <a:lnSpc>
                <a:spcPts val="919"/>
              </a:lnSpc>
            </a:pPr>
            <a:r>
              <a:rPr sz="800" i="1" spc="-110" dirty="0">
                <a:solidFill>
                  <a:srgbClr val="656565"/>
                </a:solidFill>
                <a:latin typeface="Arial"/>
                <a:cs typeface="Arial"/>
              </a:rPr>
              <a:t>w</a:t>
            </a:r>
            <a:r>
              <a:rPr sz="800" spc="-110" dirty="0">
                <a:solidFill>
                  <a:srgbClr val="656565"/>
                </a:solidFill>
                <a:latin typeface="Lucida Sans Unicode"/>
                <a:cs typeface="Lucida Sans Unicode"/>
              </a:rPr>
              <a:t>∈</a:t>
            </a:r>
            <a:r>
              <a:rPr sz="800" spc="-110" dirty="0">
                <a:solidFill>
                  <a:srgbClr val="656565"/>
                </a:solidFill>
                <a:latin typeface="PMingLiU"/>
                <a:cs typeface="PMingLiU"/>
              </a:rPr>
              <a:t>Σ</a:t>
            </a:r>
            <a:r>
              <a:rPr sz="800" spc="-110" dirty="0">
                <a:solidFill>
                  <a:srgbClr val="656565"/>
                </a:solidFill>
                <a:latin typeface="Lucida Sans Unicode"/>
                <a:cs typeface="Lucida Sans Unicode"/>
              </a:rPr>
              <a:t>∗</a:t>
            </a:r>
            <a:endParaRPr sz="800" dirty="0">
              <a:latin typeface="Lucida Sans Unicode"/>
              <a:cs typeface="Lucida Sans Unicode"/>
            </a:endParaRPr>
          </a:p>
          <a:p>
            <a:pPr marL="1477010">
              <a:lnSpc>
                <a:spcPts val="1280"/>
              </a:lnSpc>
              <a:spcBef>
                <a:spcPts val="245"/>
              </a:spcBef>
              <a:tabLst>
                <a:tab pos="4011295" algn="l"/>
              </a:tabLst>
            </a:pPr>
            <a:r>
              <a:rPr sz="1100" spc="260" dirty="0">
                <a:solidFill>
                  <a:srgbClr val="656565"/>
                </a:solidFill>
                <a:latin typeface="PMingLiU"/>
                <a:cs typeface="PMingLiU"/>
              </a:rPr>
              <a:t>=</a:t>
            </a:r>
            <a:r>
              <a:rPr sz="1100" spc="15" dirty="0">
                <a:solidFill>
                  <a:srgbClr val="656565"/>
                </a:solidFill>
                <a:latin typeface="PMingLiU"/>
                <a:cs typeface="PMingLiU"/>
              </a:rPr>
              <a:t> </a:t>
            </a:r>
            <a:r>
              <a:rPr sz="1100" spc="65" dirty="0">
                <a:solidFill>
                  <a:srgbClr val="656565"/>
                </a:solidFill>
                <a:latin typeface="PMingLiU"/>
                <a:cs typeface="PMingLiU"/>
              </a:rPr>
              <a:t>arg</a:t>
            </a:r>
            <a:r>
              <a:rPr sz="1100" spc="-90" dirty="0">
                <a:solidFill>
                  <a:srgbClr val="656565"/>
                </a:solidFill>
                <a:latin typeface="PMingLiU"/>
                <a:cs typeface="PMingLiU"/>
              </a:rPr>
              <a:t> </a:t>
            </a:r>
            <a:r>
              <a:rPr sz="1100" spc="80" dirty="0">
                <a:solidFill>
                  <a:srgbClr val="656565"/>
                </a:solidFill>
                <a:latin typeface="PMingLiU"/>
                <a:cs typeface="PMingLiU"/>
              </a:rPr>
              <a:t>max</a:t>
            </a:r>
            <a:r>
              <a:rPr sz="1100" spc="-105" dirty="0">
                <a:solidFill>
                  <a:srgbClr val="656565"/>
                </a:solidFill>
                <a:latin typeface="PMingLiU"/>
                <a:cs typeface="PMingLiU"/>
              </a:rPr>
              <a:t> </a:t>
            </a:r>
            <a:r>
              <a:rPr sz="1100" i="1" spc="25" dirty="0">
                <a:solidFill>
                  <a:srgbClr val="656565"/>
                </a:solidFill>
                <a:latin typeface="Georgia"/>
                <a:cs typeface="Georgia"/>
              </a:rPr>
              <a:t>P</a:t>
            </a:r>
            <a:r>
              <a:rPr sz="1100" i="1" spc="-114" dirty="0">
                <a:solidFill>
                  <a:srgbClr val="656565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656565"/>
                </a:solidFill>
                <a:latin typeface="PMingLiU"/>
                <a:cs typeface="PMingLiU"/>
              </a:rPr>
              <a:t>(</a:t>
            </a:r>
            <a:r>
              <a:rPr sz="1100" i="1" spc="-65" dirty="0">
                <a:solidFill>
                  <a:srgbClr val="656565"/>
                </a:solidFill>
                <a:latin typeface="Georgia"/>
                <a:cs typeface="Georgia"/>
              </a:rPr>
              <a:t>o</a:t>
            </a:r>
            <a:r>
              <a:rPr sz="1100" spc="-110" dirty="0">
                <a:solidFill>
                  <a:srgbClr val="656565"/>
                </a:solidFill>
                <a:latin typeface="Lucida Sans Unicode"/>
                <a:cs typeface="Lucida Sans Unicode"/>
              </a:rPr>
              <a:t>|</a:t>
            </a:r>
            <a:r>
              <a:rPr sz="1100" i="1" spc="-95" dirty="0">
                <a:solidFill>
                  <a:srgbClr val="656565"/>
                </a:solidFill>
                <a:latin typeface="Georgia"/>
                <a:cs typeface="Georgia"/>
              </a:rPr>
              <a:t>w</a:t>
            </a:r>
            <a:r>
              <a:rPr sz="1100" spc="75" dirty="0">
                <a:solidFill>
                  <a:srgbClr val="656565"/>
                </a:solidFill>
                <a:latin typeface="PMingLiU"/>
                <a:cs typeface="PMingLiU"/>
              </a:rPr>
              <a:t>)</a:t>
            </a:r>
            <a:r>
              <a:rPr sz="1100" i="1" spc="25" dirty="0">
                <a:solidFill>
                  <a:srgbClr val="656565"/>
                </a:solidFill>
                <a:latin typeface="Georgia"/>
                <a:cs typeface="Georgia"/>
              </a:rPr>
              <a:t>P</a:t>
            </a:r>
            <a:r>
              <a:rPr sz="1100" i="1" spc="-114" dirty="0">
                <a:solidFill>
                  <a:srgbClr val="656565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656565"/>
                </a:solidFill>
                <a:latin typeface="PMingLiU"/>
                <a:cs typeface="PMingLiU"/>
              </a:rPr>
              <a:t>(</a:t>
            </a:r>
            <a:r>
              <a:rPr sz="1100" i="1" spc="-95" dirty="0">
                <a:solidFill>
                  <a:srgbClr val="656565"/>
                </a:solidFill>
                <a:latin typeface="Georgia"/>
                <a:cs typeface="Georgia"/>
              </a:rPr>
              <a:t>w</a:t>
            </a:r>
            <a:r>
              <a:rPr sz="1100" spc="75" dirty="0">
                <a:solidFill>
                  <a:srgbClr val="656565"/>
                </a:solidFill>
                <a:latin typeface="PMingLiU"/>
                <a:cs typeface="PMingLiU"/>
              </a:rPr>
              <a:t>)</a:t>
            </a:r>
            <a:r>
              <a:rPr sz="1100" dirty="0">
                <a:solidFill>
                  <a:srgbClr val="656565"/>
                </a:solidFill>
                <a:latin typeface="PMingLiU"/>
                <a:cs typeface="PMingLiU"/>
              </a:rPr>
              <a:t>	</a:t>
            </a:r>
            <a:r>
              <a:rPr sz="1100" spc="15" dirty="0">
                <a:solidFill>
                  <a:srgbClr val="656565"/>
                </a:solidFill>
                <a:latin typeface="Arial"/>
                <a:cs typeface="Arial"/>
              </a:rPr>
              <a:t>(2)</a:t>
            </a:r>
            <a:endParaRPr sz="1100" dirty="0">
              <a:latin typeface="Arial"/>
              <a:cs typeface="Arial"/>
            </a:endParaRPr>
          </a:p>
          <a:p>
            <a:pPr marR="471170" algn="ctr">
              <a:lnSpc>
                <a:spcPts val="919"/>
              </a:lnSpc>
            </a:pPr>
            <a:r>
              <a:rPr sz="800" i="1" spc="-110" dirty="0">
                <a:solidFill>
                  <a:srgbClr val="656565"/>
                </a:solidFill>
                <a:latin typeface="Arial"/>
                <a:cs typeface="Arial"/>
              </a:rPr>
              <a:t>w</a:t>
            </a:r>
            <a:r>
              <a:rPr sz="800" spc="-110" dirty="0">
                <a:solidFill>
                  <a:srgbClr val="656565"/>
                </a:solidFill>
                <a:latin typeface="Lucida Sans Unicode"/>
                <a:cs typeface="Lucida Sans Unicode"/>
              </a:rPr>
              <a:t>∈</a:t>
            </a:r>
            <a:r>
              <a:rPr sz="800" spc="-110" dirty="0">
                <a:solidFill>
                  <a:srgbClr val="656565"/>
                </a:solidFill>
                <a:latin typeface="PMingLiU"/>
                <a:cs typeface="PMingLiU"/>
              </a:rPr>
              <a:t>Σ</a:t>
            </a:r>
            <a:r>
              <a:rPr sz="800" spc="-110" dirty="0">
                <a:solidFill>
                  <a:srgbClr val="656565"/>
                </a:solidFill>
                <a:latin typeface="Lucida Sans Unicode"/>
                <a:cs typeface="Lucida Sans Unicode"/>
              </a:rPr>
              <a:t>∗</a:t>
            </a:r>
            <a:endParaRPr sz="80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ru-RU" sz="1100" spc="-10" dirty="0" smtClean="0">
                <a:solidFill>
                  <a:srgbClr val="656565"/>
                </a:solidFill>
                <a:latin typeface="Arial"/>
                <a:cs typeface="Arial"/>
              </a:rPr>
              <a:t>Произведение баллов </a:t>
            </a:r>
            <a:r>
              <a:rPr lang="ru-RU" sz="1100" i="1" spc="-35" dirty="0" smtClean="0">
                <a:solidFill>
                  <a:srgbClr val="656565"/>
                </a:solidFill>
                <a:latin typeface="Trebuchet MS"/>
                <a:cs typeface="Trebuchet MS"/>
              </a:rPr>
              <a:t>Акустической модели </a:t>
            </a:r>
            <a:r>
              <a:rPr lang="ru-RU" sz="1100" spc="-65" dirty="0" smtClean="0">
                <a:solidFill>
                  <a:srgbClr val="656565"/>
                </a:solidFill>
                <a:latin typeface="Arial"/>
                <a:cs typeface="Arial"/>
              </a:rPr>
              <a:t>и</a:t>
            </a:r>
            <a:r>
              <a:rPr sz="1100" spc="-65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lang="ru-RU" sz="1100" i="1" spc="-40" dirty="0">
                <a:solidFill>
                  <a:srgbClr val="656565"/>
                </a:solidFill>
                <a:latin typeface="Trebuchet MS"/>
                <a:cs typeface="Arial"/>
              </a:rPr>
              <a:t>Я</a:t>
            </a:r>
            <a:r>
              <a:rPr lang="ru-RU" sz="1100" i="1" spc="-40" dirty="0" smtClean="0">
                <a:solidFill>
                  <a:srgbClr val="656565"/>
                </a:solidFill>
                <a:latin typeface="Trebuchet MS"/>
                <a:cs typeface="Trebuchet MS"/>
              </a:rPr>
              <a:t>зыковой модели</a:t>
            </a:r>
            <a:r>
              <a:rPr sz="1100" spc="-80" dirty="0" smtClean="0">
                <a:solidFill>
                  <a:srgbClr val="656565"/>
                </a:solidFill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1080135">
              <a:lnSpc>
                <a:spcPct val="100000"/>
              </a:lnSpc>
              <a:tabLst>
                <a:tab pos="4011295" algn="l"/>
              </a:tabLst>
            </a:pPr>
            <a:r>
              <a:rPr sz="1100" i="1" spc="25" dirty="0">
                <a:solidFill>
                  <a:srgbClr val="656565"/>
                </a:solidFill>
                <a:latin typeface="Georgia"/>
                <a:cs typeface="Georgia"/>
              </a:rPr>
              <a:t>P</a:t>
            </a:r>
            <a:r>
              <a:rPr sz="1100" i="1" spc="-114" dirty="0">
                <a:solidFill>
                  <a:srgbClr val="656565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656565"/>
                </a:solidFill>
                <a:latin typeface="PMingLiU"/>
                <a:cs typeface="PMingLiU"/>
              </a:rPr>
              <a:t>(</a:t>
            </a:r>
            <a:r>
              <a:rPr sz="1100" i="1" spc="-65" dirty="0">
                <a:solidFill>
                  <a:srgbClr val="656565"/>
                </a:solidFill>
                <a:latin typeface="Georgia"/>
                <a:cs typeface="Georgia"/>
              </a:rPr>
              <a:t>o</a:t>
            </a:r>
            <a:r>
              <a:rPr sz="1100" spc="-110" dirty="0">
                <a:solidFill>
                  <a:srgbClr val="656565"/>
                </a:solidFill>
                <a:latin typeface="Lucida Sans Unicode"/>
                <a:cs typeface="Lucida Sans Unicode"/>
              </a:rPr>
              <a:t>|</a:t>
            </a:r>
            <a:r>
              <a:rPr sz="1100" i="1" spc="-95" dirty="0">
                <a:solidFill>
                  <a:srgbClr val="656565"/>
                </a:solidFill>
                <a:latin typeface="Georgia"/>
                <a:cs typeface="Georgia"/>
              </a:rPr>
              <a:t>w</a:t>
            </a:r>
            <a:r>
              <a:rPr sz="1100" spc="75" dirty="0">
                <a:solidFill>
                  <a:srgbClr val="656565"/>
                </a:solidFill>
                <a:latin typeface="PMingLiU"/>
                <a:cs typeface="PMingLiU"/>
              </a:rPr>
              <a:t>)</a:t>
            </a:r>
            <a:r>
              <a:rPr sz="1100" spc="15" dirty="0">
                <a:solidFill>
                  <a:srgbClr val="656565"/>
                </a:solidFill>
                <a:latin typeface="PMingLiU"/>
                <a:cs typeface="PMingLiU"/>
              </a:rPr>
              <a:t> </a:t>
            </a:r>
            <a:r>
              <a:rPr sz="1100" spc="260" dirty="0">
                <a:solidFill>
                  <a:srgbClr val="656565"/>
                </a:solidFill>
                <a:latin typeface="PMingLiU"/>
                <a:cs typeface="PMingLiU"/>
              </a:rPr>
              <a:t>=</a:t>
            </a:r>
            <a:r>
              <a:rPr sz="1100" spc="75" dirty="0">
                <a:solidFill>
                  <a:srgbClr val="656565"/>
                </a:solidFill>
                <a:latin typeface="PMingLiU"/>
                <a:cs typeface="PMingLiU"/>
              </a:rPr>
              <a:t> </a:t>
            </a:r>
            <a:r>
              <a:rPr sz="1650" spc="1342" baseline="53030" dirty="0">
                <a:solidFill>
                  <a:srgbClr val="656565"/>
                </a:solidFill>
                <a:latin typeface="Arial"/>
                <a:cs typeface="Arial"/>
              </a:rPr>
              <a:t>Σ</a:t>
            </a:r>
            <a:r>
              <a:rPr sz="1650" spc="-97" baseline="53030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1100" i="1" spc="25" dirty="0">
                <a:solidFill>
                  <a:srgbClr val="656565"/>
                </a:solidFill>
                <a:latin typeface="Georgia"/>
                <a:cs typeface="Georgia"/>
              </a:rPr>
              <a:t>P</a:t>
            </a:r>
            <a:r>
              <a:rPr sz="1100" i="1" spc="-114" dirty="0">
                <a:solidFill>
                  <a:srgbClr val="656565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656565"/>
                </a:solidFill>
                <a:latin typeface="PMingLiU"/>
                <a:cs typeface="PMingLiU"/>
              </a:rPr>
              <a:t>(</a:t>
            </a:r>
            <a:r>
              <a:rPr sz="1100" i="1" spc="-65" dirty="0">
                <a:solidFill>
                  <a:srgbClr val="656565"/>
                </a:solidFill>
                <a:latin typeface="Georgia"/>
                <a:cs typeface="Georgia"/>
              </a:rPr>
              <a:t>o</a:t>
            </a:r>
            <a:r>
              <a:rPr sz="1100" spc="-110" dirty="0">
                <a:solidFill>
                  <a:srgbClr val="656565"/>
                </a:solidFill>
                <a:latin typeface="Lucida Sans Unicode"/>
                <a:cs typeface="Lucida Sans Unicode"/>
              </a:rPr>
              <a:t>|</a:t>
            </a:r>
            <a:r>
              <a:rPr sz="1100" i="1" spc="-30" dirty="0">
                <a:solidFill>
                  <a:srgbClr val="656565"/>
                </a:solidFill>
                <a:latin typeface="Georgia"/>
                <a:cs typeface="Georgia"/>
              </a:rPr>
              <a:t>c</a:t>
            </a:r>
            <a:r>
              <a:rPr sz="1100" spc="75" dirty="0">
                <a:solidFill>
                  <a:srgbClr val="656565"/>
                </a:solidFill>
                <a:latin typeface="PMingLiU"/>
                <a:cs typeface="PMingLiU"/>
              </a:rPr>
              <a:t>)</a:t>
            </a:r>
            <a:r>
              <a:rPr sz="1100" i="1" spc="25" dirty="0">
                <a:solidFill>
                  <a:srgbClr val="656565"/>
                </a:solidFill>
                <a:latin typeface="Georgia"/>
                <a:cs typeface="Georgia"/>
              </a:rPr>
              <a:t>P</a:t>
            </a:r>
            <a:r>
              <a:rPr sz="1100" i="1" spc="-114" dirty="0">
                <a:solidFill>
                  <a:srgbClr val="656565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656565"/>
                </a:solidFill>
                <a:latin typeface="PMingLiU"/>
                <a:cs typeface="PMingLiU"/>
              </a:rPr>
              <a:t>(</a:t>
            </a:r>
            <a:r>
              <a:rPr sz="1100" i="1" spc="-30" dirty="0">
                <a:solidFill>
                  <a:srgbClr val="656565"/>
                </a:solidFill>
                <a:latin typeface="Georgia"/>
                <a:cs typeface="Georgia"/>
              </a:rPr>
              <a:t>c</a:t>
            </a:r>
            <a:r>
              <a:rPr sz="1100" spc="-110" dirty="0">
                <a:solidFill>
                  <a:srgbClr val="656565"/>
                </a:solidFill>
                <a:latin typeface="Lucida Sans Unicode"/>
                <a:cs typeface="Lucida Sans Unicode"/>
              </a:rPr>
              <a:t>|</a:t>
            </a:r>
            <a:r>
              <a:rPr sz="1100" i="1" spc="-90" dirty="0">
                <a:solidFill>
                  <a:srgbClr val="656565"/>
                </a:solidFill>
                <a:latin typeface="Georgia"/>
                <a:cs typeface="Georgia"/>
              </a:rPr>
              <a:t>p</a:t>
            </a:r>
            <a:r>
              <a:rPr sz="1100" spc="75" dirty="0">
                <a:solidFill>
                  <a:srgbClr val="656565"/>
                </a:solidFill>
                <a:latin typeface="PMingLiU"/>
                <a:cs typeface="PMingLiU"/>
              </a:rPr>
              <a:t>)</a:t>
            </a:r>
            <a:r>
              <a:rPr sz="1100" i="1" spc="25" dirty="0">
                <a:solidFill>
                  <a:srgbClr val="656565"/>
                </a:solidFill>
                <a:latin typeface="Georgia"/>
                <a:cs typeface="Georgia"/>
              </a:rPr>
              <a:t>P</a:t>
            </a:r>
            <a:r>
              <a:rPr sz="1100" i="1" spc="-114" dirty="0">
                <a:solidFill>
                  <a:srgbClr val="656565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656565"/>
                </a:solidFill>
                <a:latin typeface="PMingLiU"/>
                <a:cs typeface="PMingLiU"/>
              </a:rPr>
              <a:t>(</a:t>
            </a:r>
            <a:r>
              <a:rPr sz="1100" i="1" spc="-90" dirty="0">
                <a:solidFill>
                  <a:srgbClr val="656565"/>
                </a:solidFill>
                <a:latin typeface="Georgia"/>
                <a:cs typeface="Georgia"/>
              </a:rPr>
              <a:t>p</a:t>
            </a:r>
            <a:r>
              <a:rPr sz="1100" spc="-110" dirty="0">
                <a:solidFill>
                  <a:srgbClr val="656565"/>
                </a:solidFill>
                <a:latin typeface="Lucida Sans Unicode"/>
                <a:cs typeface="Lucida Sans Unicode"/>
              </a:rPr>
              <a:t>|</a:t>
            </a:r>
            <a:r>
              <a:rPr sz="1100" i="1" spc="-95" dirty="0">
                <a:solidFill>
                  <a:srgbClr val="656565"/>
                </a:solidFill>
                <a:latin typeface="Georgia"/>
                <a:cs typeface="Georgia"/>
              </a:rPr>
              <a:t>w</a:t>
            </a:r>
            <a:r>
              <a:rPr sz="1100" spc="75" dirty="0">
                <a:solidFill>
                  <a:srgbClr val="656565"/>
                </a:solidFill>
                <a:latin typeface="PMingLiU"/>
                <a:cs typeface="PMingLiU"/>
              </a:rPr>
              <a:t>)</a:t>
            </a:r>
            <a:r>
              <a:rPr sz="1100" dirty="0">
                <a:solidFill>
                  <a:srgbClr val="656565"/>
                </a:solidFill>
                <a:latin typeface="PMingLiU"/>
                <a:cs typeface="PMingLiU"/>
              </a:rPr>
              <a:t>	</a:t>
            </a:r>
            <a:r>
              <a:rPr sz="1100" spc="15" dirty="0">
                <a:solidFill>
                  <a:srgbClr val="656565"/>
                </a:solidFill>
                <a:latin typeface="Arial"/>
                <a:cs typeface="Arial"/>
              </a:rPr>
              <a:t>(3)</a:t>
            </a:r>
            <a:endParaRPr sz="1100" dirty="0">
              <a:latin typeface="Arial"/>
              <a:cs typeface="Arial"/>
            </a:endParaRPr>
          </a:p>
          <a:p>
            <a:pPr marR="598805" algn="ctr">
              <a:lnSpc>
                <a:spcPct val="100000"/>
              </a:lnSpc>
              <a:spcBef>
                <a:spcPts val="315"/>
              </a:spcBef>
            </a:pPr>
            <a:r>
              <a:rPr sz="800" i="1" spc="-10" dirty="0">
                <a:solidFill>
                  <a:srgbClr val="656565"/>
                </a:solidFill>
                <a:latin typeface="Arial"/>
                <a:cs typeface="Arial"/>
              </a:rPr>
              <a:t>d,c,p</a:t>
            </a:r>
            <a:endParaRPr sz="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ru-RU" sz="1100" spc="-65" dirty="0" smtClean="0">
                <a:solidFill>
                  <a:srgbClr val="656565"/>
                </a:solidFill>
                <a:latin typeface="Arial"/>
                <a:cs typeface="Arial"/>
              </a:rPr>
              <a:t>Где</a:t>
            </a:r>
            <a:r>
              <a:rPr sz="1100" spc="-65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1100" i="1" spc="-90" dirty="0">
                <a:solidFill>
                  <a:srgbClr val="656565"/>
                </a:solidFill>
                <a:latin typeface="Georgia"/>
                <a:cs typeface="Georgia"/>
              </a:rPr>
              <a:t>p </a:t>
            </a:r>
            <a:r>
              <a:rPr lang="ru-RU" sz="1100" spc="-60" dirty="0" smtClean="0">
                <a:solidFill>
                  <a:srgbClr val="656565"/>
                </a:solidFill>
                <a:latin typeface="Arial"/>
                <a:cs typeface="Arial"/>
              </a:rPr>
              <a:t>это фоновая последовательность </a:t>
            </a:r>
            <a:r>
              <a:rPr sz="1100" i="1" spc="-30" dirty="0" smtClean="0">
                <a:solidFill>
                  <a:srgbClr val="656565"/>
                </a:solidFill>
                <a:latin typeface="Georgia"/>
                <a:cs typeface="Georgia"/>
              </a:rPr>
              <a:t>c </a:t>
            </a:r>
            <a:r>
              <a:rPr lang="ru-RU" sz="1100" spc="-60" dirty="0" smtClean="0">
                <a:solidFill>
                  <a:srgbClr val="656565"/>
                </a:solidFill>
                <a:latin typeface="Arial"/>
                <a:cs typeface="Arial"/>
              </a:rPr>
              <a:t>– это последовательность состояний</a:t>
            </a:r>
            <a:r>
              <a:rPr sz="1100" spc="-85" dirty="0" smtClean="0">
                <a:solidFill>
                  <a:srgbClr val="656565"/>
                </a:solidFill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Andrew</a:t>
            </a:r>
            <a:r>
              <a:rPr spc="-10" dirty="0"/>
              <a:t> </a:t>
            </a:r>
            <a:r>
              <a:rPr spc="-20" dirty="0"/>
              <a:t>Senior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30" dirty="0"/>
              <a:t>Speech</a:t>
            </a:r>
            <a:r>
              <a:rPr spc="-15" dirty="0"/>
              <a:t> </a:t>
            </a:r>
            <a:r>
              <a:rPr spc="-5" dirty="0"/>
              <a:t>Recognition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r>
              <a:rPr spc="-20" dirty="0"/>
              <a:t>17 </a:t>
            </a:r>
            <a:r>
              <a:rPr spc="5" dirty="0"/>
              <a:t>of</a:t>
            </a:r>
            <a:r>
              <a:rPr spc="40" dirty="0"/>
              <a:t> </a:t>
            </a:r>
            <a:r>
              <a:rPr spc="-20" dirty="0"/>
              <a:t>63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347294" y="1114804"/>
            <a:ext cx="3698875" cy="86818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1130" indent="-138430">
              <a:lnSpc>
                <a:spcPct val="100000"/>
              </a:lnSpc>
              <a:spcBef>
                <a:spcPts val="90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lang="ru-RU" sz="1100" spc="-90" dirty="0" smtClean="0">
                <a:solidFill>
                  <a:srgbClr val="656565"/>
                </a:solidFill>
                <a:latin typeface="Arial"/>
                <a:cs typeface="Arial"/>
              </a:rPr>
              <a:t>Мы можем моделировать последовательности слов с помощью модели.</a:t>
            </a:r>
            <a:endParaRPr sz="1100" dirty="0">
              <a:latin typeface="Arial"/>
              <a:cs typeface="Arial"/>
            </a:endParaRPr>
          </a:p>
          <a:p>
            <a:pPr marL="653415">
              <a:lnSpc>
                <a:spcPct val="100000"/>
              </a:lnSpc>
              <a:spcBef>
                <a:spcPts val="1390"/>
              </a:spcBef>
            </a:pPr>
            <a:r>
              <a:rPr sz="1100" i="1" spc="25" dirty="0">
                <a:solidFill>
                  <a:srgbClr val="656565"/>
                </a:solidFill>
                <a:latin typeface="Georgia"/>
                <a:cs typeface="Georgia"/>
              </a:rPr>
              <a:t>P</a:t>
            </a:r>
            <a:r>
              <a:rPr sz="1100" i="1" spc="-114" dirty="0">
                <a:solidFill>
                  <a:srgbClr val="656565"/>
                </a:solidFill>
                <a:latin typeface="Georgia"/>
                <a:cs typeface="Georgia"/>
              </a:rPr>
              <a:t> </a:t>
            </a:r>
            <a:r>
              <a:rPr sz="1100" spc="10" dirty="0">
                <a:solidFill>
                  <a:srgbClr val="656565"/>
                </a:solidFill>
                <a:latin typeface="PMingLiU"/>
                <a:cs typeface="PMingLiU"/>
              </a:rPr>
              <a:t>(</a:t>
            </a:r>
            <a:r>
              <a:rPr sz="1100" i="1" spc="10" dirty="0">
                <a:solidFill>
                  <a:srgbClr val="656565"/>
                </a:solidFill>
                <a:latin typeface="Georgia"/>
                <a:cs typeface="Georgia"/>
              </a:rPr>
              <a:t>w</a:t>
            </a:r>
            <a:r>
              <a:rPr sz="1200" spc="15" baseline="-10416" dirty="0">
                <a:solidFill>
                  <a:srgbClr val="656565"/>
                </a:solidFill>
                <a:latin typeface="PMingLiU"/>
                <a:cs typeface="PMingLiU"/>
              </a:rPr>
              <a:t>1</a:t>
            </a:r>
            <a:r>
              <a:rPr sz="1100" i="1" spc="10" dirty="0">
                <a:solidFill>
                  <a:srgbClr val="656565"/>
                </a:solidFill>
                <a:latin typeface="Georgia"/>
                <a:cs typeface="Georgia"/>
              </a:rPr>
              <a:t>,</a:t>
            </a:r>
            <a:r>
              <a:rPr sz="1100" i="1" spc="-85" dirty="0">
                <a:solidFill>
                  <a:srgbClr val="656565"/>
                </a:solidFill>
                <a:latin typeface="Georgia"/>
                <a:cs typeface="Georgia"/>
              </a:rPr>
              <a:t> </a:t>
            </a:r>
            <a:r>
              <a:rPr sz="1100" i="1" spc="-10" dirty="0">
                <a:solidFill>
                  <a:srgbClr val="656565"/>
                </a:solidFill>
                <a:latin typeface="Georgia"/>
                <a:cs typeface="Georgia"/>
              </a:rPr>
              <a:t>w</a:t>
            </a:r>
            <a:r>
              <a:rPr sz="1200" spc="-15" baseline="-10416" dirty="0">
                <a:solidFill>
                  <a:srgbClr val="656565"/>
                </a:solidFill>
                <a:latin typeface="PMingLiU"/>
                <a:cs typeface="PMingLiU"/>
              </a:rPr>
              <a:t>2</a:t>
            </a:r>
            <a:r>
              <a:rPr sz="1100" i="1" spc="-10" dirty="0">
                <a:solidFill>
                  <a:srgbClr val="656565"/>
                </a:solidFill>
                <a:latin typeface="Georgia"/>
                <a:cs typeface="Georgia"/>
              </a:rPr>
              <a:t>,</a:t>
            </a:r>
            <a:r>
              <a:rPr sz="1100" i="1" spc="-85" dirty="0">
                <a:solidFill>
                  <a:srgbClr val="656565"/>
                </a:solidFill>
                <a:latin typeface="Georgia"/>
                <a:cs typeface="Georgia"/>
              </a:rPr>
              <a:t> </a:t>
            </a:r>
            <a:r>
              <a:rPr sz="1100" i="1" spc="5" dirty="0">
                <a:solidFill>
                  <a:srgbClr val="656565"/>
                </a:solidFill>
                <a:latin typeface="Georgia"/>
                <a:cs typeface="Georgia"/>
              </a:rPr>
              <a:t>.</a:t>
            </a:r>
            <a:r>
              <a:rPr sz="1100" i="1" spc="-85" dirty="0">
                <a:solidFill>
                  <a:srgbClr val="656565"/>
                </a:solidFill>
                <a:latin typeface="Georgia"/>
                <a:cs typeface="Georgia"/>
              </a:rPr>
              <a:t> </a:t>
            </a:r>
            <a:r>
              <a:rPr sz="1100" i="1" spc="5" dirty="0">
                <a:solidFill>
                  <a:srgbClr val="656565"/>
                </a:solidFill>
                <a:latin typeface="Georgia"/>
                <a:cs typeface="Georgia"/>
              </a:rPr>
              <a:t>.</a:t>
            </a:r>
            <a:r>
              <a:rPr sz="1100" i="1" spc="-85" dirty="0">
                <a:solidFill>
                  <a:srgbClr val="656565"/>
                </a:solidFill>
                <a:latin typeface="Georgia"/>
                <a:cs typeface="Georgia"/>
              </a:rPr>
              <a:t> </a:t>
            </a:r>
            <a:r>
              <a:rPr sz="1100" i="1" spc="5" dirty="0">
                <a:solidFill>
                  <a:srgbClr val="656565"/>
                </a:solidFill>
                <a:latin typeface="Georgia"/>
                <a:cs typeface="Georgia"/>
              </a:rPr>
              <a:t>.</a:t>
            </a:r>
            <a:r>
              <a:rPr sz="1100" i="1" spc="-85" dirty="0">
                <a:solidFill>
                  <a:srgbClr val="656565"/>
                </a:solidFill>
                <a:latin typeface="Georgia"/>
                <a:cs typeface="Georgia"/>
              </a:rPr>
              <a:t> </a:t>
            </a:r>
            <a:r>
              <a:rPr sz="1100" i="1" spc="5" dirty="0">
                <a:solidFill>
                  <a:srgbClr val="656565"/>
                </a:solidFill>
                <a:latin typeface="Georgia"/>
                <a:cs typeface="Georgia"/>
              </a:rPr>
              <a:t>,</a:t>
            </a:r>
            <a:r>
              <a:rPr sz="1100" i="1" spc="-85" dirty="0">
                <a:solidFill>
                  <a:srgbClr val="656565"/>
                </a:solidFill>
                <a:latin typeface="Georgia"/>
                <a:cs typeface="Georgia"/>
              </a:rPr>
              <a:t> </a:t>
            </a:r>
            <a:r>
              <a:rPr sz="1100" i="1" spc="-20" dirty="0">
                <a:solidFill>
                  <a:srgbClr val="656565"/>
                </a:solidFill>
                <a:latin typeface="Georgia"/>
                <a:cs typeface="Georgia"/>
              </a:rPr>
              <a:t>w</a:t>
            </a:r>
            <a:r>
              <a:rPr sz="1200" i="1" spc="-30" baseline="-10416" dirty="0">
                <a:solidFill>
                  <a:srgbClr val="656565"/>
                </a:solidFill>
                <a:latin typeface="Arial"/>
                <a:cs typeface="Arial"/>
              </a:rPr>
              <a:t>N</a:t>
            </a:r>
            <a:r>
              <a:rPr sz="1200" i="1" spc="-135" baseline="-10416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1100" spc="75" dirty="0">
                <a:solidFill>
                  <a:srgbClr val="656565"/>
                </a:solidFill>
                <a:latin typeface="PMingLiU"/>
                <a:cs typeface="PMingLiU"/>
              </a:rPr>
              <a:t>)</a:t>
            </a:r>
            <a:r>
              <a:rPr sz="1100" spc="15" dirty="0">
                <a:solidFill>
                  <a:srgbClr val="656565"/>
                </a:solidFill>
                <a:latin typeface="PMingLiU"/>
                <a:cs typeface="PMingLiU"/>
              </a:rPr>
              <a:t> </a:t>
            </a:r>
            <a:r>
              <a:rPr sz="1100" spc="260" dirty="0">
                <a:solidFill>
                  <a:srgbClr val="656565"/>
                </a:solidFill>
                <a:latin typeface="PMingLiU"/>
                <a:cs typeface="PMingLiU"/>
              </a:rPr>
              <a:t>=</a:t>
            </a:r>
            <a:r>
              <a:rPr sz="1100" spc="15" dirty="0">
                <a:solidFill>
                  <a:srgbClr val="656565"/>
                </a:solidFill>
                <a:latin typeface="PMingLiU"/>
                <a:cs typeface="PMingLiU"/>
              </a:rPr>
              <a:t> </a:t>
            </a:r>
            <a:r>
              <a:rPr sz="1100" i="1" spc="25" dirty="0">
                <a:solidFill>
                  <a:srgbClr val="656565"/>
                </a:solidFill>
                <a:latin typeface="Georgia"/>
                <a:cs typeface="Georgia"/>
              </a:rPr>
              <a:t>P</a:t>
            </a:r>
            <a:r>
              <a:rPr sz="1100" i="1" spc="-114" dirty="0">
                <a:solidFill>
                  <a:srgbClr val="656565"/>
                </a:solidFill>
                <a:latin typeface="Georgia"/>
                <a:cs typeface="Georgia"/>
              </a:rPr>
              <a:t> </a:t>
            </a:r>
            <a:r>
              <a:rPr sz="1100" spc="30" dirty="0">
                <a:solidFill>
                  <a:srgbClr val="656565"/>
                </a:solidFill>
                <a:latin typeface="PMingLiU"/>
                <a:cs typeface="PMingLiU"/>
              </a:rPr>
              <a:t>(</a:t>
            </a:r>
            <a:r>
              <a:rPr sz="1100" i="1" spc="30" dirty="0">
                <a:solidFill>
                  <a:srgbClr val="656565"/>
                </a:solidFill>
                <a:latin typeface="Georgia"/>
                <a:cs typeface="Georgia"/>
              </a:rPr>
              <a:t>w</a:t>
            </a:r>
            <a:r>
              <a:rPr sz="1200" spc="44" baseline="-10416" dirty="0">
                <a:solidFill>
                  <a:srgbClr val="656565"/>
                </a:solidFill>
                <a:latin typeface="PMingLiU"/>
                <a:cs typeface="PMingLiU"/>
              </a:rPr>
              <a:t>0</a:t>
            </a:r>
            <a:r>
              <a:rPr sz="1100" spc="30" dirty="0">
                <a:solidFill>
                  <a:srgbClr val="656565"/>
                </a:solidFill>
                <a:latin typeface="PMingLiU"/>
                <a:cs typeface="PMingLiU"/>
              </a:rPr>
              <a:t>)</a:t>
            </a:r>
            <a:r>
              <a:rPr sz="1100" spc="-105" dirty="0">
                <a:solidFill>
                  <a:srgbClr val="656565"/>
                </a:solidFill>
                <a:latin typeface="PMingLiU"/>
                <a:cs typeface="PMingLiU"/>
              </a:rPr>
              <a:t> </a:t>
            </a:r>
            <a:r>
              <a:rPr sz="1650" spc="982" baseline="53030" dirty="0">
                <a:solidFill>
                  <a:srgbClr val="656565"/>
                </a:solidFill>
                <a:latin typeface="Arial"/>
                <a:cs typeface="Arial"/>
              </a:rPr>
              <a:t>Y</a:t>
            </a:r>
            <a:r>
              <a:rPr sz="1650" spc="-187" baseline="53030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1100" i="1" spc="25" dirty="0">
                <a:solidFill>
                  <a:srgbClr val="656565"/>
                </a:solidFill>
                <a:latin typeface="Georgia"/>
                <a:cs typeface="Georgia"/>
              </a:rPr>
              <a:t>P</a:t>
            </a:r>
            <a:r>
              <a:rPr sz="1100" i="1" spc="-114" dirty="0">
                <a:solidFill>
                  <a:srgbClr val="656565"/>
                </a:solidFill>
                <a:latin typeface="Georgia"/>
                <a:cs typeface="Georgia"/>
              </a:rPr>
              <a:t> </a:t>
            </a:r>
            <a:r>
              <a:rPr sz="1100" spc="-5" dirty="0">
                <a:solidFill>
                  <a:srgbClr val="656565"/>
                </a:solidFill>
                <a:latin typeface="PMingLiU"/>
                <a:cs typeface="PMingLiU"/>
              </a:rPr>
              <a:t>(</a:t>
            </a:r>
            <a:r>
              <a:rPr sz="1100" i="1" spc="-5" dirty="0">
                <a:solidFill>
                  <a:srgbClr val="656565"/>
                </a:solidFill>
                <a:latin typeface="Georgia"/>
                <a:cs typeface="Georgia"/>
              </a:rPr>
              <a:t>w</a:t>
            </a:r>
            <a:r>
              <a:rPr sz="1200" i="1" spc="-7" baseline="-10416" dirty="0">
                <a:solidFill>
                  <a:srgbClr val="656565"/>
                </a:solidFill>
                <a:latin typeface="Arial"/>
                <a:cs typeface="Arial"/>
              </a:rPr>
              <a:t>i</a:t>
            </a:r>
            <a:r>
              <a:rPr sz="1100" spc="-5" dirty="0">
                <a:solidFill>
                  <a:srgbClr val="656565"/>
                </a:solidFill>
                <a:latin typeface="Lucida Sans Unicode"/>
                <a:cs typeface="Lucida Sans Unicode"/>
              </a:rPr>
              <a:t>|</a:t>
            </a:r>
            <a:r>
              <a:rPr sz="1100" i="1" spc="-5" dirty="0">
                <a:solidFill>
                  <a:srgbClr val="656565"/>
                </a:solidFill>
                <a:latin typeface="Georgia"/>
                <a:cs typeface="Georgia"/>
              </a:rPr>
              <a:t>w</a:t>
            </a:r>
            <a:r>
              <a:rPr sz="1200" spc="-7" baseline="-10416" dirty="0">
                <a:solidFill>
                  <a:srgbClr val="656565"/>
                </a:solidFill>
                <a:latin typeface="PMingLiU"/>
                <a:cs typeface="PMingLiU"/>
              </a:rPr>
              <a:t>0</a:t>
            </a:r>
            <a:r>
              <a:rPr sz="1100" i="1" spc="-5" dirty="0">
                <a:solidFill>
                  <a:srgbClr val="656565"/>
                </a:solidFill>
                <a:latin typeface="Georgia"/>
                <a:cs typeface="Georgia"/>
              </a:rPr>
              <a:t>,</a:t>
            </a:r>
            <a:r>
              <a:rPr sz="1100" i="1" spc="-85" dirty="0">
                <a:solidFill>
                  <a:srgbClr val="656565"/>
                </a:solidFill>
                <a:latin typeface="Georgia"/>
                <a:cs typeface="Georgia"/>
              </a:rPr>
              <a:t> </a:t>
            </a:r>
            <a:r>
              <a:rPr sz="1100" i="1" spc="5" dirty="0">
                <a:solidFill>
                  <a:srgbClr val="656565"/>
                </a:solidFill>
                <a:latin typeface="Georgia"/>
                <a:cs typeface="Georgia"/>
              </a:rPr>
              <a:t>.</a:t>
            </a:r>
            <a:r>
              <a:rPr sz="1100" i="1" spc="-85" dirty="0">
                <a:solidFill>
                  <a:srgbClr val="656565"/>
                </a:solidFill>
                <a:latin typeface="Georgia"/>
                <a:cs typeface="Georgia"/>
              </a:rPr>
              <a:t> </a:t>
            </a:r>
            <a:r>
              <a:rPr sz="1100" i="1" spc="5" dirty="0">
                <a:solidFill>
                  <a:srgbClr val="656565"/>
                </a:solidFill>
                <a:latin typeface="Georgia"/>
                <a:cs typeface="Georgia"/>
              </a:rPr>
              <a:t>.</a:t>
            </a:r>
            <a:r>
              <a:rPr sz="1100" i="1" spc="-85" dirty="0">
                <a:solidFill>
                  <a:srgbClr val="656565"/>
                </a:solidFill>
                <a:latin typeface="Georgia"/>
                <a:cs typeface="Georgia"/>
              </a:rPr>
              <a:t> </a:t>
            </a:r>
            <a:r>
              <a:rPr sz="1100" i="1" spc="5" dirty="0">
                <a:solidFill>
                  <a:srgbClr val="656565"/>
                </a:solidFill>
                <a:latin typeface="Georgia"/>
                <a:cs typeface="Georgia"/>
              </a:rPr>
              <a:t>.</a:t>
            </a:r>
            <a:r>
              <a:rPr sz="1100" i="1" spc="-85" dirty="0">
                <a:solidFill>
                  <a:srgbClr val="656565"/>
                </a:solidFill>
                <a:latin typeface="Georgia"/>
                <a:cs typeface="Georgia"/>
              </a:rPr>
              <a:t> </a:t>
            </a:r>
            <a:r>
              <a:rPr sz="1100" i="1" spc="5" dirty="0">
                <a:solidFill>
                  <a:srgbClr val="656565"/>
                </a:solidFill>
                <a:latin typeface="Georgia"/>
                <a:cs typeface="Georgia"/>
              </a:rPr>
              <a:t>,</a:t>
            </a:r>
            <a:r>
              <a:rPr sz="1100" i="1" spc="-85" dirty="0">
                <a:solidFill>
                  <a:srgbClr val="656565"/>
                </a:solidFill>
                <a:latin typeface="Georgia"/>
                <a:cs typeface="Georgia"/>
              </a:rPr>
              <a:t> </a:t>
            </a:r>
            <a:r>
              <a:rPr sz="1100" i="1" spc="35" dirty="0">
                <a:solidFill>
                  <a:srgbClr val="656565"/>
                </a:solidFill>
                <a:latin typeface="Georgia"/>
                <a:cs typeface="Georgia"/>
              </a:rPr>
              <a:t>w</a:t>
            </a:r>
            <a:r>
              <a:rPr sz="1200" i="1" spc="52" baseline="-10416" dirty="0">
                <a:solidFill>
                  <a:srgbClr val="656565"/>
                </a:solidFill>
                <a:latin typeface="Arial"/>
                <a:cs typeface="Arial"/>
              </a:rPr>
              <a:t>i</a:t>
            </a:r>
            <a:r>
              <a:rPr sz="1200" spc="52" baseline="-10416" dirty="0">
                <a:solidFill>
                  <a:srgbClr val="656565"/>
                </a:solidFill>
                <a:latin typeface="Lucida Sans Unicode"/>
                <a:cs typeface="Lucida Sans Unicode"/>
              </a:rPr>
              <a:t>−</a:t>
            </a:r>
            <a:r>
              <a:rPr sz="1200" spc="52" baseline="-10416" dirty="0">
                <a:solidFill>
                  <a:srgbClr val="656565"/>
                </a:solidFill>
                <a:latin typeface="PMingLiU"/>
                <a:cs typeface="PMingLiU"/>
              </a:rPr>
              <a:t>1</a:t>
            </a:r>
            <a:r>
              <a:rPr sz="1100" spc="35" dirty="0">
                <a:solidFill>
                  <a:srgbClr val="656565"/>
                </a:solidFill>
                <a:latin typeface="PMingLiU"/>
                <a:cs typeface="PMingLiU"/>
              </a:rPr>
              <a:t>)</a:t>
            </a:r>
            <a:endParaRPr sz="1100" dirty="0">
              <a:latin typeface="PMingLiU"/>
              <a:cs typeface="PMingLiU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896485" cy="367030"/>
          </a:xfrm>
          <a:custGeom>
            <a:avLst/>
            <a:gdLst/>
            <a:ahLst/>
            <a:cxnLst/>
            <a:rect l="l" t="t" r="r" b="b"/>
            <a:pathLst>
              <a:path w="4896485" h="367030">
                <a:moveTo>
                  <a:pt x="0" y="366928"/>
                </a:moveTo>
                <a:lnTo>
                  <a:pt x="4896002" y="366928"/>
                </a:lnTo>
                <a:lnTo>
                  <a:pt x="4896002" y="0"/>
                </a:lnTo>
                <a:lnTo>
                  <a:pt x="0" y="0"/>
                </a:lnTo>
                <a:lnTo>
                  <a:pt x="0" y="366928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305" y="70800"/>
            <a:ext cx="63500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-5" dirty="0" smtClean="0"/>
              <a:t>План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347294" y="674254"/>
            <a:ext cx="3246806" cy="2286652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20345" marR="625475" indent="-208279">
              <a:lnSpc>
                <a:spcPct val="102600"/>
              </a:lnSpc>
              <a:spcBef>
                <a:spcPts val="55"/>
              </a:spcBef>
            </a:pPr>
            <a:r>
              <a:rPr lang="ru-RU" sz="1100" b="1" spc="-60" dirty="0" smtClean="0">
                <a:solidFill>
                  <a:srgbClr val="4185F3"/>
                </a:solidFill>
                <a:latin typeface="Arial"/>
                <a:cs typeface="Arial"/>
              </a:rPr>
              <a:t>Распознавание речи</a:t>
            </a:r>
          </a:p>
          <a:p>
            <a:pPr marL="220345" marR="625475" indent="-208279">
              <a:lnSpc>
                <a:spcPct val="102600"/>
              </a:lnSpc>
              <a:spcBef>
                <a:spcPts val="55"/>
              </a:spcBef>
            </a:pPr>
            <a:r>
              <a:rPr lang="ru-RU" sz="1100" b="1" spc="-60" dirty="0">
                <a:solidFill>
                  <a:srgbClr val="4185F3"/>
                </a:solidFill>
                <a:latin typeface="Arial"/>
                <a:cs typeface="Arial"/>
              </a:rPr>
              <a:t> </a:t>
            </a:r>
            <a:r>
              <a:rPr lang="ru-RU" sz="1100" b="1" spc="-60" dirty="0" smtClean="0">
                <a:solidFill>
                  <a:srgbClr val="4185F3"/>
                </a:solidFill>
                <a:latin typeface="Arial"/>
                <a:cs typeface="Arial"/>
              </a:rPr>
              <a:t>      </a:t>
            </a:r>
            <a:r>
              <a:rPr lang="ru-RU" sz="1100" spc="-40" dirty="0" smtClean="0">
                <a:solidFill>
                  <a:srgbClr val="656565"/>
                </a:solidFill>
                <a:latin typeface="Arial"/>
                <a:cs typeface="Arial"/>
              </a:rPr>
              <a:t>Акустическое представление</a:t>
            </a:r>
            <a:endParaRPr lang="ru-RU" sz="1100" spc="-50" dirty="0" smtClean="0">
              <a:solidFill>
                <a:srgbClr val="656565"/>
              </a:solidFill>
              <a:latin typeface="Arial"/>
              <a:cs typeface="Arial"/>
            </a:endParaRPr>
          </a:p>
          <a:p>
            <a:pPr marL="220345" marR="625475" indent="-208279">
              <a:lnSpc>
                <a:spcPct val="102600"/>
              </a:lnSpc>
              <a:spcBef>
                <a:spcPts val="55"/>
              </a:spcBef>
            </a:pPr>
            <a:r>
              <a:rPr lang="ru-RU" sz="1100" spc="-50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lang="ru-RU" sz="1100" spc="-50" dirty="0" smtClean="0">
                <a:solidFill>
                  <a:srgbClr val="656565"/>
                </a:solidFill>
                <a:latin typeface="Arial"/>
                <a:cs typeface="Arial"/>
              </a:rPr>
              <a:t>     </a:t>
            </a:r>
            <a:r>
              <a:rPr sz="1100" spc="-50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lang="ru-RU" sz="1100" spc="-40" dirty="0" smtClean="0">
                <a:solidFill>
                  <a:srgbClr val="656565"/>
                </a:solidFill>
                <a:latin typeface="Arial"/>
                <a:cs typeface="Arial"/>
              </a:rPr>
              <a:t>Фонетическое представление</a:t>
            </a:r>
            <a:endParaRPr lang="ru-RU" sz="1100" spc="-50" dirty="0" smtClean="0">
              <a:solidFill>
                <a:srgbClr val="656565"/>
              </a:solidFill>
              <a:latin typeface="Arial"/>
              <a:cs typeface="Arial"/>
            </a:endParaRPr>
          </a:p>
          <a:p>
            <a:pPr marL="220345" marR="625475" indent="-208279">
              <a:lnSpc>
                <a:spcPct val="102600"/>
              </a:lnSpc>
              <a:spcBef>
                <a:spcPts val="55"/>
              </a:spcBef>
            </a:pPr>
            <a:r>
              <a:rPr lang="ru-RU" sz="1100" spc="-50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lang="ru-RU" sz="1100" spc="-50" dirty="0" smtClean="0">
                <a:solidFill>
                  <a:srgbClr val="656565"/>
                </a:solidFill>
                <a:latin typeface="Arial"/>
                <a:cs typeface="Arial"/>
              </a:rPr>
              <a:t>      </a:t>
            </a:r>
            <a:r>
              <a:rPr lang="ru-RU" sz="1100" spc="-30" dirty="0" smtClean="0">
                <a:solidFill>
                  <a:srgbClr val="656565"/>
                </a:solidFill>
                <a:latin typeface="Arial"/>
                <a:cs typeface="Arial"/>
              </a:rPr>
              <a:t>История</a:t>
            </a:r>
            <a:endParaRPr sz="1100" dirty="0">
              <a:latin typeface="Arial"/>
              <a:cs typeface="Arial"/>
            </a:endParaRPr>
          </a:p>
          <a:p>
            <a:pPr marL="220345">
              <a:lnSpc>
                <a:spcPct val="100000"/>
              </a:lnSpc>
              <a:spcBef>
                <a:spcPts val="35"/>
              </a:spcBef>
            </a:pPr>
            <a:r>
              <a:rPr lang="ru-RU" sz="1100" spc="-30" dirty="0" smtClean="0">
                <a:solidFill>
                  <a:srgbClr val="656565"/>
                </a:solidFill>
                <a:latin typeface="Arial"/>
                <a:cs typeface="Arial"/>
              </a:rPr>
              <a:t>Вероятностное распознавание речи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ru-RU" sz="1100" b="1" spc="-25" dirty="0" smtClean="0">
                <a:solidFill>
                  <a:srgbClr val="4185F3"/>
                </a:solidFill>
                <a:latin typeface="Arial"/>
                <a:cs typeface="Arial"/>
              </a:rPr>
              <a:t>Распознавание речи нейронной сети</a:t>
            </a:r>
            <a:endParaRPr sz="1100" dirty="0">
              <a:latin typeface="Arial"/>
              <a:cs typeface="Arial"/>
            </a:endParaRPr>
          </a:p>
          <a:p>
            <a:pPr marL="220345" marR="662940">
              <a:lnSpc>
                <a:spcPct val="102600"/>
              </a:lnSpc>
            </a:pPr>
            <a:r>
              <a:rPr lang="ru-RU" sz="1100" spc="-35" dirty="0" smtClean="0">
                <a:solidFill>
                  <a:srgbClr val="656565"/>
                </a:solidFill>
                <a:latin typeface="Arial"/>
                <a:cs typeface="Arial"/>
              </a:rPr>
              <a:t>Гибридные нейронные сети</a:t>
            </a:r>
            <a:endParaRPr lang="ru-RU" sz="1100" spc="-60" dirty="0" smtClean="0">
              <a:solidFill>
                <a:srgbClr val="656565"/>
              </a:solidFill>
              <a:latin typeface="Arial"/>
              <a:cs typeface="Arial"/>
            </a:endParaRPr>
          </a:p>
          <a:p>
            <a:pPr marL="220345" marR="662940">
              <a:lnSpc>
                <a:spcPct val="102600"/>
              </a:lnSpc>
            </a:pPr>
            <a:r>
              <a:rPr lang="ru-RU" sz="1100" spc="-35" dirty="0" smtClean="0">
                <a:solidFill>
                  <a:srgbClr val="656565"/>
                </a:solidFill>
                <a:latin typeface="Arial"/>
                <a:cs typeface="Arial"/>
              </a:rPr>
              <a:t>Тренировка потерь</a:t>
            </a:r>
            <a:endParaRPr sz="1100" dirty="0">
              <a:latin typeface="Arial"/>
              <a:cs typeface="Arial"/>
            </a:endParaRPr>
          </a:p>
          <a:p>
            <a:pPr marL="220345" marR="130175">
              <a:lnSpc>
                <a:spcPct val="102600"/>
              </a:lnSpc>
            </a:pPr>
            <a:r>
              <a:rPr lang="ru-RU" sz="1100" spc="-95" dirty="0" smtClean="0">
                <a:solidFill>
                  <a:srgbClr val="656565"/>
                </a:solidFill>
                <a:latin typeface="Arial"/>
                <a:cs typeface="Arial"/>
              </a:rPr>
              <a:t>Обучение дискриминационной последовательности</a:t>
            </a:r>
            <a:endParaRPr lang="ru-RU" sz="1100" spc="-20" dirty="0" smtClean="0">
              <a:solidFill>
                <a:srgbClr val="656565"/>
              </a:solidFill>
              <a:latin typeface="Arial"/>
              <a:cs typeface="Arial"/>
            </a:endParaRPr>
          </a:p>
          <a:p>
            <a:pPr marL="220345" marR="130175">
              <a:lnSpc>
                <a:spcPct val="102600"/>
              </a:lnSpc>
            </a:pPr>
            <a:r>
              <a:rPr lang="ru-RU" sz="1100" spc="-70" dirty="0" smtClean="0">
                <a:solidFill>
                  <a:srgbClr val="656565"/>
                </a:solidFill>
                <a:latin typeface="Arial"/>
                <a:cs typeface="Arial"/>
              </a:rPr>
              <a:t>Новые архитектуры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ru-RU" sz="1100" b="1" spc="-15" dirty="0" smtClean="0">
                <a:solidFill>
                  <a:srgbClr val="4185F3"/>
                </a:solidFill>
                <a:latin typeface="Arial"/>
                <a:cs typeface="Arial"/>
              </a:rPr>
              <a:t>Другие темы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896485" cy="630555"/>
          </a:xfrm>
          <a:custGeom>
            <a:avLst/>
            <a:gdLst/>
            <a:ahLst/>
            <a:cxnLst/>
            <a:rect l="l" t="t" r="r" b="b"/>
            <a:pathLst>
              <a:path w="4896485" h="630555">
                <a:moveTo>
                  <a:pt x="0" y="630097"/>
                </a:moveTo>
                <a:lnTo>
                  <a:pt x="4896002" y="630097"/>
                </a:lnTo>
                <a:lnTo>
                  <a:pt x="4896002" y="0"/>
                </a:lnTo>
                <a:lnTo>
                  <a:pt x="0" y="0"/>
                </a:lnTo>
                <a:lnTo>
                  <a:pt x="0" y="630097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1305" y="70800"/>
            <a:ext cx="3234196" cy="463588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ct val="106700"/>
              </a:lnSpc>
              <a:spcBef>
                <a:spcPts val="20"/>
              </a:spcBef>
            </a:pPr>
            <a:r>
              <a:rPr lang="ru-RU" sz="1400" b="1" spc="-50" dirty="0" smtClean="0">
                <a:solidFill>
                  <a:srgbClr val="4185F3"/>
                </a:solidFill>
                <a:latin typeface="Arial"/>
                <a:cs typeface="Arial"/>
              </a:rPr>
              <a:t>Распознавание речи как трансдукция. От сигнала к языку.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6500" y="1029242"/>
            <a:ext cx="3321290" cy="1769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Andrew</a:t>
            </a:r>
            <a:r>
              <a:rPr spc="-10" dirty="0"/>
              <a:t> </a:t>
            </a:r>
            <a:r>
              <a:rPr spc="-20" dirty="0"/>
              <a:t>Senior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30" dirty="0"/>
              <a:t>Speech</a:t>
            </a:r>
            <a:r>
              <a:rPr spc="-15" dirty="0"/>
              <a:t> </a:t>
            </a:r>
            <a:r>
              <a:rPr spc="-5" dirty="0"/>
              <a:t>Recognition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r>
              <a:rPr spc="-20" dirty="0"/>
              <a:t>18 </a:t>
            </a:r>
            <a:r>
              <a:rPr spc="5" dirty="0"/>
              <a:t>of</a:t>
            </a:r>
            <a:r>
              <a:rPr spc="40" dirty="0"/>
              <a:t> </a:t>
            </a:r>
            <a:r>
              <a:rPr spc="-20" dirty="0"/>
              <a:t>63</a:t>
            </a: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305" y="70800"/>
            <a:ext cx="410917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-50" dirty="0"/>
              <a:t>Распознавание речи как </a:t>
            </a:r>
            <a:r>
              <a:rPr lang="ru-RU" spc="-50" dirty="0" smtClean="0"/>
              <a:t>трансдукция </a:t>
            </a:r>
            <a:r>
              <a:rPr spc="10" dirty="0" smtClean="0"/>
              <a:t>–</a:t>
            </a:r>
            <a:r>
              <a:rPr lang="ru-RU" spc="254" dirty="0"/>
              <a:t> </a:t>
            </a:r>
            <a:r>
              <a:rPr lang="ru-RU" spc="-50" dirty="0" smtClean="0"/>
              <a:t>лексикон</a:t>
            </a:r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347294" y="540146"/>
            <a:ext cx="3893185" cy="35009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100" spc="-40" dirty="0" smtClean="0">
                <a:solidFill>
                  <a:srgbClr val="656565"/>
                </a:solidFill>
                <a:latin typeface="Arial"/>
                <a:cs typeface="Arial"/>
              </a:rPr>
              <a:t>Построить граф, используя Взвешенные Трансдукторы Конечного Состояния </a:t>
            </a:r>
            <a:r>
              <a:rPr sz="1100" spc="-5" dirty="0" smtClean="0">
                <a:solidFill>
                  <a:srgbClr val="656565"/>
                </a:solidFill>
                <a:latin typeface="Arial"/>
                <a:cs typeface="Arial"/>
              </a:rPr>
              <a:t>(</a:t>
            </a:r>
            <a:r>
              <a:rPr lang="ru-RU" sz="1100" spc="-5" dirty="0" smtClean="0">
                <a:solidFill>
                  <a:srgbClr val="656565"/>
                </a:solidFill>
                <a:latin typeface="Arial"/>
                <a:cs typeface="Arial"/>
              </a:rPr>
              <a:t>ВТКС</a:t>
            </a:r>
            <a:r>
              <a:rPr sz="1100" spc="-5" dirty="0" smtClean="0">
                <a:solidFill>
                  <a:srgbClr val="656565"/>
                </a:solidFill>
                <a:latin typeface="Arial"/>
                <a:cs typeface="Arial"/>
              </a:rPr>
              <a:t>)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952825"/>
            <a:ext cx="3330648" cy="19740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Andrew</a:t>
            </a:r>
            <a:r>
              <a:rPr spc="-10" dirty="0"/>
              <a:t> </a:t>
            </a:r>
            <a:r>
              <a:rPr spc="-20" dirty="0"/>
              <a:t>Senior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30" dirty="0"/>
              <a:t>Speech</a:t>
            </a:r>
            <a:r>
              <a:rPr spc="-15" dirty="0"/>
              <a:t> </a:t>
            </a:r>
            <a:r>
              <a:rPr spc="-5" dirty="0"/>
              <a:t>Recognition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r>
              <a:rPr spc="-20" dirty="0"/>
              <a:t>19 </a:t>
            </a:r>
            <a:r>
              <a:rPr spc="5" dirty="0"/>
              <a:t>of</a:t>
            </a:r>
            <a:r>
              <a:rPr spc="40" dirty="0"/>
              <a:t> </a:t>
            </a:r>
            <a:r>
              <a:rPr spc="-20" dirty="0"/>
              <a:t>63</a:t>
            </a: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896485" cy="402590"/>
          </a:xfrm>
          <a:custGeom>
            <a:avLst/>
            <a:gdLst/>
            <a:ahLst/>
            <a:cxnLst/>
            <a:rect l="l" t="t" r="r" b="b"/>
            <a:pathLst>
              <a:path w="4896485" h="402590">
                <a:moveTo>
                  <a:pt x="0" y="402348"/>
                </a:moveTo>
                <a:lnTo>
                  <a:pt x="4896002" y="402348"/>
                </a:lnTo>
                <a:lnTo>
                  <a:pt x="4896002" y="0"/>
                </a:lnTo>
                <a:lnTo>
                  <a:pt x="0" y="0"/>
                </a:lnTo>
                <a:lnTo>
                  <a:pt x="0" y="402348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1304" y="70800"/>
            <a:ext cx="338659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b="1" spc="-50" dirty="0" smtClean="0">
                <a:solidFill>
                  <a:srgbClr val="4185F3"/>
                </a:solidFill>
                <a:latin typeface="Arial"/>
                <a:cs typeface="Arial"/>
              </a:rPr>
              <a:t>Распознавание речи как трансдукция 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94" y="715872"/>
            <a:ext cx="3704006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100" spc="-85" dirty="0" smtClean="0">
                <a:solidFill>
                  <a:srgbClr val="656565"/>
                </a:solidFill>
                <a:latin typeface="Arial"/>
                <a:cs typeface="Arial"/>
              </a:rPr>
              <a:t>Составить Лексикон</a:t>
            </a:r>
            <a:r>
              <a:rPr sz="1100" spc="-55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lang="ru-RU" sz="1100" spc="-40" dirty="0" smtClean="0">
                <a:solidFill>
                  <a:srgbClr val="656565"/>
                </a:solidFill>
                <a:latin typeface="Arial"/>
                <a:cs typeface="Arial"/>
              </a:rPr>
              <a:t>ТКС</a:t>
            </a:r>
            <a:r>
              <a:rPr sz="1100" spc="-40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lang="ru-RU" sz="1100" dirty="0" smtClean="0">
                <a:solidFill>
                  <a:srgbClr val="656565"/>
                </a:solidFill>
                <a:latin typeface="Arial"/>
                <a:cs typeface="Arial"/>
              </a:rPr>
              <a:t>с Грамматикой </a:t>
            </a:r>
            <a:r>
              <a:rPr lang="ru-RU" sz="1100" spc="-40" dirty="0" smtClean="0">
                <a:solidFill>
                  <a:srgbClr val="656565"/>
                </a:solidFill>
                <a:latin typeface="Arial"/>
                <a:cs typeface="Arial"/>
              </a:rPr>
              <a:t>ТКС</a:t>
            </a:r>
            <a:r>
              <a:rPr sz="1100" spc="-40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1100" i="1" spc="75" dirty="0">
                <a:solidFill>
                  <a:srgbClr val="656565"/>
                </a:solidFill>
                <a:latin typeface="Georgia"/>
                <a:cs typeface="Georgia"/>
              </a:rPr>
              <a:t>L </a:t>
            </a:r>
            <a:r>
              <a:rPr sz="1100" spc="-75" dirty="0">
                <a:solidFill>
                  <a:srgbClr val="656565"/>
                </a:solidFill>
                <a:latin typeface="Lucida Sans Unicode"/>
                <a:cs typeface="Lucida Sans Unicode"/>
              </a:rPr>
              <a:t>◦</a:t>
            </a:r>
            <a:r>
              <a:rPr sz="1100" spc="-70" dirty="0">
                <a:solidFill>
                  <a:srgbClr val="656565"/>
                </a:solidFill>
                <a:latin typeface="Lucida Sans Unicode"/>
                <a:cs typeface="Lucida Sans Unicode"/>
              </a:rPr>
              <a:t> </a:t>
            </a:r>
            <a:r>
              <a:rPr sz="1100" i="1" spc="45" dirty="0">
                <a:solidFill>
                  <a:srgbClr val="656565"/>
                </a:solidFill>
                <a:latin typeface="Georgia"/>
                <a:cs typeface="Georgia"/>
              </a:rPr>
              <a:t>tt</a:t>
            </a:r>
            <a:endParaRPr sz="1100" dirty="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9994" y="906737"/>
            <a:ext cx="3340800" cy="20019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Andrew</a:t>
            </a:r>
            <a:r>
              <a:rPr spc="-10" dirty="0"/>
              <a:t> </a:t>
            </a:r>
            <a:r>
              <a:rPr spc="-20" dirty="0"/>
              <a:t>Senior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30" dirty="0"/>
              <a:t>Speech</a:t>
            </a:r>
            <a:r>
              <a:rPr spc="-15" dirty="0"/>
              <a:t> </a:t>
            </a:r>
            <a:r>
              <a:rPr spc="-5" dirty="0"/>
              <a:t>Recognition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r>
              <a:rPr spc="-20" dirty="0"/>
              <a:t>20 </a:t>
            </a:r>
            <a:r>
              <a:rPr spc="5" dirty="0"/>
              <a:t>of</a:t>
            </a:r>
            <a:r>
              <a:rPr spc="40" dirty="0"/>
              <a:t> </a:t>
            </a:r>
            <a:r>
              <a:rPr spc="-20" dirty="0"/>
              <a:t>63</a:t>
            </a: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896485" cy="367030"/>
          </a:xfrm>
          <a:custGeom>
            <a:avLst/>
            <a:gdLst/>
            <a:ahLst/>
            <a:cxnLst/>
            <a:rect l="l" t="t" r="r" b="b"/>
            <a:pathLst>
              <a:path w="4896485" h="367030">
                <a:moveTo>
                  <a:pt x="0" y="366928"/>
                </a:moveTo>
                <a:lnTo>
                  <a:pt x="4896002" y="366928"/>
                </a:lnTo>
                <a:lnTo>
                  <a:pt x="4896002" y="0"/>
                </a:lnTo>
                <a:lnTo>
                  <a:pt x="0" y="0"/>
                </a:lnTo>
                <a:lnTo>
                  <a:pt x="0" y="366928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304" y="70800"/>
            <a:ext cx="224359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-20" dirty="0" smtClean="0"/>
              <a:t>Фонетические единицы</a:t>
            </a:r>
            <a:endParaRPr spc="-4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Andrew</a:t>
            </a:r>
            <a:r>
              <a:rPr spc="-10" dirty="0"/>
              <a:t> </a:t>
            </a:r>
            <a:r>
              <a:rPr spc="-20" dirty="0"/>
              <a:t>Senior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30" dirty="0"/>
              <a:t>Speech</a:t>
            </a:r>
            <a:r>
              <a:rPr spc="-15" dirty="0"/>
              <a:t> </a:t>
            </a:r>
            <a:r>
              <a:rPr spc="-5" dirty="0"/>
              <a:t>Recognition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r>
              <a:rPr spc="-20" dirty="0"/>
              <a:t>21 </a:t>
            </a:r>
            <a:r>
              <a:rPr spc="5" dirty="0"/>
              <a:t>of</a:t>
            </a:r>
            <a:r>
              <a:rPr spc="40" dirty="0"/>
              <a:t> </a:t>
            </a:r>
            <a:r>
              <a:rPr spc="-20" dirty="0"/>
              <a:t>63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7294" y="573021"/>
            <a:ext cx="4097020" cy="2692403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51130" indent="-138430">
              <a:lnSpc>
                <a:spcPct val="100000"/>
              </a:lnSpc>
              <a:spcBef>
                <a:spcPts val="434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lang="ru-RU" sz="1100" spc="-75" dirty="0" smtClean="0">
                <a:solidFill>
                  <a:srgbClr val="656565"/>
                </a:solidFill>
                <a:latin typeface="Arial"/>
                <a:cs typeface="Arial"/>
              </a:rPr>
              <a:t>Фонемы</a:t>
            </a:r>
            <a:r>
              <a:rPr sz="1100" spc="-75" dirty="0" smtClean="0">
                <a:solidFill>
                  <a:srgbClr val="656565"/>
                </a:solidFill>
                <a:latin typeface="Arial"/>
                <a:cs typeface="Arial"/>
              </a:rPr>
              <a:t>: </a:t>
            </a:r>
            <a:r>
              <a:rPr sz="1100" spc="55" dirty="0">
                <a:solidFill>
                  <a:srgbClr val="656565"/>
                </a:solidFill>
                <a:latin typeface="Arial"/>
                <a:cs typeface="Arial"/>
              </a:rPr>
              <a:t>“cat” </a:t>
            </a:r>
            <a:r>
              <a:rPr sz="1100" spc="55" dirty="0">
                <a:solidFill>
                  <a:srgbClr val="656565"/>
                </a:solidFill>
                <a:latin typeface="Lucida Sans Unicode"/>
                <a:cs typeface="Lucida Sans Unicode"/>
              </a:rPr>
              <a:t>→ </a:t>
            </a:r>
            <a:r>
              <a:rPr sz="1100" spc="120" dirty="0">
                <a:solidFill>
                  <a:srgbClr val="656565"/>
                </a:solidFill>
                <a:latin typeface="Arial"/>
                <a:cs typeface="Arial"/>
              </a:rPr>
              <a:t>/K/, </a:t>
            </a:r>
            <a:r>
              <a:rPr sz="1100" spc="75" dirty="0">
                <a:solidFill>
                  <a:srgbClr val="656565"/>
                </a:solidFill>
                <a:latin typeface="Arial"/>
                <a:cs typeface="Arial"/>
              </a:rPr>
              <a:t>/AE/,</a:t>
            </a:r>
            <a:r>
              <a:rPr sz="1100" spc="-35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1100" spc="180" dirty="0">
                <a:solidFill>
                  <a:srgbClr val="656565"/>
                </a:solidFill>
                <a:latin typeface="Arial"/>
                <a:cs typeface="Arial"/>
              </a:rPr>
              <a:t>/T/</a:t>
            </a:r>
            <a:endParaRPr sz="1100" dirty="0">
              <a:latin typeface="Arial"/>
              <a:cs typeface="Arial"/>
            </a:endParaRPr>
          </a:p>
          <a:p>
            <a:pPr marL="151130" indent="-138430">
              <a:lnSpc>
                <a:spcPct val="100000"/>
              </a:lnSpc>
              <a:spcBef>
                <a:spcPts val="334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lang="ru-RU" sz="1100" spc="-35" dirty="0" smtClean="0">
                <a:solidFill>
                  <a:srgbClr val="656565"/>
                </a:solidFill>
                <a:latin typeface="Arial"/>
                <a:cs typeface="Arial"/>
              </a:rPr>
              <a:t>Контекстно независимые состояний </a:t>
            </a:r>
            <a:r>
              <a:rPr lang="ru-RU" sz="1100" spc="15" dirty="0" smtClean="0">
                <a:solidFill>
                  <a:srgbClr val="656565"/>
                </a:solidFill>
                <a:latin typeface="Arial"/>
                <a:cs typeface="Arial"/>
              </a:rPr>
              <a:t>СММ</a:t>
            </a:r>
            <a:r>
              <a:rPr sz="1100" spc="15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1100" i="1" spc="25" dirty="0" smtClean="0">
                <a:solidFill>
                  <a:srgbClr val="656565"/>
                </a:solidFill>
                <a:latin typeface="Georgia"/>
                <a:cs typeface="Georgia"/>
              </a:rPr>
              <a:t>k</a:t>
            </a:r>
            <a:r>
              <a:rPr sz="1200" spc="37" baseline="-10416" dirty="0" smtClean="0">
                <a:solidFill>
                  <a:srgbClr val="656565"/>
                </a:solidFill>
                <a:latin typeface="PMingLiU"/>
                <a:cs typeface="PMingLiU"/>
              </a:rPr>
              <a:t>1</a:t>
            </a:r>
            <a:r>
              <a:rPr sz="1100" i="1" spc="25" dirty="0">
                <a:solidFill>
                  <a:srgbClr val="656565"/>
                </a:solidFill>
                <a:latin typeface="Georgia"/>
                <a:cs typeface="Georgia"/>
              </a:rPr>
              <a:t>, k</a:t>
            </a:r>
            <a:r>
              <a:rPr sz="1200" spc="37" baseline="-10416" dirty="0">
                <a:solidFill>
                  <a:srgbClr val="656565"/>
                </a:solidFill>
                <a:latin typeface="PMingLiU"/>
                <a:cs typeface="PMingLiU"/>
              </a:rPr>
              <a:t>2</a:t>
            </a:r>
            <a:r>
              <a:rPr sz="1100" i="1" spc="25" dirty="0">
                <a:solidFill>
                  <a:srgbClr val="656565"/>
                </a:solidFill>
                <a:latin typeface="Georgia"/>
                <a:cs typeface="Georgia"/>
              </a:rPr>
              <a:t>, </a:t>
            </a:r>
            <a:r>
              <a:rPr sz="1100" i="1" spc="-10" dirty="0">
                <a:solidFill>
                  <a:srgbClr val="656565"/>
                </a:solidFill>
                <a:latin typeface="Georgia"/>
                <a:cs typeface="Georgia"/>
              </a:rPr>
              <a:t>ae</a:t>
            </a:r>
            <a:r>
              <a:rPr sz="1200" spc="-15" baseline="-10416" dirty="0">
                <a:solidFill>
                  <a:srgbClr val="656565"/>
                </a:solidFill>
                <a:latin typeface="PMingLiU"/>
                <a:cs typeface="PMingLiU"/>
              </a:rPr>
              <a:t>1 </a:t>
            </a:r>
            <a:r>
              <a:rPr sz="1100" i="1" spc="5" dirty="0">
                <a:solidFill>
                  <a:srgbClr val="656565"/>
                </a:solidFill>
                <a:latin typeface="Georgia"/>
                <a:cs typeface="Georgia"/>
              </a:rPr>
              <a:t>. .</a:t>
            </a:r>
            <a:r>
              <a:rPr sz="1100" i="1" spc="-25" dirty="0">
                <a:solidFill>
                  <a:srgbClr val="656565"/>
                </a:solidFill>
                <a:latin typeface="Georgia"/>
                <a:cs typeface="Georgia"/>
              </a:rPr>
              <a:t> </a:t>
            </a:r>
            <a:r>
              <a:rPr sz="1100" i="1" spc="5" dirty="0">
                <a:solidFill>
                  <a:srgbClr val="656565"/>
                </a:solidFill>
                <a:latin typeface="Georgia"/>
                <a:cs typeface="Georgia"/>
              </a:rPr>
              <a:t>.</a:t>
            </a:r>
            <a:endParaRPr sz="1100" dirty="0">
              <a:latin typeface="Georgia"/>
              <a:cs typeface="Georgia"/>
            </a:endParaRPr>
          </a:p>
          <a:p>
            <a:pPr marL="327660" lvl="1" indent="-176530">
              <a:lnSpc>
                <a:spcPct val="100000"/>
              </a:lnSpc>
              <a:spcBef>
                <a:spcPts val="229"/>
              </a:spcBef>
              <a:buFont typeface="Lucida Sans Unicode"/>
              <a:buChar char="−"/>
              <a:tabLst>
                <a:tab pos="328295" algn="l"/>
              </a:tabLst>
            </a:pPr>
            <a:r>
              <a:rPr lang="ru-RU" sz="1100" spc="-35" dirty="0" smtClean="0">
                <a:solidFill>
                  <a:srgbClr val="656565"/>
                </a:solidFill>
                <a:latin typeface="Arial"/>
                <a:cs typeface="Arial"/>
              </a:rPr>
              <a:t>Начало</a:t>
            </a:r>
            <a:r>
              <a:rPr sz="1100" spc="-35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1100" spc="235" dirty="0" smtClean="0">
                <a:solidFill>
                  <a:srgbClr val="656565"/>
                </a:solidFill>
                <a:latin typeface="Arial"/>
                <a:cs typeface="Arial"/>
              </a:rPr>
              <a:t>/ </a:t>
            </a:r>
            <a:r>
              <a:rPr lang="ru-RU" sz="1100" spc="-45" dirty="0" smtClean="0">
                <a:solidFill>
                  <a:srgbClr val="656565"/>
                </a:solidFill>
                <a:latin typeface="Arial"/>
                <a:cs typeface="Arial"/>
              </a:rPr>
              <a:t>середина</a:t>
            </a:r>
            <a:r>
              <a:rPr sz="1100" spc="-45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1100" spc="235" dirty="0">
                <a:solidFill>
                  <a:srgbClr val="656565"/>
                </a:solidFill>
                <a:latin typeface="Arial"/>
                <a:cs typeface="Arial"/>
              </a:rPr>
              <a:t>/ </a:t>
            </a:r>
            <a:r>
              <a:rPr lang="ru-RU" sz="1100" spc="-75" dirty="0" smtClean="0">
                <a:solidFill>
                  <a:srgbClr val="656565"/>
                </a:solidFill>
                <a:latin typeface="Arial"/>
                <a:cs typeface="Arial"/>
              </a:rPr>
              <a:t>конец модели</a:t>
            </a:r>
            <a:r>
              <a:rPr sz="1100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lang="ru-RU" sz="1100" spc="-65" dirty="0" smtClean="0">
                <a:solidFill>
                  <a:srgbClr val="656565"/>
                </a:solidFill>
                <a:latin typeface="Arial"/>
                <a:cs typeface="Arial"/>
              </a:rPr>
              <a:t>отдельно</a:t>
            </a:r>
            <a:r>
              <a:rPr sz="1100" spc="-65" dirty="0" smtClean="0">
                <a:solidFill>
                  <a:srgbClr val="656565"/>
                </a:solidFill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151130" indent="-138430">
              <a:lnSpc>
                <a:spcPct val="100000"/>
              </a:lnSpc>
              <a:spcBef>
                <a:spcPts val="335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lang="ru-RU" sz="1100" spc="-35" dirty="0" smtClean="0">
                <a:solidFill>
                  <a:srgbClr val="656565"/>
                </a:solidFill>
                <a:latin typeface="Arial"/>
                <a:cs typeface="Arial"/>
              </a:rPr>
              <a:t>Контекстно зависимые состояния</a:t>
            </a:r>
            <a:r>
              <a:rPr sz="1100" i="1" spc="30" dirty="0" smtClean="0">
                <a:solidFill>
                  <a:srgbClr val="656565"/>
                </a:solidFill>
                <a:latin typeface="Georgia"/>
                <a:cs typeface="Georgia"/>
              </a:rPr>
              <a:t>k</a:t>
            </a:r>
            <a:r>
              <a:rPr sz="1200" spc="44" baseline="-10416" dirty="0" smtClean="0">
                <a:solidFill>
                  <a:srgbClr val="656565"/>
                </a:solidFill>
                <a:latin typeface="PMingLiU"/>
                <a:cs typeface="PMingLiU"/>
              </a:rPr>
              <a:t>1</a:t>
            </a:r>
            <a:r>
              <a:rPr sz="1200" i="1" spc="44" baseline="-10416" dirty="0" smtClean="0">
                <a:solidFill>
                  <a:srgbClr val="656565"/>
                </a:solidFill>
                <a:latin typeface="Arial"/>
                <a:cs typeface="Arial"/>
              </a:rPr>
              <a:t>.</a:t>
            </a:r>
            <a:r>
              <a:rPr sz="1200" spc="44" baseline="-10416" dirty="0" smtClean="0">
                <a:solidFill>
                  <a:srgbClr val="656565"/>
                </a:solidFill>
                <a:latin typeface="PMingLiU"/>
                <a:cs typeface="PMingLiU"/>
              </a:rPr>
              <a:t>17</a:t>
            </a:r>
            <a:r>
              <a:rPr sz="1100" i="1" spc="30" dirty="0">
                <a:solidFill>
                  <a:srgbClr val="656565"/>
                </a:solidFill>
                <a:latin typeface="Georgia"/>
                <a:cs typeface="Georgia"/>
              </a:rPr>
              <a:t>, </a:t>
            </a:r>
            <a:r>
              <a:rPr sz="1100" i="1" spc="5" dirty="0">
                <a:solidFill>
                  <a:srgbClr val="656565"/>
                </a:solidFill>
                <a:latin typeface="Georgia"/>
                <a:cs typeface="Georgia"/>
              </a:rPr>
              <a:t>. .</a:t>
            </a:r>
            <a:r>
              <a:rPr sz="1100" i="1" spc="25" dirty="0">
                <a:solidFill>
                  <a:srgbClr val="656565"/>
                </a:solidFill>
                <a:latin typeface="Georgia"/>
                <a:cs typeface="Georgia"/>
              </a:rPr>
              <a:t> </a:t>
            </a:r>
            <a:r>
              <a:rPr sz="1100" i="1" spc="5" dirty="0">
                <a:solidFill>
                  <a:srgbClr val="656565"/>
                </a:solidFill>
                <a:latin typeface="Georgia"/>
                <a:cs typeface="Georgia"/>
              </a:rPr>
              <a:t>.</a:t>
            </a:r>
            <a:endParaRPr sz="1100" dirty="0">
              <a:latin typeface="Georgia"/>
              <a:cs typeface="Georgia"/>
            </a:endParaRPr>
          </a:p>
          <a:p>
            <a:pPr marL="151130" indent="-138430">
              <a:lnSpc>
                <a:spcPct val="100000"/>
              </a:lnSpc>
              <a:spcBef>
                <a:spcPts val="335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lang="ru-RU" sz="1100" spc="-35" dirty="0" smtClean="0">
                <a:solidFill>
                  <a:srgbClr val="656565"/>
                </a:solidFill>
                <a:latin typeface="Arial"/>
                <a:cs typeface="Arial"/>
              </a:rPr>
              <a:t>Контекстно зависимые фоны</a:t>
            </a:r>
            <a:endParaRPr sz="1100" dirty="0">
              <a:latin typeface="Arial"/>
              <a:cs typeface="Arial"/>
            </a:endParaRPr>
          </a:p>
          <a:p>
            <a:pPr marL="151130" indent="-138430">
              <a:lnSpc>
                <a:spcPct val="100000"/>
              </a:lnSpc>
              <a:spcBef>
                <a:spcPts val="335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lang="ru-RU" sz="1100" spc="-60" dirty="0" err="1" smtClean="0">
                <a:solidFill>
                  <a:srgbClr val="656565"/>
                </a:solidFill>
                <a:latin typeface="Arial"/>
                <a:cs typeface="Arial"/>
              </a:rPr>
              <a:t>Дифоны</a:t>
            </a:r>
            <a:r>
              <a:rPr sz="1100" spc="-60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1100" spc="-35" dirty="0" smtClean="0">
                <a:solidFill>
                  <a:srgbClr val="656565"/>
                </a:solidFill>
                <a:latin typeface="Arial"/>
                <a:cs typeface="Arial"/>
              </a:rPr>
              <a:t>(</a:t>
            </a:r>
            <a:r>
              <a:rPr lang="ru-RU" sz="1100" spc="-35" dirty="0" smtClean="0">
                <a:solidFill>
                  <a:srgbClr val="656565"/>
                </a:solidFill>
                <a:latin typeface="Arial"/>
                <a:cs typeface="Arial"/>
              </a:rPr>
              <a:t>пары полу-фонов</a:t>
            </a:r>
            <a:r>
              <a:rPr sz="1100" spc="-45" dirty="0" smtClean="0">
                <a:solidFill>
                  <a:srgbClr val="656565"/>
                </a:solidFill>
                <a:latin typeface="Arial"/>
                <a:cs typeface="Arial"/>
              </a:rPr>
              <a:t>)</a:t>
            </a:r>
            <a:endParaRPr sz="1100" dirty="0">
              <a:latin typeface="Arial"/>
              <a:cs typeface="Arial"/>
            </a:endParaRPr>
          </a:p>
          <a:p>
            <a:pPr marL="151130" indent="-138430">
              <a:lnSpc>
                <a:spcPct val="100000"/>
              </a:lnSpc>
              <a:spcBef>
                <a:spcPts val="330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lang="ru-RU" sz="1100" spc="-60" dirty="0" smtClean="0">
                <a:solidFill>
                  <a:srgbClr val="656565"/>
                </a:solidFill>
                <a:latin typeface="Arial"/>
                <a:cs typeface="Arial"/>
              </a:rPr>
              <a:t>Слоги</a:t>
            </a:r>
            <a:endParaRPr sz="1100" dirty="0">
              <a:latin typeface="Arial"/>
              <a:cs typeface="Arial"/>
            </a:endParaRPr>
          </a:p>
          <a:p>
            <a:pPr marL="151130" indent="-138430">
              <a:lnSpc>
                <a:spcPct val="100000"/>
              </a:lnSpc>
              <a:spcBef>
                <a:spcPts val="335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lang="ru-RU" sz="1100" spc="-40" dirty="0" smtClean="0">
                <a:solidFill>
                  <a:srgbClr val="656565"/>
                </a:solidFill>
                <a:latin typeface="Arial"/>
                <a:cs typeface="Arial"/>
              </a:rPr>
              <a:t>Части слов </a:t>
            </a:r>
            <a:r>
              <a:rPr lang="ru-RU" sz="1100" spc="-50" dirty="0" smtClean="0">
                <a:solidFill>
                  <a:srgbClr val="656565"/>
                </a:solidFill>
                <a:latin typeface="Arial"/>
                <a:cs typeface="Arial"/>
              </a:rPr>
              <a:t>Машинного перевода </a:t>
            </a:r>
            <a:r>
              <a:rPr sz="1100" spc="-15" dirty="0" smtClean="0">
                <a:solidFill>
                  <a:srgbClr val="656565"/>
                </a:solidFill>
                <a:latin typeface="Arial"/>
                <a:cs typeface="Arial"/>
              </a:rPr>
              <a:t>(</a:t>
            </a:r>
            <a:r>
              <a:rPr lang="ru-RU" sz="1100" spc="-15" dirty="0" err="1" smtClean="0">
                <a:solidFill>
                  <a:srgbClr val="656565"/>
                </a:solidFill>
                <a:latin typeface="Arial"/>
                <a:cs typeface="Arial"/>
              </a:rPr>
              <a:t>Ву</a:t>
            </a:r>
            <a:r>
              <a:rPr sz="1100" spc="-15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lang="ru-RU" sz="1100" spc="-20" dirty="0" smtClean="0">
                <a:solidFill>
                  <a:srgbClr val="656565"/>
                </a:solidFill>
                <a:latin typeface="Arial"/>
                <a:cs typeface="Arial"/>
              </a:rPr>
              <a:t>и </a:t>
            </a:r>
            <a:r>
              <a:rPr lang="ru-RU" sz="1100" spc="-20" dirty="0" err="1" smtClean="0">
                <a:solidFill>
                  <a:srgbClr val="656565"/>
                </a:solidFill>
                <a:latin typeface="Arial"/>
                <a:cs typeface="Arial"/>
              </a:rPr>
              <a:t>др</a:t>
            </a:r>
            <a:r>
              <a:rPr sz="1100" spc="-20" dirty="0" smtClean="0">
                <a:solidFill>
                  <a:srgbClr val="656565"/>
                </a:solidFill>
                <a:latin typeface="Arial"/>
                <a:cs typeface="Arial"/>
              </a:rPr>
              <a:t>.,</a:t>
            </a:r>
            <a:r>
              <a:rPr sz="1100" spc="25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656565"/>
                </a:solidFill>
                <a:latin typeface="Arial"/>
                <a:cs typeface="Arial"/>
              </a:rPr>
              <a:t>2016)</a:t>
            </a:r>
            <a:endParaRPr sz="1100" dirty="0">
              <a:latin typeface="Arial"/>
              <a:cs typeface="Arial"/>
            </a:endParaRPr>
          </a:p>
          <a:p>
            <a:pPr marL="151130" indent="-138430">
              <a:lnSpc>
                <a:spcPct val="100000"/>
              </a:lnSpc>
              <a:spcBef>
                <a:spcPts val="335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lang="ru-RU" sz="1100" spc="-60" dirty="0" smtClean="0">
                <a:solidFill>
                  <a:srgbClr val="656565"/>
                </a:solidFill>
                <a:latin typeface="Arial"/>
                <a:cs typeface="Arial"/>
              </a:rPr>
              <a:t>Символы</a:t>
            </a:r>
            <a:r>
              <a:rPr sz="1100" spc="50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1100" spc="-55" dirty="0" smtClean="0">
                <a:solidFill>
                  <a:srgbClr val="656565"/>
                </a:solidFill>
                <a:latin typeface="Arial"/>
                <a:cs typeface="Arial"/>
              </a:rPr>
              <a:t>(</a:t>
            </a:r>
            <a:r>
              <a:rPr lang="ru-RU" sz="1100" spc="-55" dirty="0" smtClean="0">
                <a:solidFill>
                  <a:srgbClr val="656565"/>
                </a:solidFill>
                <a:latin typeface="Arial"/>
                <a:cs typeface="Arial"/>
              </a:rPr>
              <a:t>графемы)</a:t>
            </a:r>
            <a:endParaRPr sz="1100" dirty="0">
              <a:latin typeface="Arial"/>
              <a:cs typeface="Arial"/>
            </a:endParaRPr>
          </a:p>
          <a:p>
            <a:pPr marL="151130" indent="-138430">
              <a:lnSpc>
                <a:spcPct val="100000"/>
              </a:lnSpc>
              <a:spcBef>
                <a:spcPts val="335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lang="ru-RU" sz="1100" spc="-50" dirty="0" smtClean="0">
                <a:solidFill>
                  <a:srgbClr val="656565"/>
                </a:solidFill>
                <a:latin typeface="Arial"/>
                <a:cs typeface="Arial"/>
              </a:rPr>
              <a:t>Целые слова</a:t>
            </a:r>
            <a:r>
              <a:rPr sz="1100" spc="-75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lang="ru-RU" sz="1100" spc="-80" dirty="0" smtClean="0">
                <a:solidFill>
                  <a:srgbClr val="656565"/>
                </a:solidFill>
                <a:latin typeface="Arial"/>
                <a:cs typeface="Arial"/>
              </a:rPr>
              <a:t>Сак</a:t>
            </a:r>
            <a:r>
              <a:rPr sz="1100" spc="-80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lang="ru-RU" sz="1100" spc="-20" dirty="0" smtClean="0">
                <a:solidFill>
                  <a:srgbClr val="656565"/>
                </a:solidFill>
                <a:latin typeface="Arial"/>
                <a:cs typeface="Arial"/>
              </a:rPr>
              <a:t>и </a:t>
            </a:r>
            <a:r>
              <a:rPr lang="ru-RU" sz="1100" spc="-20" dirty="0" err="1" smtClean="0">
                <a:solidFill>
                  <a:srgbClr val="656565"/>
                </a:solidFill>
                <a:latin typeface="Arial"/>
                <a:cs typeface="Arial"/>
              </a:rPr>
              <a:t>др</a:t>
            </a:r>
            <a:r>
              <a:rPr sz="1100" spc="-30" dirty="0" smtClean="0">
                <a:solidFill>
                  <a:srgbClr val="656565"/>
                </a:solidFill>
                <a:latin typeface="Arial"/>
                <a:cs typeface="Arial"/>
              </a:rPr>
              <a:t>. </a:t>
            </a:r>
            <a:r>
              <a:rPr sz="1100" spc="-45" dirty="0">
                <a:solidFill>
                  <a:srgbClr val="656565"/>
                </a:solidFill>
                <a:latin typeface="Arial"/>
                <a:cs typeface="Arial"/>
              </a:rPr>
              <a:t>(2014a, </a:t>
            </a:r>
            <a:r>
              <a:rPr sz="1100" spc="-40" dirty="0">
                <a:solidFill>
                  <a:srgbClr val="656565"/>
                </a:solidFill>
                <a:latin typeface="Arial"/>
                <a:cs typeface="Arial"/>
              </a:rPr>
              <a:t>2015); </a:t>
            </a:r>
            <a:r>
              <a:rPr lang="ru-RU" sz="1100" spc="-40" dirty="0" err="1" smtClean="0">
                <a:solidFill>
                  <a:srgbClr val="656565"/>
                </a:solidFill>
                <a:latin typeface="Arial"/>
                <a:cs typeface="Arial"/>
              </a:rPr>
              <a:t>Зольтау</a:t>
            </a:r>
            <a:r>
              <a:rPr sz="1100" spc="-40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lang="ru-RU" sz="1100" spc="-20" dirty="0" smtClean="0">
                <a:solidFill>
                  <a:srgbClr val="656565"/>
                </a:solidFill>
                <a:latin typeface="Arial"/>
                <a:cs typeface="Arial"/>
              </a:rPr>
              <a:t>и </a:t>
            </a:r>
            <a:r>
              <a:rPr lang="ru-RU" sz="1100" spc="-20" dirty="0" err="1" smtClean="0">
                <a:solidFill>
                  <a:srgbClr val="656565"/>
                </a:solidFill>
                <a:latin typeface="Arial"/>
                <a:cs typeface="Arial"/>
              </a:rPr>
              <a:t>др</a:t>
            </a:r>
            <a:r>
              <a:rPr sz="1100" spc="-30" dirty="0" smtClean="0">
                <a:solidFill>
                  <a:srgbClr val="656565"/>
                </a:solidFill>
                <a:latin typeface="Arial"/>
                <a:cs typeface="Arial"/>
              </a:rPr>
              <a:t>.</a:t>
            </a:r>
            <a:r>
              <a:rPr sz="1100" spc="-5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656565"/>
                </a:solidFill>
                <a:latin typeface="Arial"/>
                <a:cs typeface="Arial"/>
              </a:rPr>
              <a:t>(2016)</a:t>
            </a:r>
            <a:endParaRPr sz="1100" dirty="0">
              <a:latin typeface="Arial"/>
              <a:cs typeface="Arial"/>
            </a:endParaRPr>
          </a:p>
          <a:p>
            <a:pPr marL="327660" lvl="1" indent="-176530">
              <a:lnSpc>
                <a:spcPct val="100000"/>
              </a:lnSpc>
              <a:spcBef>
                <a:spcPts val="234"/>
              </a:spcBef>
              <a:buFont typeface="Lucida Sans Unicode"/>
              <a:buChar char="−"/>
              <a:tabLst>
                <a:tab pos="328295" algn="l"/>
              </a:tabLst>
            </a:pPr>
            <a:r>
              <a:rPr lang="ru-RU" sz="1100" spc="-50" dirty="0" smtClean="0">
                <a:solidFill>
                  <a:srgbClr val="656565"/>
                </a:solidFill>
                <a:latin typeface="Arial"/>
                <a:cs typeface="Arial"/>
              </a:rPr>
              <a:t>Сложно генерализовать редкие слова</a:t>
            </a:r>
            <a:r>
              <a:rPr sz="1100" spc="-65" dirty="0" smtClean="0">
                <a:solidFill>
                  <a:srgbClr val="656565"/>
                </a:solidFill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lang="ru-RU" sz="1100" spc="-70" dirty="0" smtClean="0">
                <a:solidFill>
                  <a:srgbClr val="656565"/>
                </a:solidFill>
                <a:latin typeface="Arial"/>
                <a:cs typeface="Arial"/>
              </a:rPr>
              <a:t>Выбор зависит от языка, размера набора данных, задачи, доступных ресурсов</a:t>
            </a:r>
            <a:r>
              <a:rPr sz="1100" spc="-45" dirty="0" smtClean="0">
                <a:solidFill>
                  <a:srgbClr val="656565"/>
                </a:solidFill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305" y="70800"/>
            <a:ext cx="506299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-5" dirty="0" smtClean="0"/>
              <a:t>Контекстно зависимая фонетическая кластеризация</a:t>
            </a:r>
            <a:endParaRPr spc="-4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Andrew</a:t>
            </a:r>
            <a:r>
              <a:rPr spc="-10" dirty="0"/>
              <a:t> </a:t>
            </a:r>
            <a:r>
              <a:rPr spc="-20" dirty="0"/>
              <a:t>Senior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30" dirty="0"/>
              <a:t>Speech</a:t>
            </a:r>
            <a:r>
              <a:rPr spc="-15" dirty="0"/>
              <a:t> </a:t>
            </a:r>
            <a:r>
              <a:rPr spc="-5" dirty="0"/>
              <a:t>Recognition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r>
              <a:rPr spc="-20" dirty="0"/>
              <a:t>22 </a:t>
            </a:r>
            <a:r>
              <a:rPr spc="5" dirty="0"/>
              <a:t>of</a:t>
            </a:r>
            <a:r>
              <a:rPr spc="40" dirty="0"/>
              <a:t> </a:t>
            </a:r>
            <a:r>
              <a:rPr spc="-20" dirty="0"/>
              <a:t>63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644891"/>
            <a:ext cx="4187190" cy="269195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51130" indent="-138430">
              <a:lnSpc>
                <a:spcPct val="100000"/>
              </a:lnSpc>
              <a:spcBef>
                <a:spcPts val="434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lang="ru-RU" sz="1100" spc="-10" dirty="0" smtClean="0">
                <a:solidFill>
                  <a:srgbClr val="656565"/>
                </a:solidFill>
                <a:latin typeface="Arial"/>
                <a:cs typeface="Arial"/>
              </a:rPr>
              <a:t>Реализация фона зависит от предыдущего и последующего контекста</a:t>
            </a:r>
            <a:endParaRPr sz="1100" dirty="0">
              <a:latin typeface="Arial"/>
              <a:cs typeface="Arial"/>
            </a:endParaRPr>
          </a:p>
          <a:p>
            <a:pPr marL="151130" marR="458470" indent="-138430">
              <a:lnSpc>
                <a:spcPct val="102600"/>
              </a:lnSpc>
              <a:spcBef>
                <a:spcPts val="300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lang="ru-RU" sz="1100" spc="-55" dirty="0" smtClean="0">
                <a:solidFill>
                  <a:srgbClr val="656565"/>
                </a:solidFill>
                <a:latin typeface="Arial"/>
                <a:cs typeface="Arial"/>
              </a:rPr>
              <a:t>Может улучшить дискриминацию, если мы моделируем различные контекстуальные реализации отдельно</a:t>
            </a:r>
            <a:r>
              <a:rPr sz="1100" spc="-55" dirty="0" smtClean="0">
                <a:solidFill>
                  <a:srgbClr val="656565"/>
                </a:solidFill>
                <a:latin typeface="Arial"/>
                <a:cs typeface="Arial"/>
              </a:rPr>
              <a:t>:</a:t>
            </a:r>
            <a:endParaRPr sz="1100" dirty="0">
              <a:latin typeface="Arial"/>
              <a:cs typeface="Arial"/>
            </a:endParaRPr>
          </a:p>
          <a:p>
            <a:pPr marL="151130">
              <a:lnSpc>
                <a:spcPct val="100000"/>
              </a:lnSpc>
              <a:spcBef>
                <a:spcPts val="35"/>
              </a:spcBef>
            </a:pPr>
            <a:r>
              <a:rPr lang="ru-RU" sz="1100" spc="-70" dirty="0">
                <a:solidFill>
                  <a:srgbClr val="656565"/>
                </a:solidFill>
                <a:latin typeface="Arial"/>
                <a:cs typeface="Arial"/>
              </a:rPr>
              <a:t>н</a:t>
            </a:r>
            <a:r>
              <a:rPr lang="ru-RU" sz="1100" spc="-70" dirty="0" smtClean="0">
                <a:solidFill>
                  <a:srgbClr val="656565"/>
                </a:solidFill>
                <a:latin typeface="Arial"/>
                <a:cs typeface="Arial"/>
              </a:rPr>
              <a:t>апр., </a:t>
            </a:r>
            <a:r>
              <a:rPr sz="1100" spc="-45" dirty="0" smtClean="0">
                <a:solidFill>
                  <a:srgbClr val="656565"/>
                </a:solidFill>
                <a:latin typeface="Arial"/>
                <a:cs typeface="Arial"/>
              </a:rPr>
              <a:t>AE </a:t>
            </a:r>
            <a:r>
              <a:rPr lang="ru-RU" sz="1100" spc="-80" dirty="0" smtClean="0">
                <a:solidFill>
                  <a:srgbClr val="656565"/>
                </a:solidFill>
                <a:latin typeface="Arial"/>
                <a:cs typeface="Arial"/>
              </a:rPr>
              <a:t>предшествует </a:t>
            </a:r>
            <a:r>
              <a:rPr sz="1100" spc="10" dirty="0" smtClean="0">
                <a:solidFill>
                  <a:srgbClr val="656565"/>
                </a:solidFill>
                <a:latin typeface="Arial"/>
                <a:cs typeface="Arial"/>
              </a:rPr>
              <a:t>K</a:t>
            </a:r>
            <a:r>
              <a:rPr sz="1100" spc="10" dirty="0">
                <a:solidFill>
                  <a:srgbClr val="656565"/>
                </a:solidFill>
                <a:latin typeface="Arial"/>
                <a:cs typeface="Arial"/>
              </a:rPr>
              <a:t>, </a:t>
            </a:r>
            <a:r>
              <a:rPr lang="ru-RU" sz="1100" spc="-50" dirty="0" smtClean="0">
                <a:solidFill>
                  <a:srgbClr val="656565"/>
                </a:solidFill>
                <a:latin typeface="Arial"/>
                <a:cs typeface="Arial"/>
              </a:rPr>
              <a:t>следует за </a:t>
            </a:r>
            <a:r>
              <a:rPr sz="1100" spc="30" dirty="0" smtClean="0">
                <a:solidFill>
                  <a:srgbClr val="656565"/>
                </a:solidFill>
                <a:latin typeface="Arial"/>
                <a:cs typeface="Arial"/>
              </a:rPr>
              <a:t>T</a:t>
            </a:r>
            <a:r>
              <a:rPr sz="1100" spc="30" dirty="0">
                <a:solidFill>
                  <a:srgbClr val="656565"/>
                </a:solidFill>
                <a:latin typeface="Arial"/>
                <a:cs typeface="Arial"/>
              </a:rPr>
              <a:t>:</a:t>
            </a:r>
            <a:r>
              <a:rPr sz="1100" spc="-135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1100" spc="30" dirty="0">
                <a:solidFill>
                  <a:srgbClr val="656565"/>
                </a:solidFill>
                <a:latin typeface="Arial"/>
                <a:cs typeface="Arial"/>
              </a:rPr>
              <a:t>AE+T-K</a:t>
            </a:r>
            <a:endParaRPr sz="1100" dirty="0">
              <a:latin typeface="Arial"/>
              <a:cs typeface="Arial"/>
            </a:endParaRPr>
          </a:p>
          <a:p>
            <a:pPr marL="151130" indent="-138430">
              <a:lnSpc>
                <a:spcPct val="100000"/>
              </a:lnSpc>
              <a:spcBef>
                <a:spcPts val="330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lang="ru-RU" sz="1100" spc="5" dirty="0" smtClean="0">
                <a:solidFill>
                  <a:srgbClr val="656565"/>
                </a:solidFill>
                <a:latin typeface="Arial"/>
                <a:cs typeface="Arial"/>
              </a:rPr>
              <a:t>Однако, если у нас есть </a:t>
            </a:r>
            <a:r>
              <a:rPr sz="1100" spc="-70" dirty="0" smtClean="0">
                <a:solidFill>
                  <a:srgbClr val="656565"/>
                </a:solidFill>
                <a:latin typeface="Arial"/>
                <a:cs typeface="Arial"/>
              </a:rPr>
              <a:t>42 </a:t>
            </a:r>
            <a:r>
              <a:rPr lang="ru-RU" sz="1100" spc="-70" dirty="0" smtClean="0">
                <a:solidFill>
                  <a:srgbClr val="656565"/>
                </a:solidFill>
                <a:latin typeface="Arial"/>
                <a:cs typeface="Arial"/>
              </a:rPr>
              <a:t>фона</a:t>
            </a:r>
            <a:r>
              <a:rPr sz="1100" spc="-70" dirty="0" smtClean="0">
                <a:solidFill>
                  <a:srgbClr val="656565"/>
                </a:solidFill>
                <a:latin typeface="Arial"/>
                <a:cs typeface="Arial"/>
              </a:rPr>
              <a:t>, </a:t>
            </a:r>
            <a:r>
              <a:rPr lang="ru-RU" sz="1100" spc="-65" dirty="0" smtClean="0">
                <a:solidFill>
                  <a:srgbClr val="656565"/>
                </a:solidFill>
                <a:latin typeface="Arial"/>
                <a:cs typeface="Arial"/>
              </a:rPr>
              <a:t>и</a:t>
            </a:r>
            <a:r>
              <a:rPr sz="1100" spc="-65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1100" spc="-70" dirty="0">
                <a:solidFill>
                  <a:srgbClr val="656565"/>
                </a:solidFill>
                <a:latin typeface="Arial"/>
                <a:cs typeface="Arial"/>
              </a:rPr>
              <a:t>3 </a:t>
            </a:r>
            <a:r>
              <a:rPr lang="ru-RU" sz="1100" spc="-55" dirty="0" smtClean="0">
                <a:solidFill>
                  <a:srgbClr val="656565"/>
                </a:solidFill>
                <a:latin typeface="Arial"/>
                <a:cs typeface="Arial"/>
              </a:rPr>
              <a:t>состояния</a:t>
            </a:r>
            <a:r>
              <a:rPr sz="1100" spc="-55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lang="ru-RU" sz="1100" spc="-50" dirty="0" smtClean="0">
                <a:solidFill>
                  <a:srgbClr val="656565"/>
                </a:solidFill>
                <a:latin typeface="Arial"/>
                <a:cs typeface="Arial"/>
              </a:rPr>
              <a:t>на каждый фон</a:t>
            </a:r>
            <a:r>
              <a:rPr sz="1100" spc="-60" dirty="0" smtClean="0">
                <a:solidFill>
                  <a:srgbClr val="656565"/>
                </a:solidFill>
                <a:latin typeface="Arial"/>
                <a:cs typeface="Arial"/>
              </a:rPr>
              <a:t>, </a:t>
            </a:r>
            <a:r>
              <a:rPr lang="ru-RU" sz="1100" spc="-45" dirty="0" smtClean="0">
                <a:solidFill>
                  <a:srgbClr val="656565"/>
                </a:solidFill>
                <a:latin typeface="Arial"/>
                <a:cs typeface="Arial"/>
              </a:rPr>
              <a:t>есть </a:t>
            </a:r>
            <a:r>
              <a:rPr sz="1100" spc="25" dirty="0" smtClean="0">
                <a:solidFill>
                  <a:srgbClr val="656565"/>
                </a:solidFill>
                <a:latin typeface="PMingLiU"/>
                <a:cs typeface="PMingLiU"/>
              </a:rPr>
              <a:t>3 </a:t>
            </a:r>
            <a:r>
              <a:rPr sz="1100" spc="-30" dirty="0">
                <a:solidFill>
                  <a:srgbClr val="656565"/>
                </a:solidFill>
                <a:latin typeface="Lucida Sans Unicode"/>
                <a:cs typeface="Lucida Sans Unicode"/>
              </a:rPr>
              <a:t>×</a:t>
            </a:r>
            <a:r>
              <a:rPr sz="1100" spc="-65" dirty="0">
                <a:solidFill>
                  <a:srgbClr val="656565"/>
                </a:solidFill>
                <a:latin typeface="Lucida Sans Unicode"/>
                <a:cs typeface="Lucida Sans Unicode"/>
              </a:rPr>
              <a:t> </a:t>
            </a:r>
            <a:r>
              <a:rPr sz="1100" spc="35" dirty="0" smtClean="0">
                <a:solidFill>
                  <a:srgbClr val="656565"/>
                </a:solidFill>
                <a:latin typeface="PMingLiU"/>
                <a:cs typeface="PMingLiU"/>
              </a:rPr>
              <a:t>42</a:t>
            </a:r>
            <a:r>
              <a:rPr sz="1200" spc="52" baseline="27777" dirty="0" smtClean="0">
                <a:solidFill>
                  <a:srgbClr val="656565"/>
                </a:solidFill>
                <a:latin typeface="PMingLiU"/>
                <a:cs typeface="PMingLiU"/>
              </a:rPr>
              <a:t>3</a:t>
            </a:r>
            <a:r>
              <a:rPr lang="ru-RU" sz="1200" baseline="27777" dirty="0">
                <a:latin typeface="PMingLiU"/>
                <a:cs typeface="PMingLiU"/>
              </a:rPr>
              <a:t> </a:t>
            </a:r>
            <a:r>
              <a:rPr lang="ru-RU" sz="1100" spc="-70" dirty="0" smtClean="0">
                <a:solidFill>
                  <a:srgbClr val="656565"/>
                </a:solidFill>
                <a:latin typeface="Arial"/>
                <a:cs typeface="Arial"/>
              </a:rPr>
              <a:t>контекстно зависимых фона</a:t>
            </a:r>
            <a:r>
              <a:rPr sz="1100" spc="-70" dirty="0" smtClean="0">
                <a:solidFill>
                  <a:srgbClr val="656565"/>
                </a:solidFill>
                <a:latin typeface="Arial"/>
                <a:cs typeface="Arial"/>
              </a:rPr>
              <a:t>.</a:t>
            </a:r>
            <a:endParaRPr sz="1100" dirty="0" smtClean="0">
              <a:latin typeface="Arial"/>
              <a:cs typeface="Arial"/>
            </a:endParaRPr>
          </a:p>
          <a:p>
            <a:pPr marL="151130" indent="-138430">
              <a:lnSpc>
                <a:spcPct val="100000"/>
              </a:lnSpc>
              <a:spcBef>
                <a:spcPts val="335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lang="ru-RU" sz="1100" spc="-20" dirty="0" smtClean="0">
                <a:solidFill>
                  <a:srgbClr val="656565"/>
                </a:solidFill>
                <a:latin typeface="Arial"/>
                <a:cs typeface="Arial"/>
              </a:rPr>
              <a:t>Большинство из них не будут рассмотрены.</a:t>
            </a:r>
            <a:endParaRPr sz="1100" dirty="0">
              <a:latin typeface="Arial"/>
              <a:cs typeface="Arial"/>
            </a:endParaRPr>
          </a:p>
          <a:p>
            <a:pPr marL="151130" marR="276225" indent="-138430">
              <a:lnSpc>
                <a:spcPct val="102600"/>
              </a:lnSpc>
              <a:spcBef>
                <a:spcPts val="300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lang="ru-RU" sz="1100" spc="-100" dirty="0" smtClean="0">
                <a:solidFill>
                  <a:srgbClr val="656565"/>
                </a:solidFill>
                <a:latin typeface="Arial"/>
                <a:cs typeface="Arial"/>
              </a:rPr>
              <a:t>Так, кластер – это группировка схожих распределений и обучение совместной модели.</a:t>
            </a:r>
            <a:endParaRPr sz="1100" dirty="0">
              <a:latin typeface="Arial"/>
              <a:cs typeface="Arial"/>
            </a:endParaRPr>
          </a:p>
          <a:p>
            <a:pPr marL="151130" marR="553720" indent="-138430">
              <a:lnSpc>
                <a:spcPct val="102699"/>
              </a:lnSpc>
              <a:spcBef>
                <a:spcPts val="300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lang="ru-RU" sz="1100" spc="-75" dirty="0" smtClean="0">
                <a:solidFill>
                  <a:srgbClr val="656565"/>
                </a:solidFill>
                <a:latin typeface="Arial"/>
                <a:cs typeface="Arial"/>
              </a:rPr>
              <a:t>Применить правило </a:t>
            </a:r>
            <a:r>
              <a:rPr sz="1100" spc="15" dirty="0" smtClean="0">
                <a:solidFill>
                  <a:srgbClr val="656565"/>
                </a:solidFill>
                <a:latin typeface="Arial"/>
                <a:cs typeface="Arial"/>
              </a:rPr>
              <a:t>“back-off”</a:t>
            </a:r>
            <a:r>
              <a:rPr lang="ru-RU" sz="1100" spc="10" dirty="0" smtClean="0">
                <a:solidFill>
                  <a:srgbClr val="656565"/>
                </a:solidFill>
                <a:latin typeface="Arial"/>
                <a:cs typeface="Arial"/>
              </a:rPr>
              <a:t>, чтобы определить, какую модель использовать для не рассматриваемых контекстов</a:t>
            </a:r>
            <a:r>
              <a:rPr sz="1100" spc="-35" dirty="0" smtClean="0">
                <a:solidFill>
                  <a:srgbClr val="656565"/>
                </a:solidFill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151130" indent="-138430">
              <a:lnSpc>
                <a:spcPct val="100000"/>
              </a:lnSpc>
              <a:spcBef>
                <a:spcPts val="330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lang="ru-RU" sz="1100" spc="-50" dirty="0" smtClean="0">
                <a:solidFill>
                  <a:srgbClr val="656565"/>
                </a:solidFill>
                <a:latin typeface="Arial"/>
                <a:cs typeface="Arial"/>
              </a:rPr>
              <a:t>Обычно это дерево решений</a:t>
            </a:r>
            <a:r>
              <a:rPr sz="1100" spc="-35" dirty="0" smtClean="0">
                <a:solidFill>
                  <a:srgbClr val="656565"/>
                </a:solidFill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896485" cy="367030"/>
          </a:xfrm>
          <a:custGeom>
            <a:avLst/>
            <a:gdLst/>
            <a:ahLst/>
            <a:cxnLst/>
            <a:rect l="l" t="t" r="r" b="b"/>
            <a:pathLst>
              <a:path w="4896485" h="367030">
                <a:moveTo>
                  <a:pt x="0" y="366928"/>
                </a:moveTo>
                <a:lnTo>
                  <a:pt x="4896002" y="366928"/>
                </a:lnTo>
                <a:lnTo>
                  <a:pt x="4896002" y="0"/>
                </a:lnTo>
                <a:lnTo>
                  <a:pt x="0" y="0"/>
                </a:lnTo>
                <a:lnTo>
                  <a:pt x="0" y="366928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304" y="70800"/>
            <a:ext cx="346279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-75" dirty="0" smtClean="0"/>
              <a:t>Гауссова Смесь Распределений</a:t>
            </a:r>
            <a:endParaRPr spc="-15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Andrew</a:t>
            </a:r>
            <a:r>
              <a:rPr spc="-10" dirty="0"/>
              <a:t> </a:t>
            </a:r>
            <a:r>
              <a:rPr spc="-20" dirty="0"/>
              <a:t>Senior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1999006" y="3348551"/>
            <a:ext cx="68643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30" dirty="0"/>
              <a:t>Speech</a:t>
            </a:r>
            <a:r>
              <a:rPr spc="-15" dirty="0"/>
              <a:t> </a:t>
            </a:r>
            <a:r>
              <a:rPr spc="-5" dirty="0"/>
              <a:t>Recognition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4340517" y="3348551"/>
            <a:ext cx="31813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r>
              <a:rPr spc="-20" dirty="0"/>
              <a:t>23 </a:t>
            </a:r>
            <a:r>
              <a:rPr spc="5" dirty="0"/>
              <a:t>of</a:t>
            </a:r>
            <a:r>
              <a:rPr spc="40" dirty="0"/>
              <a:t> </a:t>
            </a:r>
            <a:r>
              <a:rPr spc="-20" dirty="0"/>
              <a:t>63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1300" y="367030"/>
            <a:ext cx="4015104" cy="54181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51130" indent="-138430">
              <a:lnSpc>
                <a:spcPct val="100000"/>
              </a:lnSpc>
              <a:spcBef>
                <a:spcPts val="165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lang="ru-RU" sz="1100" spc="-30" dirty="0" smtClean="0">
                <a:solidFill>
                  <a:srgbClr val="656565"/>
                </a:solidFill>
                <a:latin typeface="Arial"/>
                <a:cs typeface="Arial"/>
              </a:rPr>
              <a:t>Доминирующая парадигма для </a:t>
            </a:r>
            <a:r>
              <a:rPr lang="ru-RU" sz="1100" spc="-80" dirty="0" smtClean="0">
                <a:solidFill>
                  <a:srgbClr val="656565"/>
                </a:solidFill>
                <a:latin typeface="Arial"/>
                <a:cs typeface="Arial"/>
              </a:rPr>
              <a:t>АРР</a:t>
            </a:r>
            <a:r>
              <a:rPr sz="1100" spc="-80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lang="ru-RU" sz="1100" spc="-25" dirty="0" smtClean="0">
                <a:solidFill>
                  <a:srgbClr val="656565"/>
                </a:solidFill>
                <a:latin typeface="Arial"/>
                <a:cs typeface="Arial"/>
              </a:rPr>
              <a:t>с</a:t>
            </a:r>
            <a:r>
              <a:rPr sz="1100" spc="-25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1100" spc="-70" dirty="0">
                <a:solidFill>
                  <a:srgbClr val="656565"/>
                </a:solidFill>
                <a:latin typeface="Arial"/>
                <a:cs typeface="Arial"/>
              </a:rPr>
              <a:t>1990 </a:t>
            </a:r>
            <a:r>
              <a:rPr lang="ru-RU" sz="1100" spc="10" dirty="0" smtClean="0">
                <a:solidFill>
                  <a:srgbClr val="656565"/>
                </a:solidFill>
                <a:latin typeface="Arial"/>
                <a:cs typeface="Arial"/>
              </a:rPr>
              <a:t>по</a:t>
            </a:r>
            <a:r>
              <a:rPr sz="1100" spc="-50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1100" spc="-70" dirty="0" smtClean="0">
                <a:solidFill>
                  <a:srgbClr val="656565"/>
                </a:solidFill>
                <a:latin typeface="Arial"/>
                <a:cs typeface="Arial"/>
              </a:rPr>
              <a:t>2010</a:t>
            </a:r>
            <a:r>
              <a:rPr lang="ru-RU" sz="1100" spc="-70" dirty="0" smtClean="0">
                <a:solidFill>
                  <a:srgbClr val="656565"/>
                </a:solidFill>
                <a:latin typeface="Arial"/>
                <a:cs typeface="Arial"/>
              </a:rPr>
              <a:t> гг.</a:t>
            </a:r>
            <a:endParaRPr sz="1100" dirty="0">
              <a:latin typeface="Arial"/>
              <a:cs typeface="Arial"/>
            </a:endParaRPr>
          </a:p>
          <a:p>
            <a:pPr marL="151130" indent="-138430">
              <a:lnSpc>
                <a:spcPct val="100000"/>
              </a:lnSpc>
              <a:spcBef>
                <a:spcPts val="70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lang="ru-RU" sz="1100" spc="-35" dirty="0" smtClean="0">
                <a:solidFill>
                  <a:srgbClr val="656565"/>
                </a:solidFill>
                <a:latin typeface="Arial"/>
                <a:cs typeface="Arial"/>
              </a:rPr>
              <a:t>Моделировать распределение вероятностей акустических характеристик для каждого состояния.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4212" y="875885"/>
            <a:ext cx="1720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70" dirty="0">
                <a:solidFill>
                  <a:srgbClr val="656565"/>
                </a:solidFill>
                <a:latin typeface="Arial"/>
                <a:cs typeface="Arial"/>
              </a:rPr>
              <a:t>Σ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80465" y="1058092"/>
            <a:ext cx="692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160" dirty="0">
                <a:solidFill>
                  <a:srgbClr val="656565"/>
                </a:solidFill>
                <a:latin typeface="Arial"/>
                <a:cs typeface="Arial"/>
              </a:rPr>
              <a:t>j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9067" y="1037911"/>
            <a:ext cx="161798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61365" algn="l"/>
                <a:tab pos="1101090" algn="l"/>
                <a:tab pos="1291590" algn="l"/>
                <a:tab pos="1524635" algn="l"/>
              </a:tabLst>
            </a:pPr>
            <a:r>
              <a:rPr sz="800" i="1" spc="80" dirty="0">
                <a:solidFill>
                  <a:srgbClr val="656565"/>
                </a:solidFill>
                <a:latin typeface="Arial"/>
                <a:cs typeface="Arial"/>
              </a:rPr>
              <a:t>t   </a:t>
            </a:r>
            <a:r>
              <a:rPr sz="800" i="1" spc="-65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800" i="1" spc="110" dirty="0">
                <a:solidFill>
                  <a:srgbClr val="656565"/>
                </a:solidFill>
                <a:latin typeface="Arial"/>
                <a:cs typeface="Arial"/>
              </a:rPr>
              <a:t>i</a:t>
            </a:r>
            <a:r>
              <a:rPr sz="800" i="1" dirty="0">
                <a:solidFill>
                  <a:srgbClr val="656565"/>
                </a:solidFill>
                <a:latin typeface="Arial"/>
                <a:cs typeface="Arial"/>
              </a:rPr>
              <a:t>	</a:t>
            </a:r>
            <a:r>
              <a:rPr sz="800" i="1" spc="135" dirty="0">
                <a:solidFill>
                  <a:srgbClr val="656565"/>
                </a:solidFill>
                <a:latin typeface="Arial"/>
                <a:cs typeface="Arial"/>
              </a:rPr>
              <a:t>ij</a:t>
            </a:r>
            <a:r>
              <a:rPr sz="800" i="1" dirty="0">
                <a:solidFill>
                  <a:srgbClr val="656565"/>
                </a:solidFill>
                <a:latin typeface="Arial"/>
                <a:cs typeface="Arial"/>
              </a:rPr>
              <a:t>	</a:t>
            </a:r>
            <a:r>
              <a:rPr sz="800" i="1" spc="80" dirty="0">
                <a:solidFill>
                  <a:srgbClr val="656565"/>
                </a:solidFill>
                <a:latin typeface="Arial"/>
                <a:cs typeface="Arial"/>
              </a:rPr>
              <a:t>t</a:t>
            </a:r>
            <a:r>
              <a:rPr sz="800" i="1" dirty="0">
                <a:solidFill>
                  <a:srgbClr val="656565"/>
                </a:solidFill>
                <a:latin typeface="Arial"/>
                <a:cs typeface="Arial"/>
              </a:rPr>
              <a:t>	</a:t>
            </a:r>
            <a:r>
              <a:rPr sz="800" i="1" spc="135" dirty="0">
                <a:solidFill>
                  <a:srgbClr val="656565"/>
                </a:solidFill>
                <a:latin typeface="Arial"/>
                <a:cs typeface="Arial"/>
              </a:rPr>
              <a:t>ij</a:t>
            </a:r>
            <a:r>
              <a:rPr sz="800" i="1" dirty="0">
                <a:solidFill>
                  <a:srgbClr val="656565"/>
                </a:solidFill>
                <a:latin typeface="Arial"/>
                <a:cs typeface="Arial"/>
              </a:rPr>
              <a:t>	</a:t>
            </a:r>
            <a:r>
              <a:rPr sz="800" i="1" spc="135" dirty="0">
                <a:solidFill>
                  <a:srgbClr val="656565"/>
                </a:solidFill>
                <a:latin typeface="Arial"/>
                <a:cs typeface="Arial"/>
              </a:rPr>
              <a:t>ij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9845" y="979796"/>
            <a:ext cx="19132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891540" algn="l"/>
              </a:tabLst>
            </a:pPr>
            <a:r>
              <a:rPr sz="1100" i="1" spc="25" dirty="0">
                <a:solidFill>
                  <a:srgbClr val="656565"/>
                </a:solidFill>
                <a:latin typeface="Georgia"/>
                <a:cs typeface="Georgia"/>
              </a:rPr>
              <a:t>P </a:t>
            </a:r>
            <a:r>
              <a:rPr sz="1100" spc="5" dirty="0">
                <a:solidFill>
                  <a:srgbClr val="656565"/>
                </a:solidFill>
                <a:latin typeface="PMingLiU"/>
                <a:cs typeface="PMingLiU"/>
              </a:rPr>
              <a:t>(</a:t>
            </a:r>
            <a:r>
              <a:rPr sz="1100" i="1" spc="5" dirty="0">
                <a:solidFill>
                  <a:srgbClr val="656565"/>
                </a:solidFill>
                <a:latin typeface="Georgia"/>
                <a:cs typeface="Georgia"/>
              </a:rPr>
              <a:t>o </a:t>
            </a:r>
            <a:r>
              <a:rPr sz="1100" spc="-70" dirty="0">
                <a:solidFill>
                  <a:srgbClr val="656565"/>
                </a:solidFill>
                <a:latin typeface="Lucida Sans Unicode"/>
                <a:cs typeface="Lucida Sans Unicode"/>
              </a:rPr>
              <a:t>|</a:t>
            </a:r>
            <a:r>
              <a:rPr sz="1100" i="1" spc="-70" dirty="0">
                <a:solidFill>
                  <a:srgbClr val="656565"/>
                </a:solidFill>
                <a:latin typeface="Georgia"/>
                <a:cs typeface="Georgia"/>
              </a:rPr>
              <a:t>c</a:t>
            </a:r>
            <a:r>
              <a:rPr sz="1100" i="1" spc="20" dirty="0">
                <a:solidFill>
                  <a:srgbClr val="656565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656565"/>
                </a:solidFill>
                <a:latin typeface="PMingLiU"/>
                <a:cs typeface="PMingLiU"/>
              </a:rPr>
              <a:t>)</a:t>
            </a:r>
            <a:r>
              <a:rPr sz="1100" spc="20" dirty="0">
                <a:solidFill>
                  <a:srgbClr val="656565"/>
                </a:solidFill>
                <a:latin typeface="PMingLiU"/>
                <a:cs typeface="PMingLiU"/>
              </a:rPr>
              <a:t> </a:t>
            </a:r>
            <a:r>
              <a:rPr sz="1100" spc="260" dirty="0">
                <a:solidFill>
                  <a:srgbClr val="656565"/>
                </a:solidFill>
                <a:latin typeface="PMingLiU"/>
                <a:cs typeface="PMingLiU"/>
              </a:rPr>
              <a:t>=	</a:t>
            </a:r>
            <a:r>
              <a:rPr sz="1100" i="1" spc="-125" dirty="0">
                <a:solidFill>
                  <a:srgbClr val="656565"/>
                </a:solidFill>
                <a:latin typeface="Georgia"/>
                <a:cs typeface="Georgia"/>
              </a:rPr>
              <a:t>w </a:t>
            </a:r>
            <a:r>
              <a:rPr sz="1100" i="1" spc="30" dirty="0">
                <a:solidFill>
                  <a:srgbClr val="656565"/>
                </a:solidFill>
                <a:latin typeface="Georgia"/>
                <a:cs typeface="Georgia"/>
              </a:rPr>
              <a:t>N </a:t>
            </a:r>
            <a:r>
              <a:rPr sz="1100" spc="5" dirty="0">
                <a:solidFill>
                  <a:srgbClr val="656565"/>
                </a:solidFill>
                <a:latin typeface="PMingLiU"/>
                <a:cs typeface="PMingLiU"/>
              </a:rPr>
              <a:t>(</a:t>
            </a:r>
            <a:r>
              <a:rPr sz="1100" i="1" spc="5" dirty="0">
                <a:solidFill>
                  <a:srgbClr val="656565"/>
                </a:solidFill>
                <a:latin typeface="Georgia"/>
                <a:cs typeface="Georgia"/>
              </a:rPr>
              <a:t>o </a:t>
            </a:r>
            <a:r>
              <a:rPr sz="1100" spc="15" dirty="0">
                <a:solidFill>
                  <a:srgbClr val="656565"/>
                </a:solidFill>
                <a:latin typeface="PMingLiU"/>
                <a:cs typeface="PMingLiU"/>
              </a:rPr>
              <a:t>; </a:t>
            </a:r>
            <a:r>
              <a:rPr sz="1100" i="1" spc="30" dirty="0">
                <a:solidFill>
                  <a:srgbClr val="656565"/>
                </a:solidFill>
                <a:latin typeface="Georgia"/>
                <a:cs typeface="Georgia"/>
              </a:rPr>
              <a:t>µ </a:t>
            </a:r>
            <a:r>
              <a:rPr sz="1100" i="1" spc="5" dirty="0">
                <a:solidFill>
                  <a:srgbClr val="656565"/>
                </a:solidFill>
                <a:latin typeface="Georgia"/>
                <a:cs typeface="Georgia"/>
              </a:rPr>
              <a:t>, </a:t>
            </a:r>
            <a:r>
              <a:rPr sz="1100" i="1" spc="-5" dirty="0">
                <a:solidFill>
                  <a:srgbClr val="656565"/>
                </a:solidFill>
                <a:latin typeface="Georgia"/>
                <a:cs typeface="Georgia"/>
              </a:rPr>
              <a:t>σ</a:t>
            </a:r>
            <a:r>
              <a:rPr sz="1100" i="1" spc="235" dirty="0">
                <a:solidFill>
                  <a:srgbClr val="656565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656565"/>
                </a:solidFill>
                <a:latin typeface="PMingLiU"/>
                <a:cs typeface="PMingLiU"/>
              </a:rPr>
              <a:t>)</a:t>
            </a:r>
            <a:endParaRPr sz="1100">
              <a:latin typeface="PMingLiU"/>
              <a:cs typeface="PMingLiU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1300" y="1155907"/>
            <a:ext cx="4800600" cy="211737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51130" marR="502284" indent="-138430">
              <a:lnSpc>
                <a:spcPct val="102699"/>
              </a:lnSpc>
              <a:spcBef>
                <a:spcPts val="55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lang="ru-RU" sz="1100" spc="-25" dirty="0" smtClean="0">
                <a:solidFill>
                  <a:srgbClr val="656565"/>
                </a:solidFill>
                <a:latin typeface="Arial"/>
                <a:cs typeface="Arial"/>
              </a:rPr>
              <a:t>Часто используется диагональная ковариация Гауссов,  чтобы сохранить количество параметров под контролем.</a:t>
            </a:r>
            <a:endParaRPr sz="1100" dirty="0">
              <a:latin typeface="Arial"/>
              <a:cs typeface="Arial"/>
            </a:endParaRPr>
          </a:p>
          <a:p>
            <a:pPr marL="151130" indent="-138430">
              <a:lnSpc>
                <a:spcPct val="100000"/>
              </a:lnSpc>
              <a:spcBef>
                <a:spcPts val="65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lang="ru-RU" sz="1100" spc="-30" dirty="0" smtClean="0">
                <a:solidFill>
                  <a:srgbClr val="656565"/>
                </a:solidFill>
                <a:latin typeface="Arial"/>
                <a:cs typeface="Arial"/>
              </a:rPr>
              <a:t>Обучить по алгоритму </a:t>
            </a:r>
            <a:r>
              <a:rPr sz="1100" spc="-20" dirty="0" smtClean="0">
                <a:solidFill>
                  <a:srgbClr val="656565"/>
                </a:solidFill>
                <a:latin typeface="Arial"/>
                <a:cs typeface="Arial"/>
              </a:rPr>
              <a:t>E-M </a:t>
            </a:r>
            <a:r>
              <a:rPr sz="1100" spc="-40" dirty="0" smtClean="0">
                <a:solidFill>
                  <a:srgbClr val="656565"/>
                </a:solidFill>
                <a:latin typeface="Arial"/>
                <a:cs typeface="Arial"/>
              </a:rPr>
              <a:t>(</a:t>
            </a:r>
            <a:r>
              <a:rPr lang="ru-RU" sz="1100" spc="-40" dirty="0" err="1" smtClean="0">
                <a:solidFill>
                  <a:srgbClr val="656565"/>
                </a:solidFill>
                <a:latin typeface="Arial"/>
                <a:cs typeface="Arial"/>
              </a:rPr>
              <a:t>Демпстер</a:t>
            </a:r>
            <a:r>
              <a:rPr sz="1100" spc="-40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lang="ru-RU" sz="1100" spc="-20" dirty="0" smtClean="0">
                <a:solidFill>
                  <a:srgbClr val="656565"/>
                </a:solidFill>
                <a:latin typeface="Arial"/>
                <a:cs typeface="Arial"/>
              </a:rPr>
              <a:t>и </a:t>
            </a:r>
            <a:r>
              <a:rPr lang="ru-RU" sz="1100" spc="-20" dirty="0" err="1" smtClean="0">
                <a:solidFill>
                  <a:srgbClr val="656565"/>
                </a:solidFill>
                <a:latin typeface="Arial"/>
                <a:cs typeface="Arial"/>
              </a:rPr>
              <a:t>др</a:t>
            </a:r>
            <a:r>
              <a:rPr sz="1100" spc="-20" dirty="0" smtClean="0">
                <a:solidFill>
                  <a:srgbClr val="656565"/>
                </a:solidFill>
                <a:latin typeface="Arial"/>
                <a:cs typeface="Arial"/>
              </a:rPr>
              <a:t>.,</a:t>
            </a:r>
            <a:r>
              <a:rPr sz="1100" spc="-15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656565"/>
                </a:solidFill>
                <a:latin typeface="Arial"/>
                <a:cs typeface="Arial"/>
              </a:rPr>
              <a:t>1977) </a:t>
            </a:r>
            <a:r>
              <a:rPr lang="ru-RU" sz="1100" spc="-25" dirty="0" smtClean="0">
                <a:solidFill>
                  <a:srgbClr val="656565"/>
                </a:solidFill>
                <a:latin typeface="Arial"/>
                <a:cs typeface="Arial"/>
              </a:rPr>
              <a:t>попеременно</a:t>
            </a:r>
            <a:r>
              <a:rPr sz="1100" spc="-25" dirty="0" smtClean="0">
                <a:solidFill>
                  <a:srgbClr val="656565"/>
                </a:solidFill>
                <a:latin typeface="Arial"/>
                <a:cs typeface="Arial"/>
              </a:rPr>
              <a:t>:</a:t>
            </a:r>
            <a:endParaRPr sz="1100" dirty="0">
              <a:latin typeface="Arial"/>
              <a:cs typeface="Arial"/>
            </a:endParaRPr>
          </a:p>
          <a:p>
            <a:pPr marL="327660" marR="191770" lvl="1" indent="-176530">
              <a:lnSpc>
                <a:spcPct val="102600"/>
              </a:lnSpc>
              <a:spcBef>
                <a:spcPts val="20"/>
              </a:spcBef>
              <a:buFont typeface="Lucida Sans Unicode"/>
              <a:buChar char="−"/>
              <a:tabLst>
                <a:tab pos="328295" algn="l"/>
              </a:tabLst>
            </a:pPr>
            <a:r>
              <a:rPr sz="1100" spc="15" dirty="0">
                <a:solidFill>
                  <a:srgbClr val="656565"/>
                </a:solidFill>
                <a:latin typeface="Arial"/>
                <a:cs typeface="Arial"/>
              </a:rPr>
              <a:t>M: </a:t>
            </a:r>
            <a:r>
              <a:rPr lang="ru-RU" sz="1100" spc="-55" dirty="0" smtClean="0">
                <a:solidFill>
                  <a:srgbClr val="656565"/>
                </a:solidFill>
                <a:latin typeface="Arial"/>
                <a:cs typeface="Arial"/>
              </a:rPr>
              <a:t>принудительное выравнивание, вычисляющее последовательности состояний максимального правдоподобия для каждого высказывания</a:t>
            </a:r>
            <a:endParaRPr sz="1100" dirty="0">
              <a:latin typeface="Arial"/>
              <a:cs typeface="Arial"/>
            </a:endParaRPr>
          </a:p>
          <a:p>
            <a:pPr marL="327660" lvl="1" indent="-176530">
              <a:lnSpc>
                <a:spcPct val="100000"/>
              </a:lnSpc>
              <a:spcBef>
                <a:spcPts val="35"/>
              </a:spcBef>
              <a:buFont typeface="Lucida Sans Unicode"/>
              <a:buChar char="−"/>
              <a:tabLst>
                <a:tab pos="328295" algn="l"/>
              </a:tabLst>
            </a:pPr>
            <a:r>
              <a:rPr sz="1100" spc="-45" dirty="0">
                <a:solidFill>
                  <a:srgbClr val="656565"/>
                </a:solidFill>
                <a:latin typeface="Arial"/>
                <a:cs typeface="Arial"/>
              </a:rPr>
              <a:t>E: </a:t>
            </a:r>
            <a:r>
              <a:rPr lang="ru-RU" sz="1100" spc="-55" dirty="0" smtClean="0">
                <a:solidFill>
                  <a:srgbClr val="656565"/>
                </a:solidFill>
                <a:latin typeface="Arial"/>
                <a:cs typeface="Arial"/>
              </a:rPr>
              <a:t>оценка параметра</a:t>
            </a:r>
            <a:r>
              <a:rPr sz="1100" spc="-55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1100" spc="30" dirty="0">
                <a:solidFill>
                  <a:srgbClr val="656565"/>
                </a:solidFill>
                <a:latin typeface="Arial"/>
                <a:cs typeface="Arial"/>
              </a:rPr>
              <a:t>(</a:t>
            </a:r>
            <a:r>
              <a:rPr sz="1100" i="1" spc="30" dirty="0">
                <a:solidFill>
                  <a:srgbClr val="656565"/>
                </a:solidFill>
                <a:latin typeface="Georgia"/>
                <a:cs typeface="Georgia"/>
              </a:rPr>
              <a:t>µ, </a:t>
            </a:r>
            <a:r>
              <a:rPr sz="1100" i="1" spc="40" dirty="0">
                <a:solidFill>
                  <a:srgbClr val="656565"/>
                </a:solidFill>
                <a:latin typeface="Georgia"/>
                <a:cs typeface="Georgia"/>
              </a:rPr>
              <a:t>σ</a:t>
            </a:r>
            <a:r>
              <a:rPr sz="1100" spc="40" dirty="0" smtClean="0">
                <a:solidFill>
                  <a:srgbClr val="656565"/>
                </a:solidFill>
                <a:latin typeface="Arial"/>
                <a:cs typeface="Arial"/>
              </a:rPr>
              <a:t>)</a:t>
            </a:r>
            <a:endParaRPr sz="1100" dirty="0">
              <a:latin typeface="Arial"/>
              <a:cs typeface="Arial"/>
            </a:endParaRPr>
          </a:p>
          <a:p>
            <a:pPr marL="151130" marR="5080" indent="-138430">
              <a:lnSpc>
                <a:spcPct val="102600"/>
              </a:lnSpc>
              <a:spcBef>
                <a:spcPts val="35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lang="ru-RU" sz="1100" spc="-65" dirty="0" smtClean="0">
                <a:solidFill>
                  <a:srgbClr val="656565"/>
                </a:solidFill>
                <a:latin typeface="Arial"/>
                <a:cs typeface="Arial"/>
              </a:rPr>
              <a:t>Комплексные процессы тренировки, чтобы постепенно увеличивать </a:t>
            </a:r>
          </a:p>
          <a:p>
            <a:pPr marL="12700" marR="5080">
              <a:lnSpc>
                <a:spcPct val="102600"/>
              </a:lnSpc>
              <a:spcBef>
                <a:spcPts val="35"/>
              </a:spcBef>
              <a:tabLst>
                <a:tab pos="151765" algn="l"/>
              </a:tabLst>
            </a:pPr>
            <a:r>
              <a:rPr lang="ru-RU" sz="1100" spc="-65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lang="ru-RU" sz="1100" spc="-65" dirty="0" smtClean="0">
                <a:solidFill>
                  <a:srgbClr val="656565"/>
                </a:solidFill>
                <a:latin typeface="Arial"/>
                <a:cs typeface="Arial"/>
              </a:rPr>
              <a:t>    количество компонентов в смеси.</a:t>
            </a:r>
            <a:endParaRPr sz="1100" dirty="0">
              <a:latin typeface="Arial"/>
              <a:cs typeface="Arial"/>
            </a:endParaRPr>
          </a:p>
          <a:p>
            <a:pPr marL="327660" lvl="1" indent="-176530">
              <a:lnSpc>
                <a:spcPct val="100000"/>
              </a:lnSpc>
              <a:spcBef>
                <a:spcPts val="55"/>
              </a:spcBef>
              <a:buFont typeface="Lucida Sans Unicode"/>
              <a:buChar char="−"/>
              <a:tabLst>
                <a:tab pos="328295" algn="l"/>
              </a:tabLst>
            </a:pPr>
            <a:r>
              <a:rPr lang="ru-RU" sz="1100" spc="-50" dirty="0" smtClean="0">
                <a:solidFill>
                  <a:srgbClr val="656565"/>
                </a:solidFill>
                <a:latin typeface="Arial"/>
                <a:cs typeface="Arial"/>
              </a:rPr>
              <a:t>Больше компонентов</a:t>
            </a:r>
            <a:r>
              <a:rPr sz="1100" spc="-50" dirty="0" smtClean="0">
                <a:solidFill>
                  <a:srgbClr val="656565"/>
                </a:solidFill>
                <a:latin typeface="Arial"/>
                <a:cs typeface="Arial"/>
              </a:rPr>
              <a:t>, </a:t>
            </a:r>
            <a:r>
              <a:rPr lang="ru-RU" sz="1100" spc="-20" dirty="0" smtClean="0">
                <a:solidFill>
                  <a:srgbClr val="656565"/>
                </a:solidFill>
                <a:latin typeface="Arial"/>
                <a:cs typeface="Arial"/>
              </a:rPr>
              <a:t>лучший результат</a:t>
            </a:r>
            <a:r>
              <a:rPr sz="1100" spc="25" dirty="0" smtClean="0">
                <a:solidFill>
                  <a:srgbClr val="656565"/>
                </a:solidFill>
                <a:latin typeface="Arial"/>
                <a:cs typeface="Arial"/>
              </a:rPr>
              <a:t>. </a:t>
            </a:r>
            <a:r>
              <a:rPr sz="1100" spc="-70" dirty="0">
                <a:solidFill>
                  <a:srgbClr val="656565"/>
                </a:solidFill>
                <a:latin typeface="Arial"/>
                <a:cs typeface="Arial"/>
              </a:rPr>
              <a:t>79 </a:t>
            </a:r>
            <a:r>
              <a:rPr lang="ru-RU" sz="1100" spc="-60" dirty="0" smtClean="0">
                <a:solidFill>
                  <a:srgbClr val="656565"/>
                </a:solidFill>
                <a:latin typeface="Arial"/>
                <a:cs typeface="Arial"/>
              </a:rPr>
              <a:t>параметров</a:t>
            </a:r>
            <a:r>
              <a:rPr sz="1100" spc="-60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1100" spc="235" dirty="0" smtClean="0">
                <a:solidFill>
                  <a:srgbClr val="656565"/>
                </a:solidFill>
                <a:latin typeface="Arial"/>
                <a:cs typeface="Arial"/>
              </a:rPr>
              <a:t>/</a:t>
            </a:r>
            <a:r>
              <a:rPr lang="ru-RU" sz="1100" spc="-45" dirty="0" smtClean="0">
                <a:solidFill>
                  <a:srgbClr val="656565"/>
                </a:solidFill>
                <a:latin typeface="Arial"/>
                <a:cs typeface="Arial"/>
              </a:rPr>
              <a:t>компонентов</a:t>
            </a:r>
            <a:r>
              <a:rPr sz="1100" spc="-45" dirty="0" smtClean="0">
                <a:solidFill>
                  <a:srgbClr val="656565"/>
                </a:solidFill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151130" marR="537210" indent="-138430">
              <a:lnSpc>
                <a:spcPct val="102699"/>
              </a:lnSpc>
              <a:spcBef>
                <a:spcPts val="30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lang="ru-RU" sz="1100" spc="-75" dirty="0" smtClean="0">
                <a:solidFill>
                  <a:srgbClr val="656565"/>
                </a:solidFill>
                <a:latin typeface="Arial"/>
                <a:cs typeface="Arial"/>
              </a:rPr>
              <a:t>Учитывая выравнивание, сопоставляющее </a:t>
            </a:r>
            <a:r>
              <a:rPr lang="ru-RU" sz="1100" spc="-75" smtClean="0">
                <a:solidFill>
                  <a:srgbClr val="656565"/>
                </a:solidFill>
                <a:latin typeface="Arial"/>
                <a:cs typeface="Arial"/>
              </a:rPr>
              <a:t>аудио фреймы </a:t>
            </a:r>
            <a:r>
              <a:rPr lang="ru-RU" sz="1100" spc="-75" dirty="0" smtClean="0">
                <a:solidFill>
                  <a:srgbClr val="656565"/>
                </a:solidFill>
                <a:latin typeface="Arial"/>
                <a:cs typeface="Arial"/>
              </a:rPr>
              <a:t>с состояниями, оно параллелизуемое состояниями.</a:t>
            </a:r>
            <a:endParaRPr sz="1100" dirty="0">
              <a:latin typeface="Arial"/>
              <a:cs typeface="Arial"/>
            </a:endParaRPr>
          </a:p>
          <a:p>
            <a:pPr marL="151130" indent="-138430">
              <a:lnSpc>
                <a:spcPct val="100000"/>
              </a:lnSpc>
              <a:spcBef>
                <a:spcPts val="70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lang="ru-RU" sz="1100" spc="-50" dirty="0" smtClean="0">
                <a:solidFill>
                  <a:srgbClr val="656565"/>
                </a:solidFill>
                <a:latin typeface="Arial"/>
                <a:cs typeface="Arial"/>
              </a:rPr>
              <a:t>Трудно обмениваться состояниями/ данными между состояниями</a:t>
            </a:r>
            <a:r>
              <a:rPr sz="1100" spc="-45" dirty="0" smtClean="0">
                <a:solidFill>
                  <a:srgbClr val="656565"/>
                </a:solidFill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304" y="70800"/>
            <a:ext cx="308179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-55" dirty="0" smtClean="0"/>
              <a:t>Принудительное выравнивание 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50773" y="461616"/>
            <a:ext cx="4095750" cy="191751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51130" marR="5080" indent="-138430">
              <a:lnSpc>
                <a:spcPct val="102600"/>
              </a:lnSpc>
              <a:spcBef>
                <a:spcPts val="55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lang="ru-RU" sz="1100" spc="-75" dirty="0" smtClean="0">
                <a:solidFill>
                  <a:srgbClr val="656565"/>
                </a:solidFill>
                <a:latin typeface="Arial"/>
                <a:cs typeface="Arial"/>
              </a:rPr>
              <a:t>Принудительное выравнивание использует модель для вычисления выравнивания максимального правдоподобия между речевыми атрибутами и фонетическими состояниями.</a:t>
            </a:r>
            <a:endParaRPr sz="1100" dirty="0">
              <a:latin typeface="Arial"/>
              <a:cs typeface="Arial"/>
            </a:endParaRPr>
          </a:p>
          <a:p>
            <a:pPr marL="151130" marR="26670" indent="-138430">
              <a:lnSpc>
                <a:spcPct val="102699"/>
              </a:lnSpc>
              <a:spcBef>
                <a:spcPts val="300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lang="ru-RU" sz="1100" spc="-65" dirty="0" smtClean="0">
                <a:solidFill>
                  <a:srgbClr val="656565"/>
                </a:solidFill>
                <a:latin typeface="Arial"/>
                <a:cs typeface="Arial"/>
              </a:rPr>
              <a:t>Для каждого обучающегося высказывания построить набор фонетических состояний для основной истинной транскрипции.</a:t>
            </a:r>
            <a:endParaRPr sz="1100" dirty="0">
              <a:latin typeface="Arial"/>
              <a:cs typeface="Arial"/>
            </a:endParaRPr>
          </a:p>
          <a:p>
            <a:pPr marL="151130" indent="-138430">
              <a:lnSpc>
                <a:spcPct val="100000"/>
              </a:lnSpc>
              <a:spcBef>
                <a:spcPts val="330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lang="ru-RU" sz="1100" spc="-105" dirty="0" smtClean="0">
                <a:solidFill>
                  <a:srgbClr val="656565"/>
                </a:solidFill>
                <a:latin typeface="Arial"/>
                <a:cs typeface="Arial"/>
              </a:rPr>
              <a:t>Используйте алгоритм </a:t>
            </a:r>
            <a:r>
              <a:rPr lang="ru-RU" sz="1100" spc="-105" dirty="0" err="1" smtClean="0">
                <a:solidFill>
                  <a:srgbClr val="656565"/>
                </a:solidFill>
                <a:latin typeface="Arial"/>
                <a:cs typeface="Arial"/>
              </a:rPr>
              <a:t>Витерби</a:t>
            </a:r>
            <a:r>
              <a:rPr lang="ru-RU" sz="1100" spc="-105" dirty="0" smtClean="0">
                <a:solidFill>
                  <a:srgbClr val="656565"/>
                </a:solidFill>
                <a:latin typeface="Arial"/>
                <a:cs typeface="Arial"/>
              </a:rPr>
              <a:t>, чтобы найти  последовательность монотонных состояний МО.</a:t>
            </a:r>
            <a:endParaRPr sz="1100" dirty="0">
              <a:latin typeface="Arial"/>
              <a:cs typeface="Arial"/>
            </a:endParaRPr>
          </a:p>
          <a:p>
            <a:pPr marL="151130" indent="-138430">
              <a:lnSpc>
                <a:spcPct val="100000"/>
              </a:lnSpc>
              <a:spcBef>
                <a:spcPts val="335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lang="ru-RU" sz="1100" spc="-55" dirty="0" smtClean="0">
                <a:solidFill>
                  <a:srgbClr val="656565"/>
                </a:solidFill>
                <a:latin typeface="Arial"/>
                <a:cs typeface="Arial"/>
              </a:rPr>
              <a:t>При ограничениях, таких как по крайней мере один на состояние</a:t>
            </a:r>
            <a:r>
              <a:rPr sz="1100" spc="-30" dirty="0" smtClean="0">
                <a:solidFill>
                  <a:srgbClr val="656565"/>
                </a:solidFill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151130" indent="-138430">
              <a:lnSpc>
                <a:spcPct val="100000"/>
              </a:lnSpc>
              <a:spcBef>
                <a:spcPts val="335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lang="ru-RU" sz="1100" spc="-65" dirty="0" smtClean="0">
                <a:solidFill>
                  <a:srgbClr val="656565"/>
                </a:solidFill>
                <a:latin typeface="Arial"/>
                <a:cs typeface="Arial"/>
              </a:rPr>
              <a:t>Результаты в фонетической метке для каждого кадра.</a:t>
            </a:r>
            <a:endParaRPr sz="1100" dirty="0">
              <a:latin typeface="Arial"/>
              <a:cs typeface="Arial"/>
            </a:endParaRPr>
          </a:p>
          <a:p>
            <a:pPr marL="151130" indent="-138430">
              <a:lnSpc>
                <a:spcPct val="100000"/>
              </a:lnSpc>
              <a:spcBef>
                <a:spcPts val="334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lang="ru-RU" sz="1100" spc="-85" dirty="0" smtClean="0">
                <a:solidFill>
                  <a:srgbClr val="656565"/>
                </a:solidFill>
                <a:latin typeface="Arial"/>
                <a:cs typeface="Arial"/>
              </a:rPr>
              <a:t>Может дать мягкую и жесткую сегментацию</a:t>
            </a:r>
            <a:r>
              <a:rPr sz="1100" spc="-45" dirty="0" smtClean="0">
                <a:solidFill>
                  <a:srgbClr val="656565"/>
                </a:solidFill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2367912"/>
            <a:ext cx="1670685" cy="668655"/>
          </a:xfrm>
          <a:custGeom>
            <a:avLst/>
            <a:gdLst/>
            <a:ahLst/>
            <a:cxnLst/>
            <a:rect l="l" t="t" r="r" b="b"/>
            <a:pathLst>
              <a:path w="1670685" h="668655">
                <a:moveTo>
                  <a:pt x="0" y="668150"/>
                </a:moveTo>
                <a:lnTo>
                  <a:pt x="1670375" y="668150"/>
                </a:lnTo>
                <a:lnTo>
                  <a:pt x="1670375" y="0"/>
                </a:lnTo>
                <a:lnTo>
                  <a:pt x="0" y="0"/>
                </a:lnTo>
                <a:lnTo>
                  <a:pt x="0" y="6681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5302" y="2947129"/>
            <a:ext cx="18415" cy="0"/>
          </a:xfrm>
          <a:custGeom>
            <a:avLst/>
            <a:gdLst/>
            <a:ahLst/>
            <a:cxnLst/>
            <a:rect l="l" t="t" r="r" b="b"/>
            <a:pathLst>
              <a:path w="18415">
                <a:moveTo>
                  <a:pt x="0" y="0"/>
                </a:moveTo>
                <a:lnTo>
                  <a:pt x="1819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5302" y="2894566"/>
            <a:ext cx="18415" cy="0"/>
          </a:xfrm>
          <a:custGeom>
            <a:avLst/>
            <a:gdLst/>
            <a:ahLst/>
            <a:cxnLst/>
            <a:rect l="l" t="t" r="r" b="b"/>
            <a:pathLst>
              <a:path w="18415">
                <a:moveTo>
                  <a:pt x="0" y="0"/>
                </a:moveTo>
                <a:lnTo>
                  <a:pt x="1819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5302" y="2841753"/>
            <a:ext cx="18415" cy="0"/>
          </a:xfrm>
          <a:custGeom>
            <a:avLst/>
            <a:gdLst/>
            <a:ahLst/>
            <a:cxnLst/>
            <a:rect l="l" t="t" r="r" b="b"/>
            <a:pathLst>
              <a:path w="18415">
                <a:moveTo>
                  <a:pt x="0" y="0"/>
                </a:moveTo>
                <a:lnTo>
                  <a:pt x="1819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5302" y="2789190"/>
            <a:ext cx="18415" cy="0"/>
          </a:xfrm>
          <a:custGeom>
            <a:avLst/>
            <a:gdLst/>
            <a:ahLst/>
            <a:cxnLst/>
            <a:rect l="l" t="t" r="r" b="b"/>
            <a:pathLst>
              <a:path w="18415">
                <a:moveTo>
                  <a:pt x="0" y="0"/>
                </a:moveTo>
                <a:lnTo>
                  <a:pt x="1819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5302" y="2736627"/>
            <a:ext cx="18415" cy="0"/>
          </a:xfrm>
          <a:custGeom>
            <a:avLst/>
            <a:gdLst/>
            <a:ahLst/>
            <a:cxnLst/>
            <a:rect l="l" t="t" r="r" b="b"/>
            <a:pathLst>
              <a:path w="18415">
                <a:moveTo>
                  <a:pt x="0" y="0"/>
                </a:moveTo>
                <a:lnTo>
                  <a:pt x="1819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5302" y="2683814"/>
            <a:ext cx="18415" cy="0"/>
          </a:xfrm>
          <a:custGeom>
            <a:avLst/>
            <a:gdLst/>
            <a:ahLst/>
            <a:cxnLst/>
            <a:rect l="l" t="t" r="r" b="b"/>
            <a:pathLst>
              <a:path w="18415">
                <a:moveTo>
                  <a:pt x="0" y="0"/>
                </a:moveTo>
                <a:lnTo>
                  <a:pt x="1819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5302" y="2631251"/>
            <a:ext cx="18415" cy="0"/>
          </a:xfrm>
          <a:custGeom>
            <a:avLst/>
            <a:gdLst/>
            <a:ahLst/>
            <a:cxnLst/>
            <a:rect l="l" t="t" r="r" b="b"/>
            <a:pathLst>
              <a:path w="18415">
                <a:moveTo>
                  <a:pt x="0" y="0"/>
                </a:moveTo>
                <a:lnTo>
                  <a:pt x="1819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5302" y="2578664"/>
            <a:ext cx="18415" cy="0"/>
          </a:xfrm>
          <a:custGeom>
            <a:avLst/>
            <a:gdLst/>
            <a:ahLst/>
            <a:cxnLst/>
            <a:rect l="l" t="t" r="r" b="b"/>
            <a:pathLst>
              <a:path w="18415">
                <a:moveTo>
                  <a:pt x="0" y="0"/>
                </a:moveTo>
                <a:lnTo>
                  <a:pt x="1819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5302" y="2526101"/>
            <a:ext cx="18415" cy="0"/>
          </a:xfrm>
          <a:custGeom>
            <a:avLst/>
            <a:gdLst/>
            <a:ahLst/>
            <a:cxnLst/>
            <a:rect l="l" t="t" r="r" b="b"/>
            <a:pathLst>
              <a:path w="18415">
                <a:moveTo>
                  <a:pt x="0" y="0"/>
                </a:moveTo>
                <a:lnTo>
                  <a:pt x="1819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5302" y="2473288"/>
            <a:ext cx="18415" cy="0"/>
          </a:xfrm>
          <a:custGeom>
            <a:avLst/>
            <a:gdLst/>
            <a:ahLst/>
            <a:cxnLst/>
            <a:rect l="l" t="t" r="r" b="b"/>
            <a:pathLst>
              <a:path w="18415">
                <a:moveTo>
                  <a:pt x="0" y="0"/>
                </a:moveTo>
                <a:lnTo>
                  <a:pt x="1819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5302" y="2420725"/>
            <a:ext cx="18415" cy="0"/>
          </a:xfrm>
          <a:custGeom>
            <a:avLst/>
            <a:gdLst/>
            <a:ahLst/>
            <a:cxnLst/>
            <a:rect l="l" t="t" r="r" b="b"/>
            <a:pathLst>
              <a:path w="18415">
                <a:moveTo>
                  <a:pt x="0" y="0"/>
                </a:moveTo>
                <a:lnTo>
                  <a:pt x="1819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24887" y="2376832"/>
            <a:ext cx="88265" cy="60452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150"/>
              </a:spcBef>
            </a:pPr>
            <a:r>
              <a:rPr sz="300" spc="45" dirty="0">
                <a:latin typeface="Gill Sans MT"/>
                <a:cs typeface="Gill Sans MT"/>
              </a:rPr>
              <a:t>1</a:t>
            </a:r>
            <a:endParaRPr sz="3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300" spc="35" dirty="0">
                <a:latin typeface="Gill Sans MT"/>
                <a:cs typeface="Gill Sans MT"/>
              </a:rPr>
              <a:t>0.9</a:t>
            </a:r>
            <a:endParaRPr sz="3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300" spc="35" dirty="0">
                <a:latin typeface="Gill Sans MT"/>
                <a:cs typeface="Gill Sans MT"/>
              </a:rPr>
              <a:t>0.8</a:t>
            </a:r>
            <a:endParaRPr sz="3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300" spc="35" dirty="0">
                <a:latin typeface="Gill Sans MT"/>
                <a:cs typeface="Gill Sans MT"/>
              </a:rPr>
              <a:t>0.7</a:t>
            </a:r>
            <a:endParaRPr sz="3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300" spc="35" dirty="0">
                <a:latin typeface="Gill Sans MT"/>
                <a:cs typeface="Gill Sans MT"/>
              </a:rPr>
              <a:t>0.6</a:t>
            </a:r>
            <a:endParaRPr sz="3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300" spc="35" dirty="0">
                <a:latin typeface="Gill Sans MT"/>
                <a:cs typeface="Gill Sans MT"/>
              </a:rPr>
              <a:t>0.5</a:t>
            </a:r>
            <a:endParaRPr sz="3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300" spc="35" dirty="0">
                <a:latin typeface="Gill Sans MT"/>
                <a:cs typeface="Gill Sans MT"/>
              </a:rPr>
              <a:t>0.4</a:t>
            </a:r>
            <a:endParaRPr sz="3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300" spc="35" dirty="0">
                <a:latin typeface="Gill Sans MT"/>
                <a:cs typeface="Gill Sans MT"/>
              </a:rPr>
              <a:t>0.3</a:t>
            </a:r>
            <a:endParaRPr sz="3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300" spc="35" dirty="0">
                <a:latin typeface="Gill Sans MT"/>
                <a:cs typeface="Gill Sans MT"/>
              </a:rPr>
              <a:t>0.2</a:t>
            </a:r>
            <a:endParaRPr sz="3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300" spc="35" dirty="0">
                <a:latin typeface="Gill Sans MT"/>
                <a:cs typeface="Gill Sans MT"/>
              </a:rPr>
              <a:t>0.1</a:t>
            </a:r>
            <a:endParaRPr sz="300">
              <a:latin typeface="Gill Sans MT"/>
              <a:cs typeface="Gill Sans MT"/>
            </a:endParaRPr>
          </a:p>
          <a:p>
            <a:pPr marL="50165">
              <a:lnSpc>
                <a:spcPct val="100000"/>
              </a:lnSpc>
              <a:spcBef>
                <a:spcPts val="55"/>
              </a:spcBef>
            </a:pPr>
            <a:r>
              <a:rPr sz="300" spc="45" dirty="0">
                <a:latin typeface="Gill Sans MT"/>
                <a:cs typeface="Gill Sans MT"/>
              </a:rPr>
              <a:t>0</a:t>
            </a:r>
            <a:endParaRPr sz="300">
              <a:latin typeface="Gill Sans MT"/>
              <a:cs typeface="Gill Sans M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57949" y="294712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53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13720" y="294712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53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90597" y="294712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53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3486" y="294712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53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44124" y="294712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53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93027" y="294712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53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27893" y="294712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53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69903" y="294712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53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32793" y="294712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53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60541" y="294712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53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09419" y="294712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53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58321" y="294712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53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28079" y="294712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53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84076" y="294712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53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502737" y="294712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53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4504" y="294712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53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54210" y="2954332"/>
            <a:ext cx="1191895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00" spc="25" dirty="0">
                <a:latin typeface="Gill Sans MT"/>
                <a:cs typeface="Gill Sans MT"/>
              </a:rPr>
              <a:t>sil </a:t>
            </a:r>
            <a:r>
              <a:rPr sz="300" spc="45" dirty="0">
                <a:latin typeface="Gill Sans MT"/>
                <a:cs typeface="Gill Sans MT"/>
              </a:rPr>
              <a:t>h </a:t>
            </a:r>
            <a:r>
              <a:rPr sz="300" spc="35" dirty="0">
                <a:latin typeface="Gill Sans MT"/>
                <a:cs typeface="Gill Sans MT"/>
              </a:rPr>
              <a:t>aU k </a:t>
            </a:r>
            <a:r>
              <a:rPr sz="300" spc="15" dirty="0">
                <a:latin typeface="Gill Sans MT"/>
                <a:cs typeface="Gill Sans MT"/>
              </a:rPr>
              <a:t>oU </a:t>
            </a:r>
            <a:r>
              <a:rPr sz="300" spc="20" dirty="0">
                <a:latin typeface="Gill Sans MT"/>
                <a:cs typeface="Gill Sans MT"/>
              </a:rPr>
              <a:t>l </a:t>
            </a:r>
            <a:r>
              <a:rPr sz="300" spc="40" dirty="0">
                <a:latin typeface="Gill Sans MT"/>
                <a:cs typeface="Gill Sans MT"/>
              </a:rPr>
              <a:t>d </a:t>
            </a:r>
            <a:r>
              <a:rPr sz="300" spc="15" dirty="0">
                <a:latin typeface="Gill Sans MT"/>
                <a:cs typeface="Gill Sans MT"/>
              </a:rPr>
              <a:t>I </a:t>
            </a:r>
            <a:r>
              <a:rPr sz="300" spc="35" dirty="0">
                <a:latin typeface="Gill Sans MT"/>
                <a:cs typeface="Gill Sans MT"/>
              </a:rPr>
              <a:t>z </a:t>
            </a:r>
            <a:r>
              <a:rPr sz="300" spc="15" dirty="0">
                <a:latin typeface="Gill Sans MT"/>
                <a:cs typeface="Gill Sans MT"/>
              </a:rPr>
              <a:t>I </a:t>
            </a:r>
            <a:r>
              <a:rPr sz="300" spc="20" dirty="0">
                <a:latin typeface="Gill Sans MT"/>
                <a:cs typeface="Gill Sans MT"/>
              </a:rPr>
              <a:t>t </a:t>
            </a:r>
            <a:r>
              <a:rPr sz="300" spc="35" dirty="0">
                <a:latin typeface="Gill Sans MT"/>
                <a:cs typeface="Gill Sans MT"/>
              </a:rPr>
              <a:t>aU </a:t>
            </a:r>
            <a:r>
              <a:rPr sz="300" spc="20" dirty="0">
                <a:latin typeface="Gill Sans MT"/>
                <a:cs typeface="Gill Sans MT"/>
              </a:rPr>
              <a:t>t </a:t>
            </a:r>
            <a:r>
              <a:rPr sz="300" spc="45" dirty="0">
                <a:latin typeface="Gill Sans MT"/>
                <a:cs typeface="Gill Sans MT"/>
              </a:rPr>
              <a:t>s </a:t>
            </a:r>
            <a:r>
              <a:rPr sz="300" spc="35" dirty="0">
                <a:latin typeface="Gill Sans MT"/>
                <a:cs typeface="Gill Sans MT"/>
              </a:rPr>
              <a:t>aI </a:t>
            </a:r>
            <a:r>
              <a:rPr sz="300" spc="40" dirty="0">
                <a:latin typeface="Gill Sans MT"/>
                <a:cs typeface="Gill Sans MT"/>
              </a:rPr>
              <a:t>d</a:t>
            </a:r>
            <a:r>
              <a:rPr sz="300" spc="114" dirty="0">
                <a:latin typeface="Gill Sans MT"/>
                <a:cs typeface="Gill Sans MT"/>
              </a:rPr>
              <a:t> </a:t>
            </a:r>
            <a:r>
              <a:rPr sz="300" spc="20" dirty="0">
                <a:latin typeface="Gill Sans MT"/>
                <a:cs typeface="Gill Sans MT"/>
              </a:rPr>
              <a:t>sil</a:t>
            </a:r>
            <a:endParaRPr sz="300">
              <a:latin typeface="Gill Sans MT"/>
              <a:cs typeface="Gill Sans MT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25302" y="2420725"/>
            <a:ext cx="1263650" cy="526415"/>
          </a:xfrm>
          <a:custGeom>
            <a:avLst/>
            <a:gdLst/>
            <a:ahLst/>
            <a:cxnLst/>
            <a:rect l="l" t="t" r="r" b="b"/>
            <a:pathLst>
              <a:path w="1263650" h="526414">
                <a:moveTo>
                  <a:pt x="0" y="0"/>
                </a:moveTo>
                <a:lnTo>
                  <a:pt x="0" y="526403"/>
                </a:lnTo>
                <a:lnTo>
                  <a:pt x="1263609" y="52640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39230" y="2438898"/>
            <a:ext cx="43815" cy="0"/>
          </a:xfrm>
          <a:custGeom>
            <a:avLst/>
            <a:gdLst/>
            <a:ahLst/>
            <a:cxnLst/>
            <a:rect l="l" t="t" r="r" b="b"/>
            <a:pathLst>
              <a:path w="43814">
                <a:moveTo>
                  <a:pt x="0" y="0"/>
                </a:moveTo>
                <a:lnTo>
                  <a:pt x="43238" y="0"/>
                </a:lnTo>
              </a:path>
            </a:pathLst>
          </a:custGeom>
          <a:ln w="49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25302" y="2420725"/>
            <a:ext cx="1263650" cy="526415"/>
          </a:xfrm>
          <a:custGeom>
            <a:avLst/>
            <a:gdLst/>
            <a:ahLst/>
            <a:cxnLst/>
            <a:rect l="l" t="t" r="r" b="b"/>
            <a:pathLst>
              <a:path w="1263650" h="526414">
                <a:moveTo>
                  <a:pt x="0" y="250"/>
                </a:moveTo>
                <a:lnTo>
                  <a:pt x="6892" y="501"/>
                </a:lnTo>
                <a:lnTo>
                  <a:pt x="14011" y="727"/>
                </a:lnTo>
                <a:lnTo>
                  <a:pt x="20879" y="977"/>
                </a:lnTo>
                <a:lnTo>
                  <a:pt x="28022" y="1228"/>
                </a:lnTo>
                <a:lnTo>
                  <a:pt x="34891" y="1228"/>
                </a:lnTo>
                <a:lnTo>
                  <a:pt x="42009" y="1729"/>
                </a:lnTo>
                <a:lnTo>
                  <a:pt x="48902" y="2456"/>
                </a:lnTo>
                <a:lnTo>
                  <a:pt x="55770" y="1955"/>
                </a:lnTo>
                <a:lnTo>
                  <a:pt x="62889" y="1729"/>
                </a:lnTo>
                <a:lnTo>
                  <a:pt x="69782" y="2957"/>
                </a:lnTo>
                <a:lnTo>
                  <a:pt x="76901" y="1955"/>
                </a:lnTo>
                <a:lnTo>
                  <a:pt x="83769" y="1729"/>
                </a:lnTo>
                <a:lnTo>
                  <a:pt x="90662" y="2456"/>
                </a:lnTo>
                <a:lnTo>
                  <a:pt x="97780" y="3434"/>
                </a:lnTo>
                <a:lnTo>
                  <a:pt x="104648" y="727"/>
                </a:lnTo>
                <a:lnTo>
                  <a:pt x="111767" y="130692"/>
                </a:lnTo>
                <a:lnTo>
                  <a:pt x="118660" y="515851"/>
                </a:lnTo>
                <a:lnTo>
                  <a:pt x="125779" y="516101"/>
                </a:lnTo>
                <a:lnTo>
                  <a:pt x="132647" y="514121"/>
                </a:lnTo>
                <a:lnTo>
                  <a:pt x="139540" y="517079"/>
                </a:lnTo>
                <a:lnTo>
                  <a:pt x="146658" y="512893"/>
                </a:lnTo>
                <a:lnTo>
                  <a:pt x="153527" y="522242"/>
                </a:lnTo>
                <a:lnTo>
                  <a:pt x="160670" y="523721"/>
                </a:lnTo>
                <a:lnTo>
                  <a:pt x="167538" y="523721"/>
                </a:lnTo>
                <a:lnTo>
                  <a:pt x="174406" y="524198"/>
                </a:lnTo>
                <a:lnTo>
                  <a:pt x="181550" y="525175"/>
                </a:lnTo>
                <a:lnTo>
                  <a:pt x="188418" y="524448"/>
                </a:lnTo>
                <a:lnTo>
                  <a:pt x="195537" y="525426"/>
                </a:lnTo>
                <a:lnTo>
                  <a:pt x="202429" y="524448"/>
                </a:lnTo>
                <a:lnTo>
                  <a:pt x="209548" y="523947"/>
                </a:lnTo>
                <a:lnTo>
                  <a:pt x="216416" y="521992"/>
                </a:lnTo>
                <a:lnTo>
                  <a:pt x="223309" y="515851"/>
                </a:lnTo>
                <a:lnTo>
                  <a:pt x="230428" y="516578"/>
                </a:lnTo>
                <a:lnTo>
                  <a:pt x="237296" y="520513"/>
                </a:lnTo>
                <a:lnTo>
                  <a:pt x="244415" y="518808"/>
                </a:lnTo>
                <a:lnTo>
                  <a:pt x="251307" y="519535"/>
                </a:lnTo>
                <a:lnTo>
                  <a:pt x="258426" y="525676"/>
                </a:lnTo>
                <a:lnTo>
                  <a:pt x="265294" y="526177"/>
                </a:lnTo>
                <a:lnTo>
                  <a:pt x="272187" y="526403"/>
                </a:lnTo>
                <a:lnTo>
                  <a:pt x="279306" y="526177"/>
                </a:lnTo>
                <a:lnTo>
                  <a:pt x="286174" y="526177"/>
                </a:lnTo>
                <a:lnTo>
                  <a:pt x="293317" y="525927"/>
                </a:lnTo>
                <a:lnTo>
                  <a:pt x="300186" y="526177"/>
                </a:lnTo>
                <a:lnTo>
                  <a:pt x="307054" y="526403"/>
                </a:lnTo>
                <a:lnTo>
                  <a:pt x="363075" y="526403"/>
                </a:lnTo>
                <a:lnTo>
                  <a:pt x="369943" y="526177"/>
                </a:lnTo>
                <a:lnTo>
                  <a:pt x="383955" y="526177"/>
                </a:lnTo>
                <a:lnTo>
                  <a:pt x="391074" y="525676"/>
                </a:lnTo>
                <a:lnTo>
                  <a:pt x="397942" y="525426"/>
                </a:lnTo>
                <a:lnTo>
                  <a:pt x="404835" y="525927"/>
                </a:lnTo>
                <a:lnTo>
                  <a:pt x="411953" y="526177"/>
                </a:lnTo>
                <a:lnTo>
                  <a:pt x="418821" y="526177"/>
                </a:lnTo>
                <a:lnTo>
                  <a:pt x="425965" y="526403"/>
                </a:lnTo>
                <a:lnTo>
                  <a:pt x="439701" y="526403"/>
                </a:lnTo>
                <a:lnTo>
                  <a:pt x="446844" y="526177"/>
                </a:lnTo>
                <a:lnTo>
                  <a:pt x="453713" y="526403"/>
                </a:lnTo>
                <a:lnTo>
                  <a:pt x="523470" y="526403"/>
                </a:lnTo>
                <a:lnTo>
                  <a:pt x="530589" y="526177"/>
                </a:lnTo>
                <a:lnTo>
                  <a:pt x="537482" y="526177"/>
                </a:lnTo>
                <a:lnTo>
                  <a:pt x="544601" y="525927"/>
                </a:lnTo>
                <a:lnTo>
                  <a:pt x="551469" y="526403"/>
                </a:lnTo>
                <a:lnTo>
                  <a:pt x="558612" y="526177"/>
                </a:lnTo>
                <a:lnTo>
                  <a:pt x="565480" y="525175"/>
                </a:lnTo>
                <a:lnTo>
                  <a:pt x="572349" y="523470"/>
                </a:lnTo>
                <a:lnTo>
                  <a:pt x="579492" y="525927"/>
                </a:lnTo>
                <a:lnTo>
                  <a:pt x="586360" y="524198"/>
                </a:lnTo>
                <a:lnTo>
                  <a:pt x="593479" y="523220"/>
                </a:lnTo>
                <a:lnTo>
                  <a:pt x="600372" y="524949"/>
                </a:lnTo>
                <a:lnTo>
                  <a:pt x="607490" y="523947"/>
                </a:lnTo>
                <a:lnTo>
                  <a:pt x="614359" y="523721"/>
                </a:lnTo>
                <a:lnTo>
                  <a:pt x="621251" y="525426"/>
                </a:lnTo>
                <a:lnTo>
                  <a:pt x="628370" y="525927"/>
                </a:lnTo>
                <a:lnTo>
                  <a:pt x="635238" y="526403"/>
                </a:lnTo>
                <a:lnTo>
                  <a:pt x="642357" y="526403"/>
                </a:lnTo>
                <a:lnTo>
                  <a:pt x="649250" y="525927"/>
                </a:lnTo>
                <a:lnTo>
                  <a:pt x="656118" y="525676"/>
                </a:lnTo>
                <a:lnTo>
                  <a:pt x="663237" y="526177"/>
                </a:lnTo>
                <a:lnTo>
                  <a:pt x="670129" y="526177"/>
                </a:lnTo>
                <a:lnTo>
                  <a:pt x="677248" y="526403"/>
                </a:lnTo>
                <a:lnTo>
                  <a:pt x="733019" y="526403"/>
                </a:lnTo>
                <a:lnTo>
                  <a:pt x="740138" y="526177"/>
                </a:lnTo>
                <a:lnTo>
                  <a:pt x="761017" y="526177"/>
                </a:lnTo>
                <a:lnTo>
                  <a:pt x="767886" y="525175"/>
                </a:lnTo>
                <a:lnTo>
                  <a:pt x="775004" y="523220"/>
                </a:lnTo>
                <a:lnTo>
                  <a:pt x="781897" y="525676"/>
                </a:lnTo>
                <a:lnTo>
                  <a:pt x="788765" y="526177"/>
                </a:lnTo>
                <a:lnTo>
                  <a:pt x="795884" y="526403"/>
                </a:lnTo>
                <a:lnTo>
                  <a:pt x="872535" y="526403"/>
                </a:lnTo>
                <a:lnTo>
                  <a:pt x="879653" y="526177"/>
                </a:lnTo>
                <a:lnTo>
                  <a:pt x="942543" y="526177"/>
                </a:lnTo>
                <a:lnTo>
                  <a:pt x="949411" y="525927"/>
                </a:lnTo>
                <a:lnTo>
                  <a:pt x="956555" y="526177"/>
                </a:lnTo>
                <a:lnTo>
                  <a:pt x="963423" y="526403"/>
                </a:lnTo>
                <a:lnTo>
                  <a:pt x="977434" y="526403"/>
                </a:lnTo>
                <a:lnTo>
                  <a:pt x="984302" y="526177"/>
                </a:lnTo>
                <a:lnTo>
                  <a:pt x="991421" y="526177"/>
                </a:lnTo>
                <a:lnTo>
                  <a:pt x="998314" y="525426"/>
                </a:lnTo>
                <a:lnTo>
                  <a:pt x="1005182" y="521265"/>
                </a:lnTo>
                <a:lnTo>
                  <a:pt x="1012301" y="518558"/>
                </a:lnTo>
                <a:lnTo>
                  <a:pt x="1019194" y="518558"/>
                </a:lnTo>
                <a:lnTo>
                  <a:pt x="1026312" y="517580"/>
                </a:lnTo>
                <a:lnTo>
                  <a:pt x="1054060" y="460581"/>
                </a:lnTo>
                <a:lnTo>
                  <a:pt x="1061179" y="379017"/>
                </a:lnTo>
                <a:lnTo>
                  <a:pt x="1068072" y="322519"/>
                </a:lnTo>
                <a:lnTo>
                  <a:pt x="1075190" y="128962"/>
                </a:lnTo>
                <a:lnTo>
                  <a:pt x="1082059" y="48878"/>
                </a:lnTo>
                <a:lnTo>
                  <a:pt x="1089202" y="30454"/>
                </a:lnTo>
                <a:lnTo>
                  <a:pt x="1096070" y="11304"/>
                </a:lnTo>
                <a:lnTo>
                  <a:pt x="1102938" y="7369"/>
                </a:lnTo>
                <a:lnTo>
                  <a:pt x="1110082" y="3684"/>
                </a:lnTo>
                <a:lnTo>
                  <a:pt x="1116950" y="1478"/>
                </a:lnTo>
                <a:lnTo>
                  <a:pt x="1124069" y="727"/>
                </a:lnTo>
                <a:lnTo>
                  <a:pt x="1130961" y="727"/>
                </a:lnTo>
                <a:lnTo>
                  <a:pt x="1137830" y="501"/>
                </a:lnTo>
                <a:lnTo>
                  <a:pt x="1144948" y="250"/>
                </a:lnTo>
                <a:lnTo>
                  <a:pt x="1158960" y="250"/>
                </a:lnTo>
                <a:lnTo>
                  <a:pt x="1165828" y="0"/>
                </a:lnTo>
                <a:lnTo>
                  <a:pt x="1179839" y="0"/>
                </a:lnTo>
                <a:lnTo>
                  <a:pt x="1186708" y="250"/>
                </a:lnTo>
                <a:lnTo>
                  <a:pt x="1200719" y="250"/>
                </a:lnTo>
                <a:lnTo>
                  <a:pt x="1207838" y="501"/>
                </a:lnTo>
                <a:lnTo>
                  <a:pt x="1221599" y="501"/>
                </a:lnTo>
                <a:lnTo>
                  <a:pt x="1228718" y="250"/>
                </a:lnTo>
                <a:lnTo>
                  <a:pt x="1235586" y="250"/>
                </a:lnTo>
                <a:lnTo>
                  <a:pt x="1242729" y="0"/>
                </a:lnTo>
                <a:lnTo>
                  <a:pt x="1263609" y="0"/>
                </a:lnTo>
              </a:path>
            </a:pathLst>
          </a:custGeom>
          <a:ln w="49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39230" y="2475268"/>
            <a:ext cx="43815" cy="0"/>
          </a:xfrm>
          <a:custGeom>
            <a:avLst/>
            <a:gdLst/>
            <a:ahLst/>
            <a:cxnLst/>
            <a:rect l="l" t="t" r="r" b="b"/>
            <a:pathLst>
              <a:path w="43814">
                <a:moveTo>
                  <a:pt x="0" y="0"/>
                </a:moveTo>
                <a:lnTo>
                  <a:pt x="43238" y="0"/>
                </a:lnTo>
              </a:path>
            </a:pathLst>
          </a:custGeom>
          <a:ln w="4912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5302" y="2463712"/>
            <a:ext cx="1263650" cy="483870"/>
          </a:xfrm>
          <a:custGeom>
            <a:avLst/>
            <a:gdLst/>
            <a:ahLst/>
            <a:cxnLst/>
            <a:rect l="l" t="t" r="r" b="b"/>
            <a:pathLst>
              <a:path w="1263650" h="483869">
                <a:moveTo>
                  <a:pt x="0" y="483416"/>
                </a:moveTo>
                <a:lnTo>
                  <a:pt x="83769" y="483416"/>
                </a:lnTo>
                <a:lnTo>
                  <a:pt x="90662" y="483190"/>
                </a:lnTo>
                <a:lnTo>
                  <a:pt x="97780" y="483190"/>
                </a:lnTo>
                <a:lnTo>
                  <a:pt x="104648" y="483416"/>
                </a:lnTo>
                <a:lnTo>
                  <a:pt x="111767" y="424461"/>
                </a:lnTo>
                <a:lnTo>
                  <a:pt x="118660" y="0"/>
                </a:lnTo>
                <a:lnTo>
                  <a:pt x="125779" y="24814"/>
                </a:lnTo>
                <a:lnTo>
                  <a:pt x="132647" y="37824"/>
                </a:lnTo>
                <a:lnTo>
                  <a:pt x="139540" y="23336"/>
                </a:lnTo>
                <a:lnTo>
                  <a:pt x="146658" y="40781"/>
                </a:lnTo>
                <a:lnTo>
                  <a:pt x="153527" y="5639"/>
                </a:lnTo>
                <a:lnTo>
                  <a:pt x="160670" y="138287"/>
                </a:lnTo>
                <a:lnTo>
                  <a:pt x="167538" y="450505"/>
                </a:lnTo>
                <a:lnTo>
                  <a:pt x="174406" y="481962"/>
                </a:lnTo>
                <a:lnTo>
                  <a:pt x="181550" y="482939"/>
                </a:lnTo>
                <a:lnTo>
                  <a:pt x="188418" y="483190"/>
                </a:lnTo>
                <a:lnTo>
                  <a:pt x="195537" y="483416"/>
                </a:lnTo>
                <a:lnTo>
                  <a:pt x="223309" y="483416"/>
                </a:lnTo>
                <a:lnTo>
                  <a:pt x="230428" y="483190"/>
                </a:lnTo>
                <a:lnTo>
                  <a:pt x="244415" y="483190"/>
                </a:lnTo>
                <a:lnTo>
                  <a:pt x="251307" y="483416"/>
                </a:lnTo>
                <a:lnTo>
                  <a:pt x="286174" y="483416"/>
                </a:lnTo>
                <a:lnTo>
                  <a:pt x="293317" y="483190"/>
                </a:lnTo>
                <a:lnTo>
                  <a:pt x="300186" y="482689"/>
                </a:lnTo>
                <a:lnTo>
                  <a:pt x="307054" y="482689"/>
                </a:lnTo>
                <a:lnTo>
                  <a:pt x="314197" y="482188"/>
                </a:lnTo>
                <a:lnTo>
                  <a:pt x="321065" y="482438"/>
                </a:lnTo>
                <a:lnTo>
                  <a:pt x="328184" y="483190"/>
                </a:lnTo>
                <a:lnTo>
                  <a:pt x="335077" y="483416"/>
                </a:lnTo>
                <a:lnTo>
                  <a:pt x="453713" y="483416"/>
                </a:lnTo>
                <a:lnTo>
                  <a:pt x="460831" y="483190"/>
                </a:lnTo>
                <a:lnTo>
                  <a:pt x="467724" y="482689"/>
                </a:lnTo>
                <a:lnTo>
                  <a:pt x="474843" y="481210"/>
                </a:lnTo>
                <a:lnTo>
                  <a:pt x="481711" y="482438"/>
                </a:lnTo>
                <a:lnTo>
                  <a:pt x="488604" y="483416"/>
                </a:lnTo>
                <a:lnTo>
                  <a:pt x="565480" y="483416"/>
                </a:lnTo>
                <a:lnTo>
                  <a:pt x="572349" y="482689"/>
                </a:lnTo>
                <a:lnTo>
                  <a:pt x="579492" y="483190"/>
                </a:lnTo>
                <a:lnTo>
                  <a:pt x="586360" y="482939"/>
                </a:lnTo>
                <a:lnTo>
                  <a:pt x="593479" y="482689"/>
                </a:lnTo>
                <a:lnTo>
                  <a:pt x="600372" y="483416"/>
                </a:lnTo>
                <a:lnTo>
                  <a:pt x="642357" y="483416"/>
                </a:lnTo>
                <a:lnTo>
                  <a:pt x="649250" y="483190"/>
                </a:lnTo>
                <a:lnTo>
                  <a:pt x="670129" y="483190"/>
                </a:lnTo>
                <a:lnTo>
                  <a:pt x="677248" y="483416"/>
                </a:lnTo>
                <a:lnTo>
                  <a:pt x="775004" y="483416"/>
                </a:lnTo>
                <a:lnTo>
                  <a:pt x="781897" y="483190"/>
                </a:lnTo>
                <a:lnTo>
                  <a:pt x="788765" y="483416"/>
                </a:lnTo>
                <a:lnTo>
                  <a:pt x="1263609" y="483416"/>
                </a:lnTo>
              </a:path>
            </a:pathLst>
          </a:custGeom>
          <a:ln w="4912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939230" y="2511613"/>
            <a:ext cx="43815" cy="0"/>
          </a:xfrm>
          <a:custGeom>
            <a:avLst/>
            <a:gdLst/>
            <a:ahLst/>
            <a:cxnLst/>
            <a:rect l="l" t="t" r="r" b="b"/>
            <a:pathLst>
              <a:path w="43814">
                <a:moveTo>
                  <a:pt x="0" y="0"/>
                </a:moveTo>
                <a:lnTo>
                  <a:pt x="43238" y="0"/>
                </a:lnTo>
              </a:path>
            </a:pathLst>
          </a:custGeom>
          <a:ln w="491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5302" y="2435213"/>
            <a:ext cx="1263650" cy="512445"/>
          </a:xfrm>
          <a:custGeom>
            <a:avLst/>
            <a:gdLst/>
            <a:ahLst/>
            <a:cxnLst/>
            <a:rect l="l" t="t" r="r" b="b"/>
            <a:pathLst>
              <a:path w="1263650" h="512444">
                <a:moveTo>
                  <a:pt x="0" y="511915"/>
                </a:moveTo>
                <a:lnTo>
                  <a:pt x="111767" y="511915"/>
                </a:lnTo>
                <a:lnTo>
                  <a:pt x="118660" y="511689"/>
                </a:lnTo>
                <a:lnTo>
                  <a:pt x="125779" y="511188"/>
                </a:lnTo>
                <a:lnTo>
                  <a:pt x="132647" y="510938"/>
                </a:lnTo>
                <a:lnTo>
                  <a:pt x="139540" y="510938"/>
                </a:lnTo>
                <a:lnTo>
                  <a:pt x="146658" y="509233"/>
                </a:lnTo>
                <a:lnTo>
                  <a:pt x="153527" y="495472"/>
                </a:lnTo>
                <a:lnTo>
                  <a:pt x="160670" y="357912"/>
                </a:lnTo>
                <a:lnTo>
                  <a:pt x="167538" y="49379"/>
                </a:lnTo>
                <a:lnTo>
                  <a:pt x="174406" y="28750"/>
                </a:lnTo>
                <a:lnTo>
                  <a:pt x="181550" y="19400"/>
                </a:lnTo>
                <a:lnTo>
                  <a:pt x="188418" y="10326"/>
                </a:lnTo>
                <a:lnTo>
                  <a:pt x="195537" y="0"/>
                </a:lnTo>
                <a:lnTo>
                  <a:pt x="202429" y="6141"/>
                </a:lnTo>
                <a:lnTo>
                  <a:pt x="209548" y="20152"/>
                </a:lnTo>
                <a:lnTo>
                  <a:pt x="216416" y="59932"/>
                </a:lnTo>
                <a:lnTo>
                  <a:pt x="223309" y="170972"/>
                </a:lnTo>
                <a:lnTo>
                  <a:pt x="230428" y="374856"/>
                </a:lnTo>
                <a:lnTo>
                  <a:pt x="237296" y="395235"/>
                </a:lnTo>
                <a:lnTo>
                  <a:pt x="244415" y="471158"/>
                </a:lnTo>
                <a:lnTo>
                  <a:pt x="258426" y="510211"/>
                </a:lnTo>
                <a:lnTo>
                  <a:pt x="272187" y="511915"/>
                </a:lnTo>
                <a:lnTo>
                  <a:pt x="279306" y="511915"/>
                </a:lnTo>
                <a:lnTo>
                  <a:pt x="286174" y="511689"/>
                </a:lnTo>
                <a:lnTo>
                  <a:pt x="293317" y="511439"/>
                </a:lnTo>
                <a:lnTo>
                  <a:pt x="300186" y="511689"/>
                </a:lnTo>
                <a:lnTo>
                  <a:pt x="307054" y="511915"/>
                </a:lnTo>
                <a:lnTo>
                  <a:pt x="642357" y="511915"/>
                </a:lnTo>
                <a:lnTo>
                  <a:pt x="649250" y="500134"/>
                </a:lnTo>
                <a:lnTo>
                  <a:pt x="656118" y="250556"/>
                </a:lnTo>
                <a:lnTo>
                  <a:pt x="663237" y="43739"/>
                </a:lnTo>
                <a:lnTo>
                  <a:pt x="670129" y="26043"/>
                </a:lnTo>
                <a:lnTo>
                  <a:pt x="677248" y="7870"/>
                </a:lnTo>
                <a:lnTo>
                  <a:pt x="684116" y="6642"/>
                </a:lnTo>
                <a:lnTo>
                  <a:pt x="691260" y="501"/>
                </a:lnTo>
                <a:lnTo>
                  <a:pt x="698128" y="2957"/>
                </a:lnTo>
                <a:lnTo>
                  <a:pt x="704996" y="16944"/>
                </a:lnTo>
                <a:lnTo>
                  <a:pt x="712139" y="296501"/>
                </a:lnTo>
                <a:lnTo>
                  <a:pt x="719008" y="486123"/>
                </a:lnTo>
                <a:lnTo>
                  <a:pt x="726126" y="504546"/>
                </a:lnTo>
                <a:lnTo>
                  <a:pt x="733019" y="510461"/>
                </a:lnTo>
                <a:lnTo>
                  <a:pt x="740138" y="511689"/>
                </a:lnTo>
                <a:lnTo>
                  <a:pt x="747006" y="511915"/>
                </a:lnTo>
                <a:lnTo>
                  <a:pt x="830775" y="511915"/>
                </a:lnTo>
                <a:lnTo>
                  <a:pt x="837643" y="510461"/>
                </a:lnTo>
                <a:lnTo>
                  <a:pt x="844787" y="511439"/>
                </a:lnTo>
                <a:lnTo>
                  <a:pt x="851655" y="511915"/>
                </a:lnTo>
                <a:lnTo>
                  <a:pt x="1263609" y="511915"/>
                </a:lnTo>
              </a:path>
            </a:pathLst>
          </a:custGeom>
          <a:ln w="491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939230" y="2547958"/>
            <a:ext cx="43815" cy="0"/>
          </a:xfrm>
          <a:custGeom>
            <a:avLst/>
            <a:gdLst/>
            <a:ahLst/>
            <a:cxnLst/>
            <a:rect l="l" t="t" r="r" b="b"/>
            <a:pathLst>
              <a:path w="43814">
                <a:moveTo>
                  <a:pt x="0" y="0"/>
                </a:moveTo>
                <a:lnTo>
                  <a:pt x="43238" y="0"/>
                </a:lnTo>
              </a:path>
            </a:pathLst>
          </a:custGeom>
          <a:ln w="4912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25302" y="2420975"/>
            <a:ext cx="1263650" cy="526415"/>
          </a:xfrm>
          <a:custGeom>
            <a:avLst/>
            <a:gdLst/>
            <a:ahLst/>
            <a:cxnLst/>
            <a:rect l="l" t="t" r="r" b="b"/>
            <a:pathLst>
              <a:path w="1263650" h="526414">
                <a:moveTo>
                  <a:pt x="0" y="526153"/>
                </a:moveTo>
                <a:lnTo>
                  <a:pt x="28022" y="526153"/>
                </a:lnTo>
                <a:lnTo>
                  <a:pt x="34891" y="525927"/>
                </a:lnTo>
                <a:lnTo>
                  <a:pt x="42009" y="526153"/>
                </a:lnTo>
                <a:lnTo>
                  <a:pt x="48902" y="525927"/>
                </a:lnTo>
                <a:lnTo>
                  <a:pt x="55770" y="526153"/>
                </a:lnTo>
                <a:lnTo>
                  <a:pt x="62889" y="526153"/>
                </a:lnTo>
                <a:lnTo>
                  <a:pt x="69782" y="525927"/>
                </a:lnTo>
                <a:lnTo>
                  <a:pt x="76901" y="526153"/>
                </a:lnTo>
                <a:lnTo>
                  <a:pt x="104648" y="526153"/>
                </a:lnTo>
                <a:lnTo>
                  <a:pt x="111767" y="525175"/>
                </a:lnTo>
                <a:lnTo>
                  <a:pt x="118660" y="525175"/>
                </a:lnTo>
                <a:lnTo>
                  <a:pt x="125779" y="523947"/>
                </a:lnTo>
                <a:lnTo>
                  <a:pt x="132647" y="524699"/>
                </a:lnTo>
                <a:lnTo>
                  <a:pt x="139540" y="524925"/>
                </a:lnTo>
                <a:lnTo>
                  <a:pt x="146658" y="524925"/>
                </a:lnTo>
                <a:lnTo>
                  <a:pt x="153527" y="525927"/>
                </a:lnTo>
                <a:lnTo>
                  <a:pt x="160670" y="526153"/>
                </a:lnTo>
                <a:lnTo>
                  <a:pt x="209548" y="526153"/>
                </a:lnTo>
                <a:lnTo>
                  <a:pt x="216416" y="525927"/>
                </a:lnTo>
                <a:lnTo>
                  <a:pt x="223309" y="523470"/>
                </a:lnTo>
                <a:lnTo>
                  <a:pt x="230428" y="486850"/>
                </a:lnTo>
                <a:lnTo>
                  <a:pt x="237296" y="288129"/>
                </a:lnTo>
                <a:lnTo>
                  <a:pt x="244415" y="120114"/>
                </a:lnTo>
                <a:lnTo>
                  <a:pt x="251307" y="52061"/>
                </a:lnTo>
                <a:lnTo>
                  <a:pt x="258426" y="7369"/>
                </a:lnTo>
                <a:lnTo>
                  <a:pt x="265294" y="476"/>
                </a:lnTo>
                <a:lnTo>
                  <a:pt x="272187" y="0"/>
                </a:lnTo>
                <a:lnTo>
                  <a:pt x="279306" y="250"/>
                </a:lnTo>
                <a:lnTo>
                  <a:pt x="286174" y="250"/>
                </a:lnTo>
                <a:lnTo>
                  <a:pt x="293317" y="3183"/>
                </a:lnTo>
                <a:lnTo>
                  <a:pt x="300186" y="21130"/>
                </a:lnTo>
                <a:lnTo>
                  <a:pt x="307054" y="46421"/>
                </a:lnTo>
                <a:lnTo>
                  <a:pt x="314197" y="203633"/>
                </a:lnTo>
                <a:lnTo>
                  <a:pt x="321065" y="334802"/>
                </a:lnTo>
                <a:lnTo>
                  <a:pt x="328184" y="467449"/>
                </a:lnTo>
                <a:lnTo>
                  <a:pt x="335077" y="521741"/>
                </a:lnTo>
                <a:lnTo>
                  <a:pt x="342195" y="526153"/>
                </a:lnTo>
                <a:lnTo>
                  <a:pt x="1263609" y="526153"/>
                </a:lnTo>
              </a:path>
            </a:pathLst>
          </a:custGeom>
          <a:ln w="4912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39230" y="2584328"/>
            <a:ext cx="43815" cy="0"/>
          </a:xfrm>
          <a:custGeom>
            <a:avLst/>
            <a:gdLst/>
            <a:ahLst/>
            <a:cxnLst/>
            <a:rect l="l" t="t" r="r" b="b"/>
            <a:pathLst>
              <a:path w="43814">
                <a:moveTo>
                  <a:pt x="0" y="0"/>
                </a:moveTo>
                <a:lnTo>
                  <a:pt x="43238" y="0"/>
                </a:lnTo>
              </a:path>
            </a:pathLst>
          </a:custGeom>
          <a:ln w="4912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25302" y="2422454"/>
            <a:ext cx="1263650" cy="525145"/>
          </a:xfrm>
          <a:custGeom>
            <a:avLst/>
            <a:gdLst/>
            <a:ahLst/>
            <a:cxnLst/>
            <a:rect l="l" t="t" r="r" b="b"/>
            <a:pathLst>
              <a:path w="1263650" h="525144">
                <a:moveTo>
                  <a:pt x="0" y="524674"/>
                </a:moveTo>
                <a:lnTo>
                  <a:pt x="104648" y="524674"/>
                </a:lnTo>
                <a:lnTo>
                  <a:pt x="111767" y="524198"/>
                </a:lnTo>
                <a:lnTo>
                  <a:pt x="118660" y="521992"/>
                </a:lnTo>
                <a:lnTo>
                  <a:pt x="125779" y="521240"/>
                </a:lnTo>
                <a:lnTo>
                  <a:pt x="132647" y="522719"/>
                </a:lnTo>
                <a:lnTo>
                  <a:pt x="139540" y="523446"/>
                </a:lnTo>
                <a:lnTo>
                  <a:pt x="146658" y="523220"/>
                </a:lnTo>
                <a:lnTo>
                  <a:pt x="153527" y="523446"/>
                </a:lnTo>
                <a:lnTo>
                  <a:pt x="160670" y="521240"/>
                </a:lnTo>
                <a:lnTo>
                  <a:pt x="167538" y="515099"/>
                </a:lnTo>
                <a:lnTo>
                  <a:pt x="174406" y="519285"/>
                </a:lnTo>
                <a:lnTo>
                  <a:pt x="181550" y="515099"/>
                </a:lnTo>
                <a:lnTo>
                  <a:pt x="188418" y="514372"/>
                </a:lnTo>
                <a:lnTo>
                  <a:pt x="195537" y="517079"/>
                </a:lnTo>
                <a:lnTo>
                  <a:pt x="202429" y="514848"/>
                </a:lnTo>
                <a:lnTo>
                  <a:pt x="209548" y="507253"/>
                </a:lnTo>
                <a:lnTo>
                  <a:pt x="216416" y="499132"/>
                </a:lnTo>
                <a:lnTo>
                  <a:pt x="223309" y="496676"/>
                </a:lnTo>
                <a:lnTo>
                  <a:pt x="251307" y="523696"/>
                </a:lnTo>
                <a:lnTo>
                  <a:pt x="258426" y="524674"/>
                </a:lnTo>
                <a:lnTo>
                  <a:pt x="279306" y="524674"/>
                </a:lnTo>
                <a:lnTo>
                  <a:pt x="307054" y="481210"/>
                </a:lnTo>
                <a:lnTo>
                  <a:pt x="314197" y="329638"/>
                </a:lnTo>
                <a:lnTo>
                  <a:pt x="321065" y="219349"/>
                </a:lnTo>
                <a:lnTo>
                  <a:pt x="328184" y="91615"/>
                </a:lnTo>
                <a:lnTo>
                  <a:pt x="335077" y="16443"/>
                </a:lnTo>
                <a:lnTo>
                  <a:pt x="355956" y="0"/>
                </a:lnTo>
                <a:lnTo>
                  <a:pt x="363075" y="225"/>
                </a:lnTo>
                <a:lnTo>
                  <a:pt x="391074" y="60182"/>
                </a:lnTo>
                <a:lnTo>
                  <a:pt x="397942" y="343900"/>
                </a:lnTo>
                <a:lnTo>
                  <a:pt x="404835" y="483666"/>
                </a:lnTo>
                <a:lnTo>
                  <a:pt x="411953" y="513144"/>
                </a:lnTo>
                <a:lnTo>
                  <a:pt x="418821" y="515600"/>
                </a:lnTo>
                <a:lnTo>
                  <a:pt x="425965" y="509208"/>
                </a:lnTo>
                <a:lnTo>
                  <a:pt x="432833" y="522719"/>
                </a:lnTo>
                <a:lnTo>
                  <a:pt x="439701" y="524448"/>
                </a:lnTo>
                <a:lnTo>
                  <a:pt x="446844" y="524674"/>
                </a:lnTo>
                <a:lnTo>
                  <a:pt x="586360" y="524674"/>
                </a:lnTo>
                <a:lnTo>
                  <a:pt x="593479" y="524448"/>
                </a:lnTo>
                <a:lnTo>
                  <a:pt x="600372" y="524448"/>
                </a:lnTo>
                <a:lnTo>
                  <a:pt x="607490" y="524674"/>
                </a:lnTo>
                <a:lnTo>
                  <a:pt x="649250" y="524674"/>
                </a:lnTo>
                <a:lnTo>
                  <a:pt x="656118" y="523696"/>
                </a:lnTo>
                <a:lnTo>
                  <a:pt x="663237" y="522468"/>
                </a:lnTo>
                <a:lnTo>
                  <a:pt x="670129" y="521992"/>
                </a:lnTo>
                <a:lnTo>
                  <a:pt x="677248" y="523220"/>
                </a:lnTo>
                <a:lnTo>
                  <a:pt x="684116" y="524198"/>
                </a:lnTo>
                <a:lnTo>
                  <a:pt x="691260" y="524448"/>
                </a:lnTo>
                <a:lnTo>
                  <a:pt x="712139" y="524448"/>
                </a:lnTo>
                <a:lnTo>
                  <a:pt x="719008" y="524674"/>
                </a:lnTo>
                <a:lnTo>
                  <a:pt x="1263609" y="524674"/>
                </a:lnTo>
              </a:path>
            </a:pathLst>
          </a:custGeom>
          <a:ln w="4912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39230" y="2620674"/>
            <a:ext cx="43815" cy="0"/>
          </a:xfrm>
          <a:custGeom>
            <a:avLst/>
            <a:gdLst/>
            <a:ahLst/>
            <a:cxnLst/>
            <a:rect l="l" t="t" r="r" b="b"/>
            <a:pathLst>
              <a:path w="43814">
                <a:moveTo>
                  <a:pt x="0" y="0"/>
                </a:moveTo>
                <a:lnTo>
                  <a:pt x="43238" y="0"/>
                </a:lnTo>
              </a:path>
            </a:pathLst>
          </a:custGeom>
          <a:ln w="4912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25302" y="2428094"/>
            <a:ext cx="1263650" cy="519430"/>
          </a:xfrm>
          <a:custGeom>
            <a:avLst/>
            <a:gdLst/>
            <a:ahLst/>
            <a:cxnLst/>
            <a:rect l="l" t="t" r="r" b="b"/>
            <a:pathLst>
              <a:path w="1263650" h="519430">
                <a:moveTo>
                  <a:pt x="0" y="519034"/>
                </a:moveTo>
                <a:lnTo>
                  <a:pt x="69782" y="519034"/>
                </a:lnTo>
                <a:lnTo>
                  <a:pt x="76901" y="518808"/>
                </a:lnTo>
                <a:lnTo>
                  <a:pt x="83769" y="519034"/>
                </a:lnTo>
                <a:lnTo>
                  <a:pt x="167538" y="519034"/>
                </a:lnTo>
                <a:lnTo>
                  <a:pt x="174406" y="518808"/>
                </a:lnTo>
                <a:lnTo>
                  <a:pt x="181550" y="517079"/>
                </a:lnTo>
                <a:lnTo>
                  <a:pt x="188418" y="516101"/>
                </a:lnTo>
                <a:lnTo>
                  <a:pt x="195537" y="517079"/>
                </a:lnTo>
                <a:lnTo>
                  <a:pt x="202429" y="516352"/>
                </a:lnTo>
                <a:lnTo>
                  <a:pt x="209548" y="515350"/>
                </a:lnTo>
                <a:lnTo>
                  <a:pt x="216416" y="513394"/>
                </a:lnTo>
                <a:lnTo>
                  <a:pt x="223309" y="508481"/>
                </a:lnTo>
                <a:lnTo>
                  <a:pt x="230428" y="505047"/>
                </a:lnTo>
                <a:lnTo>
                  <a:pt x="237296" y="500134"/>
                </a:lnTo>
                <a:lnTo>
                  <a:pt x="244415" y="511439"/>
                </a:lnTo>
                <a:lnTo>
                  <a:pt x="251307" y="518307"/>
                </a:lnTo>
                <a:lnTo>
                  <a:pt x="258426" y="519034"/>
                </a:lnTo>
                <a:lnTo>
                  <a:pt x="314197" y="519034"/>
                </a:lnTo>
                <a:lnTo>
                  <a:pt x="321065" y="518808"/>
                </a:lnTo>
                <a:lnTo>
                  <a:pt x="335077" y="518808"/>
                </a:lnTo>
                <a:lnTo>
                  <a:pt x="342195" y="519034"/>
                </a:lnTo>
                <a:lnTo>
                  <a:pt x="349064" y="519034"/>
                </a:lnTo>
                <a:lnTo>
                  <a:pt x="391074" y="459102"/>
                </a:lnTo>
                <a:lnTo>
                  <a:pt x="397942" y="175635"/>
                </a:lnTo>
                <a:lnTo>
                  <a:pt x="404835" y="35117"/>
                </a:lnTo>
                <a:lnTo>
                  <a:pt x="411953" y="4662"/>
                </a:lnTo>
                <a:lnTo>
                  <a:pt x="418821" y="2456"/>
                </a:lnTo>
                <a:lnTo>
                  <a:pt x="425965" y="8848"/>
                </a:lnTo>
                <a:lnTo>
                  <a:pt x="432833" y="0"/>
                </a:lnTo>
                <a:lnTo>
                  <a:pt x="439701" y="55770"/>
                </a:lnTo>
                <a:lnTo>
                  <a:pt x="446844" y="491537"/>
                </a:lnTo>
                <a:lnTo>
                  <a:pt x="453713" y="518558"/>
                </a:lnTo>
                <a:lnTo>
                  <a:pt x="460831" y="519034"/>
                </a:lnTo>
                <a:lnTo>
                  <a:pt x="586360" y="519034"/>
                </a:lnTo>
                <a:lnTo>
                  <a:pt x="593479" y="518808"/>
                </a:lnTo>
                <a:lnTo>
                  <a:pt x="600372" y="519034"/>
                </a:lnTo>
                <a:lnTo>
                  <a:pt x="607490" y="518808"/>
                </a:lnTo>
                <a:lnTo>
                  <a:pt x="614359" y="518808"/>
                </a:lnTo>
                <a:lnTo>
                  <a:pt x="621251" y="519034"/>
                </a:lnTo>
                <a:lnTo>
                  <a:pt x="649250" y="519034"/>
                </a:lnTo>
                <a:lnTo>
                  <a:pt x="656118" y="518808"/>
                </a:lnTo>
                <a:lnTo>
                  <a:pt x="663237" y="519034"/>
                </a:lnTo>
                <a:lnTo>
                  <a:pt x="670129" y="518808"/>
                </a:lnTo>
                <a:lnTo>
                  <a:pt x="677248" y="518808"/>
                </a:lnTo>
                <a:lnTo>
                  <a:pt x="684116" y="518558"/>
                </a:lnTo>
                <a:lnTo>
                  <a:pt x="691260" y="514873"/>
                </a:lnTo>
                <a:lnTo>
                  <a:pt x="698128" y="509960"/>
                </a:lnTo>
                <a:lnTo>
                  <a:pt x="704996" y="511665"/>
                </a:lnTo>
                <a:lnTo>
                  <a:pt x="712139" y="510687"/>
                </a:lnTo>
                <a:lnTo>
                  <a:pt x="719008" y="516101"/>
                </a:lnTo>
                <a:lnTo>
                  <a:pt x="726126" y="514372"/>
                </a:lnTo>
                <a:lnTo>
                  <a:pt x="733019" y="513645"/>
                </a:lnTo>
                <a:lnTo>
                  <a:pt x="740138" y="512166"/>
                </a:lnTo>
                <a:lnTo>
                  <a:pt x="747006" y="515350"/>
                </a:lnTo>
                <a:lnTo>
                  <a:pt x="753899" y="518307"/>
                </a:lnTo>
                <a:lnTo>
                  <a:pt x="761017" y="518808"/>
                </a:lnTo>
                <a:lnTo>
                  <a:pt x="767886" y="519034"/>
                </a:lnTo>
                <a:lnTo>
                  <a:pt x="823907" y="519034"/>
                </a:lnTo>
                <a:lnTo>
                  <a:pt x="830775" y="518808"/>
                </a:lnTo>
                <a:lnTo>
                  <a:pt x="837643" y="518808"/>
                </a:lnTo>
                <a:lnTo>
                  <a:pt x="844787" y="519034"/>
                </a:lnTo>
                <a:lnTo>
                  <a:pt x="1263609" y="519034"/>
                </a:lnTo>
              </a:path>
            </a:pathLst>
          </a:custGeom>
          <a:ln w="4912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939230" y="2657044"/>
            <a:ext cx="43815" cy="0"/>
          </a:xfrm>
          <a:custGeom>
            <a:avLst/>
            <a:gdLst/>
            <a:ahLst/>
            <a:cxnLst/>
            <a:rect l="l" t="t" r="r" b="b"/>
            <a:pathLst>
              <a:path w="43814">
                <a:moveTo>
                  <a:pt x="0" y="0"/>
                </a:moveTo>
                <a:lnTo>
                  <a:pt x="43238" y="0"/>
                </a:lnTo>
              </a:path>
            </a:pathLst>
          </a:custGeom>
          <a:ln w="49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25302" y="2420725"/>
            <a:ext cx="1263650" cy="526415"/>
          </a:xfrm>
          <a:custGeom>
            <a:avLst/>
            <a:gdLst/>
            <a:ahLst/>
            <a:cxnLst/>
            <a:rect l="l" t="t" r="r" b="b"/>
            <a:pathLst>
              <a:path w="1263650" h="526414">
                <a:moveTo>
                  <a:pt x="0" y="526403"/>
                </a:moveTo>
                <a:lnTo>
                  <a:pt x="118660" y="526403"/>
                </a:lnTo>
                <a:lnTo>
                  <a:pt x="125779" y="526177"/>
                </a:lnTo>
                <a:lnTo>
                  <a:pt x="139540" y="526177"/>
                </a:lnTo>
                <a:lnTo>
                  <a:pt x="146658" y="525927"/>
                </a:lnTo>
                <a:lnTo>
                  <a:pt x="153527" y="526177"/>
                </a:lnTo>
                <a:lnTo>
                  <a:pt x="160670" y="526177"/>
                </a:lnTo>
                <a:lnTo>
                  <a:pt x="167538" y="526403"/>
                </a:lnTo>
                <a:lnTo>
                  <a:pt x="202429" y="526403"/>
                </a:lnTo>
                <a:lnTo>
                  <a:pt x="209548" y="526177"/>
                </a:lnTo>
                <a:lnTo>
                  <a:pt x="216416" y="524949"/>
                </a:lnTo>
                <a:lnTo>
                  <a:pt x="223309" y="520763"/>
                </a:lnTo>
                <a:lnTo>
                  <a:pt x="230428" y="516101"/>
                </a:lnTo>
                <a:lnTo>
                  <a:pt x="237296" y="522242"/>
                </a:lnTo>
                <a:lnTo>
                  <a:pt x="244415" y="524949"/>
                </a:lnTo>
                <a:lnTo>
                  <a:pt x="251307" y="525927"/>
                </a:lnTo>
                <a:lnTo>
                  <a:pt x="258426" y="526403"/>
                </a:lnTo>
                <a:lnTo>
                  <a:pt x="391074" y="526403"/>
                </a:lnTo>
                <a:lnTo>
                  <a:pt x="397942" y="525927"/>
                </a:lnTo>
                <a:lnTo>
                  <a:pt x="404835" y="525927"/>
                </a:lnTo>
                <a:lnTo>
                  <a:pt x="411953" y="526403"/>
                </a:lnTo>
                <a:lnTo>
                  <a:pt x="418821" y="526403"/>
                </a:lnTo>
                <a:lnTo>
                  <a:pt x="425965" y="525927"/>
                </a:lnTo>
                <a:lnTo>
                  <a:pt x="432833" y="521265"/>
                </a:lnTo>
                <a:lnTo>
                  <a:pt x="439701" y="463764"/>
                </a:lnTo>
                <a:lnTo>
                  <a:pt x="446844" y="28750"/>
                </a:lnTo>
                <a:lnTo>
                  <a:pt x="453713" y="1228"/>
                </a:lnTo>
                <a:lnTo>
                  <a:pt x="460831" y="977"/>
                </a:lnTo>
                <a:lnTo>
                  <a:pt x="467724" y="1729"/>
                </a:lnTo>
                <a:lnTo>
                  <a:pt x="474843" y="22835"/>
                </a:lnTo>
                <a:lnTo>
                  <a:pt x="481711" y="501112"/>
                </a:lnTo>
                <a:lnTo>
                  <a:pt x="488604" y="525676"/>
                </a:lnTo>
                <a:lnTo>
                  <a:pt x="495723" y="526177"/>
                </a:lnTo>
                <a:lnTo>
                  <a:pt x="502591" y="525927"/>
                </a:lnTo>
                <a:lnTo>
                  <a:pt x="509710" y="524949"/>
                </a:lnTo>
                <a:lnTo>
                  <a:pt x="516602" y="524448"/>
                </a:lnTo>
                <a:lnTo>
                  <a:pt x="523470" y="523470"/>
                </a:lnTo>
                <a:lnTo>
                  <a:pt x="530589" y="522493"/>
                </a:lnTo>
                <a:lnTo>
                  <a:pt x="537482" y="523220"/>
                </a:lnTo>
                <a:lnTo>
                  <a:pt x="544601" y="525426"/>
                </a:lnTo>
                <a:lnTo>
                  <a:pt x="551469" y="525927"/>
                </a:lnTo>
                <a:lnTo>
                  <a:pt x="572349" y="525927"/>
                </a:lnTo>
                <a:lnTo>
                  <a:pt x="579492" y="526177"/>
                </a:lnTo>
                <a:lnTo>
                  <a:pt x="586360" y="525927"/>
                </a:lnTo>
                <a:lnTo>
                  <a:pt x="593479" y="525426"/>
                </a:lnTo>
                <a:lnTo>
                  <a:pt x="600372" y="525927"/>
                </a:lnTo>
                <a:lnTo>
                  <a:pt x="607490" y="523947"/>
                </a:lnTo>
                <a:lnTo>
                  <a:pt x="614359" y="523470"/>
                </a:lnTo>
                <a:lnTo>
                  <a:pt x="621251" y="522493"/>
                </a:lnTo>
                <a:lnTo>
                  <a:pt x="628370" y="523721"/>
                </a:lnTo>
                <a:lnTo>
                  <a:pt x="635238" y="525426"/>
                </a:lnTo>
                <a:lnTo>
                  <a:pt x="642357" y="525175"/>
                </a:lnTo>
                <a:lnTo>
                  <a:pt x="649250" y="525676"/>
                </a:lnTo>
                <a:lnTo>
                  <a:pt x="656118" y="526177"/>
                </a:lnTo>
                <a:lnTo>
                  <a:pt x="663237" y="526403"/>
                </a:lnTo>
                <a:lnTo>
                  <a:pt x="761017" y="526403"/>
                </a:lnTo>
                <a:lnTo>
                  <a:pt x="767886" y="526177"/>
                </a:lnTo>
                <a:lnTo>
                  <a:pt x="775004" y="525927"/>
                </a:lnTo>
                <a:lnTo>
                  <a:pt x="781897" y="526177"/>
                </a:lnTo>
                <a:lnTo>
                  <a:pt x="788765" y="526403"/>
                </a:lnTo>
                <a:lnTo>
                  <a:pt x="830775" y="526403"/>
                </a:lnTo>
                <a:lnTo>
                  <a:pt x="837643" y="526177"/>
                </a:lnTo>
                <a:lnTo>
                  <a:pt x="844787" y="526403"/>
                </a:lnTo>
                <a:lnTo>
                  <a:pt x="865666" y="526403"/>
                </a:lnTo>
                <a:lnTo>
                  <a:pt x="872535" y="526177"/>
                </a:lnTo>
                <a:lnTo>
                  <a:pt x="879653" y="526177"/>
                </a:lnTo>
                <a:lnTo>
                  <a:pt x="886546" y="525927"/>
                </a:lnTo>
                <a:lnTo>
                  <a:pt x="900533" y="525927"/>
                </a:lnTo>
                <a:lnTo>
                  <a:pt x="907652" y="525676"/>
                </a:lnTo>
                <a:lnTo>
                  <a:pt x="914545" y="526177"/>
                </a:lnTo>
                <a:lnTo>
                  <a:pt x="921413" y="525676"/>
                </a:lnTo>
                <a:lnTo>
                  <a:pt x="928532" y="524198"/>
                </a:lnTo>
                <a:lnTo>
                  <a:pt x="935424" y="520513"/>
                </a:lnTo>
                <a:lnTo>
                  <a:pt x="942543" y="520513"/>
                </a:lnTo>
                <a:lnTo>
                  <a:pt x="949411" y="443386"/>
                </a:lnTo>
                <a:lnTo>
                  <a:pt x="956555" y="8346"/>
                </a:lnTo>
                <a:lnTo>
                  <a:pt x="963423" y="250"/>
                </a:lnTo>
                <a:lnTo>
                  <a:pt x="970291" y="0"/>
                </a:lnTo>
                <a:lnTo>
                  <a:pt x="977434" y="250"/>
                </a:lnTo>
                <a:lnTo>
                  <a:pt x="984302" y="250"/>
                </a:lnTo>
                <a:lnTo>
                  <a:pt x="991421" y="501"/>
                </a:lnTo>
                <a:lnTo>
                  <a:pt x="998314" y="1228"/>
                </a:lnTo>
                <a:lnTo>
                  <a:pt x="1005182" y="5639"/>
                </a:lnTo>
                <a:lnTo>
                  <a:pt x="1012301" y="8346"/>
                </a:lnTo>
                <a:lnTo>
                  <a:pt x="1047192" y="39804"/>
                </a:lnTo>
                <a:lnTo>
                  <a:pt x="1061179" y="147386"/>
                </a:lnTo>
                <a:lnTo>
                  <a:pt x="1068072" y="204134"/>
                </a:lnTo>
                <a:lnTo>
                  <a:pt x="1075190" y="397441"/>
                </a:lnTo>
                <a:lnTo>
                  <a:pt x="1082059" y="477525"/>
                </a:lnTo>
                <a:lnTo>
                  <a:pt x="1089202" y="495949"/>
                </a:lnTo>
                <a:lnTo>
                  <a:pt x="1096070" y="515124"/>
                </a:lnTo>
                <a:lnTo>
                  <a:pt x="1102938" y="519034"/>
                </a:lnTo>
                <a:lnTo>
                  <a:pt x="1110082" y="522969"/>
                </a:lnTo>
                <a:lnTo>
                  <a:pt x="1116950" y="525175"/>
                </a:lnTo>
                <a:lnTo>
                  <a:pt x="1124069" y="525676"/>
                </a:lnTo>
                <a:lnTo>
                  <a:pt x="1130961" y="525676"/>
                </a:lnTo>
                <a:lnTo>
                  <a:pt x="1137830" y="525927"/>
                </a:lnTo>
                <a:lnTo>
                  <a:pt x="1144948" y="526177"/>
                </a:lnTo>
                <a:lnTo>
                  <a:pt x="1151841" y="526177"/>
                </a:lnTo>
                <a:lnTo>
                  <a:pt x="1158960" y="526403"/>
                </a:lnTo>
                <a:lnTo>
                  <a:pt x="1263609" y="526403"/>
                </a:lnTo>
              </a:path>
            </a:pathLst>
          </a:custGeom>
          <a:ln w="49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939230" y="2693389"/>
            <a:ext cx="43815" cy="0"/>
          </a:xfrm>
          <a:custGeom>
            <a:avLst/>
            <a:gdLst/>
            <a:ahLst/>
            <a:cxnLst/>
            <a:rect l="l" t="t" r="r" b="b"/>
            <a:pathLst>
              <a:path w="43814">
                <a:moveTo>
                  <a:pt x="0" y="0"/>
                </a:moveTo>
                <a:lnTo>
                  <a:pt x="43238" y="0"/>
                </a:lnTo>
              </a:path>
            </a:pathLst>
          </a:custGeom>
          <a:ln w="4912">
            <a:solidFill>
              <a:srgbClr val="FF4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25302" y="2423181"/>
            <a:ext cx="1263650" cy="524510"/>
          </a:xfrm>
          <a:custGeom>
            <a:avLst/>
            <a:gdLst/>
            <a:ahLst/>
            <a:cxnLst/>
            <a:rect l="l" t="t" r="r" b="b"/>
            <a:pathLst>
              <a:path w="1263650" h="524510">
                <a:moveTo>
                  <a:pt x="0" y="523947"/>
                </a:moveTo>
                <a:lnTo>
                  <a:pt x="111767" y="523947"/>
                </a:lnTo>
                <a:lnTo>
                  <a:pt x="118660" y="523721"/>
                </a:lnTo>
                <a:lnTo>
                  <a:pt x="125779" y="523470"/>
                </a:lnTo>
                <a:lnTo>
                  <a:pt x="132647" y="522969"/>
                </a:lnTo>
                <a:lnTo>
                  <a:pt x="139540" y="522969"/>
                </a:lnTo>
                <a:lnTo>
                  <a:pt x="146658" y="523220"/>
                </a:lnTo>
                <a:lnTo>
                  <a:pt x="153527" y="523470"/>
                </a:lnTo>
                <a:lnTo>
                  <a:pt x="160670" y="523721"/>
                </a:lnTo>
                <a:lnTo>
                  <a:pt x="167538" y="523721"/>
                </a:lnTo>
                <a:lnTo>
                  <a:pt x="174406" y="523470"/>
                </a:lnTo>
                <a:lnTo>
                  <a:pt x="181550" y="523721"/>
                </a:lnTo>
                <a:lnTo>
                  <a:pt x="188418" y="523947"/>
                </a:lnTo>
                <a:lnTo>
                  <a:pt x="195537" y="523947"/>
                </a:lnTo>
                <a:lnTo>
                  <a:pt x="202429" y="523721"/>
                </a:lnTo>
                <a:lnTo>
                  <a:pt x="209548" y="523470"/>
                </a:lnTo>
                <a:lnTo>
                  <a:pt x="216416" y="523220"/>
                </a:lnTo>
                <a:lnTo>
                  <a:pt x="223309" y="522493"/>
                </a:lnTo>
                <a:lnTo>
                  <a:pt x="230428" y="522969"/>
                </a:lnTo>
                <a:lnTo>
                  <a:pt x="237296" y="523470"/>
                </a:lnTo>
                <a:lnTo>
                  <a:pt x="244415" y="523947"/>
                </a:lnTo>
                <a:lnTo>
                  <a:pt x="432833" y="523947"/>
                </a:lnTo>
                <a:lnTo>
                  <a:pt x="439701" y="523721"/>
                </a:lnTo>
                <a:lnTo>
                  <a:pt x="446844" y="523721"/>
                </a:lnTo>
                <a:lnTo>
                  <a:pt x="453713" y="523947"/>
                </a:lnTo>
                <a:lnTo>
                  <a:pt x="460831" y="523947"/>
                </a:lnTo>
                <a:lnTo>
                  <a:pt x="467724" y="523721"/>
                </a:lnTo>
                <a:lnTo>
                  <a:pt x="474843" y="504546"/>
                </a:lnTo>
                <a:lnTo>
                  <a:pt x="481711" y="27271"/>
                </a:lnTo>
                <a:lnTo>
                  <a:pt x="488604" y="1478"/>
                </a:lnTo>
                <a:lnTo>
                  <a:pt x="495723" y="0"/>
                </a:lnTo>
                <a:lnTo>
                  <a:pt x="502591" y="3684"/>
                </a:lnTo>
                <a:lnTo>
                  <a:pt x="509710" y="137560"/>
                </a:lnTo>
                <a:lnTo>
                  <a:pt x="516602" y="412680"/>
                </a:lnTo>
                <a:lnTo>
                  <a:pt x="523470" y="500611"/>
                </a:lnTo>
                <a:lnTo>
                  <a:pt x="530589" y="517079"/>
                </a:lnTo>
                <a:lnTo>
                  <a:pt x="537482" y="521992"/>
                </a:lnTo>
                <a:lnTo>
                  <a:pt x="544601" y="523470"/>
                </a:lnTo>
                <a:lnTo>
                  <a:pt x="551469" y="523947"/>
                </a:lnTo>
                <a:lnTo>
                  <a:pt x="558612" y="523947"/>
                </a:lnTo>
                <a:lnTo>
                  <a:pt x="586360" y="450028"/>
                </a:lnTo>
                <a:lnTo>
                  <a:pt x="593479" y="226719"/>
                </a:lnTo>
                <a:lnTo>
                  <a:pt x="600372" y="153527"/>
                </a:lnTo>
                <a:lnTo>
                  <a:pt x="607490" y="368966"/>
                </a:lnTo>
                <a:lnTo>
                  <a:pt x="614359" y="520763"/>
                </a:lnTo>
                <a:lnTo>
                  <a:pt x="621251" y="523947"/>
                </a:lnTo>
                <a:lnTo>
                  <a:pt x="1263609" y="523947"/>
                </a:lnTo>
              </a:path>
            </a:pathLst>
          </a:custGeom>
          <a:ln w="4912">
            <a:solidFill>
              <a:srgbClr val="FF4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39230" y="2729734"/>
            <a:ext cx="43815" cy="0"/>
          </a:xfrm>
          <a:custGeom>
            <a:avLst/>
            <a:gdLst/>
            <a:ahLst/>
            <a:cxnLst/>
            <a:rect l="l" t="t" r="r" b="b"/>
            <a:pathLst>
              <a:path w="43814">
                <a:moveTo>
                  <a:pt x="0" y="0"/>
                </a:moveTo>
                <a:lnTo>
                  <a:pt x="43238" y="0"/>
                </a:lnTo>
              </a:path>
            </a:pathLst>
          </a:custGeom>
          <a:ln w="4912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25302" y="2421953"/>
            <a:ext cx="1263650" cy="525780"/>
          </a:xfrm>
          <a:custGeom>
            <a:avLst/>
            <a:gdLst/>
            <a:ahLst/>
            <a:cxnLst/>
            <a:rect l="l" t="t" r="r" b="b"/>
            <a:pathLst>
              <a:path w="1263650" h="525780">
                <a:moveTo>
                  <a:pt x="0" y="525175"/>
                </a:moveTo>
                <a:lnTo>
                  <a:pt x="104648" y="525175"/>
                </a:lnTo>
                <a:lnTo>
                  <a:pt x="111767" y="524949"/>
                </a:lnTo>
                <a:lnTo>
                  <a:pt x="118660" y="525175"/>
                </a:lnTo>
                <a:lnTo>
                  <a:pt x="209548" y="525175"/>
                </a:lnTo>
                <a:lnTo>
                  <a:pt x="216416" y="524949"/>
                </a:lnTo>
                <a:lnTo>
                  <a:pt x="223309" y="524699"/>
                </a:lnTo>
                <a:lnTo>
                  <a:pt x="230428" y="524448"/>
                </a:lnTo>
                <a:lnTo>
                  <a:pt x="237296" y="524949"/>
                </a:lnTo>
                <a:lnTo>
                  <a:pt x="244415" y="524949"/>
                </a:lnTo>
                <a:lnTo>
                  <a:pt x="251307" y="525175"/>
                </a:lnTo>
                <a:lnTo>
                  <a:pt x="488604" y="525175"/>
                </a:lnTo>
                <a:lnTo>
                  <a:pt x="495723" y="524949"/>
                </a:lnTo>
                <a:lnTo>
                  <a:pt x="502591" y="520763"/>
                </a:lnTo>
                <a:lnTo>
                  <a:pt x="509710" y="388617"/>
                </a:lnTo>
                <a:lnTo>
                  <a:pt x="516602" y="112995"/>
                </a:lnTo>
                <a:lnTo>
                  <a:pt x="523470" y="25792"/>
                </a:lnTo>
                <a:lnTo>
                  <a:pt x="530589" y="11053"/>
                </a:lnTo>
                <a:lnTo>
                  <a:pt x="537482" y="5163"/>
                </a:lnTo>
                <a:lnTo>
                  <a:pt x="544601" y="977"/>
                </a:lnTo>
                <a:lnTo>
                  <a:pt x="551469" y="0"/>
                </a:lnTo>
                <a:lnTo>
                  <a:pt x="558612" y="20629"/>
                </a:lnTo>
                <a:lnTo>
                  <a:pt x="565480" y="250055"/>
                </a:lnTo>
                <a:lnTo>
                  <a:pt x="572349" y="130190"/>
                </a:lnTo>
                <a:lnTo>
                  <a:pt x="579492" y="135604"/>
                </a:lnTo>
                <a:lnTo>
                  <a:pt x="586360" y="473841"/>
                </a:lnTo>
                <a:lnTo>
                  <a:pt x="593479" y="507754"/>
                </a:lnTo>
                <a:lnTo>
                  <a:pt x="600372" y="523947"/>
                </a:lnTo>
                <a:lnTo>
                  <a:pt x="607490" y="524949"/>
                </a:lnTo>
                <a:lnTo>
                  <a:pt x="614359" y="525175"/>
                </a:lnTo>
                <a:lnTo>
                  <a:pt x="767886" y="525175"/>
                </a:lnTo>
                <a:lnTo>
                  <a:pt x="775004" y="524949"/>
                </a:lnTo>
                <a:lnTo>
                  <a:pt x="781897" y="524949"/>
                </a:lnTo>
                <a:lnTo>
                  <a:pt x="788765" y="525175"/>
                </a:lnTo>
                <a:lnTo>
                  <a:pt x="823907" y="525175"/>
                </a:lnTo>
                <a:lnTo>
                  <a:pt x="830775" y="524949"/>
                </a:lnTo>
                <a:lnTo>
                  <a:pt x="837643" y="524949"/>
                </a:lnTo>
                <a:lnTo>
                  <a:pt x="844787" y="525175"/>
                </a:lnTo>
                <a:lnTo>
                  <a:pt x="991421" y="525175"/>
                </a:lnTo>
                <a:lnTo>
                  <a:pt x="998314" y="524949"/>
                </a:lnTo>
                <a:lnTo>
                  <a:pt x="1005182" y="524699"/>
                </a:lnTo>
                <a:lnTo>
                  <a:pt x="1012301" y="524949"/>
                </a:lnTo>
                <a:lnTo>
                  <a:pt x="1040299" y="524949"/>
                </a:lnTo>
                <a:lnTo>
                  <a:pt x="1047192" y="525175"/>
                </a:lnTo>
                <a:lnTo>
                  <a:pt x="1263609" y="525175"/>
                </a:lnTo>
              </a:path>
            </a:pathLst>
          </a:custGeom>
          <a:ln w="4912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39230" y="2766104"/>
            <a:ext cx="43815" cy="0"/>
          </a:xfrm>
          <a:custGeom>
            <a:avLst/>
            <a:gdLst/>
            <a:ahLst/>
            <a:cxnLst/>
            <a:rect l="l" t="t" r="r" b="b"/>
            <a:pathLst>
              <a:path w="43814">
                <a:moveTo>
                  <a:pt x="0" y="0"/>
                </a:moveTo>
                <a:lnTo>
                  <a:pt x="43238" y="0"/>
                </a:lnTo>
              </a:path>
            </a:pathLst>
          </a:custGeom>
          <a:ln w="49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25302" y="2422680"/>
            <a:ext cx="1263650" cy="524510"/>
          </a:xfrm>
          <a:custGeom>
            <a:avLst/>
            <a:gdLst/>
            <a:ahLst/>
            <a:cxnLst/>
            <a:rect l="l" t="t" r="r" b="b"/>
            <a:pathLst>
              <a:path w="1263650" h="524510">
                <a:moveTo>
                  <a:pt x="0" y="524448"/>
                </a:moveTo>
                <a:lnTo>
                  <a:pt x="42009" y="524448"/>
                </a:lnTo>
                <a:lnTo>
                  <a:pt x="48902" y="524222"/>
                </a:lnTo>
                <a:lnTo>
                  <a:pt x="55770" y="524448"/>
                </a:lnTo>
                <a:lnTo>
                  <a:pt x="62889" y="524448"/>
                </a:lnTo>
                <a:lnTo>
                  <a:pt x="69782" y="524222"/>
                </a:lnTo>
                <a:lnTo>
                  <a:pt x="83769" y="524222"/>
                </a:lnTo>
                <a:lnTo>
                  <a:pt x="90662" y="524448"/>
                </a:lnTo>
                <a:lnTo>
                  <a:pt x="104648" y="524448"/>
                </a:lnTo>
                <a:lnTo>
                  <a:pt x="111767" y="523470"/>
                </a:lnTo>
                <a:lnTo>
                  <a:pt x="118660" y="523220"/>
                </a:lnTo>
                <a:lnTo>
                  <a:pt x="125779" y="521766"/>
                </a:lnTo>
                <a:lnTo>
                  <a:pt x="132647" y="522743"/>
                </a:lnTo>
                <a:lnTo>
                  <a:pt x="139540" y="521992"/>
                </a:lnTo>
                <a:lnTo>
                  <a:pt x="146658" y="521014"/>
                </a:lnTo>
                <a:lnTo>
                  <a:pt x="153527" y="523470"/>
                </a:lnTo>
                <a:lnTo>
                  <a:pt x="160670" y="524222"/>
                </a:lnTo>
                <a:lnTo>
                  <a:pt x="167538" y="524448"/>
                </a:lnTo>
                <a:lnTo>
                  <a:pt x="174406" y="524448"/>
                </a:lnTo>
                <a:lnTo>
                  <a:pt x="181550" y="524222"/>
                </a:lnTo>
                <a:lnTo>
                  <a:pt x="195537" y="524222"/>
                </a:lnTo>
                <a:lnTo>
                  <a:pt x="202429" y="523972"/>
                </a:lnTo>
                <a:lnTo>
                  <a:pt x="209548" y="522743"/>
                </a:lnTo>
                <a:lnTo>
                  <a:pt x="216416" y="515124"/>
                </a:lnTo>
                <a:lnTo>
                  <a:pt x="223309" y="459603"/>
                </a:lnTo>
                <a:lnTo>
                  <a:pt x="230428" y="404584"/>
                </a:lnTo>
                <a:lnTo>
                  <a:pt x="237296" y="490810"/>
                </a:lnTo>
                <a:lnTo>
                  <a:pt x="258426" y="523721"/>
                </a:lnTo>
                <a:lnTo>
                  <a:pt x="265294" y="524448"/>
                </a:lnTo>
                <a:lnTo>
                  <a:pt x="439701" y="524448"/>
                </a:lnTo>
                <a:lnTo>
                  <a:pt x="446844" y="524222"/>
                </a:lnTo>
                <a:lnTo>
                  <a:pt x="453713" y="524222"/>
                </a:lnTo>
                <a:lnTo>
                  <a:pt x="460831" y="523972"/>
                </a:lnTo>
                <a:lnTo>
                  <a:pt x="474843" y="523972"/>
                </a:lnTo>
                <a:lnTo>
                  <a:pt x="481711" y="524448"/>
                </a:lnTo>
                <a:lnTo>
                  <a:pt x="509710" y="524448"/>
                </a:lnTo>
                <a:lnTo>
                  <a:pt x="516602" y="524222"/>
                </a:lnTo>
                <a:lnTo>
                  <a:pt x="523470" y="524222"/>
                </a:lnTo>
                <a:lnTo>
                  <a:pt x="530589" y="523972"/>
                </a:lnTo>
                <a:lnTo>
                  <a:pt x="537482" y="524222"/>
                </a:lnTo>
                <a:lnTo>
                  <a:pt x="544601" y="524222"/>
                </a:lnTo>
                <a:lnTo>
                  <a:pt x="551469" y="524448"/>
                </a:lnTo>
                <a:lnTo>
                  <a:pt x="579492" y="524448"/>
                </a:lnTo>
                <a:lnTo>
                  <a:pt x="586360" y="523972"/>
                </a:lnTo>
                <a:lnTo>
                  <a:pt x="593479" y="521515"/>
                </a:lnTo>
                <a:lnTo>
                  <a:pt x="600372" y="519535"/>
                </a:lnTo>
                <a:lnTo>
                  <a:pt x="607490" y="457147"/>
                </a:lnTo>
                <a:lnTo>
                  <a:pt x="614359" y="141996"/>
                </a:lnTo>
                <a:lnTo>
                  <a:pt x="621251" y="10326"/>
                </a:lnTo>
                <a:lnTo>
                  <a:pt x="628370" y="4686"/>
                </a:lnTo>
                <a:lnTo>
                  <a:pt x="635238" y="1228"/>
                </a:lnTo>
                <a:lnTo>
                  <a:pt x="642357" y="3935"/>
                </a:lnTo>
                <a:lnTo>
                  <a:pt x="649250" y="94823"/>
                </a:lnTo>
                <a:lnTo>
                  <a:pt x="656118" y="421779"/>
                </a:lnTo>
                <a:lnTo>
                  <a:pt x="663237" y="519786"/>
                </a:lnTo>
                <a:lnTo>
                  <a:pt x="670129" y="523972"/>
                </a:lnTo>
                <a:lnTo>
                  <a:pt x="677248" y="524222"/>
                </a:lnTo>
                <a:lnTo>
                  <a:pt x="684116" y="523721"/>
                </a:lnTo>
                <a:lnTo>
                  <a:pt x="691260" y="523220"/>
                </a:lnTo>
                <a:lnTo>
                  <a:pt x="698128" y="519786"/>
                </a:lnTo>
                <a:lnTo>
                  <a:pt x="704996" y="503092"/>
                </a:lnTo>
                <a:lnTo>
                  <a:pt x="712139" y="225991"/>
                </a:lnTo>
                <a:lnTo>
                  <a:pt x="719008" y="28248"/>
                </a:lnTo>
                <a:lnTo>
                  <a:pt x="726126" y="11805"/>
                </a:lnTo>
                <a:lnTo>
                  <a:pt x="733019" y="6391"/>
                </a:lnTo>
                <a:lnTo>
                  <a:pt x="740138" y="6642"/>
                </a:lnTo>
                <a:lnTo>
                  <a:pt x="747006" y="3208"/>
                </a:lnTo>
                <a:lnTo>
                  <a:pt x="753899" y="0"/>
                </a:lnTo>
                <a:lnTo>
                  <a:pt x="761017" y="1729"/>
                </a:lnTo>
                <a:lnTo>
                  <a:pt x="767886" y="26293"/>
                </a:lnTo>
                <a:lnTo>
                  <a:pt x="775004" y="140267"/>
                </a:lnTo>
                <a:lnTo>
                  <a:pt x="781897" y="431354"/>
                </a:lnTo>
                <a:lnTo>
                  <a:pt x="788765" y="521014"/>
                </a:lnTo>
                <a:lnTo>
                  <a:pt x="795884" y="523470"/>
                </a:lnTo>
                <a:lnTo>
                  <a:pt x="802777" y="521766"/>
                </a:lnTo>
                <a:lnTo>
                  <a:pt x="809896" y="522994"/>
                </a:lnTo>
                <a:lnTo>
                  <a:pt x="816764" y="522242"/>
                </a:lnTo>
                <a:lnTo>
                  <a:pt x="823907" y="523220"/>
                </a:lnTo>
                <a:lnTo>
                  <a:pt x="830775" y="522493"/>
                </a:lnTo>
                <a:lnTo>
                  <a:pt x="837643" y="517329"/>
                </a:lnTo>
                <a:lnTo>
                  <a:pt x="844787" y="522743"/>
                </a:lnTo>
                <a:lnTo>
                  <a:pt x="851655" y="524222"/>
                </a:lnTo>
                <a:lnTo>
                  <a:pt x="858774" y="524448"/>
                </a:lnTo>
                <a:lnTo>
                  <a:pt x="1263609" y="524448"/>
                </a:lnTo>
              </a:path>
            </a:pathLst>
          </a:custGeom>
          <a:ln w="49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939230" y="2802450"/>
            <a:ext cx="43815" cy="0"/>
          </a:xfrm>
          <a:custGeom>
            <a:avLst/>
            <a:gdLst/>
            <a:ahLst/>
            <a:cxnLst/>
            <a:rect l="l" t="t" r="r" b="b"/>
            <a:pathLst>
              <a:path w="43814">
                <a:moveTo>
                  <a:pt x="0" y="0"/>
                </a:moveTo>
                <a:lnTo>
                  <a:pt x="43238" y="0"/>
                </a:lnTo>
              </a:path>
            </a:pathLst>
          </a:custGeom>
          <a:ln w="4912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25302" y="2423181"/>
            <a:ext cx="1263650" cy="524510"/>
          </a:xfrm>
          <a:custGeom>
            <a:avLst/>
            <a:gdLst/>
            <a:ahLst/>
            <a:cxnLst/>
            <a:rect l="l" t="t" r="r" b="b"/>
            <a:pathLst>
              <a:path w="1263650" h="524510">
                <a:moveTo>
                  <a:pt x="0" y="523947"/>
                </a:moveTo>
                <a:lnTo>
                  <a:pt x="104648" y="523947"/>
                </a:lnTo>
                <a:lnTo>
                  <a:pt x="111767" y="521491"/>
                </a:lnTo>
                <a:lnTo>
                  <a:pt x="118660" y="523220"/>
                </a:lnTo>
                <a:lnTo>
                  <a:pt x="125779" y="521992"/>
                </a:lnTo>
                <a:lnTo>
                  <a:pt x="132647" y="523220"/>
                </a:lnTo>
                <a:lnTo>
                  <a:pt x="139540" y="523470"/>
                </a:lnTo>
                <a:lnTo>
                  <a:pt x="146658" y="523470"/>
                </a:lnTo>
                <a:lnTo>
                  <a:pt x="153527" y="523947"/>
                </a:lnTo>
                <a:lnTo>
                  <a:pt x="223309" y="523947"/>
                </a:lnTo>
                <a:lnTo>
                  <a:pt x="230428" y="523721"/>
                </a:lnTo>
                <a:lnTo>
                  <a:pt x="237296" y="523947"/>
                </a:lnTo>
                <a:lnTo>
                  <a:pt x="530589" y="523947"/>
                </a:lnTo>
                <a:lnTo>
                  <a:pt x="537482" y="523721"/>
                </a:lnTo>
                <a:lnTo>
                  <a:pt x="544601" y="523947"/>
                </a:lnTo>
                <a:lnTo>
                  <a:pt x="551469" y="523721"/>
                </a:lnTo>
                <a:lnTo>
                  <a:pt x="558612" y="523721"/>
                </a:lnTo>
                <a:lnTo>
                  <a:pt x="565480" y="523220"/>
                </a:lnTo>
                <a:lnTo>
                  <a:pt x="572349" y="522242"/>
                </a:lnTo>
                <a:lnTo>
                  <a:pt x="579492" y="523470"/>
                </a:lnTo>
                <a:lnTo>
                  <a:pt x="586360" y="523721"/>
                </a:lnTo>
                <a:lnTo>
                  <a:pt x="593479" y="523947"/>
                </a:lnTo>
                <a:lnTo>
                  <a:pt x="635238" y="523947"/>
                </a:lnTo>
                <a:lnTo>
                  <a:pt x="642357" y="523721"/>
                </a:lnTo>
                <a:lnTo>
                  <a:pt x="649250" y="523721"/>
                </a:lnTo>
                <a:lnTo>
                  <a:pt x="656118" y="523947"/>
                </a:lnTo>
                <a:lnTo>
                  <a:pt x="719008" y="523947"/>
                </a:lnTo>
                <a:lnTo>
                  <a:pt x="726126" y="523721"/>
                </a:lnTo>
                <a:lnTo>
                  <a:pt x="733019" y="523470"/>
                </a:lnTo>
                <a:lnTo>
                  <a:pt x="753899" y="523470"/>
                </a:lnTo>
                <a:lnTo>
                  <a:pt x="761017" y="521491"/>
                </a:lnTo>
                <a:lnTo>
                  <a:pt x="767886" y="499157"/>
                </a:lnTo>
                <a:lnTo>
                  <a:pt x="775004" y="390071"/>
                </a:lnTo>
                <a:lnTo>
                  <a:pt x="781897" y="97279"/>
                </a:lnTo>
                <a:lnTo>
                  <a:pt x="788765" y="3935"/>
                </a:lnTo>
                <a:lnTo>
                  <a:pt x="795884" y="0"/>
                </a:lnTo>
                <a:lnTo>
                  <a:pt x="802777" y="2456"/>
                </a:lnTo>
                <a:lnTo>
                  <a:pt x="809896" y="501"/>
                </a:lnTo>
                <a:lnTo>
                  <a:pt x="816764" y="1729"/>
                </a:lnTo>
                <a:lnTo>
                  <a:pt x="823907" y="3183"/>
                </a:lnTo>
                <a:lnTo>
                  <a:pt x="830775" y="25792"/>
                </a:lnTo>
                <a:lnTo>
                  <a:pt x="837643" y="457623"/>
                </a:lnTo>
                <a:lnTo>
                  <a:pt x="844787" y="522969"/>
                </a:lnTo>
                <a:lnTo>
                  <a:pt x="851655" y="523947"/>
                </a:lnTo>
                <a:lnTo>
                  <a:pt x="1193826" y="523947"/>
                </a:lnTo>
                <a:lnTo>
                  <a:pt x="1200719" y="523721"/>
                </a:lnTo>
                <a:lnTo>
                  <a:pt x="1235586" y="523721"/>
                </a:lnTo>
                <a:lnTo>
                  <a:pt x="1242729" y="523947"/>
                </a:lnTo>
                <a:lnTo>
                  <a:pt x="1263609" y="523947"/>
                </a:lnTo>
              </a:path>
            </a:pathLst>
          </a:custGeom>
          <a:ln w="4912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1848501" y="2400406"/>
            <a:ext cx="78740" cy="47307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0160" algn="r">
              <a:lnSpc>
                <a:spcPct val="79500"/>
              </a:lnSpc>
              <a:spcBef>
                <a:spcPts val="180"/>
              </a:spcBef>
            </a:pPr>
            <a:r>
              <a:rPr sz="300" spc="20" dirty="0">
                <a:latin typeface="Gill Sans MT"/>
                <a:cs typeface="Gill Sans MT"/>
              </a:rPr>
              <a:t>sil  </a:t>
            </a:r>
            <a:r>
              <a:rPr sz="300" spc="30" dirty="0">
                <a:latin typeface="Gill Sans MT"/>
                <a:cs typeface="Gill Sans MT"/>
              </a:rPr>
              <a:t>h  </a:t>
            </a:r>
            <a:r>
              <a:rPr sz="300" spc="20" dirty="0">
                <a:latin typeface="Gill Sans MT"/>
                <a:cs typeface="Gill Sans MT"/>
              </a:rPr>
              <a:t>aU  </a:t>
            </a:r>
            <a:r>
              <a:rPr sz="300" spc="25" dirty="0">
                <a:latin typeface="Gill Sans MT"/>
                <a:cs typeface="Gill Sans MT"/>
              </a:rPr>
              <a:t>k  </a:t>
            </a:r>
            <a:r>
              <a:rPr sz="300" spc="5" dirty="0">
                <a:latin typeface="Gill Sans MT"/>
                <a:cs typeface="Gill Sans MT"/>
              </a:rPr>
              <a:t>oU  </a:t>
            </a:r>
            <a:r>
              <a:rPr sz="300" spc="20" dirty="0">
                <a:latin typeface="Gill Sans MT"/>
                <a:cs typeface="Gill Sans MT"/>
              </a:rPr>
              <a:t>l</a:t>
            </a:r>
            <a:endParaRPr sz="300">
              <a:latin typeface="Gill Sans MT"/>
              <a:cs typeface="Gill Sans MT"/>
            </a:endParaRPr>
          </a:p>
          <a:p>
            <a:pPr marL="53340" marR="5080" indent="-13970" algn="r">
              <a:lnSpc>
                <a:spcPct val="79500"/>
              </a:lnSpc>
            </a:pPr>
            <a:r>
              <a:rPr sz="300" spc="30" dirty="0">
                <a:latin typeface="Gill Sans MT"/>
                <a:cs typeface="Gill Sans MT"/>
              </a:rPr>
              <a:t>d  </a:t>
            </a:r>
            <a:r>
              <a:rPr sz="300" spc="15" dirty="0">
                <a:latin typeface="Gill Sans MT"/>
                <a:cs typeface="Gill Sans MT"/>
              </a:rPr>
              <a:t>I</a:t>
            </a:r>
            <a:endParaRPr sz="300">
              <a:latin typeface="Gill Sans MT"/>
              <a:cs typeface="Gill Sans MT"/>
            </a:endParaRPr>
          </a:p>
          <a:p>
            <a:pPr marL="29845" marR="5080" indent="14604" algn="just">
              <a:lnSpc>
                <a:spcPct val="79500"/>
              </a:lnSpc>
            </a:pPr>
            <a:r>
              <a:rPr sz="300" spc="25" dirty="0">
                <a:latin typeface="Gill Sans MT"/>
                <a:cs typeface="Gill Sans MT"/>
              </a:rPr>
              <a:t>z   </a:t>
            </a:r>
            <a:r>
              <a:rPr sz="300" spc="20" dirty="0">
                <a:latin typeface="Gill Sans MT"/>
                <a:cs typeface="Gill Sans MT"/>
              </a:rPr>
              <a:t>t  </a:t>
            </a:r>
            <a:r>
              <a:rPr sz="300" spc="35" dirty="0">
                <a:latin typeface="Gill Sans MT"/>
                <a:cs typeface="Gill Sans MT"/>
              </a:rPr>
              <a:t>s  </a:t>
            </a:r>
            <a:r>
              <a:rPr sz="300" spc="30" dirty="0">
                <a:latin typeface="Gill Sans MT"/>
                <a:cs typeface="Gill Sans MT"/>
              </a:rPr>
              <a:t>aI</a:t>
            </a:r>
            <a:endParaRPr sz="300">
              <a:latin typeface="Gill Sans MT"/>
              <a:cs typeface="Gill Sans MT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1939230" y="2838820"/>
            <a:ext cx="43815" cy="0"/>
          </a:xfrm>
          <a:custGeom>
            <a:avLst/>
            <a:gdLst/>
            <a:ahLst/>
            <a:cxnLst/>
            <a:rect l="l" t="t" r="r" b="b"/>
            <a:pathLst>
              <a:path w="43814">
                <a:moveTo>
                  <a:pt x="0" y="0"/>
                </a:moveTo>
                <a:lnTo>
                  <a:pt x="43238" y="0"/>
                </a:lnTo>
              </a:path>
            </a:pathLst>
          </a:custGeom>
          <a:ln w="491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25302" y="2420975"/>
            <a:ext cx="1263650" cy="526415"/>
          </a:xfrm>
          <a:custGeom>
            <a:avLst/>
            <a:gdLst/>
            <a:ahLst/>
            <a:cxnLst/>
            <a:rect l="l" t="t" r="r" b="b"/>
            <a:pathLst>
              <a:path w="1263650" h="526414">
                <a:moveTo>
                  <a:pt x="0" y="526153"/>
                </a:moveTo>
                <a:lnTo>
                  <a:pt x="104648" y="526153"/>
                </a:lnTo>
                <a:lnTo>
                  <a:pt x="111767" y="525676"/>
                </a:lnTo>
                <a:lnTo>
                  <a:pt x="118660" y="520513"/>
                </a:lnTo>
                <a:lnTo>
                  <a:pt x="125779" y="513871"/>
                </a:lnTo>
                <a:lnTo>
                  <a:pt x="132647" y="500360"/>
                </a:lnTo>
                <a:lnTo>
                  <a:pt x="139540" y="510186"/>
                </a:lnTo>
                <a:lnTo>
                  <a:pt x="146658" y="515350"/>
                </a:lnTo>
                <a:lnTo>
                  <a:pt x="153527" y="520262"/>
                </a:lnTo>
                <a:lnTo>
                  <a:pt x="160670" y="522468"/>
                </a:lnTo>
                <a:lnTo>
                  <a:pt x="167538" y="521240"/>
                </a:lnTo>
                <a:lnTo>
                  <a:pt x="174406" y="522242"/>
                </a:lnTo>
                <a:lnTo>
                  <a:pt x="181550" y="522969"/>
                </a:lnTo>
                <a:lnTo>
                  <a:pt x="188418" y="523947"/>
                </a:lnTo>
                <a:lnTo>
                  <a:pt x="195537" y="525426"/>
                </a:lnTo>
                <a:lnTo>
                  <a:pt x="202429" y="525927"/>
                </a:lnTo>
                <a:lnTo>
                  <a:pt x="251307" y="525927"/>
                </a:lnTo>
                <a:lnTo>
                  <a:pt x="258426" y="526153"/>
                </a:lnTo>
                <a:lnTo>
                  <a:pt x="586360" y="526153"/>
                </a:lnTo>
                <a:lnTo>
                  <a:pt x="593479" y="525927"/>
                </a:lnTo>
                <a:lnTo>
                  <a:pt x="600372" y="526153"/>
                </a:lnTo>
                <a:lnTo>
                  <a:pt x="642357" y="526153"/>
                </a:lnTo>
                <a:lnTo>
                  <a:pt x="649250" y="525927"/>
                </a:lnTo>
                <a:lnTo>
                  <a:pt x="656118" y="525175"/>
                </a:lnTo>
                <a:lnTo>
                  <a:pt x="663237" y="525426"/>
                </a:lnTo>
                <a:lnTo>
                  <a:pt x="677248" y="525426"/>
                </a:lnTo>
                <a:lnTo>
                  <a:pt x="684116" y="525676"/>
                </a:lnTo>
                <a:lnTo>
                  <a:pt x="691260" y="525676"/>
                </a:lnTo>
                <a:lnTo>
                  <a:pt x="698128" y="525927"/>
                </a:lnTo>
                <a:lnTo>
                  <a:pt x="704996" y="526153"/>
                </a:lnTo>
                <a:lnTo>
                  <a:pt x="712139" y="525927"/>
                </a:lnTo>
                <a:lnTo>
                  <a:pt x="719008" y="526153"/>
                </a:lnTo>
                <a:lnTo>
                  <a:pt x="816764" y="526153"/>
                </a:lnTo>
                <a:lnTo>
                  <a:pt x="823907" y="525676"/>
                </a:lnTo>
                <a:lnTo>
                  <a:pt x="830775" y="509710"/>
                </a:lnTo>
                <a:lnTo>
                  <a:pt x="837643" y="83017"/>
                </a:lnTo>
                <a:lnTo>
                  <a:pt x="844787" y="4161"/>
                </a:lnTo>
                <a:lnTo>
                  <a:pt x="851655" y="250"/>
                </a:lnTo>
                <a:lnTo>
                  <a:pt x="858774" y="0"/>
                </a:lnTo>
                <a:lnTo>
                  <a:pt x="865666" y="0"/>
                </a:lnTo>
                <a:lnTo>
                  <a:pt x="872535" y="250"/>
                </a:lnTo>
                <a:lnTo>
                  <a:pt x="879653" y="476"/>
                </a:lnTo>
                <a:lnTo>
                  <a:pt x="886546" y="476"/>
                </a:lnTo>
                <a:lnTo>
                  <a:pt x="893665" y="727"/>
                </a:lnTo>
                <a:lnTo>
                  <a:pt x="900533" y="476"/>
                </a:lnTo>
                <a:lnTo>
                  <a:pt x="907652" y="977"/>
                </a:lnTo>
                <a:lnTo>
                  <a:pt x="914545" y="476"/>
                </a:lnTo>
                <a:lnTo>
                  <a:pt x="921413" y="977"/>
                </a:lnTo>
                <a:lnTo>
                  <a:pt x="928532" y="2205"/>
                </a:lnTo>
                <a:lnTo>
                  <a:pt x="935424" y="5639"/>
                </a:lnTo>
                <a:lnTo>
                  <a:pt x="942543" y="5890"/>
                </a:lnTo>
                <a:lnTo>
                  <a:pt x="949411" y="83518"/>
                </a:lnTo>
                <a:lnTo>
                  <a:pt x="956555" y="518056"/>
                </a:lnTo>
                <a:lnTo>
                  <a:pt x="963423" y="526153"/>
                </a:lnTo>
                <a:lnTo>
                  <a:pt x="1263609" y="526153"/>
                </a:lnTo>
              </a:path>
            </a:pathLst>
          </a:custGeom>
          <a:ln w="491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25302" y="2420725"/>
            <a:ext cx="1263650" cy="526415"/>
          </a:xfrm>
          <a:custGeom>
            <a:avLst/>
            <a:gdLst/>
            <a:ahLst/>
            <a:cxnLst/>
            <a:rect l="l" t="t" r="r" b="b"/>
            <a:pathLst>
              <a:path w="1263650" h="526414">
                <a:moveTo>
                  <a:pt x="0" y="0"/>
                </a:moveTo>
                <a:lnTo>
                  <a:pt x="0" y="526403"/>
                </a:lnTo>
                <a:lnTo>
                  <a:pt x="1263609" y="52640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Andrew</a:t>
            </a:r>
            <a:r>
              <a:rPr spc="-10" dirty="0"/>
              <a:t> </a:t>
            </a:r>
            <a:r>
              <a:rPr spc="-20" dirty="0"/>
              <a:t>Senior</a:t>
            </a:r>
          </a:p>
        </p:txBody>
      </p:sp>
      <p:sp>
        <p:nvSpPr>
          <p:cNvPr id="62" name="object 6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30" dirty="0"/>
              <a:t>Speech</a:t>
            </a:r>
            <a:r>
              <a:rPr spc="-15" dirty="0"/>
              <a:t> </a:t>
            </a:r>
            <a:r>
              <a:rPr spc="-5" dirty="0"/>
              <a:t>Recognition</a:t>
            </a:r>
          </a:p>
        </p:txBody>
      </p:sp>
      <p:sp>
        <p:nvSpPr>
          <p:cNvPr id="63" name="object 6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r>
              <a:rPr spc="-20" dirty="0"/>
              <a:t>24 </a:t>
            </a:r>
            <a:r>
              <a:rPr spc="5" dirty="0"/>
              <a:t>of</a:t>
            </a:r>
            <a:r>
              <a:rPr spc="40" dirty="0"/>
              <a:t> </a:t>
            </a:r>
            <a:r>
              <a:rPr spc="-20" dirty="0"/>
              <a:t>63</a:t>
            </a: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305" y="70800"/>
            <a:ext cx="2983852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-55" dirty="0"/>
              <a:t>Принудительное выравнивание 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47293" y="718488"/>
            <a:ext cx="3408197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100" spc="10" dirty="0" smtClean="0">
                <a:solidFill>
                  <a:srgbClr val="656565"/>
                </a:solidFill>
                <a:latin typeface="Arial"/>
                <a:cs typeface="Arial"/>
              </a:rPr>
              <a:t>С помощью </a:t>
            </a:r>
            <a:r>
              <a:rPr lang="ru-RU" sz="1100" spc="10" dirty="0" err="1" smtClean="0">
                <a:solidFill>
                  <a:srgbClr val="656565"/>
                </a:solidFill>
                <a:latin typeface="Arial"/>
                <a:cs typeface="Arial"/>
              </a:rPr>
              <a:t>трансдуктора</a:t>
            </a:r>
            <a:r>
              <a:rPr lang="ru-RU" sz="1100" spc="10" dirty="0" smtClean="0">
                <a:solidFill>
                  <a:srgbClr val="656565"/>
                </a:solidFill>
                <a:latin typeface="Arial"/>
                <a:cs typeface="Arial"/>
              </a:rPr>
              <a:t> с состояниями</a:t>
            </a:r>
            <a:r>
              <a:rPr sz="1100" spc="-75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1100" i="1" spc="40" dirty="0">
                <a:solidFill>
                  <a:srgbClr val="656565"/>
                </a:solidFill>
                <a:latin typeface="Georgia"/>
                <a:cs typeface="Georgia"/>
              </a:rPr>
              <a:t>c</a:t>
            </a:r>
            <a:r>
              <a:rPr sz="1200" i="1" spc="60" baseline="-10416" dirty="0">
                <a:solidFill>
                  <a:srgbClr val="656565"/>
                </a:solidFill>
                <a:latin typeface="Arial"/>
                <a:cs typeface="Arial"/>
              </a:rPr>
              <a:t>i</a:t>
            </a:r>
            <a:r>
              <a:rPr sz="1100" spc="40" dirty="0">
                <a:solidFill>
                  <a:srgbClr val="656565"/>
                </a:solidFill>
                <a:latin typeface="Arial"/>
                <a:cs typeface="Arial"/>
              </a:rPr>
              <a:t>: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30155" y="1098808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5" h="154305">
                <a:moveTo>
                  <a:pt x="76973" y="153946"/>
                </a:moveTo>
                <a:lnTo>
                  <a:pt x="47014" y="147899"/>
                </a:lnTo>
                <a:lnTo>
                  <a:pt x="22547" y="131405"/>
                </a:lnTo>
                <a:lnTo>
                  <a:pt x="6049" y="106938"/>
                </a:lnTo>
                <a:lnTo>
                  <a:pt x="0" y="76973"/>
                </a:lnTo>
                <a:lnTo>
                  <a:pt x="6049" y="47014"/>
                </a:lnTo>
                <a:lnTo>
                  <a:pt x="22547" y="22547"/>
                </a:lnTo>
                <a:lnTo>
                  <a:pt x="47014" y="6049"/>
                </a:lnTo>
                <a:lnTo>
                  <a:pt x="76973" y="0"/>
                </a:lnTo>
                <a:lnTo>
                  <a:pt x="106940" y="6049"/>
                </a:lnTo>
                <a:lnTo>
                  <a:pt x="131408" y="22547"/>
                </a:lnTo>
                <a:lnTo>
                  <a:pt x="147902" y="47014"/>
                </a:lnTo>
                <a:lnTo>
                  <a:pt x="153950" y="76973"/>
                </a:lnTo>
                <a:lnTo>
                  <a:pt x="147902" y="106938"/>
                </a:lnTo>
                <a:lnTo>
                  <a:pt x="131408" y="131405"/>
                </a:lnTo>
                <a:lnTo>
                  <a:pt x="106940" y="147899"/>
                </a:lnTo>
                <a:lnTo>
                  <a:pt x="76973" y="153946"/>
                </a:lnTo>
                <a:close/>
              </a:path>
            </a:pathLst>
          </a:custGeom>
          <a:solidFill>
            <a:srgbClr val="EFAF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30155" y="1098808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5" h="154305">
                <a:moveTo>
                  <a:pt x="153950" y="76973"/>
                </a:moveTo>
                <a:lnTo>
                  <a:pt x="147902" y="106938"/>
                </a:lnTo>
                <a:lnTo>
                  <a:pt x="131408" y="131405"/>
                </a:lnTo>
                <a:lnTo>
                  <a:pt x="106940" y="147899"/>
                </a:lnTo>
                <a:lnTo>
                  <a:pt x="76973" y="153946"/>
                </a:lnTo>
                <a:lnTo>
                  <a:pt x="47014" y="147899"/>
                </a:lnTo>
                <a:lnTo>
                  <a:pt x="22547" y="131405"/>
                </a:lnTo>
                <a:lnTo>
                  <a:pt x="6049" y="106938"/>
                </a:lnTo>
                <a:lnTo>
                  <a:pt x="0" y="76973"/>
                </a:lnTo>
                <a:lnTo>
                  <a:pt x="6049" y="47014"/>
                </a:lnTo>
                <a:lnTo>
                  <a:pt x="22547" y="22547"/>
                </a:lnTo>
                <a:lnTo>
                  <a:pt x="47014" y="6049"/>
                </a:lnTo>
                <a:lnTo>
                  <a:pt x="76973" y="0"/>
                </a:lnTo>
                <a:lnTo>
                  <a:pt x="106940" y="6049"/>
                </a:lnTo>
                <a:lnTo>
                  <a:pt x="131408" y="22547"/>
                </a:lnTo>
                <a:lnTo>
                  <a:pt x="147902" y="47014"/>
                </a:lnTo>
                <a:lnTo>
                  <a:pt x="153950" y="76973"/>
                </a:lnTo>
                <a:close/>
              </a:path>
            </a:pathLst>
          </a:custGeom>
          <a:ln w="17068">
            <a:solidFill>
              <a:srgbClr val="4F4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00186" y="1098808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4" h="154305">
                <a:moveTo>
                  <a:pt x="76977" y="153946"/>
                </a:moveTo>
                <a:lnTo>
                  <a:pt x="47016" y="147899"/>
                </a:lnTo>
                <a:lnTo>
                  <a:pt x="22548" y="131405"/>
                </a:lnTo>
                <a:lnTo>
                  <a:pt x="6049" y="106938"/>
                </a:lnTo>
                <a:lnTo>
                  <a:pt x="0" y="76973"/>
                </a:lnTo>
                <a:lnTo>
                  <a:pt x="6049" y="47014"/>
                </a:lnTo>
                <a:lnTo>
                  <a:pt x="22548" y="22547"/>
                </a:lnTo>
                <a:lnTo>
                  <a:pt x="47016" y="6049"/>
                </a:lnTo>
                <a:lnTo>
                  <a:pt x="76977" y="0"/>
                </a:lnTo>
                <a:lnTo>
                  <a:pt x="106942" y="6049"/>
                </a:lnTo>
                <a:lnTo>
                  <a:pt x="131408" y="22547"/>
                </a:lnTo>
                <a:lnTo>
                  <a:pt x="147902" y="47014"/>
                </a:lnTo>
                <a:lnTo>
                  <a:pt x="153950" y="76973"/>
                </a:lnTo>
                <a:lnTo>
                  <a:pt x="147902" y="106938"/>
                </a:lnTo>
                <a:lnTo>
                  <a:pt x="131408" y="131405"/>
                </a:lnTo>
                <a:lnTo>
                  <a:pt x="106942" y="147899"/>
                </a:lnTo>
                <a:lnTo>
                  <a:pt x="76977" y="153946"/>
                </a:lnTo>
                <a:close/>
              </a:path>
            </a:pathLst>
          </a:custGeom>
          <a:solidFill>
            <a:srgbClr val="EFF2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00186" y="1098808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4" h="154305">
                <a:moveTo>
                  <a:pt x="153950" y="76973"/>
                </a:moveTo>
                <a:lnTo>
                  <a:pt x="147902" y="106938"/>
                </a:lnTo>
                <a:lnTo>
                  <a:pt x="131408" y="131405"/>
                </a:lnTo>
                <a:lnTo>
                  <a:pt x="106942" y="147899"/>
                </a:lnTo>
                <a:lnTo>
                  <a:pt x="76977" y="153946"/>
                </a:lnTo>
                <a:lnTo>
                  <a:pt x="47016" y="147899"/>
                </a:lnTo>
                <a:lnTo>
                  <a:pt x="22548" y="131405"/>
                </a:lnTo>
                <a:lnTo>
                  <a:pt x="6049" y="106938"/>
                </a:lnTo>
                <a:lnTo>
                  <a:pt x="0" y="76973"/>
                </a:lnTo>
                <a:lnTo>
                  <a:pt x="6049" y="47014"/>
                </a:lnTo>
                <a:lnTo>
                  <a:pt x="22548" y="22547"/>
                </a:lnTo>
                <a:lnTo>
                  <a:pt x="47016" y="6049"/>
                </a:lnTo>
                <a:lnTo>
                  <a:pt x="76977" y="0"/>
                </a:lnTo>
                <a:lnTo>
                  <a:pt x="106942" y="6049"/>
                </a:lnTo>
                <a:lnTo>
                  <a:pt x="131408" y="22547"/>
                </a:lnTo>
                <a:lnTo>
                  <a:pt x="147902" y="47014"/>
                </a:lnTo>
                <a:lnTo>
                  <a:pt x="153950" y="76973"/>
                </a:lnTo>
                <a:close/>
              </a:path>
            </a:pathLst>
          </a:custGeom>
          <a:ln w="17068">
            <a:solidFill>
              <a:srgbClr val="4F4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60124" y="1098808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5" h="154305">
                <a:moveTo>
                  <a:pt x="76973" y="153946"/>
                </a:moveTo>
                <a:lnTo>
                  <a:pt x="47014" y="147899"/>
                </a:lnTo>
                <a:lnTo>
                  <a:pt x="22547" y="131405"/>
                </a:lnTo>
                <a:lnTo>
                  <a:pt x="6049" y="106938"/>
                </a:lnTo>
                <a:lnTo>
                  <a:pt x="0" y="76973"/>
                </a:lnTo>
                <a:lnTo>
                  <a:pt x="6049" y="47014"/>
                </a:lnTo>
                <a:lnTo>
                  <a:pt x="22547" y="22547"/>
                </a:lnTo>
                <a:lnTo>
                  <a:pt x="47014" y="6049"/>
                </a:lnTo>
                <a:lnTo>
                  <a:pt x="76973" y="0"/>
                </a:lnTo>
                <a:lnTo>
                  <a:pt x="106938" y="6049"/>
                </a:lnTo>
                <a:lnTo>
                  <a:pt x="131405" y="22547"/>
                </a:lnTo>
                <a:lnTo>
                  <a:pt x="147899" y="47014"/>
                </a:lnTo>
                <a:lnTo>
                  <a:pt x="153946" y="76973"/>
                </a:lnTo>
                <a:lnTo>
                  <a:pt x="147899" y="106938"/>
                </a:lnTo>
                <a:lnTo>
                  <a:pt x="131405" y="131405"/>
                </a:lnTo>
                <a:lnTo>
                  <a:pt x="106938" y="147899"/>
                </a:lnTo>
                <a:lnTo>
                  <a:pt x="76973" y="153946"/>
                </a:lnTo>
                <a:close/>
              </a:path>
            </a:pathLst>
          </a:custGeom>
          <a:solidFill>
            <a:srgbClr val="F2B6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60124" y="1098808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5" h="154305">
                <a:moveTo>
                  <a:pt x="153946" y="76973"/>
                </a:moveTo>
                <a:lnTo>
                  <a:pt x="147899" y="106938"/>
                </a:lnTo>
                <a:lnTo>
                  <a:pt x="131405" y="131405"/>
                </a:lnTo>
                <a:lnTo>
                  <a:pt x="106938" y="147899"/>
                </a:lnTo>
                <a:lnTo>
                  <a:pt x="76973" y="153946"/>
                </a:lnTo>
                <a:lnTo>
                  <a:pt x="47014" y="147899"/>
                </a:lnTo>
                <a:lnTo>
                  <a:pt x="22547" y="131405"/>
                </a:lnTo>
                <a:lnTo>
                  <a:pt x="6049" y="106938"/>
                </a:lnTo>
                <a:lnTo>
                  <a:pt x="0" y="76973"/>
                </a:lnTo>
                <a:lnTo>
                  <a:pt x="6049" y="47014"/>
                </a:lnTo>
                <a:lnTo>
                  <a:pt x="22547" y="22547"/>
                </a:lnTo>
                <a:lnTo>
                  <a:pt x="47014" y="6049"/>
                </a:lnTo>
                <a:lnTo>
                  <a:pt x="76973" y="0"/>
                </a:lnTo>
                <a:lnTo>
                  <a:pt x="106938" y="6049"/>
                </a:lnTo>
                <a:lnTo>
                  <a:pt x="131405" y="22547"/>
                </a:lnTo>
                <a:lnTo>
                  <a:pt x="147899" y="47014"/>
                </a:lnTo>
                <a:lnTo>
                  <a:pt x="153946" y="76973"/>
                </a:lnTo>
                <a:close/>
              </a:path>
            </a:pathLst>
          </a:custGeom>
          <a:ln w="17068">
            <a:solidFill>
              <a:srgbClr val="4F4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83856" y="1163593"/>
            <a:ext cx="43180" cy="24765"/>
          </a:xfrm>
          <a:custGeom>
            <a:avLst/>
            <a:gdLst/>
            <a:ahLst/>
            <a:cxnLst/>
            <a:rect l="l" t="t" r="r" b="b"/>
            <a:pathLst>
              <a:path w="43180" h="24765">
                <a:moveTo>
                  <a:pt x="0" y="0"/>
                </a:moveTo>
                <a:lnTo>
                  <a:pt x="42668" y="12188"/>
                </a:lnTo>
                <a:lnTo>
                  <a:pt x="0" y="24391"/>
                </a:lnTo>
                <a:lnTo>
                  <a:pt x="12188" y="1218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83856" y="1163593"/>
            <a:ext cx="43180" cy="24765"/>
          </a:xfrm>
          <a:custGeom>
            <a:avLst/>
            <a:gdLst/>
            <a:ahLst/>
            <a:cxnLst/>
            <a:rect l="l" t="t" r="r" b="b"/>
            <a:pathLst>
              <a:path w="43180" h="24765">
                <a:moveTo>
                  <a:pt x="12188" y="12188"/>
                </a:moveTo>
                <a:lnTo>
                  <a:pt x="0" y="24391"/>
                </a:lnTo>
                <a:lnTo>
                  <a:pt x="42668" y="12188"/>
                </a:lnTo>
                <a:lnTo>
                  <a:pt x="0" y="0"/>
                </a:lnTo>
                <a:lnTo>
                  <a:pt x="12188" y="1218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57046" y="904841"/>
            <a:ext cx="180975" cy="206375"/>
          </a:xfrm>
          <a:custGeom>
            <a:avLst/>
            <a:gdLst/>
            <a:ahLst/>
            <a:cxnLst/>
            <a:rect l="l" t="t" r="r" b="b"/>
            <a:pathLst>
              <a:path w="180975" h="206375">
                <a:moveTo>
                  <a:pt x="27710" y="203206"/>
                </a:moveTo>
                <a:lnTo>
                  <a:pt x="22647" y="193142"/>
                </a:lnTo>
                <a:lnTo>
                  <a:pt x="11900" y="166364"/>
                </a:lnTo>
                <a:lnTo>
                  <a:pt x="2130" y="127989"/>
                </a:lnTo>
                <a:lnTo>
                  <a:pt x="0" y="83134"/>
                </a:lnTo>
                <a:lnTo>
                  <a:pt x="10687" y="44416"/>
                </a:lnTo>
                <a:lnTo>
                  <a:pt x="32547" y="19360"/>
                </a:lnTo>
                <a:lnTo>
                  <a:pt x="61997" y="5406"/>
                </a:lnTo>
                <a:lnTo>
                  <a:pt x="95455" y="0"/>
                </a:lnTo>
                <a:lnTo>
                  <a:pt x="125733" y="5380"/>
                </a:lnTo>
                <a:lnTo>
                  <a:pt x="148865" y="23008"/>
                </a:lnTo>
                <a:lnTo>
                  <a:pt x="166073" y="49144"/>
                </a:lnTo>
                <a:lnTo>
                  <a:pt x="178578" y="80051"/>
                </a:lnTo>
                <a:lnTo>
                  <a:pt x="180823" y="124093"/>
                </a:lnTo>
                <a:lnTo>
                  <a:pt x="167234" y="164785"/>
                </a:lnTo>
                <a:lnTo>
                  <a:pt x="150081" y="194669"/>
                </a:lnTo>
                <a:lnTo>
                  <a:pt x="141636" y="20628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98684" y="1070352"/>
            <a:ext cx="36830" cy="41275"/>
          </a:xfrm>
          <a:custGeom>
            <a:avLst/>
            <a:gdLst/>
            <a:ahLst/>
            <a:cxnLst/>
            <a:rect l="l" t="t" r="r" b="b"/>
            <a:pathLst>
              <a:path w="36830" h="41275">
                <a:moveTo>
                  <a:pt x="36417" y="15419"/>
                </a:moveTo>
                <a:lnTo>
                  <a:pt x="0" y="40780"/>
                </a:lnTo>
                <a:lnTo>
                  <a:pt x="17519" y="0"/>
                </a:lnTo>
                <a:lnTo>
                  <a:pt x="19265" y="17158"/>
                </a:lnTo>
                <a:lnTo>
                  <a:pt x="36417" y="154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98684" y="1070352"/>
            <a:ext cx="36830" cy="41275"/>
          </a:xfrm>
          <a:custGeom>
            <a:avLst/>
            <a:gdLst/>
            <a:ahLst/>
            <a:cxnLst/>
            <a:rect l="l" t="t" r="r" b="b"/>
            <a:pathLst>
              <a:path w="36830" h="41275">
                <a:moveTo>
                  <a:pt x="19258" y="17158"/>
                </a:moveTo>
                <a:lnTo>
                  <a:pt x="17519" y="0"/>
                </a:lnTo>
                <a:lnTo>
                  <a:pt x="0" y="40780"/>
                </a:lnTo>
                <a:lnTo>
                  <a:pt x="36417" y="15419"/>
                </a:lnTo>
                <a:lnTo>
                  <a:pt x="19258" y="1715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53887" y="1163593"/>
            <a:ext cx="43180" cy="24765"/>
          </a:xfrm>
          <a:custGeom>
            <a:avLst/>
            <a:gdLst/>
            <a:ahLst/>
            <a:cxnLst/>
            <a:rect l="l" t="t" r="r" b="b"/>
            <a:pathLst>
              <a:path w="43180" h="24765">
                <a:moveTo>
                  <a:pt x="0" y="0"/>
                </a:moveTo>
                <a:lnTo>
                  <a:pt x="42668" y="12188"/>
                </a:lnTo>
                <a:lnTo>
                  <a:pt x="0" y="24391"/>
                </a:lnTo>
                <a:lnTo>
                  <a:pt x="12188" y="1218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53887" y="1163593"/>
            <a:ext cx="43180" cy="24765"/>
          </a:xfrm>
          <a:custGeom>
            <a:avLst/>
            <a:gdLst/>
            <a:ahLst/>
            <a:cxnLst/>
            <a:rect l="l" t="t" r="r" b="b"/>
            <a:pathLst>
              <a:path w="43180" h="24765">
                <a:moveTo>
                  <a:pt x="12188" y="12188"/>
                </a:moveTo>
                <a:lnTo>
                  <a:pt x="0" y="24391"/>
                </a:lnTo>
                <a:lnTo>
                  <a:pt x="42668" y="12188"/>
                </a:lnTo>
                <a:lnTo>
                  <a:pt x="0" y="0"/>
                </a:lnTo>
                <a:lnTo>
                  <a:pt x="12188" y="1218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27077" y="904841"/>
            <a:ext cx="180975" cy="206375"/>
          </a:xfrm>
          <a:custGeom>
            <a:avLst/>
            <a:gdLst/>
            <a:ahLst/>
            <a:cxnLst/>
            <a:rect l="l" t="t" r="r" b="b"/>
            <a:pathLst>
              <a:path w="180975" h="206375">
                <a:moveTo>
                  <a:pt x="27710" y="203206"/>
                </a:moveTo>
                <a:lnTo>
                  <a:pt x="22648" y="193142"/>
                </a:lnTo>
                <a:lnTo>
                  <a:pt x="11901" y="166364"/>
                </a:lnTo>
                <a:lnTo>
                  <a:pt x="2132" y="127989"/>
                </a:lnTo>
                <a:lnTo>
                  <a:pt x="0" y="83134"/>
                </a:lnTo>
                <a:lnTo>
                  <a:pt x="10687" y="44416"/>
                </a:lnTo>
                <a:lnTo>
                  <a:pt x="32547" y="19360"/>
                </a:lnTo>
                <a:lnTo>
                  <a:pt x="61997" y="5406"/>
                </a:lnTo>
                <a:lnTo>
                  <a:pt x="95455" y="0"/>
                </a:lnTo>
                <a:lnTo>
                  <a:pt x="125733" y="5380"/>
                </a:lnTo>
                <a:lnTo>
                  <a:pt x="148865" y="23008"/>
                </a:lnTo>
                <a:lnTo>
                  <a:pt x="166073" y="49144"/>
                </a:lnTo>
                <a:lnTo>
                  <a:pt x="178578" y="80051"/>
                </a:lnTo>
                <a:lnTo>
                  <a:pt x="180823" y="124093"/>
                </a:lnTo>
                <a:lnTo>
                  <a:pt x="167234" y="164785"/>
                </a:lnTo>
                <a:lnTo>
                  <a:pt x="150081" y="194669"/>
                </a:lnTo>
                <a:lnTo>
                  <a:pt x="141636" y="20628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68715" y="1070349"/>
            <a:ext cx="36830" cy="41275"/>
          </a:xfrm>
          <a:custGeom>
            <a:avLst/>
            <a:gdLst/>
            <a:ahLst/>
            <a:cxnLst/>
            <a:rect l="l" t="t" r="r" b="b"/>
            <a:pathLst>
              <a:path w="36830" h="41275">
                <a:moveTo>
                  <a:pt x="36417" y="15419"/>
                </a:moveTo>
                <a:lnTo>
                  <a:pt x="0" y="40780"/>
                </a:lnTo>
                <a:lnTo>
                  <a:pt x="17519" y="0"/>
                </a:lnTo>
                <a:lnTo>
                  <a:pt x="19265" y="17158"/>
                </a:lnTo>
                <a:lnTo>
                  <a:pt x="36417" y="154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68715" y="1070349"/>
            <a:ext cx="36830" cy="41275"/>
          </a:xfrm>
          <a:custGeom>
            <a:avLst/>
            <a:gdLst/>
            <a:ahLst/>
            <a:cxnLst/>
            <a:rect l="l" t="t" r="r" b="b"/>
            <a:pathLst>
              <a:path w="36830" h="41275">
                <a:moveTo>
                  <a:pt x="19258" y="17158"/>
                </a:moveTo>
                <a:lnTo>
                  <a:pt x="17519" y="0"/>
                </a:lnTo>
                <a:lnTo>
                  <a:pt x="0" y="40780"/>
                </a:lnTo>
                <a:lnTo>
                  <a:pt x="36417" y="15419"/>
                </a:lnTo>
                <a:lnTo>
                  <a:pt x="19258" y="1715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23918" y="1163593"/>
            <a:ext cx="43180" cy="24765"/>
          </a:xfrm>
          <a:custGeom>
            <a:avLst/>
            <a:gdLst/>
            <a:ahLst/>
            <a:cxnLst/>
            <a:rect l="l" t="t" r="r" b="b"/>
            <a:pathLst>
              <a:path w="43179" h="24765">
                <a:moveTo>
                  <a:pt x="0" y="0"/>
                </a:moveTo>
                <a:lnTo>
                  <a:pt x="42668" y="12188"/>
                </a:lnTo>
                <a:lnTo>
                  <a:pt x="0" y="24391"/>
                </a:lnTo>
                <a:lnTo>
                  <a:pt x="12188" y="1218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23918" y="1163593"/>
            <a:ext cx="43180" cy="24765"/>
          </a:xfrm>
          <a:custGeom>
            <a:avLst/>
            <a:gdLst/>
            <a:ahLst/>
            <a:cxnLst/>
            <a:rect l="l" t="t" r="r" b="b"/>
            <a:pathLst>
              <a:path w="43179" h="24765">
                <a:moveTo>
                  <a:pt x="12188" y="12188"/>
                </a:moveTo>
                <a:lnTo>
                  <a:pt x="0" y="24391"/>
                </a:lnTo>
                <a:lnTo>
                  <a:pt x="42668" y="12188"/>
                </a:lnTo>
                <a:lnTo>
                  <a:pt x="0" y="0"/>
                </a:lnTo>
                <a:lnTo>
                  <a:pt x="12188" y="1218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97108" y="904841"/>
            <a:ext cx="180975" cy="206375"/>
          </a:xfrm>
          <a:custGeom>
            <a:avLst/>
            <a:gdLst/>
            <a:ahLst/>
            <a:cxnLst/>
            <a:rect l="l" t="t" r="r" b="b"/>
            <a:pathLst>
              <a:path w="180975" h="206375">
                <a:moveTo>
                  <a:pt x="27710" y="203206"/>
                </a:moveTo>
                <a:lnTo>
                  <a:pt x="22648" y="193142"/>
                </a:lnTo>
                <a:lnTo>
                  <a:pt x="11901" y="166364"/>
                </a:lnTo>
                <a:lnTo>
                  <a:pt x="2132" y="127989"/>
                </a:lnTo>
                <a:lnTo>
                  <a:pt x="0" y="83134"/>
                </a:lnTo>
                <a:lnTo>
                  <a:pt x="10687" y="44416"/>
                </a:lnTo>
                <a:lnTo>
                  <a:pt x="32547" y="19360"/>
                </a:lnTo>
                <a:lnTo>
                  <a:pt x="61997" y="5406"/>
                </a:lnTo>
                <a:lnTo>
                  <a:pt x="95455" y="0"/>
                </a:lnTo>
                <a:lnTo>
                  <a:pt x="125734" y="5380"/>
                </a:lnTo>
                <a:lnTo>
                  <a:pt x="148867" y="23008"/>
                </a:lnTo>
                <a:lnTo>
                  <a:pt x="166074" y="49144"/>
                </a:lnTo>
                <a:lnTo>
                  <a:pt x="178578" y="80051"/>
                </a:lnTo>
                <a:lnTo>
                  <a:pt x="180824" y="124093"/>
                </a:lnTo>
                <a:lnTo>
                  <a:pt x="167236" y="164785"/>
                </a:lnTo>
                <a:lnTo>
                  <a:pt x="150084" y="194669"/>
                </a:lnTo>
                <a:lnTo>
                  <a:pt x="141640" y="20628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38750" y="1070351"/>
            <a:ext cx="36830" cy="41275"/>
          </a:xfrm>
          <a:custGeom>
            <a:avLst/>
            <a:gdLst/>
            <a:ahLst/>
            <a:cxnLst/>
            <a:rect l="l" t="t" r="r" b="b"/>
            <a:pathLst>
              <a:path w="36829" h="41275">
                <a:moveTo>
                  <a:pt x="36417" y="15418"/>
                </a:moveTo>
                <a:lnTo>
                  <a:pt x="0" y="40779"/>
                </a:lnTo>
                <a:lnTo>
                  <a:pt x="17512" y="0"/>
                </a:lnTo>
                <a:lnTo>
                  <a:pt x="19262" y="17161"/>
                </a:lnTo>
                <a:lnTo>
                  <a:pt x="36417" y="154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38750" y="1070351"/>
            <a:ext cx="36830" cy="41275"/>
          </a:xfrm>
          <a:custGeom>
            <a:avLst/>
            <a:gdLst/>
            <a:ahLst/>
            <a:cxnLst/>
            <a:rect l="l" t="t" r="r" b="b"/>
            <a:pathLst>
              <a:path w="36829" h="41275">
                <a:moveTo>
                  <a:pt x="19255" y="17161"/>
                </a:moveTo>
                <a:lnTo>
                  <a:pt x="17512" y="0"/>
                </a:lnTo>
                <a:lnTo>
                  <a:pt x="0" y="40779"/>
                </a:lnTo>
                <a:lnTo>
                  <a:pt x="36417" y="15418"/>
                </a:lnTo>
                <a:lnTo>
                  <a:pt x="19255" y="1716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080984" y="1105445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5" h="154305">
                <a:moveTo>
                  <a:pt x="76977" y="153946"/>
                </a:moveTo>
                <a:lnTo>
                  <a:pt x="47016" y="147899"/>
                </a:lnTo>
                <a:lnTo>
                  <a:pt x="22548" y="131405"/>
                </a:lnTo>
                <a:lnTo>
                  <a:pt x="6049" y="106938"/>
                </a:lnTo>
                <a:lnTo>
                  <a:pt x="0" y="76973"/>
                </a:lnTo>
                <a:lnTo>
                  <a:pt x="6049" y="47014"/>
                </a:lnTo>
                <a:lnTo>
                  <a:pt x="22548" y="22547"/>
                </a:lnTo>
                <a:lnTo>
                  <a:pt x="47016" y="6049"/>
                </a:lnTo>
                <a:lnTo>
                  <a:pt x="76977" y="0"/>
                </a:lnTo>
                <a:lnTo>
                  <a:pt x="106942" y="6049"/>
                </a:lnTo>
                <a:lnTo>
                  <a:pt x="131408" y="22547"/>
                </a:lnTo>
                <a:lnTo>
                  <a:pt x="147902" y="47014"/>
                </a:lnTo>
                <a:lnTo>
                  <a:pt x="153950" y="76973"/>
                </a:lnTo>
                <a:lnTo>
                  <a:pt x="147902" y="106938"/>
                </a:lnTo>
                <a:lnTo>
                  <a:pt x="131408" y="131405"/>
                </a:lnTo>
                <a:lnTo>
                  <a:pt x="106942" y="147899"/>
                </a:lnTo>
                <a:lnTo>
                  <a:pt x="76977" y="153946"/>
                </a:lnTo>
                <a:close/>
              </a:path>
            </a:pathLst>
          </a:custGeom>
          <a:solidFill>
            <a:srgbClr val="3FB6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80984" y="1105445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5" h="154305">
                <a:moveTo>
                  <a:pt x="153950" y="76973"/>
                </a:moveTo>
                <a:lnTo>
                  <a:pt x="147902" y="106938"/>
                </a:lnTo>
                <a:lnTo>
                  <a:pt x="131408" y="131405"/>
                </a:lnTo>
                <a:lnTo>
                  <a:pt x="106942" y="147899"/>
                </a:lnTo>
                <a:lnTo>
                  <a:pt x="76977" y="153946"/>
                </a:lnTo>
                <a:lnTo>
                  <a:pt x="47016" y="147899"/>
                </a:lnTo>
                <a:lnTo>
                  <a:pt x="22548" y="131405"/>
                </a:lnTo>
                <a:lnTo>
                  <a:pt x="6049" y="106938"/>
                </a:lnTo>
                <a:lnTo>
                  <a:pt x="0" y="76973"/>
                </a:lnTo>
                <a:lnTo>
                  <a:pt x="6049" y="47014"/>
                </a:lnTo>
                <a:lnTo>
                  <a:pt x="22548" y="22547"/>
                </a:lnTo>
                <a:lnTo>
                  <a:pt x="47016" y="6049"/>
                </a:lnTo>
                <a:lnTo>
                  <a:pt x="76977" y="0"/>
                </a:lnTo>
                <a:lnTo>
                  <a:pt x="106942" y="6049"/>
                </a:lnTo>
                <a:lnTo>
                  <a:pt x="131408" y="22547"/>
                </a:lnTo>
                <a:lnTo>
                  <a:pt x="147902" y="47014"/>
                </a:lnTo>
                <a:lnTo>
                  <a:pt x="153950" y="76973"/>
                </a:lnTo>
                <a:close/>
              </a:path>
            </a:pathLst>
          </a:custGeom>
          <a:ln w="17068">
            <a:solidFill>
              <a:srgbClr val="4F4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404715" y="1170230"/>
            <a:ext cx="43180" cy="24765"/>
          </a:xfrm>
          <a:custGeom>
            <a:avLst/>
            <a:gdLst/>
            <a:ahLst/>
            <a:cxnLst/>
            <a:rect l="l" t="t" r="r" b="b"/>
            <a:pathLst>
              <a:path w="43180" h="24765">
                <a:moveTo>
                  <a:pt x="0" y="0"/>
                </a:moveTo>
                <a:lnTo>
                  <a:pt x="42668" y="12188"/>
                </a:lnTo>
                <a:lnTo>
                  <a:pt x="0" y="24376"/>
                </a:lnTo>
                <a:lnTo>
                  <a:pt x="12188" y="1218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404715" y="1170230"/>
            <a:ext cx="43180" cy="24765"/>
          </a:xfrm>
          <a:custGeom>
            <a:avLst/>
            <a:gdLst/>
            <a:ahLst/>
            <a:cxnLst/>
            <a:rect l="l" t="t" r="r" b="b"/>
            <a:pathLst>
              <a:path w="43180" h="24765">
                <a:moveTo>
                  <a:pt x="12188" y="12188"/>
                </a:moveTo>
                <a:lnTo>
                  <a:pt x="0" y="24376"/>
                </a:lnTo>
                <a:lnTo>
                  <a:pt x="42668" y="12188"/>
                </a:lnTo>
                <a:lnTo>
                  <a:pt x="0" y="0"/>
                </a:lnTo>
                <a:lnTo>
                  <a:pt x="12188" y="1218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077905" y="911478"/>
            <a:ext cx="180975" cy="206375"/>
          </a:xfrm>
          <a:custGeom>
            <a:avLst/>
            <a:gdLst/>
            <a:ahLst/>
            <a:cxnLst/>
            <a:rect l="l" t="t" r="r" b="b"/>
            <a:pathLst>
              <a:path w="180975" h="206375">
                <a:moveTo>
                  <a:pt x="27710" y="203210"/>
                </a:moveTo>
                <a:lnTo>
                  <a:pt x="22648" y="193145"/>
                </a:lnTo>
                <a:lnTo>
                  <a:pt x="11901" y="166364"/>
                </a:lnTo>
                <a:lnTo>
                  <a:pt x="2132" y="127983"/>
                </a:lnTo>
                <a:lnTo>
                  <a:pt x="0" y="83118"/>
                </a:lnTo>
                <a:lnTo>
                  <a:pt x="10687" y="44410"/>
                </a:lnTo>
                <a:lnTo>
                  <a:pt x="32547" y="19358"/>
                </a:lnTo>
                <a:lnTo>
                  <a:pt x="61999" y="5406"/>
                </a:lnTo>
                <a:lnTo>
                  <a:pt x="95459" y="0"/>
                </a:lnTo>
                <a:lnTo>
                  <a:pt x="125736" y="5381"/>
                </a:lnTo>
                <a:lnTo>
                  <a:pt x="148867" y="23009"/>
                </a:lnTo>
                <a:lnTo>
                  <a:pt x="166074" y="49146"/>
                </a:lnTo>
                <a:lnTo>
                  <a:pt x="178578" y="80051"/>
                </a:lnTo>
                <a:lnTo>
                  <a:pt x="180824" y="124093"/>
                </a:lnTo>
                <a:lnTo>
                  <a:pt x="167236" y="164785"/>
                </a:lnTo>
                <a:lnTo>
                  <a:pt x="150084" y="194669"/>
                </a:lnTo>
                <a:lnTo>
                  <a:pt x="141640" y="20628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219545" y="1076990"/>
            <a:ext cx="36830" cy="41275"/>
          </a:xfrm>
          <a:custGeom>
            <a:avLst/>
            <a:gdLst/>
            <a:ahLst/>
            <a:cxnLst/>
            <a:rect l="l" t="t" r="r" b="b"/>
            <a:pathLst>
              <a:path w="36830" h="41275">
                <a:moveTo>
                  <a:pt x="36415" y="15401"/>
                </a:moveTo>
                <a:lnTo>
                  <a:pt x="0" y="40776"/>
                </a:lnTo>
                <a:lnTo>
                  <a:pt x="17515" y="0"/>
                </a:lnTo>
                <a:lnTo>
                  <a:pt x="19255" y="17158"/>
                </a:lnTo>
                <a:lnTo>
                  <a:pt x="36415" y="154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219545" y="1076990"/>
            <a:ext cx="36830" cy="41275"/>
          </a:xfrm>
          <a:custGeom>
            <a:avLst/>
            <a:gdLst/>
            <a:ahLst/>
            <a:cxnLst/>
            <a:rect l="l" t="t" r="r" b="b"/>
            <a:pathLst>
              <a:path w="36830" h="41275">
                <a:moveTo>
                  <a:pt x="19255" y="17158"/>
                </a:moveTo>
                <a:lnTo>
                  <a:pt x="17515" y="0"/>
                </a:lnTo>
                <a:lnTo>
                  <a:pt x="0" y="40776"/>
                </a:lnTo>
                <a:lnTo>
                  <a:pt x="36415" y="15401"/>
                </a:lnTo>
                <a:lnTo>
                  <a:pt x="19255" y="1715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708438" y="1105445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5" h="154305">
                <a:moveTo>
                  <a:pt x="76973" y="153946"/>
                </a:moveTo>
                <a:lnTo>
                  <a:pt x="47008" y="147899"/>
                </a:lnTo>
                <a:lnTo>
                  <a:pt x="22541" y="131405"/>
                </a:lnTo>
                <a:lnTo>
                  <a:pt x="6047" y="106938"/>
                </a:lnTo>
                <a:lnTo>
                  <a:pt x="0" y="76973"/>
                </a:lnTo>
                <a:lnTo>
                  <a:pt x="6047" y="47014"/>
                </a:lnTo>
                <a:lnTo>
                  <a:pt x="22541" y="22547"/>
                </a:lnTo>
                <a:lnTo>
                  <a:pt x="47008" y="6049"/>
                </a:lnTo>
                <a:lnTo>
                  <a:pt x="76973" y="0"/>
                </a:lnTo>
                <a:lnTo>
                  <a:pt x="106933" y="6049"/>
                </a:lnTo>
                <a:lnTo>
                  <a:pt x="131400" y="22547"/>
                </a:lnTo>
                <a:lnTo>
                  <a:pt x="147897" y="47014"/>
                </a:lnTo>
                <a:lnTo>
                  <a:pt x="153946" y="76973"/>
                </a:lnTo>
                <a:lnTo>
                  <a:pt x="147897" y="106938"/>
                </a:lnTo>
                <a:lnTo>
                  <a:pt x="131400" y="131405"/>
                </a:lnTo>
                <a:lnTo>
                  <a:pt x="106933" y="147899"/>
                </a:lnTo>
                <a:lnTo>
                  <a:pt x="76973" y="153946"/>
                </a:lnTo>
                <a:close/>
              </a:path>
            </a:pathLst>
          </a:custGeom>
          <a:solidFill>
            <a:srgbClr val="AFF2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708438" y="1105445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5" h="154305">
                <a:moveTo>
                  <a:pt x="153946" y="76973"/>
                </a:moveTo>
                <a:lnTo>
                  <a:pt x="147897" y="106938"/>
                </a:lnTo>
                <a:lnTo>
                  <a:pt x="131400" y="131405"/>
                </a:lnTo>
                <a:lnTo>
                  <a:pt x="106933" y="147899"/>
                </a:lnTo>
                <a:lnTo>
                  <a:pt x="76973" y="153946"/>
                </a:lnTo>
                <a:lnTo>
                  <a:pt x="47008" y="147899"/>
                </a:lnTo>
                <a:lnTo>
                  <a:pt x="22541" y="131405"/>
                </a:lnTo>
                <a:lnTo>
                  <a:pt x="6047" y="106938"/>
                </a:lnTo>
                <a:lnTo>
                  <a:pt x="0" y="76973"/>
                </a:lnTo>
                <a:lnTo>
                  <a:pt x="6047" y="47014"/>
                </a:lnTo>
                <a:lnTo>
                  <a:pt x="22541" y="22547"/>
                </a:lnTo>
                <a:lnTo>
                  <a:pt x="47008" y="6049"/>
                </a:lnTo>
                <a:lnTo>
                  <a:pt x="76973" y="0"/>
                </a:lnTo>
                <a:lnTo>
                  <a:pt x="106933" y="6049"/>
                </a:lnTo>
                <a:lnTo>
                  <a:pt x="131400" y="22547"/>
                </a:lnTo>
                <a:lnTo>
                  <a:pt x="147897" y="47014"/>
                </a:lnTo>
                <a:lnTo>
                  <a:pt x="153946" y="76973"/>
                </a:lnTo>
                <a:close/>
              </a:path>
            </a:pathLst>
          </a:custGeom>
          <a:ln w="17068">
            <a:solidFill>
              <a:srgbClr val="4F4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032155" y="1170230"/>
            <a:ext cx="43180" cy="24765"/>
          </a:xfrm>
          <a:custGeom>
            <a:avLst/>
            <a:gdLst/>
            <a:ahLst/>
            <a:cxnLst/>
            <a:rect l="l" t="t" r="r" b="b"/>
            <a:pathLst>
              <a:path w="43180" h="24765">
                <a:moveTo>
                  <a:pt x="0" y="0"/>
                </a:moveTo>
                <a:lnTo>
                  <a:pt x="42668" y="12188"/>
                </a:lnTo>
                <a:lnTo>
                  <a:pt x="0" y="24376"/>
                </a:lnTo>
                <a:lnTo>
                  <a:pt x="12188" y="1218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032155" y="1170230"/>
            <a:ext cx="43180" cy="24765"/>
          </a:xfrm>
          <a:custGeom>
            <a:avLst/>
            <a:gdLst/>
            <a:ahLst/>
            <a:cxnLst/>
            <a:rect l="l" t="t" r="r" b="b"/>
            <a:pathLst>
              <a:path w="43180" h="24765">
                <a:moveTo>
                  <a:pt x="12188" y="12188"/>
                </a:moveTo>
                <a:lnTo>
                  <a:pt x="0" y="24376"/>
                </a:lnTo>
                <a:lnTo>
                  <a:pt x="42668" y="12188"/>
                </a:lnTo>
                <a:lnTo>
                  <a:pt x="0" y="0"/>
                </a:lnTo>
                <a:lnTo>
                  <a:pt x="12188" y="1218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705359" y="911478"/>
            <a:ext cx="180975" cy="206375"/>
          </a:xfrm>
          <a:custGeom>
            <a:avLst/>
            <a:gdLst/>
            <a:ahLst/>
            <a:cxnLst/>
            <a:rect l="l" t="t" r="r" b="b"/>
            <a:pathLst>
              <a:path w="180975" h="206375">
                <a:moveTo>
                  <a:pt x="27710" y="203210"/>
                </a:moveTo>
                <a:lnTo>
                  <a:pt x="22647" y="193145"/>
                </a:lnTo>
                <a:lnTo>
                  <a:pt x="11900" y="166364"/>
                </a:lnTo>
                <a:lnTo>
                  <a:pt x="2130" y="127983"/>
                </a:lnTo>
                <a:lnTo>
                  <a:pt x="0" y="83118"/>
                </a:lnTo>
                <a:lnTo>
                  <a:pt x="10686" y="44410"/>
                </a:lnTo>
                <a:lnTo>
                  <a:pt x="32545" y="19358"/>
                </a:lnTo>
                <a:lnTo>
                  <a:pt x="61991" y="5406"/>
                </a:lnTo>
                <a:lnTo>
                  <a:pt x="95440" y="0"/>
                </a:lnTo>
                <a:lnTo>
                  <a:pt x="125727" y="5381"/>
                </a:lnTo>
                <a:lnTo>
                  <a:pt x="148863" y="23009"/>
                </a:lnTo>
                <a:lnTo>
                  <a:pt x="166073" y="49146"/>
                </a:lnTo>
                <a:lnTo>
                  <a:pt x="178578" y="80051"/>
                </a:lnTo>
                <a:lnTo>
                  <a:pt x="180814" y="124093"/>
                </a:lnTo>
                <a:lnTo>
                  <a:pt x="167220" y="164785"/>
                </a:lnTo>
                <a:lnTo>
                  <a:pt x="150066" y="194669"/>
                </a:lnTo>
                <a:lnTo>
                  <a:pt x="141621" y="20628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846984" y="1076989"/>
            <a:ext cx="36830" cy="41275"/>
          </a:xfrm>
          <a:custGeom>
            <a:avLst/>
            <a:gdLst/>
            <a:ahLst/>
            <a:cxnLst/>
            <a:rect l="l" t="t" r="r" b="b"/>
            <a:pathLst>
              <a:path w="36830" h="41275">
                <a:moveTo>
                  <a:pt x="36415" y="15403"/>
                </a:moveTo>
                <a:lnTo>
                  <a:pt x="0" y="40777"/>
                </a:lnTo>
                <a:lnTo>
                  <a:pt x="17529" y="0"/>
                </a:lnTo>
                <a:lnTo>
                  <a:pt x="19269" y="17158"/>
                </a:lnTo>
                <a:lnTo>
                  <a:pt x="36415" y="154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846984" y="1076989"/>
            <a:ext cx="36830" cy="41275"/>
          </a:xfrm>
          <a:custGeom>
            <a:avLst/>
            <a:gdLst/>
            <a:ahLst/>
            <a:cxnLst/>
            <a:rect l="l" t="t" r="r" b="b"/>
            <a:pathLst>
              <a:path w="36830" h="41275">
                <a:moveTo>
                  <a:pt x="19269" y="17158"/>
                </a:moveTo>
                <a:lnTo>
                  <a:pt x="17529" y="0"/>
                </a:lnTo>
                <a:lnTo>
                  <a:pt x="0" y="40777"/>
                </a:lnTo>
                <a:lnTo>
                  <a:pt x="36415" y="15403"/>
                </a:lnTo>
                <a:lnTo>
                  <a:pt x="19269" y="1715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332379" y="1102839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5" h="154305">
                <a:moveTo>
                  <a:pt x="153946" y="76973"/>
                </a:moveTo>
                <a:lnTo>
                  <a:pt x="147896" y="106940"/>
                </a:lnTo>
                <a:lnTo>
                  <a:pt x="131399" y="131406"/>
                </a:lnTo>
                <a:lnTo>
                  <a:pt x="106932" y="147899"/>
                </a:lnTo>
                <a:lnTo>
                  <a:pt x="76973" y="153946"/>
                </a:lnTo>
                <a:lnTo>
                  <a:pt x="47008" y="147899"/>
                </a:lnTo>
                <a:lnTo>
                  <a:pt x="22541" y="131406"/>
                </a:lnTo>
                <a:lnTo>
                  <a:pt x="6047" y="106940"/>
                </a:lnTo>
                <a:lnTo>
                  <a:pt x="0" y="76973"/>
                </a:lnTo>
                <a:lnTo>
                  <a:pt x="6047" y="47014"/>
                </a:lnTo>
                <a:lnTo>
                  <a:pt x="22541" y="22547"/>
                </a:lnTo>
                <a:lnTo>
                  <a:pt x="47008" y="6049"/>
                </a:lnTo>
                <a:lnTo>
                  <a:pt x="76973" y="0"/>
                </a:lnTo>
                <a:lnTo>
                  <a:pt x="106932" y="6049"/>
                </a:lnTo>
                <a:lnTo>
                  <a:pt x="131399" y="22547"/>
                </a:lnTo>
                <a:lnTo>
                  <a:pt x="147896" y="47014"/>
                </a:lnTo>
                <a:lnTo>
                  <a:pt x="153946" y="76973"/>
                </a:lnTo>
                <a:close/>
              </a:path>
            </a:pathLst>
          </a:custGeom>
          <a:ln w="17068">
            <a:solidFill>
              <a:srgbClr val="4F4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341144" y="1128847"/>
            <a:ext cx="2238375" cy="914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57505" algn="l"/>
                <a:tab pos="733425" algn="l"/>
                <a:tab pos="1106170" algn="l"/>
                <a:tab pos="1485265" algn="l"/>
                <a:tab pos="1854835" algn="l"/>
                <a:tab pos="2225040" algn="l"/>
              </a:tabLst>
            </a:pPr>
            <a:r>
              <a:rPr sz="600" spc="120" baseline="6944" dirty="0">
                <a:latin typeface="Gill Sans MT"/>
                <a:cs typeface="Gill Sans MT"/>
              </a:rPr>
              <a:t>&lt;S&gt;</a:t>
            </a:r>
            <a:r>
              <a:rPr sz="600" u="sng" spc="120" baseline="6944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	</a:t>
            </a:r>
            <a:r>
              <a:rPr sz="400" spc="25" dirty="0">
                <a:latin typeface="Gill Sans MT"/>
                <a:cs typeface="Gill Sans MT"/>
              </a:rPr>
              <a:t>/TH/</a:t>
            </a:r>
            <a:r>
              <a:rPr sz="400" u="sng" spc="25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	</a:t>
            </a:r>
            <a:r>
              <a:rPr sz="400" spc="40" dirty="0">
                <a:latin typeface="Gill Sans MT"/>
                <a:cs typeface="Gill Sans MT"/>
              </a:rPr>
              <a:t>/E/</a:t>
            </a:r>
            <a:r>
              <a:rPr sz="400" u="sng" spc="40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	</a:t>
            </a:r>
            <a:r>
              <a:rPr sz="600" spc="37" baseline="6944" dirty="0">
                <a:latin typeface="Gill Sans MT"/>
                <a:cs typeface="Gill Sans MT"/>
              </a:rPr>
              <a:t>/K/</a:t>
            </a:r>
            <a:r>
              <a:rPr sz="600" u="sng" spc="37" baseline="6944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	</a:t>
            </a:r>
            <a:r>
              <a:rPr sz="600" spc="52" baseline="6944" dirty="0">
                <a:latin typeface="Gill Sans MT"/>
                <a:cs typeface="Gill Sans MT"/>
              </a:rPr>
              <a:t>/AE/</a:t>
            </a:r>
            <a:r>
              <a:rPr sz="600" u="sng" spc="52" baseline="6944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	</a:t>
            </a:r>
            <a:r>
              <a:rPr sz="600" spc="37" baseline="6944" dirty="0">
                <a:latin typeface="Gill Sans MT"/>
                <a:cs typeface="Gill Sans MT"/>
              </a:rPr>
              <a:t>/T/  </a:t>
            </a:r>
            <a:r>
              <a:rPr sz="600" spc="30" baseline="6944" dirty="0">
                <a:latin typeface="Gill Sans MT"/>
                <a:cs typeface="Gill Sans MT"/>
              </a:rPr>
              <a:t> </a:t>
            </a:r>
            <a:r>
              <a:rPr sz="600" u="sng" spc="7" baseline="694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600" u="sng" baseline="694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600" baseline="6944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656096" y="1167624"/>
            <a:ext cx="43180" cy="24765"/>
          </a:xfrm>
          <a:custGeom>
            <a:avLst/>
            <a:gdLst/>
            <a:ahLst/>
            <a:cxnLst/>
            <a:rect l="l" t="t" r="r" b="b"/>
            <a:pathLst>
              <a:path w="43180" h="24765">
                <a:moveTo>
                  <a:pt x="0" y="0"/>
                </a:moveTo>
                <a:lnTo>
                  <a:pt x="42668" y="12188"/>
                </a:lnTo>
                <a:lnTo>
                  <a:pt x="0" y="24380"/>
                </a:lnTo>
                <a:lnTo>
                  <a:pt x="12188" y="1218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656096" y="1167624"/>
            <a:ext cx="43180" cy="24765"/>
          </a:xfrm>
          <a:custGeom>
            <a:avLst/>
            <a:gdLst/>
            <a:ahLst/>
            <a:cxnLst/>
            <a:rect l="l" t="t" r="r" b="b"/>
            <a:pathLst>
              <a:path w="43180" h="24765">
                <a:moveTo>
                  <a:pt x="12188" y="12188"/>
                </a:moveTo>
                <a:lnTo>
                  <a:pt x="0" y="24380"/>
                </a:lnTo>
                <a:lnTo>
                  <a:pt x="42668" y="12188"/>
                </a:lnTo>
                <a:lnTo>
                  <a:pt x="0" y="0"/>
                </a:lnTo>
                <a:lnTo>
                  <a:pt x="12188" y="1218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347294" y="1242502"/>
            <a:ext cx="3176624" cy="44820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lang="ru-RU" sz="1100" spc="-55" dirty="0" smtClean="0">
                <a:solidFill>
                  <a:srgbClr val="656565"/>
                </a:solidFill>
                <a:latin typeface="Arial"/>
                <a:cs typeface="Arial"/>
              </a:rPr>
              <a:t>Вычислить вероятности состояний во времени </a:t>
            </a:r>
            <a:r>
              <a:rPr sz="1100" i="1" spc="10" dirty="0" smtClean="0">
                <a:solidFill>
                  <a:srgbClr val="656565"/>
                </a:solidFill>
                <a:latin typeface="Georgia"/>
                <a:cs typeface="Georgia"/>
              </a:rPr>
              <a:t>t</a:t>
            </a:r>
            <a:endParaRPr sz="1100" dirty="0">
              <a:latin typeface="Georgia"/>
              <a:cs typeface="Georgia"/>
            </a:endParaRPr>
          </a:p>
          <a:p>
            <a:pPr marR="276860" algn="r">
              <a:lnSpc>
                <a:spcPct val="100000"/>
              </a:lnSpc>
              <a:spcBef>
                <a:spcPts val="350"/>
              </a:spcBef>
            </a:pPr>
            <a:r>
              <a:rPr sz="1100" spc="894" dirty="0">
                <a:solidFill>
                  <a:srgbClr val="656565"/>
                </a:solidFill>
                <a:latin typeface="Arial"/>
                <a:cs typeface="Arial"/>
              </a:rPr>
              <a:t>Σ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Andrew</a:t>
            </a:r>
            <a:r>
              <a:rPr spc="-10" dirty="0"/>
              <a:t> </a:t>
            </a:r>
            <a:r>
              <a:rPr spc="-20" dirty="0"/>
              <a:t>Senior</a:t>
            </a:r>
          </a:p>
        </p:txBody>
      </p:sp>
      <p:sp>
        <p:nvSpPr>
          <p:cNvPr id="53" name="object 5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30" dirty="0"/>
              <a:t>Speech</a:t>
            </a:r>
            <a:r>
              <a:rPr spc="-15" dirty="0"/>
              <a:t> </a:t>
            </a:r>
            <a:r>
              <a:rPr spc="-5" dirty="0"/>
              <a:t>Recognition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r>
              <a:rPr spc="-20" dirty="0"/>
              <a:t>25 </a:t>
            </a:r>
            <a:r>
              <a:rPr spc="5" dirty="0"/>
              <a:t>of</a:t>
            </a:r>
            <a:r>
              <a:rPr spc="40" dirty="0"/>
              <a:t> </a:t>
            </a:r>
            <a:r>
              <a:rPr spc="-20" dirty="0"/>
              <a:t>63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1074521" y="1632913"/>
            <a:ext cx="18180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89584" algn="l"/>
                <a:tab pos="1092835" algn="l"/>
              </a:tabLst>
            </a:pPr>
            <a:r>
              <a:rPr sz="1100" i="1" spc="25" dirty="0">
                <a:solidFill>
                  <a:srgbClr val="656565"/>
                </a:solidFill>
                <a:latin typeface="Georgia"/>
                <a:cs typeface="Georgia"/>
              </a:rPr>
              <a:t>P</a:t>
            </a:r>
            <a:r>
              <a:rPr sz="1100" i="1" spc="-114" dirty="0">
                <a:solidFill>
                  <a:srgbClr val="656565"/>
                </a:solidFill>
                <a:latin typeface="Georgia"/>
                <a:cs typeface="Georgia"/>
              </a:rPr>
              <a:t> </a:t>
            </a:r>
            <a:r>
              <a:rPr sz="1100" spc="5" dirty="0">
                <a:solidFill>
                  <a:srgbClr val="656565"/>
                </a:solidFill>
                <a:latin typeface="PMingLiU"/>
                <a:cs typeface="PMingLiU"/>
              </a:rPr>
              <a:t>(</a:t>
            </a:r>
            <a:r>
              <a:rPr sz="1100" i="1" spc="5" dirty="0">
                <a:solidFill>
                  <a:srgbClr val="656565"/>
                </a:solidFill>
                <a:latin typeface="Georgia"/>
                <a:cs typeface="Georgia"/>
              </a:rPr>
              <a:t>o	</a:t>
            </a:r>
            <a:r>
              <a:rPr sz="1100" spc="-70" dirty="0">
                <a:solidFill>
                  <a:srgbClr val="656565"/>
                </a:solidFill>
                <a:latin typeface="Lucida Sans Unicode"/>
                <a:cs typeface="Lucida Sans Unicode"/>
              </a:rPr>
              <a:t>|</a:t>
            </a:r>
            <a:r>
              <a:rPr sz="1100" i="1" spc="-70" dirty="0">
                <a:solidFill>
                  <a:srgbClr val="656565"/>
                </a:solidFill>
                <a:latin typeface="Georgia"/>
                <a:cs typeface="Georgia"/>
              </a:rPr>
              <a:t>c</a:t>
            </a:r>
            <a:r>
              <a:rPr sz="1100" i="1" spc="70" dirty="0">
                <a:solidFill>
                  <a:srgbClr val="656565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656565"/>
                </a:solidFill>
                <a:latin typeface="PMingLiU"/>
                <a:cs typeface="PMingLiU"/>
              </a:rPr>
              <a:t>)</a:t>
            </a:r>
            <a:r>
              <a:rPr sz="1100" spc="20" dirty="0">
                <a:solidFill>
                  <a:srgbClr val="656565"/>
                </a:solidFill>
                <a:latin typeface="PMingLiU"/>
                <a:cs typeface="PMingLiU"/>
              </a:rPr>
              <a:t> </a:t>
            </a:r>
            <a:r>
              <a:rPr sz="1100" spc="260" dirty="0">
                <a:solidFill>
                  <a:srgbClr val="656565"/>
                </a:solidFill>
                <a:latin typeface="PMingLiU"/>
                <a:cs typeface="PMingLiU"/>
              </a:rPr>
              <a:t>=	</a:t>
            </a:r>
            <a:r>
              <a:rPr sz="1100" i="1" spc="25" dirty="0">
                <a:solidFill>
                  <a:srgbClr val="656565"/>
                </a:solidFill>
                <a:latin typeface="Georgia"/>
                <a:cs typeface="Georgia"/>
              </a:rPr>
              <a:t>P </a:t>
            </a:r>
            <a:r>
              <a:rPr sz="1100" spc="5" dirty="0">
                <a:solidFill>
                  <a:srgbClr val="656565"/>
                </a:solidFill>
                <a:latin typeface="PMingLiU"/>
                <a:cs typeface="PMingLiU"/>
              </a:rPr>
              <a:t>(</a:t>
            </a:r>
            <a:r>
              <a:rPr sz="1100" i="1" spc="5" dirty="0">
                <a:solidFill>
                  <a:srgbClr val="656565"/>
                </a:solidFill>
                <a:latin typeface="Georgia"/>
                <a:cs typeface="Georgia"/>
              </a:rPr>
              <a:t>o </a:t>
            </a:r>
            <a:r>
              <a:rPr sz="1100" spc="-70" dirty="0">
                <a:solidFill>
                  <a:srgbClr val="656565"/>
                </a:solidFill>
                <a:latin typeface="Lucida Sans Unicode"/>
                <a:cs typeface="Lucida Sans Unicode"/>
              </a:rPr>
              <a:t>|</a:t>
            </a:r>
            <a:r>
              <a:rPr sz="1100" i="1" spc="-70" dirty="0">
                <a:solidFill>
                  <a:srgbClr val="656565"/>
                </a:solidFill>
                <a:latin typeface="Georgia"/>
                <a:cs typeface="Georgia"/>
              </a:rPr>
              <a:t>c </a:t>
            </a:r>
            <a:r>
              <a:rPr sz="1100" spc="50" dirty="0">
                <a:solidFill>
                  <a:srgbClr val="656565"/>
                </a:solidFill>
                <a:latin typeface="PMingLiU"/>
                <a:cs typeface="PMingLiU"/>
              </a:rPr>
              <a:t>)</a:t>
            </a:r>
            <a:r>
              <a:rPr sz="1100" i="1" spc="50" dirty="0">
                <a:solidFill>
                  <a:srgbClr val="656565"/>
                </a:solidFill>
                <a:latin typeface="Georgia"/>
                <a:cs typeface="Georgia"/>
              </a:rPr>
              <a:t>P</a:t>
            </a:r>
            <a:r>
              <a:rPr sz="1100" i="1" spc="-190" dirty="0">
                <a:solidFill>
                  <a:srgbClr val="656565"/>
                </a:solidFill>
                <a:latin typeface="Georgia"/>
                <a:cs typeface="Georgia"/>
              </a:rPr>
              <a:t> </a:t>
            </a:r>
            <a:r>
              <a:rPr sz="1100" spc="5" dirty="0">
                <a:solidFill>
                  <a:srgbClr val="656565"/>
                </a:solidFill>
                <a:latin typeface="PMingLiU"/>
                <a:cs typeface="PMingLiU"/>
              </a:rPr>
              <a:t>(</a:t>
            </a:r>
            <a:r>
              <a:rPr sz="1100" i="1" spc="5" dirty="0">
                <a:solidFill>
                  <a:srgbClr val="656565"/>
                </a:solidFill>
                <a:latin typeface="Georgia"/>
                <a:cs typeface="Georgia"/>
              </a:rPr>
              <a:t>o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303756" y="1691016"/>
            <a:ext cx="24517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92835" algn="l"/>
                <a:tab pos="1575435" algn="l"/>
                <a:tab pos="2253615" algn="l"/>
              </a:tabLst>
            </a:pPr>
            <a:r>
              <a:rPr sz="800" spc="25" dirty="0">
                <a:solidFill>
                  <a:srgbClr val="656565"/>
                </a:solidFill>
                <a:latin typeface="PMingLiU"/>
                <a:cs typeface="PMingLiU"/>
              </a:rPr>
              <a:t>1</a:t>
            </a:r>
            <a:r>
              <a:rPr sz="800" i="1" spc="25" dirty="0">
                <a:solidFill>
                  <a:srgbClr val="656565"/>
                </a:solidFill>
                <a:latin typeface="Arial"/>
                <a:cs typeface="Arial"/>
              </a:rPr>
              <a:t>,...,t  </a:t>
            </a:r>
            <a:r>
              <a:rPr sz="800" i="1" spc="114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800" i="1" spc="110" dirty="0">
                <a:solidFill>
                  <a:srgbClr val="656565"/>
                </a:solidFill>
                <a:latin typeface="Arial"/>
                <a:cs typeface="Arial"/>
              </a:rPr>
              <a:t>i	</a:t>
            </a:r>
            <a:r>
              <a:rPr sz="800" i="1" spc="80" dirty="0">
                <a:solidFill>
                  <a:srgbClr val="656565"/>
                </a:solidFill>
                <a:latin typeface="Arial"/>
                <a:cs typeface="Arial"/>
              </a:rPr>
              <a:t>t </a:t>
            </a:r>
            <a:r>
              <a:rPr sz="800" i="1" spc="305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800" i="1" spc="160" dirty="0">
                <a:solidFill>
                  <a:srgbClr val="656565"/>
                </a:solidFill>
                <a:latin typeface="Arial"/>
                <a:cs typeface="Arial"/>
              </a:rPr>
              <a:t>j	</a:t>
            </a:r>
            <a:r>
              <a:rPr sz="800" spc="25" dirty="0">
                <a:solidFill>
                  <a:srgbClr val="656565"/>
                </a:solidFill>
                <a:latin typeface="PMingLiU"/>
                <a:cs typeface="PMingLiU"/>
              </a:rPr>
              <a:t>1</a:t>
            </a:r>
            <a:r>
              <a:rPr sz="800" i="1" spc="25" dirty="0">
                <a:solidFill>
                  <a:srgbClr val="656565"/>
                </a:solidFill>
                <a:latin typeface="Arial"/>
                <a:cs typeface="Arial"/>
              </a:rPr>
              <a:t>,...,t  </a:t>
            </a:r>
            <a:r>
              <a:rPr sz="800" i="1" spc="120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800" i="1" spc="160" dirty="0">
                <a:solidFill>
                  <a:srgbClr val="656565"/>
                </a:solidFill>
                <a:latin typeface="Arial"/>
                <a:cs typeface="Arial"/>
              </a:rPr>
              <a:t>j	</a:t>
            </a:r>
            <a:r>
              <a:rPr sz="800" i="1" spc="110" dirty="0">
                <a:solidFill>
                  <a:srgbClr val="656565"/>
                </a:solidFill>
                <a:latin typeface="Arial"/>
                <a:cs typeface="Arial"/>
              </a:rPr>
              <a:t>i</a:t>
            </a:r>
            <a:r>
              <a:rPr sz="800" i="1" spc="185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800" i="1" spc="160" dirty="0">
                <a:solidFill>
                  <a:srgbClr val="656565"/>
                </a:solidFill>
                <a:latin typeface="Arial"/>
                <a:cs typeface="Arial"/>
              </a:rPr>
              <a:t>j</a:t>
            </a:r>
            <a:endParaRPr sz="8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115157" y="1632913"/>
            <a:ext cx="7067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70" dirty="0">
                <a:solidFill>
                  <a:srgbClr val="656565"/>
                </a:solidFill>
                <a:latin typeface="Lucida Sans Unicode"/>
                <a:cs typeface="Lucida Sans Unicode"/>
              </a:rPr>
              <a:t>|</a:t>
            </a:r>
            <a:r>
              <a:rPr sz="1100" i="1" spc="-70" dirty="0">
                <a:solidFill>
                  <a:srgbClr val="656565"/>
                </a:solidFill>
                <a:latin typeface="Georgia"/>
                <a:cs typeface="Georgia"/>
              </a:rPr>
              <a:t>c </a:t>
            </a:r>
            <a:r>
              <a:rPr sz="1100" spc="50" dirty="0">
                <a:solidFill>
                  <a:srgbClr val="656565"/>
                </a:solidFill>
                <a:latin typeface="PMingLiU"/>
                <a:cs typeface="PMingLiU"/>
              </a:rPr>
              <a:t>)</a:t>
            </a:r>
            <a:r>
              <a:rPr sz="1100" i="1" spc="50" dirty="0">
                <a:solidFill>
                  <a:srgbClr val="656565"/>
                </a:solidFill>
                <a:latin typeface="Georgia"/>
                <a:cs typeface="Georgia"/>
              </a:rPr>
              <a:t>P </a:t>
            </a:r>
            <a:r>
              <a:rPr sz="1100" spc="25" dirty="0">
                <a:solidFill>
                  <a:srgbClr val="656565"/>
                </a:solidFill>
                <a:latin typeface="PMingLiU"/>
                <a:cs typeface="PMingLiU"/>
              </a:rPr>
              <a:t>(</a:t>
            </a:r>
            <a:r>
              <a:rPr sz="1100" i="1" spc="25" dirty="0">
                <a:solidFill>
                  <a:srgbClr val="656565"/>
                </a:solidFill>
                <a:latin typeface="Georgia"/>
                <a:cs typeface="Georgia"/>
              </a:rPr>
              <a:t>c </a:t>
            </a:r>
            <a:r>
              <a:rPr sz="1100" spc="-70" dirty="0">
                <a:solidFill>
                  <a:srgbClr val="656565"/>
                </a:solidFill>
                <a:latin typeface="Lucida Sans Unicode"/>
                <a:cs typeface="Lucida Sans Unicode"/>
              </a:rPr>
              <a:t>|</a:t>
            </a:r>
            <a:r>
              <a:rPr sz="1100" i="1" spc="-70" dirty="0">
                <a:solidFill>
                  <a:srgbClr val="656565"/>
                </a:solidFill>
                <a:latin typeface="Georgia"/>
                <a:cs typeface="Georgia"/>
              </a:rPr>
              <a:t>c</a:t>
            </a:r>
            <a:r>
              <a:rPr sz="1100" i="1" spc="20" dirty="0">
                <a:solidFill>
                  <a:srgbClr val="656565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656565"/>
                </a:solidFill>
                <a:latin typeface="PMingLiU"/>
                <a:cs typeface="PMingLiU"/>
              </a:rPr>
              <a:t>)</a:t>
            </a:r>
            <a:endParaRPr sz="1100">
              <a:latin typeface="PMingLiU"/>
              <a:cs typeface="PMingLiU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47306" y="1782704"/>
            <a:ext cx="3219792" cy="605294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R="488950" algn="r">
              <a:lnSpc>
                <a:spcPct val="100000"/>
              </a:lnSpc>
              <a:spcBef>
                <a:spcPts val="520"/>
              </a:spcBef>
            </a:pPr>
            <a:r>
              <a:rPr sz="800" i="1" spc="160" dirty="0">
                <a:solidFill>
                  <a:srgbClr val="656565"/>
                </a:solidFill>
                <a:latin typeface="Arial"/>
                <a:cs typeface="Arial"/>
              </a:rPr>
              <a:t>j</a:t>
            </a:r>
            <a:endParaRPr sz="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lang="ru-RU" sz="1100" spc="10" dirty="0" smtClean="0">
                <a:solidFill>
                  <a:srgbClr val="656565"/>
                </a:solidFill>
                <a:latin typeface="Arial"/>
                <a:cs typeface="Arial"/>
              </a:rPr>
              <a:t>С помощью вероятностей перехода</a:t>
            </a:r>
            <a:r>
              <a:rPr sz="1100" spc="-35" dirty="0" smtClean="0">
                <a:solidFill>
                  <a:srgbClr val="656565"/>
                </a:solidFill>
                <a:latin typeface="Arial"/>
                <a:cs typeface="Arial"/>
              </a:rPr>
              <a:t>: </a:t>
            </a:r>
            <a:r>
              <a:rPr sz="1100" i="1" spc="25" dirty="0">
                <a:solidFill>
                  <a:srgbClr val="656565"/>
                </a:solidFill>
                <a:latin typeface="Georgia"/>
                <a:cs typeface="Georgia"/>
              </a:rPr>
              <a:t>P </a:t>
            </a:r>
            <a:r>
              <a:rPr sz="1100" spc="35" dirty="0">
                <a:solidFill>
                  <a:srgbClr val="656565"/>
                </a:solidFill>
                <a:latin typeface="PMingLiU"/>
                <a:cs typeface="PMingLiU"/>
              </a:rPr>
              <a:t>(</a:t>
            </a:r>
            <a:r>
              <a:rPr sz="1100" i="1" spc="35" dirty="0">
                <a:solidFill>
                  <a:srgbClr val="656565"/>
                </a:solidFill>
                <a:latin typeface="Georgia"/>
                <a:cs typeface="Georgia"/>
              </a:rPr>
              <a:t>c</a:t>
            </a:r>
            <a:r>
              <a:rPr sz="1200" i="1" spc="52" baseline="-10416" dirty="0">
                <a:solidFill>
                  <a:srgbClr val="656565"/>
                </a:solidFill>
                <a:latin typeface="Arial"/>
                <a:cs typeface="Arial"/>
              </a:rPr>
              <a:t>i</a:t>
            </a:r>
            <a:r>
              <a:rPr sz="1100" spc="35" dirty="0">
                <a:solidFill>
                  <a:srgbClr val="656565"/>
                </a:solidFill>
                <a:latin typeface="Lucida Sans Unicode"/>
                <a:cs typeface="Lucida Sans Unicode"/>
              </a:rPr>
              <a:t>|</a:t>
            </a:r>
            <a:r>
              <a:rPr sz="1100" i="1" spc="35" dirty="0">
                <a:solidFill>
                  <a:srgbClr val="656565"/>
                </a:solidFill>
                <a:latin typeface="Georgia"/>
                <a:cs typeface="Georgia"/>
              </a:rPr>
              <a:t>c</a:t>
            </a:r>
            <a:r>
              <a:rPr sz="1200" i="1" spc="52" baseline="-10416" dirty="0">
                <a:solidFill>
                  <a:srgbClr val="656565"/>
                </a:solidFill>
                <a:latin typeface="Arial"/>
                <a:cs typeface="Arial"/>
              </a:rPr>
              <a:t>j</a:t>
            </a:r>
            <a:r>
              <a:rPr sz="1200" i="1" spc="-284" baseline="-10416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1100" spc="75" dirty="0">
                <a:solidFill>
                  <a:srgbClr val="656565"/>
                </a:solidFill>
                <a:latin typeface="PMingLiU"/>
                <a:cs typeface="PMingLiU"/>
              </a:rPr>
              <a:t>)</a:t>
            </a:r>
            <a:endParaRPr sz="1100" dirty="0"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ru-RU" sz="1100" spc="-45" dirty="0" smtClean="0">
                <a:solidFill>
                  <a:srgbClr val="656565"/>
                </a:solidFill>
                <a:latin typeface="Arial"/>
                <a:cs typeface="Arial"/>
              </a:rPr>
              <a:t>Найти лучший путь</a:t>
            </a:r>
            <a:r>
              <a:rPr sz="1100" spc="-25" dirty="0" smtClean="0">
                <a:solidFill>
                  <a:srgbClr val="656565"/>
                </a:solidFill>
                <a:latin typeface="Arial"/>
                <a:cs typeface="Arial"/>
              </a:rPr>
              <a:t>;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274889" y="2605797"/>
            <a:ext cx="4089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25" dirty="0">
                <a:solidFill>
                  <a:srgbClr val="656565"/>
                </a:solidFill>
                <a:latin typeface="PMingLiU"/>
                <a:cs typeface="PMingLiU"/>
              </a:rPr>
              <a:t>1</a:t>
            </a:r>
            <a:r>
              <a:rPr sz="800" i="1" spc="25" dirty="0">
                <a:solidFill>
                  <a:srgbClr val="656565"/>
                </a:solidFill>
                <a:latin typeface="Arial"/>
                <a:cs typeface="Arial"/>
              </a:rPr>
              <a:t>,...,t</a:t>
            </a:r>
            <a:r>
              <a:rPr sz="800" i="1" spc="35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800" i="1" spc="110" dirty="0">
                <a:solidFill>
                  <a:srgbClr val="656565"/>
                </a:solidFill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007450" y="2675012"/>
            <a:ext cx="692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160" dirty="0">
                <a:solidFill>
                  <a:srgbClr val="656565"/>
                </a:solidFill>
                <a:latin typeface="Arial"/>
                <a:cs typeface="Arial"/>
              </a:rPr>
              <a:t>j</a:t>
            </a:r>
            <a:endParaRPr sz="8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413355" y="2605797"/>
            <a:ext cx="137096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94665" algn="l"/>
                <a:tab pos="1172845" algn="l"/>
              </a:tabLst>
            </a:pPr>
            <a:r>
              <a:rPr sz="800" i="1" spc="80" dirty="0">
                <a:solidFill>
                  <a:srgbClr val="656565"/>
                </a:solidFill>
                <a:latin typeface="Arial"/>
                <a:cs typeface="Arial"/>
              </a:rPr>
              <a:t>t </a:t>
            </a:r>
            <a:r>
              <a:rPr sz="800" i="1" spc="300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800" i="1" spc="160" dirty="0">
                <a:solidFill>
                  <a:srgbClr val="656565"/>
                </a:solidFill>
                <a:latin typeface="Arial"/>
                <a:cs typeface="Arial"/>
              </a:rPr>
              <a:t>j	</a:t>
            </a:r>
            <a:r>
              <a:rPr sz="800" spc="25" dirty="0">
                <a:solidFill>
                  <a:srgbClr val="656565"/>
                </a:solidFill>
                <a:latin typeface="PMingLiU"/>
                <a:cs typeface="PMingLiU"/>
              </a:rPr>
              <a:t>1</a:t>
            </a:r>
            <a:r>
              <a:rPr sz="800" i="1" spc="25" dirty="0">
                <a:solidFill>
                  <a:srgbClr val="656565"/>
                </a:solidFill>
                <a:latin typeface="Arial"/>
                <a:cs typeface="Arial"/>
              </a:rPr>
              <a:t>,...,t  </a:t>
            </a:r>
            <a:r>
              <a:rPr sz="800" i="1" spc="125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800" i="1" spc="160" dirty="0">
                <a:solidFill>
                  <a:srgbClr val="656565"/>
                </a:solidFill>
                <a:latin typeface="Arial"/>
                <a:cs typeface="Arial"/>
              </a:rPr>
              <a:t>j	</a:t>
            </a:r>
            <a:r>
              <a:rPr sz="800" i="1" spc="110" dirty="0">
                <a:solidFill>
                  <a:srgbClr val="656565"/>
                </a:solidFill>
                <a:latin typeface="Arial"/>
                <a:cs typeface="Arial"/>
              </a:rPr>
              <a:t>i</a:t>
            </a:r>
            <a:r>
              <a:rPr sz="800" i="1" spc="180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800" i="1" spc="160" dirty="0">
                <a:solidFill>
                  <a:srgbClr val="656565"/>
                </a:solidFill>
                <a:latin typeface="Arial"/>
                <a:cs typeface="Arial"/>
              </a:rPr>
              <a:t>j</a:t>
            </a:r>
            <a:endParaRPr sz="8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045667" y="2547682"/>
            <a:ext cx="28047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89584" algn="l"/>
                <a:tab pos="2110740" algn="l"/>
              </a:tabLst>
            </a:pPr>
            <a:r>
              <a:rPr sz="1100" i="1" spc="25" dirty="0">
                <a:solidFill>
                  <a:srgbClr val="656565"/>
                </a:solidFill>
                <a:latin typeface="Georgia"/>
                <a:cs typeface="Georgia"/>
              </a:rPr>
              <a:t>P</a:t>
            </a:r>
            <a:r>
              <a:rPr sz="1100" i="1" spc="-114" dirty="0">
                <a:solidFill>
                  <a:srgbClr val="656565"/>
                </a:solidFill>
                <a:latin typeface="Georgia"/>
                <a:cs typeface="Georgia"/>
              </a:rPr>
              <a:t> </a:t>
            </a:r>
            <a:r>
              <a:rPr sz="1100" spc="5" dirty="0">
                <a:solidFill>
                  <a:srgbClr val="656565"/>
                </a:solidFill>
                <a:latin typeface="PMingLiU"/>
                <a:cs typeface="PMingLiU"/>
              </a:rPr>
              <a:t>(</a:t>
            </a:r>
            <a:r>
              <a:rPr sz="1100" i="1" spc="5" dirty="0">
                <a:solidFill>
                  <a:srgbClr val="656565"/>
                </a:solidFill>
                <a:latin typeface="Georgia"/>
                <a:cs typeface="Georgia"/>
              </a:rPr>
              <a:t>o	</a:t>
            </a:r>
            <a:r>
              <a:rPr sz="1100" spc="-70" dirty="0">
                <a:solidFill>
                  <a:srgbClr val="656565"/>
                </a:solidFill>
                <a:latin typeface="Lucida Sans Unicode"/>
                <a:cs typeface="Lucida Sans Unicode"/>
              </a:rPr>
              <a:t>|</a:t>
            </a:r>
            <a:r>
              <a:rPr sz="1100" i="1" spc="-70" dirty="0">
                <a:solidFill>
                  <a:srgbClr val="656565"/>
                </a:solidFill>
                <a:latin typeface="Georgia"/>
                <a:cs typeface="Georgia"/>
              </a:rPr>
              <a:t>c </a:t>
            </a:r>
            <a:r>
              <a:rPr sz="1100" spc="75" dirty="0">
                <a:solidFill>
                  <a:srgbClr val="656565"/>
                </a:solidFill>
                <a:latin typeface="PMingLiU"/>
                <a:cs typeface="PMingLiU"/>
              </a:rPr>
              <a:t>) </a:t>
            </a:r>
            <a:r>
              <a:rPr sz="1100" spc="260" dirty="0">
                <a:solidFill>
                  <a:srgbClr val="656565"/>
                </a:solidFill>
                <a:latin typeface="PMingLiU"/>
                <a:cs typeface="PMingLiU"/>
              </a:rPr>
              <a:t>=</a:t>
            </a:r>
            <a:r>
              <a:rPr sz="1100" spc="-70" dirty="0">
                <a:solidFill>
                  <a:srgbClr val="656565"/>
                </a:solidFill>
                <a:latin typeface="PMingLiU"/>
                <a:cs typeface="PMingLiU"/>
              </a:rPr>
              <a:t> </a:t>
            </a:r>
            <a:r>
              <a:rPr sz="1100" spc="80" dirty="0">
                <a:solidFill>
                  <a:srgbClr val="656565"/>
                </a:solidFill>
                <a:latin typeface="PMingLiU"/>
                <a:cs typeface="PMingLiU"/>
              </a:rPr>
              <a:t>max </a:t>
            </a:r>
            <a:r>
              <a:rPr sz="1100" i="1" spc="25" dirty="0">
                <a:solidFill>
                  <a:srgbClr val="656565"/>
                </a:solidFill>
                <a:latin typeface="Georgia"/>
                <a:cs typeface="Georgia"/>
              </a:rPr>
              <a:t>P </a:t>
            </a:r>
            <a:r>
              <a:rPr sz="1100" spc="5" dirty="0">
                <a:solidFill>
                  <a:srgbClr val="656565"/>
                </a:solidFill>
                <a:latin typeface="PMingLiU"/>
                <a:cs typeface="PMingLiU"/>
              </a:rPr>
              <a:t>(</a:t>
            </a:r>
            <a:r>
              <a:rPr sz="1100" i="1" spc="5" dirty="0">
                <a:solidFill>
                  <a:srgbClr val="656565"/>
                </a:solidFill>
                <a:latin typeface="Georgia"/>
                <a:cs typeface="Georgia"/>
              </a:rPr>
              <a:t>o </a:t>
            </a:r>
            <a:r>
              <a:rPr sz="1100" spc="-70" dirty="0">
                <a:solidFill>
                  <a:srgbClr val="656565"/>
                </a:solidFill>
                <a:latin typeface="Lucida Sans Unicode"/>
                <a:cs typeface="Lucida Sans Unicode"/>
              </a:rPr>
              <a:t>|</a:t>
            </a:r>
            <a:r>
              <a:rPr sz="1100" i="1" spc="-70" dirty="0">
                <a:solidFill>
                  <a:srgbClr val="656565"/>
                </a:solidFill>
                <a:latin typeface="Georgia"/>
                <a:cs typeface="Georgia"/>
              </a:rPr>
              <a:t>c  </a:t>
            </a:r>
            <a:r>
              <a:rPr sz="1100" spc="50" dirty="0">
                <a:solidFill>
                  <a:srgbClr val="656565"/>
                </a:solidFill>
                <a:latin typeface="PMingLiU"/>
                <a:cs typeface="PMingLiU"/>
              </a:rPr>
              <a:t>)</a:t>
            </a:r>
            <a:r>
              <a:rPr sz="1100" i="1" spc="50" dirty="0">
                <a:solidFill>
                  <a:srgbClr val="656565"/>
                </a:solidFill>
                <a:latin typeface="Georgia"/>
                <a:cs typeface="Georgia"/>
              </a:rPr>
              <a:t>P</a:t>
            </a:r>
            <a:r>
              <a:rPr sz="1100" i="1" spc="-110" dirty="0">
                <a:solidFill>
                  <a:srgbClr val="656565"/>
                </a:solidFill>
                <a:latin typeface="Georgia"/>
                <a:cs typeface="Georgia"/>
              </a:rPr>
              <a:t> </a:t>
            </a:r>
            <a:r>
              <a:rPr sz="1100" spc="5" dirty="0">
                <a:solidFill>
                  <a:srgbClr val="656565"/>
                </a:solidFill>
                <a:latin typeface="PMingLiU"/>
                <a:cs typeface="PMingLiU"/>
              </a:rPr>
              <a:t>(</a:t>
            </a:r>
            <a:r>
              <a:rPr sz="1100" i="1" spc="5" dirty="0">
                <a:solidFill>
                  <a:srgbClr val="656565"/>
                </a:solidFill>
                <a:latin typeface="Georgia"/>
                <a:cs typeface="Georgia"/>
              </a:rPr>
              <a:t>o	</a:t>
            </a:r>
            <a:r>
              <a:rPr sz="1100" spc="-70" dirty="0">
                <a:solidFill>
                  <a:srgbClr val="656565"/>
                </a:solidFill>
                <a:latin typeface="Lucida Sans Unicode"/>
                <a:cs typeface="Lucida Sans Unicode"/>
              </a:rPr>
              <a:t>|</a:t>
            </a:r>
            <a:r>
              <a:rPr sz="1100" i="1" spc="-70" dirty="0">
                <a:solidFill>
                  <a:srgbClr val="656565"/>
                </a:solidFill>
                <a:latin typeface="Georgia"/>
                <a:cs typeface="Georgia"/>
              </a:rPr>
              <a:t>c </a:t>
            </a:r>
            <a:r>
              <a:rPr sz="1100" spc="50" dirty="0">
                <a:solidFill>
                  <a:srgbClr val="656565"/>
                </a:solidFill>
                <a:latin typeface="PMingLiU"/>
                <a:cs typeface="PMingLiU"/>
              </a:rPr>
              <a:t>)</a:t>
            </a:r>
            <a:r>
              <a:rPr sz="1100" i="1" spc="50" dirty="0">
                <a:solidFill>
                  <a:srgbClr val="656565"/>
                </a:solidFill>
                <a:latin typeface="Georgia"/>
                <a:cs typeface="Georgia"/>
              </a:rPr>
              <a:t>P </a:t>
            </a:r>
            <a:r>
              <a:rPr sz="1100" spc="25" dirty="0">
                <a:solidFill>
                  <a:srgbClr val="656565"/>
                </a:solidFill>
                <a:latin typeface="PMingLiU"/>
                <a:cs typeface="PMingLiU"/>
              </a:rPr>
              <a:t>(</a:t>
            </a:r>
            <a:r>
              <a:rPr sz="1100" i="1" spc="25" dirty="0">
                <a:solidFill>
                  <a:srgbClr val="656565"/>
                </a:solidFill>
                <a:latin typeface="Georgia"/>
                <a:cs typeface="Georgia"/>
              </a:rPr>
              <a:t>c </a:t>
            </a:r>
            <a:r>
              <a:rPr sz="1100" spc="-70" dirty="0">
                <a:solidFill>
                  <a:srgbClr val="656565"/>
                </a:solidFill>
                <a:latin typeface="Lucida Sans Unicode"/>
                <a:cs typeface="Lucida Sans Unicode"/>
              </a:rPr>
              <a:t>|</a:t>
            </a:r>
            <a:r>
              <a:rPr sz="1100" i="1" spc="-70" dirty="0">
                <a:solidFill>
                  <a:srgbClr val="656565"/>
                </a:solidFill>
                <a:latin typeface="Georgia"/>
                <a:cs typeface="Georgia"/>
              </a:rPr>
              <a:t>c</a:t>
            </a:r>
            <a:r>
              <a:rPr sz="1100" i="1" spc="20" dirty="0">
                <a:solidFill>
                  <a:srgbClr val="656565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656565"/>
                </a:solidFill>
                <a:latin typeface="PMingLiU"/>
                <a:cs typeface="PMingLiU"/>
              </a:rPr>
              <a:t>)</a:t>
            </a:r>
            <a:endParaRPr sz="1100">
              <a:latin typeface="PMingLiU"/>
              <a:cs typeface="PMingLiU"/>
            </a:endParaRP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304" y="70800"/>
            <a:ext cx="361519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-55" dirty="0"/>
              <a:t>Принудительное выравнивание </a:t>
            </a:r>
            <a:r>
              <a:rPr spc="-25" dirty="0" smtClean="0"/>
              <a:t> </a:t>
            </a:r>
            <a:r>
              <a:rPr b="0" i="1" spc="-50" dirty="0">
                <a:latin typeface="Verdana"/>
                <a:cs typeface="Verdana"/>
              </a:rPr>
              <a:t>t </a:t>
            </a:r>
            <a:r>
              <a:rPr b="0" spc="70" dirty="0">
                <a:latin typeface="Tahoma"/>
                <a:cs typeface="Tahoma"/>
              </a:rPr>
              <a:t>=</a:t>
            </a:r>
            <a:r>
              <a:rPr b="0" spc="-105" dirty="0">
                <a:latin typeface="Tahoma"/>
                <a:cs typeface="Tahoma"/>
              </a:rPr>
              <a:t> </a:t>
            </a:r>
            <a:r>
              <a:rPr b="0" spc="-65" dirty="0">
                <a:latin typeface="Tahoma"/>
                <a:cs typeface="Tahoma"/>
              </a:rPr>
              <a:t>0</a:t>
            </a:r>
          </a:p>
        </p:txBody>
      </p:sp>
      <p:sp>
        <p:nvSpPr>
          <p:cNvPr id="3" name="object 3"/>
          <p:cNvSpPr/>
          <p:nvPr/>
        </p:nvSpPr>
        <p:spPr>
          <a:xfrm>
            <a:off x="1866327" y="1104497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5" h="154305">
                <a:moveTo>
                  <a:pt x="76973" y="153946"/>
                </a:moveTo>
                <a:lnTo>
                  <a:pt x="47014" y="147899"/>
                </a:lnTo>
                <a:lnTo>
                  <a:pt x="22547" y="131405"/>
                </a:lnTo>
                <a:lnTo>
                  <a:pt x="6049" y="106938"/>
                </a:lnTo>
                <a:lnTo>
                  <a:pt x="0" y="76973"/>
                </a:lnTo>
                <a:lnTo>
                  <a:pt x="6049" y="47014"/>
                </a:lnTo>
                <a:lnTo>
                  <a:pt x="22547" y="22547"/>
                </a:lnTo>
                <a:lnTo>
                  <a:pt x="47014" y="6049"/>
                </a:lnTo>
                <a:lnTo>
                  <a:pt x="76973" y="0"/>
                </a:lnTo>
                <a:lnTo>
                  <a:pt x="106940" y="6049"/>
                </a:lnTo>
                <a:lnTo>
                  <a:pt x="131408" y="22547"/>
                </a:lnTo>
                <a:lnTo>
                  <a:pt x="147902" y="47014"/>
                </a:lnTo>
                <a:lnTo>
                  <a:pt x="153950" y="76973"/>
                </a:lnTo>
                <a:lnTo>
                  <a:pt x="147902" y="106938"/>
                </a:lnTo>
                <a:lnTo>
                  <a:pt x="131408" y="131405"/>
                </a:lnTo>
                <a:lnTo>
                  <a:pt x="106940" y="147899"/>
                </a:lnTo>
                <a:lnTo>
                  <a:pt x="76973" y="153946"/>
                </a:lnTo>
                <a:close/>
              </a:path>
            </a:pathLst>
          </a:custGeom>
          <a:solidFill>
            <a:srgbClr val="EFAF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66327" y="1104497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5" h="154305">
                <a:moveTo>
                  <a:pt x="153950" y="76973"/>
                </a:moveTo>
                <a:lnTo>
                  <a:pt x="147902" y="106938"/>
                </a:lnTo>
                <a:lnTo>
                  <a:pt x="131408" y="131405"/>
                </a:lnTo>
                <a:lnTo>
                  <a:pt x="106940" y="147899"/>
                </a:lnTo>
                <a:lnTo>
                  <a:pt x="76973" y="153946"/>
                </a:lnTo>
                <a:lnTo>
                  <a:pt x="47014" y="147899"/>
                </a:lnTo>
                <a:lnTo>
                  <a:pt x="22547" y="131405"/>
                </a:lnTo>
                <a:lnTo>
                  <a:pt x="6049" y="106938"/>
                </a:lnTo>
                <a:lnTo>
                  <a:pt x="0" y="76973"/>
                </a:lnTo>
                <a:lnTo>
                  <a:pt x="6049" y="47014"/>
                </a:lnTo>
                <a:lnTo>
                  <a:pt x="22547" y="22547"/>
                </a:lnTo>
                <a:lnTo>
                  <a:pt x="47014" y="6049"/>
                </a:lnTo>
                <a:lnTo>
                  <a:pt x="76973" y="0"/>
                </a:lnTo>
                <a:lnTo>
                  <a:pt x="106940" y="6049"/>
                </a:lnTo>
                <a:lnTo>
                  <a:pt x="131408" y="22547"/>
                </a:lnTo>
                <a:lnTo>
                  <a:pt x="147902" y="47014"/>
                </a:lnTo>
                <a:lnTo>
                  <a:pt x="153950" y="76973"/>
                </a:lnTo>
                <a:close/>
              </a:path>
            </a:pathLst>
          </a:custGeom>
          <a:ln w="17068">
            <a:solidFill>
              <a:srgbClr val="4F4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36358" y="1104497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5" h="154305">
                <a:moveTo>
                  <a:pt x="76977" y="153946"/>
                </a:moveTo>
                <a:lnTo>
                  <a:pt x="47016" y="147899"/>
                </a:lnTo>
                <a:lnTo>
                  <a:pt x="22548" y="131405"/>
                </a:lnTo>
                <a:lnTo>
                  <a:pt x="6049" y="106938"/>
                </a:lnTo>
                <a:lnTo>
                  <a:pt x="0" y="76973"/>
                </a:lnTo>
                <a:lnTo>
                  <a:pt x="6049" y="47014"/>
                </a:lnTo>
                <a:lnTo>
                  <a:pt x="22548" y="22547"/>
                </a:lnTo>
                <a:lnTo>
                  <a:pt x="47016" y="6049"/>
                </a:lnTo>
                <a:lnTo>
                  <a:pt x="76977" y="0"/>
                </a:lnTo>
                <a:lnTo>
                  <a:pt x="106942" y="6049"/>
                </a:lnTo>
                <a:lnTo>
                  <a:pt x="131408" y="22547"/>
                </a:lnTo>
                <a:lnTo>
                  <a:pt x="147902" y="47014"/>
                </a:lnTo>
                <a:lnTo>
                  <a:pt x="153950" y="76973"/>
                </a:lnTo>
                <a:lnTo>
                  <a:pt x="147902" y="106938"/>
                </a:lnTo>
                <a:lnTo>
                  <a:pt x="131408" y="131405"/>
                </a:lnTo>
                <a:lnTo>
                  <a:pt x="106942" y="147899"/>
                </a:lnTo>
                <a:lnTo>
                  <a:pt x="76977" y="153946"/>
                </a:lnTo>
                <a:close/>
              </a:path>
            </a:pathLst>
          </a:custGeom>
          <a:solidFill>
            <a:srgbClr val="EFF2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36358" y="1104497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5" h="154305">
                <a:moveTo>
                  <a:pt x="153950" y="76973"/>
                </a:moveTo>
                <a:lnTo>
                  <a:pt x="147902" y="106938"/>
                </a:lnTo>
                <a:lnTo>
                  <a:pt x="131408" y="131405"/>
                </a:lnTo>
                <a:lnTo>
                  <a:pt x="106942" y="147899"/>
                </a:lnTo>
                <a:lnTo>
                  <a:pt x="76977" y="153946"/>
                </a:lnTo>
                <a:lnTo>
                  <a:pt x="47016" y="147899"/>
                </a:lnTo>
                <a:lnTo>
                  <a:pt x="22548" y="131405"/>
                </a:lnTo>
                <a:lnTo>
                  <a:pt x="6049" y="106938"/>
                </a:lnTo>
                <a:lnTo>
                  <a:pt x="0" y="76973"/>
                </a:lnTo>
                <a:lnTo>
                  <a:pt x="6049" y="47014"/>
                </a:lnTo>
                <a:lnTo>
                  <a:pt x="22548" y="22547"/>
                </a:lnTo>
                <a:lnTo>
                  <a:pt x="47016" y="6049"/>
                </a:lnTo>
                <a:lnTo>
                  <a:pt x="76977" y="0"/>
                </a:lnTo>
                <a:lnTo>
                  <a:pt x="106942" y="6049"/>
                </a:lnTo>
                <a:lnTo>
                  <a:pt x="131408" y="22547"/>
                </a:lnTo>
                <a:lnTo>
                  <a:pt x="147902" y="47014"/>
                </a:lnTo>
                <a:lnTo>
                  <a:pt x="153950" y="76973"/>
                </a:lnTo>
                <a:close/>
              </a:path>
            </a:pathLst>
          </a:custGeom>
          <a:ln w="17068">
            <a:solidFill>
              <a:srgbClr val="4F4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6296" y="1104497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5" h="154305">
                <a:moveTo>
                  <a:pt x="76973" y="153946"/>
                </a:moveTo>
                <a:lnTo>
                  <a:pt x="47014" y="147899"/>
                </a:lnTo>
                <a:lnTo>
                  <a:pt x="22547" y="131405"/>
                </a:lnTo>
                <a:lnTo>
                  <a:pt x="6049" y="106938"/>
                </a:lnTo>
                <a:lnTo>
                  <a:pt x="0" y="76973"/>
                </a:lnTo>
                <a:lnTo>
                  <a:pt x="6049" y="47014"/>
                </a:lnTo>
                <a:lnTo>
                  <a:pt x="22547" y="22547"/>
                </a:lnTo>
                <a:lnTo>
                  <a:pt x="47014" y="6049"/>
                </a:lnTo>
                <a:lnTo>
                  <a:pt x="76973" y="0"/>
                </a:lnTo>
                <a:lnTo>
                  <a:pt x="106938" y="6049"/>
                </a:lnTo>
                <a:lnTo>
                  <a:pt x="131405" y="22547"/>
                </a:lnTo>
                <a:lnTo>
                  <a:pt x="147899" y="47014"/>
                </a:lnTo>
                <a:lnTo>
                  <a:pt x="153946" y="76973"/>
                </a:lnTo>
                <a:lnTo>
                  <a:pt x="147899" y="106938"/>
                </a:lnTo>
                <a:lnTo>
                  <a:pt x="131405" y="131405"/>
                </a:lnTo>
                <a:lnTo>
                  <a:pt x="106938" y="147899"/>
                </a:lnTo>
                <a:lnTo>
                  <a:pt x="76973" y="153946"/>
                </a:lnTo>
                <a:close/>
              </a:path>
            </a:pathLst>
          </a:custGeom>
          <a:solidFill>
            <a:srgbClr val="F2B6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96296" y="1104497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5" h="154305">
                <a:moveTo>
                  <a:pt x="153946" y="76973"/>
                </a:moveTo>
                <a:lnTo>
                  <a:pt x="147899" y="106938"/>
                </a:lnTo>
                <a:lnTo>
                  <a:pt x="131405" y="131405"/>
                </a:lnTo>
                <a:lnTo>
                  <a:pt x="106938" y="147899"/>
                </a:lnTo>
                <a:lnTo>
                  <a:pt x="76973" y="153946"/>
                </a:lnTo>
                <a:lnTo>
                  <a:pt x="47014" y="147899"/>
                </a:lnTo>
                <a:lnTo>
                  <a:pt x="22547" y="131405"/>
                </a:lnTo>
                <a:lnTo>
                  <a:pt x="6049" y="106938"/>
                </a:lnTo>
                <a:lnTo>
                  <a:pt x="0" y="76973"/>
                </a:lnTo>
                <a:lnTo>
                  <a:pt x="6049" y="47014"/>
                </a:lnTo>
                <a:lnTo>
                  <a:pt x="22547" y="22547"/>
                </a:lnTo>
                <a:lnTo>
                  <a:pt x="47014" y="6049"/>
                </a:lnTo>
                <a:lnTo>
                  <a:pt x="76973" y="0"/>
                </a:lnTo>
                <a:lnTo>
                  <a:pt x="106938" y="6049"/>
                </a:lnTo>
                <a:lnTo>
                  <a:pt x="131405" y="22547"/>
                </a:lnTo>
                <a:lnTo>
                  <a:pt x="147899" y="47014"/>
                </a:lnTo>
                <a:lnTo>
                  <a:pt x="153946" y="76973"/>
                </a:lnTo>
                <a:close/>
              </a:path>
            </a:pathLst>
          </a:custGeom>
          <a:ln w="17068">
            <a:solidFill>
              <a:srgbClr val="4F4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20028" y="1169283"/>
            <a:ext cx="43180" cy="24765"/>
          </a:xfrm>
          <a:custGeom>
            <a:avLst/>
            <a:gdLst/>
            <a:ahLst/>
            <a:cxnLst/>
            <a:rect l="l" t="t" r="r" b="b"/>
            <a:pathLst>
              <a:path w="43180" h="24765">
                <a:moveTo>
                  <a:pt x="0" y="0"/>
                </a:moveTo>
                <a:lnTo>
                  <a:pt x="42668" y="12188"/>
                </a:lnTo>
                <a:lnTo>
                  <a:pt x="0" y="24391"/>
                </a:lnTo>
                <a:lnTo>
                  <a:pt x="12188" y="1218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0028" y="1169283"/>
            <a:ext cx="43180" cy="24765"/>
          </a:xfrm>
          <a:custGeom>
            <a:avLst/>
            <a:gdLst/>
            <a:ahLst/>
            <a:cxnLst/>
            <a:rect l="l" t="t" r="r" b="b"/>
            <a:pathLst>
              <a:path w="43180" h="24765">
                <a:moveTo>
                  <a:pt x="12188" y="12188"/>
                </a:moveTo>
                <a:lnTo>
                  <a:pt x="0" y="24391"/>
                </a:lnTo>
                <a:lnTo>
                  <a:pt x="42668" y="12188"/>
                </a:lnTo>
                <a:lnTo>
                  <a:pt x="0" y="0"/>
                </a:lnTo>
                <a:lnTo>
                  <a:pt x="12188" y="1218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93217" y="910530"/>
            <a:ext cx="180975" cy="206375"/>
          </a:xfrm>
          <a:custGeom>
            <a:avLst/>
            <a:gdLst/>
            <a:ahLst/>
            <a:cxnLst/>
            <a:rect l="l" t="t" r="r" b="b"/>
            <a:pathLst>
              <a:path w="180975" h="206375">
                <a:moveTo>
                  <a:pt x="27710" y="203206"/>
                </a:moveTo>
                <a:lnTo>
                  <a:pt x="22647" y="193142"/>
                </a:lnTo>
                <a:lnTo>
                  <a:pt x="11900" y="166364"/>
                </a:lnTo>
                <a:lnTo>
                  <a:pt x="2130" y="127989"/>
                </a:lnTo>
                <a:lnTo>
                  <a:pt x="0" y="83134"/>
                </a:lnTo>
                <a:lnTo>
                  <a:pt x="10687" y="44416"/>
                </a:lnTo>
                <a:lnTo>
                  <a:pt x="32547" y="19360"/>
                </a:lnTo>
                <a:lnTo>
                  <a:pt x="61997" y="5406"/>
                </a:lnTo>
                <a:lnTo>
                  <a:pt x="95455" y="0"/>
                </a:lnTo>
                <a:lnTo>
                  <a:pt x="125733" y="5380"/>
                </a:lnTo>
                <a:lnTo>
                  <a:pt x="148865" y="23008"/>
                </a:lnTo>
                <a:lnTo>
                  <a:pt x="166073" y="49144"/>
                </a:lnTo>
                <a:lnTo>
                  <a:pt x="178578" y="80051"/>
                </a:lnTo>
                <a:lnTo>
                  <a:pt x="180823" y="124093"/>
                </a:lnTo>
                <a:lnTo>
                  <a:pt x="167234" y="164785"/>
                </a:lnTo>
                <a:lnTo>
                  <a:pt x="150081" y="194669"/>
                </a:lnTo>
                <a:lnTo>
                  <a:pt x="141636" y="20628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34855" y="1076041"/>
            <a:ext cx="36830" cy="41275"/>
          </a:xfrm>
          <a:custGeom>
            <a:avLst/>
            <a:gdLst/>
            <a:ahLst/>
            <a:cxnLst/>
            <a:rect l="l" t="t" r="r" b="b"/>
            <a:pathLst>
              <a:path w="36830" h="41275">
                <a:moveTo>
                  <a:pt x="36417" y="15419"/>
                </a:moveTo>
                <a:lnTo>
                  <a:pt x="0" y="40780"/>
                </a:lnTo>
                <a:lnTo>
                  <a:pt x="17519" y="0"/>
                </a:lnTo>
                <a:lnTo>
                  <a:pt x="19265" y="17158"/>
                </a:lnTo>
                <a:lnTo>
                  <a:pt x="36417" y="154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34855" y="1076041"/>
            <a:ext cx="36830" cy="41275"/>
          </a:xfrm>
          <a:custGeom>
            <a:avLst/>
            <a:gdLst/>
            <a:ahLst/>
            <a:cxnLst/>
            <a:rect l="l" t="t" r="r" b="b"/>
            <a:pathLst>
              <a:path w="36830" h="41275">
                <a:moveTo>
                  <a:pt x="19258" y="17158"/>
                </a:moveTo>
                <a:lnTo>
                  <a:pt x="17519" y="0"/>
                </a:lnTo>
                <a:lnTo>
                  <a:pt x="0" y="40780"/>
                </a:lnTo>
                <a:lnTo>
                  <a:pt x="36417" y="15419"/>
                </a:lnTo>
                <a:lnTo>
                  <a:pt x="19258" y="1715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90059" y="1169283"/>
            <a:ext cx="43180" cy="24765"/>
          </a:xfrm>
          <a:custGeom>
            <a:avLst/>
            <a:gdLst/>
            <a:ahLst/>
            <a:cxnLst/>
            <a:rect l="l" t="t" r="r" b="b"/>
            <a:pathLst>
              <a:path w="43180" h="24765">
                <a:moveTo>
                  <a:pt x="0" y="0"/>
                </a:moveTo>
                <a:lnTo>
                  <a:pt x="42668" y="12188"/>
                </a:lnTo>
                <a:lnTo>
                  <a:pt x="0" y="24391"/>
                </a:lnTo>
                <a:lnTo>
                  <a:pt x="12188" y="1218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90059" y="1169283"/>
            <a:ext cx="43180" cy="24765"/>
          </a:xfrm>
          <a:custGeom>
            <a:avLst/>
            <a:gdLst/>
            <a:ahLst/>
            <a:cxnLst/>
            <a:rect l="l" t="t" r="r" b="b"/>
            <a:pathLst>
              <a:path w="43180" h="24765">
                <a:moveTo>
                  <a:pt x="12188" y="12188"/>
                </a:moveTo>
                <a:lnTo>
                  <a:pt x="0" y="24391"/>
                </a:lnTo>
                <a:lnTo>
                  <a:pt x="42668" y="12188"/>
                </a:lnTo>
                <a:lnTo>
                  <a:pt x="0" y="0"/>
                </a:lnTo>
                <a:lnTo>
                  <a:pt x="12188" y="1218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63248" y="910530"/>
            <a:ext cx="180975" cy="206375"/>
          </a:xfrm>
          <a:custGeom>
            <a:avLst/>
            <a:gdLst/>
            <a:ahLst/>
            <a:cxnLst/>
            <a:rect l="l" t="t" r="r" b="b"/>
            <a:pathLst>
              <a:path w="180975" h="206375">
                <a:moveTo>
                  <a:pt x="27710" y="203206"/>
                </a:moveTo>
                <a:lnTo>
                  <a:pt x="22648" y="193142"/>
                </a:lnTo>
                <a:lnTo>
                  <a:pt x="11901" y="166364"/>
                </a:lnTo>
                <a:lnTo>
                  <a:pt x="2132" y="127989"/>
                </a:lnTo>
                <a:lnTo>
                  <a:pt x="0" y="83134"/>
                </a:lnTo>
                <a:lnTo>
                  <a:pt x="10687" y="44416"/>
                </a:lnTo>
                <a:lnTo>
                  <a:pt x="32547" y="19360"/>
                </a:lnTo>
                <a:lnTo>
                  <a:pt x="61997" y="5406"/>
                </a:lnTo>
                <a:lnTo>
                  <a:pt x="95455" y="0"/>
                </a:lnTo>
                <a:lnTo>
                  <a:pt x="125733" y="5380"/>
                </a:lnTo>
                <a:lnTo>
                  <a:pt x="148865" y="23008"/>
                </a:lnTo>
                <a:lnTo>
                  <a:pt x="166073" y="49144"/>
                </a:lnTo>
                <a:lnTo>
                  <a:pt x="178578" y="80051"/>
                </a:lnTo>
                <a:lnTo>
                  <a:pt x="180823" y="124093"/>
                </a:lnTo>
                <a:lnTo>
                  <a:pt x="167234" y="164785"/>
                </a:lnTo>
                <a:lnTo>
                  <a:pt x="150081" y="194669"/>
                </a:lnTo>
                <a:lnTo>
                  <a:pt x="141636" y="20628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04886" y="1076039"/>
            <a:ext cx="36830" cy="41275"/>
          </a:xfrm>
          <a:custGeom>
            <a:avLst/>
            <a:gdLst/>
            <a:ahLst/>
            <a:cxnLst/>
            <a:rect l="l" t="t" r="r" b="b"/>
            <a:pathLst>
              <a:path w="36830" h="41275">
                <a:moveTo>
                  <a:pt x="36417" y="15419"/>
                </a:moveTo>
                <a:lnTo>
                  <a:pt x="0" y="40780"/>
                </a:lnTo>
                <a:lnTo>
                  <a:pt x="17519" y="0"/>
                </a:lnTo>
                <a:lnTo>
                  <a:pt x="19265" y="17158"/>
                </a:lnTo>
                <a:lnTo>
                  <a:pt x="36417" y="154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04886" y="1076039"/>
            <a:ext cx="36830" cy="41275"/>
          </a:xfrm>
          <a:custGeom>
            <a:avLst/>
            <a:gdLst/>
            <a:ahLst/>
            <a:cxnLst/>
            <a:rect l="l" t="t" r="r" b="b"/>
            <a:pathLst>
              <a:path w="36830" h="41275">
                <a:moveTo>
                  <a:pt x="19258" y="17158"/>
                </a:moveTo>
                <a:lnTo>
                  <a:pt x="17519" y="0"/>
                </a:lnTo>
                <a:lnTo>
                  <a:pt x="0" y="40780"/>
                </a:lnTo>
                <a:lnTo>
                  <a:pt x="36417" y="15419"/>
                </a:lnTo>
                <a:lnTo>
                  <a:pt x="19258" y="1715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60090" y="1169283"/>
            <a:ext cx="43180" cy="24765"/>
          </a:xfrm>
          <a:custGeom>
            <a:avLst/>
            <a:gdLst/>
            <a:ahLst/>
            <a:cxnLst/>
            <a:rect l="l" t="t" r="r" b="b"/>
            <a:pathLst>
              <a:path w="43180" h="24765">
                <a:moveTo>
                  <a:pt x="0" y="0"/>
                </a:moveTo>
                <a:lnTo>
                  <a:pt x="42668" y="12188"/>
                </a:lnTo>
                <a:lnTo>
                  <a:pt x="0" y="24391"/>
                </a:lnTo>
                <a:lnTo>
                  <a:pt x="12188" y="1218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60090" y="1169283"/>
            <a:ext cx="43180" cy="24765"/>
          </a:xfrm>
          <a:custGeom>
            <a:avLst/>
            <a:gdLst/>
            <a:ahLst/>
            <a:cxnLst/>
            <a:rect l="l" t="t" r="r" b="b"/>
            <a:pathLst>
              <a:path w="43180" h="24765">
                <a:moveTo>
                  <a:pt x="12188" y="12188"/>
                </a:moveTo>
                <a:lnTo>
                  <a:pt x="0" y="24391"/>
                </a:lnTo>
                <a:lnTo>
                  <a:pt x="42668" y="12188"/>
                </a:lnTo>
                <a:lnTo>
                  <a:pt x="0" y="0"/>
                </a:lnTo>
                <a:lnTo>
                  <a:pt x="12188" y="1218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33279" y="910530"/>
            <a:ext cx="180975" cy="206375"/>
          </a:xfrm>
          <a:custGeom>
            <a:avLst/>
            <a:gdLst/>
            <a:ahLst/>
            <a:cxnLst/>
            <a:rect l="l" t="t" r="r" b="b"/>
            <a:pathLst>
              <a:path w="180975" h="206375">
                <a:moveTo>
                  <a:pt x="27710" y="203206"/>
                </a:moveTo>
                <a:lnTo>
                  <a:pt x="22648" y="193142"/>
                </a:lnTo>
                <a:lnTo>
                  <a:pt x="11901" y="166364"/>
                </a:lnTo>
                <a:lnTo>
                  <a:pt x="2132" y="127989"/>
                </a:lnTo>
                <a:lnTo>
                  <a:pt x="0" y="83134"/>
                </a:lnTo>
                <a:lnTo>
                  <a:pt x="10687" y="44416"/>
                </a:lnTo>
                <a:lnTo>
                  <a:pt x="32547" y="19360"/>
                </a:lnTo>
                <a:lnTo>
                  <a:pt x="61997" y="5406"/>
                </a:lnTo>
                <a:lnTo>
                  <a:pt x="95455" y="0"/>
                </a:lnTo>
                <a:lnTo>
                  <a:pt x="125734" y="5380"/>
                </a:lnTo>
                <a:lnTo>
                  <a:pt x="148867" y="23008"/>
                </a:lnTo>
                <a:lnTo>
                  <a:pt x="166074" y="49144"/>
                </a:lnTo>
                <a:lnTo>
                  <a:pt x="178578" y="80051"/>
                </a:lnTo>
                <a:lnTo>
                  <a:pt x="180824" y="124093"/>
                </a:lnTo>
                <a:lnTo>
                  <a:pt x="167236" y="164785"/>
                </a:lnTo>
                <a:lnTo>
                  <a:pt x="150084" y="194669"/>
                </a:lnTo>
                <a:lnTo>
                  <a:pt x="141640" y="20628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74921" y="1076040"/>
            <a:ext cx="36830" cy="41275"/>
          </a:xfrm>
          <a:custGeom>
            <a:avLst/>
            <a:gdLst/>
            <a:ahLst/>
            <a:cxnLst/>
            <a:rect l="l" t="t" r="r" b="b"/>
            <a:pathLst>
              <a:path w="36830" h="41275">
                <a:moveTo>
                  <a:pt x="36417" y="15418"/>
                </a:moveTo>
                <a:lnTo>
                  <a:pt x="0" y="40779"/>
                </a:lnTo>
                <a:lnTo>
                  <a:pt x="17512" y="0"/>
                </a:lnTo>
                <a:lnTo>
                  <a:pt x="19262" y="17161"/>
                </a:lnTo>
                <a:lnTo>
                  <a:pt x="36417" y="154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74921" y="1076040"/>
            <a:ext cx="36830" cy="41275"/>
          </a:xfrm>
          <a:custGeom>
            <a:avLst/>
            <a:gdLst/>
            <a:ahLst/>
            <a:cxnLst/>
            <a:rect l="l" t="t" r="r" b="b"/>
            <a:pathLst>
              <a:path w="36830" h="41275">
                <a:moveTo>
                  <a:pt x="19255" y="17161"/>
                </a:moveTo>
                <a:lnTo>
                  <a:pt x="17512" y="0"/>
                </a:lnTo>
                <a:lnTo>
                  <a:pt x="0" y="40779"/>
                </a:lnTo>
                <a:lnTo>
                  <a:pt x="36417" y="15418"/>
                </a:lnTo>
                <a:lnTo>
                  <a:pt x="19255" y="1716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17155" y="1111134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5" h="154305">
                <a:moveTo>
                  <a:pt x="76977" y="153946"/>
                </a:moveTo>
                <a:lnTo>
                  <a:pt x="47016" y="147899"/>
                </a:lnTo>
                <a:lnTo>
                  <a:pt x="22548" y="131405"/>
                </a:lnTo>
                <a:lnTo>
                  <a:pt x="6049" y="106938"/>
                </a:lnTo>
                <a:lnTo>
                  <a:pt x="0" y="76973"/>
                </a:lnTo>
                <a:lnTo>
                  <a:pt x="6049" y="47014"/>
                </a:lnTo>
                <a:lnTo>
                  <a:pt x="22548" y="22547"/>
                </a:lnTo>
                <a:lnTo>
                  <a:pt x="47016" y="6049"/>
                </a:lnTo>
                <a:lnTo>
                  <a:pt x="76977" y="0"/>
                </a:lnTo>
                <a:lnTo>
                  <a:pt x="106942" y="6049"/>
                </a:lnTo>
                <a:lnTo>
                  <a:pt x="131408" y="22547"/>
                </a:lnTo>
                <a:lnTo>
                  <a:pt x="147902" y="47014"/>
                </a:lnTo>
                <a:lnTo>
                  <a:pt x="153950" y="76973"/>
                </a:lnTo>
                <a:lnTo>
                  <a:pt x="147902" y="106938"/>
                </a:lnTo>
                <a:lnTo>
                  <a:pt x="131408" y="131405"/>
                </a:lnTo>
                <a:lnTo>
                  <a:pt x="106942" y="147899"/>
                </a:lnTo>
                <a:lnTo>
                  <a:pt x="76977" y="153946"/>
                </a:lnTo>
                <a:close/>
              </a:path>
            </a:pathLst>
          </a:custGeom>
          <a:solidFill>
            <a:srgbClr val="3FB6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17155" y="1111134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5" h="154305">
                <a:moveTo>
                  <a:pt x="153950" y="76973"/>
                </a:moveTo>
                <a:lnTo>
                  <a:pt x="147902" y="106938"/>
                </a:lnTo>
                <a:lnTo>
                  <a:pt x="131408" y="131405"/>
                </a:lnTo>
                <a:lnTo>
                  <a:pt x="106942" y="147899"/>
                </a:lnTo>
                <a:lnTo>
                  <a:pt x="76977" y="153946"/>
                </a:lnTo>
                <a:lnTo>
                  <a:pt x="47016" y="147899"/>
                </a:lnTo>
                <a:lnTo>
                  <a:pt x="22548" y="131405"/>
                </a:lnTo>
                <a:lnTo>
                  <a:pt x="6049" y="106938"/>
                </a:lnTo>
                <a:lnTo>
                  <a:pt x="0" y="76973"/>
                </a:lnTo>
                <a:lnTo>
                  <a:pt x="6049" y="47014"/>
                </a:lnTo>
                <a:lnTo>
                  <a:pt x="22548" y="22547"/>
                </a:lnTo>
                <a:lnTo>
                  <a:pt x="47016" y="6049"/>
                </a:lnTo>
                <a:lnTo>
                  <a:pt x="76977" y="0"/>
                </a:lnTo>
                <a:lnTo>
                  <a:pt x="106942" y="6049"/>
                </a:lnTo>
                <a:lnTo>
                  <a:pt x="131408" y="22547"/>
                </a:lnTo>
                <a:lnTo>
                  <a:pt x="147902" y="47014"/>
                </a:lnTo>
                <a:lnTo>
                  <a:pt x="153950" y="76973"/>
                </a:lnTo>
                <a:close/>
              </a:path>
            </a:pathLst>
          </a:custGeom>
          <a:ln w="17068">
            <a:solidFill>
              <a:srgbClr val="4F4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40887" y="1175920"/>
            <a:ext cx="43180" cy="24765"/>
          </a:xfrm>
          <a:custGeom>
            <a:avLst/>
            <a:gdLst/>
            <a:ahLst/>
            <a:cxnLst/>
            <a:rect l="l" t="t" r="r" b="b"/>
            <a:pathLst>
              <a:path w="43180" h="24765">
                <a:moveTo>
                  <a:pt x="0" y="0"/>
                </a:moveTo>
                <a:lnTo>
                  <a:pt x="42668" y="12188"/>
                </a:lnTo>
                <a:lnTo>
                  <a:pt x="0" y="24376"/>
                </a:lnTo>
                <a:lnTo>
                  <a:pt x="12188" y="1218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40887" y="1175920"/>
            <a:ext cx="43180" cy="24765"/>
          </a:xfrm>
          <a:custGeom>
            <a:avLst/>
            <a:gdLst/>
            <a:ahLst/>
            <a:cxnLst/>
            <a:rect l="l" t="t" r="r" b="b"/>
            <a:pathLst>
              <a:path w="43180" h="24765">
                <a:moveTo>
                  <a:pt x="12188" y="12188"/>
                </a:moveTo>
                <a:lnTo>
                  <a:pt x="0" y="24376"/>
                </a:lnTo>
                <a:lnTo>
                  <a:pt x="42668" y="12188"/>
                </a:lnTo>
                <a:lnTo>
                  <a:pt x="0" y="0"/>
                </a:lnTo>
                <a:lnTo>
                  <a:pt x="12188" y="1218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14077" y="917167"/>
            <a:ext cx="180975" cy="206375"/>
          </a:xfrm>
          <a:custGeom>
            <a:avLst/>
            <a:gdLst/>
            <a:ahLst/>
            <a:cxnLst/>
            <a:rect l="l" t="t" r="r" b="b"/>
            <a:pathLst>
              <a:path w="180975" h="206375">
                <a:moveTo>
                  <a:pt x="27710" y="203210"/>
                </a:moveTo>
                <a:lnTo>
                  <a:pt x="22648" y="193145"/>
                </a:lnTo>
                <a:lnTo>
                  <a:pt x="11901" y="166364"/>
                </a:lnTo>
                <a:lnTo>
                  <a:pt x="2132" y="127983"/>
                </a:lnTo>
                <a:lnTo>
                  <a:pt x="0" y="83118"/>
                </a:lnTo>
                <a:lnTo>
                  <a:pt x="10687" y="44410"/>
                </a:lnTo>
                <a:lnTo>
                  <a:pt x="32547" y="19358"/>
                </a:lnTo>
                <a:lnTo>
                  <a:pt x="61999" y="5406"/>
                </a:lnTo>
                <a:lnTo>
                  <a:pt x="95459" y="0"/>
                </a:lnTo>
                <a:lnTo>
                  <a:pt x="125736" y="5381"/>
                </a:lnTo>
                <a:lnTo>
                  <a:pt x="148867" y="23009"/>
                </a:lnTo>
                <a:lnTo>
                  <a:pt x="166074" y="49146"/>
                </a:lnTo>
                <a:lnTo>
                  <a:pt x="178578" y="80051"/>
                </a:lnTo>
                <a:lnTo>
                  <a:pt x="180824" y="124093"/>
                </a:lnTo>
                <a:lnTo>
                  <a:pt x="167236" y="164785"/>
                </a:lnTo>
                <a:lnTo>
                  <a:pt x="150084" y="194669"/>
                </a:lnTo>
                <a:lnTo>
                  <a:pt x="141640" y="20628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255717" y="1082679"/>
            <a:ext cx="36830" cy="41275"/>
          </a:xfrm>
          <a:custGeom>
            <a:avLst/>
            <a:gdLst/>
            <a:ahLst/>
            <a:cxnLst/>
            <a:rect l="l" t="t" r="r" b="b"/>
            <a:pathLst>
              <a:path w="36830" h="41275">
                <a:moveTo>
                  <a:pt x="36415" y="15401"/>
                </a:moveTo>
                <a:lnTo>
                  <a:pt x="0" y="40776"/>
                </a:lnTo>
                <a:lnTo>
                  <a:pt x="17515" y="0"/>
                </a:lnTo>
                <a:lnTo>
                  <a:pt x="19255" y="17158"/>
                </a:lnTo>
                <a:lnTo>
                  <a:pt x="36415" y="154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55717" y="1082679"/>
            <a:ext cx="36830" cy="41275"/>
          </a:xfrm>
          <a:custGeom>
            <a:avLst/>
            <a:gdLst/>
            <a:ahLst/>
            <a:cxnLst/>
            <a:rect l="l" t="t" r="r" b="b"/>
            <a:pathLst>
              <a:path w="36830" h="41275">
                <a:moveTo>
                  <a:pt x="19255" y="17158"/>
                </a:moveTo>
                <a:lnTo>
                  <a:pt x="17515" y="0"/>
                </a:lnTo>
                <a:lnTo>
                  <a:pt x="0" y="40776"/>
                </a:lnTo>
                <a:lnTo>
                  <a:pt x="36415" y="15401"/>
                </a:lnTo>
                <a:lnTo>
                  <a:pt x="19255" y="1715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4609" y="1111134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5" h="154305">
                <a:moveTo>
                  <a:pt x="76973" y="153946"/>
                </a:moveTo>
                <a:lnTo>
                  <a:pt x="47008" y="147899"/>
                </a:lnTo>
                <a:lnTo>
                  <a:pt x="22541" y="131405"/>
                </a:lnTo>
                <a:lnTo>
                  <a:pt x="6047" y="106938"/>
                </a:lnTo>
                <a:lnTo>
                  <a:pt x="0" y="76973"/>
                </a:lnTo>
                <a:lnTo>
                  <a:pt x="6047" y="47014"/>
                </a:lnTo>
                <a:lnTo>
                  <a:pt x="22541" y="22547"/>
                </a:lnTo>
                <a:lnTo>
                  <a:pt x="47008" y="6049"/>
                </a:lnTo>
                <a:lnTo>
                  <a:pt x="76973" y="0"/>
                </a:lnTo>
                <a:lnTo>
                  <a:pt x="106933" y="6049"/>
                </a:lnTo>
                <a:lnTo>
                  <a:pt x="131400" y="22547"/>
                </a:lnTo>
                <a:lnTo>
                  <a:pt x="147897" y="47014"/>
                </a:lnTo>
                <a:lnTo>
                  <a:pt x="153946" y="76973"/>
                </a:lnTo>
                <a:lnTo>
                  <a:pt x="147897" y="106938"/>
                </a:lnTo>
                <a:lnTo>
                  <a:pt x="131400" y="131405"/>
                </a:lnTo>
                <a:lnTo>
                  <a:pt x="106933" y="147899"/>
                </a:lnTo>
                <a:lnTo>
                  <a:pt x="76973" y="153946"/>
                </a:lnTo>
                <a:close/>
              </a:path>
            </a:pathLst>
          </a:custGeom>
          <a:solidFill>
            <a:srgbClr val="AFF2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44609" y="1111134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5" h="154305">
                <a:moveTo>
                  <a:pt x="153946" y="76973"/>
                </a:moveTo>
                <a:lnTo>
                  <a:pt x="147897" y="106938"/>
                </a:lnTo>
                <a:lnTo>
                  <a:pt x="131400" y="131405"/>
                </a:lnTo>
                <a:lnTo>
                  <a:pt x="106933" y="147899"/>
                </a:lnTo>
                <a:lnTo>
                  <a:pt x="76973" y="153946"/>
                </a:lnTo>
                <a:lnTo>
                  <a:pt x="47008" y="147899"/>
                </a:lnTo>
                <a:lnTo>
                  <a:pt x="22541" y="131405"/>
                </a:lnTo>
                <a:lnTo>
                  <a:pt x="6047" y="106938"/>
                </a:lnTo>
                <a:lnTo>
                  <a:pt x="0" y="76973"/>
                </a:lnTo>
                <a:lnTo>
                  <a:pt x="6047" y="47014"/>
                </a:lnTo>
                <a:lnTo>
                  <a:pt x="22541" y="22547"/>
                </a:lnTo>
                <a:lnTo>
                  <a:pt x="47008" y="6049"/>
                </a:lnTo>
                <a:lnTo>
                  <a:pt x="76973" y="0"/>
                </a:lnTo>
                <a:lnTo>
                  <a:pt x="106933" y="6049"/>
                </a:lnTo>
                <a:lnTo>
                  <a:pt x="131400" y="22547"/>
                </a:lnTo>
                <a:lnTo>
                  <a:pt x="147897" y="47014"/>
                </a:lnTo>
                <a:lnTo>
                  <a:pt x="153946" y="76973"/>
                </a:lnTo>
                <a:close/>
              </a:path>
            </a:pathLst>
          </a:custGeom>
          <a:ln w="17068">
            <a:solidFill>
              <a:srgbClr val="4F4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68326" y="1175920"/>
            <a:ext cx="43180" cy="24765"/>
          </a:xfrm>
          <a:custGeom>
            <a:avLst/>
            <a:gdLst/>
            <a:ahLst/>
            <a:cxnLst/>
            <a:rect l="l" t="t" r="r" b="b"/>
            <a:pathLst>
              <a:path w="43180" h="24765">
                <a:moveTo>
                  <a:pt x="0" y="0"/>
                </a:moveTo>
                <a:lnTo>
                  <a:pt x="42668" y="12188"/>
                </a:lnTo>
                <a:lnTo>
                  <a:pt x="0" y="24376"/>
                </a:lnTo>
                <a:lnTo>
                  <a:pt x="12188" y="1218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68326" y="1175920"/>
            <a:ext cx="43180" cy="24765"/>
          </a:xfrm>
          <a:custGeom>
            <a:avLst/>
            <a:gdLst/>
            <a:ahLst/>
            <a:cxnLst/>
            <a:rect l="l" t="t" r="r" b="b"/>
            <a:pathLst>
              <a:path w="43180" h="24765">
                <a:moveTo>
                  <a:pt x="12188" y="12188"/>
                </a:moveTo>
                <a:lnTo>
                  <a:pt x="0" y="24376"/>
                </a:lnTo>
                <a:lnTo>
                  <a:pt x="42668" y="12188"/>
                </a:lnTo>
                <a:lnTo>
                  <a:pt x="0" y="0"/>
                </a:lnTo>
                <a:lnTo>
                  <a:pt x="12188" y="1218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41531" y="917167"/>
            <a:ext cx="180975" cy="206375"/>
          </a:xfrm>
          <a:custGeom>
            <a:avLst/>
            <a:gdLst/>
            <a:ahLst/>
            <a:cxnLst/>
            <a:rect l="l" t="t" r="r" b="b"/>
            <a:pathLst>
              <a:path w="180975" h="206375">
                <a:moveTo>
                  <a:pt x="27710" y="203210"/>
                </a:moveTo>
                <a:lnTo>
                  <a:pt x="22647" y="193145"/>
                </a:lnTo>
                <a:lnTo>
                  <a:pt x="11900" y="166364"/>
                </a:lnTo>
                <a:lnTo>
                  <a:pt x="2130" y="127983"/>
                </a:lnTo>
                <a:lnTo>
                  <a:pt x="0" y="83118"/>
                </a:lnTo>
                <a:lnTo>
                  <a:pt x="10686" y="44410"/>
                </a:lnTo>
                <a:lnTo>
                  <a:pt x="32545" y="19358"/>
                </a:lnTo>
                <a:lnTo>
                  <a:pt x="61991" y="5406"/>
                </a:lnTo>
                <a:lnTo>
                  <a:pt x="95440" y="0"/>
                </a:lnTo>
                <a:lnTo>
                  <a:pt x="125727" y="5381"/>
                </a:lnTo>
                <a:lnTo>
                  <a:pt x="148863" y="23009"/>
                </a:lnTo>
                <a:lnTo>
                  <a:pt x="166073" y="49146"/>
                </a:lnTo>
                <a:lnTo>
                  <a:pt x="178578" y="80051"/>
                </a:lnTo>
                <a:lnTo>
                  <a:pt x="180814" y="124093"/>
                </a:lnTo>
                <a:lnTo>
                  <a:pt x="167220" y="164785"/>
                </a:lnTo>
                <a:lnTo>
                  <a:pt x="150066" y="194669"/>
                </a:lnTo>
                <a:lnTo>
                  <a:pt x="141621" y="20628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83156" y="1082679"/>
            <a:ext cx="36830" cy="41275"/>
          </a:xfrm>
          <a:custGeom>
            <a:avLst/>
            <a:gdLst/>
            <a:ahLst/>
            <a:cxnLst/>
            <a:rect l="l" t="t" r="r" b="b"/>
            <a:pathLst>
              <a:path w="36830" h="41275">
                <a:moveTo>
                  <a:pt x="36415" y="15403"/>
                </a:moveTo>
                <a:lnTo>
                  <a:pt x="0" y="40777"/>
                </a:lnTo>
                <a:lnTo>
                  <a:pt x="17529" y="0"/>
                </a:lnTo>
                <a:lnTo>
                  <a:pt x="19269" y="17158"/>
                </a:lnTo>
                <a:lnTo>
                  <a:pt x="36415" y="154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83156" y="1082679"/>
            <a:ext cx="36830" cy="41275"/>
          </a:xfrm>
          <a:custGeom>
            <a:avLst/>
            <a:gdLst/>
            <a:ahLst/>
            <a:cxnLst/>
            <a:rect l="l" t="t" r="r" b="b"/>
            <a:pathLst>
              <a:path w="36830" h="41275">
                <a:moveTo>
                  <a:pt x="19269" y="17158"/>
                </a:moveTo>
                <a:lnTo>
                  <a:pt x="17529" y="0"/>
                </a:lnTo>
                <a:lnTo>
                  <a:pt x="0" y="40777"/>
                </a:lnTo>
                <a:lnTo>
                  <a:pt x="36415" y="15403"/>
                </a:lnTo>
                <a:lnTo>
                  <a:pt x="19269" y="1715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68551" y="1108528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4" h="154305">
                <a:moveTo>
                  <a:pt x="153946" y="76973"/>
                </a:moveTo>
                <a:lnTo>
                  <a:pt x="147896" y="106940"/>
                </a:lnTo>
                <a:lnTo>
                  <a:pt x="131399" y="131406"/>
                </a:lnTo>
                <a:lnTo>
                  <a:pt x="106932" y="147899"/>
                </a:lnTo>
                <a:lnTo>
                  <a:pt x="76973" y="153946"/>
                </a:lnTo>
                <a:lnTo>
                  <a:pt x="47008" y="147899"/>
                </a:lnTo>
                <a:lnTo>
                  <a:pt x="22541" y="131406"/>
                </a:lnTo>
                <a:lnTo>
                  <a:pt x="6047" y="106940"/>
                </a:lnTo>
                <a:lnTo>
                  <a:pt x="0" y="76973"/>
                </a:lnTo>
                <a:lnTo>
                  <a:pt x="6047" y="47014"/>
                </a:lnTo>
                <a:lnTo>
                  <a:pt x="22541" y="22547"/>
                </a:lnTo>
                <a:lnTo>
                  <a:pt x="47008" y="6049"/>
                </a:lnTo>
                <a:lnTo>
                  <a:pt x="76973" y="0"/>
                </a:lnTo>
                <a:lnTo>
                  <a:pt x="106932" y="6049"/>
                </a:lnTo>
                <a:lnTo>
                  <a:pt x="131399" y="22547"/>
                </a:lnTo>
                <a:lnTo>
                  <a:pt x="147896" y="47014"/>
                </a:lnTo>
                <a:lnTo>
                  <a:pt x="153946" y="76973"/>
                </a:lnTo>
                <a:close/>
              </a:path>
            </a:pathLst>
          </a:custGeom>
          <a:ln w="17068">
            <a:solidFill>
              <a:srgbClr val="4F4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77315" y="1134536"/>
            <a:ext cx="2238375" cy="914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57505" algn="l"/>
                <a:tab pos="733425" algn="l"/>
                <a:tab pos="1106170" algn="l"/>
                <a:tab pos="1485265" algn="l"/>
                <a:tab pos="1854835" algn="l"/>
                <a:tab pos="2225040" algn="l"/>
              </a:tabLst>
            </a:pPr>
            <a:r>
              <a:rPr sz="600" spc="120" baseline="6944" dirty="0">
                <a:latin typeface="Gill Sans MT"/>
                <a:cs typeface="Gill Sans MT"/>
              </a:rPr>
              <a:t>&lt;S&gt;</a:t>
            </a:r>
            <a:r>
              <a:rPr sz="600" u="sng" spc="120" baseline="6944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	</a:t>
            </a:r>
            <a:r>
              <a:rPr sz="400" spc="25" dirty="0">
                <a:latin typeface="Gill Sans MT"/>
                <a:cs typeface="Gill Sans MT"/>
              </a:rPr>
              <a:t>/TH/</a:t>
            </a:r>
            <a:r>
              <a:rPr sz="400" u="sng" spc="25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	</a:t>
            </a:r>
            <a:r>
              <a:rPr sz="400" spc="40" dirty="0">
                <a:latin typeface="Gill Sans MT"/>
                <a:cs typeface="Gill Sans MT"/>
              </a:rPr>
              <a:t>/E/</a:t>
            </a:r>
            <a:r>
              <a:rPr sz="400" u="sng" spc="40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	</a:t>
            </a:r>
            <a:r>
              <a:rPr sz="600" spc="37" baseline="6944" dirty="0">
                <a:latin typeface="Gill Sans MT"/>
                <a:cs typeface="Gill Sans MT"/>
              </a:rPr>
              <a:t>/K/</a:t>
            </a:r>
            <a:r>
              <a:rPr sz="600" u="sng" spc="37" baseline="6944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	</a:t>
            </a:r>
            <a:r>
              <a:rPr sz="600" spc="52" baseline="6944" dirty="0">
                <a:latin typeface="Gill Sans MT"/>
                <a:cs typeface="Gill Sans MT"/>
              </a:rPr>
              <a:t>/AE/</a:t>
            </a:r>
            <a:r>
              <a:rPr sz="600" u="sng" spc="52" baseline="6944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	</a:t>
            </a:r>
            <a:r>
              <a:rPr sz="600" spc="37" baseline="6944" dirty="0">
                <a:latin typeface="Gill Sans MT"/>
                <a:cs typeface="Gill Sans MT"/>
              </a:rPr>
              <a:t>/T/  </a:t>
            </a:r>
            <a:r>
              <a:rPr sz="600" spc="30" baseline="6944" dirty="0">
                <a:latin typeface="Gill Sans MT"/>
                <a:cs typeface="Gill Sans MT"/>
              </a:rPr>
              <a:t> </a:t>
            </a:r>
            <a:r>
              <a:rPr sz="600" u="sng" spc="7" baseline="694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600" u="sng" baseline="694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600" baseline="6944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92268" y="1173314"/>
            <a:ext cx="43180" cy="24765"/>
          </a:xfrm>
          <a:custGeom>
            <a:avLst/>
            <a:gdLst/>
            <a:ahLst/>
            <a:cxnLst/>
            <a:rect l="l" t="t" r="r" b="b"/>
            <a:pathLst>
              <a:path w="43179" h="24765">
                <a:moveTo>
                  <a:pt x="0" y="0"/>
                </a:moveTo>
                <a:lnTo>
                  <a:pt x="42668" y="12188"/>
                </a:lnTo>
                <a:lnTo>
                  <a:pt x="0" y="24380"/>
                </a:lnTo>
                <a:lnTo>
                  <a:pt x="12188" y="1218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92268" y="1173314"/>
            <a:ext cx="43180" cy="24765"/>
          </a:xfrm>
          <a:custGeom>
            <a:avLst/>
            <a:gdLst/>
            <a:ahLst/>
            <a:cxnLst/>
            <a:rect l="l" t="t" r="r" b="b"/>
            <a:pathLst>
              <a:path w="43179" h="24765">
                <a:moveTo>
                  <a:pt x="12188" y="12188"/>
                </a:moveTo>
                <a:lnTo>
                  <a:pt x="0" y="24380"/>
                </a:lnTo>
                <a:lnTo>
                  <a:pt x="42668" y="12188"/>
                </a:lnTo>
                <a:lnTo>
                  <a:pt x="0" y="0"/>
                </a:lnTo>
                <a:lnTo>
                  <a:pt x="12188" y="1218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608970" y="2426083"/>
            <a:ext cx="258445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130" dirty="0">
                <a:latin typeface="Gill Sans MT"/>
                <a:cs typeface="Gill Sans MT"/>
              </a:rPr>
              <a:t>t-&gt;</a:t>
            </a:r>
            <a:endParaRPr sz="1150">
              <a:latin typeface="Gill Sans MT"/>
              <a:cs typeface="Gill Sans MT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Andrew</a:t>
            </a:r>
            <a:r>
              <a:rPr spc="-10" dirty="0"/>
              <a:t> </a:t>
            </a:r>
            <a:r>
              <a:rPr spc="-20" dirty="0"/>
              <a:t>Senior</a:t>
            </a:r>
          </a:p>
        </p:txBody>
      </p:sp>
      <p:sp>
        <p:nvSpPr>
          <p:cNvPr id="53" name="object 5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30" dirty="0"/>
              <a:t>Speech</a:t>
            </a:r>
            <a:r>
              <a:rPr spc="-15" dirty="0"/>
              <a:t> </a:t>
            </a:r>
            <a:r>
              <a:rPr spc="-5" dirty="0"/>
              <a:t>Recognition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r>
              <a:rPr spc="-20" dirty="0"/>
              <a:t>26 </a:t>
            </a:r>
            <a:r>
              <a:rPr spc="5" dirty="0"/>
              <a:t>of</a:t>
            </a:r>
            <a:r>
              <a:rPr spc="40" dirty="0"/>
              <a:t> </a:t>
            </a:r>
            <a:r>
              <a:rPr spc="-20" dirty="0"/>
              <a:t>63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214792" y="1501433"/>
            <a:ext cx="260350" cy="9372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980"/>
              </a:lnSpc>
              <a:spcBef>
                <a:spcPts val="120"/>
              </a:spcBef>
            </a:pPr>
            <a:r>
              <a:rPr sz="900" spc="90" dirty="0">
                <a:latin typeface="Gill Sans MT"/>
                <a:cs typeface="Gill Sans MT"/>
              </a:rPr>
              <a:t>...</a:t>
            </a:r>
            <a:endParaRPr sz="900">
              <a:latin typeface="Gill Sans MT"/>
              <a:cs typeface="Gill Sans MT"/>
            </a:endParaRPr>
          </a:p>
          <a:p>
            <a:pPr marL="12700">
              <a:lnSpc>
                <a:spcPts val="980"/>
              </a:lnSpc>
            </a:pPr>
            <a:r>
              <a:rPr sz="900" spc="90" dirty="0">
                <a:latin typeface="Gill Sans MT"/>
                <a:cs typeface="Gill Sans MT"/>
              </a:rPr>
              <a:t>...</a:t>
            </a:r>
            <a:endParaRPr sz="900">
              <a:latin typeface="Gill Sans MT"/>
              <a:cs typeface="Gill Sans MT"/>
            </a:endParaRPr>
          </a:p>
          <a:p>
            <a:pPr marL="24765">
              <a:lnSpc>
                <a:spcPts val="980"/>
              </a:lnSpc>
              <a:spcBef>
                <a:spcPts val="595"/>
              </a:spcBef>
            </a:pPr>
            <a:r>
              <a:rPr sz="900" spc="50" dirty="0">
                <a:latin typeface="Gill Sans MT"/>
                <a:cs typeface="Gill Sans MT"/>
              </a:rPr>
              <a:t>/t/</a:t>
            </a:r>
            <a:endParaRPr sz="900">
              <a:latin typeface="Gill Sans MT"/>
              <a:cs typeface="Gill Sans MT"/>
            </a:endParaRPr>
          </a:p>
          <a:p>
            <a:pPr marL="24765">
              <a:lnSpc>
                <a:spcPts val="880"/>
              </a:lnSpc>
            </a:pPr>
            <a:r>
              <a:rPr sz="900" spc="100" dirty="0">
                <a:latin typeface="Gill Sans MT"/>
                <a:cs typeface="Gill Sans MT"/>
              </a:rPr>
              <a:t>/ae/</a:t>
            </a:r>
            <a:endParaRPr sz="900">
              <a:latin typeface="Gill Sans MT"/>
              <a:cs typeface="Gill Sans MT"/>
            </a:endParaRPr>
          </a:p>
          <a:p>
            <a:pPr marL="24765">
              <a:lnSpc>
                <a:spcPts val="880"/>
              </a:lnSpc>
            </a:pPr>
            <a:r>
              <a:rPr sz="900" spc="65" dirty="0">
                <a:latin typeface="Gill Sans MT"/>
                <a:cs typeface="Gill Sans MT"/>
              </a:rPr>
              <a:t>/k/</a:t>
            </a:r>
            <a:endParaRPr sz="900">
              <a:latin typeface="Gill Sans MT"/>
              <a:cs typeface="Gill Sans MT"/>
            </a:endParaRPr>
          </a:p>
          <a:p>
            <a:pPr marL="24765">
              <a:lnSpc>
                <a:spcPts val="880"/>
              </a:lnSpc>
            </a:pPr>
            <a:r>
              <a:rPr sz="900" spc="75" dirty="0">
                <a:latin typeface="Gill Sans MT"/>
                <a:cs typeface="Gill Sans MT"/>
              </a:rPr>
              <a:t>/e/</a:t>
            </a:r>
            <a:endParaRPr sz="900">
              <a:latin typeface="Gill Sans MT"/>
              <a:cs typeface="Gill Sans MT"/>
            </a:endParaRPr>
          </a:p>
          <a:p>
            <a:pPr marL="24765">
              <a:lnSpc>
                <a:spcPts val="980"/>
              </a:lnSpc>
            </a:pPr>
            <a:r>
              <a:rPr sz="900" spc="70" dirty="0">
                <a:latin typeface="Gill Sans MT"/>
                <a:cs typeface="Gill Sans MT"/>
              </a:rPr>
              <a:t>/th/</a:t>
            </a:r>
            <a:endParaRPr sz="900">
              <a:latin typeface="Gill Sans MT"/>
              <a:cs typeface="Gill Sans MT"/>
            </a:endParaRPr>
          </a:p>
        </p:txBody>
      </p:sp>
      <p:graphicFrame>
        <p:nvGraphicFramePr>
          <p:cNvPr id="44" name="object 44"/>
          <p:cNvGraphicFramePr>
            <a:graphicFrameLocks noGrp="1"/>
          </p:cNvGraphicFramePr>
          <p:nvPr/>
        </p:nvGraphicFramePr>
        <p:xfrm>
          <a:off x="466443" y="1535343"/>
          <a:ext cx="1702431" cy="880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3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3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3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5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8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58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985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985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985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0985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0985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0985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110089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089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089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008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0.1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0.1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0.1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0.1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0.2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0.1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008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0.1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71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0.1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71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0.3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71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0.3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71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0.1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71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0.4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71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008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0.1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0.1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0.1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0.2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0.5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0.1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0093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0.1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52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0.2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52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0.3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52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0.2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52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0.1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52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0.3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52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008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0.6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0.5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0.1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0.1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0.2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0.1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5" name="object 45"/>
          <p:cNvSpPr txBox="1"/>
          <p:nvPr/>
        </p:nvSpPr>
        <p:spPr>
          <a:xfrm>
            <a:off x="227304" y="1336775"/>
            <a:ext cx="4674896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340610" algn="l"/>
              </a:tabLst>
            </a:pPr>
            <a:r>
              <a:rPr lang="ru-RU" sz="1100" spc="-50" dirty="0" smtClean="0">
                <a:solidFill>
                  <a:srgbClr val="656565"/>
                </a:solidFill>
                <a:latin typeface="Arial"/>
                <a:cs typeface="Arial"/>
              </a:rPr>
              <a:t>Вероятности наблюдения </a:t>
            </a:r>
            <a:r>
              <a:rPr sz="1100" i="1" spc="25" dirty="0" smtClean="0">
                <a:solidFill>
                  <a:srgbClr val="656565"/>
                </a:solidFill>
                <a:latin typeface="Georgia"/>
                <a:cs typeface="Georgia"/>
              </a:rPr>
              <a:t>P</a:t>
            </a:r>
            <a:r>
              <a:rPr sz="1100" i="1" spc="-105" dirty="0" smtClean="0">
                <a:solidFill>
                  <a:srgbClr val="656565"/>
                </a:solidFill>
                <a:latin typeface="Georgia"/>
                <a:cs typeface="Georgia"/>
              </a:rPr>
              <a:t> </a:t>
            </a:r>
            <a:r>
              <a:rPr sz="1100" spc="35" dirty="0">
                <a:solidFill>
                  <a:srgbClr val="656565"/>
                </a:solidFill>
                <a:latin typeface="PMingLiU"/>
                <a:cs typeface="PMingLiU"/>
              </a:rPr>
              <a:t>(</a:t>
            </a:r>
            <a:r>
              <a:rPr sz="1100" i="1" spc="35" dirty="0">
                <a:solidFill>
                  <a:srgbClr val="656565"/>
                </a:solidFill>
                <a:latin typeface="Georgia"/>
                <a:cs typeface="Georgia"/>
              </a:rPr>
              <a:t>o</a:t>
            </a:r>
            <a:r>
              <a:rPr sz="1200" i="1" spc="52" baseline="-10416" dirty="0">
                <a:solidFill>
                  <a:srgbClr val="656565"/>
                </a:solidFill>
                <a:latin typeface="Arial"/>
                <a:cs typeface="Arial"/>
              </a:rPr>
              <a:t>t</a:t>
            </a:r>
            <a:r>
              <a:rPr sz="1100" spc="35" dirty="0">
                <a:solidFill>
                  <a:srgbClr val="656565"/>
                </a:solidFill>
                <a:latin typeface="Lucida Sans Unicode"/>
                <a:cs typeface="Lucida Sans Unicode"/>
              </a:rPr>
              <a:t>|</a:t>
            </a:r>
            <a:r>
              <a:rPr sz="1100" i="1" spc="35" dirty="0">
                <a:solidFill>
                  <a:srgbClr val="656565"/>
                </a:solidFill>
                <a:latin typeface="Georgia"/>
                <a:cs typeface="Georgia"/>
              </a:rPr>
              <a:t>c</a:t>
            </a:r>
            <a:r>
              <a:rPr sz="1200" i="1" spc="52" baseline="-10416" dirty="0">
                <a:solidFill>
                  <a:srgbClr val="656565"/>
                </a:solidFill>
                <a:latin typeface="Arial"/>
                <a:cs typeface="Arial"/>
              </a:rPr>
              <a:t>i</a:t>
            </a:r>
            <a:r>
              <a:rPr sz="1100" spc="35" dirty="0">
                <a:solidFill>
                  <a:srgbClr val="656565"/>
                </a:solidFill>
                <a:latin typeface="PMingLiU"/>
                <a:cs typeface="PMingLiU"/>
              </a:rPr>
              <a:t>)	</a:t>
            </a:r>
            <a:r>
              <a:rPr lang="ru-RU" sz="1100" spc="-15" dirty="0">
                <a:solidFill>
                  <a:srgbClr val="656565"/>
                </a:solidFill>
                <a:latin typeface="Arial"/>
                <a:cs typeface="Arial"/>
              </a:rPr>
              <a:t>Н</a:t>
            </a:r>
            <a:r>
              <a:rPr lang="ru-RU" sz="1100" spc="-15" dirty="0" smtClean="0">
                <a:solidFill>
                  <a:srgbClr val="656565"/>
                </a:solidFill>
                <a:latin typeface="Arial"/>
                <a:cs typeface="Arial"/>
              </a:rPr>
              <a:t>ачать распределение</a:t>
            </a:r>
            <a:r>
              <a:rPr sz="1100" spc="65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1100" i="1" spc="90" dirty="0">
                <a:solidFill>
                  <a:srgbClr val="656565"/>
                </a:solidFill>
                <a:latin typeface="Georgia"/>
                <a:cs typeface="Georgia"/>
              </a:rPr>
              <a:t>P</a:t>
            </a:r>
            <a:r>
              <a:rPr sz="1200" i="1" spc="135" baseline="-10416" dirty="0">
                <a:solidFill>
                  <a:srgbClr val="656565"/>
                </a:solidFill>
                <a:latin typeface="Arial"/>
                <a:cs typeface="Arial"/>
              </a:rPr>
              <a:t>t</a:t>
            </a:r>
            <a:r>
              <a:rPr sz="1200" spc="135" baseline="-10416" dirty="0">
                <a:solidFill>
                  <a:srgbClr val="656565"/>
                </a:solidFill>
                <a:latin typeface="PMingLiU"/>
                <a:cs typeface="PMingLiU"/>
              </a:rPr>
              <a:t>=0</a:t>
            </a:r>
            <a:r>
              <a:rPr sz="1100" spc="90" dirty="0">
                <a:solidFill>
                  <a:srgbClr val="656565"/>
                </a:solidFill>
                <a:latin typeface="PMingLiU"/>
                <a:cs typeface="PMingLiU"/>
              </a:rPr>
              <a:t>(</a:t>
            </a:r>
            <a:r>
              <a:rPr sz="1100" i="1" spc="90" dirty="0">
                <a:solidFill>
                  <a:srgbClr val="656565"/>
                </a:solidFill>
                <a:latin typeface="Georgia"/>
                <a:cs typeface="Georgia"/>
              </a:rPr>
              <a:t>c</a:t>
            </a:r>
            <a:r>
              <a:rPr sz="1200" i="1" spc="135" baseline="-10416" dirty="0">
                <a:solidFill>
                  <a:srgbClr val="656565"/>
                </a:solidFill>
                <a:latin typeface="Arial"/>
                <a:cs typeface="Arial"/>
              </a:rPr>
              <a:t>i</a:t>
            </a:r>
            <a:r>
              <a:rPr sz="1100" spc="90" dirty="0">
                <a:solidFill>
                  <a:srgbClr val="656565"/>
                </a:solidFill>
                <a:latin typeface="PMingLiU"/>
                <a:cs typeface="PMingLiU"/>
              </a:rPr>
              <a:t>)</a:t>
            </a:r>
            <a:endParaRPr sz="1100" dirty="0">
              <a:latin typeface="PMingLiU"/>
              <a:cs typeface="PMingLiU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940013" y="2448835"/>
            <a:ext cx="257175" cy="200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50" spc="125" dirty="0">
                <a:latin typeface="Gill Sans MT"/>
                <a:cs typeface="Gill Sans MT"/>
              </a:rPr>
              <a:t>t-&gt;</a:t>
            </a:r>
            <a:endParaRPr sz="1150">
              <a:latin typeface="Gill Sans MT"/>
              <a:cs typeface="Gill Sans M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566677" y="2187148"/>
            <a:ext cx="222885" cy="1651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spc="70" dirty="0">
                <a:latin typeface="Gill Sans MT"/>
                <a:cs typeface="Gill Sans MT"/>
              </a:rPr>
              <a:t>/th/</a:t>
            </a:r>
            <a:endParaRPr sz="900">
              <a:latin typeface="Gill Sans MT"/>
              <a:cs typeface="Gill Sans M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554240" y="1460049"/>
            <a:ext cx="259079" cy="78105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900" spc="85" dirty="0">
                <a:latin typeface="Gill Sans MT"/>
                <a:cs typeface="Gill Sans MT"/>
              </a:rPr>
              <a:t>...</a:t>
            </a:r>
            <a:endParaRPr sz="900">
              <a:latin typeface="Gill Sans MT"/>
              <a:cs typeface="Gill Sans MT"/>
            </a:endParaRPr>
          </a:p>
          <a:p>
            <a:pPr marL="24765">
              <a:lnSpc>
                <a:spcPts val="975"/>
              </a:lnSpc>
              <a:spcBef>
                <a:spcPts val="580"/>
              </a:spcBef>
            </a:pPr>
            <a:r>
              <a:rPr sz="900" spc="50" dirty="0">
                <a:latin typeface="Gill Sans MT"/>
                <a:cs typeface="Gill Sans MT"/>
              </a:rPr>
              <a:t>/t/</a:t>
            </a:r>
            <a:endParaRPr sz="900">
              <a:latin typeface="Gill Sans MT"/>
              <a:cs typeface="Gill Sans MT"/>
            </a:endParaRPr>
          </a:p>
          <a:p>
            <a:pPr marL="24765">
              <a:lnSpc>
                <a:spcPts val="875"/>
              </a:lnSpc>
            </a:pPr>
            <a:r>
              <a:rPr sz="900" spc="100" dirty="0">
                <a:latin typeface="Gill Sans MT"/>
                <a:cs typeface="Gill Sans MT"/>
              </a:rPr>
              <a:t>/ae/</a:t>
            </a:r>
            <a:endParaRPr sz="900">
              <a:latin typeface="Gill Sans MT"/>
              <a:cs typeface="Gill Sans MT"/>
            </a:endParaRPr>
          </a:p>
          <a:p>
            <a:pPr marL="24765">
              <a:lnSpc>
                <a:spcPts val="875"/>
              </a:lnSpc>
            </a:pPr>
            <a:r>
              <a:rPr sz="900" spc="65" dirty="0">
                <a:latin typeface="Gill Sans MT"/>
                <a:cs typeface="Gill Sans MT"/>
              </a:rPr>
              <a:t>/k/</a:t>
            </a:r>
            <a:endParaRPr sz="900">
              <a:latin typeface="Gill Sans MT"/>
              <a:cs typeface="Gill Sans MT"/>
            </a:endParaRPr>
          </a:p>
          <a:p>
            <a:pPr marL="24765">
              <a:lnSpc>
                <a:spcPts val="975"/>
              </a:lnSpc>
            </a:pPr>
            <a:r>
              <a:rPr sz="900" spc="75" dirty="0">
                <a:latin typeface="Gill Sans MT"/>
                <a:cs typeface="Gill Sans MT"/>
              </a:rPr>
              <a:t>/e/</a:t>
            </a:r>
            <a:endParaRPr sz="900">
              <a:latin typeface="Gill Sans MT"/>
              <a:cs typeface="Gill Sans MT"/>
            </a:endParaRPr>
          </a:p>
        </p:txBody>
      </p:sp>
      <p:graphicFrame>
        <p:nvGraphicFramePr>
          <p:cNvPr id="49" name="object 49"/>
          <p:cNvGraphicFramePr>
            <a:graphicFrameLocks noGrp="1"/>
          </p:cNvGraphicFramePr>
          <p:nvPr/>
        </p:nvGraphicFramePr>
        <p:xfrm>
          <a:off x="2804452" y="1563549"/>
          <a:ext cx="1645279" cy="8753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2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2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2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2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7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921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921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921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0921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0921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0922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109426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426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429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406">
                <a:tc>
                  <a:txBody>
                    <a:bodyPr/>
                    <a:lstStyle/>
                    <a:p>
                      <a:pPr marR="57785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500" dirty="0">
                          <a:latin typeface="Gill Sans MT"/>
                          <a:cs typeface="Gill Sans MT"/>
                        </a:rPr>
                        <a:t>0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77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9426">
                <a:tc>
                  <a:txBody>
                    <a:bodyPr/>
                    <a:lstStyle/>
                    <a:p>
                      <a:pPr marR="57785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500" dirty="0">
                          <a:latin typeface="Gill Sans MT"/>
                          <a:cs typeface="Gill Sans MT"/>
                        </a:rPr>
                        <a:t>0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71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9429">
                <a:tc>
                  <a:txBody>
                    <a:bodyPr/>
                    <a:lstStyle/>
                    <a:p>
                      <a:pPr marR="5778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500" dirty="0">
                          <a:latin typeface="Gill Sans MT"/>
                          <a:cs typeface="Gill Sans MT"/>
                        </a:rPr>
                        <a:t>0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58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9426">
                <a:tc>
                  <a:txBody>
                    <a:bodyPr/>
                    <a:lstStyle/>
                    <a:p>
                      <a:pPr marR="5778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500" dirty="0">
                          <a:latin typeface="Gill Sans MT"/>
                          <a:cs typeface="Gill Sans MT"/>
                        </a:rPr>
                        <a:t>0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460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9426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1.0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0" name="object 50"/>
          <p:cNvSpPr txBox="1"/>
          <p:nvPr/>
        </p:nvSpPr>
        <p:spPr>
          <a:xfrm>
            <a:off x="2829585" y="2439901"/>
            <a:ext cx="67310" cy="10413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75" dirty="0">
                <a:latin typeface="Gill Sans MT"/>
                <a:cs typeface="Gill Sans MT"/>
              </a:rPr>
              <a:t>0</a:t>
            </a:r>
            <a:endParaRPr sz="500">
              <a:latin typeface="Gill Sans MT"/>
              <a:cs typeface="Gill Sans MT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542980" y="2298626"/>
            <a:ext cx="280670" cy="1651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spc="195" dirty="0">
                <a:latin typeface="Gill Sans MT"/>
                <a:cs typeface="Gill Sans MT"/>
              </a:rPr>
              <a:t>&lt;s&gt;</a:t>
            </a:r>
            <a:endParaRPr sz="900">
              <a:latin typeface="Gill Sans MT"/>
              <a:cs typeface="Gill Sans MT"/>
            </a:endParaRP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304" y="70800"/>
            <a:ext cx="361519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-55" dirty="0"/>
              <a:t>Принудительное выравнивание </a:t>
            </a:r>
            <a:r>
              <a:rPr spc="-25" dirty="0" smtClean="0"/>
              <a:t> </a:t>
            </a:r>
            <a:r>
              <a:rPr b="0" i="1" spc="-50" dirty="0">
                <a:latin typeface="Verdana"/>
                <a:cs typeface="Verdana"/>
              </a:rPr>
              <a:t>t </a:t>
            </a:r>
            <a:r>
              <a:rPr b="0" spc="70" dirty="0">
                <a:latin typeface="Tahoma"/>
                <a:cs typeface="Tahoma"/>
              </a:rPr>
              <a:t>=</a:t>
            </a:r>
            <a:r>
              <a:rPr b="0" spc="-105" dirty="0">
                <a:latin typeface="Tahoma"/>
                <a:cs typeface="Tahoma"/>
              </a:rPr>
              <a:t> </a:t>
            </a:r>
            <a:r>
              <a:rPr b="0" spc="-65" dirty="0">
                <a:latin typeface="Tahoma"/>
                <a:cs typeface="Tahoma"/>
              </a:rPr>
              <a:t>1</a:t>
            </a:r>
          </a:p>
        </p:txBody>
      </p:sp>
      <p:sp>
        <p:nvSpPr>
          <p:cNvPr id="3" name="object 3"/>
          <p:cNvSpPr/>
          <p:nvPr/>
        </p:nvSpPr>
        <p:spPr>
          <a:xfrm>
            <a:off x="1866327" y="1102161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5" h="154305">
                <a:moveTo>
                  <a:pt x="76973" y="153946"/>
                </a:moveTo>
                <a:lnTo>
                  <a:pt x="47014" y="147899"/>
                </a:lnTo>
                <a:lnTo>
                  <a:pt x="22547" y="131405"/>
                </a:lnTo>
                <a:lnTo>
                  <a:pt x="6049" y="106938"/>
                </a:lnTo>
                <a:lnTo>
                  <a:pt x="0" y="76973"/>
                </a:lnTo>
                <a:lnTo>
                  <a:pt x="6049" y="47014"/>
                </a:lnTo>
                <a:lnTo>
                  <a:pt x="22547" y="22547"/>
                </a:lnTo>
                <a:lnTo>
                  <a:pt x="47014" y="6049"/>
                </a:lnTo>
                <a:lnTo>
                  <a:pt x="76973" y="0"/>
                </a:lnTo>
                <a:lnTo>
                  <a:pt x="106940" y="6049"/>
                </a:lnTo>
                <a:lnTo>
                  <a:pt x="131408" y="22547"/>
                </a:lnTo>
                <a:lnTo>
                  <a:pt x="147902" y="47014"/>
                </a:lnTo>
                <a:lnTo>
                  <a:pt x="153950" y="76973"/>
                </a:lnTo>
                <a:lnTo>
                  <a:pt x="147902" y="106938"/>
                </a:lnTo>
                <a:lnTo>
                  <a:pt x="131408" y="131405"/>
                </a:lnTo>
                <a:lnTo>
                  <a:pt x="106940" y="147899"/>
                </a:lnTo>
                <a:lnTo>
                  <a:pt x="76973" y="153946"/>
                </a:lnTo>
                <a:close/>
              </a:path>
            </a:pathLst>
          </a:custGeom>
          <a:solidFill>
            <a:srgbClr val="EFAF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66327" y="1102161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5" h="154305">
                <a:moveTo>
                  <a:pt x="153950" y="76973"/>
                </a:moveTo>
                <a:lnTo>
                  <a:pt x="147902" y="106938"/>
                </a:lnTo>
                <a:lnTo>
                  <a:pt x="131408" y="131405"/>
                </a:lnTo>
                <a:lnTo>
                  <a:pt x="106940" y="147899"/>
                </a:lnTo>
                <a:lnTo>
                  <a:pt x="76973" y="153946"/>
                </a:lnTo>
                <a:lnTo>
                  <a:pt x="47014" y="147899"/>
                </a:lnTo>
                <a:lnTo>
                  <a:pt x="22547" y="131405"/>
                </a:lnTo>
                <a:lnTo>
                  <a:pt x="6049" y="106938"/>
                </a:lnTo>
                <a:lnTo>
                  <a:pt x="0" y="76973"/>
                </a:lnTo>
                <a:lnTo>
                  <a:pt x="6049" y="47014"/>
                </a:lnTo>
                <a:lnTo>
                  <a:pt x="22547" y="22547"/>
                </a:lnTo>
                <a:lnTo>
                  <a:pt x="47014" y="6049"/>
                </a:lnTo>
                <a:lnTo>
                  <a:pt x="76973" y="0"/>
                </a:lnTo>
                <a:lnTo>
                  <a:pt x="106940" y="6049"/>
                </a:lnTo>
                <a:lnTo>
                  <a:pt x="131408" y="22547"/>
                </a:lnTo>
                <a:lnTo>
                  <a:pt x="147902" y="47014"/>
                </a:lnTo>
                <a:lnTo>
                  <a:pt x="153950" y="76973"/>
                </a:lnTo>
                <a:close/>
              </a:path>
            </a:pathLst>
          </a:custGeom>
          <a:ln w="17068">
            <a:solidFill>
              <a:srgbClr val="4F4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36358" y="1102161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5" h="154305">
                <a:moveTo>
                  <a:pt x="76977" y="153946"/>
                </a:moveTo>
                <a:lnTo>
                  <a:pt x="47016" y="147899"/>
                </a:lnTo>
                <a:lnTo>
                  <a:pt x="22548" y="131405"/>
                </a:lnTo>
                <a:lnTo>
                  <a:pt x="6049" y="106938"/>
                </a:lnTo>
                <a:lnTo>
                  <a:pt x="0" y="76973"/>
                </a:lnTo>
                <a:lnTo>
                  <a:pt x="6049" y="47014"/>
                </a:lnTo>
                <a:lnTo>
                  <a:pt x="22548" y="22547"/>
                </a:lnTo>
                <a:lnTo>
                  <a:pt x="47016" y="6049"/>
                </a:lnTo>
                <a:lnTo>
                  <a:pt x="76977" y="0"/>
                </a:lnTo>
                <a:lnTo>
                  <a:pt x="106942" y="6049"/>
                </a:lnTo>
                <a:lnTo>
                  <a:pt x="131408" y="22547"/>
                </a:lnTo>
                <a:lnTo>
                  <a:pt x="147902" y="47014"/>
                </a:lnTo>
                <a:lnTo>
                  <a:pt x="153950" y="76973"/>
                </a:lnTo>
                <a:lnTo>
                  <a:pt x="147902" y="106938"/>
                </a:lnTo>
                <a:lnTo>
                  <a:pt x="131408" y="131405"/>
                </a:lnTo>
                <a:lnTo>
                  <a:pt x="106942" y="147899"/>
                </a:lnTo>
                <a:lnTo>
                  <a:pt x="76977" y="153946"/>
                </a:lnTo>
                <a:close/>
              </a:path>
            </a:pathLst>
          </a:custGeom>
          <a:solidFill>
            <a:srgbClr val="EFF2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36358" y="1102161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5" h="154305">
                <a:moveTo>
                  <a:pt x="153950" y="76973"/>
                </a:moveTo>
                <a:lnTo>
                  <a:pt x="147902" y="106938"/>
                </a:lnTo>
                <a:lnTo>
                  <a:pt x="131408" y="131405"/>
                </a:lnTo>
                <a:lnTo>
                  <a:pt x="106942" y="147899"/>
                </a:lnTo>
                <a:lnTo>
                  <a:pt x="76977" y="153946"/>
                </a:lnTo>
                <a:lnTo>
                  <a:pt x="47016" y="147899"/>
                </a:lnTo>
                <a:lnTo>
                  <a:pt x="22548" y="131405"/>
                </a:lnTo>
                <a:lnTo>
                  <a:pt x="6049" y="106938"/>
                </a:lnTo>
                <a:lnTo>
                  <a:pt x="0" y="76973"/>
                </a:lnTo>
                <a:lnTo>
                  <a:pt x="6049" y="47014"/>
                </a:lnTo>
                <a:lnTo>
                  <a:pt x="22548" y="22547"/>
                </a:lnTo>
                <a:lnTo>
                  <a:pt x="47016" y="6049"/>
                </a:lnTo>
                <a:lnTo>
                  <a:pt x="76977" y="0"/>
                </a:lnTo>
                <a:lnTo>
                  <a:pt x="106942" y="6049"/>
                </a:lnTo>
                <a:lnTo>
                  <a:pt x="131408" y="22547"/>
                </a:lnTo>
                <a:lnTo>
                  <a:pt x="147902" y="47014"/>
                </a:lnTo>
                <a:lnTo>
                  <a:pt x="153950" y="76973"/>
                </a:lnTo>
                <a:close/>
              </a:path>
            </a:pathLst>
          </a:custGeom>
          <a:ln w="17068">
            <a:solidFill>
              <a:srgbClr val="4F4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6296" y="1102161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5" h="154305">
                <a:moveTo>
                  <a:pt x="76973" y="153946"/>
                </a:moveTo>
                <a:lnTo>
                  <a:pt x="47014" y="147899"/>
                </a:lnTo>
                <a:lnTo>
                  <a:pt x="22547" y="131405"/>
                </a:lnTo>
                <a:lnTo>
                  <a:pt x="6049" y="106938"/>
                </a:lnTo>
                <a:lnTo>
                  <a:pt x="0" y="76973"/>
                </a:lnTo>
                <a:lnTo>
                  <a:pt x="6049" y="47014"/>
                </a:lnTo>
                <a:lnTo>
                  <a:pt x="22547" y="22547"/>
                </a:lnTo>
                <a:lnTo>
                  <a:pt x="47014" y="6049"/>
                </a:lnTo>
                <a:lnTo>
                  <a:pt x="76973" y="0"/>
                </a:lnTo>
                <a:lnTo>
                  <a:pt x="106938" y="6049"/>
                </a:lnTo>
                <a:lnTo>
                  <a:pt x="131405" y="22547"/>
                </a:lnTo>
                <a:lnTo>
                  <a:pt x="147899" y="47014"/>
                </a:lnTo>
                <a:lnTo>
                  <a:pt x="153946" y="76973"/>
                </a:lnTo>
                <a:lnTo>
                  <a:pt x="147899" y="106938"/>
                </a:lnTo>
                <a:lnTo>
                  <a:pt x="131405" y="131405"/>
                </a:lnTo>
                <a:lnTo>
                  <a:pt x="106938" y="147899"/>
                </a:lnTo>
                <a:lnTo>
                  <a:pt x="76973" y="153946"/>
                </a:lnTo>
                <a:close/>
              </a:path>
            </a:pathLst>
          </a:custGeom>
          <a:solidFill>
            <a:srgbClr val="F2B6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96296" y="1102161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5" h="154305">
                <a:moveTo>
                  <a:pt x="153946" y="76973"/>
                </a:moveTo>
                <a:lnTo>
                  <a:pt x="147899" y="106938"/>
                </a:lnTo>
                <a:lnTo>
                  <a:pt x="131405" y="131405"/>
                </a:lnTo>
                <a:lnTo>
                  <a:pt x="106938" y="147899"/>
                </a:lnTo>
                <a:lnTo>
                  <a:pt x="76973" y="153946"/>
                </a:lnTo>
                <a:lnTo>
                  <a:pt x="47014" y="147899"/>
                </a:lnTo>
                <a:lnTo>
                  <a:pt x="22547" y="131405"/>
                </a:lnTo>
                <a:lnTo>
                  <a:pt x="6049" y="106938"/>
                </a:lnTo>
                <a:lnTo>
                  <a:pt x="0" y="76973"/>
                </a:lnTo>
                <a:lnTo>
                  <a:pt x="6049" y="47014"/>
                </a:lnTo>
                <a:lnTo>
                  <a:pt x="22547" y="22547"/>
                </a:lnTo>
                <a:lnTo>
                  <a:pt x="47014" y="6049"/>
                </a:lnTo>
                <a:lnTo>
                  <a:pt x="76973" y="0"/>
                </a:lnTo>
                <a:lnTo>
                  <a:pt x="106938" y="6049"/>
                </a:lnTo>
                <a:lnTo>
                  <a:pt x="131405" y="22547"/>
                </a:lnTo>
                <a:lnTo>
                  <a:pt x="147899" y="47014"/>
                </a:lnTo>
                <a:lnTo>
                  <a:pt x="153946" y="76973"/>
                </a:lnTo>
                <a:close/>
              </a:path>
            </a:pathLst>
          </a:custGeom>
          <a:ln w="17068">
            <a:solidFill>
              <a:srgbClr val="4F4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20028" y="1166946"/>
            <a:ext cx="43180" cy="24765"/>
          </a:xfrm>
          <a:custGeom>
            <a:avLst/>
            <a:gdLst/>
            <a:ahLst/>
            <a:cxnLst/>
            <a:rect l="l" t="t" r="r" b="b"/>
            <a:pathLst>
              <a:path w="43180" h="24765">
                <a:moveTo>
                  <a:pt x="0" y="0"/>
                </a:moveTo>
                <a:lnTo>
                  <a:pt x="42668" y="12188"/>
                </a:lnTo>
                <a:lnTo>
                  <a:pt x="0" y="24391"/>
                </a:lnTo>
                <a:lnTo>
                  <a:pt x="12188" y="1218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0028" y="1166946"/>
            <a:ext cx="43180" cy="24765"/>
          </a:xfrm>
          <a:custGeom>
            <a:avLst/>
            <a:gdLst/>
            <a:ahLst/>
            <a:cxnLst/>
            <a:rect l="l" t="t" r="r" b="b"/>
            <a:pathLst>
              <a:path w="43180" h="24765">
                <a:moveTo>
                  <a:pt x="12188" y="12188"/>
                </a:moveTo>
                <a:lnTo>
                  <a:pt x="0" y="24391"/>
                </a:lnTo>
                <a:lnTo>
                  <a:pt x="42668" y="12188"/>
                </a:lnTo>
                <a:lnTo>
                  <a:pt x="0" y="0"/>
                </a:lnTo>
                <a:lnTo>
                  <a:pt x="12188" y="1218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93217" y="908193"/>
            <a:ext cx="180975" cy="206375"/>
          </a:xfrm>
          <a:custGeom>
            <a:avLst/>
            <a:gdLst/>
            <a:ahLst/>
            <a:cxnLst/>
            <a:rect l="l" t="t" r="r" b="b"/>
            <a:pathLst>
              <a:path w="180975" h="206375">
                <a:moveTo>
                  <a:pt x="27710" y="203206"/>
                </a:moveTo>
                <a:lnTo>
                  <a:pt x="22647" y="193142"/>
                </a:lnTo>
                <a:lnTo>
                  <a:pt x="11900" y="166364"/>
                </a:lnTo>
                <a:lnTo>
                  <a:pt x="2130" y="127989"/>
                </a:lnTo>
                <a:lnTo>
                  <a:pt x="0" y="83134"/>
                </a:lnTo>
                <a:lnTo>
                  <a:pt x="10687" y="44416"/>
                </a:lnTo>
                <a:lnTo>
                  <a:pt x="32547" y="19360"/>
                </a:lnTo>
                <a:lnTo>
                  <a:pt x="61997" y="5406"/>
                </a:lnTo>
                <a:lnTo>
                  <a:pt x="95455" y="0"/>
                </a:lnTo>
                <a:lnTo>
                  <a:pt x="125733" y="5380"/>
                </a:lnTo>
                <a:lnTo>
                  <a:pt x="148865" y="23008"/>
                </a:lnTo>
                <a:lnTo>
                  <a:pt x="166073" y="49144"/>
                </a:lnTo>
                <a:lnTo>
                  <a:pt x="178578" y="80051"/>
                </a:lnTo>
                <a:lnTo>
                  <a:pt x="180823" y="124093"/>
                </a:lnTo>
                <a:lnTo>
                  <a:pt x="167234" y="164785"/>
                </a:lnTo>
                <a:lnTo>
                  <a:pt x="150081" y="194669"/>
                </a:lnTo>
                <a:lnTo>
                  <a:pt x="141636" y="20628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34855" y="1073705"/>
            <a:ext cx="36830" cy="41275"/>
          </a:xfrm>
          <a:custGeom>
            <a:avLst/>
            <a:gdLst/>
            <a:ahLst/>
            <a:cxnLst/>
            <a:rect l="l" t="t" r="r" b="b"/>
            <a:pathLst>
              <a:path w="36830" h="41275">
                <a:moveTo>
                  <a:pt x="36417" y="15419"/>
                </a:moveTo>
                <a:lnTo>
                  <a:pt x="0" y="40780"/>
                </a:lnTo>
                <a:lnTo>
                  <a:pt x="17519" y="0"/>
                </a:lnTo>
                <a:lnTo>
                  <a:pt x="19265" y="17158"/>
                </a:lnTo>
                <a:lnTo>
                  <a:pt x="36417" y="154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34855" y="1073705"/>
            <a:ext cx="36830" cy="41275"/>
          </a:xfrm>
          <a:custGeom>
            <a:avLst/>
            <a:gdLst/>
            <a:ahLst/>
            <a:cxnLst/>
            <a:rect l="l" t="t" r="r" b="b"/>
            <a:pathLst>
              <a:path w="36830" h="41275">
                <a:moveTo>
                  <a:pt x="19258" y="17158"/>
                </a:moveTo>
                <a:lnTo>
                  <a:pt x="17519" y="0"/>
                </a:lnTo>
                <a:lnTo>
                  <a:pt x="0" y="40780"/>
                </a:lnTo>
                <a:lnTo>
                  <a:pt x="36417" y="15419"/>
                </a:lnTo>
                <a:lnTo>
                  <a:pt x="19258" y="1715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90059" y="1166946"/>
            <a:ext cx="43180" cy="24765"/>
          </a:xfrm>
          <a:custGeom>
            <a:avLst/>
            <a:gdLst/>
            <a:ahLst/>
            <a:cxnLst/>
            <a:rect l="l" t="t" r="r" b="b"/>
            <a:pathLst>
              <a:path w="43180" h="24765">
                <a:moveTo>
                  <a:pt x="0" y="0"/>
                </a:moveTo>
                <a:lnTo>
                  <a:pt x="42668" y="12188"/>
                </a:lnTo>
                <a:lnTo>
                  <a:pt x="0" y="24391"/>
                </a:lnTo>
                <a:lnTo>
                  <a:pt x="12188" y="1218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90059" y="1166946"/>
            <a:ext cx="43180" cy="24765"/>
          </a:xfrm>
          <a:custGeom>
            <a:avLst/>
            <a:gdLst/>
            <a:ahLst/>
            <a:cxnLst/>
            <a:rect l="l" t="t" r="r" b="b"/>
            <a:pathLst>
              <a:path w="43180" h="24765">
                <a:moveTo>
                  <a:pt x="12188" y="12188"/>
                </a:moveTo>
                <a:lnTo>
                  <a:pt x="0" y="24391"/>
                </a:lnTo>
                <a:lnTo>
                  <a:pt x="42668" y="12188"/>
                </a:lnTo>
                <a:lnTo>
                  <a:pt x="0" y="0"/>
                </a:lnTo>
                <a:lnTo>
                  <a:pt x="12188" y="1218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63248" y="908193"/>
            <a:ext cx="180975" cy="206375"/>
          </a:xfrm>
          <a:custGeom>
            <a:avLst/>
            <a:gdLst/>
            <a:ahLst/>
            <a:cxnLst/>
            <a:rect l="l" t="t" r="r" b="b"/>
            <a:pathLst>
              <a:path w="180975" h="206375">
                <a:moveTo>
                  <a:pt x="27710" y="203206"/>
                </a:moveTo>
                <a:lnTo>
                  <a:pt x="22648" y="193142"/>
                </a:lnTo>
                <a:lnTo>
                  <a:pt x="11901" y="166364"/>
                </a:lnTo>
                <a:lnTo>
                  <a:pt x="2132" y="127989"/>
                </a:lnTo>
                <a:lnTo>
                  <a:pt x="0" y="83134"/>
                </a:lnTo>
                <a:lnTo>
                  <a:pt x="10687" y="44416"/>
                </a:lnTo>
                <a:lnTo>
                  <a:pt x="32547" y="19360"/>
                </a:lnTo>
                <a:lnTo>
                  <a:pt x="61997" y="5406"/>
                </a:lnTo>
                <a:lnTo>
                  <a:pt x="95455" y="0"/>
                </a:lnTo>
                <a:lnTo>
                  <a:pt x="125733" y="5380"/>
                </a:lnTo>
                <a:lnTo>
                  <a:pt x="148865" y="23008"/>
                </a:lnTo>
                <a:lnTo>
                  <a:pt x="166073" y="49144"/>
                </a:lnTo>
                <a:lnTo>
                  <a:pt x="178578" y="80051"/>
                </a:lnTo>
                <a:lnTo>
                  <a:pt x="180823" y="124093"/>
                </a:lnTo>
                <a:lnTo>
                  <a:pt x="167234" y="164785"/>
                </a:lnTo>
                <a:lnTo>
                  <a:pt x="150081" y="194669"/>
                </a:lnTo>
                <a:lnTo>
                  <a:pt x="141636" y="20628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04886" y="1073702"/>
            <a:ext cx="36830" cy="41275"/>
          </a:xfrm>
          <a:custGeom>
            <a:avLst/>
            <a:gdLst/>
            <a:ahLst/>
            <a:cxnLst/>
            <a:rect l="l" t="t" r="r" b="b"/>
            <a:pathLst>
              <a:path w="36830" h="41275">
                <a:moveTo>
                  <a:pt x="36417" y="15419"/>
                </a:moveTo>
                <a:lnTo>
                  <a:pt x="0" y="40780"/>
                </a:lnTo>
                <a:lnTo>
                  <a:pt x="17519" y="0"/>
                </a:lnTo>
                <a:lnTo>
                  <a:pt x="19265" y="17158"/>
                </a:lnTo>
                <a:lnTo>
                  <a:pt x="36417" y="154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04886" y="1073702"/>
            <a:ext cx="36830" cy="41275"/>
          </a:xfrm>
          <a:custGeom>
            <a:avLst/>
            <a:gdLst/>
            <a:ahLst/>
            <a:cxnLst/>
            <a:rect l="l" t="t" r="r" b="b"/>
            <a:pathLst>
              <a:path w="36830" h="41275">
                <a:moveTo>
                  <a:pt x="19258" y="17158"/>
                </a:moveTo>
                <a:lnTo>
                  <a:pt x="17519" y="0"/>
                </a:lnTo>
                <a:lnTo>
                  <a:pt x="0" y="40780"/>
                </a:lnTo>
                <a:lnTo>
                  <a:pt x="36417" y="15419"/>
                </a:lnTo>
                <a:lnTo>
                  <a:pt x="19258" y="1715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60090" y="1166946"/>
            <a:ext cx="43180" cy="24765"/>
          </a:xfrm>
          <a:custGeom>
            <a:avLst/>
            <a:gdLst/>
            <a:ahLst/>
            <a:cxnLst/>
            <a:rect l="l" t="t" r="r" b="b"/>
            <a:pathLst>
              <a:path w="43180" h="24765">
                <a:moveTo>
                  <a:pt x="0" y="0"/>
                </a:moveTo>
                <a:lnTo>
                  <a:pt x="42668" y="12188"/>
                </a:lnTo>
                <a:lnTo>
                  <a:pt x="0" y="24391"/>
                </a:lnTo>
                <a:lnTo>
                  <a:pt x="12188" y="1218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60090" y="1166946"/>
            <a:ext cx="43180" cy="24765"/>
          </a:xfrm>
          <a:custGeom>
            <a:avLst/>
            <a:gdLst/>
            <a:ahLst/>
            <a:cxnLst/>
            <a:rect l="l" t="t" r="r" b="b"/>
            <a:pathLst>
              <a:path w="43180" h="24765">
                <a:moveTo>
                  <a:pt x="12188" y="12188"/>
                </a:moveTo>
                <a:lnTo>
                  <a:pt x="0" y="24391"/>
                </a:lnTo>
                <a:lnTo>
                  <a:pt x="42668" y="12188"/>
                </a:lnTo>
                <a:lnTo>
                  <a:pt x="0" y="0"/>
                </a:lnTo>
                <a:lnTo>
                  <a:pt x="12188" y="1218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33279" y="908193"/>
            <a:ext cx="180975" cy="206375"/>
          </a:xfrm>
          <a:custGeom>
            <a:avLst/>
            <a:gdLst/>
            <a:ahLst/>
            <a:cxnLst/>
            <a:rect l="l" t="t" r="r" b="b"/>
            <a:pathLst>
              <a:path w="180975" h="206375">
                <a:moveTo>
                  <a:pt x="27710" y="203206"/>
                </a:moveTo>
                <a:lnTo>
                  <a:pt x="22648" y="193142"/>
                </a:lnTo>
                <a:lnTo>
                  <a:pt x="11901" y="166364"/>
                </a:lnTo>
                <a:lnTo>
                  <a:pt x="2132" y="127989"/>
                </a:lnTo>
                <a:lnTo>
                  <a:pt x="0" y="83134"/>
                </a:lnTo>
                <a:lnTo>
                  <a:pt x="10687" y="44416"/>
                </a:lnTo>
                <a:lnTo>
                  <a:pt x="32547" y="19360"/>
                </a:lnTo>
                <a:lnTo>
                  <a:pt x="61997" y="5406"/>
                </a:lnTo>
                <a:lnTo>
                  <a:pt x="95455" y="0"/>
                </a:lnTo>
                <a:lnTo>
                  <a:pt x="125734" y="5380"/>
                </a:lnTo>
                <a:lnTo>
                  <a:pt x="148867" y="23008"/>
                </a:lnTo>
                <a:lnTo>
                  <a:pt x="166074" y="49144"/>
                </a:lnTo>
                <a:lnTo>
                  <a:pt x="178578" y="80051"/>
                </a:lnTo>
                <a:lnTo>
                  <a:pt x="180824" y="124093"/>
                </a:lnTo>
                <a:lnTo>
                  <a:pt x="167236" y="164785"/>
                </a:lnTo>
                <a:lnTo>
                  <a:pt x="150084" y="194669"/>
                </a:lnTo>
                <a:lnTo>
                  <a:pt x="141640" y="20628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74921" y="1073704"/>
            <a:ext cx="36830" cy="41275"/>
          </a:xfrm>
          <a:custGeom>
            <a:avLst/>
            <a:gdLst/>
            <a:ahLst/>
            <a:cxnLst/>
            <a:rect l="l" t="t" r="r" b="b"/>
            <a:pathLst>
              <a:path w="36830" h="41275">
                <a:moveTo>
                  <a:pt x="36417" y="15418"/>
                </a:moveTo>
                <a:lnTo>
                  <a:pt x="0" y="40779"/>
                </a:lnTo>
                <a:lnTo>
                  <a:pt x="17512" y="0"/>
                </a:lnTo>
                <a:lnTo>
                  <a:pt x="19262" y="17161"/>
                </a:lnTo>
                <a:lnTo>
                  <a:pt x="36417" y="154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74921" y="1073704"/>
            <a:ext cx="36830" cy="41275"/>
          </a:xfrm>
          <a:custGeom>
            <a:avLst/>
            <a:gdLst/>
            <a:ahLst/>
            <a:cxnLst/>
            <a:rect l="l" t="t" r="r" b="b"/>
            <a:pathLst>
              <a:path w="36830" h="41275">
                <a:moveTo>
                  <a:pt x="19255" y="17161"/>
                </a:moveTo>
                <a:lnTo>
                  <a:pt x="17512" y="0"/>
                </a:lnTo>
                <a:lnTo>
                  <a:pt x="0" y="40779"/>
                </a:lnTo>
                <a:lnTo>
                  <a:pt x="36417" y="15418"/>
                </a:lnTo>
                <a:lnTo>
                  <a:pt x="19255" y="1716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17155" y="1108798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5" h="154305">
                <a:moveTo>
                  <a:pt x="76977" y="153946"/>
                </a:moveTo>
                <a:lnTo>
                  <a:pt x="47016" y="147899"/>
                </a:lnTo>
                <a:lnTo>
                  <a:pt x="22548" y="131405"/>
                </a:lnTo>
                <a:lnTo>
                  <a:pt x="6049" y="106938"/>
                </a:lnTo>
                <a:lnTo>
                  <a:pt x="0" y="76973"/>
                </a:lnTo>
                <a:lnTo>
                  <a:pt x="6049" y="47014"/>
                </a:lnTo>
                <a:lnTo>
                  <a:pt x="22548" y="22547"/>
                </a:lnTo>
                <a:lnTo>
                  <a:pt x="47016" y="6049"/>
                </a:lnTo>
                <a:lnTo>
                  <a:pt x="76977" y="0"/>
                </a:lnTo>
                <a:lnTo>
                  <a:pt x="106942" y="6049"/>
                </a:lnTo>
                <a:lnTo>
                  <a:pt x="131408" y="22547"/>
                </a:lnTo>
                <a:lnTo>
                  <a:pt x="147902" y="47014"/>
                </a:lnTo>
                <a:lnTo>
                  <a:pt x="153950" y="76973"/>
                </a:lnTo>
                <a:lnTo>
                  <a:pt x="147902" y="106938"/>
                </a:lnTo>
                <a:lnTo>
                  <a:pt x="131408" y="131405"/>
                </a:lnTo>
                <a:lnTo>
                  <a:pt x="106942" y="147899"/>
                </a:lnTo>
                <a:lnTo>
                  <a:pt x="76977" y="153946"/>
                </a:lnTo>
                <a:close/>
              </a:path>
            </a:pathLst>
          </a:custGeom>
          <a:solidFill>
            <a:srgbClr val="3FB6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17155" y="1108798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5" h="154305">
                <a:moveTo>
                  <a:pt x="153950" y="76973"/>
                </a:moveTo>
                <a:lnTo>
                  <a:pt x="147902" y="106938"/>
                </a:lnTo>
                <a:lnTo>
                  <a:pt x="131408" y="131405"/>
                </a:lnTo>
                <a:lnTo>
                  <a:pt x="106942" y="147899"/>
                </a:lnTo>
                <a:lnTo>
                  <a:pt x="76977" y="153946"/>
                </a:lnTo>
                <a:lnTo>
                  <a:pt x="47016" y="147899"/>
                </a:lnTo>
                <a:lnTo>
                  <a:pt x="22548" y="131405"/>
                </a:lnTo>
                <a:lnTo>
                  <a:pt x="6049" y="106938"/>
                </a:lnTo>
                <a:lnTo>
                  <a:pt x="0" y="76973"/>
                </a:lnTo>
                <a:lnTo>
                  <a:pt x="6049" y="47014"/>
                </a:lnTo>
                <a:lnTo>
                  <a:pt x="22548" y="22547"/>
                </a:lnTo>
                <a:lnTo>
                  <a:pt x="47016" y="6049"/>
                </a:lnTo>
                <a:lnTo>
                  <a:pt x="76977" y="0"/>
                </a:lnTo>
                <a:lnTo>
                  <a:pt x="106942" y="6049"/>
                </a:lnTo>
                <a:lnTo>
                  <a:pt x="131408" y="22547"/>
                </a:lnTo>
                <a:lnTo>
                  <a:pt x="147902" y="47014"/>
                </a:lnTo>
                <a:lnTo>
                  <a:pt x="153950" y="76973"/>
                </a:lnTo>
                <a:close/>
              </a:path>
            </a:pathLst>
          </a:custGeom>
          <a:ln w="17068">
            <a:solidFill>
              <a:srgbClr val="4F4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40887" y="1173583"/>
            <a:ext cx="43180" cy="24765"/>
          </a:xfrm>
          <a:custGeom>
            <a:avLst/>
            <a:gdLst/>
            <a:ahLst/>
            <a:cxnLst/>
            <a:rect l="l" t="t" r="r" b="b"/>
            <a:pathLst>
              <a:path w="43180" h="24765">
                <a:moveTo>
                  <a:pt x="0" y="0"/>
                </a:moveTo>
                <a:lnTo>
                  <a:pt x="42668" y="12188"/>
                </a:lnTo>
                <a:lnTo>
                  <a:pt x="0" y="24376"/>
                </a:lnTo>
                <a:lnTo>
                  <a:pt x="12188" y="1218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40887" y="1173583"/>
            <a:ext cx="43180" cy="24765"/>
          </a:xfrm>
          <a:custGeom>
            <a:avLst/>
            <a:gdLst/>
            <a:ahLst/>
            <a:cxnLst/>
            <a:rect l="l" t="t" r="r" b="b"/>
            <a:pathLst>
              <a:path w="43180" h="24765">
                <a:moveTo>
                  <a:pt x="12188" y="12188"/>
                </a:moveTo>
                <a:lnTo>
                  <a:pt x="0" y="24376"/>
                </a:lnTo>
                <a:lnTo>
                  <a:pt x="42668" y="12188"/>
                </a:lnTo>
                <a:lnTo>
                  <a:pt x="0" y="0"/>
                </a:lnTo>
                <a:lnTo>
                  <a:pt x="12188" y="1218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14077" y="914830"/>
            <a:ext cx="180975" cy="206375"/>
          </a:xfrm>
          <a:custGeom>
            <a:avLst/>
            <a:gdLst/>
            <a:ahLst/>
            <a:cxnLst/>
            <a:rect l="l" t="t" r="r" b="b"/>
            <a:pathLst>
              <a:path w="180975" h="206375">
                <a:moveTo>
                  <a:pt x="27710" y="203210"/>
                </a:moveTo>
                <a:lnTo>
                  <a:pt x="22648" y="193145"/>
                </a:lnTo>
                <a:lnTo>
                  <a:pt x="11901" y="166364"/>
                </a:lnTo>
                <a:lnTo>
                  <a:pt x="2132" y="127983"/>
                </a:lnTo>
                <a:lnTo>
                  <a:pt x="0" y="83118"/>
                </a:lnTo>
                <a:lnTo>
                  <a:pt x="10687" y="44410"/>
                </a:lnTo>
                <a:lnTo>
                  <a:pt x="32547" y="19358"/>
                </a:lnTo>
                <a:lnTo>
                  <a:pt x="61999" y="5406"/>
                </a:lnTo>
                <a:lnTo>
                  <a:pt x="95459" y="0"/>
                </a:lnTo>
                <a:lnTo>
                  <a:pt x="125736" y="5381"/>
                </a:lnTo>
                <a:lnTo>
                  <a:pt x="148867" y="23009"/>
                </a:lnTo>
                <a:lnTo>
                  <a:pt x="166074" y="49146"/>
                </a:lnTo>
                <a:lnTo>
                  <a:pt x="178578" y="80051"/>
                </a:lnTo>
                <a:lnTo>
                  <a:pt x="180824" y="124093"/>
                </a:lnTo>
                <a:lnTo>
                  <a:pt x="167236" y="164785"/>
                </a:lnTo>
                <a:lnTo>
                  <a:pt x="150084" y="194669"/>
                </a:lnTo>
                <a:lnTo>
                  <a:pt x="141640" y="20628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255717" y="1080342"/>
            <a:ext cx="36830" cy="41275"/>
          </a:xfrm>
          <a:custGeom>
            <a:avLst/>
            <a:gdLst/>
            <a:ahLst/>
            <a:cxnLst/>
            <a:rect l="l" t="t" r="r" b="b"/>
            <a:pathLst>
              <a:path w="36830" h="41275">
                <a:moveTo>
                  <a:pt x="36415" y="15401"/>
                </a:moveTo>
                <a:lnTo>
                  <a:pt x="0" y="40776"/>
                </a:lnTo>
                <a:lnTo>
                  <a:pt x="17515" y="0"/>
                </a:lnTo>
                <a:lnTo>
                  <a:pt x="19255" y="17158"/>
                </a:lnTo>
                <a:lnTo>
                  <a:pt x="36415" y="154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55717" y="1080342"/>
            <a:ext cx="36830" cy="41275"/>
          </a:xfrm>
          <a:custGeom>
            <a:avLst/>
            <a:gdLst/>
            <a:ahLst/>
            <a:cxnLst/>
            <a:rect l="l" t="t" r="r" b="b"/>
            <a:pathLst>
              <a:path w="36830" h="41275">
                <a:moveTo>
                  <a:pt x="19255" y="17158"/>
                </a:moveTo>
                <a:lnTo>
                  <a:pt x="17515" y="0"/>
                </a:lnTo>
                <a:lnTo>
                  <a:pt x="0" y="40776"/>
                </a:lnTo>
                <a:lnTo>
                  <a:pt x="36415" y="15401"/>
                </a:lnTo>
                <a:lnTo>
                  <a:pt x="19255" y="1715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4609" y="1108798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5" h="154305">
                <a:moveTo>
                  <a:pt x="76973" y="153946"/>
                </a:moveTo>
                <a:lnTo>
                  <a:pt x="47008" y="147899"/>
                </a:lnTo>
                <a:lnTo>
                  <a:pt x="22541" y="131405"/>
                </a:lnTo>
                <a:lnTo>
                  <a:pt x="6047" y="106938"/>
                </a:lnTo>
                <a:lnTo>
                  <a:pt x="0" y="76973"/>
                </a:lnTo>
                <a:lnTo>
                  <a:pt x="6047" y="47014"/>
                </a:lnTo>
                <a:lnTo>
                  <a:pt x="22541" y="22547"/>
                </a:lnTo>
                <a:lnTo>
                  <a:pt x="47008" y="6049"/>
                </a:lnTo>
                <a:lnTo>
                  <a:pt x="76973" y="0"/>
                </a:lnTo>
                <a:lnTo>
                  <a:pt x="106933" y="6049"/>
                </a:lnTo>
                <a:lnTo>
                  <a:pt x="131400" y="22547"/>
                </a:lnTo>
                <a:lnTo>
                  <a:pt x="147897" y="47014"/>
                </a:lnTo>
                <a:lnTo>
                  <a:pt x="153946" y="76973"/>
                </a:lnTo>
                <a:lnTo>
                  <a:pt x="147897" y="106938"/>
                </a:lnTo>
                <a:lnTo>
                  <a:pt x="131400" y="131405"/>
                </a:lnTo>
                <a:lnTo>
                  <a:pt x="106933" y="147899"/>
                </a:lnTo>
                <a:lnTo>
                  <a:pt x="76973" y="153946"/>
                </a:lnTo>
                <a:close/>
              </a:path>
            </a:pathLst>
          </a:custGeom>
          <a:solidFill>
            <a:srgbClr val="AFF2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44609" y="1108798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5" h="154305">
                <a:moveTo>
                  <a:pt x="153946" y="76973"/>
                </a:moveTo>
                <a:lnTo>
                  <a:pt x="147897" y="106938"/>
                </a:lnTo>
                <a:lnTo>
                  <a:pt x="131400" y="131405"/>
                </a:lnTo>
                <a:lnTo>
                  <a:pt x="106933" y="147899"/>
                </a:lnTo>
                <a:lnTo>
                  <a:pt x="76973" y="153946"/>
                </a:lnTo>
                <a:lnTo>
                  <a:pt x="47008" y="147899"/>
                </a:lnTo>
                <a:lnTo>
                  <a:pt x="22541" y="131405"/>
                </a:lnTo>
                <a:lnTo>
                  <a:pt x="6047" y="106938"/>
                </a:lnTo>
                <a:lnTo>
                  <a:pt x="0" y="76973"/>
                </a:lnTo>
                <a:lnTo>
                  <a:pt x="6047" y="47014"/>
                </a:lnTo>
                <a:lnTo>
                  <a:pt x="22541" y="22547"/>
                </a:lnTo>
                <a:lnTo>
                  <a:pt x="47008" y="6049"/>
                </a:lnTo>
                <a:lnTo>
                  <a:pt x="76973" y="0"/>
                </a:lnTo>
                <a:lnTo>
                  <a:pt x="106933" y="6049"/>
                </a:lnTo>
                <a:lnTo>
                  <a:pt x="131400" y="22547"/>
                </a:lnTo>
                <a:lnTo>
                  <a:pt x="147897" y="47014"/>
                </a:lnTo>
                <a:lnTo>
                  <a:pt x="153946" y="76973"/>
                </a:lnTo>
                <a:close/>
              </a:path>
            </a:pathLst>
          </a:custGeom>
          <a:ln w="17068">
            <a:solidFill>
              <a:srgbClr val="4F4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68326" y="1173583"/>
            <a:ext cx="43180" cy="24765"/>
          </a:xfrm>
          <a:custGeom>
            <a:avLst/>
            <a:gdLst/>
            <a:ahLst/>
            <a:cxnLst/>
            <a:rect l="l" t="t" r="r" b="b"/>
            <a:pathLst>
              <a:path w="43180" h="24765">
                <a:moveTo>
                  <a:pt x="0" y="0"/>
                </a:moveTo>
                <a:lnTo>
                  <a:pt x="42668" y="12188"/>
                </a:lnTo>
                <a:lnTo>
                  <a:pt x="0" y="24376"/>
                </a:lnTo>
                <a:lnTo>
                  <a:pt x="12188" y="1218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68326" y="1173583"/>
            <a:ext cx="43180" cy="24765"/>
          </a:xfrm>
          <a:custGeom>
            <a:avLst/>
            <a:gdLst/>
            <a:ahLst/>
            <a:cxnLst/>
            <a:rect l="l" t="t" r="r" b="b"/>
            <a:pathLst>
              <a:path w="43180" h="24765">
                <a:moveTo>
                  <a:pt x="12188" y="12188"/>
                </a:moveTo>
                <a:lnTo>
                  <a:pt x="0" y="24376"/>
                </a:lnTo>
                <a:lnTo>
                  <a:pt x="42668" y="12188"/>
                </a:lnTo>
                <a:lnTo>
                  <a:pt x="0" y="0"/>
                </a:lnTo>
                <a:lnTo>
                  <a:pt x="12188" y="1218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41531" y="914830"/>
            <a:ext cx="180975" cy="206375"/>
          </a:xfrm>
          <a:custGeom>
            <a:avLst/>
            <a:gdLst/>
            <a:ahLst/>
            <a:cxnLst/>
            <a:rect l="l" t="t" r="r" b="b"/>
            <a:pathLst>
              <a:path w="180975" h="206375">
                <a:moveTo>
                  <a:pt x="27710" y="203210"/>
                </a:moveTo>
                <a:lnTo>
                  <a:pt x="22647" y="193145"/>
                </a:lnTo>
                <a:lnTo>
                  <a:pt x="11900" y="166364"/>
                </a:lnTo>
                <a:lnTo>
                  <a:pt x="2130" y="127983"/>
                </a:lnTo>
                <a:lnTo>
                  <a:pt x="0" y="83118"/>
                </a:lnTo>
                <a:lnTo>
                  <a:pt x="10686" y="44410"/>
                </a:lnTo>
                <a:lnTo>
                  <a:pt x="32545" y="19358"/>
                </a:lnTo>
                <a:lnTo>
                  <a:pt x="61991" y="5406"/>
                </a:lnTo>
                <a:lnTo>
                  <a:pt x="95440" y="0"/>
                </a:lnTo>
                <a:lnTo>
                  <a:pt x="125727" y="5381"/>
                </a:lnTo>
                <a:lnTo>
                  <a:pt x="148863" y="23009"/>
                </a:lnTo>
                <a:lnTo>
                  <a:pt x="166073" y="49146"/>
                </a:lnTo>
                <a:lnTo>
                  <a:pt x="178578" y="80051"/>
                </a:lnTo>
                <a:lnTo>
                  <a:pt x="180814" y="124093"/>
                </a:lnTo>
                <a:lnTo>
                  <a:pt x="167220" y="164785"/>
                </a:lnTo>
                <a:lnTo>
                  <a:pt x="150066" y="194669"/>
                </a:lnTo>
                <a:lnTo>
                  <a:pt x="141621" y="20628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83156" y="1080342"/>
            <a:ext cx="36830" cy="41275"/>
          </a:xfrm>
          <a:custGeom>
            <a:avLst/>
            <a:gdLst/>
            <a:ahLst/>
            <a:cxnLst/>
            <a:rect l="l" t="t" r="r" b="b"/>
            <a:pathLst>
              <a:path w="36830" h="41275">
                <a:moveTo>
                  <a:pt x="36415" y="15403"/>
                </a:moveTo>
                <a:lnTo>
                  <a:pt x="0" y="40777"/>
                </a:lnTo>
                <a:lnTo>
                  <a:pt x="17529" y="0"/>
                </a:lnTo>
                <a:lnTo>
                  <a:pt x="19269" y="17158"/>
                </a:lnTo>
                <a:lnTo>
                  <a:pt x="36415" y="154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83156" y="1080342"/>
            <a:ext cx="36830" cy="41275"/>
          </a:xfrm>
          <a:custGeom>
            <a:avLst/>
            <a:gdLst/>
            <a:ahLst/>
            <a:cxnLst/>
            <a:rect l="l" t="t" r="r" b="b"/>
            <a:pathLst>
              <a:path w="36830" h="41275">
                <a:moveTo>
                  <a:pt x="19269" y="17158"/>
                </a:moveTo>
                <a:lnTo>
                  <a:pt x="17529" y="0"/>
                </a:lnTo>
                <a:lnTo>
                  <a:pt x="0" y="40777"/>
                </a:lnTo>
                <a:lnTo>
                  <a:pt x="36415" y="15403"/>
                </a:lnTo>
                <a:lnTo>
                  <a:pt x="19269" y="1715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68551" y="1106192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4" h="154305">
                <a:moveTo>
                  <a:pt x="153946" y="76973"/>
                </a:moveTo>
                <a:lnTo>
                  <a:pt x="147896" y="106940"/>
                </a:lnTo>
                <a:lnTo>
                  <a:pt x="131399" y="131406"/>
                </a:lnTo>
                <a:lnTo>
                  <a:pt x="106932" y="147899"/>
                </a:lnTo>
                <a:lnTo>
                  <a:pt x="76973" y="153946"/>
                </a:lnTo>
                <a:lnTo>
                  <a:pt x="47008" y="147899"/>
                </a:lnTo>
                <a:lnTo>
                  <a:pt x="22541" y="131406"/>
                </a:lnTo>
                <a:lnTo>
                  <a:pt x="6047" y="106940"/>
                </a:lnTo>
                <a:lnTo>
                  <a:pt x="0" y="76973"/>
                </a:lnTo>
                <a:lnTo>
                  <a:pt x="6047" y="47014"/>
                </a:lnTo>
                <a:lnTo>
                  <a:pt x="22541" y="22547"/>
                </a:lnTo>
                <a:lnTo>
                  <a:pt x="47008" y="6049"/>
                </a:lnTo>
                <a:lnTo>
                  <a:pt x="76973" y="0"/>
                </a:lnTo>
                <a:lnTo>
                  <a:pt x="106932" y="6049"/>
                </a:lnTo>
                <a:lnTo>
                  <a:pt x="131399" y="22547"/>
                </a:lnTo>
                <a:lnTo>
                  <a:pt x="147896" y="47014"/>
                </a:lnTo>
                <a:lnTo>
                  <a:pt x="153946" y="76973"/>
                </a:lnTo>
                <a:close/>
              </a:path>
            </a:pathLst>
          </a:custGeom>
          <a:ln w="17068">
            <a:solidFill>
              <a:srgbClr val="4F4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77315" y="1132199"/>
            <a:ext cx="2238375" cy="914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57505" algn="l"/>
                <a:tab pos="733425" algn="l"/>
                <a:tab pos="1106170" algn="l"/>
                <a:tab pos="1485265" algn="l"/>
                <a:tab pos="1854835" algn="l"/>
                <a:tab pos="2225040" algn="l"/>
              </a:tabLst>
            </a:pPr>
            <a:r>
              <a:rPr sz="600" spc="120" baseline="6944" dirty="0">
                <a:latin typeface="Gill Sans MT"/>
                <a:cs typeface="Gill Sans MT"/>
              </a:rPr>
              <a:t>&lt;S&gt;</a:t>
            </a:r>
            <a:r>
              <a:rPr sz="600" u="sng" spc="120" baseline="6944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	</a:t>
            </a:r>
            <a:r>
              <a:rPr sz="400" spc="25" dirty="0">
                <a:latin typeface="Gill Sans MT"/>
                <a:cs typeface="Gill Sans MT"/>
              </a:rPr>
              <a:t>/TH/</a:t>
            </a:r>
            <a:r>
              <a:rPr sz="400" u="sng" spc="25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	</a:t>
            </a:r>
            <a:r>
              <a:rPr sz="400" spc="40" dirty="0">
                <a:latin typeface="Gill Sans MT"/>
                <a:cs typeface="Gill Sans MT"/>
              </a:rPr>
              <a:t>/E/</a:t>
            </a:r>
            <a:r>
              <a:rPr sz="400" u="sng" spc="40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	</a:t>
            </a:r>
            <a:r>
              <a:rPr sz="600" spc="37" baseline="6944" dirty="0">
                <a:latin typeface="Gill Sans MT"/>
                <a:cs typeface="Gill Sans MT"/>
              </a:rPr>
              <a:t>/K/</a:t>
            </a:r>
            <a:r>
              <a:rPr sz="600" u="sng" spc="37" baseline="6944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	</a:t>
            </a:r>
            <a:r>
              <a:rPr sz="600" spc="52" baseline="6944" dirty="0">
                <a:latin typeface="Gill Sans MT"/>
                <a:cs typeface="Gill Sans MT"/>
              </a:rPr>
              <a:t>/AE/</a:t>
            </a:r>
            <a:r>
              <a:rPr sz="600" u="sng" spc="52" baseline="6944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	</a:t>
            </a:r>
            <a:r>
              <a:rPr sz="600" spc="37" baseline="6944" dirty="0">
                <a:latin typeface="Gill Sans MT"/>
                <a:cs typeface="Gill Sans MT"/>
              </a:rPr>
              <a:t>/T/  </a:t>
            </a:r>
            <a:r>
              <a:rPr sz="600" spc="30" baseline="6944" dirty="0">
                <a:latin typeface="Gill Sans MT"/>
                <a:cs typeface="Gill Sans MT"/>
              </a:rPr>
              <a:t> </a:t>
            </a:r>
            <a:r>
              <a:rPr sz="600" u="sng" spc="7" baseline="694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600" u="sng" baseline="694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600" baseline="6944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92268" y="1170977"/>
            <a:ext cx="43180" cy="24765"/>
          </a:xfrm>
          <a:custGeom>
            <a:avLst/>
            <a:gdLst/>
            <a:ahLst/>
            <a:cxnLst/>
            <a:rect l="l" t="t" r="r" b="b"/>
            <a:pathLst>
              <a:path w="43179" h="24765">
                <a:moveTo>
                  <a:pt x="0" y="0"/>
                </a:moveTo>
                <a:lnTo>
                  <a:pt x="42668" y="12188"/>
                </a:lnTo>
                <a:lnTo>
                  <a:pt x="0" y="24380"/>
                </a:lnTo>
                <a:lnTo>
                  <a:pt x="12188" y="1218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92268" y="1170977"/>
            <a:ext cx="43180" cy="24765"/>
          </a:xfrm>
          <a:custGeom>
            <a:avLst/>
            <a:gdLst/>
            <a:ahLst/>
            <a:cxnLst/>
            <a:rect l="l" t="t" r="r" b="b"/>
            <a:pathLst>
              <a:path w="43179" h="24765">
                <a:moveTo>
                  <a:pt x="12188" y="12188"/>
                </a:moveTo>
                <a:lnTo>
                  <a:pt x="0" y="24380"/>
                </a:lnTo>
                <a:lnTo>
                  <a:pt x="42668" y="12188"/>
                </a:lnTo>
                <a:lnTo>
                  <a:pt x="0" y="0"/>
                </a:lnTo>
                <a:lnTo>
                  <a:pt x="12188" y="1218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608970" y="2423746"/>
            <a:ext cx="258445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130" dirty="0">
                <a:latin typeface="Gill Sans MT"/>
                <a:cs typeface="Gill Sans MT"/>
              </a:rPr>
              <a:t>t-&gt;</a:t>
            </a:r>
            <a:endParaRPr sz="1150">
              <a:latin typeface="Gill Sans MT"/>
              <a:cs typeface="Gill Sans M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14792" y="1499096"/>
            <a:ext cx="260350" cy="9372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980"/>
              </a:lnSpc>
              <a:spcBef>
                <a:spcPts val="120"/>
              </a:spcBef>
            </a:pPr>
            <a:r>
              <a:rPr sz="900" spc="90" dirty="0">
                <a:latin typeface="Gill Sans MT"/>
                <a:cs typeface="Gill Sans MT"/>
              </a:rPr>
              <a:t>...</a:t>
            </a:r>
            <a:endParaRPr sz="900">
              <a:latin typeface="Gill Sans MT"/>
              <a:cs typeface="Gill Sans MT"/>
            </a:endParaRPr>
          </a:p>
          <a:p>
            <a:pPr marL="12700">
              <a:lnSpc>
                <a:spcPts val="980"/>
              </a:lnSpc>
            </a:pPr>
            <a:r>
              <a:rPr sz="900" spc="90" dirty="0">
                <a:latin typeface="Gill Sans MT"/>
                <a:cs typeface="Gill Sans MT"/>
              </a:rPr>
              <a:t>...</a:t>
            </a:r>
            <a:endParaRPr sz="900">
              <a:latin typeface="Gill Sans MT"/>
              <a:cs typeface="Gill Sans MT"/>
            </a:endParaRPr>
          </a:p>
          <a:p>
            <a:pPr marL="24765">
              <a:lnSpc>
                <a:spcPts val="980"/>
              </a:lnSpc>
              <a:spcBef>
                <a:spcPts val="595"/>
              </a:spcBef>
            </a:pPr>
            <a:r>
              <a:rPr sz="900" spc="50" dirty="0">
                <a:latin typeface="Gill Sans MT"/>
                <a:cs typeface="Gill Sans MT"/>
              </a:rPr>
              <a:t>/t/</a:t>
            </a:r>
            <a:endParaRPr sz="900">
              <a:latin typeface="Gill Sans MT"/>
              <a:cs typeface="Gill Sans MT"/>
            </a:endParaRPr>
          </a:p>
          <a:p>
            <a:pPr marL="24765">
              <a:lnSpc>
                <a:spcPts val="880"/>
              </a:lnSpc>
            </a:pPr>
            <a:r>
              <a:rPr sz="900" spc="100" dirty="0">
                <a:latin typeface="Gill Sans MT"/>
                <a:cs typeface="Gill Sans MT"/>
              </a:rPr>
              <a:t>/ae/</a:t>
            </a:r>
            <a:endParaRPr sz="900">
              <a:latin typeface="Gill Sans MT"/>
              <a:cs typeface="Gill Sans MT"/>
            </a:endParaRPr>
          </a:p>
          <a:p>
            <a:pPr marL="24765">
              <a:lnSpc>
                <a:spcPts val="880"/>
              </a:lnSpc>
            </a:pPr>
            <a:r>
              <a:rPr sz="900" spc="65" dirty="0">
                <a:latin typeface="Gill Sans MT"/>
                <a:cs typeface="Gill Sans MT"/>
              </a:rPr>
              <a:t>/k/</a:t>
            </a:r>
            <a:endParaRPr sz="900">
              <a:latin typeface="Gill Sans MT"/>
              <a:cs typeface="Gill Sans MT"/>
            </a:endParaRPr>
          </a:p>
          <a:p>
            <a:pPr marL="24765">
              <a:lnSpc>
                <a:spcPts val="880"/>
              </a:lnSpc>
            </a:pPr>
            <a:r>
              <a:rPr sz="900" spc="75" dirty="0">
                <a:latin typeface="Gill Sans MT"/>
                <a:cs typeface="Gill Sans MT"/>
              </a:rPr>
              <a:t>/e/</a:t>
            </a:r>
            <a:endParaRPr sz="900">
              <a:latin typeface="Gill Sans MT"/>
              <a:cs typeface="Gill Sans MT"/>
            </a:endParaRPr>
          </a:p>
          <a:p>
            <a:pPr marL="24765">
              <a:lnSpc>
                <a:spcPts val="980"/>
              </a:lnSpc>
            </a:pPr>
            <a:r>
              <a:rPr sz="900" spc="70" dirty="0">
                <a:latin typeface="Gill Sans MT"/>
                <a:cs typeface="Gill Sans MT"/>
              </a:rPr>
              <a:t>/th/</a:t>
            </a:r>
            <a:endParaRPr sz="900">
              <a:latin typeface="Gill Sans MT"/>
              <a:cs typeface="Gill Sans MT"/>
            </a:endParaRPr>
          </a:p>
        </p:txBody>
      </p:sp>
      <p:graphicFrame>
        <p:nvGraphicFramePr>
          <p:cNvPr id="44" name="object 44"/>
          <p:cNvGraphicFramePr>
            <a:graphicFrameLocks noGrp="1"/>
          </p:cNvGraphicFramePr>
          <p:nvPr/>
        </p:nvGraphicFramePr>
        <p:xfrm>
          <a:off x="466443" y="1533006"/>
          <a:ext cx="1702431" cy="880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3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3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3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5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8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58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985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985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985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0985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0985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0985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110089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089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089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008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0.1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0.1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0.1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0.1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0.2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0.1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008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0.1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71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0.1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71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0.3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71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0.3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71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0.1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71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0.4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71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008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0.1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0.1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0.1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0.2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0.5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0.1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0093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0.1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52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0.2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52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0.3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52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0.2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52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0.1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52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0.3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52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008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0.6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0.5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0.1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0.1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0.2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0.1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5" name="object 45"/>
          <p:cNvSpPr txBox="1"/>
          <p:nvPr/>
        </p:nvSpPr>
        <p:spPr>
          <a:xfrm>
            <a:off x="227304" y="1334451"/>
            <a:ext cx="4674896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340610" algn="l"/>
              </a:tabLst>
            </a:pPr>
            <a:r>
              <a:rPr lang="ru-RU" sz="1100" spc="-50" dirty="0">
                <a:solidFill>
                  <a:srgbClr val="656565"/>
                </a:solidFill>
                <a:latin typeface="Arial"/>
                <a:cs typeface="Arial"/>
              </a:rPr>
              <a:t>Вероятности наблюдения </a:t>
            </a:r>
            <a:r>
              <a:rPr sz="1100" i="1" spc="25" dirty="0" smtClean="0">
                <a:solidFill>
                  <a:srgbClr val="656565"/>
                </a:solidFill>
                <a:latin typeface="Georgia"/>
                <a:cs typeface="Georgia"/>
              </a:rPr>
              <a:t>P</a:t>
            </a:r>
            <a:r>
              <a:rPr sz="1100" i="1" spc="-105" dirty="0" smtClean="0">
                <a:solidFill>
                  <a:srgbClr val="656565"/>
                </a:solidFill>
                <a:latin typeface="Georgia"/>
                <a:cs typeface="Georgia"/>
              </a:rPr>
              <a:t> </a:t>
            </a:r>
            <a:r>
              <a:rPr sz="1100" spc="35" dirty="0">
                <a:solidFill>
                  <a:srgbClr val="656565"/>
                </a:solidFill>
                <a:latin typeface="PMingLiU"/>
                <a:cs typeface="PMingLiU"/>
              </a:rPr>
              <a:t>(</a:t>
            </a:r>
            <a:r>
              <a:rPr sz="1100" i="1" spc="35" dirty="0">
                <a:solidFill>
                  <a:srgbClr val="656565"/>
                </a:solidFill>
                <a:latin typeface="Georgia"/>
                <a:cs typeface="Georgia"/>
              </a:rPr>
              <a:t>o</a:t>
            </a:r>
            <a:r>
              <a:rPr sz="1200" i="1" spc="52" baseline="-10416" dirty="0">
                <a:solidFill>
                  <a:srgbClr val="656565"/>
                </a:solidFill>
                <a:latin typeface="Arial"/>
                <a:cs typeface="Arial"/>
              </a:rPr>
              <a:t>t</a:t>
            </a:r>
            <a:r>
              <a:rPr sz="1100" spc="35" dirty="0">
                <a:solidFill>
                  <a:srgbClr val="656565"/>
                </a:solidFill>
                <a:latin typeface="Lucida Sans Unicode"/>
                <a:cs typeface="Lucida Sans Unicode"/>
              </a:rPr>
              <a:t>|</a:t>
            </a:r>
            <a:r>
              <a:rPr sz="1100" i="1" spc="35" dirty="0">
                <a:solidFill>
                  <a:srgbClr val="656565"/>
                </a:solidFill>
                <a:latin typeface="Georgia"/>
                <a:cs typeface="Georgia"/>
              </a:rPr>
              <a:t>c</a:t>
            </a:r>
            <a:r>
              <a:rPr sz="1200" i="1" spc="52" baseline="-10416" dirty="0">
                <a:solidFill>
                  <a:srgbClr val="656565"/>
                </a:solidFill>
                <a:latin typeface="Arial"/>
                <a:cs typeface="Arial"/>
              </a:rPr>
              <a:t>i</a:t>
            </a:r>
            <a:r>
              <a:rPr sz="1100" spc="35" dirty="0">
                <a:solidFill>
                  <a:srgbClr val="656565"/>
                </a:solidFill>
                <a:latin typeface="PMingLiU"/>
                <a:cs typeface="PMingLiU"/>
              </a:rPr>
              <a:t>)	</a:t>
            </a:r>
            <a:r>
              <a:rPr lang="ru-RU" sz="1100" spc="-15" dirty="0">
                <a:solidFill>
                  <a:srgbClr val="656565"/>
                </a:solidFill>
                <a:latin typeface="Arial"/>
                <a:cs typeface="Arial"/>
              </a:rPr>
              <a:t> Начать распределение</a:t>
            </a:r>
            <a:r>
              <a:rPr lang="ru-RU" sz="1100" spc="65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1100" i="1" spc="25" dirty="0" smtClean="0">
                <a:solidFill>
                  <a:srgbClr val="656565"/>
                </a:solidFill>
                <a:latin typeface="Georgia"/>
                <a:cs typeface="Georgia"/>
              </a:rPr>
              <a:t>P</a:t>
            </a:r>
            <a:r>
              <a:rPr sz="1100" i="1" spc="40" dirty="0" smtClean="0">
                <a:solidFill>
                  <a:srgbClr val="656565"/>
                </a:solidFill>
                <a:latin typeface="Georgia"/>
                <a:cs typeface="Georgia"/>
              </a:rPr>
              <a:t> </a:t>
            </a:r>
            <a:r>
              <a:rPr sz="1100" spc="25" dirty="0">
                <a:solidFill>
                  <a:srgbClr val="656565"/>
                </a:solidFill>
                <a:latin typeface="PMingLiU"/>
                <a:cs typeface="PMingLiU"/>
              </a:rPr>
              <a:t>(</a:t>
            </a:r>
            <a:r>
              <a:rPr sz="1100" i="1" spc="25" dirty="0">
                <a:solidFill>
                  <a:srgbClr val="656565"/>
                </a:solidFill>
                <a:latin typeface="Georgia"/>
                <a:cs typeface="Georgia"/>
              </a:rPr>
              <a:t>o</a:t>
            </a:r>
            <a:r>
              <a:rPr sz="1200" spc="37" baseline="-10416" dirty="0">
                <a:solidFill>
                  <a:srgbClr val="656565"/>
                </a:solidFill>
                <a:latin typeface="PMingLiU"/>
                <a:cs typeface="PMingLiU"/>
              </a:rPr>
              <a:t>1</a:t>
            </a:r>
            <a:r>
              <a:rPr sz="1200" i="1" spc="37" baseline="-10416" dirty="0">
                <a:solidFill>
                  <a:srgbClr val="656565"/>
                </a:solidFill>
                <a:latin typeface="Arial"/>
                <a:cs typeface="Arial"/>
              </a:rPr>
              <a:t>,...,t</a:t>
            </a:r>
            <a:r>
              <a:rPr sz="1100" spc="25" dirty="0">
                <a:solidFill>
                  <a:srgbClr val="656565"/>
                </a:solidFill>
                <a:latin typeface="Lucida Sans Unicode"/>
                <a:cs typeface="Lucida Sans Unicode"/>
              </a:rPr>
              <a:t>|</a:t>
            </a:r>
            <a:r>
              <a:rPr sz="1100" i="1" spc="25" dirty="0">
                <a:solidFill>
                  <a:srgbClr val="656565"/>
                </a:solidFill>
                <a:latin typeface="Georgia"/>
                <a:cs typeface="Georgia"/>
              </a:rPr>
              <a:t>c</a:t>
            </a:r>
            <a:r>
              <a:rPr sz="1200" i="1" spc="37" baseline="-10416" dirty="0">
                <a:solidFill>
                  <a:srgbClr val="656565"/>
                </a:solidFill>
                <a:latin typeface="Arial"/>
                <a:cs typeface="Arial"/>
              </a:rPr>
              <a:t>i</a:t>
            </a:r>
            <a:r>
              <a:rPr sz="1100" spc="25" dirty="0">
                <a:solidFill>
                  <a:srgbClr val="656565"/>
                </a:solidFill>
                <a:latin typeface="PMingLiU"/>
                <a:cs typeface="PMingLiU"/>
              </a:rPr>
              <a:t>)</a:t>
            </a:r>
            <a:endParaRPr sz="1100" dirty="0">
              <a:latin typeface="PMingLiU"/>
              <a:cs typeface="PMingLiU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940013" y="2452327"/>
            <a:ext cx="257175" cy="200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50" spc="125" dirty="0">
                <a:latin typeface="Gill Sans MT"/>
                <a:cs typeface="Gill Sans MT"/>
              </a:rPr>
              <a:t>t-&gt;</a:t>
            </a:r>
            <a:endParaRPr sz="1150">
              <a:latin typeface="Gill Sans MT"/>
              <a:cs typeface="Gill Sans M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566677" y="2190640"/>
            <a:ext cx="222885" cy="1651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spc="70" dirty="0">
                <a:latin typeface="Gill Sans MT"/>
                <a:cs typeface="Gill Sans MT"/>
              </a:rPr>
              <a:t>/th/</a:t>
            </a:r>
            <a:endParaRPr sz="900">
              <a:latin typeface="Gill Sans MT"/>
              <a:cs typeface="Gill Sans M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554240" y="1463541"/>
            <a:ext cx="259079" cy="78105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900" spc="85" dirty="0">
                <a:latin typeface="Gill Sans MT"/>
                <a:cs typeface="Gill Sans MT"/>
              </a:rPr>
              <a:t>...</a:t>
            </a:r>
            <a:endParaRPr sz="900">
              <a:latin typeface="Gill Sans MT"/>
              <a:cs typeface="Gill Sans MT"/>
            </a:endParaRPr>
          </a:p>
          <a:p>
            <a:pPr marL="24765">
              <a:lnSpc>
                <a:spcPts val="975"/>
              </a:lnSpc>
              <a:spcBef>
                <a:spcPts val="580"/>
              </a:spcBef>
            </a:pPr>
            <a:r>
              <a:rPr sz="900" spc="50" dirty="0">
                <a:latin typeface="Gill Sans MT"/>
                <a:cs typeface="Gill Sans MT"/>
              </a:rPr>
              <a:t>/t/</a:t>
            </a:r>
            <a:endParaRPr sz="900">
              <a:latin typeface="Gill Sans MT"/>
              <a:cs typeface="Gill Sans MT"/>
            </a:endParaRPr>
          </a:p>
          <a:p>
            <a:pPr marL="24765">
              <a:lnSpc>
                <a:spcPts val="875"/>
              </a:lnSpc>
            </a:pPr>
            <a:r>
              <a:rPr sz="900" spc="100" dirty="0">
                <a:latin typeface="Gill Sans MT"/>
                <a:cs typeface="Gill Sans MT"/>
              </a:rPr>
              <a:t>/ae/</a:t>
            </a:r>
            <a:endParaRPr sz="900">
              <a:latin typeface="Gill Sans MT"/>
              <a:cs typeface="Gill Sans MT"/>
            </a:endParaRPr>
          </a:p>
          <a:p>
            <a:pPr marL="24765">
              <a:lnSpc>
                <a:spcPts val="875"/>
              </a:lnSpc>
            </a:pPr>
            <a:r>
              <a:rPr sz="900" spc="65" dirty="0">
                <a:latin typeface="Gill Sans MT"/>
                <a:cs typeface="Gill Sans MT"/>
              </a:rPr>
              <a:t>/k/</a:t>
            </a:r>
            <a:endParaRPr sz="900">
              <a:latin typeface="Gill Sans MT"/>
              <a:cs typeface="Gill Sans MT"/>
            </a:endParaRPr>
          </a:p>
          <a:p>
            <a:pPr marL="24765">
              <a:lnSpc>
                <a:spcPts val="975"/>
              </a:lnSpc>
            </a:pPr>
            <a:r>
              <a:rPr sz="900" spc="75" dirty="0">
                <a:latin typeface="Gill Sans MT"/>
                <a:cs typeface="Gill Sans MT"/>
              </a:rPr>
              <a:t>/e/</a:t>
            </a:r>
            <a:endParaRPr sz="900">
              <a:latin typeface="Gill Sans MT"/>
              <a:cs typeface="Gill Sans MT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542980" y="2302118"/>
            <a:ext cx="280670" cy="1651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spc="195" dirty="0">
                <a:latin typeface="Gill Sans MT"/>
                <a:cs typeface="Gill Sans MT"/>
              </a:rPr>
              <a:t>&lt;s&gt;</a:t>
            </a:r>
            <a:endParaRPr sz="900">
              <a:latin typeface="Gill Sans MT"/>
              <a:cs typeface="Gill Sans MT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2906397" y="2304375"/>
            <a:ext cx="38735" cy="44450"/>
          </a:xfrm>
          <a:custGeom>
            <a:avLst/>
            <a:gdLst/>
            <a:ahLst/>
            <a:cxnLst/>
            <a:rect l="l" t="t" r="r" b="b"/>
            <a:pathLst>
              <a:path w="38735" h="44450">
                <a:moveTo>
                  <a:pt x="0" y="44064"/>
                </a:moveTo>
                <a:lnTo>
                  <a:pt x="38548" y="0"/>
                </a:lnTo>
              </a:path>
            </a:pathLst>
          </a:custGeom>
          <a:ln w="7995">
            <a:solidFill>
              <a:srgbClr val="FF2F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902830" y="2296353"/>
            <a:ext cx="49530" cy="52705"/>
          </a:xfrm>
          <a:custGeom>
            <a:avLst/>
            <a:gdLst/>
            <a:ahLst/>
            <a:cxnLst/>
            <a:rect l="l" t="t" r="r" b="b"/>
            <a:pathLst>
              <a:path w="49530" h="52705">
                <a:moveTo>
                  <a:pt x="49016" y="0"/>
                </a:moveTo>
                <a:lnTo>
                  <a:pt x="0" y="26763"/>
                </a:lnTo>
                <a:lnTo>
                  <a:pt x="10101" y="29364"/>
                </a:lnTo>
                <a:lnTo>
                  <a:pt x="18694" y="34791"/>
                </a:lnTo>
                <a:lnTo>
                  <a:pt x="25194" y="42547"/>
                </a:lnTo>
                <a:lnTo>
                  <a:pt x="29017" y="52137"/>
                </a:lnTo>
                <a:lnTo>
                  <a:pt x="49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2" name="object 52"/>
          <p:cNvGraphicFramePr>
            <a:graphicFrameLocks noGrp="1"/>
          </p:cNvGraphicFramePr>
          <p:nvPr/>
        </p:nvGraphicFramePr>
        <p:xfrm>
          <a:off x="2804452" y="1567041"/>
          <a:ext cx="1645279" cy="8753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2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2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2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2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7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921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921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921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0921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0921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0922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109426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426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429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406">
                <a:tc>
                  <a:txBody>
                    <a:bodyPr/>
                    <a:lstStyle/>
                    <a:p>
                      <a:pPr marR="57785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500" dirty="0">
                          <a:latin typeface="Gill Sans MT"/>
                          <a:cs typeface="Gill Sans MT"/>
                        </a:rPr>
                        <a:t>0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77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9426">
                <a:tc>
                  <a:txBody>
                    <a:bodyPr/>
                    <a:lstStyle/>
                    <a:p>
                      <a:pPr marR="57785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500" dirty="0">
                          <a:latin typeface="Gill Sans MT"/>
                          <a:cs typeface="Gill Sans MT"/>
                        </a:rPr>
                        <a:t>0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71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9429">
                <a:tc>
                  <a:txBody>
                    <a:bodyPr/>
                    <a:lstStyle/>
                    <a:p>
                      <a:pPr marR="5778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500" dirty="0">
                          <a:latin typeface="Gill Sans MT"/>
                          <a:cs typeface="Gill Sans MT"/>
                        </a:rPr>
                        <a:t>0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58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9426">
                <a:tc>
                  <a:txBody>
                    <a:bodyPr/>
                    <a:lstStyle/>
                    <a:p>
                      <a:pPr marR="5778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500" dirty="0">
                          <a:latin typeface="Gill Sans MT"/>
                          <a:cs typeface="Gill Sans MT"/>
                        </a:rPr>
                        <a:t>0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460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0.6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20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9426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1.0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4" name="object 5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Andrew</a:t>
            </a:r>
            <a:r>
              <a:rPr spc="-10" dirty="0"/>
              <a:t> </a:t>
            </a:r>
            <a:r>
              <a:rPr spc="-20" dirty="0"/>
              <a:t>Senior</a:t>
            </a:r>
          </a:p>
        </p:txBody>
      </p:sp>
      <p:sp>
        <p:nvSpPr>
          <p:cNvPr id="55" name="object 5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30" dirty="0"/>
              <a:t>Speech</a:t>
            </a:r>
            <a:r>
              <a:rPr spc="-15" dirty="0"/>
              <a:t> </a:t>
            </a:r>
            <a:r>
              <a:rPr spc="-5" dirty="0"/>
              <a:t>Recognition</a:t>
            </a: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r>
              <a:rPr spc="-20" dirty="0"/>
              <a:t>27 </a:t>
            </a:r>
            <a:r>
              <a:rPr spc="5" dirty="0"/>
              <a:t>of</a:t>
            </a:r>
            <a:r>
              <a:rPr spc="40" dirty="0"/>
              <a:t> </a:t>
            </a:r>
            <a:r>
              <a:rPr spc="-20" dirty="0"/>
              <a:t>63</a:t>
            </a:r>
          </a:p>
        </p:txBody>
      </p:sp>
      <p:sp>
        <p:nvSpPr>
          <p:cNvPr id="53" name="object 53"/>
          <p:cNvSpPr txBox="1"/>
          <p:nvPr/>
        </p:nvSpPr>
        <p:spPr>
          <a:xfrm>
            <a:off x="2829585" y="2443394"/>
            <a:ext cx="180340" cy="10413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75" dirty="0">
                <a:latin typeface="Gill Sans MT"/>
                <a:cs typeface="Gill Sans MT"/>
              </a:rPr>
              <a:t>0</a:t>
            </a:r>
            <a:r>
              <a:rPr sz="500" spc="120" dirty="0">
                <a:latin typeface="Gill Sans MT"/>
                <a:cs typeface="Gill Sans MT"/>
              </a:rPr>
              <a:t> </a:t>
            </a:r>
            <a:r>
              <a:rPr sz="500" spc="75" dirty="0">
                <a:latin typeface="Gill Sans MT"/>
                <a:cs typeface="Gill Sans MT"/>
              </a:rPr>
              <a:t>1</a:t>
            </a:r>
            <a:endParaRPr sz="500">
              <a:latin typeface="Gill Sans MT"/>
              <a:cs typeface="Gill Sans MT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304" y="70800"/>
            <a:ext cx="3455851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-50" dirty="0" smtClean="0"/>
              <a:t>Проблема распознавания речи</a:t>
            </a:r>
            <a:endParaRPr spc="-45" dirty="0"/>
          </a:p>
        </p:txBody>
      </p:sp>
      <p:sp>
        <p:nvSpPr>
          <p:cNvPr id="3" name="object 3"/>
          <p:cNvSpPr/>
          <p:nvPr/>
        </p:nvSpPr>
        <p:spPr>
          <a:xfrm>
            <a:off x="309193" y="1133703"/>
            <a:ext cx="4277995" cy="202565"/>
          </a:xfrm>
          <a:custGeom>
            <a:avLst/>
            <a:gdLst/>
            <a:ahLst/>
            <a:cxnLst/>
            <a:rect l="l" t="t" r="r" b="b"/>
            <a:pathLst>
              <a:path w="4277995" h="202565">
                <a:moveTo>
                  <a:pt x="4226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01952"/>
                </a:lnTo>
                <a:lnTo>
                  <a:pt x="4277655" y="201952"/>
                </a:lnTo>
                <a:lnTo>
                  <a:pt x="4277655" y="50800"/>
                </a:lnTo>
                <a:lnTo>
                  <a:pt x="4273646" y="31075"/>
                </a:lnTo>
                <a:lnTo>
                  <a:pt x="4262732" y="14922"/>
                </a:lnTo>
                <a:lnTo>
                  <a:pt x="4246579" y="4008"/>
                </a:lnTo>
                <a:lnTo>
                  <a:pt x="422685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9194" y="1323009"/>
            <a:ext cx="427765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9994" y="1553591"/>
            <a:ext cx="101600" cy="10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0794" y="1540890"/>
            <a:ext cx="4226800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86848" y="1177937"/>
            <a:ext cx="50746" cy="3756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9193" y="1367282"/>
            <a:ext cx="4277995" cy="237490"/>
          </a:xfrm>
          <a:custGeom>
            <a:avLst/>
            <a:gdLst/>
            <a:ahLst/>
            <a:cxnLst/>
            <a:rect l="l" t="t" r="r" b="b"/>
            <a:pathLst>
              <a:path w="4277995" h="237490">
                <a:moveTo>
                  <a:pt x="4277655" y="0"/>
                </a:moveTo>
                <a:lnTo>
                  <a:pt x="0" y="0"/>
                </a:lnTo>
                <a:lnTo>
                  <a:pt x="0" y="186308"/>
                </a:lnTo>
                <a:lnTo>
                  <a:pt x="4008" y="206032"/>
                </a:lnTo>
                <a:lnTo>
                  <a:pt x="14922" y="222185"/>
                </a:lnTo>
                <a:lnTo>
                  <a:pt x="31075" y="233100"/>
                </a:lnTo>
                <a:lnTo>
                  <a:pt x="50800" y="237108"/>
                </a:lnTo>
                <a:lnTo>
                  <a:pt x="4226854" y="237108"/>
                </a:lnTo>
                <a:lnTo>
                  <a:pt x="4246579" y="233100"/>
                </a:lnTo>
                <a:lnTo>
                  <a:pt x="4262732" y="222185"/>
                </a:lnTo>
                <a:lnTo>
                  <a:pt x="4273646" y="206032"/>
                </a:lnTo>
                <a:lnTo>
                  <a:pt x="4277655" y="186308"/>
                </a:lnTo>
                <a:lnTo>
                  <a:pt x="4277655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86848" y="1216035"/>
            <a:ext cx="0" cy="356870"/>
          </a:xfrm>
          <a:custGeom>
            <a:avLst/>
            <a:gdLst/>
            <a:ahLst/>
            <a:cxnLst/>
            <a:rect l="l" t="t" r="r" b="b"/>
            <a:pathLst>
              <a:path h="356869">
                <a:moveTo>
                  <a:pt x="0" y="356604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86848" y="120333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86848" y="119063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86848" y="117793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70593" y="1467542"/>
            <a:ext cx="0" cy="635"/>
          </a:xfrm>
          <a:custGeom>
            <a:avLst/>
            <a:gdLst/>
            <a:ahLst/>
            <a:cxnLst/>
            <a:rect l="l" t="t" r="r" b="b"/>
            <a:pathLst>
              <a:path h="634">
                <a:moveTo>
                  <a:pt x="-640" y="77"/>
                </a:moveTo>
                <a:lnTo>
                  <a:pt x="640" y="7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67373" y="1467619"/>
            <a:ext cx="0" cy="635"/>
          </a:xfrm>
          <a:custGeom>
            <a:avLst/>
            <a:gdLst/>
            <a:ahLst/>
            <a:cxnLst/>
            <a:rect l="l" t="t" r="r" b="b"/>
            <a:pathLst>
              <a:path h="634">
                <a:moveTo>
                  <a:pt x="-640" y="77"/>
                </a:moveTo>
                <a:lnTo>
                  <a:pt x="640" y="7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64150" y="1467619"/>
            <a:ext cx="0" cy="635"/>
          </a:xfrm>
          <a:custGeom>
            <a:avLst/>
            <a:gdLst/>
            <a:ahLst/>
            <a:cxnLst/>
            <a:rect l="l" t="t" r="r" b="b"/>
            <a:pathLst>
              <a:path h="634">
                <a:moveTo>
                  <a:pt x="-640" y="77"/>
                </a:moveTo>
                <a:lnTo>
                  <a:pt x="640" y="7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60929" y="1467619"/>
            <a:ext cx="0" cy="635"/>
          </a:xfrm>
          <a:custGeom>
            <a:avLst/>
            <a:gdLst/>
            <a:ahLst/>
            <a:cxnLst/>
            <a:rect l="l" t="t" r="r" b="b"/>
            <a:pathLst>
              <a:path h="634">
                <a:moveTo>
                  <a:pt x="-640" y="116"/>
                </a:moveTo>
                <a:lnTo>
                  <a:pt x="640" y="1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57707" y="1467619"/>
            <a:ext cx="0" cy="635"/>
          </a:xfrm>
          <a:custGeom>
            <a:avLst/>
            <a:gdLst/>
            <a:ahLst/>
            <a:cxnLst/>
            <a:rect l="l" t="t" r="r" b="b"/>
            <a:pathLst>
              <a:path h="634">
                <a:moveTo>
                  <a:pt x="-640" y="77"/>
                </a:moveTo>
                <a:lnTo>
                  <a:pt x="640" y="7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54487" y="1467309"/>
            <a:ext cx="0" cy="635"/>
          </a:xfrm>
          <a:custGeom>
            <a:avLst/>
            <a:gdLst/>
            <a:ahLst/>
            <a:cxnLst/>
            <a:rect l="l" t="t" r="r" b="b"/>
            <a:pathLst>
              <a:path h="634">
                <a:moveTo>
                  <a:pt x="-640" y="155"/>
                </a:moveTo>
                <a:lnTo>
                  <a:pt x="640" y="1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51271" y="1467388"/>
            <a:ext cx="0" cy="635"/>
          </a:xfrm>
          <a:custGeom>
            <a:avLst/>
            <a:gdLst/>
            <a:ahLst/>
            <a:cxnLst/>
            <a:rect l="l" t="t" r="r" b="b"/>
            <a:pathLst>
              <a:path h="634">
                <a:moveTo>
                  <a:pt x="-640" y="115"/>
                </a:moveTo>
                <a:lnTo>
                  <a:pt x="640" y="11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48047" y="1467309"/>
            <a:ext cx="0" cy="635"/>
          </a:xfrm>
          <a:custGeom>
            <a:avLst/>
            <a:gdLst/>
            <a:ahLst/>
            <a:cxnLst/>
            <a:rect l="l" t="t" r="r" b="b"/>
            <a:pathLst>
              <a:path h="634">
                <a:moveTo>
                  <a:pt x="-640" y="193"/>
                </a:moveTo>
                <a:lnTo>
                  <a:pt x="640" y="19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44829" y="1467542"/>
            <a:ext cx="0" cy="635"/>
          </a:xfrm>
          <a:custGeom>
            <a:avLst/>
            <a:gdLst/>
            <a:ahLst/>
            <a:cxnLst/>
            <a:rect l="l" t="t" r="r" b="b"/>
            <a:pathLst>
              <a:path h="634">
                <a:moveTo>
                  <a:pt x="-640" y="193"/>
                </a:moveTo>
                <a:lnTo>
                  <a:pt x="640" y="19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41604" y="1467852"/>
            <a:ext cx="0" cy="635"/>
          </a:xfrm>
          <a:custGeom>
            <a:avLst/>
            <a:gdLst/>
            <a:ahLst/>
            <a:cxnLst/>
            <a:rect l="l" t="t" r="r" b="b"/>
            <a:pathLst>
              <a:path h="634">
                <a:moveTo>
                  <a:pt x="-640" y="116"/>
                </a:moveTo>
                <a:lnTo>
                  <a:pt x="640" y="1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238383" y="1467930"/>
            <a:ext cx="0" cy="635"/>
          </a:xfrm>
          <a:custGeom>
            <a:avLst/>
            <a:gdLst/>
            <a:ahLst/>
            <a:cxnLst/>
            <a:rect l="l" t="t" r="r" b="b"/>
            <a:pathLst>
              <a:path h="634">
                <a:moveTo>
                  <a:pt x="-640" y="116"/>
                </a:moveTo>
                <a:lnTo>
                  <a:pt x="640" y="1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35161" y="1467852"/>
            <a:ext cx="0" cy="635"/>
          </a:xfrm>
          <a:custGeom>
            <a:avLst/>
            <a:gdLst/>
            <a:ahLst/>
            <a:cxnLst/>
            <a:rect l="l" t="t" r="r" b="b"/>
            <a:pathLst>
              <a:path h="634">
                <a:moveTo>
                  <a:pt x="-640" y="155"/>
                </a:moveTo>
                <a:lnTo>
                  <a:pt x="640" y="1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31943" y="1467542"/>
            <a:ext cx="0" cy="635"/>
          </a:xfrm>
          <a:custGeom>
            <a:avLst/>
            <a:gdLst/>
            <a:ahLst/>
            <a:cxnLst/>
            <a:rect l="l" t="t" r="r" b="b"/>
            <a:pathLst>
              <a:path h="634">
                <a:moveTo>
                  <a:pt x="-640" y="232"/>
                </a:moveTo>
                <a:lnTo>
                  <a:pt x="640" y="23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28723" y="1467464"/>
            <a:ext cx="0" cy="635"/>
          </a:xfrm>
          <a:custGeom>
            <a:avLst/>
            <a:gdLst/>
            <a:ahLst/>
            <a:cxnLst/>
            <a:rect l="l" t="t" r="r" b="b"/>
            <a:pathLst>
              <a:path h="634">
                <a:moveTo>
                  <a:pt x="-640" y="116"/>
                </a:moveTo>
                <a:lnTo>
                  <a:pt x="640" y="1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25499" y="1467464"/>
            <a:ext cx="0" cy="635"/>
          </a:xfrm>
          <a:custGeom>
            <a:avLst/>
            <a:gdLst/>
            <a:ahLst/>
            <a:cxnLst/>
            <a:rect l="l" t="t" r="r" b="b"/>
            <a:pathLst>
              <a:path h="634">
                <a:moveTo>
                  <a:pt x="-640" y="116"/>
                </a:moveTo>
                <a:lnTo>
                  <a:pt x="640" y="1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22283" y="1467542"/>
            <a:ext cx="0" cy="635"/>
          </a:xfrm>
          <a:custGeom>
            <a:avLst/>
            <a:gdLst/>
            <a:ahLst/>
            <a:cxnLst/>
            <a:rect l="l" t="t" r="r" b="b"/>
            <a:pathLst>
              <a:path h="634">
                <a:moveTo>
                  <a:pt x="-640" y="310"/>
                </a:moveTo>
                <a:lnTo>
                  <a:pt x="640" y="3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19058" y="1467852"/>
            <a:ext cx="0" cy="635"/>
          </a:xfrm>
          <a:custGeom>
            <a:avLst/>
            <a:gdLst/>
            <a:ahLst/>
            <a:cxnLst/>
            <a:rect l="l" t="t" r="r" b="b"/>
            <a:pathLst>
              <a:path h="634">
                <a:moveTo>
                  <a:pt x="-640" y="155"/>
                </a:moveTo>
                <a:lnTo>
                  <a:pt x="640" y="1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215841" y="1468162"/>
            <a:ext cx="0" cy="635"/>
          </a:xfrm>
          <a:custGeom>
            <a:avLst/>
            <a:gdLst/>
            <a:ahLst/>
            <a:cxnLst/>
            <a:rect l="l" t="t" r="r" b="b"/>
            <a:pathLst>
              <a:path h="634">
                <a:moveTo>
                  <a:pt x="-640" y="154"/>
                </a:moveTo>
                <a:lnTo>
                  <a:pt x="640" y="15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212619" y="1467697"/>
            <a:ext cx="0" cy="1270"/>
          </a:xfrm>
          <a:custGeom>
            <a:avLst/>
            <a:gdLst/>
            <a:ahLst/>
            <a:cxnLst/>
            <a:rect l="l" t="t" r="r" b="b"/>
            <a:pathLst>
              <a:path h="1269">
                <a:moveTo>
                  <a:pt x="-640" y="348"/>
                </a:moveTo>
                <a:lnTo>
                  <a:pt x="640" y="34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209397" y="1467309"/>
            <a:ext cx="0" cy="1270"/>
          </a:xfrm>
          <a:custGeom>
            <a:avLst/>
            <a:gdLst/>
            <a:ahLst/>
            <a:cxnLst/>
            <a:rect l="l" t="t" r="r" b="b"/>
            <a:pathLst>
              <a:path h="1269">
                <a:moveTo>
                  <a:pt x="-640" y="387"/>
                </a:moveTo>
                <a:lnTo>
                  <a:pt x="640" y="38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06177" y="1467309"/>
            <a:ext cx="0" cy="635"/>
          </a:xfrm>
          <a:custGeom>
            <a:avLst/>
            <a:gdLst/>
            <a:ahLst/>
            <a:cxnLst/>
            <a:rect l="l" t="t" r="r" b="b"/>
            <a:pathLst>
              <a:path h="634">
                <a:moveTo>
                  <a:pt x="-640" y="193"/>
                </a:moveTo>
                <a:lnTo>
                  <a:pt x="640" y="19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02955" y="1467388"/>
            <a:ext cx="0" cy="1270"/>
          </a:xfrm>
          <a:custGeom>
            <a:avLst/>
            <a:gdLst/>
            <a:ahLst/>
            <a:cxnLst/>
            <a:rect l="l" t="t" r="r" b="b"/>
            <a:pathLst>
              <a:path h="1269">
                <a:moveTo>
                  <a:pt x="-640" y="387"/>
                </a:moveTo>
                <a:lnTo>
                  <a:pt x="640" y="38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199735" y="1467774"/>
            <a:ext cx="0" cy="1270"/>
          </a:xfrm>
          <a:custGeom>
            <a:avLst/>
            <a:gdLst/>
            <a:ahLst/>
            <a:cxnLst/>
            <a:rect l="l" t="t" r="r" b="b"/>
            <a:pathLst>
              <a:path h="1269">
                <a:moveTo>
                  <a:pt x="-640" y="619"/>
                </a:moveTo>
                <a:lnTo>
                  <a:pt x="640" y="61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196512" y="1468162"/>
            <a:ext cx="0" cy="1270"/>
          </a:xfrm>
          <a:custGeom>
            <a:avLst/>
            <a:gdLst/>
            <a:ahLst/>
            <a:cxnLst/>
            <a:rect l="l" t="t" r="r" b="b"/>
            <a:pathLst>
              <a:path h="1269">
                <a:moveTo>
                  <a:pt x="-640" y="542"/>
                </a:moveTo>
                <a:lnTo>
                  <a:pt x="640" y="54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193294" y="1467852"/>
            <a:ext cx="0" cy="1270"/>
          </a:xfrm>
          <a:custGeom>
            <a:avLst/>
            <a:gdLst/>
            <a:ahLst/>
            <a:cxnLst/>
            <a:rect l="l" t="t" r="r" b="b"/>
            <a:pathLst>
              <a:path h="1269">
                <a:moveTo>
                  <a:pt x="-640" y="425"/>
                </a:moveTo>
                <a:lnTo>
                  <a:pt x="640" y="42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190073" y="1467078"/>
            <a:ext cx="0" cy="1905"/>
          </a:xfrm>
          <a:custGeom>
            <a:avLst/>
            <a:gdLst/>
            <a:ahLst/>
            <a:cxnLst/>
            <a:rect l="l" t="t" r="r" b="b"/>
            <a:pathLst>
              <a:path h="1905">
                <a:moveTo>
                  <a:pt x="-640" y="851"/>
                </a:moveTo>
                <a:lnTo>
                  <a:pt x="640" y="8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186851" y="1465758"/>
            <a:ext cx="0" cy="3175"/>
          </a:xfrm>
          <a:custGeom>
            <a:avLst/>
            <a:gdLst/>
            <a:ahLst/>
            <a:cxnLst/>
            <a:rect l="l" t="t" r="r" b="b"/>
            <a:pathLst>
              <a:path h="3175">
                <a:moveTo>
                  <a:pt x="0" y="0"/>
                </a:moveTo>
                <a:lnTo>
                  <a:pt x="0" y="302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183631" y="1465681"/>
            <a:ext cx="0" cy="3810"/>
          </a:xfrm>
          <a:custGeom>
            <a:avLst/>
            <a:gdLst/>
            <a:ahLst/>
            <a:cxnLst/>
            <a:rect l="l" t="t" r="r" b="b"/>
            <a:pathLst>
              <a:path h="3809">
                <a:moveTo>
                  <a:pt x="0" y="0"/>
                </a:moveTo>
                <a:lnTo>
                  <a:pt x="0" y="32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180408" y="1463744"/>
            <a:ext cx="0" cy="5080"/>
          </a:xfrm>
          <a:custGeom>
            <a:avLst/>
            <a:gdLst/>
            <a:ahLst/>
            <a:cxnLst/>
            <a:rect l="l" t="t" r="r" b="b"/>
            <a:pathLst>
              <a:path h="5080">
                <a:moveTo>
                  <a:pt x="0" y="0"/>
                </a:moveTo>
                <a:lnTo>
                  <a:pt x="0" y="50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177189" y="1463667"/>
            <a:ext cx="0" cy="3175"/>
          </a:xfrm>
          <a:custGeom>
            <a:avLst/>
            <a:gdLst/>
            <a:ahLst/>
            <a:cxnLst/>
            <a:rect l="l" t="t" r="r" b="b"/>
            <a:pathLst>
              <a:path h="3175">
                <a:moveTo>
                  <a:pt x="0" y="0"/>
                </a:moveTo>
                <a:lnTo>
                  <a:pt x="0" y="31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173966" y="1463511"/>
            <a:ext cx="0" cy="10795"/>
          </a:xfrm>
          <a:custGeom>
            <a:avLst/>
            <a:gdLst/>
            <a:ahLst/>
            <a:cxnLst/>
            <a:rect l="l" t="t" r="r" b="b"/>
            <a:pathLst>
              <a:path h="10794">
                <a:moveTo>
                  <a:pt x="0" y="0"/>
                </a:moveTo>
                <a:lnTo>
                  <a:pt x="0" y="1069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170745" y="1463123"/>
            <a:ext cx="0" cy="4445"/>
          </a:xfrm>
          <a:custGeom>
            <a:avLst/>
            <a:gdLst/>
            <a:ahLst/>
            <a:cxnLst/>
            <a:rect l="l" t="t" r="r" b="b"/>
            <a:pathLst>
              <a:path h="4444">
                <a:moveTo>
                  <a:pt x="0" y="0"/>
                </a:moveTo>
                <a:lnTo>
                  <a:pt x="0" y="403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167526" y="1467154"/>
            <a:ext cx="0" cy="7620"/>
          </a:xfrm>
          <a:custGeom>
            <a:avLst/>
            <a:gdLst/>
            <a:ahLst/>
            <a:cxnLst/>
            <a:rect l="l" t="t" r="r" b="b"/>
            <a:pathLst>
              <a:path h="7619">
                <a:moveTo>
                  <a:pt x="0" y="0"/>
                </a:moveTo>
                <a:lnTo>
                  <a:pt x="0" y="736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164303" y="1462349"/>
            <a:ext cx="0" cy="12065"/>
          </a:xfrm>
          <a:custGeom>
            <a:avLst/>
            <a:gdLst/>
            <a:ahLst/>
            <a:cxnLst/>
            <a:rect l="l" t="t" r="r" b="b"/>
            <a:pathLst>
              <a:path h="12065">
                <a:moveTo>
                  <a:pt x="0" y="0"/>
                </a:moveTo>
                <a:lnTo>
                  <a:pt x="0" y="1185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161083" y="1462039"/>
            <a:ext cx="0" cy="12065"/>
          </a:xfrm>
          <a:custGeom>
            <a:avLst/>
            <a:gdLst/>
            <a:ahLst/>
            <a:cxnLst/>
            <a:rect l="l" t="t" r="r" b="b"/>
            <a:pathLst>
              <a:path h="12065">
                <a:moveTo>
                  <a:pt x="0" y="0"/>
                </a:moveTo>
                <a:lnTo>
                  <a:pt x="0" y="119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157862" y="1465681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3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154643" y="1459016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06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151425" y="1451268"/>
            <a:ext cx="0" cy="33020"/>
          </a:xfrm>
          <a:custGeom>
            <a:avLst/>
            <a:gdLst/>
            <a:ahLst/>
            <a:cxnLst/>
            <a:rect l="l" t="t" r="r" b="b"/>
            <a:pathLst>
              <a:path h="33019">
                <a:moveTo>
                  <a:pt x="0" y="0"/>
                </a:moveTo>
                <a:lnTo>
                  <a:pt x="0" y="3301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148199" y="1466690"/>
            <a:ext cx="0" cy="15875"/>
          </a:xfrm>
          <a:custGeom>
            <a:avLst/>
            <a:gdLst/>
            <a:ahLst/>
            <a:cxnLst/>
            <a:rect l="l" t="t" r="r" b="b"/>
            <a:pathLst>
              <a:path h="15875">
                <a:moveTo>
                  <a:pt x="0" y="0"/>
                </a:moveTo>
                <a:lnTo>
                  <a:pt x="0" y="1549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144981" y="1460799"/>
            <a:ext cx="0" cy="6350"/>
          </a:xfrm>
          <a:custGeom>
            <a:avLst/>
            <a:gdLst/>
            <a:ahLst/>
            <a:cxnLst/>
            <a:rect l="l" t="t" r="r" b="b"/>
            <a:pathLst>
              <a:path h="6350">
                <a:moveTo>
                  <a:pt x="0" y="0"/>
                </a:moveTo>
                <a:lnTo>
                  <a:pt x="0" y="589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141757" y="1454444"/>
            <a:ext cx="0" cy="2413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0" y="0"/>
                </a:moveTo>
                <a:lnTo>
                  <a:pt x="0" y="238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138539" y="1478314"/>
            <a:ext cx="0" cy="2540"/>
          </a:xfrm>
          <a:custGeom>
            <a:avLst/>
            <a:gdLst/>
            <a:ahLst/>
            <a:cxnLst/>
            <a:rect l="l" t="t" r="r" b="b"/>
            <a:pathLst>
              <a:path h="2540">
                <a:moveTo>
                  <a:pt x="-640" y="1162"/>
                </a:moveTo>
                <a:lnTo>
                  <a:pt x="640" y="11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135315" y="1455762"/>
            <a:ext cx="0" cy="23495"/>
          </a:xfrm>
          <a:custGeom>
            <a:avLst/>
            <a:gdLst/>
            <a:ahLst/>
            <a:cxnLst/>
            <a:rect l="l" t="t" r="r" b="b"/>
            <a:pathLst>
              <a:path h="23494">
                <a:moveTo>
                  <a:pt x="0" y="0"/>
                </a:moveTo>
                <a:lnTo>
                  <a:pt x="0" y="2309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132097" y="145367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47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128879" y="1466146"/>
            <a:ext cx="0" cy="14604"/>
          </a:xfrm>
          <a:custGeom>
            <a:avLst/>
            <a:gdLst/>
            <a:ahLst/>
            <a:cxnLst/>
            <a:rect l="l" t="t" r="r" b="b"/>
            <a:pathLst>
              <a:path h="14605">
                <a:moveTo>
                  <a:pt x="0" y="0"/>
                </a:moveTo>
                <a:lnTo>
                  <a:pt x="0" y="1418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125656" y="1461573"/>
            <a:ext cx="0" cy="16510"/>
          </a:xfrm>
          <a:custGeom>
            <a:avLst/>
            <a:gdLst/>
            <a:ahLst/>
            <a:cxnLst/>
            <a:rect l="l" t="t" r="r" b="b"/>
            <a:pathLst>
              <a:path h="16509">
                <a:moveTo>
                  <a:pt x="0" y="0"/>
                </a:moveTo>
                <a:lnTo>
                  <a:pt x="0" y="1643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122435" y="1460025"/>
            <a:ext cx="0" cy="8890"/>
          </a:xfrm>
          <a:custGeom>
            <a:avLst/>
            <a:gdLst/>
            <a:ahLst/>
            <a:cxnLst/>
            <a:rect l="l" t="t" r="r" b="b"/>
            <a:pathLst>
              <a:path h="8890">
                <a:moveTo>
                  <a:pt x="0" y="0"/>
                </a:moveTo>
                <a:lnTo>
                  <a:pt x="0" y="860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119214" y="1445532"/>
            <a:ext cx="0" cy="44450"/>
          </a:xfrm>
          <a:custGeom>
            <a:avLst/>
            <a:gdLst/>
            <a:ahLst/>
            <a:cxnLst/>
            <a:rect l="l" t="t" r="r" b="b"/>
            <a:pathLst>
              <a:path h="44450">
                <a:moveTo>
                  <a:pt x="0" y="0"/>
                </a:moveTo>
                <a:lnTo>
                  <a:pt x="0" y="4417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115993" y="1473741"/>
            <a:ext cx="0" cy="16510"/>
          </a:xfrm>
          <a:custGeom>
            <a:avLst/>
            <a:gdLst/>
            <a:ahLst/>
            <a:cxnLst/>
            <a:rect l="l" t="t" r="r" b="b"/>
            <a:pathLst>
              <a:path h="16509">
                <a:moveTo>
                  <a:pt x="0" y="0"/>
                </a:moveTo>
                <a:lnTo>
                  <a:pt x="0" y="1596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112774" y="1455762"/>
            <a:ext cx="0" cy="18415"/>
          </a:xfrm>
          <a:custGeom>
            <a:avLst/>
            <a:gdLst/>
            <a:ahLst/>
            <a:cxnLst/>
            <a:rect l="l" t="t" r="r" b="b"/>
            <a:pathLst>
              <a:path h="18415">
                <a:moveTo>
                  <a:pt x="0" y="0"/>
                </a:moveTo>
                <a:lnTo>
                  <a:pt x="0" y="1797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109551" y="1450569"/>
            <a:ext cx="0" cy="24765"/>
          </a:xfrm>
          <a:custGeom>
            <a:avLst/>
            <a:gdLst/>
            <a:ahLst/>
            <a:cxnLst/>
            <a:rect l="l" t="t" r="r" b="b"/>
            <a:pathLst>
              <a:path h="24765">
                <a:moveTo>
                  <a:pt x="0" y="0"/>
                </a:moveTo>
                <a:lnTo>
                  <a:pt x="0" y="2418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106330" y="1473663"/>
            <a:ext cx="0" cy="5715"/>
          </a:xfrm>
          <a:custGeom>
            <a:avLst/>
            <a:gdLst/>
            <a:ahLst/>
            <a:cxnLst/>
            <a:rect l="l" t="t" r="r" b="b"/>
            <a:pathLst>
              <a:path h="5715">
                <a:moveTo>
                  <a:pt x="0" y="0"/>
                </a:moveTo>
                <a:lnTo>
                  <a:pt x="0" y="558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103109" y="1457467"/>
            <a:ext cx="0" cy="20320"/>
          </a:xfrm>
          <a:custGeom>
            <a:avLst/>
            <a:gdLst/>
            <a:ahLst/>
            <a:cxnLst/>
            <a:rect l="l" t="t" r="r" b="b"/>
            <a:pathLst>
              <a:path h="20319">
                <a:moveTo>
                  <a:pt x="0" y="0"/>
                </a:moveTo>
                <a:lnTo>
                  <a:pt x="0" y="2022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99888" y="1443518"/>
            <a:ext cx="0" cy="22860"/>
          </a:xfrm>
          <a:custGeom>
            <a:avLst/>
            <a:gdLst/>
            <a:ahLst/>
            <a:cxnLst/>
            <a:rect l="l" t="t" r="r" b="b"/>
            <a:pathLst>
              <a:path h="22859">
                <a:moveTo>
                  <a:pt x="0" y="0"/>
                </a:moveTo>
                <a:lnTo>
                  <a:pt x="0" y="2247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096668" y="1444447"/>
            <a:ext cx="0" cy="45085"/>
          </a:xfrm>
          <a:custGeom>
            <a:avLst/>
            <a:gdLst/>
            <a:ahLst/>
            <a:cxnLst/>
            <a:rect l="l" t="t" r="r" b="b"/>
            <a:pathLst>
              <a:path h="45084">
                <a:moveTo>
                  <a:pt x="0" y="0"/>
                </a:moveTo>
                <a:lnTo>
                  <a:pt x="0" y="445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093447" y="1471804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0"/>
                </a:moveTo>
                <a:lnTo>
                  <a:pt x="0" y="798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090228" y="1459792"/>
            <a:ext cx="0" cy="12065"/>
          </a:xfrm>
          <a:custGeom>
            <a:avLst/>
            <a:gdLst/>
            <a:ahLst/>
            <a:cxnLst/>
            <a:rect l="l" t="t" r="r" b="b"/>
            <a:pathLst>
              <a:path h="12065">
                <a:moveTo>
                  <a:pt x="0" y="0"/>
                </a:moveTo>
                <a:lnTo>
                  <a:pt x="0" y="120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087005" y="1445608"/>
            <a:ext cx="0" cy="43815"/>
          </a:xfrm>
          <a:custGeom>
            <a:avLst/>
            <a:gdLst/>
            <a:ahLst/>
            <a:cxnLst/>
            <a:rect l="l" t="t" r="r" b="b"/>
            <a:pathLst>
              <a:path h="43815">
                <a:moveTo>
                  <a:pt x="0" y="0"/>
                </a:moveTo>
                <a:lnTo>
                  <a:pt x="0" y="4324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083784" y="1477462"/>
            <a:ext cx="0" cy="11430"/>
          </a:xfrm>
          <a:custGeom>
            <a:avLst/>
            <a:gdLst/>
            <a:ahLst/>
            <a:cxnLst/>
            <a:rect l="l" t="t" r="r" b="b"/>
            <a:pathLst>
              <a:path h="11430">
                <a:moveTo>
                  <a:pt x="0" y="0"/>
                </a:moveTo>
                <a:lnTo>
                  <a:pt x="0" y="113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080561" y="1464055"/>
            <a:ext cx="0" cy="18415"/>
          </a:xfrm>
          <a:custGeom>
            <a:avLst/>
            <a:gdLst/>
            <a:ahLst/>
            <a:cxnLst/>
            <a:rect l="l" t="t" r="r" b="b"/>
            <a:pathLst>
              <a:path h="18415">
                <a:moveTo>
                  <a:pt x="0" y="0"/>
                </a:moveTo>
                <a:lnTo>
                  <a:pt x="0" y="182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077341" y="1447934"/>
            <a:ext cx="0" cy="16510"/>
          </a:xfrm>
          <a:custGeom>
            <a:avLst/>
            <a:gdLst/>
            <a:ahLst/>
            <a:cxnLst/>
            <a:rect l="l" t="t" r="r" b="b"/>
            <a:pathLst>
              <a:path h="16509">
                <a:moveTo>
                  <a:pt x="0" y="0"/>
                </a:moveTo>
                <a:lnTo>
                  <a:pt x="0" y="161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074124" y="1415230"/>
            <a:ext cx="0" cy="81280"/>
          </a:xfrm>
          <a:custGeom>
            <a:avLst/>
            <a:gdLst/>
            <a:ahLst/>
            <a:cxnLst/>
            <a:rect l="l" t="t" r="r" b="b"/>
            <a:pathLst>
              <a:path h="81280">
                <a:moveTo>
                  <a:pt x="0" y="0"/>
                </a:moveTo>
                <a:lnTo>
                  <a:pt x="0" y="8067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070899" y="1476378"/>
            <a:ext cx="0" cy="11430"/>
          </a:xfrm>
          <a:custGeom>
            <a:avLst/>
            <a:gdLst/>
            <a:ahLst/>
            <a:cxnLst/>
            <a:rect l="l" t="t" r="r" b="b"/>
            <a:pathLst>
              <a:path h="11430">
                <a:moveTo>
                  <a:pt x="0" y="0"/>
                </a:moveTo>
                <a:lnTo>
                  <a:pt x="0" y="1084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067683" y="1447701"/>
            <a:ext cx="0" cy="29845"/>
          </a:xfrm>
          <a:custGeom>
            <a:avLst/>
            <a:gdLst/>
            <a:ahLst/>
            <a:cxnLst/>
            <a:rect l="l" t="t" r="r" b="b"/>
            <a:pathLst>
              <a:path h="29844">
                <a:moveTo>
                  <a:pt x="0" y="0"/>
                </a:moveTo>
                <a:lnTo>
                  <a:pt x="0" y="2968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064459" y="1406626"/>
            <a:ext cx="0" cy="56515"/>
          </a:xfrm>
          <a:custGeom>
            <a:avLst/>
            <a:gdLst/>
            <a:ahLst/>
            <a:cxnLst/>
            <a:rect l="l" t="t" r="r" b="b"/>
            <a:pathLst>
              <a:path h="56515">
                <a:moveTo>
                  <a:pt x="0" y="0"/>
                </a:moveTo>
                <a:lnTo>
                  <a:pt x="0" y="5634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061241" y="1423057"/>
            <a:ext cx="0" cy="82550"/>
          </a:xfrm>
          <a:custGeom>
            <a:avLst/>
            <a:gdLst/>
            <a:ahLst/>
            <a:cxnLst/>
            <a:rect l="l" t="t" r="r" b="b"/>
            <a:pathLst>
              <a:path h="82550">
                <a:moveTo>
                  <a:pt x="0" y="0"/>
                </a:moveTo>
                <a:lnTo>
                  <a:pt x="0" y="8245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058015" y="1466379"/>
            <a:ext cx="0" cy="22860"/>
          </a:xfrm>
          <a:custGeom>
            <a:avLst/>
            <a:gdLst/>
            <a:ahLst/>
            <a:cxnLst/>
            <a:rect l="l" t="t" r="r" b="b"/>
            <a:pathLst>
              <a:path h="22859">
                <a:moveTo>
                  <a:pt x="0" y="0"/>
                </a:moveTo>
                <a:lnTo>
                  <a:pt x="0" y="2263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054799" y="1438789"/>
            <a:ext cx="0" cy="27940"/>
          </a:xfrm>
          <a:custGeom>
            <a:avLst/>
            <a:gdLst/>
            <a:ahLst/>
            <a:cxnLst/>
            <a:rect l="l" t="t" r="r" b="b"/>
            <a:pathLst>
              <a:path h="27940">
                <a:moveTo>
                  <a:pt x="0" y="0"/>
                </a:moveTo>
                <a:lnTo>
                  <a:pt x="0" y="275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051578" y="1397250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4">
                <a:moveTo>
                  <a:pt x="0" y="0"/>
                </a:moveTo>
                <a:lnTo>
                  <a:pt x="0" y="12074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048355" y="1480949"/>
            <a:ext cx="0" cy="24765"/>
          </a:xfrm>
          <a:custGeom>
            <a:avLst/>
            <a:gdLst/>
            <a:ahLst/>
            <a:cxnLst/>
            <a:rect l="l" t="t" r="r" b="b"/>
            <a:pathLst>
              <a:path h="24765">
                <a:moveTo>
                  <a:pt x="0" y="0"/>
                </a:moveTo>
                <a:lnTo>
                  <a:pt x="0" y="2425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045135" y="1440804"/>
            <a:ext cx="0" cy="43815"/>
          </a:xfrm>
          <a:custGeom>
            <a:avLst/>
            <a:gdLst/>
            <a:ahLst/>
            <a:cxnLst/>
            <a:rect l="l" t="t" r="r" b="b"/>
            <a:pathLst>
              <a:path h="43815">
                <a:moveTo>
                  <a:pt x="0" y="0"/>
                </a:moveTo>
                <a:lnTo>
                  <a:pt x="0" y="4324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041913" y="1431040"/>
            <a:ext cx="0" cy="45085"/>
          </a:xfrm>
          <a:custGeom>
            <a:avLst/>
            <a:gdLst/>
            <a:ahLst/>
            <a:cxnLst/>
            <a:rect l="l" t="t" r="r" b="b"/>
            <a:pathLst>
              <a:path h="45084">
                <a:moveTo>
                  <a:pt x="0" y="0"/>
                </a:moveTo>
                <a:lnTo>
                  <a:pt x="0" y="4502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038692" y="1396474"/>
            <a:ext cx="0" cy="122555"/>
          </a:xfrm>
          <a:custGeom>
            <a:avLst/>
            <a:gdLst/>
            <a:ahLst/>
            <a:cxnLst/>
            <a:rect l="l" t="t" r="r" b="b"/>
            <a:pathLst>
              <a:path h="122555">
                <a:moveTo>
                  <a:pt x="0" y="0"/>
                </a:moveTo>
                <a:lnTo>
                  <a:pt x="0" y="1220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035472" y="1467852"/>
            <a:ext cx="0" cy="23495"/>
          </a:xfrm>
          <a:custGeom>
            <a:avLst/>
            <a:gdLst/>
            <a:ahLst/>
            <a:cxnLst/>
            <a:rect l="l" t="t" r="r" b="b"/>
            <a:pathLst>
              <a:path h="23494">
                <a:moveTo>
                  <a:pt x="0" y="0"/>
                </a:moveTo>
                <a:lnTo>
                  <a:pt x="0" y="2317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032253" y="1441424"/>
            <a:ext cx="0" cy="34290"/>
          </a:xfrm>
          <a:custGeom>
            <a:avLst/>
            <a:gdLst/>
            <a:ahLst/>
            <a:cxnLst/>
            <a:rect l="l" t="t" r="r" b="b"/>
            <a:pathLst>
              <a:path h="34290">
                <a:moveTo>
                  <a:pt x="0" y="0"/>
                </a:moveTo>
                <a:lnTo>
                  <a:pt x="0" y="3386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029031" y="1392599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5">
                <a:moveTo>
                  <a:pt x="0" y="0"/>
                </a:moveTo>
                <a:lnTo>
                  <a:pt x="0" y="13221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025809" y="1480716"/>
            <a:ext cx="0" cy="40005"/>
          </a:xfrm>
          <a:custGeom>
            <a:avLst/>
            <a:gdLst/>
            <a:ahLst/>
            <a:cxnLst/>
            <a:rect l="l" t="t" r="r" b="b"/>
            <a:pathLst>
              <a:path h="40005">
                <a:moveTo>
                  <a:pt x="0" y="0"/>
                </a:moveTo>
                <a:lnTo>
                  <a:pt x="0" y="3968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022589" y="1439098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0"/>
                </a:moveTo>
                <a:lnTo>
                  <a:pt x="0" y="5037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019367" y="1420964"/>
            <a:ext cx="0" cy="75565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4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016145" y="1392599"/>
            <a:ext cx="0" cy="140335"/>
          </a:xfrm>
          <a:custGeom>
            <a:avLst/>
            <a:gdLst/>
            <a:ahLst/>
            <a:cxnLst/>
            <a:rect l="l" t="t" r="r" b="b"/>
            <a:pathLst>
              <a:path h="140334">
                <a:moveTo>
                  <a:pt x="0" y="0"/>
                </a:moveTo>
                <a:lnTo>
                  <a:pt x="0" y="13980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012926" y="1460876"/>
            <a:ext cx="0" cy="29845"/>
          </a:xfrm>
          <a:custGeom>
            <a:avLst/>
            <a:gdLst/>
            <a:ahLst/>
            <a:cxnLst/>
            <a:rect l="l" t="t" r="r" b="b"/>
            <a:pathLst>
              <a:path h="29844">
                <a:moveTo>
                  <a:pt x="0" y="0"/>
                </a:moveTo>
                <a:lnTo>
                  <a:pt x="0" y="292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009703" y="1435999"/>
            <a:ext cx="0" cy="33020"/>
          </a:xfrm>
          <a:custGeom>
            <a:avLst/>
            <a:gdLst/>
            <a:ahLst/>
            <a:cxnLst/>
            <a:rect l="l" t="t" r="r" b="b"/>
            <a:pathLst>
              <a:path h="33019">
                <a:moveTo>
                  <a:pt x="0" y="0"/>
                </a:moveTo>
                <a:lnTo>
                  <a:pt x="0" y="3301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006484" y="1392599"/>
            <a:ext cx="0" cy="104775"/>
          </a:xfrm>
          <a:custGeom>
            <a:avLst/>
            <a:gdLst/>
            <a:ahLst/>
            <a:cxnLst/>
            <a:rect l="l" t="t" r="r" b="b"/>
            <a:pathLst>
              <a:path h="104775">
                <a:moveTo>
                  <a:pt x="0" y="0"/>
                </a:moveTo>
                <a:lnTo>
                  <a:pt x="0" y="1044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003261" y="1408642"/>
            <a:ext cx="0" cy="123189"/>
          </a:xfrm>
          <a:custGeom>
            <a:avLst/>
            <a:gdLst/>
            <a:ahLst/>
            <a:cxnLst/>
            <a:rect l="l" t="t" r="r" b="b"/>
            <a:pathLst>
              <a:path h="123190">
                <a:moveTo>
                  <a:pt x="0" y="0"/>
                </a:moveTo>
                <a:lnTo>
                  <a:pt x="0" y="1228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000043" y="1435999"/>
            <a:ext cx="0" cy="52705"/>
          </a:xfrm>
          <a:custGeom>
            <a:avLst/>
            <a:gdLst/>
            <a:ahLst/>
            <a:cxnLst/>
            <a:rect l="l" t="t" r="r" b="b"/>
            <a:pathLst>
              <a:path h="52705">
                <a:moveTo>
                  <a:pt x="0" y="0"/>
                </a:moveTo>
                <a:lnTo>
                  <a:pt x="0" y="5269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996820" y="1429567"/>
            <a:ext cx="0" cy="33020"/>
          </a:xfrm>
          <a:custGeom>
            <a:avLst/>
            <a:gdLst/>
            <a:ahLst/>
            <a:cxnLst/>
            <a:rect l="l" t="t" r="r" b="b"/>
            <a:pathLst>
              <a:path h="33019">
                <a:moveTo>
                  <a:pt x="0" y="0"/>
                </a:moveTo>
                <a:lnTo>
                  <a:pt x="0" y="3301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993600" y="1392599"/>
            <a:ext cx="0" cy="139065"/>
          </a:xfrm>
          <a:custGeom>
            <a:avLst/>
            <a:gdLst/>
            <a:ahLst/>
            <a:cxnLst/>
            <a:rect l="l" t="t" r="r" b="b"/>
            <a:pathLst>
              <a:path h="139065">
                <a:moveTo>
                  <a:pt x="0" y="0"/>
                </a:moveTo>
                <a:lnTo>
                  <a:pt x="0" y="1386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990383" y="1463899"/>
            <a:ext cx="0" cy="55244"/>
          </a:xfrm>
          <a:custGeom>
            <a:avLst/>
            <a:gdLst/>
            <a:ahLst/>
            <a:cxnLst/>
            <a:rect l="l" t="t" r="r" b="b"/>
            <a:pathLst>
              <a:path h="55244">
                <a:moveTo>
                  <a:pt x="0" y="0"/>
                </a:moveTo>
                <a:lnTo>
                  <a:pt x="0" y="5486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987157" y="1435068"/>
            <a:ext cx="0" cy="37465"/>
          </a:xfrm>
          <a:custGeom>
            <a:avLst/>
            <a:gdLst/>
            <a:ahLst/>
            <a:cxnLst/>
            <a:rect l="l" t="t" r="r" b="b"/>
            <a:pathLst>
              <a:path h="37465">
                <a:moveTo>
                  <a:pt x="0" y="0"/>
                </a:moveTo>
                <a:lnTo>
                  <a:pt x="0" y="368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983939" y="1425459"/>
            <a:ext cx="0" cy="53975"/>
          </a:xfrm>
          <a:custGeom>
            <a:avLst/>
            <a:gdLst/>
            <a:ahLst/>
            <a:cxnLst/>
            <a:rect l="l" t="t" r="r" b="b"/>
            <a:pathLst>
              <a:path h="53975">
                <a:moveTo>
                  <a:pt x="0" y="0"/>
                </a:moveTo>
                <a:lnTo>
                  <a:pt x="0" y="5370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980715" y="1412129"/>
            <a:ext cx="0" cy="113030"/>
          </a:xfrm>
          <a:custGeom>
            <a:avLst/>
            <a:gdLst/>
            <a:ahLst/>
            <a:cxnLst/>
            <a:rect l="l" t="t" r="r" b="b"/>
            <a:pathLst>
              <a:path h="113030">
                <a:moveTo>
                  <a:pt x="0" y="0"/>
                </a:moveTo>
                <a:lnTo>
                  <a:pt x="0" y="11276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977497" y="1462194"/>
            <a:ext cx="0" cy="47625"/>
          </a:xfrm>
          <a:custGeom>
            <a:avLst/>
            <a:gdLst/>
            <a:ahLst/>
            <a:cxnLst/>
            <a:rect l="l" t="t" r="r" b="b"/>
            <a:pathLst>
              <a:path h="47625">
                <a:moveTo>
                  <a:pt x="0" y="0"/>
                </a:moveTo>
                <a:lnTo>
                  <a:pt x="0" y="4742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974279" y="1436232"/>
            <a:ext cx="0" cy="26034"/>
          </a:xfrm>
          <a:custGeom>
            <a:avLst/>
            <a:gdLst/>
            <a:ahLst/>
            <a:cxnLst/>
            <a:rect l="l" t="t" r="r" b="b"/>
            <a:pathLst>
              <a:path h="26034">
                <a:moveTo>
                  <a:pt x="0" y="0"/>
                </a:moveTo>
                <a:lnTo>
                  <a:pt x="0" y="259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971057" y="1436232"/>
            <a:ext cx="0" cy="57785"/>
          </a:xfrm>
          <a:custGeom>
            <a:avLst/>
            <a:gdLst/>
            <a:ahLst/>
            <a:cxnLst/>
            <a:rect l="l" t="t" r="r" b="b"/>
            <a:pathLst>
              <a:path h="57784">
                <a:moveTo>
                  <a:pt x="0" y="0"/>
                </a:moveTo>
                <a:lnTo>
                  <a:pt x="0" y="5758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967837" y="1464055"/>
            <a:ext cx="0" cy="30480"/>
          </a:xfrm>
          <a:custGeom>
            <a:avLst/>
            <a:gdLst/>
            <a:ahLst/>
            <a:cxnLst/>
            <a:rect l="l" t="t" r="r" b="b"/>
            <a:pathLst>
              <a:path h="30480">
                <a:moveTo>
                  <a:pt x="0" y="0"/>
                </a:moveTo>
                <a:lnTo>
                  <a:pt x="0" y="302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964614" y="1457002"/>
            <a:ext cx="0" cy="7620"/>
          </a:xfrm>
          <a:custGeom>
            <a:avLst/>
            <a:gdLst/>
            <a:ahLst/>
            <a:cxnLst/>
            <a:rect l="l" t="t" r="r" b="b"/>
            <a:pathLst>
              <a:path h="7619">
                <a:moveTo>
                  <a:pt x="0" y="0"/>
                </a:moveTo>
                <a:lnTo>
                  <a:pt x="0" y="70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961393" y="1459637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0"/>
                </a:moveTo>
                <a:lnTo>
                  <a:pt x="0" y="1759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958171" y="1465991"/>
            <a:ext cx="0" cy="10160"/>
          </a:xfrm>
          <a:custGeom>
            <a:avLst/>
            <a:gdLst/>
            <a:ahLst/>
            <a:cxnLst/>
            <a:rect l="l" t="t" r="r" b="b"/>
            <a:pathLst>
              <a:path h="10159">
                <a:moveTo>
                  <a:pt x="0" y="0"/>
                </a:moveTo>
                <a:lnTo>
                  <a:pt x="0" y="953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954951" y="1462039"/>
            <a:ext cx="0" cy="5715"/>
          </a:xfrm>
          <a:custGeom>
            <a:avLst/>
            <a:gdLst/>
            <a:ahLst/>
            <a:cxnLst/>
            <a:rect l="l" t="t" r="r" b="b"/>
            <a:pathLst>
              <a:path h="5715">
                <a:moveTo>
                  <a:pt x="0" y="0"/>
                </a:moveTo>
                <a:lnTo>
                  <a:pt x="0" y="511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951730" y="1462582"/>
            <a:ext cx="0" cy="3175"/>
          </a:xfrm>
          <a:custGeom>
            <a:avLst/>
            <a:gdLst/>
            <a:ahLst/>
            <a:cxnLst/>
            <a:rect l="l" t="t" r="r" b="b"/>
            <a:pathLst>
              <a:path h="3175">
                <a:moveTo>
                  <a:pt x="0" y="0"/>
                </a:moveTo>
                <a:lnTo>
                  <a:pt x="0" y="27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948507" y="1458629"/>
            <a:ext cx="0" cy="6350"/>
          </a:xfrm>
          <a:custGeom>
            <a:avLst/>
            <a:gdLst/>
            <a:ahLst/>
            <a:cxnLst/>
            <a:rect l="l" t="t" r="r" b="b"/>
            <a:pathLst>
              <a:path h="6350">
                <a:moveTo>
                  <a:pt x="0" y="0"/>
                </a:moveTo>
                <a:lnTo>
                  <a:pt x="0" y="581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945288" y="1460257"/>
            <a:ext cx="0" cy="7620"/>
          </a:xfrm>
          <a:custGeom>
            <a:avLst/>
            <a:gdLst/>
            <a:ahLst/>
            <a:cxnLst/>
            <a:rect l="l" t="t" r="r" b="b"/>
            <a:pathLst>
              <a:path h="7619">
                <a:moveTo>
                  <a:pt x="0" y="0"/>
                </a:moveTo>
                <a:lnTo>
                  <a:pt x="0" y="73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942068" y="1464519"/>
            <a:ext cx="0" cy="6350"/>
          </a:xfrm>
          <a:custGeom>
            <a:avLst/>
            <a:gdLst/>
            <a:ahLst/>
            <a:cxnLst/>
            <a:rect l="l" t="t" r="r" b="b"/>
            <a:pathLst>
              <a:path h="6350">
                <a:moveTo>
                  <a:pt x="0" y="0"/>
                </a:moveTo>
                <a:lnTo>
                  <a:pt x="0" y="62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938847" y="1459559"/>
            <a:ext cx="0" cy="11430"/>
          </a:xfrm>
          <a:custGeom>
            <a:avLst/>
            <a:gdLst/>
            <a:ahLst/>
            <a:cxnLst/>
            <a:rect l="l" t="t" r="r" b="b"/>
            <a:pathLst>
              <a:path h="11430">
                <a:moveTo>
                  <a:pt x="0" y="0"/>
                </a:moveTo>
                <a:lnTo>
                  <a:pt x="0" y="1123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935625" y="1460025"/>
            <a:ext cx="0" cy="12065"/>
          </a:xfrm>
          <a:custGeom>
            <a:avLst/>
            <a:gdLst/>
            <a:ahLst/>
            <a:cxnLst/>
            <a:rect l="l" t="t" r="r" b="b"/>
            <a:pathLst>
              <a:path h="12065">
                <a:moveTo>
                  <a:pt x="0" y="0"/>
                </a:moveTo>
                <a:lnTo>
                  <a:pt x="0" y="1170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932405" y="1462116"/>
            <a:ext cx="0" cy="8890"/>
          </a:xfrm>
          <a:custGeom>
            <a:avLst/>
            <a:gdLst/>
            <a:ahLst/>
            <a:cxnLst/>
            <a:rect l="l" t="t" r="r" b="b"/>
            <a:pathLst>
              <a:path h="8890">
                <a:moveTo>
                  <a:pt x="0" y="0"/>
                </a:moveTo>
                <a:lnTo>
                  <a:pt x="0" y="860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929184" y="1465758"/>
            <a:ext cx="0" cy="7620"/>
          </a:xfrm>
          <a:custGeom>
            <a:avLst/>
            <a:gdLst/>
            <a:ahLst/>
            <a:cxnLst/>
            <a:rect l="l" t="t" r="r" b="b"/>
            <a:pathLst>
              <a:path h="7619">
                <a:moveTo>
                  <a:pt x="0" y="0"/>
                </a:moveTo>
                <a:lnTo>
                  <a:pt x="0" y="736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925963" y="1464519"/>
            <a:ext cx="0" cy="10160"/>
          </a:xfrm>
          <a:custGeom>
            <a:avLst/>
            <a:gdLst/>
            <a:ahLst/>
            <a:cxnLst/>
            <a:rect l="l" t="t" r="r" b="b"/>
            <a:pathLst>
              <a:path h="10159">
                <a:moveTo>
                  <a:pt x="0" y="0"/>
                </a:moveTo>
                <a:lnTo>
                  <a:pt x="0" y="984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922742" y="1466610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0"/>
                </a:moveTo>
                <a:lnTo>
                  <a:pt x="0" y="798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919519" y="1466534"/>
            <a:ext cx="0" cy="7620"/>
          </a:xfrm>
          <a:custGeom>
            <a:avLst/>
            <a:gdLst/>
            <a:ahLst/>
            <a:cxnLst/>
            <a:rect l="l" t="t" r="r" b="b"/>
            <a:pathLst>
              <a:path h="7619">
                <a:moveTo>
                  <a:pt x="0" y="0"/>
                </a:moveTo>
                <a:lnTo>
                  <a:pt x="0" y="75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916300" y="1467078"/>
            <a:ext cx="0" cy="5715"/>
          </a:xfrm>
          <a:custGeom>
            <a:avLst/>
            <a:gdLst/>
            <a:ahLst/>
            <a:cxnLst/>
            <a:rect l="l" t="t" r="r" b="b"/>
            <a:pathLst>
              <a:path h="5715">
                <a:moveTo>
                  <a:pt x="0" y="0"/>
                </a:moveTo>
                <a:lnTo>
                  <a:pt x="0" y="558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913082" y="1466379"/>
            <a:ext cx="0" cy="3810"/>
          </a:xfrm>
          <a:custGeom>
            <a:avLst/>
            <a:gdLst/>
            <a:ahLst/>
            <a:cxnLst/>
            <a:rect l="l" t="t" r="r" b="b"/>
            <a:pathLst>
              <a:path h="3809">
                <a:moveTo>
                  <a:pt x="0" y="0"/>
                </a:moveTo>
                <a:lnTo>
                  <a:pt x="0" y="34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909856" y="1468393"/>
            <a:ext cx="0" cy="3175"/>
          </a:xfrm>
          <a:custGeom>
            <a:avLst/>
            <a:gdLst/>
            <a:ahLst/>
            <a:cxnLst/>
            <a:rect l="l" t="t" r="r" b="b"/>
            <a:pathLst>
              <a:path h="3175">
                <a:moveTo>
                  <a:pt x="0" y="0"/>
                </a:moveTo>
                <a:lnTo>
                  <a:pt x="0" y="2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906641" y="1468781"/>
            <a:ext cx="0" cy="3175"/>
          </a:xfrm>
          <a:custGeom>
            <a:avLst/>
            <a:gdLst/>
            <a:ahLst/>
            <a:cxnLst/>
            <a:rect l="l" t="t" r="r" b="b"/>
            <a:pathLst>
              <a:path h="3175">
                <a:moveTo>
                  <a:pt x="0" y="0"/>
                </a:moveTo>
                <a:lnTo>
                  <a:pt x="0" y="29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903417" y="1464441"/>
            <a:ext cx="0" cy="6350"/>
          </a:xfrm>
          <a:custGeom>
            <a:avLst/>
            <a:gdLst/>
            <a:ahLst/>
            <a:cxnLst/>
            <a:rect l="l" t="t" r="r" b="b"/>
            <a:pathLst>
              <a:path h="6350">
                <a:moveTo>
                  <a:pt x="0" y="0"/>
                </a:moveTo>
                <a:lnTo>
                  <a:pt x="0" y="619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900199" y="1461497"/>
            <a:ext cx="0" cy="4445"/>
          </a:xfrm>
          <a:custGeom>
            <a:avLst/>
            <a:gdLst/>
            <a:ahLst/>
            <a:cxnLst/>
            <a:rect l="l" t="t" r="r" b="b"/>
            <a:pathLst>
              <a:path h="4444">
                <a:moveTo>
                  <a:pt x="0" y="0"/>
                </a:moveTo>
                <a:lnTo>
                  <a:pt x="0" y="43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896973" y="1462892"/>
            <a:ext cx="0" cy="6985"/>
          </a:xfrm>
          <a:custGeom>
            <a:avLst/>
            <a:gdLst/>
            <a:ahLst/>
            <a:cxnLst/>
            <a:rect l="l" t="t" r="r" b="b"/>
            <a:pathLst>
              <a:path h="6984">
                <a:moveTo>
                  <a:pt x="0" y="0"/>
                </a:moveTo>
                <a:lnTo>
                  <a:pt x="0" y="68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893755" y="1469480"/>
            <a:ext cx="0" cy="1905"/>
          </a:xfrm>
          <a:custGeom>
            <a:avLst/>
            <a:gdLst/>
            <a:ahLst/>
            <a:cxnLst/>
            <a:rect l="l" t="t" r="r" b="b"/>
            <a:pathLst>
              <a:path h="1905">
                <a:moveTo>
                  <a:pt x="-640" y="929"/>
                </a:moveTo>
                <a:lnTo>
                  <a:pt x="640" y="92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890536" y="1465914"/>
            <a:ext cx="0" cy="5715"/>
          </a:xfrm>
          <a:custGeom>
            <a:avLst/>
            <a:gdLst/>
            <a:ahLst/>
            <a:cxnLst/>
            <a:rect l="l" t="t" r="r" b="b"/>
            <a:pathLst>
              <a:path h="5715">
                <a:moveTo>
                  <a:pt x="0" y="0"/>
                </a:moveTo>
                <a:lnTo>
                  <a:pt x="0" y="519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887313" y="1458785"/>
            <a:ext cx="0" cy="7620"/>
          </a:xfrm>
          <a:custGeom>
            <a:avLst/>
            <a:gdLst/>
            <a:ahLst/>
            <a:cxnLst/>
            <a:rect l="l" t="t" r="r" b="b"/>
            <a:pathLst>
              <a:path h="7619">
                <a:moveTo>
                  <a:pt x="0" y="0"/>
                </a:moveTo>
                <a:lnTo>
                  <a:pt x="0" y="712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884092" y="1457853"/>
            <a:ext cx="0" cy="16510"/>
          </a:xfrm>
          <a:custGeom>
            <a:avLst/>
            <a:gdLst/>
            <a:ahLst/>
            <a:cxnLst/>
            <a:rect l="l" t="t" r="r" b="b"/>
            <a:pathLst>
              <a:path h="16509">
                <a:moveTo>
                  <a:pt x="0" y="0"/>
                </a:moveTo>
                <a:lnTo>
                  <a:pt x="0" y="1588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880867" y="1473355"/>
            <a:ext cx="0" cy="1905"/>
          </a:xfrm>
          <a:custGeom>
            <a:avLst/>
            <a:gdLst/>
            <a:ahLst/>
            <a:cxnLst/>
            <a:rect l="l" t="t" r="r" b="b"/>
            <a:pathLst>
              <a:path h="1905">
                <a:moveTo>
                  <a:pt x="-640" y="851"/>
                </a:moveTo>
                <a:lnTo>
                  <a:pt x="640" y="8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877651" y="1468162"/>
            <a:ext cx="0" cy="7620"/>
          </a:xfrm>
          <a:custGeom>
            <a:avLst/>
            <a:gdLst/>
            <a:ahLst/>
            <a:cxnLst/>
            <a:rect l="l" t="t" r="r" b="b"/>
            <a:pathLst>
              <a:path h="7619">
                <a:moveTo>
                  <a:pt x="0" y="0"/>
                </a:moveTo>
                <a:lnTo>
                  <a:pt x="0" y="759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874432" y="1459637"/>
            <a:ext cx="0" cy="8890"/>
          </a:xfrm>
          <a:custGeom>
            <a:avLst/>
            <a:gdLst/>
            <a:ahLst/>
            <a:cxnLst/>
            <a:rect l="l" t="t" r="r" b="b"/>
            <a:pathLst>
              <a:path h="8890">
                <a:moveTo>
                  <a:pt x="0" y="0"/>
                </a:moveTo>
                <a:lnTo>
                  <a:pt x="0" y="852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871209" y="1443361"/>
            <a:ext cx="0" cy="31115"/>
          </a:xfrm>
          <a:custGeom>
            <a:avLst/>
            <a:gdLst/>
            <a:ahLst/>
            <a:cxnLst/>
            <a:rect l="l" t="t" r="r" b="b"/>
            <a:pathLst>
              <a:path h="31115">
                <a:moveTo>
                  <a:pt x="0" y="0"/>
                </a:moveTo>
                <a:lnTo>
                  <a:pt x="0" y="3053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867990" y="1473898"/>
            <a:ext cx="0" cy="15240"/>
          </a:xfrm>
          <a:custGeom>
            <a:avLst/>
            <a:gdLst/>
            <a:ahLst/>
            <a:cxnLst/>
            <a:rect l="l" t="t" r="r" b="b"/>
            <a:pathLst>
              <a:path h="15240">
                <a:moveTo>
                  <a:pt x="0" y="0"/>
                </a:moveTo>
                <a:lnTo>
                  <a:pt x="0" y="148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864767" y="1462427"/>
            <a:ext cx="0" cy="26670"/>
          </a:xfrm>
          <a:custGeom>
            <a:avLst/>
            <a:gdLst/>
            <a:ahLst/>
            <a:cxnLst/>
            <a:rect l="l" t="t" r="r" b="b"/>
            <a:pathLst>
              <a:path h="26669">
                <a:moveTo>
                  <a:pt x="0" y="0"/>
                </a:moveTo>
                <a:lnTo>
                  <a:pt x="0" y="2619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861546" y="1445763"/>
            <a:ext cx="0" cy="17145"/>
          </a:xfrm>
          <a:custGeom>
            <a:avLst/>
            <a:gdLst/>
            <a:ahLst/>
            <a:cxnLst/>
            <a:rect l="l" t="t" r="r" b="b"/>
            <a:pathLst>
              <a:path h="17144">
                <a:moveTo>
                  <a:pt x="0" y="0"/>
                </a:moveTo>
                <a:lnTo>
                  <a:pt x="0" y="1666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858325" y="1428637"/>
            <a:ext cx="0" cy="55880"/>
          </a:xfrm>
          <a:custGeom>
            <a:avLst/>
            <a:gdLst/>
            <a:ahLst/>
            <a:cxnLst/>
            <a:rect l="l" t="t" r="r" b="b"/>
            <a:pathLst>
              <a:path h="55880">
                <a:moveTo>
                  <a:pt x="0" y="0"/>
                </a:moveTo>
                <a:lnTo>
                  <a:pt x="0" y="5572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855104" y="1484359"/>
            <a:ext cx="0" cy="15240"/>
          </a:xfrm>
          <a:custGeom>
            <a:avLst/>
            <a:gdLst/>
            <a:ahLst/>
            <a:cxnLst/>
            <a:rect l="l" t="t" r="r" b="b"/>
            <a:pathLst>
              <a:path h="15240">
                <a:moveTo>
                  <a:pt x="0" y="0"/>
                </a:moveTo>
                <a:lnTo>
                  <a:pt x="0" y="1495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851884" y="1454599"/>
            <a:ext cx="0" cy="34925"/>
          </a:xfrm>
          <a:custGeom>
            <a:avLst/>
            <a:gdLst/>
            <a:ahLst/>
            <a:cxnLst/>
            <a:rect l="l" t="t" r="r" b="b"/>
            <a:pathLst>
              <a:path h="34925">
                <a:moveTo>
                  <a:pt x="0" y="0"/>
                </a:moveTo>
                <a:lnTo>
                  <a:pt x="0" y="3464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848663" y="1437627"/>
            <a:ext cx="0" cy="17145"/>
          </a:xfrm>
          <a:custGeom>
            <a:avLst/>
            <a:gdLst/>
            <a:ahLst/>
            <a:cxnLst/>
            <a:rect l="l" t="t" r="r" b="b"/>
            <a:pathLst>
              <a:path h="17144">
                <a:moveTo>
                  <a:pt x="0" y="0"/>
                </a:moveTo>
                <a:lnTo>
                  <a:pt x="0" y="1697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845444" y="1418406"/>
            <a:ext cx="0" cy="78105"/>
          </a:xfrm>
          <a:custGeom>
            <a:avLst/>
            <a:gdLst/>
            <a:ahLst/>
            <a:cxnLst/>
            <a:rect l="l" t="t" r="r" b="b"/>
            <a:pathLst>
              <a:path h="78105">
                <a:moveTo>
                  <a:pt x="0" y="0"/>
                </a:moveTo>
                <a:lnTo>
                  <a:pt x="0" y="7757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842221" y="1484824"/>
            <a:ext cx="0" cy="21590"/>
          </a:xfrm>
          <a:custGeom>
            <a:avLst/>
            <a:gdLst/>
            <a:ahLst/>
            <a:cxnLst/>
            <a:rect l="l" t="t" r="r" b="b"/>
            <a:pathLst>
              <a:path h="21590">
                <a:moveTo>
                  <a:pt x="0" y="0"/>
                </a:moveTo>
                <a:lnTo>
                  <a:pt x="0" y="2115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839001" y="1442975"/>
            <a:ext cx="0" cy="44450"/>
          </a:xfrm>
          <a:custGeom>
            <a:avLst/>
            <a:gdLst/>
            <a:ahLst/>
            <a:cxnLst/>
            <a:rect l="l" t="t" r="r" b="b"/>
            <a:pathLst>
              <a:path h="44450">
                <a:moveTo>
                  <a:pt x="0" y="0"/>
                </a:moveTo>
                <a:lnTo>
                  <a:pt x="0" y="4409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835779" y="1423212"/>
            <a:ext cx="0" cy="45720"/>
          </a:xfrm>
          <a:custGeom>
            <a:avLst/>
            <a:gdLst/>
            <a:ahLst/>
            <a:cxnLst/>
            <a:rect l="l" t="t" r="r" b="b"/>
            <a:pathLst>
              <a:path h="45719">
                <a:moveTo>
                  <a:pt x="0" y="0"/>
                </a:moveTo>
                <a:lnTo>
                  <a:pt x="0" y="454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832558" y="1415074"/>
            <a:ext cx="0" cy="91440"/>
          </a:xfrm>
          <a:custGeom>
            <a:avLst/>
            <a:gdLst/>
            <a:ahLst/>
            <a:cxnLst/>
            <a:rect l="l" t="t" r="r" b="b"/>
            <a:pathLst>
              <a:path h="91440">
                <a:moveTo>
                  <a:pt x="0" y="0"/>
                </a:moveTo>
                <a:lnTo>
                  <a:pt x="0" y="910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829340" y="1476145"/>
            <a:ext cx="0" cy="35560"/>
          </a:xfrm>
          <a:custGeom>
            <a:avLst/>
            <a:gdLst/>
            <a:ahLst/>
            <a:cxnLst/>
            <a:rect l="l" t="t" r="r" b="b"/>
            <a:pathLst>
              <a:path h="35559">
                <a:moveTo>
                  <a:pt x="0" y="0"/>
                </a:moveTo>
                <a:lnTo>
                  <a:pt x="0" y="352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826115" y="1432976"/>
            <a:ext cx="0" cy="43815"/>
          </a:xfrm>
          <a:custGeom>
            <a:avLst/>
            <a:gdLst/>
            <a:ahLst/>
            <a:cxnLst/>
            <a:rect l="l" t="t" r="r" b="b"/>
            <a:pathLst>
              <a:path h="43815">
                <a:moveTo>
                  <a:pt x="0" y="0"/>
                </a:moveTo>
                <a:lnTo>
                  <a:pt x="0" y="4332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822898" y="1432512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0"/>
                </a:moveTo>
                <a:lnTo>
                  <a:pt x="0" y="3634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819672" y="1417166"/>
            <a:ext cx="0" cy="99695"/>
          </a:xfrm>
          <a:custGeom>
            <a:avLst/>
            <a:gdLst/>
            <a:ahLst/>
            <a:cxnLst/>
            <a:rect l="l" t="t" r="r" b="b"/>
            <a:pathLst>
              <a:path h="99694">
                <a:moveTo>
                  <a:pt x="0" y="0"/>
                </a:moveTo>
                <a:lnTo>
                  <a:pt x="0" y="993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816457" y="1466921"/>
            <a:ext cx="0" cy="48260"/>
          </a:xfrm>
          <a:custGeom>
            <a:avLst/>
            <a:gdLst/>
            <a:ahLst/>
            <a:cxnLst/>
            <a:rect l="l" t="t" r="r" b="b"/>
            <a:pathLst>
              <a:path h="48259">
                <a:moveTo>
                  <a:pt x="0" y="0"/>
                </a:moveTo>
                <a:lnTo>
                  <a:pt x="0" y="4812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813236" y="1433675"/>
            <a:ext cx="0" cy="40005"/>
          </a:xfrm>
          <a:custGeom>
            <a:avLst/>
            <a:gdLst/>
            <a:ahLst/>
            <a:cxnLst/>
            <a:rect l="l" t="t" r="r" b="b"/>
            <a:pathLst>
              <a:path h="40005">
                <a:moveTo>
                  <a:pt x="0" y="0"/>
                </a:moveTo>
                <a:lnTo>
                  <a:pt x="0" y="39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810011" y="1408021"/>
            <a:ext cx="0" cy="69215"/>
          </a:xfrm>
          <a:custGeom>
            <a:avLst/>
            <a:gdLst/>
            <a:ahLst/>
            <a:cxnLst/>
            <a:rect l="l" t="t" r="r" b="b"/>
            <a:pathLst>
              <a:path h="69215">
                <a:moveTo>
                  <a:pt x="0" y="0"/>
                </a:moveTo>
                <a:lnTo>
                  <a:pt x="0" y="6920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806794" y="1411665"/>
            <a:ext cx="0" cy="104775"/>
          </a:xfrm>
          <a:custGeom>
            <a:avLst/>
            <a:gdLst/>
            <a:ahLst/>
            <a:cxnLst/>
            <a:rect l="l" t="t" r="r" b="b"/>
            <a:pathLst>
              <a:path h="104775">
                <a:moveTo>
                  <a:pt x="0" y="0"/>
                </a:moveTo>
                <a:lnTo>
                  <a:pt x="0" y="1044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803571" y="1461187"/>
            <a:ext cx="0" cy="41275"/>
          </a:xfrm>
          <a:custGeom>
            <a:avLst/>
            <a:gdLst/>
            <a:ahLst/>
            <a:cxnLst/>
            <a:rect l="l" t="t" r="r" b="b"/>
            <a:pathLst>
              <a:path h="41275">
                <a:moveTo>
                  <a:pt x="0" y="0"/>
                </a:moveTo>
                <a:lnTo>
                  <a:pt x="0" y="4122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800352" y="1430110"/>
            <a:ext cx="0" cy="31115"/>
          </a:xfrm>
          <a:custGeom>
            <a:avLst/>
            <a:gdLst/>
            <a:ahLst/>
            <a:cxnLst/>
            <a:rect l="l" t="t" r="r" b="b"/>
            <a:pathLst>
              <a:path h="31115">
                <a:moveTo>
                  <a:pt x="0" y="0"/>
                </a:moveTo>
                <a:lnTo>
                  <a:pt x="0" y="3107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797125" y="1414376"/>
            <a:ext cx="0" cy="52069"/>
          </a:xfrm>
          <a:custGeom>
            <a:avLst/>
            <a:gdLst/>
            <a:ahLst/>
            <a:cxnLst/>
            <a:rect l="l" t="t" r="r" b="b"/>
            <a:pathLst>
              <a:path h="52069">
                <a:moveTo>
                  <a:pt x="0" y="0"/>
                </a:moveTo>
                <a:lnTo>
                  <a:pt x="0" y="514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793909" y="1440571"/>
            <a:ext cx="0" cy="68580"/>
          </a:xfrm>
          <a:custGeom>
            <a:avLst/>
            <a:gdLst/>
            <a:ahLst/>
            <a:cxnLst/>
            <a:rect l="l" t="t" r="r" b="b"/>
            <a:pathLst>
              <a:path h="68580">
                <a:moveTo>
                  <a:pt x="0" y="0"/>
                </a:moveTo>
                <a:lnTo>
                  <a:pt x="0" y="682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1790688" y="1466610"/>
            <a:ext cx="0" cy="26034"/>
          </a:xfrm>
          <a:custGeom>
            <a:avLst/>
            <a:gdLst/>
            <a:ahLst/>
            <a:cxnLst/>
            <a:rect l="l" t="t" r="r" b="b"/>
            <a:pathLst>
              <a:path h="26034">
                <a:moveTo>
                  <a:pt x="0" y="0"/>
                </a:moveTo>
                <a:lnTo>
                  <a:pt x="0" y="254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1787465" y="1445918"/>
            <a:ext cx="0" cy="20955"/>
          </a:xfrm>
          <a:custGeom>
            <a:avLst/>
            <a:gdLst/>
            <a:ahLst/>
            <a:cxnLst/>
            <a:rect l="l" t="t" r="r" b="b"/>
            <a:pathLst>
              <a:path h="20955">
                <a:moveTo>
                  <a:pt x="0" y="0"/>
                </a:moveTo>
                <a:lnTo>
                  <a:pt x="0" y="2077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1784248" y="1446462"/>
            <a:ext cx="0" cy="38735"/>
          </a:xfrm>
          <a:custGeom>
            <a:avLst/>
            <a:gdLst/>
            <a:ahLst/>
            <a:cxnLst/>
            <a:rect l="l" t="t" r="r" b="b"/>
            <a:pathLst>
              <a:path h="38734">
                <a:moveTo>
                  <a:pt x="0" y="0"/>
                </a:moveTo>
                <a:lnTo>
                  <a:pt x="0" y="3828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1781025" y="1476919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89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777806" y="1462039"/>
            <a:ext cx="0" cy="15240"/>
          </a:xfrm>
          <a:custGeom>
            <a:avLst/>
            <a:gdLst/>
            <a:ahLst/>
            <a:cxnLst/>
            <a:rect l="l" t="t" r="r" b="b"/>
            <a:pathLst>
              <a:path h="15240">
                <a:moveTo>
                  <a:pt x="0" y="0"/>
                </a:moveTo>
                <a:lnTo>
                  <a:pt x="0" y="1488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1774584" y="1456460"/>
            <a:ext cx="0" cy="5715"/>
          </a:xfrm>
          <a:custGeom>
            <a:avLst/>
            <a:gdLst/>
            <a:ahLst/>
            <a:cxnLst/>
            <a:rect l="l" t="t" r="r" b="b"/>
            <a:pathLst>
              <a:path h="5715">
                <a:moveTo>
                  <a:pt x="0" y="0"/>
                </a:moveTo>
                <a:lnTo>
                  <a:pt x="0" y="55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1771363" y="1455839"/>
            <a:ext cx="0" cy="18415"/>
          </a:xfrm>
          <a:custGeom>
            <a:avLst/>
            <a:gdLst/>
            <a:ahLst/>
            <a:cxnLst/>
            <a:rect l="l" t="t" r="r" b="b"/>
            <a:pathLst>
              <a:path h="18415">
                <a:moveTo>
                  <a:pt x="0" y="0"/>
                </a:moveTo>
                <a:lnTo>
                  <a:pt x="0" y="1836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768142" y="1473044"/>
            <a:ext cx="0" cy="3175"/>
          </a:xfrm>
          <a:custGeom>
            <a:avLst/>
            <a:gdLst/>
            <a:ahLst/>
            <a:cxnLst/>
            <a:rect l="l" t="t" r="r" b="b"/>
            <a:pathLst>
              <a:path h="3175">
                <a:moveTo>
                  <a:pt x="0" y="0"/>
                </a:moveTo>
                <a:lnTo>
                  <a:pt x="0" y="279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1764919" y="1466302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0"/>
                </a:moveTo>
                <a:lnTo>
                  <a:pt x="0" y="81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1761700" y="1458164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0"/>
                </a:moveTo>
                <a:lnTo>
                  <a:pt x="0" y="81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1758477" y="1455063"/>
            <a:ext cx="0" cy="20955"/>
          </a:xfrm>
          <a:custGeom>
            <a:avLst/>
            <a:gdLst/>
            <a:ahLst/>
            <a:cxnLst/>
            <a:rect l="l" t="t" r="r" b="b"/>
            <a:pathLst>
              <a:path h="20955">
                <a:moveTo>
                  <a:pt x="0" y="0"/>
                </a:moveTo>
                <a:lnTo>
                  <a:pt x="0" y="2053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1755256" y="1472658"/>
            <a:ext cx="0" cy="4445"/>
          </a:xfrm>
          <a:custGeom>
            <a:avLst/>
            <a:gdLst/>
            <a:ahLst/>
            <a:cxnLst/>
            <a:rect l="l" t="t" r="r" b="b"/>
            <a:pathLst>
              <a:path h="4444">
                <a:moveTo>
                  <a:pt x="0" y="0"/>
                </a:moveTo>
                <a:lnTo>
                  <a:pt x="0" y="433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752037" y="1465991"/>
            <a:ext cx="0" cy="10795"/>
          </a:xfrm>
          <a:custGeom>
            <a:avLst/>
            <a:gdLst/>
            <a:ahLst/>
            <a:cxnLst/>
            <a:rect l="l" t="t" r="r" b="b"/>
            <a:pathLst>
              <a:path h="10794">
                <a:moveTo>
                  <a:pt x="0" y="0"/>
                </a:moveTo>
                <a:lnTo>
                  <a:pt x="0" y="1030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748817" y="1451188"/>
            <a:ext cx="0" cy="15240"/>
          </a:xfrm>
          <a:custGeom>
            <a:avLst/>
            <a:gdLst/>
            <a:ahLst/>
            <a:cxnLst/>
            <a:rect l="l" t="t" r="r" b="b"/>
            <a:pathLst>
              <a:path h="15240">
                <a:moveTo>
                  <a:pt x="0" y="0"/>
                </a:moveTo>
                <a:lnTo>
                  <a:pt x="0" y="1480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1745599" y="1444447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936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1742378" y="1478238"/>
            <a:ext cx="0" cy="6350"/>
          </a:xfrm>
          <a:custGeom>
            <a:avLst/>
            <a:gdLst/>
            <a:ahLst/>
            <a:cxnLst/>
            <a:rect l="l" t="t" r="r" b="b"/>
            <a:pathLst>
              <a:path h="6350">
                <a:moveTo>
                  <a:pt x="0" y="0"/>
                </a:moveTo>
                <a:lnTo>
                  <a:pt x="0" y="596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1739154" y="1455143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0" y="0"/>
                </a:moveTo>
                <a:lnTo>
                  <a:pt x="0" y="2518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1735931" y="1445067"/>
            <a:ext cx="0" cy="18415"/>
          </a:xfrm>
          <a:custGeom>
            <a:avLst/>
            <a:gdLst/>
            <a:ahLst/>
            <a:cxnLst/>
            <a:rect l="l" t="t" r="r" b="b"/>
            <a:pathLst>
              <a:path h="18415">
                <a:moveTo>
                  <a:pt x="0" y="0"/>
                </a:moveTo>
                <a:lnTo>
                  <a:pt x="0" y="1798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1732710" y="1433287"/>
            <a:ext cx="0" cy="58419"/>
          </a:xfrm>
          <a:custGeom>
            <a:avLst/>
            <a:gdLst/>
            <a:ahLst/>
            <a:cxnLst/>
            <a:rect l="l" t="t" r="r" b="b"/>
            <a:pathLst>
              <a:path h="58419">
                <a:moveTo>
                  <a:pt x="0" y="0"/>
                </a:moveTo>
                <a:lnTo>
                  <a:pt x="0" y="5781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1729492" y="1477926"/>
            <a:ext cx="0" cy="13335"/>
          </a:xfrm>
          <a:custGeom>
            <a:avLst/>
            <a:gdLst/>
            <a:ahLst/>
            <a:cxnLst/>
            <a:rect l="l" t="t" r="r" b="b"/>
            <a:pathLst>
              <a:path h="13334">
                <a:moveTo>
                  <a:pt x="0" y="0"/>
                </a:moveTo>
                <a:lnTo>
                  <a:pt x="0" y="1294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1726268" y="1440648"/>
            <a:ext cx="0" cy="37465"/>
          </a:xfrm>
          <a:custGeom>
            <a:avLst/>
            <a:gdLst/>
            <a:ahLst/>
            <a:cxnLst/>
            <a:rect l="l" t="t" r="r" b="b"/>
            <a:pathLst>
              <a:path h="37465">
                <a:moveTo>
                  <a:pt x="0" y="0"/>
                </a:moveTo>
                <a:lnTo>
                  <a:pt x="0" y="3727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1723053" y="1420810"/>
            <a:ext cx="0" cy="49530"/>
          </a:xfrm>
          <a:custGeom>
            <a:avLst/>
            <a:gdLst/>
            <a:ahLst/>
            <a:cxnLst/>
            <a:rect l="l" t="t" r="r" b="b"/>
            <a:pathLst>
              <a:path h="49530">
                <a:moveTo>
                  <a:pt x="0" y="0"/>
                </a:moveTo>
                <a:lnTo>
                  <a:pt x="0" y="4928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1719827" y="1420810"/>
            <a:ext cx="0" cy="87630"/>
          </a:xfrm>
          <a:custGeom>
            <a:avLst/>
            <a:gdLst/>
            <a:ahLst/>
            <a:cxnLst/>
            <a:rect l="l" t="t" r="r" b="b"/>
            <a:pathLst>
              <a:path h="87630">
                <a:moveTo>
                  <a:pt x="0" y="0"/>
                </a:moveTo>
                <a:lnTo>
                  <a:pt x="0" y="8703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1716609" y="1466069"/>
            <a:ext cx="0" cy="28575"/>
          </a:xfrm>
          <a:custGeom>
            <a:avLst/>
            <a:gdLst/>
            <a:ahLst/>
            <a:cxnLst/>
            <a:rect l="l" t="t" r="r" b="b"/>
            <a:pathLst>
              <a:path h="28575">
                <a:moveTo>
                  <a:pt x="0" y="0"/>
                </a:moveTo>
                <a:lnTo>
                  <a:pt x="0" y="2844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1713390" y="1440338"/>
            <a:ext cx="0" cy="27305"/>
          </a:xfrm>
          <a:custGeom>
            <a:avLst/>
            <a:gdLst/>
            <a:ahLst/>
            <a:cxnLst/>
            <a:rect l="l" t="t" r="r" b="b"/>
            <a:pathLst>
              <a:path h="27305">
                <a:moveTo>
                  <a:pt x="0" y="0"/>
                </a:moveTo>
                <a:lnTo>
                  <a:pt x="0" y="269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1710167" y="1418097"/>
            <a:ext cx="0" cy="64769"/>
          </a:xfrm>
          <a:custGeom>
            <a:avLst/>
            <a:gdLst/>
            <a:ahLst/>
            <a:cxnLst/>
            <a:rect l="l" t="t" r="r" b="b"/>
            <a:pathLst>
              <a:path h="64769">
                <a:moveTo>
                  <a:pt x="0" y="0"/>
                </a:moveTo>
                <a:lnTo>
                  <a:pt x="0" y="6455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1706943" y="1482655"/>
            <a:ext cx="0" cy="29209"/>
          </a:xfrm>
          <a:custGeom>
            <a:avLst/>
            <a:gdLst/>
            <a:ahLst/>
            <a:cxnLst/>
            <a:rect l="l" t="t" r="r" b="b"/>
            <a:pathLst>
              <a:path h="29209">
                <a:moveTo>
                  <a:pt x="0" y="0"/>
                </a:moveTo>
                <a:lnTo>
                  <a:pt x="0" y="285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1703725" y="1449252"/>
            <a:ext cx="0" cy="40005"/>
          </a:xfrm>
          <a:custGeom>
            <a:avLst/>
            <a:gdLst/>
            <a:ahLst/>
            <a:cxnLst/>
            <a:rect l="l" t="t" r="r" b="b"/>
            <a:pathLst>
              <a:path h="40005">
                <a:moveTo>
                  <a:pt x="0" y="0"/>
                </a:moveTo>
                <a:lnTo>
                  <a:pt x="0" y="3960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1700504" y="1438712"/>
            <a:ext cx="0" cy="31750"/>
          </a:xfrm>
          <a:custGeom>
            <a:avLst/>
            <a:gdLst/>
            <a:ahLst/>
            <a:cxnLst/>
            <a:rect l="l" t="t" r="r" b="b"/>
            <a:pathLst>
              <a:path h="31750">
                <a:moveTo>
                  <a:pt x="0" y="0"/>
                </a:moveTo>
                <a:lnTo>
                  <a:pt x="0" y="3154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1697285" y="1413136"/>
            <a:ext cx="0" cy="104775"/>
          </a:xfrm>
          <a:custGeom>
            <a:avLst/>
            <a:gdLst/>
            <a:ahLst/>
            <a:cxnLst/>
            <a:rect l="l" t="t" r="r" b="b"/>
            <a:pathLst>
              <a:path h="104775">
                <a:moveTo>
                  <a:pt x="0" y="0"/>
                </a:moveTo>
                <a:lnTo>
                  <a:pt x="0" y="10415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1694062" y="1474207"/>
            <a:ext cx="0" cy="34925"/>
          </a:xfrm>
          <a:custGeom>
            <a:avLst/>
            <a:gdLst/>
            <a:ahLst/>
            <a:cxnLst/>
            <a:rect l="l" t="t" r="r" b="b"/>
            <a:pathLst>
              <a:path h="34925">
                <a:moveTo>
                  <a:pt x="0" y="0"/>
                </a:moveTo>
                <a:lnTo>
                  <a:pt x="0" y="344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1690841" y="1440029"/>
            <a:ext cx="0" cy="34290"/>
          </a:xfrm>
          <a:custGeom>
            <a:avLst/>
            <a:gdLst/>
            <a:ahLst/>
            <a:cxnLst/>
            <a:rect l="l" t="t" r="r" b="b"/>
            <a:pathLst>
              <a:path h="34290">
                <a:moveTo>
                  <a:pt x="0" y="0"/>
                </a:moveTo>
                <a:lnTo>
                  <a:pt x="0" y="3417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1687621" y="1412672"/>
            <a:ext cx="0" cy="53975"/>
          </a:xfrm>
          <a:custGeom>
            <a:avLst/>
            <a:gdLst/>
            <a:ahLst/>
            <a:cxnLst/>
            <a:rect l="l" t="t" r="r" b="b"/>
            <a:pathLst>
              <a:path h="53975">
                <a:moveTo>
                  <a:pt x="0" y="0"/>
                </a:moveTo>
                <a:lnTo>
                  <a:pt x="0" y="5347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1684400" y="1413524"/>
            <a:ext cx="0" cy="102235"/>
          </a:xfrm>
          <a:custGeom>
            <a:avLst/>
            <a:gdLst/>
            <a:ahLst/>
            <a:cxnLst/>
            <a:rect l="l" t="t" r="r" b="b"/>
            <a:pathLst>
              <a:path h="102234">
                <a:moveTo>
                  <a:pt x="0" y="0"/>
                </a:moveTo>
                <a:lnTo>
                  <a:pt x="0" y="10206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1681181" y="1453670"/>
            <a:ext cx="0" cy="48895"/>
          </a:xfrm>
          <a:custGeom>
            <a:avLst/>
            <a:gdLst/>
            <a:ahLst/>
            <a:cxnLst/>
            <a:rect l="l" t="t" r="r" b="b"/>
            <a:pathLst>
              <a:path h="48894">
                <a:moveTo>
                  <a:pt x="0" y="0"/>
                </a:moveTo>
                <a:lnTo>
                  <a:pt x="0" y="487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677958" y="1437006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0" y="0"/>
                </a:moveTo>
                <a:lnTo>
                  <a:pt x="0" y="24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674735" y="1412517"/>
            <a:ext cx="0" cy="104139"/>
          </a:xfrm>
          <a:custGeom>
            <a:avLst/>
            <a:gdLst/>
            <a:ahLst/>
            <a:cxnLst/>
            <a:rect l="l" t="t" r="r" b="b"/>
            <a:pathLst>
              <a:path h="104140">
                <a:moveTo>
                  <a:pt x="0" y="0"/>
                </a:moveTo>
                <a:lnTo>
                  <a:pt x="0" y="10392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671516" y="1482189"/>
            <a:ext cx="0" cy="33020"/>
          </a:xfrm>
          <a:custGeom>
            <a:avLst/>
            <a:gdLst/>
            <a:ahLst/>
            <a:cxnLst/>
            <a:rect l="l" t="t" r="r" b="b"/>
            <a:pathLst>
              <a:path h="33019">
                <a:moveTo>
                  <a:pt x="0" y="0"/>
                </a:moveTo>
                <a:lnTo>
                  <a:pt x="0" y="3262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668295" y="1437006"/>
            <a:ext cx="0" cy="45720"/>
          </a:xfrm>
          <a:custGeom>
            <a:avLst/>
            <a:gdLst/>
            <a:ahLst/>
            <a:cxnLst/>
            <a:rect l="l" t="t" r="r" b="b"/>
            <a:pathLst>
              <a:path h="45719">
                <a:moveTo>
                  <a:pt x="0" y="0"/>
                </a:moveTo>
                <a:lnTo>
                  <a:pt x="0" y="4541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1665074" y="1426777"/>
            <a:ext cx="0" cy="35560"/>
          </a:xfrm>
          <a:custGeom>
            <a:avLst/>
            <a:gdLst/>
            <a:ahLst/>
            <a:cxnLst/>
            <a:rect l="l" t="t" r="r" b="b"/>
            <a:pathLst>
              <a:path h="35559">
                <a:moveTo>
                  <a:pt x="0" y="0"/>
                </a:moveTo>
                <a:lnTo>
                  <a:pt x="0" y="353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1661853" y="1410115"/>
            <a:ext cx="0" cy="106680"/>
          </a:xfrm>
          <a:custGeom>
            <a:avLst/>
            <a:gdLst/>
            <a:ahLst/>
            <a:cxnLst/>
            <a:rect l="l" t="t" r="r" b="b"/>
            <a:pathLst>
              <a:path h="106680">
                <a:moveTo>
                  <a:pt x="0" y="0"/>
                </a:moveTo>
                <a:lnTo>
                  <a:pt x="0" y="1062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1658633" y="1466690"/>
            <a:ext cx="0" cy="42545"/>
          </a:xfrm>
          <a:custGeom>
            <a:avLst/>
            <a:gdLst/>
            <a:ahLst/>
            <a:cxnLst/>
            <a:rect l="l" t="t" r="r" b="b"/>
            <a:pathLst>
              <a:path h="42544">
                <a:moveTo>
                  <a:pt x="0" y="0"/>
                </a:moveTo>
                <a:lnTo>
                  <a:pt x="0" y="4215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1655412" y="1436618"/>
            <a:ext cx="0" cy="31750"/>
          </a:xfrm>
          <a:custGeom>
            <a:avLst/>
            <a:gdLst/>
            <a:ahLst/>
            <a:cxnLst/>
            <a:rect l="l" t="t" r="r" b="b"/>
            <a:pathLst>
              <a:path h="31750">
                <a:moveTo>
                  <a:pt x="0" y="0"/>
                </a:moveTo>
                <a:lnTo>
                  <a:pt x="0" y="3131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1652194" y="1411896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0"/>
                </a:moveTo>
                <a:lnTo>
                  <a:pt x="0" y="6308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1648970" y="1474981"/>
            <a:ext cx="0" cy="44450"/>
          </a:xfrm>
          <a:custGeom>
            <a:avLst/>
            <a:gdLst/>
            <a:ahLst/>
            <a:cxnLst/>
            <a:rect l="l" t="t" r="r" b="b"/>
            <a:pathLst>
              <a:path h="44450">
                <a:moveTo>
                  <a:pt x="0" y="0"/>
                </a:moveTo>
                <a:lnTo>
                  <a:pt x="0" y="4433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1645752" y="1432667"/>
            <a:ext cx="0" cy="62865"/>
          </a:xfrm>
          <a:custGeom>
            <a:avLst/>
            <a:gdLst/>
            <a:ahLst/>
            <a:cxnLst/>
            <a:rect l="l" t="t" r="r" b="b"/>
            <a:pathLst>
              <a:path h="62865">
                <a:moveTo>
                  <a:pt x="0" y="0"/>
                </a:moveTo>
                <a:lnTo>
                  <a:pt x="0" y="6230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1642528" y="1432667"/>
            <a:ext cx="0" cy="19685"/>
          </a:xfrm>
          <a:custGeom>
            <a:avLst/>
            <a:gdLst/>
            <a:ahLst/>
            <a:cxnLst/>
            <a:rect l="l" t="t" r="r" b="b"/>
            <a:pathLst>
              <a:path h="19684">
                <a:moveTo>
                  <a:pt x="0" y="0"/>
                </a:moveTo>
                <a:lnTo>
                  <a:pt x="0" y="192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1639308" y="1424994"/>
            <a:ext cx="0" cy="87630"/>
          </a:xfrm>
          <a:custGeom>
            <a:avLst/>
            <a:gdLst/>
            <a:ahLst/>
            <a:cxnLst/>
            <a:rect l="l" t="t" r="r" b="b"/>
            <a:pathLst>
              <a:path h="87630">
                <a:moveTo>
                  <a:pt x="0" y="0"/>
                </a:moveTo>
                <a:lnTo>
                  <a:pt x="0" y="8749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1636089" y="1479013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0"/>
                </a:moveTo>
                <a:lnTo>
                  <a:pt x="0" y="3626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1632866" y="1432590"/>
            <a:ext cx="0" cy="46990"/>
          </a:xfrm>
          <a:custGeom>
            <a:avLst/>
            <a:gdLst/>
            <a:ahLst/>
            <a:cxnLst/>
            <a:rect l="l" t="t" r="r" b="b"/>
            <a:pathLst>
              <a:path h="46990">
                <a:moveTo>
                  <a:pt x="0" y="0"/>
                </a:moveTo>
                <a:lnTo>
                  <a:pt x="0" y="4642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1629642" y="1434371"/>
            <a:ext cx="0" cy="61594"/>
          </a:xfrm>
          <a:custGeom>
            <a:avLst/>
            <a:gdLst/>
            <a:ahLst/>
            <a:cxnLst/>
            <a:rect l="l" t="t" r="r" b="b"/>
            <a:pathLst>
              <a:path h="61594">
                <a:moveTo>
                  <a:pt x="0" y="0"/>
                </a:moveTo>
                <a:lnTo>
                  <a:pt x="0" y="6130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1626425" y="1469092"/>
            <a:ext cx="0" cy="26670"/>
          </a:xfrm>
          <a:custGeom>
            <a:avLst/>
            <a:gdLst/>
            <a:ahLst/>
            <a:cxnLst/>
            <a:rect l="l" t="t" r="r" b="b"/>
            <a:pathLst>
              <a:path h="26669">
                <a:moveTo>
                  <a:pt x="0" y="0"/>
                </a:moveTo>
                <a:lnTo>
                  <a:pt x="0" y="2658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1623206" y="1458707"/>
            <a:ext cx="0" cy="12065"/>
          </a:xfrm>
          <a:custGeom>
            <a:avLst/>
            <a:gdLst/>
            <a:ahLst/>
            <a:cxnLst/>
            <a:rect l="l" t="t" r="r" b="b"/>
            <a:pathLst>
              <a:path h="12065">
                <a:moveTo>
                  <a:pt x="0" y="0"/>
                </a:moveTo>
                <a:lnTo>
                  <a:pt x="0" y="1177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1619985" y="145676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63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1616764" y="1461963"/>
            <a:ext cx="0" cy="11430"/>
          </a:xfrm>
          <a:custGeom>
            <a:avLst/>
            <a:gdLst/>
            <a:ahLst/>
            <a:cxnLst/>
            <a:rect l="l" t="t" r="r" b="b"/>
            <a:pathLst>
              <a:path h="11430">
                <a:moveTo>
                  <a:pt x="0" y="0"/>
                </a:moveTo>
                <a:lnTo>
                  <a:pt x="0" y="1131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1613541" y="1461728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06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1610320" y="1462427"/>
            <a:ext cx="0" cy="10160"/>
          </a:xfrm>
          <a:custGeom>
            <a:avLst/>
            <a:gdLst/>
            <a:ahLst/>
            <a:cxnLst/>
            <a:rect l="l" t="t" r="r" b="b"/>
            <a:pathLst>
              <a:path h="10159">
                <a:moveTo>
                  <a:pt x="0" y="0"/>
                </a:moveTo>
                <a:lnTo>
                  <a:pt x="0" y="96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1607100" y="1464055"/>
            <a:ext cx="0" cy="8890"/>
          </a:xfrm>
          <a:custGeom>
            <a:avLst/>
            <a:gdLst/>
            <a:ahLst/>
            <a:cxnLst/>
            <a:rect l="l" t="t" r="r" b="b"/>
            <a:pathLst>
              <a:path h="8890">
                <a:moveTo>
                  <a:pt x="0" y="0"/>
                </a:moveTo>
                <a:lnTo>
                  <a:pt x="0" y="875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1603879" y="1462815"/>
            <a:ext cx="0" cy="10795"/>
          </a:xfrm>
          <a:custGeom>
            <a:avLst/>
            <a:gdLst/>
            <a:ahLst/>
            <a:cxnLst/>
            <a:rect l="l" t="t" r="r" b="b"/>
            <a:pathLst>
              <a:path h="10794">
                <a:moveTo>
                  <a:pt x="0" y="0"/>
                </a:moveTo>
                <a:lnTo>
                  <a:pt x="0" y="105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1600656" y="1462427"/>
            <a:ext cx="0" cy="8890"/>
          </a:xfrm>
          <a:custGeom>
            <a:avLst/>
            <a:gdLst/>
            <a:ahLst/>
            <a:cxnLst/>
            <a:rect l="l" t="t" r="r" b="b"/>
            <a:pathLst>
              <a:path h="8890">
                <a:moveTo>
                  <a:pt x="0" y="0"/>
                </a:moveTo>
                <a:lnTo>
                  <a:pt x="0" y="88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1597437" y="1463511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0"/>
                </a:moveTo>
                <a:lnTo>
                  <a:pt x="0" y="80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1594218" y="1462582"/>
            <a:ext cx="0" cy="10160"/>
          </a:xfrm>
          <a:custGeom>
            <a:avLst/>
            <a:gdLst/>
            <a:ahLst/>
            <a:cxnLst/>
            <a:rect l="l" t="t" r="r" b="b"/>
            <a:pathLst>
              <a:path h="10159">
                <a:moveTo>
                  <a:pt x="0" y="0"/>
                </a:moveTo>
                <a:lnTo>
                  <a:pt x="0" y="1007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1590996" y="1462039"/>
            <a:ext cx="0" cy="12065"/>
          </a:xfrm>
          <a:custGeom>
            <a:avLst/>
            <a:gdLst/>
            <a:ahLst/>
            <a:cxnLst/>
            <a:rect l="l" t="t" r="r" b="b"/>
            <a:pathLst>
              <a:path h="12065">
                <a:moveTo>
                  <a:pt x="0" y="0"/>
                </a:moveTo>
                <a:lnTo>
                  <a:pt x="0" y="1185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1587774" y="1459792"/>
            <a:ext cx="0" cy="13970"/>
          </a:xfrm>
          <a:custGeom>
            <a:avLst/>
            <a:gdLst/>
            <a:ahLst/>
            <a:cxnLst/>
            <a:rect l="l" t="t" r="r" b="b"/>
            <a:pathLst>
              <a:path h="13969">
                <a:moveTo>
                  <a:pt x="0" y="0"/>
                </a:moveTo>
                <a:lnTo>
                  <a:pt x="0" y="1387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1584554" y="1456303"/>
            <a:ext cx="0" cy="17145"/>
          </a:xfrm>
          <a:custGeom>
            <a:avLst/>
            <a:gdLst/>
            <a:ahLst/>
            <a:cxnLst/>
            <a:rect l="l" t="t" r="r" b="b"/>
            <a:pathLst>
              <a:path h="17144">
                <a:moveTo>
                  <a:pt x="0" y="0"/>
                </a:moveTo>
                <a:lnTo>
                  <a:pt x="0" y="1712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1581332" y="1463589"/>
            <a:ext cx="0" cy="11430"/>
          </a:xfrm>
          <a:custGeom>
            <a:avLst/>
            <a:gdLst/>
            <a:ahLst/>
            <a:cxnLst/>
            <a:rect l="l" t="t" r="r" b="b"/>
            <a:pathLst>
              <a:path h="11430">
                <a:moveTo>
                  <a:pt x="0" y="0"/>
                </a:moveTo>
                <a:lnTo>
                  <a:pt x="0" y="1100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1578110" y="1463048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0"/>
                </a:moveTo>
                <a:lnTo>
                  <a:pt x="0" y="774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1574894" y="1460333"/>
            <a:ext cx="0" cy="16510"/>
          </a:xfrm>
          <a:custGeom>
            <a:avLst/>
            <a:gdLst/>
            <a:ahLst/>
            <a:cxnLst/>
            <a:rect l="l" t="t" r="r" b="b"/>
            <a:pathLst>
              <a:path h="16509">
                <a:moveTo>
                  <a:pt x="0" y="0"/>
                </a:moveTo>
                <a:lnTo>
                  <a:pt x="0" y="1596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1571668" y="145529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32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1568446" y="1461032"/>
            <a:ext cx="0" cy="15875"/>
          </a:xfrm>
          <a:custGeom>
            <a:avLst/>
            <a:gdLst/>
            <a:ahLst/>
            <a:cxnLst/>
            <a:rect l="l" t="t" r="r" b="b"/>
            <a:pathLst>
              <a:path h="15875">
                <a:moveTo>
                  <a:pt x="0" y="0"/>
                </a:moveTo>
                <a:lnTo>
                  <a:pt x="0" y="1549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1565226" y="1462039"/>
            <a:ext cx="0" cy="16510"/>
          </a:xfrm>
          <a:custGeom>
            <a:avLst/>
            <a:gdLst/>
            <a:ahLst/>
            <a:cxnLst/>
            <a:rect l="l" t="t" r="r" b="b"/>
            <a:pathLst>
              <a:path h="16509">
                <a:moveTo>
                  <a:pt x="0" y="0"/>
                </a:moveTo>
                <a:lnTo>
                  <a:pt x="0" y="1604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1562010" y="1461808"/>
            <a:ext cx="0" cy="7620"/>
          </a:xfrm>
          <a:custGeom>
            <a:avLst/>
            <a:gdLst/>
            <a:ahLst/>
            <a:cxnLst/>
            <a:rect l="l" t="t" r="r" b="b"/>
            <a:pathLst>
              <a:path h="7619">
                <a:moveTo>
                  <a:pt x="0" y="0"/>
                </a:moveTo>
                <a:lnTo>
                  <a:pt x="0" y="728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1558790" y="1467542"/>
            <a:ext cx="0" cy="10795"/>
          </a:xfrm>
          <a:custGeom>
            <a:avLst/>
            <a:gdLst/>
            <a:ahLst/>
            <a:cxnLst/>
            <a:rect l="l" t="t" r="r" b="b"/>
            <a:pathLst>
              <a:path h="10794">
                <a:moveTo>
                  <a:pt x="0" y="0"/>
                </a:moveTo>
                <a:lnTo>
                  <a:pt x="0" y="1030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1555568" y="1455529"/>
            <a:ext cx="0" cy="14604"/>
          </a:xfrm>
          <a:custGeom>
            <a:avLst/>
            <a:gdLst/>
            <a:ahLst/>
            <a:cxnLst/>
            <a:rect l="l" t="t" r="r" b="b"/>
            <a:pathLst>
              <a:path h="14605">
                <a:moveTo>
                  <a:pt x="0" y="0"/>
                </a:moveTo>
                <a:lnTo>
                  <a:pt x="0" y="145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1552343" y="1459483"/>
            <a:ext cx="0" cy="22860"/>
          </a:xfrm>
          <a:custGeom>
            <a:avLst/>
            <a:gdLst/>
            <a:ahLst/>
            <a:cxnLst/>
            <a:rect l="l" t="t" r="r" b="b"/>
            <a:pathLst>
              <a:path h="22859">
                <a:moveTo>
                  <a:pt x="0" y="0"/>
                </a:moveTo>
                <a:lnTo>
                  <a:pt x="0" y="222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1549125" y="1461573"/>
            <a:ext cx="0" cy="17145"/>
          </a:xfrm>
          <a:custGeom>
            <a:avLst/>
            <a:gdLst/>
            <a:ahLst/>
            <a:cxnLst/>
            <a:rect l="l" t="t" r="r" b="b"/>
            <a:pathLst>
              <a:path h="17144">
                <a:moveTo>
                  <a:pt x="0" y="0"/>
                </a:moveTo>
                <a:lnTo>
                  <a:pt x="0" y="1681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1545904" y="1461342"/>
            <a:ext cx="0" cy="8890"/>
          </a:xfrm>
          <a:custGeom>
            <a:avLst/>
            <a:gdLst/>
            <a:ahLst/>
            <a:cxnLst/>
            <a:rect l="l" t="t" r="r" b="b"/>
            <a:pathLst>
              <a:path h="8890">
                <a:moveTo>
                  <a:pt x="0" y="0"/>
                </a:moveTo>
                <a:lnTo>
                  <a:pt x="0" y="88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1542685" y="1461728"/>
            <a:ext cx="0" cy="14604"/>
          </a:xfrm>
          <a:custGeom>
            <a:avLst/>
            <a:gdLst/>
            <a:ahLst/>
            <a:cxnLst/>
            <a:rect l="l" t="t" r="r" b="b"/>
            <a:pathLst>
              <a:path h="14605">
                <a:moveTo>
                  <a:pt x="0" y="0"/>
                </a:moveTo>
                <a:lnTo>
                  <a:pt x="0" y="1418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1539462" y="1459947"/>
            <a:ext cx="0" cy="15875"/>
          </a:xfrm>
          <a:custGeom>
            <a:avLst/>
            <a:gdLst/>
            <a:ahLst/>
            <a:cxnLst/>
            <a:rect l="l" t="t" r="r" b="b"/>
            <a:pathLst>
              <a:path h="15875">
                <a:moveTo>
                  <a:pt x="0" y="0"/>
                </a:moveTo>
                <a:lnTo>
                  <a:pt x="0" y="1526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1536239" y="1454056"/>
            <a:ext cx="0" cy="16510"/>
          </a:xfrm>
          <a:custGeom>
            <a:avLst/>
            <a:gdLst/>
            <a:ahLst/>
            <a:cxnLst/>
            <a:rect l="l" t="t" r="r" b="b"/>
            <a:pathLst>
              <a:path h="16509">
                <a:moveTo>
                  <a:pt x="0" y="0"/>
                </a:moveTo>
                <a:lnTo>
                  <a:pt x="0" y="161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1533022" y="1465681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0"/>
                </a:moveTo>
                <a:lnTo>
                  <a:pt x="0" y="82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1529802" y="1457079"/>
            <a:ext cx="0" cy="17145"/>
          </a:xfrm>
          <a:custGeom>
            <a:avLst/>
            <a:gdLst/>
            <a:ahLst/>
            <a:cxnLst/>
            <a:rect l="l" t="t" r="r" b="b"/>
            <a:pathLst>
              <a:path h="17144">
                <a:moveTo>
                  <a:pt x="0" y="0"/>
                </a:moveTo>
                <a:lnTo>
                  <a:pt x="0" y="1712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1526579" y="1456846"/>
            <a:ext cx="0" cy="15875"/>
          </a:xfrm>
          <a:custGeom>
            <a:avLst/>
            <a:gdLst/>
            <a:ahLst/>
            <a:cxnLst/>
            <a:rect l="l" t="t" r="r" b="b"/>
            <a:pathLst>
              <a:path h="15875">
                <a:moveTo>
                  <a:pt x="0" y="0"/>
                </a:moveTo>
                <a:lnTo>
                  <a:pt x="0" y="1581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1523358" y="1467154"/>
            <a:ext cx="0" cy="15240"/>
          </a:xfrm>
          <a:custGeom>
            <a:avLst/>
            <a:gdLst/>
            <a:ahLst/>
            <a:cxnLst/>
            <a:rect l="l" t="t" r="r" b="b"/>
            <a:pathLst>
              <a:path h="15240">
                <a:moveTo>
                  <a:pt x="0" y="0"/>
                </a:moveTo>
                <a:lnTo>
                  <a:pt x="0" y="1519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1520136" y="1449097"/>
            <a:ext cx="0" cy="28575"/>
          </a:xfrm>
          <a:custGeom>
            <a:avLst/>
            <a:gdLst/>
            <a:ahLst/>
            <a:cxnLst/>
            <a:rect l="l" t="t" r="r" b="b"/>
            <a:pathLst>
              <a:path h="28575">
                <a:moveTo>
                  <a:pt x="0" y="0"/>
                </a:moveTo>
                <a:lnTo>
                  <a:pt x="0" y="2828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1516916" y="1456846"/>
            <a:ext cx="0" cy="18415"/>
          </a:xfrm>
          <a:custGeom>
            <a:avLst/>
            <a:gdLst/>
            <a:ahLst/>
            <a:cxnLst/>
            <a:rect l="l" t="t" r="r" b="b"/>
            <a:pathLst>
              <a:path h="18415">
                <a:moveTo>
                  <a:pt x="0" y="0"/>
                </a:moveTo>
                <a:lnTo>
                  <a:pt x="0" y="181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1513695" y="1463201"/>
            <a:ext cx="0" cy="20320"/>
          </a:xfrm>
          <a:custGeom>
            <a:avLst/>
            <a:gdLst/>
            <a:ahLst/>
            <a:cxnLst/>
            <a:rect l="l" t="t" r="r" b="b"/>
            <a:pathLst>
              <a:path h="20319">
                <a:moveTo>
                  <a:pt x="0" y="0"/>
                </a:moveTo>
                <a:lnTo>
                  <a:pt x="0" y="1999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1510472" y="1454134"/>
            <a:ext cx="0" cy="26670"/>
          </a:xfrm>
          <a:custGeom>
            <a:avLst/>
            <a:gdLst/>
            <a:ahLst/>
            <a:cxnLst/>
            <a:rect l="l" t="t" r="r" b="b"/>
            <a:pathLst>
              <a:path h="26669">
                <a:moveTo>
                  <a:pt x="0" y="0"/>
                </a:moveTo>
                <a:lnTo>
                  <a:pt x="0" y="2627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1507251" y="1448090"/>
            <a:ext cx="0" cy="31750"/>
          </a:xfrm>
          <a:custGeom>
            <a:avLst/>
            <a:gdLst/>
            <a:ahLst/>
            <a:cxnLst/>
            <a:rect l="l" t="t" r="r" b="b"/>
            <a:pathLst>
              <a:path h="31750">
                <a:moveTo>
                  <a:pt x="0" y="0"/>
                </a:moveTo>
                <a:lnTo>
                  <a:pt x="0" y="3161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1504030" y="1453359"/>
            <a:ext cx="0" cy="34925"/>
          </a:xfrm>
          <a:custGeom>
            <a:avLst/>
            <a:gdLst/>
            <a:ahLst/>
            <a:cxnLst/>
            <a:rect l="l" t="t" r="r" b="b"/>
            <a:pathLst>
              <a:path h="34925">
                <a:moveTo>
                  <a:pt x="0" y="0"/>
                </a:moveTo>
                <a:lnTo>
                  <a:pt x="0" y="3464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1500812" y="1452273"/>
            <a:ext cx="0" cy="27305"/>
          </a:xfrm>
          <a:custGeom>
            <a:avLst/>
            <a:gdLst/>
            <a:ahLst/>
            <a:cxnLst/>
            <a:rect l="l" t="t" r="r" b="b"/>
            <a:pathLst>
              <a:path h="27305">
                <a:moveTo>
                  <a:pt x="0" y="0"/>
                </a:moveTo>
                <a:lnTo>
                  <a:pt x="0" y="2728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1497595" y="1448398"/>
            <a:ext cx="0" cy="28575"/>
          </a:xfrm>
          <a:custGeom>
            <a:avLst/>
            <a:gdLst/>
            <a:ahLst/>
            <a:cxnLst/>
            <a:rect l="l" t="t" r="r" b="b"/>
            <a:pathLst>
              <a:path h="28575">
                <a:moveTo>
                  <a:pt x="0" y="0"/>
                </a:moveTo>
                <a:lnTo>
                  <a:pt x="0" y="282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1494370" y="1460102"/>
            <a:ext cx="0" cy="19685"/>
          </a:xfrm>
          <a:custGeom>
            <a:avLst/>
            <a:gdLst/>
            <a:ahLst/>
            <a:cxnLst/>
            <a:rect l="l" t="t" r="r" b="b"/>
            <a:pathLst>
              <a:path h="19684">
                <a:moveTo>
                  <a:pt x="0" y="0"/>
                </a:moveTo>
                <a:lnTo>
                  <a:pt x="0" y="1968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1491147" y="1458164"/>
            <a:ext cx="0" cy="21590"/>
          </a:xfrm>
          <a:custGeom>
            <a:avLst/>
            <a:gdLst/>
            <a:ahLst/>
            <a:cxnLst/>
            <a:rect l="l" t="t" r="r" b="b"/>
            <a:pathLst>
              <a:path h="21590">
                <a:moveTo>
                  <a:pt x="0" y="0"/>
                </a:moveTo>
                <a:lnTo>
                  <a:pt x="0" y="213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1487928" y="1458629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0"/>
                </a:moveTo>
                <a:lnTo>
                  <a:pt x="0" y="186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1484710" y="1455529"/>
            <a:ext cx="0" cy="17145"/>
          </a:xfrm>
          <a:custGeom>
            <a:avLst/>
            <a:gdLst/>
            <a:ahLst/>
            <a:cxnLst/>
            <a:rect l="l" t="t" r="r" b="b"/>
            <a:pathLst>
              <a:path h="17144">
                <a:moveTo>
                  <a:pt x="0" y="0"/>
                </a:moveTo>
                <a:lnTo>
                  <a:pt x="0" y="1704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1481489" y="1458862"/>
            <a:ext cx="0" cy="18415"/>
          </a:xfrm>
          <a:custGeom>
            <a:avLst/>
            <a:gdLst/>
            <a:ahLst/>
            <a:cxnLst/>
            <a:rect l="l" t="t" r="r" b="b"/>
            <a:pathLst>
              <a:path h="18415">
                <a:moveTo>
                  <a:pt x="0" y="0"/>
                </a:moveTo>
                <a:lnTo>
                  <a:pt x="0" y="179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1478266" y="1454986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0"/>
                </a:moveTo>
                <a:lnTo>
                  <a:pt x="0" y="1867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1475042" y="1461884"/>
            <a:ext cx="0" cy="15875"/>
          </a:xfrm>
          <a:custGeom>
            <a:avLst/>
            <a:gdLst/>
            <a:ahLst/>
            <a:cxnLst/>
            <a:rect l="l" t="t" r="r" b="b"/>
            <a:pathLst>
              <a:path h="15875">
                <a:moveTo>
                  <a:pt x="0" y="0"/>
                </a:moveTo>
                <a:lnTo>
                  <a:pt x="0" y="1526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1471826" y="1460333"/>
            <a:ext cx="0" cy="12065"/>
          </a:xfrm>
          <a:custGeom>
            <a:avLst/>
            <a:gdLst/>
            <a:ahLst/>
            <a:cxnLst/>
            <a:rect l="l" t="t" r="r" b="b"/>
            <a:pathLst>
              <a:path h="12065">
                <a:moveTo>
                  <a:pt x="0" y="0"/>
                </a:moveTo>
                <a:lnTo>
                  <a:pt x="0" y="1201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1468606" y="1458164"/>
            <a:ext cx="0" cy="15240"/>
          </a:xfrm>
          <a:custGeom>
            <a:avLst/>
            <a:gdLst/>
            <a:ahLst/>
            <a:cxnLst/>
            <a:rect l="l" t="t" r="r" b="b"/>
            <a:pathLst>
              <a:path h="15240">
                <a:moveTo>
                  <a:pt x="0" y="0"/>
                </a:moveTo>
                <a:lnTo>
                  <a:pt x="0" y="1495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1465387" y="1459483"/>
            <a:ext cx="0" cy="13970"/>
          </a:xfrm>
          <a:custGeom>
            <a:avLst/>
            <a:gdLst/>
            <a:ahLst/>
            <a:cxnLst/>
            <a:rect l="l" t="t" r="r" b="b"/>
            <a:pathLst>
              <a:path h="13969">
                <a:moveTo>
                  <a:pt x="0" y="0"/>
                </a:moveTo>
                <a:lnTo>
                  <a:pt x="0" y="137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1462164" y="1462968"/>
            <a:ext cx="0" cy="13970"/>
          </a:xfrm>
          <a:custGeom>
            <a:avLst/>
            <a:gdLst/>
            <a:ahLst/>
            <a:cxnLst/>
            <a:rect l="l" t="t" r="r" b="b"/>
            <a:pathLst>
              <a:path h="13969">
                <a:moveTo>
                  <a:pt x="0" y="0"/>
                </a:moveTo>
                <a:lnTo>
                  <a:pt x="0" y="1395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1458941" y="1465217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89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1455720" y="1466767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0"/>
                </a:moveTo>
                <a:lnTo>
                  <a:pt x="0" y="81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1452501" y="146266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16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1449278" y="1456460"/>
            <a:ext cx="0" cy="7620"/>
          </a:xfrm>
          <a:custGeom>
            <a:avLst/>
            <a:gdLst/>
            <a:ahLst/>
            <a:cxnLst/>
            <a:rect l="l" t="t" r="r" b="b"/>
            <a:pathLst>
              <a:path h="7619">
                <a:moveTo>
                  <a:pt x="0" y="0"/>
                </a:moveTo>
                <a:lnTo>
                  <a:pt x="0" y="720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1446057" y="1461497"/>
            <a:ext cx="0" cy="13335"/>
          </a:xfrm>
          <a:custGeom>
            <a:avLst/>
            <a:gdLst/>
            <a:ahLst/>
            <a:cxnLst/>
            <a:rect l="l" t="t" r="r" b="b"/>
            <a:pathLst>
              <a:path h="13334">
                <a:moveTo>
                  <a:pt x="0" y="0"/>
                </a:moveTo>
                <a:lnTo>
                  <a:pt x="0" y="127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1442836" y="1472967"/>
            <a:ext cx="0" cy="6985"/>
          </a:xfrm>
          <a:custGeom>
            <a:avLst/>
            <a:gdLst/>
            <a:ahLst/>
            <a:cxnLst/>
            <a:rect l="l" t="t" r="r" b="b"/>
            <a:pathLst>
              <a:path h="6984">
                <a:moveTo>
                  <a:pt x="0" y="0"/>
                </a:moveTo>
                <a:lnTo>
                  <a:pt x="0" y="674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1439618" y="1456693"/>
            <a:ext cx="0" cy="22225"/>
          </a:xfrm>
          <a:custGeom>
            <a:avLst/>
            <a:gdLst/>
            <a:ahLst/>
            <a:cxnLst/>
            <a:rect l="l" t="t" r="r" b="b"/>
            <a:pathLst>
              <a:path h="22225">
                <a:moveTo>
                  <a:pt x="0" y="0"/>
                </a:moveTo>
                <a:lnTo>
                  <a:pt x="0" y="2169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1436397" y="1444834"/>
            <a:ext cx="0" cy="12065"/>
          </a:xfrm>
          <a:custGeom>
            <a:avLst/>
            <a:gdLst/>
            <a:ahLst/>
            <a:cxnLst/>
            <a:rect l="l" t="t" r="r" b="b"/>
            <a:pathLst>
              <a:path h="12065">
                <a:moveTo>
                  <a:pt x="0" y="0"/>
                </a:moveTo>
                <a:lnTo>
                  <a:pt x="0" y="1185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1433174" y="1455762"/>
            <a:ext cx="0" cy="31115"/>
          </a:xfrm>
          <a:custGeom>
            <a:avLst/>
            <a:gdLst/>
            <a:ahLst/>
            <a:cxnLst/>
            <a:rect l="l" t="t" r="r" b="b"/>
            <a:pathLst>
              <a:path h="31115">
                <a:moveTo>
                  <a:pt x="0" y="0"/>
                </a:moveTo>
                <a:lnTo>
                  <a:pt x="0" y="310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1429951" y="1479785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2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1426732" y="1442199"/>
            <a:ext cx="0" cy="38735"/>
          </a:xfrm>
          <a:custGeom>
            <a:avLst/>
            <a:gdLst/>
            <a:ahLst/>
            <a:cxnLst/>
            <a:rect l="l" t="t" r="r" b="b"/>
            <a:pathLst>
              <a:path h="38734">
                <a:moveTo>
                  <a:pt x="0" y="0"/>
                </a:moveTo>
                <a:lnTo>
                  <a:pt x="0" y="3812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1423511" y="1430807"/>
            <a:ext cx="0" cy="27305"/>
          </a:xfrm>
          <a:custGeom>
            <a:avLst/>
            <a:gdLst/>
            <a:ahLst/>
            <a:cxnLst/>
            <a:rect l="l" t="t" r="r" b="b"/>
            <a:pathLst>
              <a:path h="27305">
                <a:moveTo>
                  <a:pt x="0" y="0"/>
                </a:moveTo>
                <a:lnTo>
                  <a:pt x="0" y="268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1420295" y="1443207"/>
            <a:ext cx="0" cy="52705"/>
          </a:xfrm>
          <a:custGeom>
            <a:avLst/>
            <a:gdLst/>
            <a:ahLst/>
            <a:cxnLst/>
            <a:rect l="l" t="t" r="r" b="b"/>
            <a:pathLst>
              <a:path h="52705">
                <a:moveTo>
                  <a:pt x="0" y="0"/>
                </a:moveTo>
                <a:lnTo>
                  <a:pt x="0" y="5254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1417069" y="1475059"/>
            <a:ext cx="0" cy="23495"/>
          </a:xfrm>
          <a:custGeom>
            <a:avLst/>
            <a:gdLst/>
            <a:ahLst/>
            <a:cxnLst/>
            <a:rect l="l" t="t" r="r" b="b"/>
            <a:pathLst>
              <a:path h="23494">
                <a:moveTo>
                  <a:pt x="0" y="0"/>
                </a:moveTo>
                <a:lnTo>
                  <a:pt x="0" y="2301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1413846" y="1435223"/>
            <a:ext cx="0" cy="40640"/>
          </a:xfrm>
          <a:custGeom>
            <a:avLst/>
            <a:gdLst/>
            <a:ahLst/>
            <a:cxnLst/>
            <a:rect l="l" t="t" r="r" b="b"/>
            <a:pathLst>
              <a:path h="40640">
                <a:moveTo>
                  <a:pt x="0" y="0"/>
                </a:moveTo>
                <a:lnTo>
                  <a:pt x="0" y="4006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1410626" y="1426080"/>
            <a:ext cx="0" cy="34925"/>
          </a:xfrm>
          <a:custGeom>
            <a:avLst/>
            <a:gdLst/>
            <a:ahLst/>
            <a:cxnLst/>
            <a:rect l="l" t="t" r="r" b="b"/>
            <a:pathLst>
              <a:path h="34925">
                <a:moveTo>
                  <a:pt x="0" y="0"/>
                </a:moveTo>
                <a:lnTo>
                  <a:pt x="0" y="3456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1407410" y="1456072"/>
            <a:ext cx="0" cy="45720"/>
          </a:xfrm>
          <a:custGeom>
            <a:avLst/>
            <a:gdLst/>
            <a:ahLst/>
            <a:cxnLst/>
            <a:rect l="l" t="t" r="r" b="b"/>
            <a:pathLst>
              <a:path h="45719">
                <a:moveTo>
                  <a:pt x="0" y="0"/>
                </a:moveTo>
                <a:lnTo>
                  <a:pt x="0" y="4541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1404191" y="1468471"/>
            <a:ext cx="0" cy="29845"/>
          </a:xfrm>
          <a:custGeom>
            <a:avLst/>
            <a:gdLst/>
            <a:ahLst/>
            <a:cxnLst/>
            <a:rect l="l" t="t" r="r" b="b"/>
            <a:pathLst>
              <a:path h="29844">
                <a:moveTo>
                  <a:pt x="0" y="0"/>
                </a:moveTo>
                <a:lnTo>
                  <a:pt x="0" y="2983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1400968" y="1433752"/>
            <a:ext cx="0" cy="34925"/>
          </a:xfrm>
          <a:custGeom>
            <a:avLst/>
            <a:gdLst/>
            <a:ahLst/>
            <a:cxnLst/>
            <a:rect l="l" t="t" r="r" b="b"/>
            <a:pathLst>
              <a:path h="34925">
                <a:moveTo>
                  <a:pt x="0" y="0"/>
                </a:moveTo>
                <a:lnTo>
                  <a:pt x="0" y="3471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1397744" y="1422979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1394526" y="1491257"/>
            <a:ext cx="0" cy="15875"/>
          </a:xfrm>
          <a:custGeom>
            <a:avLst/>
            <a:gdLst/>
            <a:ahLst/>
            <a:cxnLst/>
            <a:rect l="l" t="t" r="r" b="b"/>
            <a:pathLst>
              <a:path h="15875">
                <a:moveTo>
                  <a:pt x="0" y="0"/>
                </a:moveTo>
                <a:lnTo>
                  <a:pt x="0" y="1542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1391305" y="1450028"/>
            <a:ext cx="0" cy="41275"/>
          </a:xfrm>
          <a:custGeom>
            <a:avLst/>
            <a:gdLst/>
            <a:ahLst/>
            <a:cxnLst/>
            <a:rect l="l" t="t" r="r" b="b"/>
            <a:pathLst>
              <a:path h="41275">
                <a:moveTo>
                  <a:pt x="0" y="0"/>
                </a:moveTo>
                <a:lnTo>
                  <a:pt x="0" y="4122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1388082" y="1434526"/>
            <a:ext cx="0" cy="30480"/>
          </a:xfrm>
          <a:custGeom>
            <a:avLst/>
            <a:gdLst/>
            <a:ahLst/>
            <a:cxnLst/>
            <a:rect l="l" t="t" r="r" b="b"/>
            <a:pathLst>
              <a:path h="30480">
                <a:moveTo>
                  <a:pt x="0" y="0"/>
                </a:moveTo>
                <a:lnTo>
                  <a:pt x="0" y="3022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1384863" y="1420886"/>
            <a:ext cx="0" cy="82550"/>
          </a:xfrm>
          <a:custGeom>
            <a:avLst/>
            <a:gdLst/>
            <a:ahLst/>
            <a:cxnLst/>
            <a:rect l="l" t="t" r="r" b="b"/>
            <a:pathLst>
              <a:path h="82550">
                <a:moveTo>
                  <a:pt x="0" y="0"/>
                </a:moveTo>
                <a:lnTo>
                  <a:pt x="0" y="8222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1381636" y="1478933"/>
            <a:ext cx="0" cy="29845"/>
          </a:xfrm>
          <a:custGeom>
            <a:avLst/>
            <a:gdLst/>
            <a:ahLst/>
            <a:cxnLst/>
            <a:rect l="l" t="t" r="r" b="b"/>
            <a:pathLst>
              <a:path h="29844">
                <a:moveTo>
                  <a:pt x="0" y="0"/>
                </a:moveTo>
                <a:lnTo>
                  <a:pt x="0" y="292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1378422" y="1435922"/>
            <a:ext cx="0" cy="43180"/>
          </a:xfrm>
          <a:custGeom>
            <a:avLst/>
            <a:gdLst/>
            <a:ahLst/>
            <a:cxnLst/>
            <a:rect l="l" t="t" r="r" b="b"/>
            <a:pathLst>
              <a:path h="43180">
                <a:moveTo>
                  <a:pt x="0" y="0"/>
                </a:moveTo>
                <a:lnTo>
                  <a:pt x="0" y="4301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1375201" y="1427163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0"/>
                </a:moveTo>
                <a:lnTo>
                  <a:pt x="0" y="3673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1371980" y="1423599"/>
            <a:ext cx="0" cy="84455"/>
          </a:xfrm>
          <a:custGeom>
            <a:avLst/>
            <a:gdLst/>
            <a:ahLst/>
            <a:cxnLst/>
            <a:rect l="l" t="t" r="r" b="b"/>
            <a:pathLst>
              <a:path h="84455">
                <a:moveTo>
                  <a:pt x="0" y="0"/>
                </a:moveTo>
                <a:lnTo>
                  <a:pt x="0" y="838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1368754" y="1471494"/>
            <a:ext cx="0" cy="34925"/>
          </a:xfrm>
          <a:custGeom>
            <a:avLst/>
            <a:gdLst/>
            <a:ahLst/>
            <a:cxnLst/>
            <a:rect l="l" t="t" r="r" b="b"/>
            <a:pathLst>
              <a:path h="34925">
                <a:moveTo>
                  <a:pt x="0" y="0"/>
                </a:moveTo>
                <a:lnTo>
                  <a:pt x="0" y="347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1365536" y="1434063"/>
            <a:ext cx="0" cy="38735"/>
          </a:xfrm>
          <a:custGeom>
            <a:avLst/>
            <a:gdLst/>
            <a:ahLst/>
            <a:cxnLst/>
            <a:rect l="l" t="t" r="r" b="b"/>
            <a:pathLst>
              <a:path h="38734">
                <a:moveTo>
                  <a:pt x="0" y="0"/>
                </a:moveTo>
                <a:lnTo>
                  <a:pt x="0" y="3820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1362317" y="1422128"/>
            <a:ext cx="0" cy="41910"/>
          </a:xfrm>
          <a:custGeom>
            <a:avLst/>
            <a:gdLst/>
            <a:ahLst/>
            <a:cxnLst/>
            <a:rect l="l" t="t" r="r" b="b"/>
            <a:pathLst>
              <a:path h="41909">
                <a:moveTo>
                  <a:pt x="0" y="0"/>
                </a:moveTo>
                <a:lnTo>
                  <a:pt x="0" y="416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1359095" y="1455762"/>
            <a:ext cx="0" cy="51435"/>
          </a:xfrm>
          <a:custGeom>
            <a:avLst/>
            <a:gdLst/>
            <a:ahLst/>
            <a:cxnLst/>
            <a:rect l="l" t="t" r="r" b="b"/>
            <a:pathLst>
              <a:path h="51434">
                <a:moveTo>
                  <a:pt x="0" y="0"/>
                </a:moveTo>
                <a:lnTo>
                  <a:pt x="0" y="5107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1355874" y="1452273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929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1352652" y="1437858"/>
            <a:ext cx="0" cy="27305"/>
          </a:xfrm>
          <a:custGeom>
            <a:avLst/>
            <a:gdLst/>
            <a:ahLst/>
            <a:cxnLst/>
            <a:rect l="l" t="t" r="r" b="b"/>
            <a:pathLst>
              <a:path h="27305">
                <a:moveTo>
                  <a:pt x="0" y="0"/>
                </a:moveTo>
                <a:lnTo>
                  <a:pt x="0" y="267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1349430" y="1420189"/>
            <a:ext cx="0" cy="85090"/>
          </a:xfrm>
          <a:custGeom>
            <a:avLst/>
            <a:gdLst/>
            <a:ahLst/>
            <a:cxnLst/>
            <a:rect l="l" t="t" r="r" b="b"/>
            <a:pathLst>
              <a:path h="85090">
                <a:moveTo>
                  <a:pt x="0" y="0"/>
                </a:moveTo>
                <a:lnTo>
                  <a:pt x="0" y="8470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1346213" y="1479709"/>
            <a:ext cx="0" cy="29209"/>
          </a:xfrm>
          <a:custGeom>
            <a:avLst/>
            <a:gdLst/>
            <a:ahLst/>
            <a:cxnLst/>
            <a:rect l="l" t="t" r="r" b="b"/>
            <a:pathLst>
              <a:path h="29209">
                <a:moveTo>
                  <a:pt x="0" y="0"/>
                </a:moveTo>
                <a:lnTo>
                  <a:pt x="0" y="285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1342995" y="1439022"/>
            <a:ext cx="0" cy="41275"/>
          </a:xfrm>
          <a:custGeom>
            <a:avLst/>
            <a:gdLst/>
            <a:ahLst/>
            <a:cxnLst/>
            <a:rect l="l" t="t" r="r" b="b"/>
            <a:pathLst>
              <a:path h="41275">
                <a:moveTo>
                  <a:pt x="0" y="0"/>
                </a:moveTo>
                <a:lnTo>
                  <a:pt x="0" y="4068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1339770" y="1431660"/>
            <a:ext cx="0" cy="35560"/>
          </a:xfrm>
          <a:custGeom>
            <a:avLst/>
            <a:gdLst/>
            <a:ahLst/>
            <a:cxnLst/>
            <a:rect l="l" t="t" r="r" b="b"/>
            <a:pathLst>
              <a:path h="35559">
                <a:moveTo>
                  <a:pt x="0" y="0"/>
                </a:moveTo>
                <a:lnTo>
                  <a:pt x="0" y="3510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1336548" y="1423599"/>
            <a:ext cx="0" cy="84455"/>
          </a:xfrm>
          <a:custGeom>
            <a:avLst/>
            <a:gdLst/>
            <a:ahLst/>
            <a:cxnLst/>
            <a:rect l="l" t="t" r="r" b="b"/>
            <a:pathLst>
              <a:path h="84455">
                <a:moveTo>
                  <a:pt x="0" y="0"/>
                </a:moveTo>
                <a:lnTo>
                  <a:pt x="0" y="8439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1333328" y="1464829"/>
            <a:ext cx="0" cy="38735"/>
          </a:xfrm>
          <a:custGeom>
            <a:avLst/>
            <a:gdLst/>
            <a:ahLst/>
            <a:cxnLst/>
            <a:rect l="l" t="t" r="r" b="b"/>
            <a:pathLst>
              <a:path h="38734">
                <a:moveTo>
                  <a:pt x="0" y="0"/>
                </a:moveTo>
                <a:lnTo>
                  <a:pt x="0" y="3859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1330110" y="1438246"/>
            <a:ext cx="0" cy="26670"/>
          </a:xfrm>
          <a:custGeom>
            <a:avLst/>
            <a:gdLst/>
            <a:ahLst/>
            <a:cxnLst/>
            <a:rect l="l" t="t" r="r" b="b"/>
            <a:pathLst>
              <a:path h="26669">
                <a:moveTo>
                  <a:pt x="0" y="0"/>
                </a:moveTo>
                <a:lnTo>
                  <a:pt x="0" y="2658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1326884" y="1422824"/>
            <a:ext cx="0" cy="59690"/>
          </a:xfrm>
          <a:custGeom>
            <a:avLst/>
            <a:gdLst/>
            <a:ahLst/>
            <a:cxnLst/>
            <a:rect l="l" t="t" r="r" b="b"/>
            <a:pathLst>
              <a:path h="59690">
                <a:moveTo>
                  <a:pt x="0" y="0"/>
                </a:moveTo>
                <a:lnTo>
                  <a:pt x="0" y="592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1323667" y="1482034"/>
            <a:ext cx="0" cy="28575"/>
          </a:xfrm>
          <a:custGeom>
            <a:avLst/>
            <a:gdLst/>
            <a:ahLst/>
            <a:cxnLst/>
            <a:rect l="l" t="t" r="r" b="b"/>
            <a:pathLst>
              <a:path h="28575">
                <a:moveTo>
                  <a:pt x="0" y="0"/>
                </a:moveTo>
                <a:lnTo>
                  <a:pt x="0" y="2828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1320442" y="1449252"/>
            <a:ext cx="0" cy="41275"/>
          </a:xfrm>
          <a:custGeom>
            <a:avLst/>
            <a:gdLst/>
            <a:ahLst/>
            <a:cxnLst/>
            <a:rect l="l" t="t" r="r" b="b"/>
            <a:pathLst>
              <a:path h="41275">
                <a:moveTo>
                  <a:pt x="0" y="0"/>
                </a:moveTo>
                <a:lnTo>
                  <a:pt x="0" y="4084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1317224" y="1440648"/>
            <a:ext cx="0" cy="30480"/>
          </a:xfrm>
          <a:custGeom>
            <a:avLst/>
            <a:gdLst/>
            <a:ahLst/>
            <a:cxnLst/>
            <a:rect l="l" t="t" r="r" b="b"/>
            <a:pathLst>
              <a:path h="30480">
                <a:moveTo>
                  <a:pt x="0" y="0"/>
                </a:moveTo>
                <a:lnTo>
                  <a:pt x="0" y="3007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1314007" y="1420189"/>
            <a:ext cx="0" cy="90170"/>
          </a:xfrm>
          <a:custGeom>
            <a:avLst/>
            <a:gdLst/>
            <a:ahLst/>
            <a:cxnLst/>
            <a:rect l="l" t="t" r="r" b="b"/>
            <a:pathLst>
              <a:path h="90169">
                <a:moveTo>
                  <a:pt x="0" y="0"/>
                </a:moveTo>
                <a:lnTo>
                  <a:pt x="0" y="897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1310782" y="1468471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0"/>
                </a:moveTo>
                <a:lnTo>
                  <a:pt x="0" y="3650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1307564" y="1439564"/>
            <a:ext cx="0" cy="29209"/>
          </a:xfrm>
          <a:custGeom>
            <a:avLst/>
            <a:gdLst/>
            <a:ahLst/>
            <a:cxnLst/>
            <a:rect l="l" t="t" r="r" b="b"/>
            <a:pathLst>
              <a:path h="29209">
                <a:moveTo>
                  <a:pt x="0" y="0"/>
                </a:moveTo>
                <a:lnTo>
                  <a:pt x="0" y="2890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1304338" y="1421972"/>
            <a:ext cx="0" cy="46355"/>
          </a:xfrm>
          <a:custGeom>
            <a:avLst/>
            <a:gdLst/>
            <a:ahLst/>
            <a:cxnLst/>
            <a:rect l="l" t="t" r="r" b="b"/>
            <a:pathLst>
              <a:path h="46355">
                <a:moveTo>
                  <a:pt x="0" y="0"/>
                </a:moveTo>
                <a:lnTo>
                  <a:pt x="0" y="463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1301121" y="1432590"/>
            <a:ext cx="0" cy="75565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517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1297901" y="1451033"/>
            <a:ext cx="0" cy="40640"/>
          </a:xfrm>
          <a:custGeom>
            <a:avLst/>
            <a:gdLst/>
            <a:ahLst/>
            <a:cxnLst/>
            <a:rect l="l" t="t" r="r" b="b"/>
            <a:pathLst>
              <a:path h="40640">
                <a:moveTo>
                  <a:pt x="0" y="0"/>
                </a:moveTo>
                <a:lnTo>
                  <a:pt x="0" y="40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1294678" y="1442354"/>
            <a:ext cx="0" cy="20955"/>
          </a:xfrm>
          <a:custGeom>
            <a:avLst/>
            <a:gdLst/>
            <a:ahLst/>
            <a:cxnLst/>
            <a:rect l="l" t="t" r="r" b="b"/>
            <a:pathLst>
              <a:path h="20955">
                <a:moveTo>
                  <a:pt x="0" y="0"/>
                </a:moveTo>
                <a:lnTo>
                  <a:pt x="0" y="2076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1291454" y="1427939"/>
            <a:ext cx="0" cy="83185"/>
          </a:xfrm>
          <a:custGeom>
            <a:avLst/>
            <a:gdLst/>
            <a:ahLst/>
            <a:cxnLst/>
            <a:rect l="l" t="t" r="r" b="b"/>
            <a:pathLst>
              <a:path h="83184">
                <a:moveTo>
                  <a:pt x="0" y="0"/>
                </a:moveTo>
                <a:lnTo>
                  <a:pt x="0" y="8300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1288236" y="1477230"/>
            <a:ext cx="0" cy="33655"/>
          </a:xfrm>
          <a:custGeom>
            <a:avLst/>
            <a:gdLst/>
            <a:ahLst/>
            <a:cxnLst/>
            <a:rect l="l" t="t" r="r" b="b"/>
            <a:pathLst>
              <a:path h="33655">
                <a:moveTo>
                  <a:pt x="0" y="0"/>
                </a:moveTo>
                <a:lnTo>
                  <a:pt x="0" y="3309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1285018" y="1441735"/>
            <a:ext cx="0" cy="35560"/>
          </a:xfrm>
          <a:custGeom>
            <a:avLst/>
            <a:gdLst/>
            <a:ahLst/>
            <a:cxnLst/>
            <a:rect l="l" t="t" r="r" b="b"/>
            <a:pathLst>
              <a:path h="35559">
                <a:moveTo>
                  <a:pt x="0" y="0"/>
                </a:moveTo>
                <a:lnTo>
                  <a:pt x="0" y="3549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1281797" y="1425923"/>
            <a:ext cx="0" cy="38735"/>
          </a:xfrm>
          <a:custGeom>
            <a:avLst/>
            <a:gdLst/>
            <a:ahLst/>
            <a:cxnLst/>
            <a:rect l="l" t="t" r="r" b="b"/>
            <a:pathLst>
              <a:path h="38734">
                <a:moveTo>
                  <a:pt x="0" y="0"/>
                </a:moveTo>
                <a:lnTo>
                  <a:pt x="0" y="385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1278574" y="1434759"/>
            <a:ext cx="0" cy="73660"/>
          </a:xfrm>
          <a:custGeom>
            <a:avLst/>
            <a:gdLst/>
            <a:ahLst/>
            <a:cxnLst/>
            <a:rect l="l" t="t" r="r" b="b"/>
            <a:pathLst>
              <a:path h="73659">
                <a:moveTo>
                  <a:pt x="0" y="0"/>
                </a:moveTo>
                <a:lnTo>
                  <a:pt x="0" y="7331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1275352" y="1455143"/>
            <a:ext cx="0" cy="40005"/>
          </a:xfrm>
          <a:custGeom>
            <a:avLst/>
            <a:gdLst/>
            <a:ahLst/>
            <a:cxnLst/>
            <a:rect l="l" t="t" r="r" b="b"/>
            <a:pathLst>
              <a:path h="40005">
                <a:moveTo>
                  <a:pt x="0" y="0"/>
                </a:moveTo>
                <a:lnTo>
                  <a:pt x="0" y="3960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1272132" y="1444292"/>
            <a:ext cx="0" cy="20955"/>
          </a:xfrm>
          <a:custGeom>
            <a:avLst/>
            <a:gdLst/>
            <a:ahLst/>
            <a:cxnLst/>
            <a:rect l="l" t="t" r="r" b="b"/>
            <a:pathLst>
              <a:path h="20955">
                <a:moveTo>
                  <a:pt x="0" y="0"/>
                </a:moveTo>
                <a:lnTo>
                  <a:pt x="0" y="208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1268913" y="1424064"/>
            <a:ext cx="0" cy="85090"/>
          </a:xfrm>
          <a:custGeom>
            <a:avLst/>
            <a:gdLst/>
            <a:ahLst/>
            <a:cxnLst/>
            <a:rect l="l" t="t" r="r" b="b"/>
            <a:pathLst>
              <a:path h="85090">
                <a:moveTo>
                  <a:pt x="0" y="0"/>
                </a:moveTo>
                <a:lnTo>
                  <a:pt x="0" y="845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1265695" y="1480872"/>
            <a:ext cx="0" cy="27940"/>
          </a:xfrm>
          <a:custGeom>
            <a:avLst/>
            <a:gdLst/>
            <a:ahLst/>
            <a:cxnLst/>
            <a:rect l="l" t="t" r="r" b="b"/>
            <a:pathLst>
              <a:path h="27940">
                <a:moveTo>
                  <a:pt x="0" y="0"/>
                </a:moveTo>
                <a:lnTo>
                  <a:pt x="0" y="277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1262469" y="1442432"/>
            <a:ext cx="0" cy="38735"/>
          </a:xfrm>
          <a:custGeom>
            <a:avLst/>
            <a:gdLst/>
            <a:ahLst/>
            <a:cxnLst/>
            <a:rect l="l" t="t" r="r" b="b"/>
            <a:pathLst>
              <a:path h="38734">
                <a:moveTo>
                  <a:pt x="0" y="0"/>
                </a:moveTo>
                <a:lnTo>
                  <a:pt x="0" y="384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1259246" y="1422902"/>
            <a:ext cx="0" cy="40640"/>
          </a:xfrm>
          <a:custGeom>
            <a:avLst/>
            <a:gdLst/>
            <a:ahLst/>
            <a:cxnLst/>
            <a:rect l="l" t="t" r="r" b="b"/>
            <a:pathLst>
              <a:path h="40640">
                <a:moveTo>
                  <a:pt x="0" y="0"/>
                </a:moveTo>
                <a:lnTo>
                  <a:pt x="0" y="4006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1256027" y="1426622"/>
            <a:ext cx="0" cy="83820"/>
          </a:xfrm>
          <a:custGeom>
            <a:avLst/>
            <a:gdLst/>
            <a:ahLst/>
            <a:cxnLst/>
            <a:rect l="l" t="t" r="r" b="b"/>
            <a:pathLst>
              <a:path h="83819">
                <a:moveTo>
                  <a:pt x="0" y="0"/>
                </a:moveTo>
                <a:lnTo>
                  <a:pt x="0" y="832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1252806" y="1464055"/>
            <a:ext cx="0" cy="34290"/>
          </a:xfrm>
          <a:custGeom>
            <a:avLst/>
            <a:gdLst/>
            <a:ahLst/>
            <a:cxnLst/>
            <a:rect l="l" t="t" r="r" b="b"/>
            <a:pathLst>
              <a:path h="34290">
                <a:moveTo>
                  <a:pt x="0" y="0"/>
                </a:moveTo>
                <a:lnTo>
                  <a:pt x="0" y="3409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1249586" y="1443749"/>
            <a:ext cx="0" cy="20955"/>
          </a:xfrm>
          <a:custGeom>
            <a:avLst/>
            <a:gdLst/>
            <a:ahLst/>
            <a:cxnLst/>
            <a:rect l="l" t="t" r="r" b="b"/>
            <a:pathLst>
              <a:path h="20955">
                <a:moveTo>
                  <a:pt x="0" y="0"/>
                </a:moveTo>
                <a:lnTo>
                  <a:pt x="0" y="2045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1246368" y="1422979"/>
            <a:ext cx="0" cy="73660"/>
          </a:xfrm>
          <a:custGeom>
            <a:avLst/>
            <a:gdLst/>
            <a:ahLst/>
            <a:cxnLst/>
            <a:rect l="l" t="t" r="r" b="b"/>
            <a:pathLst>
              <a:path h="73659">
                <a:moveTo>
                  <a:pt x="0" y="0"/>
                </a:moveTo>
                <a:lnTo>
                  <a:pt x="0" y="731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1243144" y="1483043"/>
            <a:ext cx="0" cy="26670"/>
          </a:xfrm>
          <a:custGeom>
            <a:avLst/>
            <a:gdLst/>
            <a:ahLst/>
            <a:cxnLst/>
            <a:rect l="l" t="t" r="r" b="b"/>
            <a:pathLst>
              <a:path h="26669">
                <a:moveTo>
                  <a:pt x="0" y="0"/>
                </a:moveTo>
                <a:lnTo>
                  <a:pt x="0" y="261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1239923" y="1441114"/>
            <a:ext cx="0" cy="42545"/>
          </a:xfrm>
          <a:custGeom>
            <a:avLst/>
            <a:gdLst/>
            <a:ahLst/>
            <a:cxnLst/>
            <a:rect l="l" t="t" r="r" b="b"/>
            <a:pathLst>
              <a:path h="42544">
                <a:moveTo>
                  <a:pt x="0" y="0"/>
                </a:moveTo>
                <a:lnTo>
                  <a:pt x="0" y="4192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1236705" y="1431971"/>
            <a:ext cx="0" cy="26034"/>
          </a:xfrm>
          <a:custGeom>
            <a:avLst/>
            <a:gdLst/>
            <a:ahLst/>
            <a:cxnLst/>
            <a:rect l="l" t="t" r="r" b="b"/>
            <a:pathLst>
              <a:path h="26034">
                <a:moveTo>
                  <a:pt x="0" y="0"/>
                </a:moveTo>
                <a:lnTo>
                  <a:pt x="0" y="260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1233481" y="1425071"/>
            <a:ext cx="0" cy="76835"/>
          </a:xfrm>
          <a:custGeom>
            <a:avLst/>
            <a:gdLst/>
            <a:ahLst/>
            <a:cxnLst/>
            <a:rect l="l" t="t" r="r" b="b"/>
            <a:pathLst>
              <a:path h="76834">
                <a:moveTo>
                  <a:pt x="0" y="0"/>
                </a:moveTo>
                <a:lnTo>
                  <a:pt x="0" y="765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1230258" y="1469401"/>
            <a:ext cx="0" cy="30480"/>
          </a:xfrm>
          <a:custGeom>
            <a:avLst/>
            <a:gdLst/>
            <a:ahLst/>
            <a:cxnLst/>
            <a:rect l="l" t="t" r="r" b="b"/>
            <a:pathLst>
              <a:path h="30480">
                <a:moveTo>
                  <a:pt x="0" y="0"/>
                </a:moveTo>
                <a:lnTo>
                  <a:pt x="0" y="3007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1227039" y="1436308"/>
            <a:ext cx="0" cy="33655"/>
          </a:xfrm>
          <a:custGeom>
            <a:avLst/>
            <a:gdLst/>
            <a:ahLst/>
            <a:cxnLst/>
            <a:rect l="l" t="t" r="r" b="b"/>
            <a:pathLst>
              <a:path h="33655">
                <a:moveTo>
                  <a:pt x="0" y="0"/>
                </a:moveTo>
                <a:lnTo>
                  <a:pt x="0" y="3309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1223821" y="1407790"/>
            <a:ext cx="0" cy="57150"/>
          </a:xfrm>
          <a:custGeom>
            <a:avLst/>
            <a:gdLst/>
            <a:ahLst/>
            <a:cxnLst/>
            <a:rect l="l" t="t" r="r" b="b"/>
            <a:pathLst>
              <a:path h="57150">
                <a:moveTo>
                  <a:pt x="0" y="0"/>
                </a:moveTo>
                <a:lnTo>
                  <a:pt x="0" y="5657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1220601" y="1453515"/>
            <a:ext cx="0" cy="61594"/>
          </a:xfrm>
          <a:custGeom>
            <a:avLst/>
            <a:gdLst/>
            <a:ahLst/>
            <a:cxnLst/>
            <a:rect l="l" t="t" r="r" b="b"/>
            <a:pathLst>
              <a:path h="61594">
                <a:moveTo>
                  <a:pt x="0" y="0"/>
                </a:moveTo>
                <a:lnTo>
                  <a:pt x="0" y="613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1217378" y="1444447"/>
            <a:ext cx="0" cy="52069"/>
          </a:xfrm>
          <a:custGeom>
            <a:avLst/>
            <a:gdLst/>
            <a:ahLst/>
            <a:cxnLst/>
            <a:rect l="l" t="t" r="r" b="b"/>
            <a:pathLst>
              <a:path h="52069">
                <a:moveTo>
                  <a:pt x="0" y="0"/>
                </a:moveTo>
                <a:lnTo>
                  <a:pt x="0" y="5184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1214154" y="1433752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0"/>
                </a:moveTo>
                <a:lnTo>
                  <a:pt x="0" y="3634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1210936" y="1403139"/>
            <a:ext cx="0" cy="123825"/>
          </a:xfrm>
          <a:custGeom>
            <a:avLst/>
            <a:gdLst/>
            <a:ahLst/>
            <a:cxnLst/>
            <a:rect l="l" t="t" r="r" b="b"/>
            <a:pathLst>
              <a:path h="123825">
                <a:moveTo>
                  <a:pt x="0" y="0"/>
                </a:moveTo>
                <a:lnTo>
                  <a:pt x="0" y="1236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1207717" y="1461420"/>
            <a:ext cx="0" cy="62865"/>
          </a:xfrm>
          <a:custGeom>
            <a:avLst/>
            <a:gdLst/>
            <a:ahLst/>
            <a:cxnLst/>
            <a:rect l="l" t="t" r="r" b="b"/>
            <a:pathLst>
              <a:path h="62865">
                <a:moveTo>
                  <a:pt x="0" y="0"/>
                </a:moveTo>
                <a:lnTo>
                  <a:pt x="0" y="626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1204497" y="1427242"/>
            <a:ext cx="0" cy="37465"/>
          </a:xfrm>
          <a:custGeom>
            <a:avLst/>
            <a:gdLst/>
            <a:ahLst/>
            <a:cxnLst/>
            <a:rect l="l" t="t" r="r" b="b"/>
            <a:pathLst>
              <a:path h="37465">
                <a:moveTo>
                  <a:pt x="0" y="0"/>
                </a:moveTo>
                <a:lnTo>
                  <a:pt x="0" y="3719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1201273" y="1392599"/>
            <a:ext cx="0" cy="113030"/>
          </a:xfrm>
          <a:custGeom>
            <a:avLst/>
            <a:gdLst/>
            <a:ahLst/>
            <a:cxnLst/>
            <a:rect l="l" t="t" r="r" b="b"/>
            <a:pathLst>
              <a:path h="113030">
                <a:moveTo>
                  <a:pt x="0" y="0"/>
                </a:moveTo>
                <a:lnTo>
                  <a:pt x="0" y="1128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1198050" y="1482655"/>
            <a:ext cx="0" cy="48895"/>
          </a:xfrm>
          <a:custGeom>
            <a:avLst/>
            <a:gdLst/>
            <a:ahLst/>
            <a:cxnLst/>
            <a:rect l="l" t="t" r="r" b="b"/>
            <a:pathLst>
              <a:path h="48894">
                <a:moveTo>
                  <a:pt x="0" y="0"/>
                </a:moveTo>
                <a:lnTo>
                  <a:pt x="0" y="484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1194832" y="1434915"/>
            <a:ext cx="0" cy="48260"/>
          </a:xfrm>
          <a:custGeom>
            <a:avLst/>
            <a:gdLst/>
            <a:ahLst/>
            <a:cxnLst/>
            <a:rect l="l" t="t" r="r" b="b"/>
            <a:pathLst>
              <a:path h="48259">
                <a:moveTo>
                  <a:pt x="0" y="0"/>
                </a:moveTo>
                <a:lnTo>
                  <a:pt x="0" y="477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1191613" y="1402210"/>
            <a:ext cx="0" cy="73025"/>
          </a:xfrm>
          <a:custGeom>
            <a:avLst/>
            <a:gdLst/>
            <a:ahLst/>
            <a:cxnLst/>
            <a:rect l="l" t="t" r="r" b="b"/>
            <a:pathLst>
              <a:path h="73025">
                <a:moveTo>
                  <a:pt x="0" y="0"/>
                </a:moveTo>
                <a:lnTo>
                  <a:pt x="0" y="725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1188390" y="1392599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57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1185169" y="1452663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0"/>
                </a:moveTo>
                <a:lnTo>
                  <a:pt x="0" y="5037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1181948" y="1427939"/>
            <a:ext cx="0" cy="45720"/>
          </a:xfrm>
          <a:custGeom>
            <a:avLst/>
            <a:gdLst/>
            <a:ahLst/>
            <a:cxnLst/>
            <a:rect l="l" t="t" r="r" b="b"/>
            <a:pathLst>
              <a:path h="45719">
                <a:moveTo>
                  <a:pt x="0" y="0"/>
                </a:moveTo>
                <a:lnTo>
                  <a:pt x="0" y="4510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1178729" y="1393917"/>
            <a:ext cx="0" cy="128905"/>
          </a:xfrm>
          <a:custGeom>
            <a:avLst/>
            <a:gdLst/>
            <a:ahLst/>
            <a:cxnLst/>
            <a:rect l="l" t="t" r="r" b="b"/>
            <a:pathLst>
              <a:path h="128905">
                <a:moveTo>
                  <a:pt x="0" y="0"/>
                </a:moveTo>
                <a:lnTo>
                  <a:pt x="0" y="12880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1175509" y="1468162"/>
            <a:ext cx="0" cy="53340"/>
          </a:xfrm>
          <a:custGeom>
            <a:avLst/>
            <a:gdLst/>
            <a:ahLst/>
            <a:cxnLst/>
            <a:rect l="l" t="t" r="r" b="b"/>
            <a:pathLst>
              <a:path h="53340">
                <a:moveTo>
                  <a:pt x="0" y="0"/>
                </a:moveTo>
                <a:lnTo>
                  <a:pt x="0" y="5277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1172285" y="1430807"/>
            <a:ext cx="0" cy="37465"/>
          </a:xfrm>
          <a:custGeom>
            <a:avLst/>
            <a:gdLst/>
            <a:ahLst/>
            <a:cxnLst/>
            <a:rect l="l" t="t" r="r" b="b"/>
            <a:pathLst>
              <a:path h="37465">
                <a:moveTo>
                  <a:pt x="0" y="0"/>
                </a:moveTo>
                <a:lnTo>
                  <a:pt x="0" y="373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1169062" y="1401822"/>
            <a:ext cx="0" cy="69215"/>
          </a:xfrm>
          <a:custGeom>
            <a:avLst/>
            <a:gdLst/>
            <a:ahLst/>
            <a:cxnLst/>
            <a:rect l="l" t="t" r="r" b="b"/>
            <a:pathLst>
              <a:path h="69215">
                <a:moveTo>
                  <a:pt x="0" y="0"/>
                </a:moveTo>
                <a:lnTo>
                  <a:pt x="0" y="6881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1165844" y="1439331"/>
            <a:ext cx="0" cy="86360"/>
          </a:xfrm>
          <a:custGeom>
            <a:avLst/>
            <a:gdLst/>
            <a:ahLst/>
            <a:cxnLst/>
            <a:rect l="l" t="t" r="r" b="b"/>
            <a:pathLst>
              <a:path h="86359">
                <a:moveTo>
                  <a:pt x="0" y="0"/>
                </a:moveTo>
                <a:lnTo>
                  <a:pt x="0" y="8618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1162625" y="1447313"/>
            <a:ext cx="0" cy="44450"/>
          </a:xfrm>
          <a:custGeom>
            <a:avLst/>
            <a:gdLst/>
            <a:ahLst/>
            <a:cxnLst/>
            <a:rect l="l" t="t" r="r" b="b"/>
            <a:pathLst>
              <a:path h="44450">
                <a:moveTo>
                  <a:pt x="0" y="0"/>
                </a:moveTo>
                <a:lnTo>
                  <a:pt x="0" y="4417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1159404" y="1434526"/>
            <a:ext cx="0" cy="40005"/>
          </a:xfrm>
          <a:custGeom>
            <a:avLst/>
            <a:gdLst/>
            <a:ahLst/>
            <a:cxnLst/>
            <a:rect l="l" t="t" r="r" b="b"/>
            <a:pathLst>
              <a:path h="40005">
                <a:moveTo>
                  <a:pt x="0" y="0"/>
                </a:moveTo>
                <a:lnTo>
                  <a:pt x="0" y="39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1156183" y="1410346"/>
            <a:ext cx="0" cy="112395"/>
          </a:xfrm>
          <a:custGeom>
            <a:avLst/>
            <a:gdLst/>
            <a:ahLst/>
            <a:cxnLst/>
            <a:rect l="l" t="t" r="r" b="b"/>
            <a:pathLst>
              <a:path h="112394">
                <a:moveTo>
                  <a:pt x="0" y="0"/>
                </a:moveTo>
                <a:lnTo>
                  <a:pt x="0" y="11237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1152958" y="1462039"/>
            <a:ext cx="0" cy="55244"/>
          </a:xfrm>
          <a:custGeom>
            <a:avLst/>
            <a:gdLst/>
            <a:ahLst/>
            <a:cxnLst/>
            <a:rect l="l" t="t" r="r" b="b"/>
            <a:pathLst>
              <a:path h="55244">
                <a:moveTo>
                  <a:pt x="0" y="0"/>
                </a:moveTo>
                <a:lnTo>
                  <a:pt x="0" y="5471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1149740" y="1436542"/>
            <a:ext cx="0" cy="27305"/>
          </a:xfrm>
          <a:custGeom>
            <a:avLst/>
            <a:gdLst/>
            <a:ahLst/>
            <a:cxnLst/>
            <a:rect l="l" t="t" r="r" b="b"/>
            <a:pathLst>
              <a:path h="27305">
                <a:moveTo>
                  <a:pt x="0" y="0"/>
                </a:moveTo>
                <a:lnTo>
                  <a:pt x="0" y="2673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1146521" y="1416778"/>
            <a:ext cx="0" cy="78740"/>
          </a:xfrm>
          <a:custGeom>
            <a:avLst/>
            <a:gdLst/>
            <a:ahLst/>
            <a:cxnLst/>
            <a:rect l="l" t="t" r="r" b="b"/>
            <a:pathLst>
              <a:path h="78740">
                <a:moveTo>
                  <a:pt x="0" y="0"/>
                </a:moveTo>
                <a:lnTo>
                  <a:pt x="0" y="783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1143301" y="1485212"/>
            <a:ext cx="0" cy="35560"/>
          </a:xfrm>
          <a:custGeom>
            <a:avLst/>
            <a:gdLst/>
            <a:ahLst/>
            <a:cxnLst/>
            <a:rect l="l" t="t" r="r" b="b"/>
            <a:pathLst>
              <a:path h="35559">
                <a:moveTo>
                  <a:pt x="0" y="0"/>
                </a:moveTo>
                <a:lnTo>
                  <a:pt x="0" y="353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1140077" y="1441812"/>
            <a:ext cx="0" cy="43815"/>
          </a:xfrm>
          <a:custGeom>
            <a:avLst/>
            <a:gdLst/>
            <a:ahLst/>
            <a:cxnLst/>
            <a:rect l="l" t="t" r="r" b="b"/>
            <a:pathLst>
              <a:path h="43815">
                <a:moveTo>
                  <a:pt x="0" y="0"/>
                </a:moveTo>
                <a:lnTo>
                  <a:pt x="0" y="4339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1136854" y="1434371"/>
            <a:ext cx="0" cy="34925"/>
          </a:xfrm>
          <a:custGeom>
            <a:avLst/>
            <a:gdLst/>
            <a:ahLst/>
            <a:cxnLst/>
            <a:rect l="l" t="t" r="r" b="b"/>
            <a:pathLst>
              <a:path h="34925">
                <a:moveTo>
                  <a:pt x="0" y="0"/>
                </a:moveTo>
                <a:lnTo>
                  <a:pt x="0" y="3433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1133637" y="1415926"/>
            <a:ext cx="0" cy="99060"/>
          </a:xfrm>
          <a:custGeom>
            <a:avLst/>
            <a:gdLst/>
            <a:ahLst/>
            <a:cxnLst/>
            <a:rect l="l" t="t" r="r" b="b"/>
            <a:pathLst>
              <a:path h="99059">
                <a:moveTo>
                  <a:pt x="0" y="0"/>
                </a:moveTo>
                <a:lnTo>
                  <a:pt x="0" y="9865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1130417" y="1461264"/>
            <a:ext cx="0" cy="46990"/>
          </a:xfrm>
          <a:custGeom>
            <a:avLst/>
            <a:gdLst/>
            <a:ahLst/>
            <a:cxnLst/>
            <a:rect l="l" t="t" r="r" b="b"/>
            <a:pathLst>
              <a:path h="46990">
                <a:moveTo>
                  <a:pt x="0" y="0"/>
                </a:moveTo>
                <a:lnTo>
                  <a:pt x="0" y="4696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1127198" y="1438479"/>
            <a:ext cx="0" cy="22860"/>
          </a:xfrm>
          <a:custGeom>
            <a:avLst/>
            <a:gdLst/>
            <a:ahLst/>
            <a:cxnLst/>
            <a:rect l="l" t="t" r="r" b="b"/>
            <a:pathLst>
              <a:path h="22859">
                <a:moveTo>
                  <a:pt x="0" y="0"/>
                </a:moveTo>
                <a:lnTo>
                  <a:pt x="0" y="2278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1123975" y="1421817"/>
            <a:ext cx="0" cy="59055"/>
          </a:xfrm>
          <a:custGeom>
            <a:avLst/>
            <a:gdLst/>
            <a:ahLst/>
            <a:cxnLst/>
            <a:rect l="l" t="t" r="r" b="b"/>
            <a:pathLst>
              <a:path h="59055">
                <a:moveTo>
                  <a:pt x="0" y="0"/>
                </a:moveTo>
                <a:lnTo>
                  <a:pt x="0" y="5874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1120750" y="1480561"/>
            <a:ext cx="0" cy="30480"/>
          </a:xfrm>
          <a:custGeom>
            <a:avLst/>
            <a:gdLst/>
            <a:ahLst/>
            <a:cxnLst/>
            <a:rect l="l" t="t" r="r" b="b"/>
            <a:pathLst>
              <a:path h="30480">
                <a:moveTo>
                  <a:pt x="0" y="0"/>
                </a:moveTo>
                <a:lnTo>
                  <a:pt x="0" y="3030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1117533" y="1442276"/>
            <a:ext cx="0" cy="41910"/>
          </a:xfrm>
          <a:custGeom>
            <a:avLst/>
            <a:gdLst/>
            <a:ahLst/>
            <a:cxnLst/>
            <a:rect l="l" t="t" r="r" b="b"/>
            <a:pathLst>
              <a:path h="41909">
                <a:moveTo>
                  <a:pt x="0" y="0"/>
                </a:moveTo>
                <a:lnTo>
                  <a:pt x="0" y="4138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1114312" y="1432047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75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1111090" y="1424607"/>
            <a:ext cx="0" cy="83820"/>
          </a:xfrm>
          <a:custGeom>
            <a:avLst/>
            <a:gdLst/>
            <a:ahLst/>
            <a:cxnLst/>
            <a:rect l="l" t="t" r="r" b="b"/>
            <a:pathLst>
              <a:path h="83819">
                <a:moveTo>
                  <a:pt x="0" y="0"/>
                </a:moveTo>
                <a:lnTo>
                  <a:pt x="0" y="8331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1107869" y="1464363"/>
            <a:ext cx="0" cy="32384"/>
          </a:xfrm>
          <a:custGeom>
            <a:avLst/>
            <a:gdLst/>
            <a:ahLst/>
            <a:cxnLst/>
            <a:rect l="l" t="t" r="r" b="b"/>
            <a:pathLst>
              <a:path h="32384">
                <a:moveTo>
                  <a:pt x="0" y="0"/>
                </a:moveTo>
                <a:lnTo>
                  <a:pt x="0" y="322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1104647" y="1449174"/>
            <a:ext cx="0" cy="15240"/>
          </a:xfrm>
          <a:custGeom>
            <a:avLst/>
            <a:gdLst/>
            <a:ahLst/>
            <a:cxnLst/>
            <a:rect l="l" t="t" r="r" b="b"/>
            <a:pathLst>
              <a:path h="15240">
                <a:moveTo>
                  <a:pt x="0" y="0"/>
                </a:moveTo>
                <a:lnTo>
                  <a:pt x="0" y="151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1101429" y="1436077"/>
            <a:ext cx="0" cy="50165"/>
          </a:xfrm>
          <a:custGeom>
            <a:avLst/>
            <a:gdLst/>
            <a:ahLst/>
            <a:cxnLst/>
            <a:rect l="l" t="t" r="r" b="b"/>
            <a:pathLst>
              <a:path h="50165">
                <a:moveTo>
                  <a:pt x="0" y="0"/>
                </a:moveTo>
                <a:lnTo>
                  <a:pt x="0" y="5014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1098209" y="1478392"/>
            <a:ext cx="0" cy="18415"/>
          </a:xfrm>
          <a:custGeom>
            <a:avLst/>
            <a:gdLst/>
            <a:ahLst/>
            <a:cxnLst/>
            <a:rect l="l" t="t" r="r" b="b"/>
            <a:pathLst>
              <a:path h="18415">
                <a:moveTo>
                  <a:pt x="0" y="0"/>
                </a:moveTo>
                <a:lnTo>
                  <a:pt x="0" y="1805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1094985" y="1449948"/>
            <a:ext cx="0" cy="28575"/>
          </a:xfrm>
          <a:custGeom>
            <a:avLst/>
            <a:gdLst/>
            <a:ahLst/>
            <a:cxnLst/>
            <a:rect l="l" t="t" r="r" b="b"/>
            <a:pathLst>
              <a:path h="28575">
                <a:moveTo>
                  <a:pt x="0" y="0"/>
                </a:moveTo>
                <a:lnTo>
                  <a:pt x="0" y="2844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1091762" y="1437239"/>
            <a:ext cx="0" cy="27940"/>
          </a:xfrm>
          <a:custGeom>
            <a:avLst/>
            <a:gdLst/>
            <a:ahLst/>
            <a:cxnLst/>
            <a:rect l="l" t="t" r="r" b="b"/>
            <a:pathLst>
              <a:path h="27940">
                <a:moveTo>
                  <a:pt x="0" y="0"/>
                </a:moveTo>
                <a:lnTo>
                  <a:pt x="0" y="2735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1088543" y="1437006"/>
            <a:ext cx="0" cy="61594"/>
          </a:xfrm>
          <a:custGeom>
            <a:avLst/>
            <a:gdLst/>
            <a:ahLst/>
            <a:cxnLst/>
            <a:rect l="l" t="t" r="r" b="b"/>
            <a:pathLst>
              <a:path h="61594">
                <a:moveTo>
                  <a:pt x="0" y="0"/>
                </a:moveTo>
                <a:lnTo>
                  <a:pt x="0" y="610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1085325" y="1467774"/>
            <a:ext cx="0" cy="24765"/>
          </a:xfrm>
          <a:custGeom>
            <a:avLst/>
            <a:gdLst/>
            <a:ahLst/>
            <a:cxnLst/>
            <a:rect l="l" t="t" r="r" b="b"/>
            <a:pathLst>
              <a:path h="24765">
                <a:moveTo>
                  <a:pt x="0" y="0"/>
                </a:moveTo>
                <a:lnTo>
                  <a:pt x="0" y="2472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1082104" y="1449717"/>
            <a:ext cx="0" cy="18415"/>
          </a:xfrm>
          <a:custGeom>
            <a:avLst/>
            <a:gdLst/>
            <a:ahLst/>
            <a:cxnLst/>
            <a:rect l="l" t="t" r="r" b="b"/>
            <a:pathLst>
              <a:path h="18415">
                <a:moveTo>
                  <a:pt x="0" y="0"/>
                </a:moveTo>
                <a:lnTo>
                  <a:pt x="0" y="1805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1078881" y="1437006"/>
            <a:ext cx="0" cy="46355"/>
          </a:xfrm>
          <a:custGeom>
            <a:avLst/>
            <a:gdLst/>
            <a:ahLst/>
            <a:cxnLst/>
            <a:rect l="l" t="t" r="r" b="b"/>
            <a:pathLst>
              <a:path h="46355">
                <a:moveTo>
                  <a:pt x="0" y="0"/>
                </a:moveTo>
                <a:lnTo>
                  <a:pt x="0" y="4603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1075658" y="1480406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0"/>
                </a:moveTo>
                <a:lnTo>
                  <a:pt x="0" y="1774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1072441" y="1450259"/>
            <a:ext cx="0" cy="30480"/>
          </a:xfrm>
          <a:custGeom>
            <a:avLst/>
            <a:gdLst/>
            <a:ahLst/>
            <a:cxnLst/>
            <a:rect l="l" t="t" r="r" b="b"/>
            <a:pathLst>
              <a:path h="30480">
                <a:moveTo>
                  <a:pt x="0" y="0"/>
                </a:moveTo>
                <a:lnTo>
                  <a:pt x="0" y="301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1069221" y="1443904"/>
            <a:ext cx="0" cy="20320"/>
          </a:xfrm>
          <a:custGeom>
            <a:avLst/>
            <a:gdLst/>
            <a:ahLst/>
            <a:cxnLst/>
            <a:rect l="l" t="t" r="r" b="b"/>
            <a:pathLst>
              <a:path h="20319">
                <a:moveTo>
                  <a:pt x="0" y="0"/>
                </a:moveTo>
                <a:lnTo>
                  <a:pt x="0" y="197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1066002" y="1437548"/>
            <a:ext cx="0" cy="59055"/>
          </a:xfrm>
          <a:custGeom>
            <a:avLst/>
            <a:gdLst/>
            <a:ahLst/>
            <a:cxnLst/>
            <a:rect l="l" t="t" r="r" b="b"/>
            <a:pathLst>
              <a:path h="59055">
                <a:moveTo>
                  <a:pt x="0" y="0"/>
                </a:moveTo>
                <a:lnTo>
                  <a:pt x="0" y="5905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1062777" y="1472734"/>
            <a:ext cx="0" cy="22225"/>
          </a:xfrm>
          <a:custGeom>
            <a:avLst/>
            <a:gdLst/>
            <a:ahLst/>
            <a:cxnLst/>
            <a:rect l="l" t="t" r="r" b="b"/>
            <a:pathLst>
              <a:path h="22225">
                <a:moveTo>
                  <a:pt x="0" y="0"/>
                </a:moveTo>
                <a:lnTo>
                  <a:pt x="0" y="2177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1059554" y="1450336"/>
            <a:ext cx="0" cy="22860"/>
          </a:xfrm>
          <a:custGeom>
            <a:avLst/>
            <a:gdLst/>
            <a:ahLst/>
            <a:cxnLst/>
            <a:rect l="l" t="t" r="r" b="b"/>
            <a:pathLst>
              <a:path h="22859">
                <a:moveTo>
                  <a:pt x="0" y="0"/>
                </a:moveTo>
                <a:lnTo>
                  <a:pt x="0" y="2239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1056337" y="1437394"/>
            <a:ext cx="0" cy="26670"/>
          </a:xfrm>
          <a:custGeom>
            <a:avLst/>
            <a:gdLst/>
            <a:ahLst/>
            <a:cxnLst/>
            <a:rect l="l" t="t" r="r" b="b"/>
            <a:pathLst>
              <a:path h="26669">
                <a:moveTo>
                  <a:pt x="0" y="0"/>
                </a:moveTo>
                <a:lnTo>
                  <a:pt x="0" y="2634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1053117" y="1458785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758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1049893" y="1444834"/>
            <a:ext cx="0" cy="38735"/>
          </a:xfrm>
          <a:custGeom>
            <a:avLst/>
            <a:gdLst/>
            <a:ahLst/>
            <a:cxnLst/>
            <a:rect l="l" t="t" r="r" b="b"/>
            <a:pathLst>
              <a:path h="38734">
                <a:moveTo>
                  <a:pt x="0" y="0"/>
                </a:moveTo>
                <a:lnTo>
                  <a:pt x="0" y="3859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1046675" y="1435766"/>
            <a:ext cx="0" cy="31750"/>
          </a:xfrm>
          <a:custGeom>
            <a:avLst/>
            <a:gdLst/>
            <a:ahLst/>
            <a:cxnLst/>
            <a:rect l="l" t="t" r="r" b="b"/>
            <a:pathLst>
              <a:path h="31750">
                <a:moveTo>
                  <a:pt x="0" y="0"/>
                </a:moveTo>
                <a:lnTo>
                  <a:pt x="0" y="3115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1043451" y="1438479"/>
            <a:ext cx="0" cy="54610"/>
          </a:xfrm>
          <a:custGeom>
            <a:avLst/>
            <a:gdLst/>
            <a:ahLst/>
            <a:cxnLst/>
            <a:rect l="l" t="t" r="r" b="b"/>
            <a:pathLst>
              <a:path h="54609">
                <a:moveTo>
                  <a:pt x="0" y="0"/>
                </a:moveTo>
                <a:lnTo>
                  <a:pt x="0" y="5440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1040233" y="1483274"/>
            <a:ext cx="0" cy="10160"/>
          </a:xfrm>
          <a:custGeom>
            <a:avLst/>
            <a:gdLst/>
            <a:ahLst/>
            <a:cxnLst/>
            <a:rect l="l" t="t" r="r" b="b"/>
            <a:pathLst>
              <a:path h="10159">
                <a:moveTo>
                  <a:pt x="0" y="0"/>
                </a:moveTo>
                <a:lnTo>
                  <a:pt x="0" y="976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1037012" y="1447238"/>
            <a:ext cx="0" cy="36195"/>
          </a:xfrm>
          <a:custGeom>
            <a:avLst/>
            <a:gdLst/>
            <a:ahLst/>
            <a:cxnLst/>
            <a:rect l="l" t="t" r="r" b="b"/>
            <a:pathLst>
              <a:path h="36194">
                <a:moveTo>
                  <a:pt x="0" y="0"/>
                </a:moveTo>
                <a:lnTo>
                  <a:pt x="0" y="3603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1033791" y="1421895"/>
            <a:ext cx="0" cy="44450"/>
          </a:xfrm>
          <a:custGeom>
            <a:avLst/>
            <a:gdLst/>
            <a:ahLst/>
            <a:cxnLst/>
            <a:rect l="l" t="t" r="r" b="b"/>
            <a:pathLst>
              <a:path h="44450">
                <a:moveTo>
                  <a:pt x="0" y="0"/>
                </a:moveTo>
                <a:lnTo>
                  <a:pt x="0" y="4432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1030566" y="1417245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0"/>
                </a:moveTo>
                <a:lnTo>
                  <a:pt x="0" y="949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1027347" y="1459869"/>
            <a:ext cx="0" cy="43180"/>
          </a:xfrm>
          <a:custGeom>
            <a:avLst/>
            <a:gdLst/>
            <a:ahLst/>
            <a:cxnLst/>
            <a:rect l="l" t="t" r="r" b="b"/>
            <a:pathLst>
              <a:path h="43180">
                <a:moveTo>
                  <a:pt x="0" y="0"/>
                </a:moveTo>
                <a:lnTo>
                  <a:pt x="0" y="43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1024129" y="1436853"/>
            <a:ext cx="0" cy="23495"/>
          </a:xfrm>
          <a:custGeom>
            <a:avLst/>
            <a:gdLst/>
            <a:ahLst/>
            <a:cxnLst/>
            <a:rect l="l" t="t" r="r" b="b"/>
            <a:pathLst>
              <a:path h="23494">
                <a:moveTo>
                  <a:pt x="0" y="0"/>
                </a:moveTo>
                <a:lnTo>
                  <a:pt x="0" y="230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1020909" y="1413447"/>
            <a:ext cx="0" cy="90805"/>
          </a:xfrm>
          <a:custGeom>
            <a:avLst/>
            <a:gdLst/>
            <a:ahLst/>
            <a:cxnLst/>
            <a:rect l="l" t="t" r="r" b="b"/>
            <a:pathLst>
              <a:path h="90805">
                <a:moveTo>
                  <a:pt x="0" y="0"/>
                </a:moveTo>
                <a:lnTo>
                  <a:pt x="0" y="9044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1017685" y="1481260"/>
            <a:ext cx="0" cy="37465"/>
          </a:xfrm>
          <a:custGeom>
            <a:avLst/>
            <a:gdLst/>
            <a:ahLst/>
            <a:cxnLst/>
            <a:rect l="l" t="t" r="r" b="b"/>
            <a:pathLst>
              <a:path h="37465">
                <a:moveTo>
                  <a:pt x="0" y="0"/>
                </a:moveTo>
                <a:lnTo>
                  <a:pt x="0" y="3743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1014462" y="1437782"/>
            <a:ext cx="0" cy="45720"/>
          </a:xfrm>
          <a:custGeom>
            <a:avLst/>
            <a:gdLst/>
            <a:ahLst/>
            <a:cxnLst/>
            <a:rect l="l" t="t" r="r" b="b"/>
            <a:pathLst>
              <a:path h="45719">
                <a:moveTo>
                  <a:pt x="0" y="0"/>
                </a:moveTo>
                <a:lnTo>
                  <a:pt x="0" y="4533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1011243" y="1435147"/>
            <a:ext cx="0" cy="38735"/>
          </a:xfrm>
          <a:custGeom>
            <a:avLst/>
            <a:gdLst/>
            <a:ahLst/>
            <a:cxnLst/>
            <a:rect l="l" t="t" r="r" b="b"/>
            <a:pathLst>
              <a:path h="38734">
                <a:moveTo>
                  <a:pt x="0" y="0"/>
                </a:moveTo>
                <a:lnTo>
                  <a:pt x="0" y="3828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1008025" y="1416314"/>
            <a:ext cx="0" cy="107950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56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1004806" y="1460644"/>
            <a:ext cx="0" cy="52705"/>
          </a:xfrm>
          <a:custGeom>
            <a:avLst/>
            <a:gdLst/>
            <a:ahLst/>
            <a:cxnLst/>
            <a:rect l="l" t="t" r="r" b="b"/>
            <a:pathLst>
              <a:path h="52705">
                <a:moveTo>
                  <a:pt x="0" y="0"/>
                </a:moveTo>
                <a:lnTo>
                  <a:pt x="0" y="5246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1001583" y="1436232"/>
            <a:ext cx="0" cy="24765"/>
          </a:xfrm>
          <a:custGeom>
            <a:avLst/>
            <a:gdLst/>
            <a:ahLst/>
            <a:cxnLst/>
            <a:rect l="l" t="t" r="r" b="b"/>
            <a:pathLst>
              <a:path h="24765">
                <a:moveTo>
                  <a:pt x="0" y="0"/>
                </a:moveTo>
                <a:lnTo>
                  <a:pt x="0" y="2464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998359" y="1405619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0"/>
                </a:moveTo>
                <a:lnTo>
                  <a:pt x="0" y="6300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995139" y="1462892"/>
            <a:ext cx="0" cy="70485"/>
          </a:xfrm>
          <a:custGeom>
            <a:avLst/>
            <a:gdLst/>
            <a:ahLst/>
            <a:cxnLst/>
            <a:rect l="l" t="t" r="r" b="b"/>
            <a:pathLst>
              <a:path h="70484">
                <a:moveTo>
                  <a:pt x="0" y="0"/>
                </a:moveTo>
                <a:lnTo>
                  <a:pt x="0" y="7013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991921" y="1439488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0"/>
                </a:moveTo>
                <a:lnTo>
                  <a:pt x="0" y="5068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988699" y="1433828"/>
            <a:ext cx="0" cy="22225"/>
          </a:xfrm>
          <a:custGeom>
            <a:avLst/>
            <a:gdLst/>
            <a:ahLst/>
            <a:cxnLst/>
            <a:rect l="l" t="t" r="r" b="b"/>
            <a:pathLst>
              <a:path h="22225">
                <a:moveTo>
                  <a:pt x="0" y="0"/>
                </a:moveTo>
                <a:lnTo>
                  <a:pt x="0" y="2208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985477" y="1396164"/>
            <a:ext cx="0" cy="135255"/>
          </a:xfrm>
          <a:custGeom>
            <a:avLst/>
            <a:gdLst/>
            <a:ahLst/>
            <a:cxnLst/>
            <a:rect l="l" t="t" r="r" b="b"/>
            <a:pathLst>
              <a:path h="135255">
                <a:moveTo>
                  <a:pt x="0" y="0"/>
                </a:moveTo>
                <a:lnTo>
                  <a:pt x="0" y="13492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982255" y="1473510"/>
            <a:ext cx="0" cy="57785"/>
          </a:xfrm>
          <a:custGeom>
            <a:avLst/>
            <a:gdLst/>
            <a:ahLst/>
            <a:cxnLst/>
            <a:rect l="l" t="t" r="r" b="b"/>
            <a:pathLst>
              <a:path h="57784">
                <a:moveTo>
                  <a:pt x="0" y="0"/>
                </a:moveTo>
                <a:lnTo>
                  <a:pt x="0" y="5765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979037" y="1431660"/>
            <a:ext cx="0" cy="41910"/>
          </a:xfrm>
          <a:custGeom>
            <a:avLst/>
            <a:gdLst/>
            <a:ahLst/>
            <a:cxnLst/>
            <a:rect l="l" t="t" r="r" b="b"/>
            <a:pathLst>
              <a:path h="41909">
                <a:moveTo>
                  <a:pt x="0" y="0"/>
                </a:moveTo>
                <a:lnTo>
                  <a:pt x="0" y="4184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975817" y="1416159"/>
            <a:ext cx="0" cy="45085"/>
          </a:xfrm>
          <a:custGeom>
            <a:avLst/>
            <a:gdLst/>
            <a:ahLst/>
            <a:cxnLst/>
            <a:rect l="l" t="t" r="r" b="b"/>
            <a:pathLst>
              <a:path h="45084">
                <a:moveTo>
                  <a:pt x="0" y="0"/>
                </a:moveTo>
                <a:lnTo>
                  <a:pt x="0" y="4479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972593" y="1408332"/>
            <a:ext cx="0" cy="123189"/>
          </a:xfrm>
          <a:custGeom>
            <a:avLst/>
            <a:gdLst/>
            <a:ahLst/>
            <a:cxnLst/>
            <a:rect l="l" t="t" r="r" b="b"/>
            <a:pathLst>
              <a:path h="123190">
                <a:moveTo>
                  <a:pt x="0" y="0"/>
                </a:moveTo>
                <a:lnTo>
                  <a:pt x="0" y="1230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969370" y="1446772"/>
            <a:ext cx="0" cy="61594"/>
          </a:xfrm>
          <a:custGeom>
            <a:avLst/>
            <a:gdLst/>
            <a:ahLst/>
            <a:cxnLst/>
            <a:rect l="l" t="t" r="r" b="b"/>
            <a:pathLst>
              <a:path h="61594">
                <a:moveTo>
                  <a:pt x="0" y="0"/>
                </a:moveTo>
                <a:lnTo>
                  <a:pt x="0" y="6130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966151" y="1431428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0" y="0"/>
                </a:moveTo>
                <a:lnTo>
                  <a:pt x="0" y="2495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962933" y="1408797"/>
            <a:ext cx="0" cy="83820"/>
          </a:xfrm>
          <a:custGeom>
            <a:avLst/>
            <a:gdLst/>
            <a:ahLst/>
            <a:cxnLst/>
            <a:rect l="l" t="t" r="r" b="b"/>
            <a:pathLst>
              <a:path h="83819">
                <a:moveTo>
                  <a:pt x="0" y="0"/>
                </a:moveTo>
                <a:lnTo>
                  <a:pt x="0" y="8377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959714" y="1488235"/>
            <a:ext cx="0" cy="43815"/>
          </a:xfrm>
          <a:custGeom>
            <a:avLst/>
            <a:gdLst/>
            <a:ahLst/>
            <a:cxnLst/>
            <a:rect l="l" t="t" r="r" b="b"/>
            <a:pathLst>
              <a:path h="43815">
                <a:moveTo>
                  <a:pt x="0" y="0"/>
                </a:moveTo>
                <a:lnTo>
                  <a:pt x="0" y="4378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956491" y="1420577"/>
            <a:ext cx="0" cy="71755"/>
          </a:xfrm>
          <a:custGeom>
            <a:avLst/>
            <a:gdLst/>
            <a:ahLst/>
            <a:cxnLst/>
            <a:rect l="l" t="t" r="r" b="b"/>
            <a:pathLst>
              <a:path h="71755">
                <a:moveTo>
                  <a:pt x="0" y="0"/>
                </a:moveTo>
                <a:lnTo>
                  <a:pt x="0" y="7153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953266" y="1436308"/>
            <a:ext cx="0" cy="22225"/>
          </a:xfrm>
          <a:custGeom>
            <a:avLst/>
            <a:gdLst/>
            <a:ahLst/>
            <a:cxnLst/>
            <a:rect l="l" t="t" r="r" b="b"/>
            <a:pathLst>
              <a:path h="22225">
                <a:moveTo>
                  <a:pt x="0" y="0"/>
                </a:moveTo>
                <a:lnTo>
                  <a:pt x="0" y="2216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950047" y="1411665"/>
            <a:ext cx="0" cy="113030"/>
          </a:xfrm>
          <a:custGeom>
            <a:avLst/>
            <a:gdLst/>
            <a:ahLst/>
            <a:cxnLst/>
            <a:rect l="l" t="t" r="r" b="b"/>
            <a:pathLst>
              <a:path h="113030">
                <a:moveTo>
                  <a:pt x="0" y="0"/>
                </a:moveTo>
                <a:lnTo>
                  <a:pt x="0" y="1124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946829" y="1472889"/>
            <a:ext cx="0" cy="55880"/>
          </a:xfrm>
          <a:custGeom>
            <a:avLst/>
            <a:gdLst/>
            <a:ahLst/>
            <a:cxnLst/>
            <a:rect l="l" t="t" r="r" b="b"/>
            <a:pathLst>
              <a:path h="55880">
                <a:moveTo>
                  <a:pt x="0" y="0"/>
                </a:moveTo>
                <a:lnTo>
                  <a:pt x="0" y="5556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943610" y="1424607"/>
            <a:ext cx="0" cy="48895"/>
          </a:xfrm>
          <a:custGeom>
            <a:avLst/>
            <a:gdLst/>
            <a:ahLst/>
            <a:cxnLst/>
            <a:rect l="l" t="t" r="r" b="b"/>
            <a:pathLst>
              <a:path h="48894">
                <a:moveTo>
                  <a:pt x="0" y="0"/>
                </a:moveTo>
                <a:lnTo>
                  <a:pt x="0" y="4828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940385" y="1427397"/>
            <a:ext cx="0" cy="31750"/>
          </a:xfrm>
          <a:custGeom>
            <a:avLst/>
            <a:gdLst/>
            <a:ahLst/>
            <a:cxnLst/>
            <a:rect l="l" t="t" r="r" b="b"/>
            <a:pathLst>
              <a:path h="31750">
                <a:moveTo>
                  <a:pt x="0" y="0"/>
                </a:moveTo>
                <a:lnTo>
                  <a:pt x="0" y="3123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937163" y="1426854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0"/>
                </a:moveTo>
                <a:lnTo>
                  <a:pt x="0" y="9470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933943" y="1452584"/>
            <a:ext cx="0" cy="54610"/>
          </a:xfrm>
          <a:custGeom>
            <a:avLst/>
            <a:gdLst/>
            <a:ahLst/>
            <a:cxnLst/>
            <a:rect l="l" t="t" r="r" b="b"/>
            <a:pathLst>
              <a:path h="54609">
                <a:moveTo>
                  <a:pt x="0" y="0"/>
                </a:moveTo>
                <a:lnTo>
                  <a:pt x="0" y="545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930725" y="1434216"/>
            <a:ext cx="0" cy="2413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0" y="0"/>
                </a:moveTo>
                <a:lnTo>
                  <a:pt x="0" y="2355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927504" y="1424840"/>
            <a:ext cx="0" cy="36195"/>
          </a:xfrm>
          <a:custGeom>
            <a:avLst/>
            <a:gdLst/>
            <a:ahLst/>
            <a:cxnLst/>
            <a:rect l="l" t="t" r="r" b="b"/>
            <a:pathLst>
              <a:path h="36194">
                <a:moveTo>
                  <a:pt x="0" y="0"/>
                </a:moveTo>
                <a:lnTo>
                  <a:pt x="0" y="3603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924283" y="1459173"/>
            <a:ext cx="0" cy="60960"/>
          </a:xfrm>
          <a:custGeom>
            <a:avLst/>
            <a:gdLst/>
            <a:ahLst/>
            <a:cxnLst/>
            <a:rect l="l" t="t" r="r" b="b"/>
            <a:pathLst>
              <a:path h="60959">
                <a:moveTo>
                  <a:pt x="0" y="0"/>
                </a:moveTo>
                <a:lnTo>
                  <a:pt x="0" y="6060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921059" y="1445532"/>
            <a:ext cx="0" cy="46990"/>
          </a:xfrm>
          <a:custGeom>
            <a:avLst/>
            <a:gdLst/>
            <a:ahLst/>
            <a:cxnLst/>
            <a:rect l="l" t="t" r="r" b="b"/>
            <a:pathLst>
              <a:path h="46990">
                <a:moveTo>
                  <a:pt x="0" y="0"/>
                </a:moveTo>
                <a:lnTo>
                  <a:pt x="0" y="4696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917839" y="1428017"/>
            <a:ext cx="0" cy="30480"/>
          </a:xfrm>
          <a:custGeom>
            <a:avLst/>
            <a:gdLst/>
            <a:ahLst/>
            <a:cxnLst/>
            <a:rect l="l" t="t" r="r" b="b"/>
            <a:pathLst>
              <a:path h="30480">
                <a:moveTo>
                  <a:pt x="0" y="0"/>
                </a:moveTo>
                <a:lnTo>
                  <a:pt x="0" y="3038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914621" y="1426390"/>
            <a:ext cx="0" cy="81280"/>
          </a:xfrm>
          <a:custGeom>
            <a:avLst/>
            <a:gdLst/>
            <a:ahLst/>
            <a:cxnLst/>
            <a:rect l="l" t="t" r="r" b="b"/>
            <a:pathLst>
              <a:path h="81280">
                <a:moveTo>
                  <a:pt x="0" y="0"/>
                </a:moveTo>
                <a:lnTo>
                  <a:pt x="0" y="8114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911399" y="1477540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898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908178" y="1430188"/>
            <a:ext cx="0" cy="49530"/>
          </a:xfrm>
          <a:custGeom>
            <a:avLst/>
            <a:gdLst/>
            <a:ahLst/>
            <a:cxnLst/>
            <a:rect l="l" t="t" r="r" b="b"/>
            <a:pathLst>
              <a:path h="49530">
                <a:moveTo>
                  <a:pt x="0" y="0"/>
                </a:moveTo>
                <a:lnTo>
                  <a:pt x="0" y="4913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904955" y="1444447"/>
            <a:ext cx="0" cy="19685"/>
          </a:xfrm>
          <a:custGeom>
            <a:avLst/>
            <a:gdLst/>
            <a:ahLst/>
            <a:cxnLst/>
            <a:rect l="l" t="t" r="r" b="b"/>
            <a:pathLst>
              <a:path h="19684">
                <a:moveTo>
                  <a:pt x="0" y="0"/>
                </a:moveTo>
                <a:lnTo>
                  <a:pt x="0" y="1914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901735" y="1428327"/>
            <a:ext cx="0" cy="85090"/>
          </a:xfrm>
          <a:custGeom>
            <a:avLst/>
            <a:gdLst/>
            <a:ahLst/>
            <a:cxnLst/>
            <a:rect l="l" t="t" r="r" b="b"/>
            <a:pathLst>
              <a:path h="85090">
                <a:moveTo>
                  <a:pt x="0" y="0"/>
                </a:moveTo>
                <a:lnTo>
                  <a:pt x="0" y="8447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898518" y="1457776"/>
            <a:ext cx="0" cy="52705"/>
          </a:xfrm>
          <a:custGeom>
            <a:avLst/>
            <a:gdLst/>
            <a:ahLst/>
            <a:cxnLst/>
            <a:rect l="l" t="t" r="r" b="b"/>
            <a:pathLst>
              <a:path h="52705">
                <a:moveTo>
                  <a:pt x="0" y="0"/>
                </a:moveTo>
                <a:lnTo>
                  <a:pt x="0" y="5231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895293" y="1433907"/>
            <a:ext cx="0" cy="34290"/>
          </a:xfrm>
          <a:custGeom>
            <a:avLst/>
            <a:gdLst/>
            <a:ahLst/>
            <a:cxnLst/>
            <a:rect l="l" t="t" r="r" b="b"/>
            <a:pathLst>
              <a:path h="34290">
                <a:moveTo>
                  <a:pt x="0" y="0"/>
                </a:moveTo>
                <a:lnTo>
                  <a:pt x="0" y="3371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892070" y="1431891"/>
            <a:ext cx="0" cy="36195"/>
          </a:xfrm>
          <a:custGeom>
            <a:avLst/>
            <a:gdLst/>
            <a:ahLst/>
            <a:cxnLst/>
            <a:rect l="l" t="t" r="r" b="b"/>
            <a:pathLst>
              <a:path h="36194">
                <a:moveTo>
                  <a:pt x="0" y="0"/>
                </a:moveTo>
                <a:lnTo>
                  <a:pt x="0" y="359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888851" y="1438093"/>
            <a:ext cx="0" cy="70485"/>
          </a:xfrm>
          <a:custGeom>
            <a:avLst/>
            <a:gdLst/>
            <a:ahLst/>
            <a:cxnLst/>
            <a:rect l="l" t="t" r="r" b="b"/>
            <a:pathLst>
              <a:path h="70484">
                <a:moveTo>
                  <a:pt x="0" y="0"/>
                </a:moveTo>
                <a:lnTo>
                  <a:pt x="0" y="701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885631" y="1447082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913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882414" y="1441502"/>
            <a:ext cx="0" cy="26034"/>
          </a:xfrm>
          <a:custGeom>
            <a:avLst/>
            <a:gdLst/>
            <a:ahLst/>
            <a:cxnLst/>
            <a:rect l="l" t="t" r="r" b="b"/>
            <a:pathLst>
              <a:path h="26034">
                <a:moveTo>
                  <a:pt x="0" y="0"/>
                </a:moveTo>
                <a:lnTo>
                  <a:pt x="0" y="254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879191" y="1432435"/>
            <a:ext cx="0" cy="73660"/>
          </a:xfrm>
          <a:custGeom>
            <a:avLst/>
            <a:gdLst/>
            <a:ahLst/>
            <a:cxnLst/>
            <a:rect l="l" t="t" r="r" b="b"/>
            <a:pathLst>
              <a:path h="73659">
                <a:moveTo>
                  <a:pt x="0" y="0"/>
                </a:moveTo>
                <a:lnTo>
                  <a:pt x="0" y="7308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875967" y="1479013"/>
            <a:ext cx="0" cy="26670"/>
          </a:xfrm>
          <a:custGeom>
            <a:avLst/>
            <a:gdLst/>
            <a:ahLst/>
            <a:cxnLst/>
            <a:rect l="l" t="t" r="r" b="b"/>
            <a:pathLst>
              <a:path h="26669">
                <a:moveTo>
                  <a:pt x="0" y="0"/>
                </a:moveTo>
                <a:lnTo>
                  <a:pt x="0" y="2627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872747" y="1441657"/>
            <a:ext cx="0" cy="37465"/>
          </a:xfrm>
          <a:custGeom>
            <a:avLst/>
            <a:gdLst/>
            <a:ahLst/>
            <a:cxnLst/>
            <a:rect l="l" t="t" r="r" b="b"/>
            <a:pathLst>
              <a:path h="37465">
                <a:moveTo>
                  <a:pt x="0" y="0"/>
                </a:moveTo>
                <a:lnTo>
                  <a:pt x="0" y="373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869529" y="1431040"/>
            <a:ext cx="0" cy="34290"/>
          </a:xfrm>
          <a:custGeom>
            <a:avLst/>
            <a:gdLst/>
            <a:ahLst/>
            <a:cxnLst/>
            <a:rect l="l" t="t" r="r" b="b"/>
            <a:pathLst>
              <a:path h="34290">
                <a:moveTo>
                  <a:pt x="0" y="0"/>
                </a:moveTo>
                <a:lnTo>
                  <a:pt x="0" y="3394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866310" y="1437858"/>
            <a:ext cx="0" cy="65405"/>
          </a:xfrm>
          <a:custGeom>
            <a:avLst/>
            <a:gdLst/>
            <a:ahLst/>
            <a:cxnLst/>
            <a:rect l="l" t="t" r="r" b="b"/>
            <a:pathLst>
              <a:path h="65405">
                <a:moveTo>
                  <a:pt x="0" y="0"/>
                </a:moveTo>
                <a:lnTo>
                  <a:pt x="0" y="647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863085" y="1459016"/>
            <a:ext cx="0" cy="29209"/>
          </a:xfrm>
          <a:custGeom>
            <a:avLst/>
            <a:gdLst/>
            <a:ahLst/>
            <a:cxnLst/>
            <a:rect l="l" t="t" r="r" b="b"/>
            <a:pathLst>
              <a:path h="29209">
                <a:moveTo>
                  <a:pt x="0" y="0"/>
                </a:moveTo>
                <a:lnTo>
                  <a:pt x="0" y="2867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859863" y="1443671"/>
            <a:ext cx="0" cy="21590"/>
          </a:xfrm>
          <a:custGeom>
            <a:avLst/>
            <a:gdLst/>
            <a:ahLst/>
            <a:cxnLst/>
            <a:rect l="l" t="t" r="r" b="b"/>
            <a:pathLst>
              <a:path h="21590">
                <a:moveTo>
                  <a:pt x="0" y="0"/>
                </a:moveTo>
                <a:lnTo>
                  <a:pt x="0" y="2100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856643" y="1432823"/>
            <a:ext cx="0" cy="60960"/>
          </a:xfrm>
          <a:custGeom>
            <a:avLst/>
            <a:gdLst/>
            <a:ahLst/>
            <a:cxnLst/>
            <a:rect l="l" t="t" r="r" b="b"/>
            <a:pathLst>
              <a:path h="60959">
                <a:moveTo>
                  <a:pt x="0" y="0"/>
                </a:moveTo>
                <a:lnTo>
                  <a:pt x="0" y="6060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853426" y="1479942"/>
            <a:ext cx="0" cy="23495"/>
          </a:xfrm>
          <a:custGeom>
            <a:avLst/>
            <a:gdLst/>
            <a:ahLst/>
            <a:cxnLst/>
            <a:rect l="l" t="t" r="r" b="b"/>
            <a:pathLst>
              <a:path h="23494">
                <a:moveTo>
                  <a:pt x="0" y="0"/>
                </a:moveTo>
                <a:lnTo>
                  <a:pt x="0" y="2293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850201" y="1443671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0"/>
                </a:moveTo>
                <a:lnTo>
                  <a:pt x="0" y="368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846983" y="1432976"/>
            <a:ext cx="0" cy="33655"/>
          </a:xfrm>
          <a:custGeom>
            <a:avLst/>
            <a:gdLst/>
            <a:ahLst/>
            <a:cxnLst/>
            <a:rect l="l" t="t" r="r" b="b"/>
            <a:pathLst>
              <a:path h="33655">
                <a:moveTo>
                  <a:pt x="0" y="0"/>
                </a:moveTo>
                <a:lnTo>
                  <a:pt x="0" y="3340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843759" y="1432900"/>
            <a:ext cx="0" cy="71755"/>
          </a:xfrm>
          <a:custGeom>
            <a:avLst/>
            <a:gdLst/>
            <a:ahLst/>
            <a:cxnLst/>
            <a:rect l="l" t="t" r="r" b="b"/>
            <a:pathLst>
              <a:path h="71755">
                <a:moveTo>
                  <a:pt x="0" y="0"/>
                </a:moveTo>
                <a:lnTo>
                  <a:pt x="0" y="7153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840539" y="1471108"/>
            <a:ext cx="0" cy="26034"/>
          </a:xfrm>
          <a:custGeom>
            <a:avLst/>
            <a:gdLst/>
            <a:ahLst/>
            <a:cxnLst/>
            <a:rect l="l" t="t" r="r" b="b"/>
            <a:pathLst>
              <a:path h="26034">
                <a:moveTo>
                  <a:pt x="0" y="0"/>
                </a:moveTo>
                <a:lnTo>
                  <a:pt x="0" y="2580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837322" y="1442587"/>
            <a:ext cx="0" cy="28575"/>
          </a:xfrm>
          <a:custGeom>
            <a:avLst/>
            <a:gdLst/>
            <a:ahLst/>
            <a:cxnLst/>
            <a:rect l="l" t="t" r="r" b="b"/>
            <a:pathLst>
              <a:path h="28575">
                <a:moveTo>
                  <a:pt x="0" y="0"/>
                </a:moveTo>
                <a:lnTo>
                  <a:pt x="0" y="2852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834097" y="1432900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0"/>
                </a:moveTo>
                <a:lnTo>
                  <a:pt x="0" y="364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830874" y="1469325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0"/>
                </a:moveTo>
                <a:lnTo>
                  <a:pt x="0" y="3626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827655" y="1445532"/>
            <a:ext cx="0" cy="36195"/>
          </a:xfrm>
          <a:custGeom>
            <a:avLst/>
            <a:gdLst/>
            <a:ahLst/>
            <a:cxnLst/>
            <a:rect l="l" t="t" r="r" b="b"/>
            <a:pathLst>
              <a:path h="36194">
                <a:moveTo>
                  <a:pt x="0" y="0"/>
                </a:moveTo>
                <a:lnTo>
                  <a:pt x="0" y="3588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824436" y="1442123"/>
            <a:ext cx="0" cy="26034"/>
          </a:xfrm>
          <a:custGeom>
            <a:avLst/>
            <a:gdLst/>
            <a:ahLst/>
            <a:cxnLst/>
            <a:rect l="l" t="t" r="r" b="b"/>
            <a:pathLst>
              <a:path h="26034">
                <a:moveTo>
                  <a:pt x="0" y="0"/>
                </a:moveTo>
                <a:lnTo>
                  <a:pt x="0" y="254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821218" y="1430420"/>
            <a:ext cx="0" cy="75565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817993" y="1476919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0" y="0"/>
                </a:moveTo>
                <a:lnTo>
                  <a:pt x="0" y="251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814771" y="1439331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758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811551" y="1430264"/>
            <a:ext cx="0" cy="37465"/>
          </a:xfrm>
          <a:custGeom>
            <a:avLst/>
            <a:gdLst/>
            <a:ahLst/>
            <a:cxnLst/>
            <a:rect l="l" t="t" r="r" b="b"/>
            <a:pathLst>
              <a:path h="37465">
                <a:moveTo>
                  <a:pt x="0" y="0"/>
                </a:moveTo>
                <a:lnTo>
                  <a:pt x="0" y="3727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808332" y="1450957"/>
            <a:ext cx="0" cy="53975"/>
          </a:xfrm>
          <a:custGeom>
            <a:avLst/>
            <a:gdLst/>
            <a:ahLst/>
            <a:cxnLst/>
            <a:rect l="l" t="t" r="r" b="b"/>
            <a:pathLst>
              <a:path h="53975">
                <a:moveTo>
                  <a:pt x="0" y="0"/>
                </a:moveTo>
                <a:lnTo>
                  <a:pt x="0" y="5370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805114" y="1447005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766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801890" y="1444137"/>
            <a:ext cx="0" cy="18415"/>
          </a:xfrm>
          <a:custGeom>
            <a:avLst/>
            <a:gdLst/>
            <a:ahLst/>
            <a:cxnLst/>
            <a:rect l="l" t="t" r="r" b="b"/>
            <a:pathLst>
              <a:path h="18415">
                <a:moveTo>
                  <a:pt x="0" y="0"/>
                </a:moveTo>
                <a:lnTo>
                  <a:pt x="0" y="181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798667" y="1441192"/>
            <a:ext cx="0" cy="61594"/>
          </a:xfrm>
          <a:custGeom>
            <a:avLst/>
            <a:gdLst/>
            <a:ahLst/>
            <a:cxnLst/>
            <a:rect l="l" t="t" r="r" b="b"/>
            <a:pathLst>
              <a:path h="61594">
                <a:moveTo>
                  <a:pt x="0" y="0"/>
                </a:moveTo>
                <a:lnTo>
                  <a:pt x="0" y="6099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795447" y="1474207"/>
            <a:ext cx="0" cy="27940"/>
          </a:xfrm>
          <a:custGeom>
            <a:avLst/>
            <a:gdLst/>
            <a:ahLst/>
            <a:cxnLst/>
            <a:rect l="l" t="t" r="r" b="b"/>
            <a:pathLst>
              <a:path h="27940">
                <a:moveTo>
                  <a:pt x="0" y="0"/>
                </a:moveTo>
                <a:lnTo>
                  <a:pt x="0" y="279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792228" y="1446539"/>
            <a:ext cx="0" cy="27940"/>
          </a:xfrm>
          <a:custGeom>
            <a:avLst/>
            <a:gdLst/>
            <a:ahLst/>
            <a:cxnLst/>
            <a:rect l="l" t="t" r="r" b="b"/>
            <a:pathLst>
              <a:path h="27940">
                <a:moveTo>
                  <a:pt x="0" y="0"/>
                </a:moveTo>
                <a:lnTo>
                  <a:pt x="0" y="2766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789005" y="1425304"/>
            <a:ext cx="0" cy="45085"/>
          </a:xfrm>
          <a:custGeom>
            <a:avLst/>
            <a:gdLst/>
            <a:ahLst/>
            <a:cxnLst/>
            <a:rect l="l" t="t" r="r" b="b"/>
            <a:pathLst>
              <a:path h="45084">
                <a:moveTo>
                  <a:pt x="0" y="0"/>
                </a:moveTo>
                <a:lnTo>
                  <a:pt x="0" y="4502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785786" y="1426699"/>
            <a:ext cx="0" cy="78105"/>
          </a:xfrm>
          <a:custGeom>
            <a:avLst/>
            <a:gdLst/>
            <a:ahLst/>
            <a:cxnLst/>
            <a:rect l="l" t="t" r="r" b="b"/>
            <a:pathLst>
              <a:path h="78105">
                <a:moveTo>
                  <a:pt x="0" y="0"/>
                </a:moveTo>
                <a:lnTo>
                  <a:pt x="0" y="7796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782563" y="1442276"/>
            <a:ext cx="0" cy="53975"/>
          </a:xfrm>
          <a:custGeom>
            <a:avLst/>
            <a:gdLst/>
            <a:ahLst/>
            <a:cxnLst/>
            <a:rect l="l" t="t" r="r" b="b"/>
            <a:pathLst>
              <a:path h="53975">
                <a:moveTo>
                  <a:pt x="0" y="0"/>
                </a:moveTo>
                <a:lnTo>
                  <a:pt x="0" y="5363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779343" y="1436853"/>
            <a:ext cx="0" cy="26034"/>
          </a:xfrm>
          <a:custGeom>
            <a:avLst/>
            <a:gdLst/>
            <a:ahLst/>
            <a:cxnLst/>
            <a:rect l="l" t="t" r="r" b="b"/>
            <a:pathLst>
              <a:path h="26034">
                <a:moveTo>
                  <a:pt x="0" y="0"/>
                </a:moveTo>
                <a:lnTo>
                  <a:pt x="0" y="256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776126" y="1420344"/>
            <a:ext cx="0" cy="86995"/>
          </a:xfrm>
          <a:custGeom>
            <a:avLst/>
            <a:gdLst/>
            <a:ahLst/>
            <a:cxnLst/>
            <a:rect l="l" t="t" r="r" b="b"/>
            <a:pathLst>
              <a:path h="86994">
                <a:moveTo>
                  <a:pt x="0" y="0"/>
                </a:moveTo>
                <a:lnTo>
                  <a:pt x="0" y="8687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772901" y="1466534"/>
            <a:ext cx="0" cy="40640"/>
          </a:xfrm>
          <a:custGeom>
            <a:avLst/>
            <a:gdLst/>
            <a:ahLst/>
            <a:cxnLst/>
            <a:rect l="l" t="t" r="r" b="b"/>
            <a:pathLst>
              <a:path h="40640">
                <a:moveTo>
                  <a:pt x="0" y="0"/>
                </a:moveTo>
                <a:lnTo>
                  <a:pt x="0" y="4014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769678" y="1431272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898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766459" y="1423212"/>
            <a:ext cx="0" cy="45085"/>
          </a:xfrm>
          <a:custGeom>
            <a:avLst/>
            <a:gdLst/>
            <a:ahLst/>
            <a:cxnLst/>
            <a:rect l="l" t="t" r="r" b="b"/>
            <a:pathLst>
              <a:path h="45084">
                <a:moveTo>
                  <a:pt x="0" y="0"/>
                </a:moveTo>
                <a:lnTo>
                  <a:pt x="0" y="4479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763240" y="1438246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28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760022" y="1425692"/>
            <a:ext cx="0" cy="69215"/>
          </a:xfrm>
          <a:custGeom>
            <a:avLst/>
            <a:gdLst/>
            <a:ahLst/>
            <a:cxnLst/>
            <a:rect l="l" t="t" r="r" b="b"/>
            <a:pathLst>
              <a:path h="69215">
                <a:moveTo>
                  <a:pt x="0" y="0"/>
                </a:moveTo>
                <a:lnTo>
                  <a:pt x="0" y="6897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756797" y="1424840"/>
            <a:ext cx="0" cy="41275"/>
          </a:xfrm>
          <a:custGeom>
            <a:avLst/>
            <a:gdLst/>
            <a:ahLst/>
            <a:cxnLst/>
            <a:rect l="l" t="t" r="r" b="b"/>
            <a:pathLst>
              <a:path h="41275">
                <a:moveTo>
                  <a:pt x="0" y="0"/>
                </a:moveTo>
                <a:lnTo>
                  <a:pt x="0" y="4122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753575" y="1415074"/>
            <a:ext cx="0" cy="93980"/>
          </a:xfrm>
          <a:custGeom>
            <a:avLst/>
            <a:gdLst/>
            <a:ahLst/>
            <a:cxnLst/>
            <a:rect l="l" t="t" r="r" b="b"/>
            <a:pathLst>
              <a:path h="93980">
                <a:moveTo>
                  <a:pt x="0" y="0"/>
                </a:moveTo>
                <a:lnTo>
                  <a:pt x="0" y="9354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750355" y="1461963"/>
            <a:ext cx="0" cy="44450"/>
          </a:xfrm>
          <a:custGeom>
            <a:avLst/>
            <a:gdLst/>
            <a:ahLst/>
            <a:cxnLst/>
            <a:rect l="l" t="t" r="r" b="b"/>
            <a:pathLst>
              <a:path h="44450">
                <a:moveTo>
                  <a:pt x="0" y="0"/>
                </a:moveTo>
                <a:lnTo>
                  <a:pt x="0" y="4386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747136" y="1424142"/>
            <a:ext cx="0" cy="45085"/>
          </a:xfrm>
          <a:custGeom>
            <a:avLst/>
            <a:gdLst/>
            <a:ahLst/>
            <a:cxnLst/>
            <a:rect l="l" t="t" r="r" b="b"/>
            <a:pathLst>
              <a:path h="45084">
                <a:moveTo>
                  <a:pt x="0" y="0"/>
                </a:moveTo>
                <a:lnTo>
                  <a:pt x="0" y="445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743918" y="1413447"/>
            <a:ext cx="0" cy="57150"/>
          </a:xfrm>
          <a:custGeom>
            <a:avLst/>
            <a:gdLst/>
            <a:ahLst/>
            <a:cxnLst/>
            <a:rect l="l" t="t" r="r" b="b"/>
            <a:pathLst>
              <a:path h="57150">
                <a:moveTo>
                  <a:pt x="0" y="0"/>
                </a:moveTo>
                <a:lnTo>
                  <a:pt x="0" y="571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740694" y="1453359"/>
            <a:ext cx="0" cy="59690"/>
          </a:xfrm>
          <a:custGeom>
            <a:avLst/>
            <a:gdLst/>
            <a:ahLst/>
            <a:cxnLst/>
            <a:rect l="l" t="t" r="r" b="b"/>
            <a:pathLst>
              <a:path h="59690">
                <a:moveTo>
                  <a:pt x="0" y="0"/>
                </a:moveTo>
                <a:lnTo>
                  <a:pt x="0" y="595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737471" y="1425459"/>
            <a:ext cx="0" cy="72390"/>
          </a:xfrm>
          <a:custGeom>
            <a:avLst/>
            <a:gdLst/>
            <a:ahLst/>
            <a:cxnLst/>
            <a:rect l="l" t="t" r="r" b="b"/>
            <a:pathLst>
              <a:path h="72390">
                <a:moveTo>
                  <a:pt x="0" y="0"/>
                </a:moveTo>
                <a:lnTo>
                  <a:pt x="0" y="7176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734251" y="1425459"/>
            <a:ext cx="0" cy="45085"/>
          </a:xfrm>
          <a:custGeom>
            <a:avLst/>
            <a:gdLst/>
            <a:ahLst/>
            <a:cxnLst/>
            <a:rect l="l" t="t" r="r" b="b"/>
            <a:pathLst>
              <a:path h="45084">
                <a:moveTo>
                  <a:pt x="0" y="0"/>
                </a:moveTo>
                <a:lnTo>
                  <a:pt x="0" y="4502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731032" y="1404379"/>
            <a:ext cx="0" cy="113030"/>
          </a:xfrm>
          <a:custGeom>
            <a:avLst/>
            <a:gdLst/>
            <a:ahLst/>
            <a:cxnLst/>
            <a:rect l="l" t="t" r="r" b="b"/>
            <a:pathLst>
              <a:path h="113030">
                <a:moveTo>
                  <a:pt x="0" y="0"/>
                </a:moveTo>
                <a:lnTo>
                  <a:pt x="0" y="1127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727814" y="1463048"/>
            <a:ext cx="0" cy="49530"/>
          </a:xfrm>
          <a:custGeom>
            <a:avLst/>
            <a:gdLst/>
            <a:ahLst/>
            <a:cxnLst/>
            <a:rect l="l" t="t" r="r" b="b"/>
            <a:pathLst>
              <a:path h="49530">
                <a:moveTo>
                  <a:pt x="0" y="0"/>
                </a:moveTo>
                <a:lnTo>
                  <a:pt x="0" y="4944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724590" y="1422591"/>
            <a:ext cx="0" cy="46990"/>
          </a:xfrm>
          <a:custGeom>
            <a:avLst/>
            <a:gdLst/>
            <a:ahLst/>
            <a:cxnLst/>
            <a:rect l="l" t="t" r="r" b="b"/>
            <a:pathLst>
              <a:path h="46990">
                <a:moveTo>
                  <a:pt x="0" y="0"/>
                </a:moveTo>
                <a:lnTo>
                  <a:pt x="0" y="465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721367" y="1402210"/>
            <a:ext cx="0" cy="73025"/>
          </a:xfrm>
          <a:custGeom>
            <a:avLst/>
            <a:gdLst/>
            <a:ahLst/>
            <a:cxnLst/>
            <a:rect l="l" t="t" r="r" b="b"/>
            <a:pathLst>
              <a:path h="73025">
                <a:moveTo>
                  <a:pt x="0" y="0"/>
                </a:moveTo>
                <a:lnTo>
                  <a:pt x="0" y="7277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718147" y="1474981"/>
            <a:ext cx="0" cy="45085"/>
          </a:xfrm>
          <a:custGeom>
            <a:avLst/>
            <a:gdLst/>
            <a:ahLst/>
            <a:cxnLst/>
            <a:rect l="l" t="t" r="r" b="b"/>
            <a:pathLst>
              <a:path h="45084">
                <a:moveTo>
                  <a:pt x="0" y="0"/>
                </a:moveTo>
                <a:lnTo>
                  <a:pt x="0" y="4495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714928" y="1418949"/>
            <a:ext cx="0" cy="77470"/>
          </a:xfrm>
          <a:custGeom>
            <a:avLst/>
            <a:gdLst/>
            <a:ahLst/>
            <a:cxnLst/>
            <a:rect l="l" t="t" r="r" b="b"/>
            <a:pathLst>
              <a:path h="77469">
                <a:moveTo>
                  <a:pt x="0" y="0"/>
                </a:moveTo>
                <a:lnTo>
                  <a:pt x="0" y="7726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711705" y="1418949"/>
            <a:ext cx="0" cy="46990"/>
          </a:xfrm>
          <a:custGeom>
            <a:avLst/>
            <a:gdLst/>
            <a:ahLst/>
            <a:cxnLst/>
            <a:rect l="l" t="t" r="r" b="b"/>
            <a:pathLst>
              <a:path h="46990">
                <a:moveTo>
                  <a:pt x="0" y="0"/>
                </a:moveTo>
                <a:lnTo>
                  <a:pt x="0" y="4642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708486" y="1401048"/>
            <a:ext cx="0" cy="118110"/>
          </a:xfrm>
          <a:custGeom>
            <a:avLst/>
            <a:gdLst/>
            <a:ahLst/>
            <a:cxnLst/>
            <a:rect l="l" t="t" r="r" b="b"/>
            <a:pathLst>
              <a:path h="118109">
                <a:moveTo>
                  <a:pt x="0" y="0"/>
                </a:moveTo>
                <a:lnTo>
                  <a:pt x="0" y="11764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705263" y="1463589"/>
            <a:ext cx="0" cy="52069"/>
          </a:xfrm>
          <a:custGeom>
            <a:avLst/>
            <a:gdLst/>
            <a:ahLst/>
            <a:cxnLst/>
            <a:rect l="l" t="t" r="r" b="b"/>
            <a:pathLst>
              <a:path h="52069">
                <a:moveTo>
                  <a:pt x="0" y="0"/>
                </a:moveTo>
                <a:lnTo>
                  <a:pt x="0" y="5184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702044" y="1413215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0"/>
                </a:moveTo>
                <a:lnTo>
                  <a:pt x="0" y="5037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698824" y="1395467"/>
            <a:ext cx="0" cy="87630"/>
          </a:xfrm>
          <a:custGeom>
            <a:avLst/>
            <a:gdLst/>
            <a:ahLst/>
            <a:cxnLst/>
            <a:rect l="l" t="t" r="r" b="b"/>
            <a:pathLst>
              <a:path h="87630">
                <a:moveTo>
                  <a:pt x="0" y="0"/>
                </a:moveTo>
                <a:lnTo>
                  <a:pt x="0" y="8710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695601" y="1482576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875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692379" y="1406161"/>
            <a:ext cx="0" cy="85090"/>
          </a:xfrm>
          <a:custGeom>
            <a:avLst/>
            <a:gdLst/>
            <a:ahLst/>
            <a:cxnLst/>
            <a:rect l="l" t="t" r="r" b="b"/>
            <a:pathLst>
              <a:path h="85090">
                <a:moveTo>
                  <a:pt x="0" y="0"/>
                </a:moveTo>
                <a:lnTo>
                  <a:pt x="0" y="8478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689159" y="1407325"/>
            <a:ext cx="0" cy="56515"/>
          </a:xfrm>
          <a:custGeom>
            <a:avLst/>
            <a:gdLst/>
            <a:ahLst/>
            <a:cxnLst/>
            <a:rect l="l" t="t" r="r" b="b"/>
            <a:pathLst>
              <a:path h="56515">
                <a:moveTo>
                  <a:pt x="0" y="0"/>
                </a:moveTo>
                <a:lnTo>
                  <a:pt x="0" y="5641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685940" y="1397714"/>
            <a:ext cx="0" cy="130810"/>
          </a:xfrm>
          <a:custGeom>
            <a:avLst/>
            <a:gdLst/>
            <a:ahLst/>
            <a:cxnLst/>
            <a:rect l="l" t="t" r="r" b="b"/>
            <a:pathLst>
              <a:path h="130809">
                <a:moveTo>
                  <a:pt x="0" y="0"/>
                </a:moveTo>
                <a:lnTo>
                  <a:pt x="0" y="1305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682720" y="1458862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3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679498" y="1394305"/>
            <a:ext cx="0" cy="78105"/>
          </a:xfrm>
          <a:custGeom>
            <a:avLst/>
            <a:gdLst/>
            <a:ahLst/>
            <a:cxnLst/>
            <a:rect l="l" t="t" r="r" b="b"/>
            <a:pathLst>
              <a:path h="78105">
                <a:moveTo>
                  <a:pt x="0" y="0"/>
                </a:moveTo>
                <a:lnTo>
                  <a:pt x="0" y="7765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676275" y="1406007"/>
            <a:ext cx="0" cy="81915"/>
          </a:xfrm>
          <a:custGeom>
            <a:avLst/>
            <a:gdLst/>
            <a:ahLst/>
            <a:cxnLst/>
            <a:rect l="l" t="t" r="r" b="b"/>
            <a:pathLst>
              <a:path h="81915">
                <a:moveTo>
                  <a:pt x="0" y="0"/>
                </a:moveTo>
                <a:lnTo>
                  <a:pt x="0" y="812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673055" y="1487304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936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669836" y="1405231"/>
            <a:ext cx="0" cy="94615"/>
          </a:xfrm>
          <a:custGeom>
            <a:avLst/>
            <a:gdLst/>
            <a:ahLst/>
            <a:cxnLst/>
            <a:rect l="l" t="t" r="r" b="b"/>
            <a:pathLst>
              <a:path h="94615">
                <a:moveTo>
                  <a:pt x="0" y="0"/>
                </a:moveTo>
                <a:lnTo>
                  <a:pt x="0" y="9408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666616" y="1407790"/>
            <a:ext cx="0" cy="55880"/>
          </a:xfrm>
          <a:custGeom>
            <a:avLst/>
            <a:gdLst/>
            <a:ahLst/>
            <a:cxnLst/>
            <a:rect l="l" t="t" r="r" b="b"/>
            <a:pathLst>
              <a:path h="55880">
                <a:moveTo>
                  <a:pt x="0" y="0"/>
                </a:moveTo>
                <a:lnTo>
                  <a:pt x="0" y="5572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663394" y="1399342"/>
            <a:ext cx="0" cy="128270"/>
          </a:xfrm>
          <a:custGeom>
            <a:avLst/>
            <a:gdLst/>
            <a:ahLst/>
            <a:cxnLst/>
            <a:rect l="l" t="t" r="r" b="b"/>
            <a:pathLst>
              <a:path h="128269">
                <a:moveTo>
                  <a:pt x="0" y="0"/>
                </a:moveTo>
                <a:lnTo>
                  <a:pt x="0" y="1282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660171" y="1457933"/>
            <a:ext cx="0" cy="67310"/>
          </a:xfrm>
          <a:custGeom>
            <a:avLst/>
            <a:gdLst/>
            <a:ahLst/>
            <a:cxnLst/>
            <a:rect l="l" t="t" r="r" b="b"/>
            <a:pathLst>
              <a:path h="67309">
                <a:moveTo>
                  <a:pt x="0" y="0"/>
                </a:moveTo>
                <a:lnTo>
                  <a:pt x="0" y="6680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656952" y="1412207"/>
            <a:ext cx="0" cy="50165"/>
          </a:xfrm>
          <a:custGeom>
            <a:avLst/>
            <a:gdLst/>
            <a:ahLst/>
            <a:cxnLst/>
            <a:rect l="l" t="t" r="r" b="b"/>
            <a:pathLst>
              <a:path h="50165">
                <a:moveTo>
                  <a:pt x="0" y="0"/>
                </a:moveTo>
                <a:lnTo>
                  <a:pt x="0" y="4967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653732" y="1397714"/>
            <a:ext cx="0" cy="102870"/>
          </a:xfrm>
          <a:custGeom>
            <a:avLst/>
            <a:gdLst/>
            <a:ahLst/>
            <a:cxnLst/>
            <a:rect l="l" t="t" r="r" b="b"/>
            <a:pathLst>
              <a:path h="102869">
                <a:moveTo>
                  <a:pt x="0" y="0"/>
                </a:moveTo>
                <a:lnTo>
                  <a:pt x="0" y="1026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650509" y="1496526"/>
            <a:ext cx="0" cy="31750"/>
          </a:xfrm>
          <a:custGeom>
            <a:avLst/>
            <a:gdLst/>
            <a:ahLst/>
            <a:cxnLst/>
            <a:rect l="l" t="t" r="r" b="b"/>
            <a:pathLst>
              <a:path h="31750">
                <a:moveTo>
                  <a:pt x="0" y="0"/>
                </a:moveTo>
                <a:lnTo>
                  <a:pt x="0" y="3115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647290" y="1416006"/>
            <a:ext cx="0" cy="80645"/>
          </a:xfrm>
          <a:custGeom>
            <a:avLst/>
            <a:gdLst/>
            <a:ahLst/>
            <a:cxnLst/>
            <a:rect l="l" t="t" r="r" b="b"/>
            <a:pathLst>
              <a:path h="80644">
                <a:moveTo>
                  <a:pt x="0" y="0"/>
                </a:moveTo>
                <a:lnTo>
                  <a:pt x="0" y="805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644067" y="1421119"/>
            <a:ext cx="0" cy="40005"/>
          </a:xfrm>
          <a:custGeom>
            <a:avLst/>
            <a:gdLst/>
            <a:ahLst/>
            <a:cxnLst/>
            <a:rect l="l" t="t" r="r" b="b"/>
            <a:pathLst>
              <a:path h="40005">
                <a:moveTo>
                  <a:pt x="0" y="0"/>
                </a:moveTo>
                <a:lnTo>
                  <a:pt x="0" y="399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640848" y="1392599"/>
            <a:ext cx="0" cy="138430"/>
          </a:xfrm>
          <a:custGeom>
            <a:avLst/>
            <a:gdLst/>
            <a:ahLst/>
            <a:cxnLst/>
            <a:rect l="l" t="t" r="r" b="b"/>
            <a:pathLst>
              <a:path h="138430">
                <a:moveTo>
                  <a:pt x="0" y="0"/>
                </a:moveTo>
                <a:lnTo>
                  <a:pt x="0" y="1382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637628" y="1459249"/>
            <a:ext cx="0" cy="58419"/>
          </a:xfrm>
          <a:custGeom>
            <a:avLst/>
            <a:gdLst/>
            <a:ahLst/>
            <a:cxnLst/>
            <a:rect l="l" t="t" r="r" b="b"/>
            <a:pathLst>
              <a:path h="58419">
                <a:moveTo>
                  <a:pt x="0" y="0"/>
                </a:moveTo>
                <a:lnTo>
                  <a:pt x="0" y="580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634404" y="1417632"/>
            <a:ext cx="0" cy="43815"/>
          </a:xfrm>
          <a:custGeom>
            <a:avLst/>
            <a:gdLst/>
            <a:ahLst/>
            <a:cxnLst/>
            <a:rect l="l" t="t" r="r" b="b"/>
            <a:pathLst>
              <a:path h="43815">
                <a:moveTo>
                  <a:pt x="0" y="0"/>
                </a:moveTo>
                <a:lnTo>
                  <a:pt x="0" y="4347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631183" y="1393529"/>
            <a:ext cx="0" cy="106045"/>
          </a:xfrm>
          <a:custGeom>
            <a:avLst/>
            <a:gdLst/>
            <a:ahLst/>
            <a:cxnLst/>
            <a:rect l="l" t="t" r="r" b="b"/>
            <a:pathLst>
              <a:path h="106044">
                <a:moveTo>
                  <a:pt x="0" y="0"/>
                </a:moveTo>
                <a:lnTo>
                  <a:pt x="0" y="1057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627963" y="1484669"/>
            <a:ext cx="0" cy="43815"/>
          </a:xfrm>
          <a:custGeom>
            <a:avLst/>
            <a:gdLst/>
            <a:ahLst/>
            <a:cxnLst/>
            <a:rect l="l" t="t" r="r" b="b"/>
            <a:pathLst>
              <a:path h="43815">
                <a:moveTo>
                  <a:pt x="0" y="0"/>
                </a:moveTo>
                <a:lnTo>
                  <a:pt x="0" y="4363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624744" y="1426854"/>
            <a:ext cx="0" cy="58419"/>
          </a:xfrm>
          <a:custGeom>
            <a:avLst/>
            <a:gdLst/>
            <a:ahLst/>
            <a:cxnLst/>
            <a:rect l="l" t="t" r="r" b="b"/>
            <a:pathLst>
              <a:path h="58419">
                <a:moveTo>
                  <a:pt x="0" y="0"/>
                </a:moveTo>
                <a:lnTo>
                  <a:pt x="0" y="5781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object 525"/>
          <p:cNvSpPr/>
          <p:nvPr/>
        </p:nvSpPr>
        <p:spPr>
          <a:xfrm>
            <a:off x="621524" y="1429877"/>
            <a:ext cx="0" cy="52705"/>
          </a:xfrm>
          <a:custGeom>
            <a:avLst/>
            <a:gdLst/>
            <a:ahLst/>
            <a:cxnLst/>
            <a:rect l="l" t="t" r="r" b="b"/>
            <a:pathLst>
              <a:path h="52705">
                <a:moveTo>
                  <a:pt x="0" y="0"/>
                </a:moveTo>
                <a:lnTo>
                  <a:pt x="0" y="5269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618302" y="1402984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0"/>
                </a:moveTo>
                <a:lnTo>
                  <a:pt x="0" y="1159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object 527"/>
          <p:cNvSpPr/>
          <p:nvPr/>
        </p:nvSpPr>
        <p:spPr>
          <a:xfrm>
            <a:off x="615079" y="1460723"/>
            <a:ext cx="0" cy="43815"/>
          </a:xfrm>
          <a:custGeom>
            <a:avLst/>
            <a:gdLst/>
            <a:ahLst/>
            <a:cxnLst/>
            <a:rect l="l" t="t" r="r" b="b"/>
            <a:pathLst>
              <a:path h="43815">
                <a:moveTo>
                  <a:pt x="0" y="0"/>
                </a:moveTo>
                <a:lnTo>
                  <a:pt x="0" y="4347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object 528"/>
          <p:cNvSpPr/>
          <p:nvPr/>
        </p:nvSpPr>
        <p:spPr>
          <a:xfrm>
            <a:off x="611859" y="1435611"/>
            <a:ext cx="0" cy="27940"/>
          </a:xfrm>
          <a:custGeom>
            <a:avLst/>
            <a:gdLst/>
            <a:ahLst/>
            <a:cxnLst/>
            <a:rect l="l" t="t" r="r" b="b"/>
            <a:pathLst>
              <a:path h="27940">
                <a:moveTo>
                  <a:pt x="0" y="0"/>
                </a:moveTo>
                <a:lnTo>
                  <a:pt x="0" y="2743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9" name="object 529"/>
          <p:cNvSpPr/>
          <p:nvPr/>
        </p:nvSpPr>
        <p:spPr>
          <a:xfrm>
            <a:off x="608640" y="1411665"/>
            <a:ext cx="0" cy="57785"/>
          </a:xfrm>
          <a:custGeom>
            <a:avLst/>
            <a:gdLst/>
            <a:ahLst/>
            <a:cxnLst/>
            <a:rect l="l" t="t" r="r" b="b"/>
            <a:pathLst>
              <a:path h="57784">
                <a:moveTo>
                  <a:pt x="0" y="0"/>
                </a:moveTo>
                <a:lnTo>
                  <a:pt x="0" y="5734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0" name="object 530"/>
          <p:cNvSpPr/>
          <p:nvPr/>
        </p:nvSpPr>
        <p:spPr>
          <a:xfrm>
            <a:off x="605421" y="1468085"/>
            <a:ext cx="0" cy="43180"/>
          </a:xfrm>
          <a:custGeom>
            <a:avLst/>
            <a:gdLst/>
            <a:ahLst/>
            <a:cxnLst/>
            <a:rect l="l" t="t" r="r" b="b"/>
            <a:pathLst>
              <a:path h="43180">
                <a:moveTo>
                  <a:pt x="0" y="0"/>
                </a:moveTo>
                <a:lnTo>
                  <a:pt x="0" y="43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object 531"/>
          <p:cNvSpPr/>
          <p:nvPr/>
        </p:nvSpPr>
        <p:spPr>
          <a:xfrm>
            <a:off x="602198" y="1446151"/>
            <a:ext cx="0" cy="43180"/>
          </a:xfrm>
          <a:custGeom>
            <a:avLst/>
            <a:gdLst/>
            <a:ahLst/>
            <a:cxnLst/>
            <a:rect l="l" t="t" r="r" b="b"/>
            <a:pathLst>
              <a:path h="43180">
                <a:moveTo>
                  <a:pt x="0" y="0"/>
                </a:moveTo>
                <a:lnTo>
                  <a:pt x="0" y="4262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object 532"/>
          <p:cNvSpPr/>
          <p:nvPr/>
        </p:nvSpPr>
        <p:spPr>
          <a:xfrm>
            <a:off x="598975" y="1432743"/>
            <a:ext cx="0" cy="40005"/>
          </a:xfrm>
          <a:custGeom>
            <a:avLst/>
            <a:gdLst/>
            <a:ahLst/>
            <a:cxnLst/>
            <a:rect l="l" t="t" r="r" b="b"/>
            <a:pathLst>
              <a:path h="40005">
                <a:moveTo>
                  <a:pt x="0" y="0"/>
                </a:moveTo>
                <a:lnTo>
                  <a:pt x="0" y="398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object 533"/>
          <p:cNvSpPr/>
          <p:nvPr/>
        </p:nvSpPr>
        <p:spPr>
          <a:xfrm>
            <a:off x="595756" y="1406704"/>
            <a:ext cx="0" cy="107314"/>
          </a:xfrm>
          <a:custGeom>
            <a:avLst/>
            <a:gdLst/>
            <a:ahLst/>
            <a:cxnLst/>
            <a:rect l="l" t="t" r="r" b="b"/>
            <a:pathLst>
              <a:path h="107315">
                <a:moveTo>
                  <a:pt x="0" y="0"/>
                </a:moveTo>
                <a:lnTo>
                  <a:pt x="0" y="10679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592536" y="1462737"/>
            <a:ext cx="0" cy="52069"/>
          </a:xfrm>
          <a:custGeom>
            <a:avLst/>
            <a:gdLst/>
            <a:ahLst/>
            <a:cxnLst/>
            <a:rect l="l" t="t" r="r" b="b"/>
            <a:pathLst>
              <a:path h="52069">
                <a:moveTo>
                  <a:pt x="0" y="0"/>
                </a:moveTo>
                <a:lnTo>
                  <a:pt x="0" y="5176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589312" y="1427630"/>
            <a:ext cx="0" cy="35560"/>
          </a:xfrm>
          <a:custGeom>
            <a:avLst/>
            <a:gdLst/>
            <a:ahLst/>
            <a:cxnLst/>
            <a:rect l="l" t="t" r="r" b="b"/>
            <a:pathLst>
              <a:path h="35559">
                <a:moveTo>
                  <a:pt x="0" y="0"/>
                </a:moveTo>
                <a:lnTo>
                  <a:pt x="0" y="3510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6" name="object 536"/>
          <p:cNvSpPr/>
          <p:nvPr/>
        </p:nvSpPr>
        <p:spPr>
          <a:xfrm>
            <a:off x="586094" y="1401356"/>
            <a:ext cx="0" cy="105410"/>
          </a:xfrm>
          <a:custGeom>
            <a:avLst/>
            <a:gdLst/>
            <a:ahLst/>
            <a:cxnLst/>
            <a:rect l="l" t="t" r="r" b="b"/>
            <a:pathLst>
              <a:path h="105409">
                <a:moveTo>
                  <a:pt x="0" y="0"/>
                </a:moveTo>
                <a:lnTo>
                  <a:pt x="0" y="10516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582871" y="1481025"/>
            <a:ext cx="0" cy="35560"/>
          </a:xfrm>
          <a:custGeom>
            <a:avLst/>
            <a:gdLst/>
            <a:ahLst/>
            <a:cxnLst/>
            <a:rect l="l" t="t" r="r" b="b"/>
            <a:pathLst>
              <a:path h="35559">
                <a:moveTo>
                  <a:pt x="0" y="0"/>
                </a:moveTo>
                <a:lnTo>
                  <a:pt x="0" y="3518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8" name="object 538"/>
          <p:cNvSpPr/>
          <p:nvPr/>
        </p:nvSpPr>
        <p:spPr>
          <a:xfrm>
            <a:off x="579652" y="1448864"/>
            <a:ext cx="0" cy="32384"/>
          </a:xfrm>
          <a:custGeom>
            <a:avLst/>
            <a:gdLst/>
            <a:ahLst/>
            <a:cxnLst/>
            <a:rect l="l" t="t" r="r" b="b"/>
            <a:pathLst>
              <a:path h="32384">
                <a:moveTo>
                  <a:pt x="0" y="0"/>
                </a:moveTo>
                <a:lnTo>
                  <a:pt x="0" y="321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9" name="object 539"/>
          <p:cNvSpPr/>
          <p:nvPr/>
        </p:nvSpPr>
        <p:spPr>
          <a:xfrm>
            <a:off x="576432" y="1428403"/>
            <a:ext cx="0" cy="31750"/>
          </a:xfrm>
          <a:custGeom>
            <a:avLst/>
            <a:gdLst/>
            <a:ahLst/>
            <a:cxnLst/>
            <a:rect l="l" t="t" r="r" b="b"/>
            <a:pathLst>
              <a:path h="31750">
                <a:moveTo>
                  <a:pt x="0" y="0"/>
                </a:moveTo>
                <a:lnTo>
                  <a:pt x="0" y="3162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0" name="object 540"/>
          <p:cNvSpPr/>
          <p:nvPr/>
        </p:nvSpPr>
        <p:spPr>
          <a:xfrm>
            <a:off x="573210" y="1428713"/>
            <a:ext cx="0" cy="88265"/>
          </a:xfrm>
          <a:custGeom>
            <a:avLst/>
            <a:gdLst/>
            <a:ahLst/>
            <a:cxnLst/>
            <a:rect l="l" t="t" r="r" b="b"/>
            <a:pathLst>
              <a:path h="88265">
                <a:moveTo>
                  <a:pt x="0" y="0"/>
                </a:moveTo>
                <a:lnTo>
                  <a:pt x="0" y="8788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1" name="object 541"/>
          <p:cNvSpPr/>
          <p:nvPr/>
        </p:nvSpPr>
        <p:spPr>
          <a:xfrm>
            <a:off x="569990" y="1448941"/>
            <a:ext cx="0" cy="62865"/>
          </a:xfrm>
          <a:custGeom>
            <a:avLst/>
            <a:gdLst/>
            <a:ahLst/>
            <a:cxnLst/>
            <a:rect l="l" t="t" r="r" b="b"/>
            <a:pathLst>
              <a:path h="62865">
                <a:moveTo>
                  <a:pt x="0" y="0"/>
                </a:moveTo>
                <a:lnTo>
                  <a:pt x="0" y="623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2" name="object 542"/>
          <p:cNvSpPr/>
          <p:nvPr/>
        </p:nvSpPr>
        <p:spPr>
          <a:xfrm>
            <a:off x="566767" y="1429179"/>
            <a:ext cx="0" cy="20320"/>
          </a:xfrm>
          <a:custGeom>
            <a:avLst/>
            <a:gdLst/>
            <a:ahLst/>
            <a:cxnLst/>
            <a:rect l="l" t="t" r="r" b="b"/>
            <a:pathLst>
              <a:path h="20319">
                <a:moveTo>
                  <a:pt x="0" y="0"/>
                </a:moveTo>
                <a:lnTo>
                  <a:pt x="0" y="197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3" name="object 543"/>
          <p:cNvSpPr/>
          <p:nvPr/>
        </p:nvSpPr>
        <p:spPr>
          <a:xfrm>
            <a:off x="563548" y="1444059"/>
            <a:ext cx="0" cy="55880"/>
          </a:xfrm>
          <a:custGeom>
            <a:avLst/>
            <a:gdLst/>
            <a:ahLst/>
            <a:cxnLst/>
            <a:rect l="l" t="t" r="r" b="b"/>
            <a:pathLst>
              <a:path h="55880">
                <a:moveTo>
                  <a:pt x="0" y="0"/>
                </a:moveTo>
                <a:lnTo>
                  <a:pt x="0" y="553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4" name="object 544"/>
          <p:cNvSpPr/>
          <p:nvPr/>
        </p:nvSpPr>
        <p:spPr>
          <a:xfrm>
            <a:off x="560328" y="1450880"/>
            <a:ext cx="0" cy="43180"/>
          </a:xfrm>
          <a:custGeom>
            <a:avLst/>
            <a:gdLst/>
            <a:ahLst/>
            <a:cxnLst/>
            <a:rect l="l" t="t" r="r" b="b"/>
            <a:pathLst>
              <a:path h="43180">
                <a:moveTo>
                  <a:pt x="0" y="0"/>
                </a:moveTo>
                <a:lnTo>
                  <a:pt x="0" y="4285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5" name="object 545"/>
          <p:cNvSpPr/>
          <p:nvPr/>
        </p:nvSpPr>
        <p:spPr>
          <a:xfrm>
            <a:off x="557104" y="1447779"/>
            <a:ext cx="0" cy="15875"/>
          </a:xfrm>
          <a:custGeom>
            <a:avLst/>
            <a:gdLst/>
            <a:ahLst/>
            <a:cxnLst/>
            <a:rect l="l" t="t" r="r" b="b"/>
            <a:pathLst>
              <a:path h="15875">
                <a:moveTo>
                  <a:pt x="0" y="0"/>
                </a:moveTo>
                <a:lnTo>
                  <a:pt x="0" y="1542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6" name="object 546"/>
          <p:cNvSpPr/>
          <p:nvPr/>
        </p:nvSpPr>
        <p:spPr>
          <a:xfrm>
            <a:off x="553883" y="1463201"/>
            <a:ext cx="0" cy="15875"/>
          </a:xfrm>
          <a:custGeom>
            <a:avLst/>
            <a:gdLst/>
            <a:ahLst/>
            <a:cxnLst/>
            <a:rect l="l" t="t" r="r" b="b"/>
            <a:pathLst>
              <a:path h="15875">
                <a:moveTo>
                  <a:pt x="0" y="0"/>
                </a:moveTo>
                <a:lnTo>
                  <a:pt x="0" y="1565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7" name="object 547"/>
          <p:cNvSpPr/>
          <p:nvPr/>
        </p:nvSpPr>
        <p:spPr>
          <a:xfrm>
            <a:off x="550663" y="1464363"/>
            <a:ext cx="0" cy="12065"/>
          </a:xfrm>
          <a:custGeom>
            <a:avLst/>
            <a:gdLst/>
            <a:ahLst/>
            <a:cxnLst/>
            <a:rect l="l" t="t" r="r" b="b"/>
            <a:pathLst>
              <a:path h="12065">
                <a:moveTo>
                  <a:pt x="0" y="0"/>
                </a:moveTo>
                <a:lnTo>
                  <a:pt x="0" y="119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8" name="object 548"/>
          <p:cNvSpPr/>
          <p:nvPr/>
        </p:nvSpPr>
        <p:spPr>
          <a:xfrm>
            <a:off x="547444" y="1463279"/>
            <a:ext cx="0" cy="4445"/>
          </a:xfrm>
          <a:custGeom>
            <a:avLst/>
            <a:gdLst/>
            <a:ahLst/>
            <a:cxnLst/>
            <a:rect l="l" t="t" r="r" b="b"/>
            <a:pathLst>
              <a:path h="4444">
                <a:moveTo>
                  <a:pt x="0" y="0"/>
                </a:moveTo>
                <a:lnTo>
                  <a:pt x="0" y="403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9" name="object 549"/>
          <p:cNvSpPr/>
          <p:nvPr/>
        </p:nvSpPr>
        <p:spPr>
          <a:xfrm>
            <a:off x="544225" y="1467309"/>
            <a:ext cx="0" cy="3810"/>
          </a:xfrm>
          <a:custGeom>
            <a:avLst/>
            <a:gdLst/>
            <a:ahLst/>
            <a:cxnLst/>
            <a:rect l="l" t="t" r="r" b="b"/>
            <a:pathLst>
              <a:path h="3809">
                <a:moveTo>
                  <a:pt x="0" y="0"/>
                </a:moveTo>
                <a:lnTo>
                  <a:pt x="0" y="333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0" name="object 550"/>
          <p:cNvSpPr/>
          <p:nvPr/>
        </p:nvSpPr>
        <p:spPr>
          <a:xfrm>
            <a:off x="541002" y="1466845"/>
            <a:ext cx="0" cy="3175"/>
          </a:xfrm>
          <a:custGeom>
            <a:avLst/>
            <a:gdLst/>
            <a:ahLst/>
            <a:cxnLst/>
            <a:rect l="l" t="t" r="r" b="b"/>
            <a:pathLst>
              <a:path h="3175">
                <a:moveTo>
                  <a:pt x="0" y="0"/>
                </a:moveTo>
                <a:lnTo>
                  <a:pt x="0" y="309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1" name="object 551"/>
          <p:cNvSpPr/>
          <p:nvPr/>
        </p:nvSpPr>
        <p:spPr>
          <a:xfrm>
            <a:off x="537779" y="1466379"/>
            <a:ext cx="0" cy="2540"/>
          </a:xfrm>
          <a:custGeom>
            <a:avLst/>
            <a:gdLst/>
            <a:ahLst/>
            <a:cxnLst/>
            <a:rect l="l" t="t" r="r" b="b"/>
            <a:pathLst>
              <a:path h="2540">
                <a:moveTo>
                  <a:pt x="-640" y="1084"/>
                </a:moveTo>
                <a:lnTo>
                  <a:pt x="640" y="108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2" name="object 552"/>
          <p:cNvSpPr/>
          <p:nvPr/>
        </p:nvSpPr>
        <p:spPr>
          <a:xfrm>
            <a:off x="534560" y="1466998"/>
            <a:ext cx="0" cy="1905"/>
          </a:xfrm>
          <a:custGeom>
            <a:avLst/>
            <a:gdLst/>
            <a:ahLst/>
            <a:cxnLst/>
            <a:rect l="l" t="t" r="r" b="b"/>
            <a:pathLst>
              <a:path h="1905">
                <a:moveTo>
                  <a:pt x="-640" y="891"/>
                </a:moveTo>
                <a:lnTo>
                  <a:pt x="640" y="8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3" name="object 553"/>
          <p:cNvSpPr/>
          <p:nvPr/>
        </p:nvSpPr>
        <p:spPr>
          <a:xfrm>
            <a:off x="531340" y="1466845"/>
            <a:ext cx="0" cy="2540"/>
          </a:xfrm>
          <a:custGeom>
            <a:avLst/>
            <a:gdLst/>
            <a:ahLst/>
            <a:cxnLst/>
            <a:rect l="l" t="t" r="r" b="b"/>
            <a:pathLst>
              <a:path h="2540">
                <a:moveTo>
                  <a:pt x="-640" y="968"/>
                </a:moveTo>
                <a:lnTo>
                  <a:pt x="640" y="96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4" name="object 554"/>
          <p:cNvSpPr/>
          <p:nvPr/>
        </p:nvSpPr>
        <p:spPr>
          <a:xfrm>
            <a:off x="528121" y="1465838"/>
            <a:ext cx="0" cy="4445"/>
          </a:xfrm>
          <a:custGeom>
            <a:avLst/>
            <a:gdLst/>
            <a:ahLst/>
            <a:cxnLst/>
            <a:rect l="l" t="t" r="r" b="b"/>
            <a:pathLst>
              <a:path h="4444">
                <a:moveTo>
                  <a:pt x="0" y="0"/>
                </a:moveTo>
                <a:lnTo>
                  <a:pt x="0" y="403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5" name="object 555"/>
          <p:cNvSpPr/>
          <p:nvPr/>
        </p:nvSpPr>
        <p:spPr>
          <a:xfrm>
            <a:off x="524898" y="1466534"/>
            <a:ext cx="0" cy="3175"/>
          </a:xfrm>
          <a:custGeom>
            <a:avLst/>
            <a:gdLst/>
            <a:ahLst/>
            <a:cxnLst/>
            <a:rect l="l" t="t" r="r" b="b"/>
            <a:pathLst>
              <a:path h="3175">
                <a:moveTo>
                  <a:pt x="0" y="0"/>
                </a:moveTo>
                <a:lnTo>
                  <a:pt x="0" y="27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6" name="object 556"/>
          <p:cNvSpPr/>
          <p:nvPr/>
        </p:nvSpPr>
        <p:spPr>
          <a:xfrm>
            <a:off x="521675" y="1466767"/>
            <a:ext cx="0" cy="3175"/>
          </a:xfrm>
          <a:custGeom>
            <a:avLst/>
            <a:gdLst/>
            <a:ahLst/>
            <a:cxnLst/>
            <a:rect l="l" t="t" r="r" b="b"/>
            <a:pathLst>
              <a:path h="3175">
                <a:moveTo>
                  <a:pt x="0" y="0"/>
                </a:moveTo>
                <a:lnTo>
                  <a:pt x="0" y="263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7" name="object 557"/>
          <p:cNvSpPr/>
          <p:nvPr/>
        </p:nvSpPr>
        <p:spPr>
          <a:xfrm>
            <a:off x="518456" y="1465838"/>
            <a:ext cx="0" cy="3810"/>
          </a:xfrm>
          <a:custGeom>
            <a:avLst/>
            <a:gdLst/>
            <a:ahLst/>
            <a:cxnLst/>
            <a:rect l="l" t="t" r="r" b="b"/>
            <a:pathLst>
              <a:path h="3809">
                <a:moveTo>
                  <a:pt x="0" y="0"/>
                </a:moveTo>
                <a:lnTo>
                  <a:pt x="0" y="35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8" name="object 558"/>
          <p:cNvSpPr/>
          <p:nvPr/>
        </p:nvSpPr>
        <p:spPr>
          <a:xfrm>
            <a:off x="515236" y="1466379"/>
            <a:ext cx="0" cy="3810"/>
          </a:xfrm>
          <a:custGeom>
            <a:avLst/>
            <a:gdLst/>
            <a:ahLst/>
            <a:cxnLst/>
            <a:rect l="l" t="t" r="r" b="b"/>
            <a:pathLst>
              <a:path h="3809">
                <a:moveTo>
                  <a:pt x="0" y="0"/>
                </a:moveTo>
                <a:lnTo>
                  <a:pt x="0" y="356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9" name="object 559"/>
          <p:cNvSpPr/>
          <p:nvPr/>
        </p:nvSpPr>
        <p:spPr>
          <a:xfrm>
            <a:off x="512012" y="1465758"/>
            <a:ext cx="0" cy="3810"/>
          </a:xfrm>
          <a:custGeom>
            <a:avLst/>
            <a:gdLst/>
            <a:ahLst/>
            <a:cxnLst/>
            <a:rect l="l" t="t" r="r" b="b"/>
            <a:pathLst>
              <a:path h="3809">
                <a:moveTo>
                  <a:pt x="0" y="0"/>
                </a:moveTo>
                <a:lnTo>
                  <a:pt x="0" y="364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0" name="object 560"/>
          <p:cNvSpPr/>
          <p:nvPr/>
        </p:nvSpPr>
        <p:spPr>
          <a:xfrm>
            <a:off x="508794" y="1466767"/>
            <a:ext cx="0" cy="2540"/>
          </a:xfrm>
          <a:custGeom>
            <a:avLst/>
            <a:gdLst/>
            <a:ahLst/>
            <a:cxnLst/>
            <a:rect l="l" t="t" r="r" b="b"/>
            <a:pathLst>
              <a:path h="2540">
                <a:moveTo>
                  <a:pt x="-640" y="1084"/>
                </a:moveTo>
                <a:lnTo>
                  <a:pt x="640" y="108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1" name="object 561"/>
          <p:cNvSpPr/>
          <p:nvPr/>
        </p:nvSpPr>
        <p:spPr>
          <a:xfrm>
            <a:off x="505571" y="1466069"/>
            <a:ext cx="0" cy="3175"/>
          </a:xfrm>
          <a:custGeom>
            <a:avLst/>
            <a:gdLst/>
            <a:ahLst/>
            <a:cxnLst/>
            <a:rect l="l" t="t" r="r" b="b"/>
            <a:pathLst>
              <a:path h="3175">
                <a:moveTo>
                  <a:pt x="0" y="0"/>
                </a:moveTo>
                <a:lnTo>
                  <a:pt x="0" y="302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2" name="object 562"/>
          <p:cNvSpPr/>
          <p:nvPr/>
        </p:nvSpPr>
        <p:spPr>
          <a:xfrm>
            <a:off x="502352" y="1466921"/>
            <a:ext cx="0" cy="3175"/>
          </a:xfrm>
          <a:custGeom>
            <a:avLst/>
            <a:gdLst/>
            <a:ahLst/>
            <a:cxnLst/>
            <a:rect l="l" t="t" r="r" b="b"/>
            <a:pathLst>
              <a:path h="3175">
                <a:moveTo>
                  <a:pt x="-640" y="1279"/>
                </a:moveTo>
                <a:lnTo>
                  <a:pt x="640" y="127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3" name="object 563"/>
          <p:cNvSpPr/>
          <p:nvPr/>
        </p:nvSpPr>
        <p:spPr>
          <a:xfrm>
            <a:off x="499132" y="1466921"/>
            <a:ext cx="0" cy="2540"/>
          </a:xfrm>
          <a:custGeom>
            <a:avLst/>
            <a:gdLst/>
            <a:ahLst/>
            <a:cxnLst/>
            <a:rect l="l" t="t" r="r" b="b"/>
            <a:pathLst>
              <a:path h="2540">
                <a:moveTo>
                  <a:pt x="-640" y="1201"/>
                </a:moveTo>
                <a:lnTo>
                  <a:pt x="640" y="12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4" name="object 564"/>
          <p:cNvSpPr/>
          <p:nvPr/>
        </p:nvSpPr>
        <p:spPr>
          <a:xfrm>
            <a:off x="495910" y="1466379"/>
            <a:ext cx="0" cy="3175"/>
          </a:xfrm>
          <a:custGeom>
            <a:avLst/>
            <a:gdLst/>
            <a:ahLst/>
            <a:cxnLst/>
            <a:rect l="l" t="t" r="r" b="b"/>
            <a:pathLst>
              <a:path h="3175">
                <a:moveTo>
                  <a:pt x="0" y="0"/>
                </a:moveTo>
                <a:lnTo>
                  <a:pt x="0" y="31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5" name="object 565"/>
          <p:cNvSpPr/>
          <p:nvPr/>
        </p:nvSpPr>
        <p:spPr>
          <a:xfrm>
            <a:off x="492685" y="1466610"/>
            <a:ext cx="0" cy="2540"/>
          </a:xfrm>
          <a:custGeom>
            <a:avLst/>
            <a:gdLst/>
            <a:ahLst/>
            <a:cxnLst/>
            <a:rect l="l" t="t" r="r" b="b"/>
            <a:pathLst>
              <a:path h="2540">
                <a:moveTo>
                  <a:pt x="-640" y="1085"/>
                </a:moveTo>
                <a:lnTo>
                  <a:pt x="640" y="108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6" name="object 566"/>
          <p:cNvSpPr/>
          <p:nvPr/>
        </p:nvSpPr>
        <p:spPr>
          <a:xfrm>
            <a:off x="489467" y="1466998"/>
            <a:ext cx="0" cy="1905"/>
          </a:xfrm>
          <a:custGeom>
            <a:avLst/>
            <a:gdLst/>
            <a:ahLst/>
            <a:cxnLst/>
            <a:rect l="l" t="t" r="r" b="b"/>
            <a:pathLst>
              <a:path h="1905">
                <a:moveTo>
                  <a:pt x="-640" y="736"/>
                </a:moveTo>
                <a:lnTo>
                  <a:pt x="640" y="73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7" name="object 567"/>
          <p:cNvSpPr/>
          <p:nvPr/>
        </p:nvSpPr>
        <p:spPr>
          <a:xfrm>
            <a:off x="486248" y="1467154"/>
            <a:ext cx="0" cy="1905"/>
          </a:xfrm>
          <a:custGeom>
            <a:avLst/>
            <a:gdLst/>
            <a:ahLst/>
            <a:cxnLst/>
            <a:rect l="l" t="t" r="r" b="b"/>
            <a:pathLst>
              <a:path h="1905">
                <a:moveTo>
                  <a:pt x="-640" y="737"/>
                </a:moveTo>
                <a:lnTo>
                  <a:pt x="640" y="7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8" name="object 568"/>
          <p:cNvSpPr/>
          <p:nvPr/>
        </p:nvSpPr>
        <p:spPr>
          <a:xfrm>
            <a:off x="483029" y="1467154"/>
            <a:ext cx="0" cy="2540"/>
          </a:xfrm>
          <a:custGeom>
            <a:avLst/>
            <a:gdLst/>
            <a:ahLst/>
            <a:cxnLst/>
            <a:rect l="l" t="t" r="r" b="b"/>
            <a:pathLst>
              <a:path h="2540">
                <a:moveTo>
                  <a:pt x="-640" y="1046"/>
                </a:moveTo>
                <a:lnTo>
                  <a:pt x="640" y="104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9" name="object 569"/>
          <p:cNvSpPr/>
          <p:nvPr/>
        </p:nvSpPr>
        <p:spPr>
          <a:xfrm>
            <a:off x="479804" y="1466457"/>
            <a:ext cx="0" cy="2540"/>
          </a:xfrm>
          <a:custGeom>
            <a:avLst/>
            <a:gdLst/>
            <a:ahLst/>
            <a:cxnLst/>
            <a:rect l="l" t="t" r="r" b="b"/>
            <a:pathLst>
              <a:path h="2540">
                <a:moveTo>
                  <a:pt x="-640" y="1201"/>
                </a:moveTo>
                <a:lnTo>
                  <a:pt x="640" y="12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0" name="object 570"/>
          <p:cNvSpPr/>
          <p:nvPr/>
        </p:nvSpPr>
        <p:spPr>
          <a:xfrm>
            <a:off x="476581" y="1467464"/>
            <a:ext cx="0" cy="1270"/>
          </a:xfrm>
          <a:custGeom>
            <a:avLst/>
            <a:gdLst/>
            <a:ahLst/>
            <a:cxnLst/>
            <a:rect l="l" t="t" r="r" b="b"/>
            <a:pathLst>
              <a:path h="1269">
                <a:moveTo>
                  <a:pt x="-640" y="426"/>
                </a:moveTo>
                <a:lnTo>
                  <a:pt x="640" y="42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1" name="object 571"/>
          <p:cNvSpPr/>
          <p:nvPr/>
        </p:nvSpPr>
        <p:spPr>
          <a:xfrm>
            <a:off x="473364" y="1467233"/>
            <a:ext cx="0" cy="1270"/>
          </a:xfrm>
          <a:custGeom>
            <a:avLst/>
            <a:gdLst/>
            <a:ahLst/>
            <a:cxnLst/>
            <a:rect l="l" t="t" r="r" b="b"/>
            <a:pathLst>
              <a:path h="1269">
                <a:moveTo>
                  <a:pt x="-640" y="503"/>
                </a:moveTo>
                <a:lnTo>
                  <a:pt x="640" y="50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2" name="object 572"/>
          <p:cNvSpPr/>
          <p:nvPr/>
        </p:nvSpPr>
        <p:spPr>
          <a:xfrm>
            <a:off x="470144" y="1467154"/>
            <a:ext cx="0" cy="1270"/>
          </a:xfrm>
          <a:custGeom>
            <a:avLst/>
            <a:gdLst/>
            <a:ahLst/>
            <a:cxnLst/>
            <a:rect l="l" t="t" r="r" b="b"/>
            <a:pathLst>
              <a:path h="1269">
                <a:moveTo>
                  <a:pt x="-640" y="581"/>
                </a:moveTo>
                <a:lnTo>
                  <a:pt x="640" y="58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3" name="object 573"/>
          <p:cNvSpPr/>
          <p:nvPr/>
        </p:nvSpPr>
        <p:spPr>
          <a:xfrm>
            <a:off x="466925" y="1467388"/>
            <a:ext cx="0" cy="1270"/>
          </a:xfrm>
          <a:custGeom>
            <a:avLst/>
            <a:gdLst/>
            <a:ahLst/>
            <a:cxnLst/>
            <a:rect l="l" t="t" r="r" b="b"/>
            <a:pathLst>
              <a:path h="1269">
                <a:moveTo>
                  <a:pt x="-640" y="425"/>
                </a:moveTo>
                <a:lnTo>
                  <a:pt x="640" y="42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4" name="object 574"/>
          <p:cNvSpPr/>
          <p:nvPr/>
        </p:nvSpPr>
        <p:spPr>
          <a:xfrm>
            <a:off x="463702" y="1467154"/>
            <a:ext cx="0" cy="1270"/>
          </a:xfrm>
          <a:custGeom>
            <a:avLst/>
            <a:gdLst/>
            <a:ahLst/>
            <a:cxnLst/>
            <a:rect l="l" t="t" r="r" b="b"/>
            <a:pathLst>
              <a:path h="1269">
                <a:moveTo>
                  <a:pt x="-640" y="619"/>
                </a:moveTo>
                <a:lnTo>
                  <a:pt x="640" y="61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5" name="object 575"/>
          <p:cNvSpPr/>
          <p:nvPr/>
        </p:nvSpPr>
        <p:spPr>
          <a:xfrm>
            <a:off x="460479" y="1467464"/>
            <a:ext cx="0" cy="635"/>
          </a:xfrm>
          <a:custGeom>
            <a:avLst/>
            <a:gdLst/>
            <a:ahLst/>
            <a:cxnLst/>
            <a:rect l="l" t="t" r="r" b="b"/>
            <a:pathLst>
              <a:path h="634">
                <a:moveTo>
                  <a:pt x="-640" y="310"/>
                </a:moveTo>
                <a:lnTo>
                  <a:pt x="640" y="3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6" name="object 576"/>
          <p:cNvSpPr/>
          <p:nvPr/>
        </p:nvSpPr>
        <p:spPr>
          <a:xfrm>
            <a:off x="457260" y="1467154"/>
            <a:ext cx="0" cy="1270"/>
          </a:xfrm>
          <a:custGeom>
            <a:avLst/>
            <a:gdLst/>
            <a:ahLst/>
            <a:cxnLst/>
            <a:rect l="l" t="t" r="r" b="b"/>
            <a:pathLst>
              <a:path h="1269">
                <a:moveTo>
                  <a:pt x="-640" y="543"/>
                </a:moveTo>
                <a:lnTo>
                  <a:pt x="640" y="54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7" name="object 577"/>
          <p:cNvSpPr/>
          <p:nvPr/>
        </p:nvSpPr>
        <p:spPr>
          <a:xfrm>
            <a:off x="454040" y="1467464"/>
            <a:ext cx="0" cy="1270"/>
          </a:xfrm>
          <a:custGeom>
            <a:avLst/>
            <a:gdLst/>
            <a:ahLst/>
            <a:cxnLst/>
            <a:rect l="l" t="t" r="r" b="b"/>
            <a:pathLst>
              <a:path h="1269">
                <a:moveTo>
                  <a:pt x="-640" y="464"/>
                </a:moveTo>
                <a:lnTo>
                  <a:pt x="640" y="46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8" name="object 578"/>
          <p:cNvSpPr/>
          <p:nvPr/>
        </p:nvSpPr>
        <p:spPr>
          <a:xfrm>
            <a:off x="450818" y="1467542"/>
            <a:ext cx="0" cy="635"/>
          </a:xfrm>
          <a:custGeom>
            <a:avLst/>
            <a:gdLst/>
            <a:ahLst/>
            <a:cxnLst/>
            <a:rect l="l" t="t" r="r" b="b"/>
            <a:pathLst>
              <a:path h="634">
                <a:moveTo>
                  <a:pt x="-640" y="232"/>
                </a:moveTo>
                <a:lnTo>
                  <a:pt x="640" y="23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9" name="object 579"/>
          <p:cNvSpPr/>
          <p:nvPr/>
        </p:nvSpPr>
        <p:spPr>
          <a:xfrm>
            <a:off x="447597" y="1467388"/>
            <a:ext cx="0" cy="635"/>
          </a:xfrm>
          <a:custGeom>
            <a:avLst/>
            <a:gdLst/>
            <a:ahLst/>
            <a:cxnLst/>
            <a:rect l="l" t="t" r="r" b="b"/>
            <a:pathLst>
              <a:path h="634">
                <a:moveTo>
                  <a:pt x="-640" y="270"/>
                </a:moveTo>
                <a:lnTo>
                  <a:pt x="640" y="2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0" name="object 580"/>
          <p:cNvSpPr/>
          <p:nvPr/>
        </p:nvSpPr>
        <p:spPr>
          <a:xfrm>
            <a:off x="444374" y="1466845"/>
            <a:ext cx="0" cy="2540"/>
          </a:xfrm>
          <a:custGeom>
            <a:avLst/>
            <a:gdLst/>
            <a:ahLst/>
            <a:cxnLst/>
            <a:rect l="l" t="t" r="r" b="b"/>
            <a:pathLst>
              <a:path h="2540">
                <a:moveTo>
                  <a:pt x="-640" y="1007"/>
                </a:moveTo>
                <a:lnTo>
                  <a:pt x="640" y="100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1" name="object 581"/>
          <p:cNvSpPr/>
          <p:nvPr/>
        </p:nvSpPr>
        <p:spPr>
          <a:xfrm>
            <a:off x="441156" y="1465991"/>
            <a:ext cx="0" cy="3175"/>
          </a:xfrm>
          <a:custGeom>
            <a:avLst/>
            <a:gdLst/>
            <a:ahLst/>
            <a:cxnLst/>
            <a:rect l="l" t="t" r="r" b="b"/>
            <a:pathLst>
              <a:path h="3175">
                <a:moveTo>
                  <a:pt x="0" y="0"/>
                </a:moveTo>
                <a:lnTo>
                  <a:pt x="0" y="302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2" name="object 582"/>
          <p:cNvSpPr/>
          <p:nvPr/>
        </p:nvSpPr>
        <p:spPr>
          <a:xfrm>
            <a:off x="437936" y="1467619"/>
            <a:ext cx="0" cy="635"/>
          </a:xfrm>
          <a:custGeom>
            <a:avLst/>
            <a:gdLst/>
            <a:ahLst/>
            <a:cxnLst/>
            <a:rect l="l" t="t" r="r" b="b"/>
            <a:pathLst>
              <a:path h="634">
                <a:moveTo>
                  <a:pt x="-640" y="116"/>
                </a:moveTo>
                <a:lnTo>
                  <a:pt x="640" y="1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3" name="object 583"/>
          <p:cNvSpPr/>
          <p:nvPr/>
        </p:nvSpPr>
        <p:spPr>
          <a:xfrm>
            <a:off x="434712" y="1467619"/>
            <a:ext cx="0" cy="635"/>
          </a:xfrm>
          <a:custGeom>
            <a:avLst/>
            <a:gdLst/>
            <a:ahLst/>
            <a:cxnLst/>
            <a:rect l="l" t="t" r="r" b="b"/>
            <a:pathLst>
              <a:path h="634">
                <a:moveTo>
                  <a:pt x="-640" y="116"/>
                </a:moveTo>
                <a:lnTo>
                  <a:pt x="640" y="1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4" name="object 584"/>
          <p:cNvSpPr/>
          <p:nvPr/>
        </p:nvSpPr>
        <p:spPr>
          <a:xfrm>
            <a:off x="431489" y="1467619"/>
            <a:ext cx="0" cy="635"/>
          </a:xfrm>
          <a:custGeom>
            <a:avLst/>
            <a:gdLst/>
            <a:ahLst/>
            <a:cxnLst/>
            <a:rect l="l" t="t" r="r" b="b"/>
            <a:pathLst>
              <a:path h="634">
                <a:moveTo>
                  <a:pt x="-640" y="155"/>
                </a:moveTo>
                <a:lnTo>
                  <a:pt x="640" y="1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5" name="object 585"/>
          <p:cNvSpPr/>
          <p:nvPr/>
        </p:nvSpPr>
        <p:spPr>
          <a:xfrm>
            <a:off x="428272" y="1467697"/>
            <a:ext cx="0" cy="635"/>
          </a:xfrm>
          <a:custGeom>
            <a:avLst/>
            <a:gdLst/>
            <a:ahLst/>
            <a:cxnLst/>
            <a:rect l="l" t="t" r="r" b="b"/>
            <a:pathLst>
              <a:path h="634">
                <a:moveTo>
                  <a:pt x="-640" y="77"/>
                </a:moveTo>
                <a:lnTo>
                  <a:pt x="640" y="7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6" name="object 586"/>
          <p:cNvSpPr/>
          <p:nvPr/>
        </p:nvSpPr>
        <p:spPr>
          <a:xfrm>
            <a:off x="425052" y="1467619"/>
            <a:ext cx="0" cy="635"/>
          </a:xfrm>
          <a:custGeom>
            <a:avLst/>
            <a:gdLst/>
            <a:ahLst/>
            <a:cxnLst/>
            <a:rect l="l" t="t" r="r" b="b"/>
            <a:pathLst>
              <a:path h="634">
                <a:moveTo>
                  <a:pt x="-640" y="116"/>
                </a:moveTo>
                <a:lnTo>
                  <a:pt x="640" y="1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7" name="object 587"/>
          <p:cNvSpPr/>
          <p:nvPr/>
        </p:nvSpPr>
        <p:spPr>
          <a:xfrm>
            <a:off x="421833" y="1467619"/>
            <a:ext cx="0" cy="635"/>
          </a:xfrm>
          <a:custGeom>
            <a:avLst/>
            <a:gdLst/>
            <a:ahLst/>
            <a:cxnLst/>
            <a:rect l="l" t="t" r="r" b="b"/>
            <a:pathLst>
              <a:path h="634">
                <a:moveTo>
                  <a:pt x="-640" y="116"/>
                </a:moveTo>
                <a:lnTo>
                  <a:pt x="640" y="1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8" name="object 588"/>
          <p:cNvSpPr/>
          <p:nvPr/>
        </p:nvSpPr>
        <p:spPr>
          <a:xfrm>
            <a:off x="418610" y="1467697"/>
            <a:ext cx="0" cy="635"/>
          </a:xfrm>
          <a:custGeom>
            <a:avLst/>
            <a:gdLst/>
            <a:ahLst/>
            <a:cxnLst/>
            <a:rect l="l" t="t" r="r" b="b"/>
            <a:pathLst>
              <a:path h="634">
                <a:moveTo>
                  <a:pt x="-640" y="77"/>
                </a:moveTo>
                <a:lnTo>
                  <a:pt x="640" y="7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9" name="object 589"/>
          <p:cNvSpPr/>
          <p:nvPr/>
        </p:nvSpPr>
        <p:spPr>
          <a:xfrm>
            <a:off x="415385" y="1467697"/>
            <a:ext cx="0" cy="635"/>
          </a:xfrm>
          <a:custGeom>
            <a:avLst/>
            <a:gdLst/>
            <a:ahLst/>
            <a:cxnLst/>
            <a:rect l="l" t="t" r="r" b="b"/>
            <a:pathLst>
              <a:path h="634">
                <a:moveTo>
                  <a:pt x="-640" y="116"/>
                </a:moveTo>
                <a:lnTo>
                  <a:pt x="640" y="1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0" name="object 590"/>
          <p:cNvSpPr/>
          <p:nvPr/>
        </p:nvSpPr>
        <p:spPr>
          <a:xfrm>
            <a:off x="412168" y="1467774"/>
            <a:ext cx="0" cy="635"/>
          </a:xfrm>
          <a:custGeom>
            <a:avLst/>
            <a:gdLst/>
            <a:ahLst/>
            <a:cxnLst/>
            <a:rect l="l" t="t" r="r" b="b"/>
            <a:pathLst>
              <a:path h="634">
                <a:moveTo>
                  <a:pt x="-640" y="77"/>
                </a:moveTo>
                <a:lnTo>
                  <a:pt x="640" y="7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1" name="object 591"/>
          <p:cNvSpPr/>
          <p:nvPr/>
        </p:nvSpPr>
        <p:spPr>
          <a:xfrm>
            <a:off x="408948" y="1467774"/>
            <a:ext cx="0" cy="635"/>
          </a:xfrm>
          <a:custGeom>
            <a:avLst/>
            <a:gdLst/>
            <a:ahLst/>
            <a:cxnLst/>
            <a:rect l="l" t="t" r="r" b="b"/>
            <a:pathLst>
              <a:path h="634">
                <a:moveTo>
                  <a:pt x="-640" y="116"/>
                </a:moveTo>
                <a:lnTo>
                  <a:pt x="640" y="1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2" name="object 592"/>
          <p:cNvSpPr/>
          <p:nvPr/>
        </p:nvSpPr>
        <p:spPr>
          <a:xfrm>
            <a:off x="405729" y="1467619"/>
            <a:ext cx="0" cy="635"/>
          </a:xfrm>
          <a:custGeom>
            <a:avLst/>
            <a:gdLst/>
            <a:ahLst/>
            <a:cxnLst/>
            <a:rect l="l" t="t" r="r" b="b"/>
            <a:pathLst>
              <a:path h="634">
                <a:moveTo>
                  <a:pt x="-640" y="193"/>
                </a:moveTo>
                <a:lnTo>
                  <a:pt x="640" y="19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3" name="object 593"/>
          <p:cNvSpPr/>
          <p:nvPr/>
        </p:nvSpPr>
        <p:spPr>
          <a:xfrm>
            <a:off x="402504" y="1467542"/>
            <a:ext cx="0" cy="635"/>
          </a:xfrm>
          <a:custGeom>
            <a:avLst/>
            <a:gdLst/>
            <a:ahLst/>
            <a:cxnLst/>
            <a:rect l="l" t="t" r="r" b="b"/>
            <a:pathLst>
              <a:path h="634">
                <a:moveTo>
                  <a:pt x="-640" y="271"/>
                </a:moveTo>
                <a:lnTo>
                  <a:pt x="640" y="27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4" name="object 594"/>
          <p:cNvSpPr/>
          <p:nvPr/>
        </p:nvSpPr>
        <p:spPr>
          <a:xfrm>
            <a:off x="399282" y="1467542"/>
            <a:ext cx="0" cy="635"/>
          </a:xfrm>
          <a:custGeom>
            <a:avLst/>
            <a:gdLst/>
            <a:ahLst/>
            <a:cxnLst/>
            <a:rect l="l" t="t" r="r" b="b"/>
            <a:pathLst>
              <a:path h="634">
                <a:moveTo>
                  <a:pt x="-640" y="155"/>
                </a:moveTo>
                <a:lnTo>
                  <a:pt x="640" y="1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5" name="object 595"/>
          <p:cNvSpPr/>
          <p:nvPr/>
        </p:nvSpPr>
        <p:spPr>
          <a:xfrm>
            <a:off x="396064" y="1467464"/>
            <a:ext cx="0" cy="635"/>
          </a:xfrm>
          <a:custGeom>
            <a:avLst/>
            <a:gdLst/>
            <a:ahLst/>
            <a:cxnLst/>
            <a:rect l="l" t="t" r="r" b="b"/>
            <a:pathLst>
              <a:path h="634">
                <a:moveTo>
                  <a:pt x="-640" y="232"/>
                </a:moveTo>
                <a:lnTo>
                  <a:pt x="640" y="23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6" name="object 596"/>
          <p:cNvSpPr/>
          <p:nvPr/>
        </p:nvSpPr>
        <p:spPr>
          <a:xfrm>
            <a:off x="392844" y="1467233"/>
            <a:ext cx="0" cy="1270"/>
          </a:xfrm>
          <a:custGeom>
            <a:avLst/>
            <a:gdLst/>
            <a:ahLst/>
            <a:cxnLst/>
            <a:rect l="l" t="t" r="r" b="b"/>
            <a:pathLst>
              <a:path h="1269">
                <a:moveTo>
                  <a:pt x="-640" y="503"/>
                </a:moveTo>
                <a:lnTo>
                  <a:pt x="640" y="50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7" name="object 597"/>
          <p:cNvSpPr/>
          <p:nvPr/>
        </p:nvSpPr>
        <p:spPr>
          <a:xfrm>
            <a:off x="389623" y="1467697"/>
            <a:ext cx="0" cy="635"/>
          </a:xfrm>
          <a:custGeom>
            <a:avLst/>
            <a:gdLst/>
            <a:ahLst/>
            <a:cxnLst/>
            <a:rect l="l" t="t" r="r" b="b"/>
            <a:pathLst>
              <a:path h="634">
                <a:moveTo>
                  <a:pt x="-640" y="38"/>
                </a:moveTo>
                <a:lnTo>
                  <a:pt x="640" y="3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8" name="object 598"/>
          <p:cNvSpPr/>
          <p:nvPr/>
        </p:nvSpPr>
        <p:spPr>
          <a:xfrm>
            <a:off x="386402" y="1467697"/>
            <a:ext cx="0" cy="635"/>
          </a:xfrm>
          <a:custGeom>
            <a:avLst/>
            <a:gdLst/>
            <a:ahLst/>
            <a:cxnLst/>
            <a:rect l="l" t="t" r="r" b="b"/>
            <a:pathLst>
              <a:path h="634">
                <a:moveTo>
                  <a:pt x="-640" y="77"/>
                </a:moveTo>
                <a:lnTo>
                  <a:pt x="640" y="7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9" name="object 599"/>
          <p:cNvSpPr/>
          <p:nvPr/>
        </p:nvSpPr>
        <p:spPr>
          <a:xfrm>
            <a:off x="383181" y="1467697"/>
            <a:ext cx="0" cy="635"/>
          </a:xfrm>
          <a:custGeom>
            <a:avLst/>
            <a:gdLst/>
            <a:ahLst/>
            <a:cxnLst/>
            <a:rect l="l" t="t" r="r" b="b"/>
            <a:pathLst>
              <a:path h="634">
                <a:moveTo>
                  <a:pt x="-640" y="77"/>
                </a:moveTo>
                <a:lnTo>
                  <a:pt x="640" y="7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0" name="object 600"/>
          <p:cNvSpPr/>
          <p:nvPr/>
        </p:nvSpPr>
        <p:spPr>
          <a:xfrm>
            <a:off x="379960" y="1467697"/>
            <a:ext cx="0" cy="635"/>
          </a:xfrm>
          <a:custGeom>
            <a:avLst/>
            <a:gdLst/>
            <a:ahLst/>
            <a:cxnLst/>
            <a:rect l="l" t="t" r="r" b="b"/>
            <a:pathLst>
              <a:path h="634">
                <a:moveTo>
                  <a:pt x="-640" y="38"/>
                </a:moveTo>
                <a:lnTo>
                  <a:pt x="640" y="3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1" name="object 601"/>
          <p:cNvSpPr/>
          <p:nvPr/>
        </p:nvSpPr>
        <p:spPr>
          <a:xfrm>
            <a:off x="376737" y="1467619"/>
            <a:ext cx="0" cy="635"/>
          </a:xfrm>
          <a:custGeom>
            <a:avLst/>
            <a:gdLst/>
            <a:ahLst/>
            <a:cxnLst/>
            <a:rect l="l" t="t" r="r" b="b"/>
            <a:pathLst>
              <a:path h="634">
                <a:moveTo>
                  <a:pt x="-640" y="77"/>
                </a:moveTo>
                <a:lnTo>
                  <a:pt x="640" y="7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2" name="object 602"/>
          <p:cNvSpPr/>
          <p:nvPr/>
        </p:nvSpPr>
        <p:spPr>
          <a:xfrm>
            <a:off x="373516" y="1467542"/>
            <a:ext cx="0" cy="635"/>
          </a:xfrm>
          <a:custGeom>
            <a:avLst/>
            <a:gdLst/>
            <a:ahLst/>
            <a:cxnLst/>
            <a:rect l="l" t="t" r="r" b="b"/>
            <a:pathLst>
              <a:path h="634">
                <a:moveTo>
                  <a:pt x="-640" y="77"/>
                </a:moveTo>
                <a:lnTo>
                  <a:pt x="640" y="7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3" name="object 603"/>
          <p:cNvSpPr/>
          <p:nvPr/>
        </p:nvSpPr>
        <p:spPr>
          <a:xfrm>
            <a:off x="370297" y="1467542"/>
            <a:ext cx="0" cy="635"/>
          </a:xfrm>
          <a:custGeom>
            <a:avLst/>
            <a:gdLst/>
            <a:ahLst/>
            <a:cxnLst/>
            <a:rect l="l" t="t" r="r" b="b"/>
            <a:pathLst>
              <a:path h="634">
                <a:moveTo>
                  <a:pt x="-640" y="116"/>
                </a:moveTo>
                <a:lnTo>
                  <a:pt x="640" y="1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4" name="object 604"/>
          <p:cNvSpPr/>
          <p:nvPr/>
        </p:nvSpPr>
        <p:spPr>
          <a:xfrm>
            <a:off x="367077" y="1467697"/>
            <a:ext cx="0" cy="635"/>
          </a:xfrm>
          <a:custGeom>
            <a:avLst/>
            <a:gdLst/>
            <a:ahLst/>
            <a:cxnLst/>
            <a:rect l="l" t="t" r="r" b="b"/>
            <a:pathLst>
              <a:path h="634">
                <a:moveTo>
                  <a:pt x="-640" y="77"/>
                </a:moveTo>
                <a:lnTo>
                  <a:pt x="640" y="7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5" name="object 605"/>
          <p:cNvSpPr/>
          <p:nvPr/>
        </p:nvSpPr>
        <p:spPr>
          <a:xfrm>
            <a:off x="363856" y="1467774"/>
            <a:ext cx="0" cy="635"/>
          </a:xfrm>
          <a:custGeom>
            <a:avLst/>
            <a:gdLst/>
            <a:ahLst/>
            <a:cxnLst/>
            <a:rect l="l" t="t" r="r" b="b"/>
            <a:pathLst>
              <a:path h="634">
                <a:moveTo>
                  <a:pt x="-640" y="77"/>
                </a:moveTo>
                <a:lnTo>
                  <a:pt x="640" y="7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6" name="object 606"/>
          <p:cNvSpPr/>
          <p:nvPr/>
        </p:nvSpPr>
        <p:spPr>
          <a:xfrm>
            <a:off x="360635" y="1467852"/>
            <a:ext cx="0" cy="635"/>
          </a:xfrm>
          <a:custGeom>
            <a:avLst/>
            <a:gdLst/>
            <a:ahLst/>
            <a:cxnLst/>
            <a:rect l="l" t="t" r="r" b="b"/>
            <a:pathLst>
              <a:path h="634">
                <a:moveTo>
                  <a:pt x="-640" y="38"/>
                </a:moveTo>
                <a:lnTo>
                  <a:pt x="640" y="3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7" name="object 607"/>
          <p:cNvSpPr/>
          <p:nvPr/>
        </p:nvSpPr>
        <p:spPr>
          <a:xfrm>
            <a:off x="309193" y="1908149"/>
            <a:ext cx="4277995" cy="202565"/>
          </a:xfrm>
          <a:custGeom>
            <a:avLst/>
            <a:gdLst/>
            <a:ahLst/>
            <a:cxnLst/>
            <a:rect l="l" t="t" r="r" b="b"/>
            <a:pathLst>
              <a:path w="4277995" h="202564">
                <a:moveTo>
                  <a:pt x="4226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01952"/>
                </a:lnTo>
                <a:lnTo>
                  <a:pt x="4277655" y="201952"/>
                </a:lnTo>
                <a:lnTo>
                  <a:pt x="4277655" y="50800"/>
                </a:lnTo>
                <a:lnTo>
                  <a:pt x="4273646" y="31075"/>
                </a:lnTo>
                <a:lnTo>
                  <a:pt x="4262732" y="14922"/>
                </a:lnTo>
                <a:lnTo>
                  <a:pt x="4246579" y="4008"/>
                </a:lnTo>
                <a:lnTo>
                  <a:pt x="422685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8" name="object 608"/>
          <p:cNvSpPr/>
          <p:nvPr/>
        </p:nvSpPr>
        <p:spPr>
          <a:xfrm>
            <a:off x="309194" y="2097443"/>
            <a:ext cx="4277654" cy="506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9" name="object 609"/>
          <p:cNvSpPr/>
          <p:nvPr/>
        </p:nvSpPr>
        <p:spPr>
          <a:xfrm>
            <a:off x="359994" y="2301100"/>
            <a:ext cx="101600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0" name="object 610"/>
          <p:cNvSpPr/>
          <p:nvPr/>
        </p:nvSpPr>
        <p:spPr>
          <a:xfrm>
            <a:off x="410794" y="2288400"/>
            <a:ext cx="4226800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1" name="object 611"/>
          <p:cNvSpPr/>
          <p:nvPr/>
        </p:nvSpPr>
        <p:spPr>
          <a:xfrm>
            <a:off x="4586848" y="1952383"/>
            <a:ext cx="50746" cy="3487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2" name="object 612"/>
          <p:cNvSpPr/>
          <p:nvPr/>
        </p:nvSpPr>
        <p:spPr>
          <a:xfrm>
            <a:off x="309193" y="2141732"/>
            <a:ext cx="4277995" cy="210185"/>
          </a:xfrm>
          <a:custGeom>
            <a:avLst/>
            <a:gdLst/>
            <a:ahLst/>
            <a:cxnLst/>
            <a:rect l="l" t="t" r="r" b="b"/>
            <a:pathLst>
              <a:path w="4277995" h="210185">
                <a:moveTo>
                  <a:pt x="4277655" y="0"/>
                </a:moveTo>
                <a:lnTo>
                  <a:pt x="0" y="0"/>
                </a:lnTo>
                <a:lnTo>
                  <a:pt x="0" y="159368"/>
                </a:lnTo>
                <a:lnTo>
                  <a:pt x="4008" y="179093"/>
                </a:lnTo>
                <a:lnTo>
                  <a:pt x="14922" y="195246"/>
                </a:lnTo>
                <a:lnTo>
                  <a:pt x="31075" y="206160"/>
                </a:lnTo>
                <a:lnTo>
                  <a:pt x="50800" y="210168"/>
                </a:lnTo>
                <a:lnTo>
                  <a:pt x="4226854" y="210168"/>
                </a:lnTo>
                <a:lnTo>
                  <a:pt x="4246579" y="206160"/>
                </a:lnTo>
                <a:lnTo>
                  <a:pt x="4262732" y="195246"/>
                </a:lnTo>
                <a:lnTo>
                  <a:pt x="4273646" y="179093"/>
                </a:lnTo>
                <a:lnTo>
                  <a:pt x="4277655" y="159368"/>
                </a:lnTo>
                <a:lnTo>
                  <a:pt x="4277655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3" name="object 613"/>
          <p:cNvSpPr/>
          <p:nvPr/>
        </p:nvSpPr>
        <p:spPr>
          <a:xfrm>
            <a:off x="4586848" y="1990484"/>
            <a:ext cx="0" cy="330200"/>
          </a:xfrm>
          <a:custGeom>
            <a:avLst/>
            <a:gdLst/>
            <a:ahLst/>
            <a:cxnLst/>
            <a:rect l="l" t="t" r="r" b="b"/>
            <a:pathLst>
              <a:path h="330200">
                <a:moveTo>
                  <a:pt x="0" y="329665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4" name="object 614"/>
          <p:cNvSpPr/>
          <p:nvPr/>
        </p:nvSpPr>
        <p:spPr>
          <a:xfrm>
            <a:off x="4586848" y="197778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5" name="object 615"/>
          <p:cNvSpPr/>
          <p:nvPr/>
        </p:nvSpPr>
        <p:spPr>
          <a:xfrm>
            <a:off x="4586848" y="196508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6" name="object 616"/>
          <p:cNvSpPr/>
          <p:nvPr/>
        </p:nvSpPr>
        <p:spPr>
          <a:xfrm>
            <a:off x="4586848" y="195238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7" name="object 617"/>
          <p:cNvSpPr txBox="1"/>
          <p:nvPr/>
        </p:nvSpPr>
        <p:spPr>
          <a:xfrm>
            <a:off x="347294" y="1033409"/>
            <a:ext cx="3898900" cy="131508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lang="ru-RU" sz="1100" b="1" spc="-20" dirty="0" smtClean="0">
                <a:solidFill>
                  <a:srgbClr val="656565"/>
                </a:solidFill>
                <a:latin typeface="Arial"/>
                <a:cs typeface="Arial"/>
              </a:rPr>
              <a:t>Автоматическое распознавание речи </a:t>
            </a:r>
            <a:r>
              <a:rPr sz="1100" b="1" spc="20" dirty="0" smtClean="0">
                <a:solidFill>
                  <a:srgbClr val="656565"/>
                </a:solidFill>
                <a:latin typeface="Arial"/>
                <a:cs typeface="Arial"/>
              </a:rPr>
              <a:t>(</a:t>
            </a:r>
            <a:r>
              <a:rPr lang="ru-RU" sz="1100" b="1" spc="20" dirty="0" smtClean="0">
                <a:solidFill>
                  <a:srgbClr val="656565"/>
                </a:solidFill>
                <a:latin typeface="Arial"/>
                <a:cs typeface="Arial"/>
              </a:rPr>
              <a:t>АРР</a:t>
            </a:r>
            <a:r>
              <a:rPr sz="1100" b="1" spc="20" dirty="0" smtClean="0">
                <a:solidFill>
                  <a:srgbClr val="656565"/>
                </a:solidFill>
                <a:latin typeface="Arial"/>
                <a:cs typeface="Arial"/>
              </a:rPr>
              <a:t>)</a:t>
            </a:r>
            <a:endParaRPr sz="1100" dirty="0">
              <a:latin typeface="Arial"/>
              <a:cs typeface="Arial"/>
            </a:endParaRPr>
          </a:p>
          <a:p>
            <a:pPr marL="1923414">
              <a:lnSpc>
                <a:spcPct val="100000"/>
              </a:lnSpc>
              <a:spcBef>
                <a:spcPts val="710"/>
              </a:spcBef>
            </a:pPr>
            <a:r>
              <a:rPr sz="1100" spc="55" dirty="0">
                <a:solidFill>
                  <a:srgbClr val="656565"/>
                </a:solidFill>
                <a:latin typeface="Lucida Sans Unicode"/>
                <a:cs typeface="Lucida Sans Unicode"/>
              </a:rPr>
              <a:t>→ </a:t>
            </a:r>
            <a:r>
              <a:rPr sz="1100" spc="45" dirty="0">
                <a:solidFill>
                  <a:srgbClr val="656565"/>
                </a:solidFill>
                <a:latin typeface="Arial"/>
                <a:cs typeface="Arial"/>
              </a:rPr>
              <a:t>“OK </a:t>
            </a:r>
            <a:r>
              <a:rPr sz="1100" spc="-60" dirty="0">
                <a:solidFill>
                  <a:srgbClr val="656565"/>
                </a:solidFill>
                <a:latin typeface="Arial"/>
                <a:cs typeface="Arial"/>
              </a:rPr>
              <a:t>Google, </a:t>
            </a:r>
            <a:r>
              <a:rPr sz="1100" spc="-40" dirty="0">
                <a:solidFill>
                  <a:srgbClr val="656565"/>
                </a:solidFill>
                <a:latin typeface="Arial"/>
                <a:cs typeface="Arial"/>
              </a:rPr>
              <a:t>directions</a:t>
            </a:r>
            <a:r>
              <a:rPr sz="1100" spc="-145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656565"/>
                </a:solidFill>
                <a:latin typeface="Arial"/>
                <a:cs typeface="Arial"/>
              </a:rPr>
              <a:t>home”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ru-RU" sz="1100" b="1" spc="-30" dirty="0" smtClean="0">
                <a:solidFill>
                  <a:srgbClr val="4185F3"/>
                </a:solidFill>
                <a:latin typeface="Arial"/>
                <a:cs typeface="Arial"/>
              </a:rPr>
              <a:t>Синтез типа текст в речь </a:t>
            </a:r>
            <a:r>
              <a:rPr sz="1100" b="1" spc="75" dirty="0" smtClean="0">
                <a:solidFill>
                  <a:srgbClr val="4185F3"/>
                </a:solidFill>
                <a:latin typeface="Arial"/>
                <a:cs typeface="Arial"/>
              </a:rPr>
              <a:t>(</a:t>
            </a:r>
            <a:r>
              <a:rPr lang="ru-RU" sz="1100" b="1" spc="75" dirty="0" smtClean="0">
                <a:solidFill>
                  <a:srgbClr val="4185F3"/>
                </a:solidFill>
                <a:latin typeface="Arial"/>
                <a:cs typeface="Arial"/>
              </a:rPr>
              <a:t>Синтезатор речи</a:t>
            </a:r>
            <a:r>
              <a:rPr sz="1100" b="1" spc="75" dirty="0" smtClean="0">
                <a:solidFill>
                  <a:srgbClr val="4185F3"/>
                </a:solidFill>
                <a:latin typeface="Arial"/>
                <a:cs typeface="Arial"/>
              </a:rPr>
              <a:t>)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100" spc="-25" dirty="0">
                <a:solidFill>
                  <a:srgbClr val="656565"/>
                </a:solidFill>
                <a:latin typeface="Arial"/>
                <a:cs typeface="Arial"/>
              </a:rPr>
              <a:t>“Take </a:t>
            </a:r>
            <a:r>
              <a:rPr sz="1100" spc="-30" dirty="0">
                <a:solidFill>
                  <a:srgbClr val="656565"/>
                </a:solidFill>
                <a:latin typeface="Arial"/>
                <a:cs typeface="Arial"/>
              </a:rPr>
              <a:t>the </a:t>
            </a:r>
            <a:r>
              <a:rPr sz="1100" spc="-5" dirty="0">
                <a:solidFill>
                  <a:srgbClr val="656565"/>
                </a:solidFill>
                <a:latin typeface="Arial"/>
                <a:cs typeface="Arial"/>
              </a:rPr>
              <a:t>first </a:t>
            </a:r>
            <a:r>
              <a:rPr sz="1100" spc="35" dirty="0">
                <a:solidFill>
                  <a:srgbClr val="656565"/>
                </a:solidFill>
                <a:latin typeface="Arial"/>
                <a:cs typeface="Arial"/>
              </a:rPr>
              <a:t>left”</a:t>
            </a:r>
            <a:r>
              <a:rPr sz="1100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1100" spc="55" dirty="0">
                <a:solidFill>
                  <a:srgbClr val="656565"/>
                </a:solidFill>
                <a:latin typeface="Lucida Sans Unicode"/>
                <a:cs typeface="Lucida Sans Unicode"/>
              </a:rPr>
              <a:t>→</a:t>
            </a:r>
            <a:endParaRPr sz="1100" dirty="0">
              <a:latin typeface="Lucida Sans Unicode"/>
              <a:cs typeface="Lucida Sans Unicode"/>
            </a:endParaRPr>
          </a:p>
        </p:txBody>
      </p:sp>
      <p:sp>
        <p:nvSpPr>
          <p:cNvPr id="618" name="object 618"/>
          <p:cNvSpPr/>
          <p:nvPr/>
        </p:nvSpPr>
        <p:spPr>
          <a:xfrm>
            <a:off x="3648352" y="2241987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-640" y="77"/>
                </a:moveTo>
                <a:lnTo>
                  <a:pt x="640" y="7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9" name="object 619"/>
          <p:cNvSpPr/>
          <p:nvPr/>
        </p:nvSpPr>
        <p:spPr>
          <a:xfrm>
            <a:off x="3645133" y="2242065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-640" y="77"/>
                </a:moveTo>
                <a:lnTo>
                  <a:pt x="640" y="7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0" name="object 620"/>
          <p:cNvSpPr/>
          <p:nvPr/>
        </p:nvSpPr>
        <p:spPr>
          <a:xfrm>
            <a:off x="3641910" y="2242065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-640" y="77"/>
                </a:moveTo>
                <a:lnTo>
                  <a:pt x="640" y="7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1" name="object 621"/>
          <p:cNvSpPr/>
          <p:nvPr/>
        </p:nvSpPr>
        <p:spPr>
          <a:xfrm>
            <a:off x="3638689" y="2242065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-640" y="116"/>
                </a:moveTo>
                <a:lnTo>
                  <a:pt x="640" y="1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2" name="object 622"/>
          <p:cNvSpPr/>
          <p:nvPr/>
        </p:nvSpPr>
        <p:spPr>
          <a:xfrm>
            <a:off x="3635466" y="2242065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-640" y="77"/>
                </a:moveTo>
                <a:lnTo>
                  <a:pt x="640" y="7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3" name="object 623"/>
          <p:cNvSpPr/>
          <p:nvPr/>
        </p:nvSpPr>
        <p:spPr>
          <a:xfrm>
            <a:off x="3632247" y="2241755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-640" y="155"/>
                </a:moveTo>
                <a:lnTo>
                  <a:pt x="640" y="1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4" name="object 624"/>
          <p:cNvSpPr/>
          <p:nvPr/>
        </p:nvSpPr>
        <p:spPr>
          <a:xfrm>
            <a:off x="3629030" y="2241834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-640" y="115"/>
                </a:moveTo>
                <a:lnTo>
                  <a:pt x="640" y="11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5" name="object 625"/>
          <p:cNvSpPr/>
          <p:nvPr/>
        </p:nvSpPr>
        <p:spPr>
          <a:xfrm>
            <a:off x="3625806" y="2241755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-640" y="193"/>
                </a:moveTo>
                <a:lnTo>
                  <a:pt x="640" y="19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6" name="object 626"/>
          <p:cNvSpPr/>
          <p:nvPr/>
        </p:nvSpPr>
        <p:spPr>
          <a:xfrm>
            <a:off x="3622588" y="2241987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-640" y="193"/>
                </a:moveTo>
                <a:lnTo>
                  <a:pt x="640" y="19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7" name="object 627"/>
          <p:cNvSpPr/>
          <p:nvPr/>
        </p:nvSpPr>
        <p:spPr>
          <a:xfrm>
            <a:off x="3619364" y="2242298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-640" y="116"/>
                </a:moveTo>
                <a:lnTo>
                  <a:pt x="640" y="1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8" name="object 628"/>
          <p:cNvSpPr/>
          <p:nvPr/>
        </p:nvSpPr>
        <p:spPr>
          <a:xfrm>
            <a:off x="3616143" y="2242376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-640" y="116"/>
                </a:moveTo>
                <a:lnTo>
                  <a:pt x="640" y="1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9" name="object 629"/>
          <p:cNvSpPr/>
          <p:nvPr/>
        </p:nvSpPr>
        <p:spPr>
          <a:xfrm>
            <a:off x="3612920" y="2242298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-640" y="155"/>
                </a:moveTo>
                <a:lnTo>
                  <a:pt x="640" y="1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0" name="object 630"/>
          <p:cNvSpPr/>
          <p:nvPr/>
        </p:nvSpPr>
        <p:spPr>
          <a:xfrm>
            <a:off x="3609702" y="2241987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-640" y="232"/>
                </a:moveTo>
                <a:lnTo>
                  <a:pt x="640" y="23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1" name="object 631"/>
          <p:cNvSpPr/>
          <p:nvPr/>
        </p:nvSpPr>
        <p:spPr>
          <a:xfrm>
            <a:off x="3606483" y="2241910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-640" y="116"/>
                </a:moveTo>
                <a:lnTo>
                  <a:pt x="640" y="1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2" name="object 632"/>
          <p:cNvSpPr/>
          <p:nvPr/>
        </p:nvSpPr>
        <p:spPr>
          <a:xfrm>
            <a:off x="3603258" y="2241910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-640" y="116"/>
                </a:moveTo>
                <a:lnTo>
                  <a:pt x="640" y="1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3" name="object 633"/>
          <p:cNvSpPr/>
          <p:nvPr/>
        </p:nvSpPr>
        <p:spPr>
          <a:xfrm>
            <a:off x="3600042" y="2241987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-640" y="310"/>
                </a:moveTo>
                <a:lnTo>
                  <a:pt x="640" y="3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4" name="object 634"/>
          <p:cNvSpPr/>
          <p:nvPr/>
        </p:nvSpPr>
        <p:spPr>
          <a:xfrm>
            <a:off x="3596818" y="2242298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-640" y="155"/>
                </a:moveTo>
                <a:lnTo>
                  <a:pt x="640" y="1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5" name="object 635"/>
          <p:cNvSpPr/>
          <p:nvPr/>
        </p:nvSpPr>
        <p:spPr>
          <a:xfrm>
            <a:off x="3593600" y="2242608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-640" y="154"/>
                </a:moveTo>
                <a:lnTo>
                  <a:pt x="640" y="15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6" name="object 636"/>
          <p:cNvSpPr/>
          <p:nvPr/>
        </p:nvSpPr>
        <p:spPr>
          <a:xfrm>
            <a:off x="3590379" y="2242143"/>
            <a:ext cx="0" cy="1270"/>
          </a:xfrm>
          <a:custGeom>
            <a:avLst/>
            <a:gdLst/>
            <a:ahLst/>
            <a:cxnLst/>
            <a:rect l="l" t="t" r="r" b="b"/>
            <a:pathLst>
              <a:path h="1269">
                <a:moveTo>
                  <a:pt x="-640" y="348"/>
                </a:moveTo>
                <a:lnTo>
                  <a:pt x="640" y="34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7" name="object 637"/>
          <p:cNvSpPr/>
          <p:nvPr/>
        </p:nvSpPr>
        <p:spPr>
          <a:xfrm>
            <a:off x="3587156" y="2241755"/>
            <a:ext cx="0" cy="1270"/>
          </a:xfrm>
          <a:custGeom>
            <a:avLst/>
            <a:gdLst/>
            <a:ahLst/>
            <a:cxnLst/>
            <a:rect l="l" t="t" r="r" b="b"/>
            <a:pathLst>
              <a:path h="1269">
                <a:moveTo>
                  <a:pt x="-640" y="387"/>
                </a:moveTo>
                <a:lnTo>
                  <a:pt x="640" y="38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8" name="object 638"/>
          <p:cNvSpPr/>
          <p:nvPr/>
        </p:nvSpPr>
        <p:spPr>
          <a:xfrm>
            <a:off x="3583937" y="2241755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-640" y="193"/>
                </a:moveTo>
                <a:lnTo>
                  <a:pt x="640" y="19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9" name="object 639"/>
          <p:cNvSpPr/>
          <p:nvPr/>
        </p:nvSpPr>
        <p:spPr>
          <a:xfrm>
            <a:off x="3580714" y="2241834"/>
            <a:ext cx="0" cy="1270"/>
          </a:xfrm>
          <a:custGeom>
            <a:avLst/>
            <a:gdLst/>
            <a:ahLst/>
            <a:cxnLst/>
            <a:rect l="l" t="t" r="r" b="b"/>
            <a:pathLst>
              <a:path h="1269">
                <a:moveTo>
                  <a:pt x="-640" y="387"/>
                </a:moveTo>
                <a:lnTo>
                  <a:pt x="640" y="38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0" name="object 640"/>
          <p:cNvSpPr/>
          <p:nvPr/>
        </p:nvSpPr>
        <p:spPr>
          <a:xfrm>
            <a:off x="3577495" y="2242220"/>
            <a:ext cx="0" cy="1270"/>
          </a:xfrm>
          <a:custGeom>
            <a:avLst/>
            <a:gdLst/>
            <a:ahLst/>
            <a:cxnLst/>
            <a:rect l="l" t="t" r="r" b="b"/>
            <a:pathLst>
              <a:path h="1269">
                <a:moveTo>
                  <a:pt x="-640" y="619"/>
                </a:moveTo>
                <a:lnTo>
                  <a:pt x="640" y="61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1" name="object 641"/>
          <p:cNvSpPr/>
          <p:nvPr/>
        </p:nvSpPr>
        <p:spPr>
          <a:xfrm>
            <a:off x="3574272" y="2242608"/>
            <a:ext cx="0" cy="1270"/>
          </a:xfrm>
          <a:custGeom>
            <a:avLst/>
            <a:gdLst/>
            <a:ahLst/>
            <a:cxnLst/>
            <a:rect l="l" t="t" r="r" b="b"/>
            <a:pathLst>
              <a:path h="1269">
                <a:moveTo>
                  <a:pt x="-640" y="542"/>
                </a:moveTo>
                <a:lnTo>
                  <a:pt x="640" y="54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2" name="object 642"/>
          <p:cNvSpPr/>
          <p:nvPr/>
        </p:nvSpPr>
        <p:spPr>
          <a:xfrm>
            <a:off x="3571054" y="2242298"/>
            <a:ext cx="0" cy="1270"/>
          </a:xfrm>
          <a:custGeom>
            <a:avLst/>
            <a:gdLst/>
            <a:ahLst/>
            <a:cxnLst/>
            <a:rect l="l" t="t" r="r" b="b"/>
            <a:pathLst>
              <a:path h="1269">
                <a:moveTo>
                  <a:pt x="-640" y="425"/>
                </a:moveTo>
                <a:lnTo>
                  <a:pt x="640" y="42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3" name="object 643"/>
          <p:cNvSpPr/>
          <p:nvPr/>
        </p:nvSpPr>
        <p:spPr>
          <a:xfrm>
            <a:off x="3567833" y="2241524"/>
            <a:ext cx="0" cy="1905"/>
          </a:xfrm>
          <a:custGeom>
            <a:avLst/>
            <a:gdLst/>
            <a:ahLst/>
            <a:cxnLst/>
            <a:rect l="l" t="t" r="r" b="b"/>
            <a:pathLst>
              <a:path h="1905">
                <a:moveTo>
                  <a:pt x="-640" y="851"/>
                </a:moveTo>
                <a:lnTo>
                  <a:pt x="640" y="8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4" name="object 644"/>
          <p:cNvSpPr/>
          <p:nvPr/>
        </p:nvSpPr>
        <p:spPr>
          <a:xfrm>
            <a:off x="3564610" y="2240204"/>
            <a:ext cx="0" cy="3175"/>
          </a:xfrm>
          <a:custGeom>
            <a:avLst/>
            <a:gdLst/>
            <a:ahLst/>
            <a:cxnLst/>
            <a:rect l="l" t="t" r="r" b="b"/>
            <a:pathLst>
              <a:path h="3175">
                <a:moveTo>
                  <a:pt x="0" y="0"/>
                </a:moveTo>
                <a:lnTo>
                  <a:pt x="0" y="302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5" name="object 645"/>
          <p:cNvSpPr/>
          <p:nvPr/>
        </p:nvSpPr>
        <p:spPr>
          <a:xfrm>
            <a:off x="3561391" y="2240127"/>
            <a:ext cx="0" cy="3810"/>
          </a:xfrm>
          <a:custGeom>
            <a:avLst/>
            <a:gdLst/>
            <a:ahLst/>
            <a:cxnLst/>
            <a:rect l="l" t="t" r="r" b="b"/>
            <a:pathLst>
              <a:path h="3810">
                <a:moveTo>
                  <a:pt x="0" y="0"/>
                </a:moveTo>
                <a:lnTo>
                  <a:pt x="0" y="32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6" name="object 646"/>
          <p:cNvSpPr/>
          <p:nvPr/>
        </p:nvSpPr>
        <p:spPr>
          <a:xfrm>
            <a:off x="3558168" y="2238190"/>
            <a:ext cx="0" cy="5080"/>
          </a:xfrm>
          <a:custGeom>
            <a:avLst/>
            <a:gdLst/>
            <a:ahLst/>
            <a:cxnLst/>
            <a:rect l="l" t="t" r="r" b="b"/>
            <a:pathLst>
              <a:path h="5080">
                <a:moveTo>
                  <a:pt x="0" y="0"/>
                </a:moveTo>
                <a:lnTo>
                  <a:pt x="0" y="50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7" name="object 647"/>
          <p:cNvSpPr/>
          <p:nvPr/>
        </p:nvSpPr>
        <p:spPr>
          <a:xfrm>
            <a:off x="3554948" y="2238113"/>
            <a:ext cx="0" cy="3175"/>
          </a:xfrm>
          <a:custGeom>
            <a:avLst/>
            <a:gdLst/>
            <a:ahLst/>
            <a:cxnLst/>
            <a:rect l="l" t="t" r="r" b="b"/>
            <a:pathLst>
              <a:path h="3175">
                <a:moveTo>
                  <a:pt x="0" y="0"/>
                </a:moveTo>
                <a:lnTo>
                  <a:pt x="0" y="31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8" name="object 648"/>
          <p:cNvSpPr/>
          <p:nvPr/>
        </p:nvSpPr>
        <p:spPr>
          <a:xfrm>
            <a:off x="3551726" y="2237957"/>
            <a:ext cx="0" cy="10795"/>
          </a:xfrm>
          <a:custGeom>
            <a:avLst/>
            <a:gdLst/>
            <a:ahLst/>
            <a:cxnLst/>
            <a:rect l="l" t="t" r="r" b="b"/>
            <a:pathLst>
              <a:path h="10794">
                <a:moveTo>
                  <a:pt x="0" y="0"/>
                </a:moveTo>
                <a:lnTo>
                  <a:pt x="0" y="1069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9" name="object 649"/>
          <p:cNvSpPr/>
          <p:nvPr/>
        </p:nvSpPr>
        <p:spPr>
          <a:xfrm>
            <a:off x="3548505" y="2237570"/>
            <a:ext cx="0" cy="4445"/>
          </a:xfrm>
          <a:custGeom>
            <a:avLst/>
            <a:gdLst/>
            <a:ahLst/>
            <a:cxnLst/>
            <a:rect l="l" t="t" r="r" b="b"/>
            <a:pathLst>
              <a:path h="4444">
                <a:moveTo>
                  <a:pt x="0" y="0"/>
                </a:moveTo>
                <a:lnTo>
                  <a:pt x="0" y="403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0" name="object 650"/>
          <p:cNvSpPr/>
          <p:nvPr/>
        </p:nvSpPr>
        <p:spPr>
          <a:xfrm>
            <a:off x="3545285" y="2241599"/>
            <a:ext cx="0" cy="7620"/>
          </a:xfrm>
          <a:custGeom>
            <a:avLst/>
            <a:gdLst/>
            <a:ahLst/>
            <a:cxnLst/>
            <a:rect l="l" t="t" r="r" b="b"/>
            <a:pathLst>
              <a:path h="7619">
                <a:moveTo>
                  <a:pt x="0" y="0"/>
                </a:moveTo>
                <a:lnTo>
                  <a:pt x="0" y="736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1" name="object 651"/>
          <p:cNvSpPr/>
          <p:nvPr/>
        </p:nvSpPr>
        <p:spPr>
          <a:xfrm>
            <a:off x="3542062" y="2236795"/>
            <a:ext cx="0" cy="12065"/>
          </a:xfrm>
          <a:custGeom>
            <a:avLst/>
            <a:gdLst/>
            <a:ahLst/>
            <a:cxnLst/>
            <a:rect l="l" t="t" r="r" b="b"/>
            <a:pathLst>
              <a:path h="12064">
                <a:moveTo>
                  <a:pt x="0" y="0"/>
                </a:moveTo>
                <a:lnTo>
                  <a:pt x="0" y="1185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2" name="object 652"/>
          <p:cNvSpPr/>
          <p:nvPr/>
        </p:nvSpPr>
        <p:spPr>
          <a:xfrm>
            <a:off x="3538843" y="2236485"/>
            <a:ext cx="0" cy="12065"/>
          </a:xfrm>
          <a:custGeom>
            <a:avLst/>
            <a:gdLst/>
            <a:ahLst/>
            <a:cxnLst/>
            <a:rect l="l" t="t" r="r" b="b"/>
            <a:pathLst>
              <a:path h="12064">
                <a:moveTo>
                  <a:pt x="0" y="0"/>
                </a:moveTo>
                <a:lnTo>
                  <a:pt x="0" y="119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3" name="object 653"/>
          <p:cNvSpPr/>
          <p:nvPr/>
        </p:nvSpPr>
        <p:spPr>
          <a:xfrm>
            <a:off x="3535622" y="2240127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3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4" name="object 654"/>
          <p:cNvSpPr/>
          <p:nvPr/>
        </p:nvSpPr>
        <p:spPr>
          <a:xfrm>
            <a:off x="3532402" y="2233462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06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5" name="object 655"/>
          <p:cNvSpPr/>
          <p:nvPr/>
        </p:nvSpPr>
        <p:spPr>
          <a:xfrm>
            <a:off x="3529184" y="2225714"/>
            <a:ext cx="0" cy="33020"/>
          </a:xfrm>
          <a:custGeom>
            <a:avLst/>
            <a:gdLst/>
            <a:ahLst/>
            <a:cxnLst/>
            <a:rect l="l" t="t" r="r" b="b"/>
            <a:pathLst>
              <a:path h="33019">
                <a:moveTo>
                  <a:pt x="0" y="0"/>
                </a:moveTo>
                <a:lnTo>
                  <a:pt x="0" y="3301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6" name="object 656"/>
          <p:cNvSpPr/>
          <p:nvPr/>
        </p:nvSpPr>
        <p:spPr>
          <a:xfrm>
            <a:off x="3525959" y="2241136"/>
            <a:ext cx="0" cy="15875"/>
          </a:xfrm>
          <a:custGeom>
            <a:avLst/>
            <a:gdLst/>
            <a:ahLst/>
            <a:cxnLst/>
            <a:rect l="l" t="t" r="r" b="b"/>
            <a:pathLst>
              <a:path h="15875">
                <a:moveTo>
                  <a:pt x="0" y="0"/>
                </a:moveTo>
                <a:lnTo>
                  <a:pt x="0" y="1549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7" name="object 657"/>
          <p:cNvSpPr/>
          <p:nvPr/>
        </p:nvSpPr>
        <p:spPr>
          <a:xfrm>
            <a:off x="3522741" y="2235245"/>
            <a:ext cx="0" cy="6350"/>
          </a:xfrm>
          <a:custGeom>
            <a:avLst/>
            <a:gdLst/>
            <a:ahLst/>
            <a:cxnLst/>
            <a:rect l="l" t="t" r="r" b="b"/>
            <a:pathLst>
              <a:path h="6350">
                <a:moveTo>
                  <a:pt x="0" y="0"/>
                </a:moveTo>
                <a:lnTo>
                  <a:pt x="0" y="589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8" name="object 658"/>
          <p:cNvSpPr/>
          <p:nvPr/>
        </p:nvSpPr>
        <p:spPr>
          <a:xfrm>
            <a:off x="3519516" y="2228890"/>
            <a:ext cx="0" cy="2413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0" y="0"/>
                </a:moveTo>
                <a:lnTo>
                  <a:pt x="0" y="238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9" name="object 659"/>
          <p:cNvSpPr/>
          <p:nvPr/>
        </p:nvSpPr>
        <p:spPr>
          <a:xfrm>
            <a:off x="3516298" y="2252760"/>
            <a:ext cx="0" cy="2540"/>
          </a:xfrm>
          <a:custGeom>
            <a:avLst/>
            <a:gdLst/>
            <a:ahLst/>
            <a:cxnLst/>
            <a:rect l="l" t="t" r="r" b="b"/>
            <a:pathLst>
              <a:path h="2539">
                <a:moveTo>
                  <a:pt x="-640" y="1162"/>
                </a:moveTo>
                <a:lnTo>
                  <a:pt x="640" y="11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0" name="object 660"/>
          <p:cNvSpPr/>
          <p:nvPr/>
        </p:nvSpPr>
        <p:spPr>
          <a:xfrm>
            <a:off x="3513074" y="2230208"/>
            <a:ext cx="0" cy="23495"/>
          </a:xfrm>
          <a:custGeom>
            <a:avLst/>
            <a:gdLst/>
            <a:ahLst/>
            <a:cxnLst/>
            <a:rect l="l" t="t" r="r" b="b"/>
            <a:pathLst>
              <a:path h="23494">
                <a:moveTo>
                  <a:pt x="0" y="0"/>
                </a:moveTo>
                <a:lnTo>
                  <a:pt x="0" y="2309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1" name="object 661"/>
          <p:cNvSpPr/>
          <p:nvPr/>
        </p:nvSpPr>
        <p:spPr>
          <a:xfrm>
            <a:off x="3509856" y="222811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47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2" name="object 662"/>
          <p:cNvSpPr/>
          <p:nvPr/>
        </p:nvSpPr>
        <p:spPr>
          <a:xfrm>
            <a:off x="3506639" y="2240592"/>
            <a:ext cx="0" cy="14604"/>
          </a:xfrm>
          <a:custGeom>
            <a:avLst/>
            <a:gdLst/>
            <a:ahLst/>
            <a:cxnLst/>
            <a:rect l="l" t="t" r="r" b="b"/>
            <a:pathLst>
              <a:path h="14605">
                <a:moveTo>
                  <a:pt x="0" y="0"/>
                </a:moveTo>
                <a:lnTo>
                  <a:pt x="0" y="1418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3" name="object 663"/>
          <p:cNvSpPr/>
          <p:nvPr/>
        </p:nvSpPr>
        <p:spPr>
          <a:xfrm>
            <a:off x="3503416" y="2236019"/>
            <a:ext cx="0" cy="16510"/>
          </a:xfrm>
          <a:custGeom>
            <a:avLst/>
            <a:gdLst/>
            <a:ahLst/>
            <a:cxnLst/>
            <a:rect l="l" t="t" r="r" b="b"/>
            <a:pathLst>
              <a:path h="16510">
                <a:moveTo>
                  <a:pt x="0" y="0"/>
                </a:moveTo>
                <a:lnTo>
                  <a:pt x="0" y="1643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4" name="object 664"/>
          <p:cNvSpPr/>
          <p:nvPr/>
        </p:nvSpPr>
        <p:spPr>
          <a:xfrm>
            <a:off x="3500195" y="2234470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0"/>
                </a:moveTo>
                <a:lnTo>
                  <a:pt x="0" y="860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5" name="object 665"/>
          <p:cNvSpPr/>
          <p:nvPr/>
        </p:nvSpPr>
        <p:spPr>
          <a:xfrm>
            <a:off x="3496974" y="2219978"/>
            <a:ext cx="0" cy="44450"/>
          </a:xfrm>
          <a:custGeom>
            <a:avLst/>
            <a:gdLst/>
            <a:ahLst/>
            <a:cxnLst/>
            <a:rect l="l" t="t" r="r" b="b"/>
            <a:pathLst>
              <a:path h="44450">
                <a:moveTo>
                  <a:pt x="0" y="0"/>
                </a:moveTo>
                <a:lnTo>
                  <a:pt x="0" y="4417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6" name="object 666"/>
          <p:cNvSpPr/>
          <p:nvPr/>
        </p:nvSpPr>
        <p:spPr>
          <a:xfrm>
            <a:off x="3493753" y="2248187"/>
            <a:ext cx="0" cy="16510"/>
          </a:xfrm>
          <a:custGeom>
            <a:avLst/>
            <a:gdLst/>
            <a:ahLst/>
            <a:cxnLst/>
            <a:rect l="l" t="t" r="r" b="b"/>
            <a:pathLst>
              <a:path h="16510">
                <a:moveTo>
                  <a:pt x="0" y="0"/>
                </a:moveTo>
                <a:lnTo>
                  <a:pt x="0" y="1596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7" name="object 667"/>
          <p:cNvSpPr/>
          <p:nvPr/>
        </p:nvSpPr>
        <p:spPr>
          <a:xfrm>
            <a:off x="3490533" y="2230208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0"/>
                </a:moveTo>
                <a:lnTo>
                  <a:pt x="0" y="1797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8" name="object 668"/>
          <p:cNvSpPr/>
          <p:nvPr/>
        </p:nvSpPr>
        <p:spPr>
          <a:xfrm>
            <a:off x="3487310" y="2225015"/>
            <a:ext cx="0" cy="24765"/>
          </a:xfrm>
          <a:custGeom>
            <a:avLst/>
            <a:gdLst/>
            <a:ahLst/>
            <a:cxnLst/>
            <a:rect l="l" t="t" r="r" b="b"/>
            <a:pathLst>
              <a:path h="24764">
                <a:moveTo>
                  <a:pt x="0" y="0"/>
                </a:moveTo>
                <a:lnTo>
                  <a:pt x="0" y="2418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9" name="object 669"/>
          <p:cNvSpPr/>
          <p:nvPr/>
        </p:nvSpPr>
        <p:spPr>
          <a:xfrm>
            <a:off x="3484089" y="2248109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0"/>
                </a:moveTo>
                <a:lnTo>
                  <a:pt x="0" y="558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0" name="object 670"/>
          <p:cNvSpPr/>
          <p:nvPr/>
        </p:nvSpPr>
        <p:spPr>
          <a:xfrm>
            <a:off x="3480868" y="2231913"/>
            <a:ext cx="0" cy="20320"/>
          </a:xfrm>
          <a:custGeom>
            <a:avLst/>
            <a:gdLst/>
            <a:ahLst/>
            <a:cxnLst/>
            <a:rect l="l" t="t" r="r" b="b"/>
            <a:pathLst>
              <a:path h="20319">
                <a:moveTo>
                  <a:pt x="0" y="0"/>
                </a:moveTo>
                <a:lnTo>
                  <a:pt x="0" y="2022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1" name="object 671"/>
          <p:cNvSpPr/>
          <p:nvPr/>
        </p:nvSpPr>
        <p:spPr>
          <a:xfrm>
            <a:off x="3477647" y="2217964"/>
            <a:ext cx="0" cy="22860"/>
          </a:xfrm>
          <a:custGeom>
            <a:avLst/>
            <a:gdLst/>
            <a:ahLst/>
            <a:cxnLst/>
            <a:rect l="l" t="t" r="r" b="b"/>
            <a:pathLst>
              <a:path h="22860">
                <a:moveTo>
                  <a:pt x="0" y="0"/>
                </a:moveTo>
                <a:lnTo>
                  <a:pt x="0" y="2247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2" name="object 672"/>
          <p:cNvSpPr/>
          <p:nvPr/>
        </p:nvSpPr>
        <p:spPr>
          <a:xfrm>
            <a:off x="3474428" y="2218893"/>
            <a:ext cx="0" cy="45085"/>
          </a:xfrm>
          <a:custGeom>
            <a:avLst/>
            <a:gdLst/>
            <a:ahLst/>
            <a:cxnLst/>
            <a:rect l="l" t="t" r="r" b="b"/>
            <a:pathLst>
              <a:path h="45085">
                <a:moveTo>
                  <a:pt x="0" y="0"/>
                </a:moveTo>
                <a:lnTo>
                  <a:pt x="0" y="445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3" name="object 673"/>
          <p:cNvSpPr/>
          <p:nvPr/>
        </p:nvSpPr>
        <p:spPr>
          <a:xfrm>
            <a:off x="3471207" y="2246250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0"/>
                </a:moveTo>
                <a:lnTo>
                  <a:pt x="0" y="798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4" name="object 674"/>
          <p:cNvSpPr/>
          <p:nvPr/>
        </p:nvSpPr>
        <p:spPr>
          <a:xfrm>
            <a:off x="3467987" y="2234238"/>
            <a:ext cx="0" cy="12065"/>
          </a:xfrm>
          <a:custGeom>
            <a:avLst/>
            <a:gdLst/>
            <a:ahLst/>
            <a:cxnLst/>
            <a:rect l="l" t="t" r="r" b="b"/>
            <a:pathLst>
              <a:path h="12064">
                <a:moveTo>
                  <a:pt x="0" y="0"/>
                </a:moveTo>
                <a:lnTo>
                  <a:pt x="0" y="120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5" name="object 675"/>
          <p:cNvSpPr/>
          <p:nvPr/>
        </p:nvSpPr>
        <p:spPr>
          <a:xfrm>
            <a:off x="3464764" y="2220054"/>
            <a:ext cx="0" cy="43815"/>
          </a:xfrm>
          <a:custGeom>
            <a:avLst/>
            <a:gdLst/>
            <a:ahLst/>
            <a:cxnLst/>
            <a:rect l="l" t="t" r="r" b="b"/>
            <a:pathLst>
              <a:path h="43814">
                <a:moveTo>
                  <a:pt x="0" y="0"/>
                </a:moveTo>
                <a:lnTo>
                  <a:pt x="0" y="4324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6" name="object 676"/>
          <p:cNvSpPr/>
          <p:nvPr/>
        </p:nvSpPr>
        <p:spPr>
          <a:xfrm>
            <a:off x="3461543" y="2251908"/>
            <a:ext cx="0" cy="11430"/>
          </a:xfrm>
          <a:custGeom>
            <a:avLst/>
            <a:gdLst/>
            <a:ahLst/>
            <a:cxnLst/>
            <a:rect l="l" t="t" r="r" b="b"/>
            <a:pathLst>
              <a:path h="11430">
                <a:moveTo>
                  <a:pt x="0" y="0"/>
                </a:moveTo>
                <a:lnTo>
                  <a:pt x="0" y="113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7" name="object 677"/>
          <p:cNvSpPr/>
          <p:nvPr/>
        </p:nvSpPr>
        <p:spPr>
          <a:xfrm>
            <a:off x="3458321" y="2238501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0"/>
                </a:moveTo>
                <a:lnTo>
                  <a:pt x="0" y="182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8" name="object 678"/>
          <p:cNvSpPr/>
          <p:nvPr/>
        </p:nvSpPr>
        <p:spPr>
          <a:xfrm>
            <a:off x="3455101" y="2222380"/>
            <a:ext cx="0" cy="16510"/>
          </a:xfrm>
          <a:custGeom>
            <a:avLst/>
            <a:gdLst/>
            <a:ahLst/>
            <a:cxnLst/>
            <a:rect l="l" t="t" r="r" b="b"/>
            <a:pathLst>
              <a:path h="16510">
                <a:moveTo>
                  <a:pt x="0" y="0"/>
                </a:moveTo>
                <a:lnTo>
                  <a:pt x="0" y="161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9" name="object 679"/>
          <p:cNvSpPr/>
          <p:nvPr/>
        </p:nvSpPr>
        <p:spPr>
          <a:xfrm>
            <a:off x="3451883" y="2189676"/>
            <a:ext cx="0" cy="81280"/>
          </a:xfrm>
          <a:custGeom>
            <a:avLst/>
            <a:gdLst/>
            <a:ahLst/>
            <a:cxnLst/>
            <a:rect l="l" t="t" r="r" b="b"/>
            <a:pathLst>
              <a:path h="81280">
                <a:moveTo>
                  <a:pt x="0" y="0"/>
                </a:moveTo>
                <a:lnTo>
                  <a:pt x="0" y="8067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0" name="object 680"/>
          <p:cNvSpPr/>
          <p:nvPr/>
        </p:nvSpPr>
        <p:spPr>
          <a:xfrm>
            <a:off x="3448659" y="2250824"/>
            <a:ext cx="0" cy="11430"/>
          </a:xfrm>
          <a:custGeom>
            <a:avLst/>
            <a:gdLst/>
            <a:ahLst/>
            <a:cxnLst/>
            <a:rect l="l" t="t" r="r" b="b"/>
            <a:pathLst>
              <a:path h="11430">
                <a:moveTo>
                  <a:pt x="0" y="0"/>
                </a:moveTo>
                <a:lnTo>
                  <a:pt x="0" y="1084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1" name="object 681"/>
          <p:cNvSpPr/>
          <p:nvPr/>
        </p:nvSpPr>
        <p:spPr>
          <a:xfrm>
            <a:off x="3445443" y="2222147"/>
            <a:ext cx="0" cy="29845"/>
          </a:xfrm>
          <a:custGeom>
            <a:avLst/>
            <a:gdLst/>
            <a:ahLst/>
            <a:cxnLst/>
            <a:rect l="l" t="t" r="r" b="b"/>
            <a:pathLst>
              <a:path h="29844">
                <a:moveTo>
                  <a:pt x="0" y="0"/>
                </a:moveTo>
                <a:lnTo>
                  <a:pt x="0" y="2968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2" name="object 682"/>
          <p:cNvSpPr/>
          <p:nvPr/>
        </p:nvSpPr>
        <p:spPr>
          <a:xfrm>
            <a:off x="3442218" y="2181072"/>
            <a:ext cx="0" cy="56515"/>
          </a:xfrm>
          <a:custGeom>
            <a:avLst/>
            <a:gdLst/>
            <a:ahLst/>
            <a:cxnLst/>
            <a:rect l="l" t="t" r="r" b="b"/>
            <a:pathLst>
              <a:path h="56514">
                <a:moveTo>
                  <a:pt x="0" y="0"/>
                </a:moveTo>
                <a:lnTo>
                  <a:pt x="0" y="5634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3" name="object 683"/>
          <p:cNvSpPr/>
          <p:nvPr/>
        </p:nvSpPr>
        <p:spPr>
          <a:xfrm>
            <a:off x="3439000" y="2197503"/>
            <a:ext cx="0" cy="82550"/>
          </a:xfrm>
          <a:custGeom>
            <a:avLst/>
            <a:gdLst/>
            <a:ahLst/>
            <a:cxnLst/>
            <a:rect l="l" t="t" r="r" b="b"/>
            <a:pathLst>
              <a:path h="82550">
                <a:moveTo>
                  <a:pt x="0" y="0"/>
                </a:moveTo>
                <a:lnTo>
                  <a:pt x="0" y="8245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4" name="object 684"/>
          <p:cNvSpPr/>
          <p:nvPr/>
        </p:nvSpPr>
        <p:spPr>
          <a:xfrm>
            <a:off x="3435774" y="2240825"/>
            <a:ext cx="0" cy="22860"/>
          </a:xfrm>
          <a:custGeom>
            <a:avLst/>
            <a:gdLst/>
            <a:ahLst/>
            <a:cxnLst/>
            <a:rect l="l" t="t" r="r" b="b"/>
            <a:pathLst>
              <a:path h="22860">
                <a:moveTo>
                  <a:pt x="0" y="0"/>
                </a:moveTo>
                <a:lnTo>
                  <a:pt x="0" y="2263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5" name="object 685"/>
          <p:cNvSpPr/>
          <p:nvPr/>
        </p:nvSpPr>
        <p:spPr>
          <a:xfrm>
            <a:off x="3432558" y="2213235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5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6" name="object 686"/>
          <p:cNvSpPr/>
          <p:nvPr/>
        </p:nvSpPr>
        <p:spPr>
          <a:xfrm>
            <a:off x="3429337" y="2171696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074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7" name="object 687"/>
          <p:cNvSpPr/>
          <p:nvPr/>
        </p:nvSpPr>
        <p:spPr>
          <a:xfrm>
            <a:off x="3426114" y="2255395"/>
            <a:ext cx="0" cy="24765"/>
          </a:xfrm>
          <a:custGeom>
            <a:avLst/>
            <a:gdLst/>
            <a:ahLst/>
            <a:cxnLst/>
            <a:rect l="l" t="t" r="r" b="b"/>
            <a:pathLst>
              <a:path h="24764">
                <a:moveTo>
                  <a:pt x="0" y="0"/>
                </a:moveTo>
                <a:lnTo>
                  <a:pt x="0" y="2425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8" name="object 688"/>
          <p:cNvSpPr/>
          <p:nvPr/>
        </p:nvSpPr>
        <p:spPr>
          <a:xfrm>
            <a:off x="3422895" y="2215250"/>
            <a:ext cx="0" cy="43815"/>
          </a:xfrm>
          <a:custGeom>
            <a:avLst/>
            <a:gdLst/>
            <a:ahLst/>
            <a:cxnLst/>
            <a:rect l="l" t="t" r="r" b="b"/>
            <a:pathLst>
              <a:path h="43814">
                <a:moveTo>
                  <a:pt x="0" y="0"/>
                </a:moveTo>
                <a:lnTo>
                  <a:pt x="0" y="4324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9" name="object 689"/>
          <p:cNvSpPr/>
          <p:nvPr/>
        </p:nvSpPr>
        <p:spPr>
          <a:xfrm>
            <a:off x="3419672" y="2205486"/>
            <a:ext cx="0" cy="45085"/>
          </a:xfrm>
          <a:custGeom>
            <a:avLst/>
            <a:gdLst/>
            <a:ahLst/>
            <a:cxnLst/>
            <a:rect l="l" t="t" r="r" b="b"/>
            <a:pathLst>
              <a:path h="45085">
                <a:moveTo>
                  <a:pt x="0" y="0"/>
                </a:moveTo>
                <a:lnTo>
                  <a:pt x="0" y="4502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0" name="object 690"/>
          <p:cNvSpPr/>
          <p:nvPr/>
        </p:nvSpPr>
        <p:spPr>
          <a:xfrm>
            <a:off x="3416451" y="2170920"/>
            <a:ext cx="0" cy="122555"/>
          </a:xfrm>
          <a:custGeom>
            <a:avLst/>
            <a:gdLst/>
            <a:ahLst/>
            <a:cxnLst/>
            <a:rect l="l" t="t" r="r" b="b"/>
            <a:pathLst>
              <a:path h="122555">
                <a:moveTo>
                  <a:pt x="0" y="0"/>
                </a:moveTo>
                <a:lnTo>
                  <a:pt x="0" y="1220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1" name="object 691"/>
          <p:cNvSpPr/>
          <p:nvPr/>
        </p:nvSpPr>
        <p:spPr>
          <a:xfrm>
            <a:off x="3413231" y="2242298"/>
            <a:ext cx="0" cy="23495"/>
          </a:xfrm>
          <a:custGeom>
            <a:avLst/>
            <a:gdLst/>
            <a:ahLst/>
            <a:cxnLst/>
            <a:rect l="l" t="t" r="r" b="b"/>
            <a:pathLst>
              <a:path h="23494">
                <a:moveTo>
                  <a:pt x="0" y="0"/>
                </a:moveTo>
                <a:lnTo>
                  <a:pt x="0" y="2317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2" name="object 692"/>
          <p:cNvSpPr/>
          <p:nvPr/>
        </p:nvSpPr>
        <p:spPr>
          <a:xfrm>
            <a:off x="3410012" y="2215870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0"/>
                </a:moveTo>
                <a:lnTo>
                  <a:pt x="0" y="3386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3" name="object 693"/>
          <p:cNvSpPr/>
          <p:nvPr/>
        </p:nvSpPr>
        <p:spPr>
          <a:xfrm>
            <a:off x="3406791" y="2167045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21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4" name="object 694"/>
          <p:cNvSpPr/>
          <p:nvPr/>
        </p:nvSpPr>
        <p:spPr>
          <a:xfrm>
            <a:off x="3403568" y="2255163"/>
            <a:ext cx="0" cy="40005"/>
          </a:xfrm>
          <a:custGeom>
            <a:avLst/>
            <a:gdLst/>
            <a:ahLst/>
            <a:cxnLst/>
            <a:rect l="l" t="t" r="r" b="b"/>
            <a:pathLst>
              <a:path h="40005">
                <a:moveTo>
                  <a:pt x="0" y="0"/>
                </a:moveTo>
                <a:lnTo>
                  <a:pt x="0" y="3968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5" name="object 695"/>
          <p:cNvSpPr/>
          <p:nvPr/>
        </p:nvSpPr>
        <p:spPr>
          <a:xfrm>
            <a:off x="3400349" y="2213544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0"/>
                </a:moveTo>
                <a:lnTo>
                  <a:pt x="0" y="5037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6" name="object 696"/>
          <p:cNvSpPr/>
          <p:nvPr/>
        </p:nvSpPr>
        <p:spPr>
          <a:xfrm>
            <a:off x="3397126" y="2195409"/>
            <a:ext cx="0" cy="75565"/>
          </a:xfrm>
          <a:custGeom>
            <a:avLst/>
            <a:gdLst/>
            <a:ahLst/>
            <a:cxnLst/>
            <a:rect l="l" t="t" r="r" b="b"/>
            <a:pathLst>
              <a:path h="75564">
                <a:moveTo>
                  <a:pt x="0" y="0"/>
                </a:moveTo>
                <a:lnTo>
                  <a:pt x="0" y="7494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7" name="object 697"/>
          <p:cNvSpPr/>
          <p:nvPr/>
        </p:nvSpPr>
        <p:spPr>
          <a:xfrm>
            <a:off x="3393905" y="2167045"/>
            <a:ext cx="0" cy="140335"/>
          </a:xfrm>
          <a:custGeom>
            <a:avLst/>
            <a:gdLst/>
            <a:ahLst/>
            <a:cxnLst/>
            <a:rect l="l" t="t" r="r" b="b"/>
            <a:pathLst>
              <a:path h="140335">
                <a:moveTo>
                  <a:pt x="0" y="0"/>
                </a:moveTo>
                <a:lnTo>
                  <a:pt x="0" y="13980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8" name="object 698"/>
          <p:cNvSpPr/>
          <p:nvPr/>
        </p:nvSpPr>
        <p:spPr>
          <a:xfrm>
            <a:off x="3390686" y="2235323"/>
            <a:ext cx="0" cy="29845"/>
          </a:xfrm>
          <a:custGeom>
            <a:avLst/>
            <a:gdLst/>
            <a:ahLst/>
            <a:cxnLst/>
            <a:rect l="l" t="t" r="r" b="b"/>
            <a:pathLst>
              <a:path h="29844">
                <a:moveTo>
                  <a:pt x="0" y="0"/>
                </a:moveTo>
                <a:lnTo>
                  <a:pt x="0" y="292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9" name="object 699"/>
          <p:cNvSpPr/>
          <p:nvPr/>
        </p:nvSpPr>
        <p:spPr>
          <a:xfrm>
            <a:off x="3387463" y="2210445"/>
            <a:ext cx="0" cy="33020"/>
          </a:xfrm>
          <a:custGeom>
            <a:avLst/>
            <a:gdLst/>
            <a:ahLst/>
            <a:cxnLst/>
            <a:rect l="l" t="t" r="r" b="b"/>
            <a:pathLst>
              <a:path h="33019">
                <a:moveTo>
                  <a:pt x="0" y="0"/>
                </a:moveTo>
                <a:lnTo>
                  <a:pt x="0" y="3301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0" name="object 700"/>
          <p:cNvSpPr/>
          <p:nvPr/>
        </p:nvSpPr>
        <p:spPr>
          <a:xfrm>
            <a:off x="3384243" y="2167045"/>
            <a:ext cx="0" cy="104775"/>
          </a:xfrm>
          <a:custGeom>
            <a:avLst/>
            <a:gdLst/>
            <a:ahLst/>
            <a:cxnLst/>
            <a:rect l="l" t="t" r="r" b="b"/>
            <a:pathLst>
              <a:path h="104775">
                <a:moveTo>
                  <a:pt x="0" y="0"/>
                </a:moveTo>
                <a:lnTo>
                  <a:pt x="0" y="1044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1" name="object 701"/>
          <p:cNvSpPr/>
          <p:nvPr/>
        </p:nvSpPr>
        <p:spPr>
          <a:xfrm>
            <a:off x="3381021" y="2183088"/>
            <a:ext cx="0" cy="123189"/>
          </a:xfrm>
          <a:custGeom>
            <a:avLst/>
            <a:gdLst/>
            <a:ahLst/>
            <a:cxnLst/>
            <a:rect l="l" t="t" r="r" b="b"/>
            <a:pathLst>
              <a:path h="123189">
                <a:moveTo>
                  <a:pt x="0" y="0"/>
                </a:moveTo>
                <a:lnTo>
                  <a:pt x="0" y="1228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2" name="object 702"/>
          <p:cNvSpPr/>
          <p:nvPr/>
        </p:nvSpPr>
        <p:spPr>
          <a:xfrm>
            <a:off x="3377803" y="2210445"/>
            <a:ext cx="0" cy="52705"/>
          </a:xfrm>
          <a:custGeom>
            <a:avLst/>
            <a:gdLst/>
            <a:ahLst/>
            <a:cxnLst/>
            <a:rect l="l" t="t" r="r" b="b"/>
            <a:pathLst>
              <a:path h="52705">
                <a:moveTo>
                  <a:pt x="0" y="0"/>
                </a:moveTo>
                <a:lnTo>
                  <a:pt x="0" y="5269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3" name="object 703"/>
          <p:cNvSpPr/>
          <p:nvPr/>
        </p:nvSpPr>
        <p:spPr>
          <a:xfrm>
            <a:off x="3374580" y="2204013"/>
            <a:ext cx="0" cy="33020"/>
          </a:xfrm>
          <a:custGeom>
            <a:avLst/>
            <a:gdLst/>
            <a:ahLst/>
            <a:cxnLst/>
            <a:rect l="l" t="t" r="r" b="b"/>
            <a:pathLst>
              <a:path h="33019">
                <a:moveTo>
                  <a:pt x="0" y="0"/>
                </a:moveTo>
                <a:lnTo>
                  <a:pt x="0" y="3301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4" name="object 704"/>
          <p:cNvSpPr/>
          <p:nvPr/>
        </p:nvSpPr>
        <p:spPr>
          <a:xfrm>
            <a:off x="3371359" y="2167045"/>
            <a:ext cx="0" cy="139065"/>
          </a:xfrm>
          <a:custGeom>
            <a:avLst/>
            <a:gdLst/>
            <a:ahLst/>
            <a:cxnLst/>
            <a:rect l="l" t="t" r="r" b="b"/>
            <a:pathLst>
              <a:path h="139064">
                <a:moveTo>
                  <a:pt x="0" y="0"/>
                </a:moveTo>
                <a:lnTo>
                  <a:pt x="0" y="1386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5" name="object 705"/>
          <p:cNvSpPr/>
          <p:nvPr/>
        </p:nvSpPr>
        <p:spPr>
          <a:xfrm>
            <a:off x="3368143" y="2238345"/>
            <a:ext cx="0" cy="55244"/>
          </a:xfrm>
          <a:custGeom>
            <a:avLst/>
            <a:gdLst/>
            <a:ahLst/>
            <a:cxnLst/>
            <a:rect l="l" t="t" r="r" b="b"/>
            <a:pathLst>
              <a:path h="55244">
                <a:moveTo>
                  <a:pt x="0" y="0"/>
                </a:moveTo>
                <a:lnTo>
                  <a:pt x="0" y="5486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6" name="object 706"/>
          <p:cNvSpPr/>
          <p:nvPr/>
        </p:nvSpPr>
        <p:spPr>
          <a:xfrm>
            <a:off x="3364917" y="2209514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68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7" name="object 707"/>
          <p:cNvSpPr/>
          <p:nvPr/>
        </p:nvSpPr>
        <p:spPr>
          <a:xfrm>
            <a:off x="3361699" y="2199905"/>
            <a:ext cx="0" cy="53975"/>
          </a:xfrm>
          <a:custGeom>
            <a:avLst/>
            <a:gdLst/>
            <a:ahLst/>
            <a:cxnLst/>
            <a:rect l="l" t="t" r="r" b="b"/>
            <a:pathLst>
              <a:path h="53975">
                <a:moveTo>
                  <a:pt x="0" y="0"/>
                </a:moveTo>
                <a:lnTo>
                  <a:pt x="0" y="5370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8" name="object 708"/>
          <p:cNvSpPr/>
          <p:nvPr/>
        </p:nvSpPr>
        <p:spPr>
          <a:xfrm>
            <a:off x="3358474" y="2186575"/>
            <a:ext cx="0" cy="113030"/>
          </a:xfrm>
          <a:custGeom>
            <a:avLst/>
            <a:gdLst/>
            <a:ahLst/>
            <a:cxnLst/>
            <a:rect l="l" t="t" r="r" b="b"/>
            <a:pathLst>
              <a:path h="113030">
                <a:moveTo>
                  <a:pt x="0" y="0"/>
                </a:moveTo>
                <a:lnTo>
                  <a:pt x="0" y="11276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9" name="object 709"/>
          <p:cNvSpPr/>
          <p:nvPr/>
        </p:nvSpPr>
        <p:spPr>
          <a:xfrm>
            <a:off x="3355257" y="2236640"/>
            <a:ext cx="0" cy="47625"/>
          </a:xfrm>
          <a:custGeom>
            <a:avLst/>
            <a:gdLst/>
            <a:ahLst/>
            <a:cxnLst/>
            <a:rect l="l" t="t" r="r" b="b"/>
            <a:pathLst>
              <a:path h="47625">
                <a:moveTo>
                  <a:pt x="0" y="0"/>
                </a:moveTo>
                <a:lnTo>
                  <a:pt x="0" y="4742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0" name="object 710"/>
          <p:cNvSpPr/>
          <p:nvPr/>
        </p:nvSpPr>
        <p:spPr>
          <a:xfrm>
            <a:off x="3352039" y="2210678"/>
            <a:ext cx="0" cy="26034"/>
          </a:xfrm>
          <a:custGeom>
            <a:avLst/>
            <a:gdLst/>
            <a:ahLst/>
            <a:cxnLst/>
            <a:rect l="l" t="t" r="r" b="b"/>
            <a:pathLst>
              <a:path h="26035">
                <a:moveTo>
                  <a:pt x="0" y="0"/>
                </a:moveTo>
                <a:lnTo>
                  <a:pt x="0" y="259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1" name="object 711"/>
          <p:cNvSpPr/>
          <p:nvPr/>
        </p:nvSpPr>
        <p:spPr>
          <a:xfrm>
            <a:off x="3348816" y="2210678"/>
            <a:ext cx="0" cy="57785"/>
          </a:xfrm>
          <a:custGeom>
            <a:avLst/>
            <a:gdLst/>
            <a:ahLst/>
            <a:cxnLst/>
            <a:rect l="l" t="t" r="r" b="b"/>
            <a:pathLst>
              <a:path h="57785">
                <a:moveTo>
                  <a:pt x="0" y="0"/>
                </a:moveTo>
                <a:lnTo>
                  <a:pt x="0" y="5758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2" name="object 712"/>
          <p:cNvSpPr/>
          <p:nvPr/>
        </p:nvSpPr>
        <p:spPr>
          <a:xfrm>
            <a:off x="3345597" y="2238501"/>
            <a:ext cx="0" cy="30480"/>
          </a:xfrm>
          <a:custGeom>
            <a:avLst/>
            <a:gdLst/>
            <a:ahLst/>
            <a:cxnLst/>
            <a:rect l="l" t="t" r="r" b="b"/>
            <a:pathLst>
              <a:path h="30480">
                <a:moveTo>
                  <a:pt x="0" y="0"/>
                </a:moveTo>
                <a:lnTo>
                  <a:pt x="0" y="302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3" name="object 713"/>
          <p:cNvSpPr/>
          <p:nvPr/>
        </p:nvSpPr>
        <p:spPr>
          <a:xfrm>
            <a:off x="3342374" y="2231448"/>
            <a:ext cx="0" cy="7620"/>
          </a:xfrm>
          <a:custGeom>
            <a:avLst/>
            <a:gdLst/>
            <a:ahLst/>
            <a:cxnLst/>
            <a:rect l="l" t="t" r="r" b="b"/>
            <a:pathLst>
              <a:path h="7619">
                <a:moveTo>
                  <a:pt x="0" y="0"/>
                </a:moveTo>
                <a:lnTo>
                  <a:pt x="0" y="70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4" name="object 714"/>
          <p:cNvSpPr/>
          <p:nvPr/>
        </p:nvSpPr>
        <p:spPr>
          <a:xfrm>
            <a:off x="3339153" y="2234083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0"/>
                </a:moveTo>
                <a:lnTo>
                  <a:pt x="0" y="1759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5" name="object 715"/>
          <p:cNvSpPr/>
          <p:nvPr/>
        </p:nvSpPr>
        <p:spPr>
          <a:xfrm>
            <a:off x="3335930" y="2240437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0"/>
                </a:moveTo>
                <a:lnTo>
                  <a:pt x="0" y="953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6" name="object 716"/>
          <p:cNvSpPr/>
          <p:nvPr/>
        </p:nvSpPr>
        <p:spPr>
          <a:xfrm>
            <a:off x="3332711" y="2236485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0"/>
                </a:moveTo>
                <a:lnTo>
                  <a:pt x="0" y="511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7" name="object 717"/>
          <p:cNvSpPr/>
          <p:nvPr/>
        </p:nvSpPr>
        <p:spPr>
          <a:xfrm>
            <a:off x="3329490" y="2237028"/>
            <a:ext cx="0" cy="3175"/>
          </a:xfrm>
          <a:custGeom>
            <a:avLst/>
            <a:gdLst/>
            <a:ahLst/>
            <a:cxnLst/>
            <a:rect l="l" t="t" r="r" b="b"/>
            <a:pathLst>
              <a:path h="3175">
                <a:moveTo>
                  <a:pt x="0" y="0"/>
                </a:moveTo>
                <a:lnTo>
                  <a:pt x="0" y="27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8" name="object 718"/>
          <p:cNvSpPr/>
          <p:nvPr/>
        </p:nvSpPr>
        <p:spPr>
          <a:xfrm>
            <a:off x="3326267" y="2233075"/>
            <a:ext cx="0" cy="6350"/>
          </a:xfrm>
          <a:custGeom>
            <a:avLst/>
            <a:gdLst/>
            <a:ahLst/>
            <a:cxnLst/>
            <a:rect l="l" t="t" r="r" b="b"/>
            <a:pathLst>
              <a:path h="6350">
                <a:moveTo>
                  <a:pt x="0" y="0"/>
                </a:moveTo>
                <a:lnTo>
                  <a:pt x="0" y="581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9" name="object 719"/>
          <p:cNvSpPr/>
          <p:nvPr/>
        </p:nvSpPr>
        <p:spPr>
          <a:xfrm>
            <a:off x="3323047" y="2234703"/>
            <a:ext cx="0" cy="7620"/>
          </a:xfrm>
          <a:custGeom>
            <a:avLst/>
            <a:gdLst/>
            <a:ahLst/>
            <a:cxnLst/>
            <a:rect l="l" t="t" r="r" b="b"/>
            <a:pathLst>
              <a:path h="7619">
                <a:moveTo>
                  <a:pt x="0" y="0"/>
                </a:moveTo>
                <a:lnTo>
                  <a:pt x="0" y="73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0" name="object 720"/>
          <p:cNvSpPr/>
          <p:nvPr/>
        </p:nvSpPr>
        <p:spPr>
          <a:xfrm>
            <a:off x="3319828" y="2238965"/>
            <a:ext cx="0" cy="6350"/>
          </a:xfrm>
          <a:custGeom>
            <a:avLst/>
            <a:gdLst/>
            <a:ahLst/>
            <a:cxnLst/>
            <a:rect l="l" t="t" r="r" b="b"/>
            <a:pathLst>
              <a:path h="6350">
                <a:moveTo>
                  <a:pt x="0" y="0"/>
                </a:moveTo>
                <a:lnTo>
                  <a:pt x="0" y="62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1" name="object 721"/>
          <p:cNvSpPr/>
          <p:nvPr/>
        </p:nvSpPr>
        <p:spPr>
          <a:xfrm>
            <a:off x="3316607" y="2234005"/>
            <a:ext cx="0" cy="11430"/>
          </a:xfrm>
          <a:custGeom>
            <a:avLst/>
            <a:gdLst/>
            <a:ahLst/>
            <a:cxnLst/>
            <a:rect l="l" t="t" r="r" b="b"/>
            <a:pathLst>
              <a:path h="11430">
                <a:moveTo>
                  <a:pt x="0" y="0"/>
                </a:moveTo>
                <a:lnTo>
                  <a:pt x="0" y="1123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2" name="object 722"/>
          <p:cNvSpPr/>
          <p:nvPr/>
        </p:nvSpPr>
        <p:spPr>
          <a:xfrm>
            <a:off x="3313384" y="2234470"/>
            <a:ext cx="0" cy="12065"/>
          </a:xfrm>
          <a:custGeom>
            <a:avLst/>
            <a:gdLst/>
            <a:ahLst/>
            <a:cxnLst/>
            <a:rect l="l" t="t" r="r" b="b"/>
            <a:pathLst>
              <a:path h="12064">
                <a:moveTo>
                  <a:pt x="0" y="0"/>
                </a:moveTo>
                <a:lnTo>
                  <a:pt x="0" y="1170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3" name="object 723"/>
          <p:cNvSpPr/>
          <p:nvPr/>
        </p:nvSpPr>
        <p:spPr>
          <a:xfrm>
            <a:off x="3310165" y="2236562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0"/>
                </a:moveTo>
                <a:lnTo>
                  <a:pt x="0" y="860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4" name="object 724"/>
          <p:cNvSpPr/>
          <p:nvPr/>
        </p:nvSpPr>
        <p:spPr>
          <a:xfrm>
            <a:off x="3306943" y="2240204"/>
            <a:ext cx="0" cy="7620"/>
          </a:xfrm>
          <a:custGeom>
            <a:avLst/>
            <a:gdLst/>
            <a:ahLst/>
            <a:cxnLst/>
            <a:rect l="l" t="t" r="r" b="b"/>
            <a:pathLst>
              <a:path h="7619">
                <a:moveTo>
                  <a:pt x="0" y="0"/>
                </a:moveTo>
                <a:lnTo>
                  <a:pt x="0" y="736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5" name="object 725"/>
          <p:cNvSpPr/>
          <p:nvPr/>
        </p:nvSpPr>
        <p:spPr>
          <a:xfrm>
            <a:off x="3303722" y="2238965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0"/>
                </a:moveTo>
                <a:lnTo>
                  <a:pt x="0" y="984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6" name="object 726"/>
          <p:cNvSpPr/>
          <p:nvPr/>
        </p:nvSpPr>
        <p:spPr>
          <a:xfrm>
            <a:off x="3300501" y="2241056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0"/>
                </a:moveTo>
                <a:lnTo>
                  <a:pt x="0" y="798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7" name="object 727"/>
          <p:cNvSpPr/>
          <p:nvPr/>
        </p:nvSpPr>
        <p:spPr>
          <a:xfrm>
            <a:off x="3297278" y="2240980"/>
            <a:ext cx="0" cy="7620"/>
          </a:xfrm>
          <a:custGeom>
            <a:avLst/>
            <a:gdLst/>
            <a:ahLst/>
            <a:cxnLst/>
            <a:rect l="l" t="t" r="r" b="b"/>
            <a:pathLst>
              <a:path h="7619">
                <a:moveTo>
                  <a:pt x="0" y="0"/>
                </a:moveTo>
                <a:lnTo>
                  <a:pt x="0" y="75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8" name="object 728"/>
          <p:cNvSpPr/>
          <p:nvPr/>
        </p:nvSpPr>
        <p:spPr>
          <a:xfrm>
            <a:off x="3294059" y="2241524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0"/>
                </a:moveTo>
                <a:lnTo>
                  <a:pt x="0" y="558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9" name="object 729"/>
          <p:cNvSpPr/>
          <p:nvPr/>
        </p:nvSpPr>
        <p:spPr>
          <a:xfrm>
            <a:off x="3290841" y="2240825"/>
            <a:ext cx="0" cy="3810"/>
          </a:xfrm>
          <a:custGeom>
            <a:avLst/>
            <a:gdLst/>
            <a:ahLst/>
            <a:cxnLst/>
            <a:rect l="l" t="t" r="r" b="b"/>
            <a:pathLst>
              <a:path h="3810">
                <a:moveTo>
                  <a:pt x="0" y="0"/>
                </a:moveTo>
                <a:lnTo>
                  <a:pt x="0" y="34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0" name="object 730"/>
          <p:cNvSpPr/>
          <p:nvPr/>
        </p:nvSpPr>
        <p:spPr>
          <a:xfrm>
            <a:off x="3287615" y="2242840"/>
            <a:ext cx="0" cy="3175"/>
          </a:xfrm>
          <a:custGeom>
            <a:avLst/>
            <a:gdLst/>
            <a:ahLst/>
            <a:cxnLst/>
            <a:rect l="l" t="t" r="r" b="b"/>
            <a:pathLst>
              <a:path h="3175">
                <a:moveTo>
                  <a:pt x="0" y="0"/>
                </a:moveTo>
                <a:lnTo>
                  <a:pt x="0" y="2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1" name="object 731"/>
          <p:cNvSpPr/>
          <p:nvPr/>
        </p:nvSpPr>
        <p:spPr>
          <a:xfrm>
            <a:off x="3284401" y="2243227"/>
            <a:ext cx="0" cy="3175"/>
          </a:xfrm>
          <a:custGeom>
            <a:avLst/>
            <a:gdLst/>
            <a:ahLst/>
            <a:cxnLst/>
            <a:rect l="l" t="t" r="r" b="b"/>
            <a:pathLst>
              <a:path h="3175">
                <a:moveTo>
                  <a:pt x="0" y="0"/>
                </a:moveTo>
                <a:lnTo>
                  <a:pt x="0" y="29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2" name="object 732"/>
          <p:cNvSpPr/>
          <p:nvPr/>
        </p:nvSpPr>
        <p:spPr>
          <a:xfrm>
            <a:off x="3281176" y="2238887"/>
            <a:ext cx="0" cy="6350"/>
          </a:xfrm>
          <a:custGeom>
            <a:avLst/>
            <a:gdLst/>
            <a:ahLst/>
            <a:cxnLst/>
            <a:rect l="l" t="t" r="r" b="b"/>
            <a:pathLst>
              <a:path h="6350">
                <a:moveTo>
                  <a:pt x="0" y="0"/>
                </a:moveTo>
                <a:lnTo>
                  <a:pt x="0" y="619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3" name="object 733"/>
          <p:cNvSpPr/>
          <p:nvPr/>
        </p:nvSpPr>
        <p:spPr>
          <a:xfrm>
            <a:off x="3277959" y="2235943"/>
            <a:ext cx="0" cy="4445"/>
          </a:xfrm>
          <a:custGeom>
            <a:avLst/>
            <a:gdLst/>
            <a:ahLst/>
            <a:cxnLst/>
            <a:rect l="l" t="t" r="r" b="b"/>
            <a:pathLst>
              <a:path h="4444">
                <a:moveTo>
                  <a:pt x="0" y="0"/>
                </a:moveTo>
                <a:lnTo>
                  <a:pt x="0" y="43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4" name="object 734"/>
          <p:cNvSpPr/>
          <p:nvPr/>
        </p:nvSpPr>
        <p:spPr>
          <a:xfrm>
            <a:off x="3274733" y="2237338"/>
            <a:ext cx="0" cy="6985"/>
          </a:xfrm>
          <a:custGeom>
            <a:avLst/>
            <a:gdLst/>
            <a:ahLst/>
            <a:cxnLst/>
            <a:rect l="l" t="t" r="r" b="b"/>
            <a:pathLst>
              <a:path h="6985">
                <a:moveTo>
                  <a:pt x="0" y="0"/>
                </a:moveTo>
                <a:lnTo>
                  <a:pt x="0" y="68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5" name="object 735"/>
          <p:cNvSpPr/>
          <p:nvPr/>
        </p:nvSpPr>
        <p:spPr>
          <a:xfrm>
            <a:off x="3271515" y="2243926"/>
            <a:ext cx="0" cy="1905"/>
          </a:xfrm>
          <a:custGeom>
            <a:avLst/>
            <a:gdLst/>
            <a:ahLst/>
            <a:cxnLst/>
            <a:rect l="l" t="t" r="r" b="b"/>
            <a:pathLst>
              <a:path h="1905">
                <a:moveTo>
                  <a:pt x="-640" y="929"/>
                </a:moveTo>
                <a:lnTo>
                  <a:pt x="640" y="92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6" name="object 736"/>
          <p:cNvSpPr/>
          <p:nvPr/>
        </p:nvSpPr>
        <p:spPr>
          <a:xfrm>
            <a:off x="3268295" y="2240360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0"/>
                </a:moveTo>
                <a:lnTo>
                  <a:pt x="0" y="519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7" name="object 737"/>
          <p:cNvSpPr/>
          <p:nvPr/>
        </p:nvSpPr>
        <p:spPr>
          <a:xfrm>
            <a:off x="3265073" y="2233231"/>
            <a:ext cx="0" cy="7620"/>
          </a:xfrm>
          <a:custGeom>
            <a:avLst/>
            <a:gdLst/>
            <a:ahLst/>
            <a:cxnLst/>
            <a:rect l="l" t="t" r="r" b="b"/>
            <a:pathLst>
              <a:path h="7619">
                <a:moveTo>
                  <a:pt x="0" y="0"/>
                </a:moveTo>
                <a:lnTo>
                  <a:pt x="0" y="712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8" name="object 738"/>
          <p:cNvSpPr/>
          <p:nvPr/>
        </p:nvSpPr>
        <p:spPr>
          <a:xfrm>
            <a:off x="3261852" y="2232299"/>
            <a:ext cx="0" cy="16510"/>
          </a:xfrm>
          <a:custGeom>
            <a:avLst/>
            <a:gdLst/>
            <a:ahLst/>
            <a:cxnLst/>
            <a:rect l="l" t="t" r="r" b="b"/>
            <a:pathLst>
              <a:path h="16510">
                <a:moveTo>
                  <a:pt x="0" y="0"/>
                </a:moveTo>
                <a:lnTo>
                  <a:pt x="0" y="1588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9" name="object 739"/>
          <p:cNvSpPr/>
          <p:nvPr/>
        </p:nvSpPr>
        <p:spPr>
          <a:xfrm>
            <a:off x="3258627" y="2247801"/>
            <a:ext cx="0" cy="1905"/>
          </a:xfrm>
          <a:custGeom>
            <a:avLst/>
            <a:gdLst/>
            <a:ahLst/>
            <a:cxnLst/>
            <a:rect l="l" t="t" r="r" b="b"/>
            <a:pathLst>
              <a:path h="1905">
                <a:moveTo>
                  <a:pt x="-640" y="851"/>
                </a:moveTo>
                <a:lnTo>
                  <a:pt x="640" y="8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0" name="object 740"/>
          <p:cNvSpPr/>
          <p:nvPr/>
        </p:nvSpPr>
        <p:spPr>
          <a:xfrm>
            <a:off x="3255411" y="2242608"/>
            <a:ext cx="0" cy="7620"/>
          </a:xfrm>
          <a:custGeom>
            <a:avLst/>
            <a:gdLst/>
            <a:ahLst/>
            <a:cxnLst/>
            <a:rect l="l" t="t" r="r" b="b"/>
            <a:pathLst>
              <a:path h="7619">
                <a:moveTo>
                  <a:pt x="0" y="0"/>
                </a:moveTo>
                <a:lnTo>
                  <a:pt x="0" y="759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1" name="object 741"/>
          <p:cNvSpPr/>
          <p:nvPr/>
        </p:nvSpPr>
        <p:spPr>
          <a:xfrm>
            <a:off x="3252191" y="2234083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0"/>
                </a:moveTo>
                <a:lnTo>
                  <a:pt x="0" y="852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2" name="object 742"/>
          <p:cNvSpPr/>
          <p:nvPr/>
        </p:nvSpPr>
        <p:spPr>
          <a:xfrm>
            <a:off x="3248969" y="2217807"/>
            <a:ext cx="0" cy="31115"/>
          </a:xfrm>
          <a:custGeom>
            <a:avLst/>
            <a:gdLst/>
            <a:ahLst/>
            <a:cxnLst/>
            <a:rect l="l" t="t" r="r" b="b"/>
            <a:pathLst>
              <a:path h="31114">
                <a:moveTo>
                  <a:pt x="0" y="0"/>
                </a:moveTo>
                <a:lnTo>
                  <a:pt x="0" y="3053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3" name="object 743"/>
          <p:cNvSpPr/>
          <p:nvPr/>
        </p:nvSpPr>
        <p:spPr>
          <a:xfrm>
            <a:off x="3245749" y="2248344"/>
            <a:ext cx="0" cy="15240"/>
          </a:xfrm>
          <a:custGeom>
            <a:avLst/>
            <a:gdLst/>
            <a:ahLst/>
            <a:cxnLst/>
            <a:rect l="l" t="t" r="r" b="b"/>
            <a:pathLst>
              <a:path h="15239">
                <a:moveTo>
                  <a:pt x="0" y="0"/>
                </a:moveTo>
                <a:lnTo>
                  <a:pt x="0" y="148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4" name="object 744"/>
          <p:cNvSpPr/>
          <p:nvPr/>
        </p:nvSpPr>
        <p:spPr>
          <a:xfrm>
            <a:off x="3242526" y="2236873"/>
            <a:ext cx="0" cy="26670"/>
          </a:xfrm>
          <a:custGeom>
            <a:avLst/>
            <a:gdLst/>
            <a:ahLst/>
            <a:cxnLst/>
            <a:rect l="l" t="t" r="r" b="b"/>
            <a:pathLst>
              <a:path h="26669">
                <a:moveTo>
                  <a:pt x="0" y="0"/>
                </a:moveTo>
                <a:lnTo>
                  <a:pt x="0" y="2619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5" name="object 745"/>
          <p:cNvSpPr/>
          <p:nvPr/>
        </p:nvSpPr>
        <p:spPr>
          <a:xfrm>
            <a:off x="3239305" y="2220209"/>
            <a:ext cx="0" cy="17145"/>
          </a:xfrm>
          <a:custGeom>
            <a:avLst/>
            <a:gdLst/>
            <a:ahLst/>
            <a:cxnLst/>
            <a:rect l="l" t="t" r="r" b="b"/>
            <a:pathLst>
              <a:path h="17144">
                <a:moveTo>
                  <a:pt x="0" y="0"/>
                </a:moveTo>
                <a:lnTo>
                  <a:pt x="0" y="1666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6" name="object 746"/>
          <p:cNvSpPr/>
          <p:nvPr/>
        </p:nvSpPr>
        <p:spPr>
          <a:xfrm>
            <a:off x="3236084" y="2203083"/>
            <a:ext cx="0" cy="55880"/>
          </a:xfrm>
          <a:custGeom>
            <a:avLst/>
            <a:gdLst/>
            <a:ahLst/>
            <a:cxnLst/>
            <a:rect l="l" t="t" r="r" b="b"/>
            <a:pathLst>
              <a:path h="55880">
                <a:moveTo>
                  <a:pt x="0" y="0"/>
                </a:moveTo>
                <a:lnTo>
                  <a:pt x="0" y="5572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7" name="object 747"/>
          <p:cNvSpPr/>
          <p:nvPr/>
        </p:nvSpPr>
        <p:spPr>
          <a:xfrm>
            <a:off x="3232863" y="2258805"/>
            <a:ext cx="0" cy="15240"/>
          </a:xfrm>
          <a:custGeom>
            <a:avLst/>
            <a:gdLst/>
            <a:ahLst/>
            <a:cxnLst/>
            <a:rect l="l" t="t" r="r" b="b"/>
            <a:pathLst>
              <a:path h="15239">
                <a:moveTo>
                  <a:pt x="0" y="0"/>
                </a:moveTo>
                <a:lnTo>
                  <a:pt x="0" y="1495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8" name="object 748"/>
          <p:cNvSpPr/>
          <p:nvPr/>
        </p:nvSpPr>
        <p:spPr>
          <a:xfrm>
            <a:off x="3229644" y="2229045"/>
            <a:ext cx="0" cy="34925"/>
          </a:xfrm>
          <a:custGeom>
            <a:avLst/>
            <a:gdLst/>
            <a:ahLst/>
            <a:cxnLst/>
            <a:rect l="l" t="t" r="r" b="b"/>
            <a:pathLst>
              <a:path h="34925">
                <a:moveTo>
                  <a:pt x="0" y="0"/>
                </a:moveTo>
                <a:lnTo>
                  <a:pt x="0" y="3464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9" name="object 749"/>
          <p:cNvSpPr/>
          <p:nvPr/>
        </p:nvSpPr>
        <p:spPr>
          <a:xfrm>
            <a:off x="3226423" y="2212073"/>
            <a:ext cx="0" cy="17145"/>
          </a:xfrm>
          <a:custGeom>
            <a:avLst/>
            <a:gdLst/>
            <a:ahLst/>
            <a:cxnLst/>
            <a:rect l="l" t="t" r="r" b="b"/>
            <a:pathLst>
              <a:path h="17144">
                <a:moveTo>
                  <a:pt x="0" y="0"/>
                </a:moveTo>
                <a:lnTo>
                  <a:pt x="0" y="1697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0" name="object 750"/>
          <p:cNvSpPr/>
          <p:nvPr/>
        </p:nvSpPr>
        <p:spPr>
          <a:xfrm>
            <a:off x="3223203" y="2192852"/>
            <a:ext cx="0" cy="78105"/>
          </a:xfrm>
          <a:custGeom>
            <a:avLst/>
            <a:gdLst/>
            <a:ahLst/>
            <a:cxnLst/>
            <a:rect l="l" t="t" r="r" b="b"/>
            <a:pathLst>
              <a:path h="78105">
                <a:moveTo>
                  <a:pt x="0" y="0"/>
                </a:moveTo>
                <a:lnTo>
                  <a:pt x="0" y="7757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1" name="object 751"/>
          <p:cNvSpPr/>
          <p:nvPr/>
        </p:nvSpPr>
        <p:spPr>
          <a:xfrm>
            <a:off x="3219980" y="2259270"/>
            <a:ext cx="0" cy="21590"/>
          </a:xfrm>
          <a:custGeom>
            <a:avLst/>
            <a:gdLst/>
            <a:ahLst/>
            <a:cxnLst/>
            <a:rect l="l" t="t" r="r" b="b"/>
            <a:pathLst>
              <a:path h="21589">
                <a:moveTo>
                  <a:pt x="0" y="0"/>
                </a:moveTo>
                <a:lnTo>
                  <a:pt x="0" y="2115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2" name="object 752"/>
          <p:cNvSpPr/>
          <p:nvPr/>
        </p:nvSpPr>
        <p:spPr>
          <a:xfrm>
            <a:off x="3216761" y="2217421"/>
            <a:ext cx="0" cy="44450"/>
          </a:xfrm>
          <a:custGeom>
            <a:avLst/>
            <a:gdLst/>
            <a:ahLst/>
            <a:cxnLst/>
            <a:rect l="l" t="t" r="r" b="b"/>
            <a:pathLst>
              <a:path h="44450">
                <a:moveTo>
                  <a:pt x="0" y="0"/>
                </a:moveTo>
                <a:lnTo>
                  <a:pt x="0" y="4409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3" name="object 753"/>
          <p:cNvSpPr/>
          <p:nvPr/>
        </p:nvSpPr>
        <p:spPr>
          <a:xfrm>
            <a:off x="3213538" y="2197658"/>
            <a:ext cx="0" cy="45720"/>
          </a:xfrm>
          <a:custGeom>
            <a:avLst/>
            <a:gdLst/>
            <a:ahLst/>
            <a:cxnLst/>
            <a:rect l="l" t="t" r="r" b="b"/>
            <a:pathLst>
              <a:path h="45719">
                <a:moveTo>
                  <a:pt x="0" y="0"/>
                </a:moveTo>
                <a:lnTo>
                  <a:pt x="0" y="454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4" name="object 754"/>
          <p:cNvSpPr/>
          <p:nvPr/>
        </p:nvSpPr>
        <p:spPr>
          <a:xfrm>
            <a:off x="3210317" y="2189521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0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5" name="object 755"/>
          <p:cNvSpPr/>
          <p:nvPr/>
        </p:nvSpPr>
        <p:spPr>
          <a:xfrm>
            <a:off x="3207099" y="2250591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2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6" name="object 756"/>
          <p:cNvSpPr/>
          <p:nvPr/>
        </p:nvSpPr>
        <p:spPr>
          <a:xfrm>
            <a:off x="3203875" y="2207422"/>
            <a:ext cx="0" cy="43815"/>
          </a:xfrm>
          <a:custGeom>
            <a:avLst/>
            <a:gdLst/>
            <a:ahLst/>
            <a:cxnLst/>
            <a:rect l="l" t="t" r="r" b="b"/>
            <a:pathLst>
              <a:path h="43814">
                <a:moveTo>
                  <a:pt x="0" y="0"/>
                </a:moveTo>
                <a:lnTo>
                  <a:pt x="0" y="4332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7" name="object 757"/>
          <p:cNvSpPr/>
          <p:nvPr/>
        </p:nvSpPr>
        <p:spPr>
          <a:xfrm>
            <a:off x="3200657" y="2206958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0"/>
                </a:moveTo>
                <a:lnTo>
                  <a:pt x="0" y="3634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8" name="object 758"/>
          <p:cNvSpPr/>
          <p:nvPr/>
        </p:nvSpPr>
        <p:spPr>
          <a:xfrm>
            <a:off x="3197431" y="2191612"/>
            <a:ext cx="0" cy="99695"/>
          </a:xfrm>
          <a:custGeom>
            <a:avLst/>
            <a:gdLst/>
            <a:ahLst/>
            <a:cxnLst/>
            <a:rect l="l" t="t" r="r" b="b"/>
            <a:pathLst>
              <a:path h="99694">
                <a:moveTo>
                  <a:pt x="0" y="0"/>
                </a:moveTo>
                <a:lnTo>
                  <a:pt x="0" y="993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9" name="object 759"/>
          <p:cNvSpPr/>
          <p:nvPr/>
        </p:nvSpPr>
        <p:spPr>
          <a:xfrm>
            <a:off x="3194217" y="2241367"/>
            <a:ext cx="0" cy="48260"/>
          </a:xfrm>
          <a:custGeom>
            <a:avLst/>
            <a:gdLst/>
            <a:ahLst/>
            <a:cxnLst/>
            <a:rect l="l" t="t" r="r" b="b"/>
            <a:pathLst>
              <a:path h="48260">
                <a:moveTo>
                  <a:pt x="0" y="0"/>
                </a:moveTo>
                <a:lnTo>
                  <a:pt x="0" y="4812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0" name="object 760"/>
          <p:cNvSpPr/>
          <p:nvPr/>
        </p:nvSpPr>
        <p:spPr>
          <a:xfrm>
            <a:off x="3190995" y="2208121"/>
            <a:ext cx="0" cy="40005"/>
          </a:xfrm>
          <a:custGeom>
            <a:avLst/>
            <a:gdLst/>
            <a:ahLst/>
            <a:cxnLst/>
            <a:rect l="l" t="t" r="r" b="b"/>
            <a:pathLst>
              <a:path h="40005">
                <a:moveTo>
                  <a:pt x="0" y="0"/>
                </a:moveTo>
                <a:lnTo>
                  <a:pt x="0" y="39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1" name="object 761"/>
          <p:cNvSpPr/>
          <p:nvPr/>
        </p:nvSpPr>
        <p:spPr>
          <a:xfrm>
            <a:off x="3187771" y="2182467"/>
            <a:ext cx="0" cy="69215"/>
          </a:xfrm>
          <a:custGeom>
            <a:avLst/>
            <a:gdLst/>
            <a:ahLst/>
            <a:cxnLst/>
            <a:rect l="l" t="t" r="r" b="b"/>
            <a:pathLst>
              <a:path h="69214">
                <a:moveTo>
                  <a:pt x="0" y="0"/>
                </a:moveTo>
                <a:lnTo>
                  <a:pt x="0" y="6920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2" name="object 762"/>
          <p:cNvSpPr/>
          <p:nvPr/>
        </p:nvSpPr>
        <p:spPr>
          <a:xfrm>
            <a:off x="3184553" y="2186111"/>
            <a:ext cx="0" cy="104775"/>
          </a:xfrm>
          <a:custGeom>
            <a:avLst/>
            <a:gdLst/>
            <a:ahLst/>
            <a:cxnLst/>
            <a:rect l="l" t="t" r="r" b="b"/>
            <a:pathLst>
              <a:path h="104775">
                <a:moveTo>
                  <a:pt x="0" y="0"/>
                </a:moveTo>
                <a:lnTo>
                  <a:pt x="0" y="1044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3" name="object 763"/>
          <p:cNvSpPr/>
          <p:nvPr/>
        </p:nvSpPr>
        <p:spPr>
          <a:xfrm>
            <a:off x="3181331" y="2235633"/>
            <a:ext cx="0" cy="41275"/>
          </a:xfrm>
          <a:custGeom>
            <a:avLst/>
            <a:gdLst/>
            <a:ahLst/>
            <a:cxnLst/>
            <a:rect l="l" t="t" r="r" b="b"/>
            <a:pathLst>
              <a:path h="41275">
                <a:moveTo>
                  <a:pt x="0" y="0"/>
                </a:moveTo>
                <a:lnTo>
                  <a:pt x="0" y="4122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4" name="object 764"/>
          <p:cNvSpPr/>
          <p:nvPr/>
        </p:nvSpPr>
        <p:spPr>
          <a:xfrm>
            <a:off x="3178111" y="2204556"/>
            <a:ext cx="0" cy="31115"/>
          </a:xfrm>
          <a:custGeom>
            <a:avLst/>
            <a:gdLst/>
            <a:ahLst/>
            <a:cxnLst/>
            <a:rect l="l" t="t" r="r" b="b"/>
            <a:pathLst>
              <a:path h="31114">
                <a:moveTo>
                  <a:pt x="0" y="0"/>
                </a:moveTo>
                <a:lnTo>
                  <a:pt x="0" y="3107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5" name="object 765"/>
          <p:cNvSpPr/>
          <p:nvPr/>
        </p:nvSpPr>
        <p:spPr>
          <a:xfrm>
            <a:off x="3174885" y="2188822"/>
            <a:ext cx="0" cy="52069"/>
          </a:xfrm>
          <a:custGeom>
            <a:avLst/>
            <a:gdLst/>
            <a:ahLst/>
            <a:cxnLst/>
            <a:rect l="l" t="t" r="r" b="b"/>
            <a:pathLst>
              <a:path h="52069">
                <a:moveTo>
                  <a:pt x="0" y="0"/>
                </a:moveTo>
                <a:lnTo>
                  <a:pt x="0" y="514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6" name="object 766"/>
          <p:cNvSpPr/>
          <p:nvPr/>
        </p:nvSpPr>
        <p:spPr>
          <a:xfrm>
            <a:off x="3171669" y="2215017"/>
            <a:ext cx="0" cy="68580"/>
          </a:xfrm>
          <a:custGeom>
            <a:avLst/>
            <a:gdLst/>
            <a:ahLst/>
            <a:cxnLst/>
            <a:rect l="l" t="t" r="r" b="b"/>
            <a:pathLst>
              <a:path h="68580">
                <a:moveTo>
                  <a:pt x="0" y="0"/>
                </a:moveTo>
                <a:lnTo>
                  <a:pt x="0" y="682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7" name="object 767"/>
          <p:cNvSpPr/>
          <p:nvPr/>
        </p:nvSpPr>
        <p:spPr>
          <a:xfrm>
            <a:off x="3168448" y="2241056"/>
            <a:ext cx="0" cy="26034"/>
          </a:xfrm>
          <a:custGeom>
            <a:avLst/>
            <a:gdLst/>
            <a:ahLst/>
            <a:cxnLst/>
            <a:rect l="l" t="t" r="r" b="b"/>
            <a:pathLst>
              <a:path h="26035">
                <a:moveTo>
                  <a:pt x="0" y="0"/>
                </a:moveTo>
                <a:lnTo>
                  <a:pt x="0" y="254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8" name="object 768"/>
          <p:cNvSpPr/>
          <p:nvPr/>
        </p:nvSpPr>
        <p:spPr>
          <a:xfrm>
            <a:off x="3165225" y="2220364"/>
            <a:ext cx="0" cy="20955"/>
          </a:xfrm>
          <a:custGeom>
            <a:avLst/>
            <a:gdLst/>
            <a:ahLst/>
            <a:cxnLst/>
            <a:rect l="l" t="t" r="r" b="b"/>
            <a:pathLst>
              <a:path h="20955">
                <a:moveTo>
                  <a:pt x="0" y="0"/>
                </a:moveTo>
                <a:lnTo>
                  <a:pt x="0" y="2077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9" name="object 769"/>
          <p:cNvSpPr/>
          <p:nvPr/>
        </p:nvSpPr>
        <p:spPr>
          <a:xfrm>
            <a:off x="3162007" y="2220908"/>
            <a:ext cx="0" cy="38735"/>
          </a:xfrm>
          <a:custGeom>
            <a:avLst/>
            <a:gdLst/>
            <a:ahLst/>
            <a:cxnLst/>
            <a:rect l="l" t="t" r="r" b="b"/>
            <a:pathLst>
              <a:path h="38735">
                <a:moveTo>
                  <a:pt x="0" y="0"/>
                </a:moveTo>
                <a:lnTo>
                  <a:pt x="0" y="3828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0" name="object 770"/>
          <p:cNvSpPr/>
          <p:nvPr/>
        </p:nvSpPr>
        <p:spPr>
          <a:xfrm>
            <a:off x="3158784" y="2251365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89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1" name="object 771"/>
          <p:cNvSpPr/>
          <p:nvPr/>
        </p:nvSpPr>
        <p:spPr>
          <a:xfrm>
            <a:off x="3155565" y="2236485"/>
            <a:ext cx="0" cy="15240"/>
          </a:xfrm>
          <a:custGeom>
            <a:avLst/>
            <a:gdLst/>
            <a:ahLst/>
            <a:cxnLst/>
            <a:rect l="l" t="t" r="r" b="b"/>
            <a:pathLst>
              <a:path h="15239">
                <a:moveTo>
                  <a:pt x="0" y="0"/>
                </a:moveTo>
                <a:lnTo>
                  <a:pt x="0" y="1488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2" name="object 772"/>
          <p:cNvSpPr/>
          <p:nvPr/>
        </p:nvSpPr>
        <p:spPr>
          <a:xfrm>
            <a:off x="3152344" y="2230906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0"/>
                </a:moveTo>
                <a:lnTo>
                  <a:pt x="0" y="55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3" name="object 773"/>
          <p:cNvSpPr/>
          <p:nvPr/>
        </p:nvSpPr>
        <p:spPr>
          <a:xfrm>
            <a:off x="3149123" y="2230285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0"/>
                </a:moveTo>
                <a:lnTo>
                  <a:pt x="0" y="1836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4" name="object 774"/>
          <p:cNvSpPr/>
          <p:nvPr/>
        </p:nvSpPr>
        <p:spPr>
          <a:xfrm>
            <a:off x="3145902" y="2247490"/>
            <a:ext cx="0" cy="3175"/>
          </a:xfrm>
          <a:custGeom>
            <a:avLst/>
            <a:gdLst/>
            <a:ahLst/>
            <a:cxnLst/>
            <a:rect l="l" t="t" r="r" b="b"/>
            <a:pathLst>
              <a:path h="3175">
                <a:moveTo>
                  <a:pt x="0" y="0"/>
                </a:moveTo>
                <a:lnTo>
                  <a:pt x="0" y="279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5" name="object 775"/>
          <p:cNvSpPr/>
          <p:nvPr/>
        </p:nvSpPr>
        <p:spPr>
          <a:xfrm>
            <a:off x="3142679" y="2240748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0"/>
                </a:moveTo>
                <a:lnTo>
                  <a:pt x="0" y="81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6" name="object 776"/>
          <p:cNvSpPr/>
          <p:nvPr/>
        </p:nvSpPr>
        <p:spPr>
          <a:xfrm>
            <a:off x="3139459" y="2232610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0"/>
                </a:moveTo>
                <a:lnTo>
                  <a:pt x="0" y="81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7" name="object 777"/>
          <p:cNvSpPr/>
          <p:nvPr/>
        </p:nvSpPr>
        <p:spPr>
          <a:xfrm>
            <a:off x="3136237" y="2229509"/>
            <a:ext cx="0" cy="20955"/>
          </a:xfrm>
          <a:custGeom>
            <a:avLst/>
            <a:gdLst/>
            <a:ahLst/>
            <a:cxnLst/>
            <a:rect l="l" t="t" r="r" b="b"/>
            <a:pathLst>
              <a:path h="20955">
                <a:moveTo>
                  <a:pt x="0" y="0"/>
                </a:moveTo>
                <a:lnTo>
                  <a:pt x="0" y="2053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8" name="object 778"/>
          <p:cNvSpPr/>
          <p:nvPr/>
        </p:nvSpPr>
        <p:spPr>
          <a:xfrm>
            <a:off x="3133016" y="2247104"/>
            <a:ext cx="0" cy="4445"/>
          </a:xfrm>
          <a:custGeom>
            <a:avLst/>
            <a:gdLst/>
            <a:ahLst/>
            <a:cxnLst/>
            <a:rect l="l" t="t" r="r" b="b"/>
            <a:pathLst>
              <a:path h="4444">
                <a:moveTo>
                  <a:pt x="0" y="0"/>
                </a:moveTo>
                <a:lnTo>
                  <a:pt x="0" y="433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9" name="object 779"/>
          <p:cNvSpPr/>
          <p:nvPr/>
        </p:nvSpPr>
        <p:spPr>
          <a:xfrm>
            <a:off x="3129796" y="2240437"/>
            <a:ext cx="0" cy="10795"/>
          </a:xfrm>
          <a:custGeom>
            <a:avLst/>
            <a:gdLst/>
            <a:ahLst/>
            <a:cxnLst/>
            <a:rect l="l" t="t" r="r" b="b"/>
            <a:pathLst>
              <a:path h="10794">
                <a:moveTo>
                  <a:pt x="0" y="0"/>
                </a:moveTo>
                <a:lnTo>
                  <a:pt x="0" y="1030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0" name="object 780"/>
          <p:cNvSpPr/>
          <p:nvPr/>
        </p:nvSpPr>
        <p:spPr>
          <a:xfrm>
            <a:off x="3126577" y="2225634"/>
            <a:ext cx="0" cy="15240"/>
          </a:xfrm>
          <a:custGeom>
            <a:avLst/>
            <a:gdLst/>
            <a:ahLst/>
            <a:cxnLst/>
            <a:rect l="l" t="t" r="r" b="b"/>
            <a:pathLst>
              <a:path h="15239">
                <a:moveTo>
                  <a:pt x="0" y="0"/>
                </a:moveTo>
                <a:lnTo>
                  <a:pt x="0" y="1480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1" name="object 781"/>
          <p:cNvSpPr/>
          <p:nvPr/>
        </p:nvSpPr>
        <p:spPr>
          <a:xfrm>
            <a:off x="3123359" y="2218893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936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2" name="object 782"/>
          <p:cNvSpPr/>
          <p:nvPr/>
        </p:nvSpPr>
        <p:spPr>
          <a:xfrm>
            <a:off x="3120138" y="2252684"/>
            <a:ext cx="0" cy="6350"/>
          </a:xfrm>
          <a:custGeom>
            <a:avLst/>
            <a:gdLst/>
            <a:ahLst/>
            <a:cxnLst/>
            <a:rect l="l" t="t" r="r" b="b"/>
            <a:pathLst>
              <a:path h="6350">
                <a:moveTo>
                  <a:pt x="0" y="0"/>
                </a:moveTo>
                <a:lnTo>
                  <a:pt x="0" y="596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3" name="object 783"/>
          <p:cNvSpPr/>
          <p:nvPr/>
        </p:nvSpPr>
        <p:spPr>
          <a:xfrm>
            <a:off x="3116914" y="2229589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0" y="0"/>
                </a:moveTo>
                <a:lnTo>
                  <a:pt x="0" y="2518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4" name="object 784"/>
          <p:cNvSpPr/>
          <p:nvPr/>
        </p:nvSpPr>
        <p:spPr>
          <a:xfrm>
            <a:off x="3113691" y="2219512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0"/>
                </a:moveTo>
                <a:lnTo>
                  <a:pt x="0" y="1798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5" name="object 785"/>
          <p:cNvSpPr/>
          <p:nvPr/>
        </p:nvSpPr>
        <p:spPr>
          <a:xfrm>
            <a:off x="3110470" y="2207733"/>
            <a:ext cx="0" cy="58419"/>
          </a:xfrm>
          <a:custGeom>
            <a:avLst/>
            <a:gdLst/>
            <a:ahLst/>
            <a:cxnLst/>
            <a:rect l="l" t="t" r="r" b="b"/>
            <a:pathLst>
              <a:path h="58419">
                <a:moveTo>
                  <a:pt x="0" y="0"/>
                </a:moveTo>
                <a:lnTo>
                  <a:pt x="0" y="5781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6" name="object 786"/>
          <p:cNvSpPr/>
          <p:nvPr/>
        </p:nvSpPr>
        <p:spPr>
          <a:xfrm>
            <a:off x="3107252" y="2252372"/>
            <a:ext cx="0" cy="13335"/>
          </a:xfrm>
          <a:custGeom>
            <a:avLst/>
            <a:gdLst/>
            <a:ahLst/>
            <a:cxnLst/>
            <a:rect l="l" t="t" r="r" b="b"/>
            <a:pathLst>
              <a:path h="13335">
                <a:moveTo>
                  <a:pt x="0" y="0"/>
                </a:moveTo>
                <a:lnTo>
                  <a:pt x="0" y="1294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7" name="object 787"/>
          <p:cNvSpPr/>
          <p:nvPr/>
        </p:nvSpPr>
        <p:spPr>
          <a:xfrm>
            <a:off x="3104027" y="2215094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27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8" name="object 788"/>
          <p:cNvSpPr/>
          <p:nvPr/>
        </p:nvSpPr>
        <p:spPr>
          <a:xfrm>
            <a:off x="3100813" y="2195256"/>
            <a:ext cx="0" cy="49530"/>
          </a:xfrm>
          <a:custGeom>
            <a:avLst/>
            <a:gdLst/>
            <a:ahLst/>
            <a:cxnLst/>
            <a:rect l="l" t="t" r="r" b="b"/>
            <a:pathLst>
              <a:path h="49530">
                <a:moveTo>
                  <a:pt x="0" y="0"/>
                </a:moveTo>
                <a:lnTo>
                  <a:pt x="0" y="4928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9" name="object 789"/>
          <p:cNvSpPr/>
          <p:nvPr/>
        </p:nvSpPr>
        <p:spPr>
          <a:xfrm>
            <a:off x="3097587" y="2195256"/>
            <a:ext cx="0" cy="87630"/>
          </a:xfrm>
          <a:custGeom>
            <a:avLst/>
            <a:gdLst/>
            <a:ahLst/>
            <a:cxnLst/>
            <a:rect l="l" t="t" r="r" b="b"/>
            <a:pathLst>
              <a:path h="87630">
                <a:moveTo>
                  <a:pt x="0" y="0"/>
                </a:moveTo>
                <a:lnTo>
                  <a:pt x="0" y="8703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0" name="object 790"/>
          <p:cNvSpPr/>
          <p:nvPr/>
        </p:nvSpPr>
        <p:spPr>
          <a:xfrm>
            <a:off x="3094369" y="2240515"/>
            <a:ext cx="0" cy="28575"/>
          </a:xfrm>
          <a:custGeom>
            <a:avLst/>
            <a:gdLst/>
            <a:ahLst/>
            <a:cxnLst/>
            <a:rect l="l" t="t" r="r" b="b"/>
            <a:pathLst>
              <a:path h="28575">
                <a:moveTo>
                  <a:pt x="0" y="0"/>
                </a:moveTo>
                <a:lnTo>
                  <a:pt x="0" y="2844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1" name="object 791"/>
          <p:cNvSpPr/>
          <p:nvPr/>
        </p:nvSpPr>
        <p:spPr>
          <a:xfrm>
            <a:off x="3091150" y="2214784"/>
            <a:ext cx="0" cy="27305"/>
          </a:xfrm>
          <a:custGeom>
            <a:avLst/>
            <a:gdLst/>
            <a:ahLst/>
            <a:cxnLst/>
            <a:rect l="l" t="t" r="r" b="b"/>
            <a:pathLst>
              <a:path h="27305">
                <a:moveTo>
                  <a:pt x="0" y="0"/>
                </a:moveTo>
                <a:lnTo>
                  <a:pt x="0" y="269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2" name="object 792"/>
          <p:cNvSpPr/>
          <p:nvPr/>
        </p:nvSpPr>
        <p:spPr>
          <a:xfrm>
            <a:off x="3087927" y="2192543"/>
            <a:ext cx="0" cy="64769"/>
          </a:xfrm>
          <a:custGeom>
            <a:avLst/>
            <a:gdLst/>
            <a:ahLst/>
            <a:cxnLst/>
            <a:rect l="l" t="t" r="r" b="b"/>
            <a:pathLst>
              <a:path h="64769">
                <a:moveTo>
                  <a:pt x="0" y="0"/>
                </a:moveTo>
                <a:lnTo>
                  <a:pt x="0" y="6455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3" name="object 793"/>
          <p:cNvSpPr/>
          <p:nvPr/>
        </p:nvSpPr>
        <p:spPr>
          <a:xfrm>
            <a:off x="3084702" y="2257101"/>
            <a:ext cx="0" cy="29209"/>
          </a:xfrm>
          <a:custGeom>
            <a:avLst/>
            <a:gdLst/>
            <a:ahLst/>
            <a:cxnLst/>
            <a:rect l="l" t="t" r="r" b="b"/>
            <a:pathLst>
              <a:path h="29210">
                <a:moveTo>
                  <a:pt x="0" y="0"/>
                </a:moveTo>
                <a:lnTo>
                  <a:pt x="0" y="285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4" name="object 794"/>
          <p:cNvSpPr/>
          <p:nvPr/>
        </p:nvSpPr>
        <p:spPr>
          <a:xfrm>
            <a:off x="3081485" y="2223698"/>
            <a:ext cx="0" cy="40005"/>
          </a:xfrm>
          <a:custGeom>
            <a:avLst/>
            <a:gdLst/>
            <a:ahLst/>
            <a:cxnLst/>
            <a:rect l="l" t="t" r="r" b="b"/>
            <a:pathLst>
              <a:path h="40005">
                <a:moveTo>
                  <a:pt x="0" y="0"/>
                </a:moveTo>
                <a:lnTo>
                  <a:pt x="0" y="3960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5" name="object 795"/>
          <p:cNvSpPr/>
          <p:nvPr/>
        </p:nvSpPr>
        <p:spPr>
          <a:xfrm>
            <a:off x="3078264" y="2213158"/>
            <a:ext cx="0" cy="31750"/>
          </a:xfrm>
          <a:custGeom>
            <a:avLst/>
            <a:gdLst/>
            <a:ahLst/>
            <a:cxnLst/>
            <a:rect l="l" t="t" r="r" b="b"/>
            <a:pathLst>
              <a:path h="31750">
                <a:moveTo>
                  <a:pt x="0" y="0"/>
                </a:moveTo>
                <a:lnTo>
                  <a:pt x="0" y="3154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6" name="object 796"/>
          <p:cNvSpPr/>
          <p:nvPr/>
        </p:nvSpPr>
        <p:spPr>
          <a:xfrm>
            <a:off x="3075044" y="2187582"/>
            <a:ext cx="0" cy="104775"/>
          </a:xfrm>
          <a:custGeom>
            <a:avLst/>
            <a:gdLst/>
            <a:ahLst/>
            <a:cxnLst/>
            <a:rect l="l" t="t" r="r" b="b"/>
            <a:pathLst>
              <a:path h="104775">
                <a:moveTo>
                  <a:pt x="0" y="0"/>
                </a:moveTo>
                <a:lnTo>
                  <a:pt x="0" y="10415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7" name="object 797"/>
          <p:cNvSpPr/>
          <p:nvPr/>
        </p:nvSpPr>
        <p:spPr>
          <a:xfrm>
            <a:off x="3071821" y="2248653"/>
            <a:ext cx="0" cy="34925"/>
          </a:xfrm>
          <a:custGeom>
            <a:avLst/>
            <a:gdLst/>
            <a:ahLst/>
            <a:cxnLst/>
            <a:rect l="l" t="t" r="r" b="b"/>
            <a:pathLst>
              <a:path h="34925">
                <a:moveTo>
                  <a:pt x="0" y="0"/>
                </a:moveTo>
                <a:lnTo>
                  <a:pt x="0" y="344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8" name="object 798"/>
          <p:cNvSpPr/>
          <p:nvPr/>
        </p:nvSpPr>
        <p:spPr>
          <a:xfrm>
            <a:off x="3068600" y="2214475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0"/>
                </a:moveTo>
                <a:lnTo>
                  <a:pt x="0" y="3417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9" name="object 799"/>
          <p:cNvSpPr/>
          <p:nvPr/>
        </p:nvSpPr>
        <p:spPr>
          <a:xfrm>
            <a:off x="3065381" y="2187118"/>
            <a:ext cx="0" cy="53975"/>
          </a:xfrm>
          <a:custGeom>
            <a:avLst/>
            <a:gdLst/>
            <a:ahLst/>
            <a:cxnLst/>
            <a:rect l="l" t="t" r="r" b="b"/>
            <a:pathLst>
              <a:path h="53975">
                <a:moveTo>
                  <a:pt x="0" y="0"/>
                </a:moveTo>
                <a:lnTo>
                  <a:pt x="0" y="5347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0" name="object 800"/>
          <p:cNvSpPr/>
          <p:nvPr/>
        </p:nvSpPr>
        <p:spPr>
          <a:xfrm>
            <a:off x="3062160" y="2187970"/>
            <a:ext cx="0" cy="102235"/>
          </a:xfrm>
          <a:custGeom>
            <a:avLst/>
            <a:gdLst/>
            <a:ahLst/>
            <a:cxnLst/>
            <a:rect l="l" t="t" r="r" b="b"/>
            <a:pathLst>
              <a:path h="102235">
                <a:moveTo>
                  <a:pt x="0" y="0"/>
                </a:moveTo>
                <a:lnTo>
                  <a:pt x="0" y="10206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1" name="object 801"/>
          <p:cNvSpPr/>
          <p:nvPr/>
        </p:nvSpPr>
        <p:spPr>
          <a:xfrm>
            <a:off x="3058940" y="2228116"/>
            <a:ext cx="0" cy="48895"/>
          </a:xfrm>
          <a:custGeom>
            <a:avLst/>
            <a:gdLst/>
            <a:ahLst/>
            <a:cxnLst/>
            <a:rect l="l" t="t" r="r" b="b"/>
            <a:pathLst>
              <a:path h="48894">
                <a:moveTo>
                  <a:pt x="0" y="0"/>
                </a:moveTo>
                <a:lnTo>
                  <a:pt x="0" y="487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2" name="object 802"/>
          <p:cNvSpPr/>
          <p:nvPr/>
        </p:nvSpPr>
        <p:spPr>
          <a:xfrm>
            <a:off x="3055717" y="2211452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0" y="0"/>
                </a:moveTo>
                <a:lnTo>
                  <a:pt x="0" y="24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3" name="object 803"/>
          <p:cNvSpPr/>
          <p:nvPr/>
        </p:nvSpPr>
        <p:spPr>
          <a:xfrm>
            <a:off x="3052495" y="2186963"/>
            <a:ext cx="0" cy="104139"/>
          </a:xfrm>
          <a:custGeom>
            <a:avLst/>
            <a:gdLst/>
            <a:ahLst/>
            <a:cxnLst/>
            <a:rect l="l" t="t" r="r" b="b"/>
            <a:pathLst>
              <a:path h="104139">
                <a:moveTo>
                  <a:pt x="0" y="0"/>
                </a:moveTo>
                <a:lnTo>
                  <a:pt x="0" y="10392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4" name="object 804"/>
          <p:cNvSpPr/>
          <p:nvPr/>
        </p:nvSpPr>
        <p:spPr>
          <a:xfrm>
            <a:off x="3049275" y="2256635"/>
            <a:ext cx="0" cy="33020"/>
          </a:xfrm>
          <a:custGeom>
            <a:avLst/>
            <a:gdLst/>
            <a:ahLst/>
            <a:cxnLst/>
            <a:rect l="l" t="t" r="r" b="b"/>
            <a:pathLst>
              <a:path h="33019">
                <a:moveTo>
                  <a:pt x="0" y="0"/>
                </a:moveTo>
                <a:lnTo>
                  <a:pt x="0" y="3262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5" name="object 805"/>
          <p:cNvSpPr/>
          <p:nvPr/>
        </p:nvSpPr>
        <p:spPr>
          <a:xfrm>
            <a:off x="3046054" y="2211452"/>
            <a:ext cx="0" cy="45720"/>
          </a:xfrm>
          <a:custGeom>
            <a:avLst/>
            <a:gdLst/>
            <a:ahLst/>
            <a:cxnLst/>
            <a:rect l="l" t="t" r="r" b="b"/>
            <a:pathLst>
              <a:path h="45719">
                <a:moveTo>
                  <a:pt x="0" y="0"/>
                </a:moveTo>
                <a:lnTo>
                  <a:pt x="0" y="4541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6" name="object 806"/>
          <p:cNvSpPr/>
          <p:nvPr/>
        </p:nvSpPr>
        <p:spPr>
          <a:xfrm>
            <a:off x="3042833" y="2201223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3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7" name="object 807"/>
          <p:cNvSpPr/>
          <p:nvPr/>
        </p:nvSpPr>
        <p:spPr>
          <a:xfrm>
            <a:off x="3039612" y="2184561"/>
            <a:ext cx="0" cy="106680"/>
          </a:xfrm>
          <a:custGeom>
            <a:avLst/>
            <a:gdLst/>
            <a:ahLst/>
            <a:cxnLst/>
            <a:rect l="l" t="t" r="r" b="b"/>
            <a:pathLst>
              <a:path h="106680">
                <a:moveTo>
                  <a:pt x="0" y="0"/>
                </a:moveTo>
                <a:lnTo>
                  <a:pt x="0" y="1062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8" name="object 808"/>
          <p:cNvSpPr/>
          <p:nvPr/>
        </p:nvSpPr>
        <p:spPr>
          <a:xfrm>
            <a:off x="3036392" y="2241136"/>
            <a:ext cx="0" cy="42545"/>
          </a:xfrm>
          <a:custGeom>
            <a:avLst/>
            <a:gdLst/>
            <a:ahLst/>
            <a:cxnLst/>
            <a:rect l="l" t="t" r="r" b="b"/>
            <a:pathLst>
              <a:path h="42544">
                <a:moveTo>
                  <a:pt x="0" y="0"/>
                </a:moveTo>
                <a:lnTo>
                  <a:pt x="0" y="4215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9" name="object 809"/>
          <p:cNvSpPr/>
          <p:nvPr/>
        </p:nvSpPr>
        <p:spPr>
          <a:xfrm>
            <a:off x="3033171" y="2211064"/>
            <a:ext cx="0" cy="31750"/>
          </a:xfrm>
          <a:custGeom>
            <a:avLst/>
            <a:gdLst/>
            <a:ahLst/>
            <a:cxnLst/>
            <a:rect l="l" t="t" r="r" b="b"/>
            <a:pathLst>
              <a:path h="31750">
                <a:moveTo>
                  <a:pt x="0" y="0"/>
                </a:moveTo>
                <a:lnTo>
                  <a:pt x="0" y="3131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0" name="object 810"/>
          <p:cNvSpPr/>
          <p:nvPr/>
        </p:nvSpPr>
        <p:spPr>
          <a:xfrm>
            <a:off x="3029954" y="2186342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0"/>
                </a:moveTo>
                <a:lnTo>
                  <a:pt x="0" y="6308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1" name="object 811"/>
          <p:cNvSpPr/>
          <p:nvPr/>
        </p:nvSpPr>
        <p:spPr>
          <a:xfrm>
            <a:off x="3026729" y="2249427"/>
            <a:ext cx="0" cy="44450"/>
          </a:xfrm>
          <a:custGeom>
            <a:avLst/>
            <a:gdLst/>
            <a:ahLst/>
            <a:cxnLst/>
            <a:rect l="l" t="t" r="r" b="b"/>
            <a:pathLst>
              <a:path h="44450">
                <a:moveTo>
                  <a:pt x="0" y="0"/>
                </a:moveTo>
                <a:lnTo>
                  <a:pt x="0" y="4433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2" name="object 812"/>
          <p:cNvSpPr/>
          <p:nvPr/>
        </p:nvSpPr>
        <p:spPr>
          <a:xfrm>
            <a:off x="3023511" y="2207113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30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3" name="object 813"/>
          <p:cNvSpPr/>
          <p:nvPr/>
        </p:nvSpPr>
        <p:spPr>
          <a:xfrm>
            <a:off x="3020287" y="2207113"/>
            <a:ext cx="0" cy="19685"/>
          </a:xfrm>
          <a:custGeom>
            <a:avLst/>
            <a:gdLst/>
            <a:ahLst/>
            <a:cxnLst/>
            <a:rect l="l" t="t" r="r" b="b"/>
            <a:pathLst>
              <a:path h="19685">
                <a:moveTo>
                  <a:pt x="0" y="0"/>
                </a:moveTo>
                <a:lnTo>
                  <a:pt x="0" y="192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4" name="object 814"/>
          <p:cNvSpPr/>
          <p:nvPr/>
        </p:nvSpPr>
        <p:spPr>
          <a:xfrm>
            <a:off x="3017067" y="2199440"/>
            <a:ext cx="0" cy="87630"/>
          </a:xfrm>
          <a:custGeom>
            <a:avLst/>
            <a:gdLst/>
            <a:ahLst/>
            <a:cxnLst/>
            <a:rect l="l" t="t" r="r" b="b"/>
            <a:pathLst>
              <a:path h="87630">
                <a:moveTo>
                  <a:pt x="0" y="0"/>
                </a:moveTo>
                <a:lnTo>
                  <a:pt x="0" y="8749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5" name="object 815"/>
          <p:cNvSpPr/>
          <p:nvPr/>
        </p:nvSpPr>
        <p:spPr>
          <a:xfrm>
            <a:off x="3013848" y="2253459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0"/>
                </a:moveTo>
                <a:lnTo>
                  <a:pt x="0" y="3626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6" name="object 816"/>
          <p:cNvSpPr/>
          <p:nvPr/>
        </p:nvSpPr>
        <p:spPr>
          <a:xfrm>
            <a:off x="3010625" y="2207036"/>
            <a:ext cx="0" cy="46990"/>
          </a:xfrm>
          <a:custGeom>
            <a:avLst/>
            <a:gdLst/>
            <a:ahLst/>
            <a:cxnLst/>
            <a:rect l="l" t="t" r="r" b="b"/>
            <a:pathLst>
              <a:path h="46989">
                <a:moveTo>
                  <a:pt x="0" y="0"/>
                </a:moveTo>
                <a:lnTo>
                  <a:pt x="0" y="4642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7" name="object 817"/>
          <p:cNvSpPr/>
          <p:nvPr/>
        </p:nvSpPr>
        <p:spPr>
          <a:xfrm>
            <a:off x="3007401" y="2208817"/>
            <a:ext cx="0" cy="61594"/>
          </a:xfrm>
          <a:custGeom>
            <a:avLst/>
            <a:gdLst/>
            <a:ahLst/>
            <a:cxnLst/>
            <a:rect l="l" t="t" r="r" b="b"/>
            <a:pathLst>
              <a:path h="61594">
                <a:moveTo>
                  <a:pt x="0" y="0"/>
                </a:moveTo>
                <a:lnTo>
                  <a:pt x="0" y="6130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8" name="object 818"/>
          <p:cNvSpPr/>
          <p:nvPr/>
        </p:nvSpPr>
        <p:spPr>
          <a:xfrm>
            <a:off x="3004185" y="2243538"/>
            <a:ext cx="0" cy="26670"/>
          </a:xfrm>
          <a:custGeom>
            <a:avLst/>
            <a:gdLst/>
            <a:ahLst/>
            <a:cxnLst/>
            <a:rect l="l" t="t" r="r" b="b"/>
            <a:pathLst>
              <a:path h="26669">
                <a:moveTo>
                  <a:pt x="0" y="0"/>
                </a:moveTo>
                <a:lnTo>
                  <a:pt x="0" y="2658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9" name="object 819"/>
          <p:cNvSpPr/>
          <p:nvPr/>
        </p:nvSpPr>
        <p:spPr>
          <a:xfrm>
            <a:off x="3000965" y="2233153"/>
            <a:ext cx="0" cy="12065"/>
          </a:xfrm>
          <a:custGeom>
            <a:avLst/>
            <a:gdLst/>
            <a:ahLst/>
            <a:cxnLst/>
            <a:rect l="l" t="t" r="r" b="b"/>
            <a:pathLst>
              <a:path h="12064">
                <a:moveTo>
                  <a:pt x="0" y="0"/>
                </a:moveTo>
                <a:lnTo>
                  <a:pt x="0" y="1177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0" name="object 820"/>
          <p:cNvSpPr/>
          <p:nvPr/>
        </p:nvSpPr>
        <p:spPr>
          <a:xfrm>
            <a:off x="2997744" y="223121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63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1" name="object 821"/>
          <p:cNvSpPr/>
          <p:nvPr/>
        </p:nvSpPr>
        <p:spPr>
          <a:xfrm>
            <a:off x="2994523" y="2236409"/>
            <a:ext cx="0" cy="11430"/>
          </a:xfrm>
          <a:custGeom>
            <a:avLst/>
            <a:gdLst/>
            <a:ahLst/>
            <a:cxnLst/>
            <a:rect l="l" t="t" r="r" b="b"/>
            <a:pathLst>
              <a:path h="11430">
                <a:moveTo>
                  <a:pt x="0" y="0"/>
                </a:moveTo>
                <a:lnTo>
                  <a:pt x="0" y="1131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2" name="object 822"/>
          <p:cNvSpPr/>
          <p:nvPr/>
        </p:nvSpPr>
        <p:spPr>
          <a:xfrm>
            <a:off x="2991300" y="2236174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06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3" name="object 823"/>
          <p:cNvSpPr/>
          <p:nvPr/>
        </p:nvSpPr>
        <p:spPr>
          <a:xfrm>
            <a:off x="2988079" y="2236873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0"/>
                </a:moveTo>
                <a:lnTo>
                  <a:pt x="0" y="96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4" name="object 824"/>
          <p:cNvSpPr/>
          <p:nvPr/>
        </p:nvSpPr>
        <p:spPr>
          <a:xfrm>
            <a:off x="2984860" y="2238501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0"/>
                </a:moveTo>
                <a:lnTo>
                  <a:pt x="0" y="875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5" name="object 825"/>
          <p:cNvSpPr/>
          <p:nvPr/>
        </p:nvSpPr>
        <p:spPr>
          <a:xfrm>
            <a:off x="2981639" y="2237261"/>
            <a:ext cx="0" cy="10795"/>
          </a:xfrm>
          <a:custGeom>
            <a:avLst/>
            <a:gdLst/>
            <a:ahLst/>
            <a:cxnLst/>
            <a:rect l="l" t="t" r="r" b="b"/>
            <a:pathLst>
              <a:path h="10794">
                <a:moveTo>
                  <a:pt x="0" y="0"/>
                </a:moveTo>
                <a:lnTo>
                  <a:pt x="0" y="105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6" name="object 826"/>
          <p:cNvSpPr/>
          <p:nvPr/>
        </p:nvSpPr>
        <p:spPr>
          <a:xfrm>
            <a:off x="2978416" y="2236873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0"/>
                </a:moveTo>
                <a:lnTo>
                  <a:pt x="0" y="88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7" name="object 827"/>
          <p:cNvSpPr/>
          <p:nvPr/>
        </p:nvSpPr>
        <p:spPr>
          <a:xfrm>
            <a:off x="2975197" y="2237957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0"/>
                </a:moveTo>
                <a:lnTo>
                  <a:pt x="0" y="80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8" name="object 828"/>
          <p:cNvSpPr/>
          <p:nvPr/>
        </p:nvSpPr>
        <p:spPr>
          <a:xfrm>
            <a:off x="2971977" y="2237028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0"/>
                </a:moveTo>
                <a:lnTo>
                  <a:pt x="0" y="1007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9" name="object 829"/>
          <p:cNvSpPr/>
          <p:nvPr/>
        </p:nvSpPr>
        <p:spPr>
          <a:xfrm>
            <a:off x="2968756" y="2236485"/>
            <a:ext cx="0" cy="12065"/>
          </a:xfrm>
          <a:custGeom>
            <a:avLst/>
            <a:gdLst/>
            <a:ahLst/>
            <a:cxnLst/>
            <a:rect l="l" t="t" r="r" b="b"/>
            <a:pathLst>
              <a:path h="12064">
                <a:moveTo>
                  <a:pt x="0" y="0"/>
                </a:moveTo>
                <a:lnTo>
                  <a:pt x="0" y="1185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0" name="object 830"/>
          <p:cNvSpPr/>
          <p:nvPr/>
        </p:nvSpPr>
        <p:spPr>
          <a:xfrm>
            <a:off x="2965533" y="2234238"/>
            <a:ext cx="0" cy="13970"/>
          </a:xfrm>
          <a:custGeom>
            <a:avLst/>
            <a:gdLst/>
            <a:ahLst/>
            <a:cxnLst/>
            <a:rect l="l" t="t" r="r" b="b"/>
            <a:pathLst>
              <a:path h="13969">
                <a:moveTo>
                  <a:pt x="0" y="0"/>
                </a:moveTo>
                <a:lnTo>
                  <a:pt x="0" y="1387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1" name="object 831"/>
          <p:cNvSpPr/>
          <p:nvPr/>
        </p:nvSpPr>
        <p:spPr>
          <a:xfrm>
            <a:off x="2962314" y="2230749"/>
            <a:ext cx="0" cy="17145"/>
          </a:xfrm>
          <a:custGeom>
            <a:avLst/>
            <a:gdLst/>
            <a:ahLst/>
            <a:cxnLst/>
            <a:rect l="l" t="t" r="r" b="b"/>
            <a:pathLst>
              <a:path h="17144">
                <a:moveTo>
                  <a:pt x="0" y="0"/>
                </a:moveTo>
                <a:lnTo>
                  <a:pt x="0" y="1712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2" name="object 832"/>
          <p:cNvSpPr/>
          <p:nvPr/>
        </p:nvSpPr>
        <p:spPr>
          <a:xfrm>
            <a:off x="2959091" y="2238035"/>
            <a:ext cx="0" cy="11430"/>
          </a:xfrm>
          <a:custGeom>
            <a:avLst/>
            <a:gdLst/>
            <a:ahLst/>
            <a:cxnLst/>
            <a:rect l="l" t="t" r="r" b="b"/>
            <a:pathLst>
              <a:path h="11430">
                <a:moveTo>
                  <a:pt x="0" y="0"/>
                </a:moveTo>
                <a:lnTo>
                  <a:pt x="0" y="1100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3" name="object 833"/>
          <p:cNvSpPr/>
          <p:nvPr/>
        </p:nvSpPr>
        <p:spPr>
          <a:xfrm>
            <a:off x="2955870" y="2237494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0"/>
                </a:moveTo>
                <a:lnTo>
                  <a:pt x="0" y="774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4" name="object 834"/>
          <p:cNvSpPr/>
          <p:nvPr/>
        </p:nvSpPr>
        <p:spPr>
          <a:xfrm>
            <a:off x="2952654" y="2234779"/>
            <a:ext cx="0" cy="16510"/>
          </a:xfrm>
          <a:custGeom>
            <a:avLst/>
            <a:gdLst/>
            <a:ahLst/>
            <a:cxnLst/>
            <a:rect l="l" t="t" r="r" b="b"/>
            <a:pathLst>
              <a:path h="16510">
                <a:moveTo>
                  <a:pt x="0" y="0"/>
                </a:moveTo>
                <a:lnTo>
                  <a:pt x="0" y="1596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5" name="object 835"/>
          <p:cNvSpPr/>
          <p:nvPr/>
        </p:nvSpPr>
        <p:spPr>
          <a:xfrm>
            <a:off x="2949428" y="222974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32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6" name="object 836"/>
          <p:cNvSpPr/>
          <p:nvPr/>
        </p:nvSpPr>
        <p:spPr>
          <a:xfrm>
            <a:off x="2946205" y="2235478"/>
            <a:ext cx="0" cy="15875"/>
          </a:xfrm>
          <a:custGeom>
            <a:avLst/>
            <a:gdLst/>
            <a:ahLst/>
            <a:cxnLst/>
            <a:rect l="l" t="t" r="r" b="b"/>
            <a:pathLst>
              <a:path h="15875">
                <a:moveTo>
                  <a:pt x="0" y="0"/>
                </a:moveTo>
                <a:lnTo>
                  <a:pt x="0" y="1549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7" name="object 837"/>
          <p:cNvSpPr/>
          <p:nvPr/>
        </p:nvSpPr>
        <p:spPr>
          <a:xfrm>
            <a:off x="2942986" y="2236485"/>
            <a:ext cx="0" cy="16510"/>
          </a:xfrm>
          <a:custGeom>
            <a:avLst/>
            <a:gdLst/>
            <a:ahLst/>
            <a:cxnLst/>
            <a:rect l="l" t="t" r="r" b="b"/>
            <a:pathLst>
              <a:path h="16510">
                <a:moveTo>
                  <a:pt x="0" y="0"/>
                </a:moveTo>
                <a:lnTo>
                  <a:pt x="0" y="1604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8" name="object 838"/>
          <p:cNvSpPr/>
          <p:nvPr/>
        </p:nvSpPr>
        <p:spPr>
          <a:xfrm>
            <a:off x="2939769" y="2236254"/>
            <a:ext cx="0" cy="7620"/>
          </a:xfrm>
          <a:custGeom>
            <a:avLst/>
            <a:gdLst/>
            <a:ahLst/>
            <a:cxnLst/>
            <a:rect l="l" t="t" r="r" b="b"/>
            <a:pathLst>
              <a:path h="7619">
                <a:moveTo>
                  <a:pt x="0" y="0"/>
                </a:moveTo>
                <a:lnTo>
                  <a:pt x="0" y="728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9" name="object 839"/>
          <p:cNvSpPr/>
          <p:nvPr/>
        </p:nvSpPr>
        <p:spPr>
          <a:xfrm>
            <a:off x="2936550" y="2241987"/>
            <a:ext cx="0" cy="10795"/>
          </a:xfrm>
          <a:custGeom>
            <a:avLst/>
            <a:gdLst/>
            <a:ahLst/>
            <a:cxnLst/>
            <a:rect l="l" t="t" r="r" b="b"/>
            <a:pathLst>
              <a:path h="10794">
                <a:moveTo>
                  <a:pt x="0" y="0"/>
                </a:moveTo>
                <a:lnTo>
                  <a:pt x="0" y="1030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0" name="object 840"/>
          <p:cNvSpPr/>
          <p:nvPr/>
        </p:nvSpPr>
        <p:spPr>
          <a:xfrm>
            <a:off x="2933327" y="2229975"/>
            <a:ext cx="0" cy="14604"/>
          </a:xfrm>
          <a:custGeom>
            <a:avLst/>
            <a:gdLst/>
            <a:ahLst/>
            <a:cxnLst/>
            <a:rect l="l" t="t" r="r" b="b"/>
            <a:pathLst>
              <a:path h="14605">
                <a:moveTo>
                  <a:pt x="0" y="0"/>
                </a:moveTo>
                <a:lnTo>
                  <a:pt x="0" y="145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1" name="object 841"/>
          <p:cNvSpPr/>
          <p:nvPr/>
        </p:nvSpPr>
        <p:spPr>
          <a:xfrm>
            <a:off x="2930103" y="2233929"/>
            <a:ext cx="0" cy="22860"/>
          </a:xfrm>
          <a:custGeom>
            <a:avLst/>
            <a:gdLst/>
            <a:ahLst/>
            <a:cxnLst/>
            <a:rect l="l" t="t" r="r" b="b"/>
            <a:pathLst>
              <a:path h="22860">
                <a:moveTo>
                  <a:pt x="0" y="0"/>
                </a:moveTo>
                <a:lnTo>
                  <a:pt x="0" y="222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2" name="object 842"/>
          <p:cNvSpPr/>
          <p:nvPr/>
        </p:nvSpPr>
        <p:spPr>
          <a:xfrm>
            <a:off x="2926885" y="2236019"/>
            <a:ext cx="0" cy="17145"/>
          </a:xfrm>
          <a:custGeom>
            <a:avLst/>
            <a:gdLst/>
            <a:ahLst/>
            <a:cxnLst/>
            <a:rect l="l" t="t" r="r" b="b"/>
            <a:pathLst>
              <a:path h="17144">
                <a:moveTo>
                  <a:pt x="0" y="0"/>
                </a:moveTo>
                <a:lnTo>
                  <a:pt x="0" y="1681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3" name="object 843"/>
          <p:cNvSpPr/>
          <p:nvPr/>
        </p:nvSpPr>
        <p:spPr>
          <a:xfrm>
            <a:off x="2923664" y="2235788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0"/>
                </a:moveTo>
                <a:lnTo>
                  <a:pt x="0" y="88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4" name="object 844"/>
          <p:cNvSpPr/>
          <p:nvPr/>
        </p:nvSpPr>
        <p:spPr>
          <a:xfrm>
            <a:off x="2920444" y="2236174"/>
            <a:ext cx="0" cy="14604"/>
          </a:xfrm>
          <a:custGeom>
            <a:avLst/>
            <a:gdLst/>
            <a:ahLst/>
            <a:cxnLst/>
            <a:rect l="l" t="t" r="r" b="b"/>
            <a:pathLst>
              <a:path h="14605">
                <a:moveTo>
                  <a:pt x="0" y="0"/>
                </a:moveTo>
                <a:lnTo>
                  <a:pt x="0" y="1418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5" name="object 845"/>
          <p:cNvSpPr/>
          <p:nvPr/>
        </p:nvSpPr>
        <p:spPr>
          <a:xfrm>
            <a:off x="2917222" y="2234393"/>
            <a:ext cx="0" cy="15875"/>
          </a:xfrm>
          <a:custGeom>
            <a:avLst/>
            <a:gdLst/>
            <a:ahLst/>
            <a:cxnLst/>
            <a:rect l="l" t="t" r="r" b="b"/>
            <a:pathLst>
              <a:path h="15875">
                <a:moveTo>
                  <a:pt x="0" y="0"/>
                </a:moveTo>
                <a:lnTo>
                  <a:pt x="0" y="1526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6" name="object 846"/>
          <p:cNvSpPr/>
          <p:nvPr/>
        </p:nvSpPr>
        <p:spPr>
          <a:xfrm>
            <a:off x="2913999" y="2228502"/>
            <a:ext cx="0" cy="16510"/>
          </a:xfrm>
          <a:custGeom>
            <a:avLst/>
            <a:gdLst/>
            <a:ahLst/>
            <a:cxnLst/>
            <a:rect l="l" t="t" r="r" b="b"/>
            <a:pathLst>
              <a:path h="16510">
                <a:moveTo>
                  <a:pt x="0" y="0"/>
                </a:moveTo>
                <a:lnTo>
                  <a:pt x="0" y="161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7" name="object 847"/>
          <p:cNvSpPr/>
          <p:nvPr/>
        </p:nvSpPr>
        <p:spPr>
          <a:xfrm>
            <a:off x="2910781" y="2240127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0"/>
                </a:moveTo>
                <a:lnTo>
                  <a:pt x="0" y="82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8" name="object 848"/>
          <p:cNvSpPr/>
          <p:nvPr/>
        </p:nvSpPr>
        <p:spPr>
          <a:xfrm>
            <a:off x="2907562" y="2231525"/>
            <a:ext cx="0" cy="17145"/>
          </a:xfrm>
          <a:custGeom>
            <a:avLst/>
            <a:gdLst/>
            <a:ahLst/>
            <a:cxnLst/>
            <a:rect l="l" t="t" r="r" b="b"/>
            <a:pathLst>
              <a:path h="17144">
                <a:moveTo>
                  <a:pt x="0" y="0"/>
                </a:moveTo>
                <a:lnTo>
                  <a:pt x="0" y="1712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9" name="object 849"/>
          <p:cNvSpPr/>
          <p:nvPr/>
        </p:nvSpPr>
        <p:spPr>
          <a:xfrm>
            <a:off x="2904339" y="2231292"/>
            <a:ext cx="0" cy="15875"/>
          </a:xfrm>
          <a:custGeom>
            <a:avLst/>
            <a:gdLst/>
            <a:ahLst/>
            <a:cxnLst/>
            <a:rect l="l" t="t" r="r" b="b"/>
            <a:pathLst>
              <a:path h="15875">
                <a:moveTo>
                  <a:pt x="0" y="0"/>
                </a:moveTo>
                <a:lnTo>
                  <a:pt x="0" y="1581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0" name="object 850"/>
          <p:cNvSpPr/>
          <p:nvPr/>
        </p:nvSpPr>
        <p:spPr>
          <a:xfrm>
            <a:off x="2901118" y="2241599"/>
            <a:ext cx="0" cy="15240"/>
          </a:xfrm>
          <a:custGeom>
            <a:avLst/>
            <a:gdLst/>
            <a:ahLst/>
            <a:cxnLst/>
            <a:rect l="l" t="t" r="r" b="b"/>
            <a:pathLst>
              <a:path h="15239">
                <a:moveTo>
                  <a:pt x="0" y="0"/>
                </a:moveTo>
                <a:lnTo>
                  <a:pt x="0" y="1519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1" name="object 851"/>
          <p:cNvSpPr/>
          <p:nvPr/>
        </p:nvSpPr>
        <p:spPr>
          <a:xfrm>
            <a:off x="2897895" y="2223543"/>
            <a:ext cx="0" cy="28575"/>
          </a:xfrm>
          <a:custGeom>
            <a:avLst/>
            <a:gdLst/>
            <a:ahLst/>
            <a:cxnLst/>
            <a:rect l="l" t="t" r="r" b="b"/>
            <a:pathLst>
              <a:path h="28575">
                <a:moveTo>
                  <a:pt x="0" y="0"/>
                </a:moveTo>
                <a:lnTo>
                  <a:pt x="0" y="2828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2" name="object 852"/>
          <p:cNvSpPr/>
          <p:nvPr/>
        </p:nvSpPr>
        <p:spPr>
          <a:xfrm>
            <a:off x="2894676" y="2231292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0"/>
                </a:moveTo>
                <a:lnTo>
                  <a:pt x="0" y="181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3" name="object 853"/>
          <p:cNvSpPr/>
          <p:nvPr/>
        </p:nvSpPr>
        <p:spPr>
          <a:xfrm>
            <a:off x="2891455" y="2237647"/>
            <a:ext cx="0" cy="20320"/>
          </a:xfrm>
          <a:custGeom>
            <a:avLst/>
            <a:gdLst/>
            <a:ahLst/>
            <a:cxnLst/>
            <a:rect l="l" t="t" r="r" b="b"/>
            <a:pathLst>
              <a:path h="20319">
                <a:moveTo>
                  <a:pt x="0" y="0"/>
                </a:moveTo>
                <a:lnTo>
                  <a:pt x="0" y="1999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4" name="object 854"/>
          <p:cNvSpPr/>
          <p:nvPr/>
        </p:nvSpPr>
        <p:spPr>
          <a:xfrm>
            <a:off x="2888232" y="2228580"/>
            <a:ext cx="0" cy="26670"/>
          </a:xfrm>
          <a:custGeom>
            <a:avLst/>
            <a:gdLst/>
            <a:ahLst/>
            <a:cxnLst/>
            <a:rect l="l" t="t" r="r" b="b"/>
            <a:pathLst>
              <a:path h="26669">
                <a:moveTo>
                  <a:pt x="0" y="0"/>
                </a:moveTo>
                <a:lnTo>
                  <a:pt x="0" y="2627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5" name="object 855"/>
          <p:cNvSpPr/>
          <p:nvPr/>
        </p:nvSpPr>
        <p:spPr>
          <a:xfrm>
            <a:off x="2885011" y="2222536"/>
            <a:ext cx="0" cy="31750"/>
          </a:xfrm>
          <a:custGeom>
            <a:avLst/>
            <a:gdLst/>
            <a:ahLst/>
            <a:cxnLst/>
            <a:rect l="l" t="t" r="r" b="b"/>
            <a:pathLst>
              <a:path h="31750">
                <a:moveTo>
                  <a:pt x="0" y="0"/>
                </a:moveTo>
                <a:lnTo>
                  <a:pt x="0" y="3161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6" name="object 856"/>
          <p:cNvSpPr/>
          <p:nvPr/>
        </p:nvSpPr>
        <p:spPr>
          <a:xfrm>
            <a:off x="2881789" y="2227805"/>
            <a:ext cx="0" cy="34925"/>
          </a:xfrm>
          <a:custGeom>
            <a:avLst/>
            <a:gdLst/>
            <a:ahLst/>
            <a:cxnLst/>
            <a:rect l="l" t="t" r="r" b="b"/>
            <a:pathLst>
              <a:path h="34925">
                <a:moveTo>
                  <a:pt x="0" y="0"/>
                </a:moveTo>
                <a:lnTo>
                  <a:pt x="0" y="3464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7" name="object 857"/>
          <p:cNvSpPr/>
          <p:nvPr/>
        </p:nvSpPr>
        <p:spPr>
          <a:xfrm>
            <a:off x="2878572" y="2226719"/>
            <a:ext cx="0" cy="27305"/>
          </a:xfrm>
          <a:custGeom>
            <a:avLst/>
            <a:gdLst/>
            <a:ahLst/>
            <a:cxnLst/>
            <a:rect l="l" t="t" r="r" b="b"/>
            <a:pathLst>
              <a:path h="27305">
                <a:moveTo>
                  <a:pt x="0" y="0"/>
                </a:moveTo>
                <a:lnTo>
                  <a:pt x="0" y="2728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8" name="object 858"/>
          <p:cNvSpPr/>
          <p:nvPr/>
        </p:nvSpPr>
        <p:spPr>
          <a:xfrm>
            <a:off x="2875354" y="2222844"/>
            <a:ext cx="0" cy="28575"/>
          </a:xfrm>
          <a:custGeom>
            <a:avLst/>
            <a:gdLst/>
            <a:ahLst/>
            <a:cxnLst/>
            <a:rect l="l" t="t" r="r" b="b"/>
            <a:pathLst>
              <a:path h="28575">
                <a:moveTo>
                  <a:pt x="0" y="0"/>
                </a:moveTo>
                <a:lnTo>
                  <a:pt x="0" y="282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9" name="object 859"/>
          <p:cNvSpPr/>
          <p:nvPr/>
        </p:nvSpPr>
        <p:spPr>
          <a:xfrm>
            <a:off x="2872130" y="2234548"/>
            <a:ext cx="0" cy="19685"/>
          </a:xfrm>
          <a:custGeom>
            <a:avLst/>
            <a:gdLst/>
            <a:ahLst/>
            <a:cxnLst/>
            <a:rect l="l" t="t" r="r" b="b"/>
            <a:pathLst>
              <a:path h="19685">
                <a:moveTo>
                  <a:pt x="0" y="0"/>
                </a:moveTo>
                <a:lnTo>
                  <a:pt x="0" y="1968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0" name="object 860"/>
          <p:cNvSpPr/>
          <p:nvPr/>
        </p:nvSpPr>
        <p:spPr>
          <a:xfrm>
            <a:off x="2868907" y="2232610"/>
            <a:ext cx="0" cy="21590"/>
          </a:xfrm>
          <a:custGeom>
            <a:avLst/>
            <a:gdLst/>
            <a:ahLst/>
            <a:cxnLst/>
            <a:rect l="l" t="t" r="r" b="b"/>
            <a:pathLst>
              <a:path h="21589">
                <a:moveTo>
                  <a:pt x="0" y="0"/>
                </a:moveTo>
                <a:lnTo>
                  <a:pt x="0" y="213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1" name="object 861"/>
          <p:cNvSpPr/>
          <p:nvPr/>
        </p:nvSpPr>
        <p:spPr>
          <a:xfrm>
            <a:off x="2865687" y="2233075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0"/>
                </a:moveTo>
                <a:lnTo>
                  <a:pt x="0" y="186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2" name="object 862"/>
          <p:cNvSpPr/>
          <p:nvPr/>
        </p:nvSpPr>
        <p:spPr>
          <a:xfrm>
            <a:off x="2862470" y="2229975"/>
            <a:ext cx="0" cy="17145"/>
          </a:xfrm>
          <a:custGeom>
            <a:avLst/>
            <a:gdLst/>
            <a:ahLst/>
            <a:cxnLst/>
            <a:rect l="l" t="t" r="r" b="b"/>
            <a:pathLst>
              <a:path h="17144">
                <a:moveTo>
                  <a:pt x="0" y="0"/>
                </a:moveTo>
                <a:lnTo>
                  <a:pt x="0" y="1704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3" name="object 863"/>
          <p:cNvSpPr/>
          <p:nvPr/>
        </p:nvSpPr>
        <p:spPr>
          <a:xfrm>
            <a:off x="2859248" y="2233308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0"/>
                </a:moveTo>
                <a:lnTo>
                  <a:pt x="0" y="179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4" name="object 864"/>
          <p:cNvSpPr/>
          <p:nvPr/>
        </p:nvSpPr>
        <p:spPr>
          <a:xfrm>
            <a:off x="2856026" y="2229432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0"/>
                </a:moveTo>
                <a:lnTo>
                  <a:pt x="0" y="1867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5" name="object 865"/>
          <p:cNvSpPr/>
          <p:nvPr/>
        </p:nvSpPr>
        <p:spPr>
          <a:xfrm>
            <a:off x="2852801" y="2236330"/>
            <a:ext cx="0" cy="15875"/>
          </a:xfrm>
          <a:custGeom>
            <a:avLst/>
            <a:gdLst/>
            <a:ahLst/>
            <a:cxnLst/>
            <a:rect l="l" t="t" r="r" b="b"/>
            <a:pathLst>
              <a:path h="15875">
                <a:moveTo>
                  <a:pt x="0" y="0"/>
                </a:moveTo>
                <a:lnTo>
                  <a:pt x="0" y="1526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6" name="object 866"/>
          <p:cNvSpPr/>
          <p:nvPr/>
        </p:nvSpPr>
        <p:spPr>
          <a:xfrm>
            <a:off x="2849585" y="2234779"/>
            <a:ext cx="0" cy="12065"/>
          </a:xfrm>
          <a:custGeom>
            <a:avLst/>
            <a:gdLst/>
            <a:ahLst/>
            <a:cxnLst/>
            <a:rect l="l" t="t" r="r" b="b"/>
            <a:pathLst>
              <a:path h="12064">
                <a:moveTo>
                  <a:pt x="0" y="0"/>
                </a:moveTo>
                <a:lnTo>
                  <a:pt x="0" y="1201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7" name="object 867"/>
          <p:cNvSpPr/>
          <p:nvPr/>
        </p:nvSpPr>
        <p:spPr>
          <a:xfrm>
            <a:off x="2846366" y="2232610"/>
            <a:ext cx="0" cy="15240"/>
          </a:xfrm>
          <a:custGeom>
            <a:avLst/>
            <a:gdLst/>
            <a:ahLst/>
            <a:cxnLst/>
            <a:rect l="l" t="t" r="r" b="b"/>
            <a:pathLst>
              <a:path h="15239">
                <a:moveTo>
                  <a:pt x="0" y="0"/>
                </a:moveTo>
                <a:lnTo>
                  <a:pt x="0" y="1495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8" name="object 868"/>
          <p:cNvSpPr/>
          <p:nvPr/>
        </p:nvSpPr>
        <p:spPr>
          <a:xfrm>
            <a:off x="2843146" y="2233929"/>
            <a:ext cx="0" cy="13970"/>
          </a:xfrm>
          <a:custGeom>
            <a:avLst/>
            <a:gdLst/>
            <a:ahLst/>
            <a:cxnLst/>
            <a:rect l="l" t="t" r="r" b="b"/>
            <a:pathLst>
              <a:path h="13969">
                <a:moveTo>
                  <a:pt x="0" y="0"/>
                </a:moveTo>
                <a:lnTo>
                  <a:pt x="0" y="137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9" name="object 869"/>
          <p:cNvSpPr/>
          <p:nvPr/>
        </p:nvSpPr>
        <p:spPr>
          <a:xfrm>
            <a:off x="2839923" y="2237414"/>
            <a:ext cx="0" cy="13970"/>
          </a:xfrm>
          <a:custGeom>
            <a:avLst/>
            <a:gdLst/>
            <a:ahLst/>
            <a:cxnLst/>
            <a:rect l="l" t="t" r="r" b="b"/>
            <a:pathLst>
              <a:path h="13969">
                <a:moveTo>
                  <a:pt x="0" y="0"/>
                </a:moveTo>
                <a:lnTo>
                  <a:pt x="0" y="1395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0" name="object 870"/>
          <p:cNvSpPr/>
          <p:nvPr/>
        </p:nvSpPr>
        <p:spPr>
          <a:xfrm>
            <a:off x="2836701" y="2239663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89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1" name="object 871"/>
          <p:cNvSpPr/>
          <p:nvPr/>
        </p:nvSpPr>
        <p:spPr>
          <a:xfrm>
            <a:off x="2833480" y="2241213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0"/>
                </a:moveTo>
                <a:lnTo>
                  <a:pt x="0" y="81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2" name="object 872"/>
          <p:cNvSpPr/>
          <p:nvPr/>
        </p:nvSpPr>
        <p:spPr>
          <a:xfrm>
            <a:off x="2830260" y="223710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16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3" name="object 873"/>
          <p:cNvSpPr/>
          <p:nvPr/>
        </p:nvSpPr>
        <p:spPr>
          <a:xfrm>
            <a:off x="2827037" y="2230906"/>
            <a:ext cx="0" cy="7620"/>
          </a:xfrm>
          <a:custGeom>
            <a:avLst/>
            <a:gdLst/>
            <a:ahLst/>
            <a:cxnLst/>
            <a:rect l="l" t="t" r="r" b="b"/>
            <a:pathLst>
              <a:path h="7619">
                <a:moveTo>
                  <a:pt x="0" y="0"/>
                </a:moveTo>
                <a:lnTo>
                  <a:pt x="0" y="720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4" name="object 874"/>
          <p:cNvSpPr/>
          <p:nvPr/>
        </p:nvSpPr>
        <p:spPr>
          <a:xfrm>
            <a:off x="2823816" y="2235943"/>
            <a:ext cx="0" cy="13335"/>
          </a:xfrm>
          <a:custGeom>
            <a:avLst/>
            <a:gdLst/>
            <a:ahLst/>
            <a:cxnLst/>
            <a:rect l="l" t="t" r="r" b="b"/>
            <a:pathLst>
              <a:path h="13335">
                <a:moveTo>
                  <a:pt x="0" y="0"/>
                </a:moveTo>
                <a:lnTo>
                  <a:pt x="0" y="127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5" name="object 875"/>
          <p:cNvSpPr/>
          <p:nvPr/>
        </p:nvSpPr>
        <p:spPr>
          <a:xfrm>
            <a:off x="2820595" y="2247413"/>
            <a:ext cx="0" cy="6985"/>
          </a:xfrm>
          <a:custGeom>
            <a:avLst/>
            <a:gdLst/>
            <a:ahLst/>
            <a:cxnLst/>
            <a:rect l="l" t="t" r="r" b="b"/>
            <a:pathLst>
              <a:path h="6985">
                <a:moveTo>
                  <a:pt x="0" y="0"/>
                </a:moveTo>
                <a:lnTo>
                  <a:pt x="0" y="674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6" name="object 876"/>
          <p:cNvSpPr/>
          <p:nvPr/>
        </p:nvSpPr>
        <p:spPr>
          <a:xfrm>
            <a:off x="2817378" y="2231139"/>
            <a:ext cx="0" cy="22225"/>
          </a:xfrm>
          <a:custGeom>
            <a:avLst/>
            <a:gdLst/>
            <a:ahLst/>
            <a:cxnLst/>
            <a:rect l="l" t="t" r="r" b="b"/>
            <a:pathLst>
              <a:path h="22225">
                <a:moveTo>
                  <a:pt x="0" y="0"/>
                </a:moveTo>
                <a:lnTo>
                  <a:pt x="0" y="2169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7" name="object 877"/>
          <p:cNvSpPr/>
          <p:nvPr/>
        </p:nvSpPr>
        <p:spPr>
          <a:xfrm>
            <a:off x="2814156" y="2219280"/>
            <a:ext cx="0" cy="12065"/>
          </a:xfrm>
          <a:custGeom>
            <a:avLst/>
            <a:gdLst/>
            <a:ahLst/>
            <a:cxnLst/>
            <a:rect l="l" t="t" r="r" b="b"/>
            <a:pathLst>
              <a:path h="12064">
                <a:moveTo>
                  <a:pt x="0" y="0"/>
                </a:moveTo>
                <a:lnTo>
                  <a:pt x="0" y="1185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8" name="object 878"/>
          <p:cNvSpPr/>
          <p:nvPr/>
        </p:nvSpPr>
        <p:spPr>
          <a:xfrm>
            <a:off x="2810934" y="2230208"/>
            <a:ext cx="0" cy="31115"/>
          </a:xfrm>
          <a:custGeom>
            <a:avLst/>
            <a:gdLst/>
            <a:ahLst/>
            <a:cxnLst/>
            <a:rect l="l" t="t" r="r" b="b"/>
            <a:pathLst>
              <a:path h="31114">
                <a:moveTo>
                  <a:pt x="0" y="0"/>
                </a:moveTo>
                <a:lnTo>
                  <a:pt x="0" y="310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9" name="object 879"/>
          <p:cNvSpPr/>
          <p:nvPr/>
        </p:nvSpPr>
        <p:spPr>
          <a:xfrm>
            <a:off x="2807711" y="2254231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2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0" name="object 880"/>
          <p:cNvSpPr/>
          <p:nvPr/>
        </p:nvSpPr>
        <p:spPr>
          <a:xfrm>
            <a:off x="2804491" y="2216645"/>
            <a:ext cx="0" cy="38735"/>
          </a:xfrm>
          <a:custGeom>
            <a:avLst/>
            <a:gdLst/>
            <a:ahLst/>
            <a:cxnLst/>
            <a:rect l="l" t="t" r="r" b="b"/>
            <a:pathLst>
              <a:path h="38735">
                <a:moveTo>
                  <a:pt x="0" y="0"/>
                </a:moveTo>
                <a:lnTo>
                  <a:pt x="0" y="3812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1" name="object 881"/>
          <p:cNvSpPr/>
          <p:nvPr/>
        </p:nvSpPr>
        <p:spPr>
          <a:xfrm>
            <a:off x="2801270" y="2205253"/>
            <a:ext cx="0" cy="27305"/>
          </a:xfrm>
          <a:custGeom>
            <a:avLst/>
            <a:gdLst/>
            <a:ahLst/>
            <a:cxnLst/>
            <a:rect l="l" t="t" r="r" b="b"/>
            <a:pathLst>
              <a:path h="27305">
                <a:moveTo>
                  <a:pt x="0" y="0"/>
                </a:moveTo>
                <a:lnTo>
                  <a:pt x="0" y="268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2" name="object 882"/>
          <p:cNvSpPr/>
          <p:nvPr/>
        </p:nvSpPr>
        <p:spPr>
          <a:xfrm>
            <a:off x="2798054" y="2217653"/>
            <a:ext cx="0" cy="52705"/>
          </a:xfrm>
          <a:custGeom>
            <a:avLst/>
            <a:gdLst/>
            <a:ahLst/>
            <a:cxnLst/>
            <a:rect l="l" t="t" r="r" b="b"/>
            <a:pathLst>
              <a:path h="52705">
                <a:moveTo>
                  <a:pt x="0" y="0"/>
                </a:moveTo>
                <a:lnTo>
                  <a:pt x="0" y="5254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3" name="object 883"/>
          <p:cNvSpPr/>
          <p:nvPr/>
        </p:nvSpPr>
        <p:spPr>
          <a:xfrm>
            <a:off x="2794828" y="2249505"/>
            <a:ext cx="0" cy="23495"/>
          </a:xfrm>
          <a:custGeom>
            <a:avLst/>
            <a:gdLst/>
            <a:ahLst/>
            <a:cxnLst/>
            <a:rect l="l" t="t" r="r" b="b"/>
            <a:pathLst>
              <a:path h="23494">
                <a:moveTo>
                  <a:pt x="0" y="0"/>
                </a:moveTo>
                <a:lnTo>
                  <a:pt x="0" y="2301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4" name="object 884"/>
          <p:cNvSpPr/>
          <p:nvPr/>
        </p:nvSpPr>
        <p:spPr>
          <a:xfrm>
            <a:off x="2791605" y="2209669"/>
            <a:ext cx="0" cy="40640"/>
          </a:xfrm>
          <a:custGeom>
            <a:avLst/>
            <a:gdLst/>
            <a:ahLst/>
            <a:cxnLst/>
            <a:rect l="l" t="t" r="r" b="b"/>
            <a:pathLst>
              <a:path h="40639">
                <a:moveTo>
                  <a:pt x="0" y="0"/>
                </a:moveTo>
                <a:lnTo>
                  <a:pt x="0" y="4006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5" name="object 885"/>
          <p:cNvSpPr/>
          <p:nvPr/>
        </p:nvSpPr>
        <p:spPr>
          <a:xfrm>
            <a:off x="2788386" y="2200526"/>
            <a:ext cx="0" cy="34925"/>
          </a:xfrm>
          <a:custGeom>
            <a:avLst/>
            <a:gdLst/>
            <a:ahLst/>
            <a:cxnLst/>
            <a:rect l="l" t="t" r="r" b="b"/>
            <a:pathLst>
              <a:path h="34925">
                <a:moveTo>
                  <a:pt x="0" y="0"/>
                </a:moveTo>
                <a:lnTo>
                  <a:pt x="0" y="3456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6" name="object 886"/>
          <p:cNvSpPr/>
          <p:nvPr/>
        </p:nvSpPr>
        <p:spPr>
          <a:xfrm>
            <a:off x="2785170" y="2230518"/>
            <a:ext cx="0" cy="45720"/>
          </a:xfrm>
          <a:custGeom>
            <a:avLst/>
            <a:gdLst/>
            <a:ahLst/>
            <a:cxnLst/>
            <a:rect l="l" t="t" r="r" b="b"/>
            <a:pathLst>
              <a:path h="45719">
                <a:moveTo>
                  <a:pt x="0" y="0"/>
                </a:moveTo>
                <a:lnTo>
                  <a:pt x="0" y="4541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7" name="object 887"/>
          <p:cNvSpPr/>
          <p:nvPr/>
        </p:nvSpPr>
        <p:spPr>
          <a:xfrm>
            <a:off x="2781950" y="2242917"/>
            <a:ext cx="0" cy="29845"/>
          </a:xfrm>
          <a:custGeom>
            <a:avLst/>
            <a:gdLst/>
            <a:ahLst/>
            <a:cxnLst/>
            <a:rect l="l" t="t" r="r" b="b"/>
            <a:pathLst>
              <a:path h="29844">
                <a:moveTo>
                  <a:pt x="0" y="0"/>
                </a:moveTo>
                <a:lnTo>
                  <a:pt x="0" y="2983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8" name="object 888"/>
          <p:cNvSpPr/>
          <p:nvPr/>
        </p:nvSpPr>
        <p:spPr>
          <a:xfrm>
            <a:off x="2778728" y="2208198"/>
            <a:ext cx="0" cy="34925"/>
          </a:xfrm>
          <a:custGeom>
            <a:avLst/>
            <a:gdLst/>
            <a:ahLst/>
            <a:cxnLst/>
            <a:rect l="l" t="t" r="r" b="b"/>
            <a:pathLst>
              <a:path h="34925">
                <a:moveTo>
                  <a:pt x="0" y="0"/>
                </a:moveTo>
                <a:lnTo>
                  <a:pt x="0" y="3471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9" name="object 889"/>
          <p:cNvSpPr/>
          <p:nvPr/>
        </p:nvSpPr>
        <p:spPr>
          <a:xfrm>
            <a:off x="2775503" y="2197425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0" name="object 890"/>
          <p:cNvSpPr/>
          <p:nvPr/>
        </p:nvSpPr>
        <p:spPr>
          <a:xfrm>
            <a:off x="2772285" y="2265702"/>
            <a:ext cx="0" cy="15875"/>
          </a:xfrm>
          <a:custGeom>
            <a:avLst/>
            <a:gdLst/>
            <a:ahLst/>
            <a:cxnLst/>
            <a:rect l="l" t="t" r="r" b="b"/>
            <a:pathLst>
              <a:path h="15875">
                <a:moveTo>
                  <a:pt x="0" y="0"/>
                </a:moveTo>
                <a:lnTo>
                  <a:pt x="0" y="1542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1" name="object 891"/>
          <p:cNvSpPr/>
          <p:nvPr/>
        </p:nvSpPr>
        <p:spPr>
          <a:xfrm>
            <a:off x="2769064" y="2224474"/>
            <a:ext cx="0" cy="41275"/>
          </a:xfrm>
          <a:custGeom>
            <a:avLst/>
            <a:gdLst/>
            <a:ahLst/>
            <a:cxnLst/>
            <a:rect l="l" t="t" r="r" b="b"/>
            <a:pathLst>
              <a:path h="41275">
                <a:moveTo>
                  <a:pt x="0" y="0"/>
                </a:moveTo>
                <a:lnTo>
                  <a:pt x="0" y="4122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2" name="object 892"/>
          <p:cNvSpPr/>
          <p:nvPr/>
        </p:nvSpPr>
        <p:spPr>
          <a:xfrm>
            <a:off x="2765842" y="2208972"/>
            <a:ext cx="0" cy="30480"/>
          </a:xfrm>
          <a:custGeom>
            <a:avLst/>
            <a:gdLst/>
            <a:ahLst/>
            <a:cxnLst/>
            <a:rect l="l" t="t" r="r" b="b"/>
            <a:pathLst>
              <a:path h="30480">
                <a:moveTo>
                  <a:pt x="0" y="0"/>
                </a:moveTo>
                <a:lnTo>
                  <a:pt x="0" y="3022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3" name="object 893"/>
          <p:cNvSpPr/>
          <p:nvPr/>
        </p:nvSpPr>
        <p:spPr>
          <a:xfrm>
            <a:off x="2762622" y="2195332"/>
            <a:ext cx="0" cy="82550"/>
          </a:xfrm>
          <a:custGeom>
            <a:avLst/>
            <a:gdLst/>
            <a:ahLst/>
            <a:cxnLst/>
            <a:rect l="l" t="t" r="r" b="b"/>
            <a:pathLst>
              <a:path h="82550">
                <a:moveTo>
                  <a:pt x="0" y="0"/>
                </a:moveTo>
                <a:lnTo>
                  <a:pt x="0" y="8222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4" name="object 894"/>
          <p:cNvSpPr/>
          <p:nvPr/>
        </p:nvSpPr>
        <p:spPr>
          <a:xfrm>
            <a:off x="2759396" y="2253379"/>
            <a:ext cx="0" cy="29845"/>
          </a:xfrm>
          <a:custGeom>
            <a:avLst/>
            <a:gdLst/>
            <a:ahLst/>
            <a:cxnLst/>
            <a:rect l="l" t="t" r="r" b="b"/>
            <a:pathLst>
              <a:path h="29844">
                <a:moveTo>
                  <a:pt x="0" y="0"/>
                </a:moveTo>
                <a:lnTo>
                  <a:pt x="0" y="292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5" name="object 895"/>
          <p:cNvSpPr/>
          <p:nvPr/>
        </p:nvSpPr>
        <p:spPr>
          <a:xfrm>
            <a:off x="2756181" y="2210368"/>
            <a:ext cx="0" cy="43180"/>
          </a:xfrm>
          <a:custGeom>
            <a:avLst/>
            <a:gdLst/>
            <a:ahLst/>
            <a:cxnLst/>
            <a:rect l="l" t="t" r="r" b="b"/>
            <a:pathLst>
              <a:path h="43180">
                <a:moveTo>
                  <a:pt x="0" y="0"/>
                </a:moveTo>
                <a:lnTo>
                  <a:pt x="0" y="4301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6" name="object 896"/>
          <p:cNvSpPr/>
          <p:nvPr/>
        </p:nvSpPr>
        <p:spPr>
          <a:xfrm>
            <a:off x="2752960" y="2201609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0"/>
                </a:moveTo>
                <a:lnTo>
                  <a:pt x="0" y="3673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7" name="object 897"/>
          <p:cNvSpPr/>
          <p:nvPr/>
        </p:nvSpPr>
        <p:spPr>
          <a:xfrm>
            <a:off x="2749739" y="2198045"/>
            <a:ext cx="0" cy="84455"/>
          </a:xfrm>
          <a:custGeom>
            <a:avLst/>
            <a:gdLst/>
            <a:ahLst/>
            <a:cxnLst/>
            <a:rect l="l" t="t" r="r" b="b"/>
            <a:pathLst>
              <a:path h="84455">
                <a:moveTo>
                  <a:pt x="0" y="0"/>
                </a:moveTo>
                <a:lnTo>
                  <a:pt x="0" y="838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8" name="object 898"/>
          <p:cNvSpPr/>
          <p:nvPr/>
        </p:nvSpPr>
        <p:spPr>
          <a:xfrm>
            <a:off x="2746513" y="2245940"/>
            <a:ext cx="0" cy="34925"/>
          </a:xfrm>
          <a:custGeom>
            <a:avLst/>
            <a:gdLst/>
            <a:ahLst/>
            <a:cxnLst/>
            <a:rect l="l" t="t" r="r" b="b"/>
            <a:pathLst>
              <a:path h="34925">
                <a:moveTo>
                  <a:pt x="0" y="0"/>
                </a:moveTo>
                <a:lnTo>
                  <a:pt x="0" y="347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9" name="object 899"/>
          <p:cNvSpPr/>
          <p:nvPr/>
        </p:nvSpPr>
        <p:spPr>
          <a:xfrm>
            <a:off x="2743295" y="2208508"/>
            <a:ext cx="0" cy="38735"/>
          </a:xfrm>
          <a:custGeom>
            <a:avLst/>
            <a:gdLst/>
            <a:ahLst/>
            <a:cxnLst/>
            <a:rect l="l" t="t" r="r" b="b"/>
            <a:pathLst>
              <a:path h="38735">
                <a:moveTo>
                  <a:pt x="0" y="0"/>
                </a:moveTo>
                <a:lnTo>
                  <a:pt x="0" y="3820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0" name="object 900"/>
          <p:cNvSpPr/>
          <p:nvPr/>
        </p:nvSpPr>
        <p:spPr>
          <a:xfrm>
            <a:off x="2740076" y="2196574"/>
            <a:ext cx="0" cy="41910"/>
          </a:xfrm>
          <a:custGeom>
            <a:avLst/>
            <a:gdLst/>
            <a:ahLst/>
            <a:cxnLst/>
            <a:rect l="l" t="t" r="r" b="b"/>
            <a:pathLst>
              <a:path h="41910">
                <a:moveTo>
                  <a:pt x="0" y="0"/>
                </a:moveTo>
                <a:lnTo>
                  <a:pt x="0" y="416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1" name="object 901"/>
          <p:cNvSpPr/>
          <p:nvPr/>
        </p:nvSpPr>
        <p:spPr>
          <a:xfrm>
            <a:off x="2736855" y="2230208"/>
            <a:ext cx="0" cy="51435"/>
          </a:xfrm>
          <a:custGeom>
            <a:avLst/>
            <a:gdLst/>
            <a:ahLst/>
            <a:cxnLst/>
            <a:rect l="l" t="t" r="r" b="b"/>
            <a:pathLst>
              <a:path h="51435">
                <a:moveTo>
                  <a:pt x="0" y="0"/>
                </a:moveTo>
                <a:lnTo>
                  <a:pt x="0" y="5107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2" name="object 902"/>
          <p:cNvSpPr/>
          <p:nvPr/>
        </p:nvSpPr>
        <p:spPr>
          <a:xfrm>
            <a:off x="2733634" y="2226719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929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3" name="object 903"/>
          <p:cNvSpPr/>
          <p:nvPr/>
        </p:nvSpPr>
        <p:spPr>
          <a:xfrm>
            <a:off x="2730411" y="2212304"/>
            <a:ext cx="0" cy="27305"/>
          </a:xfrm>
          <a:custGeom>
            <a:avLst/>
            <a:gdLst/>
            <a:ahLst/>
            <a:cxnLst/>
            <a:rect l="l" t="t" r="r" b="b"/>
            <a:pathLst>
              <a:path h="27305">
                <a:moveTo>
                  <a:pt x="0" y="0"/>
                </a:moveTo>
                <a:lnTo>
                  <a:pt x="0" y="267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4" name="object 904"/>
          <p:cNvSpPr/>
          <p:nvPr/>
        </p:nvSpPr>
        <p:spPr>
          <a:xfrm>
            <a:off x="2727190" y="2194635"/>
            <a:ext cx="0" cy="85090"/>
          </a:xfrm>
          <a:custGeom>
            <a:avLst/>
            <a:gdLst/>
            <a:ahLst/>
            <a:cxnLst/>
            <a:rect l="l" t="t" r="r" b="b"/>
            <a:pathLst>
              <a:path h="85089">
                <a:moveTo>
                  <a:pt x="0" y="0"/>
                </a:moveTo>
                <a:lnTo>
                  <a:pt x="0" y="8470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5" name="object 905"/>
          <p:cNvSpPr/>
          <p:nvPr/>
        </p:nvSpPr>
        <p:spPr>
          <a:xfrm>
            <a:off x="2723972" y="2254156"/>
            <a:ext cx="0" cy="29209"/>
          </a:xfrm>
          <a:custGeom>
            <a:avLst/>
            <a:gdLst/>
            <a:ahLst/>
            <a:cxnLst/>
            <a:rect l="l" t="t" r="r" b="b"/>
            <a:pathLst>
              <a:path h="29210">
                <a:moveTo>
                  <a:pt x="0" y="0"/>
                </a:moveTo>
                <a:lnTo>
                  <a:pt x="0" y="285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6" name="object 906"/>
          <p:cNvSpPr/>
          <p:nvPr/>
        </p:nvSpPr>
        <p:spPr>
          <a:xfrm>
            <a:off x="2720754" y="2213468"/>
            <a:ext cx="0" cy="41275"/>
          </a:xfrm>
          <a:custGeom>
            <a:avLst/>
            <a:gdLst/>
            <a:ahLst/>
            <a:cxnLst/>
            <a:rect l="l" t="t" r="r" b="b"/>
            <a:pathLst>
              <a:path h="41275">
                <a:moveTo>
                  <a:pt x="0" y="0"/>
                </a:moveTo>
                <a:lnTo>
                  <a:pt x="0" y="4068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7" name="object 907"/>
          <p:cNvSpPr/>
          <p:nvPr/>
        </p:nvSpPr>
        <p:spPr>
          <a:xfrm>
            <a:off x="2717530" y="2206106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10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8" name="object 908"/>
          <p:cNvSpPr/>
          <p:nvPr/>
        </p:nvSpPr>
        <p:spPr>
          <a:xfrm>
            <a:off x="2714307" y="2198045"/>
            <a:ext cx="0" cy="84455"/>
          </a:xfrm>
          <a:custGeom>
            <a:avLst/>
            <a:gdLst/>
            <a:ahLst/>
            <a:cxnLst/>
            <a:rect l="l" t="t" r="r" b="b"/>
            <a:pathLst>
              <a:path h="84455">
                <a:moveTo>
                  <a:pt x="0" y="0"/>
                </a:moveTo>
                <a:lnTo>
                  <a:pt x="0" y="8439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9" name="object 909"/>
          <p:cNvSpPr/>
          <p:nvPr/>
        </p:nvSpPr>
        <p:spPr>
          <a:xfrm>
            <a:off x="2711088" y="2239275"/>
            <a:ext cx="0" cy="38735"/>
          </a:xfrm>
          <a:custGeom>
            <a:avLst/>
            <a:gdLst/>
            <a:ahLst/>
            <a:cxnLst/>
            <a:rect l="l" t="t" r="r" b="b"/>
            <a:pathLst>
              <a:path h="38735">
                <a:moveTo>
                  <a:pt x="0" y="0"/>
                </a:moveTo>
                <a:lnTo>
                  <a:pt x="0" y="3859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0" name="object 910"/>
          <p:cNvSpPr/>
          <p:nvPr/>
        </p:nvSpPr>
        <p:spPr>
          <a:xfrm>
            <a:off x="2707870" y="2212692"/>
            <a:ext cx="0" cy="26670"/>
          </a:xfrm>
          <a:custGeom>
            <a:avLst/>
            <a:gdLst/>
            <a:ahLst/>
            <a:cxnLst/>
            <a:rect l="l" t="t" r="r" b="b"/>
            <a:pathLst>
              <a:path h="26669">
                <a:moveTo>
                  <a:pt x="0" y="0"/>
                </a:moveTo>
                <a:lnTo>
                  <a:pt x="0" y="2658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1" name="object 911"/>
          <p:cNvSpPr/>
          <p:nvPr/>
        </p:nvSpPr>
        <p:spPr>
          <a:xfrm>
            <a:off x="2704644" y="2197270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2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2" name="object 912"/>
          <p:cNvSpPr/>
          <p:nvPr/>
        </p:nvSpPr>
        <p:spPr>
          <a:xfrm>
            <a:off x="2701426" y="2256480"/>
            <a:ext cx="0" cy="28575"/>
          </a:xfrm>
          <a:custGeom>
            <a:avLst/>
            <a:gdLst/>
            <a:ahLst/>
            <a:cxnLst/>
            <a:rect l="l" t="t" r="r" b="b"/>
            <a:pathLst>
              <a:path h="28575">
                <a:moveTo>
                  <a:pt x="0" y="0"/>
                </a:moveTo>
                <a:lnTo>
                  <a:pt x="0" y="2828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3" name="object 913"/>
          <p:cNvSpPr/>
          <p:nvPr/>
        </p:nvSpPr>
        <p:spPr>
          <a:xfrm>
            <a:off x="2698202" y="2223698"/>
            <a:ext cx="0" cy="41275"/>
          </a:xfrm>
          <a:custGeom>
            <a:avLst/>
            <a:gdLst/>
            <a:ahLst/>
            <a:cxnLst/>
            <a:rect l="l" t="t" r="r" b="b"/>
            <a:pathLst>
              <a:path h="41275">
                <a:moveTo>
                  <a:pt x="0" y="0"/>
                </a:moveTo>
                <a:lnTo>
                  <a:pt x="0" y="4084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4" name="object 914"/>
          <p:cNvSpPr/>
          <p:nvPr/>
        </p:nvSpPr>
        <p:spPr>
          <a:xfrm>
            <a:off x="2694984" y="2215094"/>
            <a:ext cx="0" cy="30480"/>
          </a:xfrm>
          <a:custGeom>
            <a:avLst/>
            <a:gdLst/>
            <a:ahLst/>
            <a:cxnLst/>
            <a:rect l="l" t="t" r="r" b="b"/>
            <a:pathLst>
              <a:path h="30480">
                <a:moveTo>
                  <a:pt x="0" y="0"/>
                </a:moveTo>
                <a:lnTo>
                  <a:pt x="0" y="3007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5" name="object 915"/>
          <p:cNvSpPr/>
          <p:nvPr/>
        </p:nvSpPr>
        <p:spPr>
          <a:xfrm>
            <a:off x="2691766" y="2194635"/>
            <a:ext cx="0" cy="90170"/>
          </a:xfrm>
          <a:custGeom>
            <a:avLst/>
            <a:gdLst/>
            <a:ahLst/>
            <a:cxnLst/>
            <a:rect l="l" t="t" r="r" b="b"/>
            <a:pathLst>
              <a:path h="90169">
                <a:moveTo>
                  <a:pt x="0" y="0"/>
                </a:moveTo>
                <a:lnTo>
                  <a:pt x="0" y="897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6" name="object 916"/>
          <p:cNvSpPr/>
          <p:nvPr/>
        </p:nvSpPr>
        <p:spPr>
          <a:xfrm>
            <a:off x="2688542" y="2242917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0"/>
                </a:moveTo>
                <a:lnTo>
                  <a:pt x="0" y="3650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7" name="object 917"/>
          <p:cNvSpPr/>
          <p:nvPr/>
        </p:nvSpPr>
        <p:spPr>
          <a:xfrm>
            <a:off x="2685324" y="2214010"/>
            <a:ext cx="0" cy="29209"/>
          </a:xfrm>
          <a:custGeom>
            <a:avLst/>
            <a:gdLst/>
            <a:ahLst/>
            <a:cxnLst/>
            <a:rect l="l" t="t" r="r" b="b"/>
            <a:pathLst>
              <a:path h="29210">
                <a:moveTo>
                  <a:pt x="0" y="0"/>
                </a:moveTo>
                <a:lnTo>
                  <a:pt x="0" y="2890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8" name="object 918"/>
          <p:cNvSpPr/>
          <p:nvPr/>
        </p:nvSpPr>
        <p:spPr>
          <a:xfrm>
            <a:off x="2682098" y="2196418"/>
            <a:ext cx="0" cy="46355"/>
          </a:xfrm>
          <a:custGeom>
            <a:avLst/>
            <a:gdLst/>
            <a:ahLst/>
            <a:cxnLst/>
            <a:rect l="l" t="t" r="r" b="b"/>
            <a:pathLst>
              <a:path h="46355">
                <a:moveTo>
                  <a:pt x="0" y="0"/>
                </a:moveTo>
                <a:lnTo>
                  <a:pt x="0" y="463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9" name="object 919"/>
          <p:cNvSpPr/>
          <p:nvPr/>
        </p:nvSpPr>
        <p:spPr>
          <a:xfrm>
            <a:off x="2678880" y="2207036"/>
            <a:ext cx="0" cy="75565"/>
          </a:xfrm>
          <a:custGeom>
            <a:avLst/>
            <a:gdLst/>
            <a:ahLst/>
            <a:cxnLst/>
            <a:rect l="l" t="t" r="r" b="b"/>
            <a:pathLst>
              <a:path h="75564">
                <a:moveTo>
                  <a:pt x="0" y="0"/>
                </a:moveTo>
                <a:lnTo>
                  <a:pt x="0" y="7517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0" name="object 920"/>
          <p:cNvSpPr/>
          <p:nvPr/>
        </p:nvSpPr>
        <p:spPr>
          <a:xfrm>
            <a:off x="2675661" y="2225479"/>
            <a:ext cx="0" cy="40640"/>
          </a:xfrm>
          <a:custGeom>
            <a:avLst/>
            <a:gdLst/>
            <a:ahLst/>
            <a:cxnLst/>
            <a:rect l="l" t="t" r="r" b="b"/>
            <a:pathLst>
              <a:path h="40639">
                <a:moveTo>
                  <a:pt x="0" y="0"/>
                </a:moveTo>
                <a:lnTo>
                  <a:pt x="0" y="40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1" name="object 921"/>
          <p:cNvSpPr/>
          <p:nvPr/>
        </p:nvSpPr>
        <p:spPr>
          <a:xfrm>
            <a:off x="2672438" y="2216800"/>
            <a:ext cx="0" cy="20955"/>
          </a:xfrm>
          <a:custGeom>
            <a:avLst/>
            <a:gdLst/>
            <a:ahLst/>
            <a:cxnLst/>
            <a:rect l="l" t="t" r="r" b="b"/>
            <a:pathLst>
              <a:path h="20955">
                <a:moveTo>
                  <a:pt x="0" y="0"/>
                </a:moveTo>
                <a:lnTo>
                  <a:pt x="0" y="2076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2" name="object 922"/>
          <p:cNvSpPr/>
          <p:nvPr/>
        </p:nvSpPr>
        <p:spPr>
          <a:xfrm>
            <a:off x="2669214" y="2202385"/>
            <a:ext cx="0" cy="83185"/>
          </a:xfrm>
          <a:custGeom>
            <a:avLst/>
            <a:gdLst/>
            <a:ahLst/>
            <a:cxnLst/>
            <a:rect l="l" t="t" r="r" b="b"/>
            <a:pathLst>
              <a:path h="83185">
                <a:moveTo>
                  <a:pt x="0" y="0"/>
                </a:moveTo>
                <a:lnTo>
                  <a:pt x="0" y="8300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3" name="object 923"/>
          <p:cNvSpPr/>
          <p:nvPr/>
        </p:nvSpPr>
        <p:spPr>
          <a:xfrm>
            <a:off x="2665996" y="2251676"/>
            <a:ext cx="0" cy="33655"/>
          </a:xfrm>
          <a:custGeom>
            <a:avLst/>
            <a:gdLst/>
            <a:ahLst/>
            <a:cxnLst/>
            <a:rect l="l" t="t" r="r" b="b"/>
            <a:pathLst>
              <a:path h="33655">
                <a:moveTo>
                  <a:pt x="0" y="0"/>
                </a:moveTo>
                <a:lnTo>
                  <a:pt x="0" y="3309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4" name="object 924"/>
          <p:cNvSpPr/>
          <p:nvPr/>
        </p:nvSpPr>
        <p:spPr>
          <a:xfrm>
            <a:off x="2662778" y="2216181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49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5" name="object 925"/>
          <p:cNvSpPr/>
          <p:nvPr/>
        </p:nvSpPr>
        <p:spPr>
          <a:xfrm>
            <a:off x="2659557" y="2200369"/>
            <a:ext cx="0" cy="38735"/>
          </a:xfrm>
          <a:custGeom>
            <a:avLst/>
            <a:gdLst/>
            <a:ahLst/>
            <a:cxnLst/>
            <a:rect l="l" t="t" r="r" b="b"/>
            <a:pathLst>
              <a:path h="38735">
                <a:moveTo>
                  <a:pt x="0" y="0"/>
                </a:moveTo>
                <a:lnTo>
                  <a:pt x="0" y="385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6" name="object 926"/>
          <p:cNvSpPr/>
          <p:nvPr/>
        </p:nvSpPr>
        <p:spPr>
          <a:xfrm>
            <a:off x="2656334" y="2209205"/>
            <a:ext cx="0" cy="73660"/>
          </a:xfrm>
          <a:custGeom>
            <a:avLst/>
            <a:gdLst/>
            <a:ahLst/>
            <a:cxnLst/>
            <a:rect l="l" t="t" r="r" b="b"/>
            <a:pathLst>
              <a:path h="73660">
                <a:moveTo>
                  <a:pt x="0" y="0"/>
                </a:moveTo>
                <a:lnTo>
                  <a:pt x="0" y="7331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7" name="object 927"/>
          <p:cNvSpPr/>
          <p:nvPr/>
        </p:nvSpPr>
        <p:spPr>
          <a:xfrm>
            <a:off x="2653111" y="2229589"/>
            <a:ext cx="0" cy="40005"/>
          </a:xfrm>
          <a:custGeom>
            <a:avLst/>
            <a:gdLst/>
            <a:ahLst/>
            <a:cxnLst/>
            <a:rect l="l" t="t" r="r" b="b"/>
            <a:pathLst>
              <a:path h="40005">
                <a:moveTo>
                  <a:pt x="0" y="0"/>
                </a:moveTo>
                <a:lnTo>
                  <a:pt x="0" y="3960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8" name="object 928"/>
          <p:cNvSpPr/>
          <p:nvPr/>
        </p:nvSpPr>
        <p:spPr>
          <a:xfrm>
            <a:off x="2649892" y="2218738"/>
            <a:ext cx="0" cy="20955"/>
          </a:xfrm>
          <a:custGeom>
            <a:avLst/>
            <a:gdLst/>
            <a:ahLst/>
            <a:cxnLst/>
            <a:rect l="l" t="t" r="r" b="b"/>
            <a:pathLst>
              <a:path h="20955">
                <a:moveTo>
                  <a:pt x="0" y="0"/>
                </a:moveTo>
                <a:lnTo>
                  <a:pt x="0" y="208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9" name="object 929"/>
          <p:cNvSpPr/>
          <p:nvPr/>
        </p:nvSpPr>
        <p:spPr>
          <a:xfrm>
            <a:off x="2646672" y="2198510"/>
            <a:ext cx="0" cy="85090"/>
          </a:xfrm>
          <a:custGeom>
            <a:avLst/>
            <a:gdLst/>
            <a:ahLst/>
            <a:cxnLst/>
            <a:rect l="l" t="t" r="r" b="b"/>
            <a:pathLst>
              <a:path h="85089">
                <a:moveTo>
                  <a:pt x="0" y="0"/>
                </a:moveTo>
                <a:lnTo>
                  <a:pt x="0" y="845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0" name="object 930"/>
          <p:cNvSpPr/>
          <p:nvPr/>
        </p:nvSpPr>
        <p:spPr>
          <a:xfrm>
            <a:off x="2643455" y="2255318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7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1" name="object 931"/>
          <p:cNvSpPr/>
          <p:nvPr/>
        </p:nvSpPr>
        <p:spPr>
          <a:xfrm>
            <a:off x="2640228" y="2216878"/>
            <a:ext cx="0" cy="38735"/>
          </a:xfrm>
          <a:custGeom>
            <a:avLst/>
            <a:gdLst/>
            <a:ahLst/>
            <a:cxnLst/>
            <a:rect l="l" t="t" r="r" b="b"/>
            <a:pathLst>
              <a:path h="38735">
                <a:moveTo>
                  <a:pt x="0" y="0"/>
                </a:moveTo>
                <a:lnTo>
                  <a:pt x="0" y="384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2" name="object 932"/>
          <p:cNvSpPr/>
          <p:nvPr/>
        </p:nvSpPr>
        <p:spPr>
          <a:xfrm>
            <a:off x="2637006" y="2197348"/>
            <a:ext cx="0" cy="40640"/>
          </a:xfrm>
          <a:custGeom>
            <a:avLst/>
            <a:gdLst/>
            <a:ahLst/>
            <a:cxnLst/>
            <a:rect l="l" t="t" r="r" b="b"/>
            <a:pathLst>
              <a:path h="40639">
                <a:moveTo>
                  <a:pt x="0" y="0"/>
                </a:moveTo>
                <a:lnTo>
                  <a:pt x="0" y="4006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3" name="object 933"/>
          <p:cNvSpPr/>
          <p:nvPr/>
        </p:nvSpPr>
        <p:spPr>
          <a:xfrm>
            <a:off x="2633786" y="2201067"/>
            <a:ext cx="0" cy="83820"/>
          </a:xfrm>
          <a:custGeom>
            <a:avLst/>
            <a:gdLst/>
            <a:ahLst/>
            <a:cxnLst/>
            <a:rect l="l" t="t" r="r" b="b"/>
            <a:pathLst>
              <a:path h="83819">
                <a:moveTo>
                  <a:pt x="0" y="0"/>
                </a:moveTo>
                <a:lnTo>
                  <a:pt x="0" y="832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4" name="object 934"/>
          <p:cNvSpPr/>
          <p:nvPr/>
        </p:nvSpPr>
        <p:spPr>
          <a:xfrm>
            <a:off x="2630565" y="2238501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0"/>
                </a:moveTo>
                <a:lnTo>
                  <a:pt x="0" y="3409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5" name="object 935"/>
          <p:cNvSpPr/>
          <p:nvPr/>
        </p:nvSpPr>
        <p:spPr>
          <a:xfrm>
            <a:off x="2627346" y="2218195"/>
            <a:ext cx="0" cy="20955"/>
          </a:xfrm>
          <a:custGeom>
            <a:avLst/>
            <a:gdLst/>
            <a:ahLst/>
            <a:cxnLst/>
            <a:rect l="l" t="t" r="r" b="b"/>
            <a:pathLst>
              <a:path h="20955">
                <a:moveTo>
                  <a:pt x="0" y="0"/>
                </a:moveTo>
                <a:lnTo>
                  <a:pt x="0" y="2045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6" name="object 936"/>
          <p:cNvSpPr/>
          <p:nvPr/>
        </p:nvSpPr>
        <p:spPr>
          <a:xfrm>
            <a:off x="2624128" y="2197425"/>
            <a:ext cx="0" cy="73660"/>
          </a:xfrm>
          <a:custGeom>
            <a:avLst/>
            <a:gdLst/>
            <a:ahLst/>
            <a:cxnLst/>
            <a:rect l="l" t="t" r="r" b="b"/>
            <a:pathLst>
              <a:path h="73660">
                <a:moveTo>
                  <a:pt x="0" y="0"/>
                </a:moveTo>
                <a:lnTo>
                  <a:pt x="0" y="731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7" name="object 937"/>
          <p:cNvSpPr/>
          <p:nvPr/>
        </p:nvSpPr>
        <p:spPr>
          <a:xfrm>
            <a:off x="2620903" y="2257489"/>
            <a:ext cx="0" cy="26670"/>
          </a:xfrm>
          <a:custGeom>
            <a:avLst/>
            <a:gdLst/>
            <a:ahLst/>
            <a:cxnLst/>
            <a:rect l="l" t="t" r="r" b="b"/>
            <a:pathLst>
              <a:path h="26669">
                <a:moveTo>
                  <a:pt x="0" y="0"/>
                </a:moveTo>
                <a:lnTo>
                  <a:pt x="0" y="261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8" name="object 938"/>
          <p:cNvSpPr/>
          <p:nvPr/>
        </p:nvSpPr>
        <p:spPr>
          <a:xfrm>
            <a:off x="2617682" y="2215560"/>
            <a:ext cx="0" cy="42545"/>
          </a:xfrm>
          <a:custGeom>
            <a:avLst/>
            <a:gdLst/>
            <a:ahLst/>
            <a:cxnLst/>
            <a:rect l="l" t="t" r="r" b="b"/>
            <a:pathLst>
              <a:path h="42544">
                <a:moveTo>
                  <a:pt x="0" y="0"/>
                </a:moveTo>
                <a:lnTo>
                  <a:pt x="0" y="4192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9" name="object 939"/>
          <p:cNvSpPr/>
          <p:nvPr/>
        </p:nvSpPr>
        <p:spPr>
          <a:xfrm>
            <a:off x="2614465" y="2206417"/>
            <a:ext cx="0" cy="26034"/>
          </a:xfrm>
          <a:custGeom>
            <a:avLst/>
            <a:gdLst/>
            <a:ahLst/>
            <a:cxnLst/>
            <a:rect l="l" t="t" r="r" b="b"/>
            <a:pathLst>
              <a:path h="26035">
                <a:moveTo>
                  <a:pt x="0" y="0"/>
                </a:moveTo>
                <a:lnTo>
                  <a:pt x="0" y="260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0" name="object 940"/>
          <p:cNvSpPr/>
          <p:nvPr/>
        </p:nvSpPr>
        <p:spPr>
          <a:xfrm>
            <a:off x="2611240" y="2199517"/>
            <a:ext cx="0" cy="76835"/>
          </a:xfrm>
          <a:custGeom>
            <a:avLst/>
            <a:gdLst/>
            <a:ahLst/>
            <a:cxnLst/>
            <a:rect l="l" t="t" r="r" b="b"/>
            <a:pathLst>
              <a:path h="76835">
                <a:moveTo>
                  <a:pt x="0" y="0"/>
                </a:moveTo>
                <a:lnTo>
                  <a:pt x="0" y="765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1" name="object 941"/>
          <p:cNvSpPr/>
          <p:nvPr/>
        </p:nvSpPr>
        <p:spPr>
          <a:xfrm>
            <a:off x="2608017" y="2243847"/>
            <a:ext cx="0" cy="30480"/>
          </a:xfrm>
          <a:custGeom>
            <a:avLst/>
            <a:gdLst/>
            <a:ahLst/>
            <a:cxnLst/>
            <a:rect l="l" t="t" r="r" b="b"/>
            <a:pathLst>
              <a:path h="30480">
                <a:moveTo>
                  <a:pt x="0" y="0"/>
                </a:moveTo>
                <a:lnTo>
                  <a:pt x="0" y="3007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2" name="object 942"/>
          <p:cNvSpPr/>
          <p:nvPr/>
        </p:nvSpPr>
        <p:spPr>
          <a:xfrm>
            <a:off x="2604798" y="2210754"/>
            <a:ext cx="0" cy="33655"/>
          </a:xfrm>
          <a:custGeom>
            <a:avLst/>
            <a:gdLst/>
            <a:ahLst/>
            <a:cxnLst/>
            <a:rect l="l" t="t" r="r" b="b"/>
            <a:pathLst>
              <a:path h="33655">
                <a:moveTo>
                  <a:pt x="0" y="0"/>
                </a:moveTo>
                <a:lnTo>
                  <a:pt x="0" y="3309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3" name="object 943"/>
          <p:cNvSpPr/>
          <p:nvPr/>
        </p:nvSpPr>
        <p:spPr>
          <a:xfrm>
            <a:off x="2601580" y="2182236"/>
            <a:ext cx="0" cy="57150"/>
          </a:xfrm>
          <a:custGeom>
            <a:avLst/>
            <a:gdLst/>
            <a:ahLst/>
            <a:cxnLst/>
            <a:rect l="l" t="t" r="r" b="b"/>
            <a:pathLst>
              <a:path h="57150">
                <a:moveTo>
                  <a:pt x="0" y="0"/>
                </a:moveTo>
                <a:lnTo>
                  <a:pt x="0" y="5657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4" name="object 944"/>
          <p:cNvSpPr/>
          <p:nvPr/>
        </p:nvSpPr>
        <p:spPr>
          <a:xfrm>
            <a:off x="2598361" y="2227961"/>
            <a:ext cx="0" cy="61594"/>
          </a:xfrm>
          <a:custGeom>
            <a:avLst/>
            <a:gdLst/>
            <a:ahLst/>
            <a:cxnLst/>
            <a:rect l="l" t="t" r="r" b="b"/>
            <a:pathLst>
              <a:path h="61594">
                <a:moveTo>
                  <a:pt x="0" y="0"/>
                </a:moveTo>
                <a:lnTo>
                  <a:pt x="0" y="613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5" name="object 945"/>
          <p:cNvSpPr/>
          <p:nvPr/>
        </p:nvSpPr>
        <p:spPr>
          <a:xfrm>
            <a:off x="2595138" y="2218893"/>
            <a:ext cx="0" cy="52069"/>
          </a:xfrm>
          <a:custGeom>
            <a:avLst/>
            <a:gdLst/>
            <a:ahLst/>
            <a:cxnLst/>
            <a:rect l="l" t="t" r="r" b="b"/>
            <a:pathLst>
              <a:path h="52069">
                <a:moveTo>
                  <a:pt x="0" y="0"/>
                </a:moveTo>
                <a:lnTo>
                  <a:pt x="0" y="5184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6" name="object 946"/>
          <p:cNvSpPr/>
          <p:nvPr/>
        </p:nvSpPr>
        <p:spPr>
          <a:xfrm>
            <a:off x="2591914" y="2208198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0"/>
                </a:moveTo>
                <a:lnTo>
                  <a:pt x="0" y="3634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7" name="object 947"/>
          <p:cNvSpPr/>
          <p:nvPr/>
        </p:nvSpPr>
        <p:spPr>
          <a:xfrm>
            <a:off x="2588696" y="2177585"/>
            <a:ext cx="0" cy="123825"/>
          </a:xfrm>
          <a:custGeom>
            <a:avLst/>
            <a:gdLst/>
            <a:ahLst/>
            <a:cxnLst/>
            <a:rect l="l" t="t" r="r" b="b"/>
            <a:pathLst>
              <a:path h="123825">
                <a:moveTo>
                  <a:pt x="0" y="0"/>
                </a:moveTo>
                <a:lnTo>
                  <a:pt x="0" y="1236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8" name="object 948"/>
          <p:cNvSpPr/>
          <p:nvPr/>
        </p:nvSpPr>
        <p:spPr>
          <a:xfrm>
            <a:off x="2585476" y="2235866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6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9" name="object 949"/>
          <p:cNvSpPr/>
          <p:nvPr/>
        </p:nvSpPr>
        <p:spPr>
          <a:xfrm>
            <a:off x="2582257" y="2201688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19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0" name="object 950"/>
          <p:cNvSpPr/>
          <p:nvPr/>
        </p:nvSpPr>
        <p:spPr>
          <a:xfrm>
            <a:off x="2579033" y="2167045"/>
            <a:ext cx="0" cy="113030"/>
          </a:xfrm>
          <a:custGeom>
            <a:avLst/>
            <a:gdLst/>
            <a:ahLst/>
            <a:cxnLst/>
            <a:rect l="l" t="t" r="r" b="b"/>
            <a:pathLst>
              <a:path h="113030">
                <a:moveTo>
                  <a:pt x="0" y="0"/>
                </a:moveTo>
                <a:lnTo>
                  <a:pt x="0" y="1128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1" name="object 951"/>
          <p:cNvSpPr/>
          <p:nvPr/>
        </p:nvSpPr>
        <p:spPr>
          <a:xfrm>
            <a:off x="2575810" y="2257101"/>
            <a:ext cx="0" cy="48895"/>
          </a:xfrm>
          <a:custGeom>
            <a:avLst/>
            <a:gdLst/>
            <a:ahLst/>
            <a:cxnLst/>
            <a:rect l="l" t="t" r="r" b="b"/>
            <a:pathLst>
              <a:path h="48894">
                <a:moveTo>
                  <a:pt x="0" y="0"/>
                </a:moveTo>
                <a:lnTo>
                  <a:pt x="0" y="484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2" name="object 952"/>
          <p:cNvSpPr/>
          <p:nvPr/>
        </p:nvSpPr>
        <p:spPr>
          <a:xfrm>
            <a:off x="2572592" y="2209361"/>
            <a:ext cx="0" cy="48260"/>
          </a:xfrm>
          <a:custGeom>
            <a:avLst/>
            <a:gdLst/>
            <a:ahLst/>
            <a:cxnLst/>
            <a:rect l="l" t="t" r="r" b="b"/>
            <a:pathLst>
              <a:path h="48260">
                <a:moveTo>
                  <a:pt x="0" y="0"/>
                </a:moveTo>
                <a:lnTo>
                  <a:pt x="0" y="477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3" name="object 953"/>
          <p:cNvSpPr/>
          <p:nvPr/>
        </p:nvSpPr>
        <p:spPr>
          <a:xfrm>
            <a:off x="2569373" y="2176656"/>
            <a:ext cx="0" cy="73025"/>
          </a:xfrm>
          <a:custGeom>
            <a:avLst/>
            <a:gdLst/>
            <a:ahLst/>
            <a:cxnLst/>
            <a:rect l="l" t="t" r="r" b="b"/>
            <a:pathLst>
              <a:path h="73025">
                <a:moveTo>
                  <a:pt x="0" y="0"/>
                </a:moveTo>
                <a:lnTo>
                  <a:pt x="0" y="725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4" name="object 954"/>
          <p:cNvSpPr/>
          <p:nvPr/>
        </p:nvSpPr>
        <p:spPr>
          <a:xfrm>
            <a:off x="2566150" y="2167045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57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5" name="object 955"/>
          <p:cNvSpPr/>
          <p:nvPr/>
        </p:nvSpPr>
        <p:spPr>
          <a:xfrm>
            <a:off x="2562929" y="222710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0"/>
                </a:moveTo>
                <a:lnTo>
                  <a:pt x="0" y="5037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6" name="object 956"/>
          <p:cNvSpPr/>
          <p:nvPr/>
        </p:nvSpPr>
        <p:spPr>
          <a:xfrm>
            <a:off x="2559708" y="2202385"/>
            <a:ext cx="0" cy="45720"/>
          </a:xfrm>
          <a:custGeom>
            <a:avLst/>
            <a:gdLst/>
            <a:ahLst/>
            <a:cxnLst/>
            <a:rect l="l" t="t" r="r" b="b"/>
            <a:pathLst>
              <a:path h="45719">
                <a:moveTo>
                  <a:pt x="0" y="0"/>
                </a:moveTo>
                <a:lnTo>
                  <a:pt x="0" y="4510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7" name="object 957"/>
          <p:cNvSpPr/>
          <p:nvPr/>
        </p:nvSpPr>
        <p:spPr>
          <a:xfrm>
            <a:off x="2556488" y="2168363"/>
            <a:ext cx="0" cy="128905"/>
          </a:xfrm>
          <a:custGeom>
            <a:avLst/>
            <a:gdLst/>
            <a:ahLst/>
            <a:cxnLst/>
            <a:rect l="l" t="t" r="r" b="b"/>
            <a:pathLst>
              <a:path h="128905">
                <a:moveTo>
                  <a:pt x="0" y="0"/>
                </a:moveTo>
                <a:lnTo>
                  <a:pt x="0" y="12880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8" name="object 958"/>
          <p:cNvSpPr/>
          <p:nvPr/>
        </p:nvSpPr>
        <p:spPr>
          <a:xfrm>
            <a:off x="2553269" y="2242608"/>
            <a:ext cx="0" cy="53340"/>
          </a:xfrm>
          <a:custGeom>
            <a:avLst/>
            <a:gdLst/>
            <a:ahLst/>
            <a:cxnLst/>
            <a:rect l="l" t="t" r="r" b="b"/>
            <a:pathLst>
              <a:path h="53339">
                <a:moveTo>
                  <a:pt x="0" y="0"/>
                </a:moveTo>
                <a:lnTo>
                  <a:pt x="0" y="5277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9" name="object 959"/>
          <p:cNvSpPr/>
          <p:nvPr/>
        </p:nvSpPr>
        <p:spPr>
          <a:xfrm>
            <a:off x="2550044" y="2205253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0" name="object 960"/>
          <p:cNvSpPr/>
          <p:nvPr/>
        </p:nvSpPr>
        <p:spPr>
          <a:xfrm>
            <a:off x="2546822" y="2176268"/>
            <a:ext cx="0" cy="69215"/>
          </a:xfrm>
          <a:custGeom>
            <a:avLst/>
            <a:gdLst/>
            <a:ahLst/>
            <a:cxnLst/>
            <a:rect l="l" t="t" r="r" b="b"/>
            <a:pathLst>
              <a:path h="69214">
                <a:moveTo>
                  <a:pt x="0" y="0"/>
                </a:moveTo>
                <a:lnTo>
                  <a:pt x="0" y="6881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1" name="object 961"/>
          <p:cNvSpPr/>
          <p:nvPr/>
        </p:nvSpPr>
        <p:spPr>
          <a:xfrm>
            <a:off x="2543604" y="2213777"/>
            <a:ext cx="0" cy="86360"/>
          </a:xfrm>
          <a:custGeom>
            <a:avLst/>
            <a:gdLst/>
            <a:ahLst/>
            <a:cxnLst/>
            <a:rect l="l" t="t" r="r" b="b"/>
            <a:pathLst>
              <a:path h="86360">
                <a:moveTo>
                  <a:pt x="0" y="0"/>
                </a:moveTo>
                <a:lnTo>
                  <a:pt x="0" y="8618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2" name="object 962"/>
          <p:cNvSpPr/>
          <p:nvPr/>
        </p:nvSpPr>
        <p:spPr>
          <a:xfrm>
            <a:off x="2540384" y="2221759"/>
            <a:ext cx="0" cy="44450"/>
          </a:xfrm>
          <a:custGeom>
            <a:avLst/>
            <a:gdLst/>
            <a:ahLst/>
            <a:cxnLst/>
            <a:rect l="l" t="t" r="r" b="b"/>
            <a:pathLst>
              <a:path h="44450">
                <a:moveTo>
                  <a:pt x="0" y="0"/>
                </a:moveTo>
                <a:lnTo>
                  <a:pt x="0" y="4417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3" name="object 963"/>
          <p:cNvSpPr/>
          <p:nvPr/>
        </p:nvSpPr>
        <p:spPr>
          <a:xfrm>
            <a:off x="2537163" y="2208972"/>
            <a:ext cx="0" cy="40005"/>
          </a:xfrm>
          <a:custGeom>
            <a:avLst/>
            <a:gdLst/>
            <a:ahLst/>
            <a:cxnLst/>
            <a:rect l="l" t="t" r="r" b="b"/>
            <a:pathLst>
              <a:path h="40005">
                <a:moveTo>
                  <a:pt x="0" y="0"/>
                </a:moveTo>
                <a:lnTo>
                  <a:pt x="0" y="39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4" name="object 964"/>
          <p:cNvSpPr/>
          <p:nvPr/>
        </p:nvSpPr>
        <p:spPr>
          <a:xfrm>
            <a:off x="2533942" y="2184792"/>
            <a:ext cx="0" cy="112395"/>
          </a:xfrm>
          <a:custGeom>
            <a:avLst/>
            <a:gdLst/>
            <a:ahLst/>
            <a:cxnLst/>
            <a:rect l="l" t="t" r="r" b="b"/>
            <a:pathLst>
              <a:path h="112394">
                <a:moveTo>
                  <a:pt x="0" y="0"/>
                </a:moveTo>
                <a:lnTo>
                  <a:pt x="0" y="11237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5" name="object 965"/>
          <p:cNvSpPr/>
          <p:nvPr/>
        </p:nvSpPr>
        <p:spPr>
          <a:xfrm>
            <a:off x="2530718" y="2236485"/>
            <a:ext cx="0" cy="55244"/>
          </a:xfrm>
          <a:custGeom>
            <a:avLst/>
            <a:gdLst/>
            <a:ahLst/>
            <a:cxnLst/>
            <a:rect l="l" t="t" r="r" b="b"/>
            <a:pathLst>
              <a:path h="55244">
                <a:moveTo>
                  <a:pt x="0" y="0"/>
                </a:moveTo>
                <a:lnTo>
                  <a:pt x="0" y="5471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6" name="object 966"/>
          <p:cNvSpPr/>
          <p:nvPr/>
        </p:nvSpPr>
        <p:spPr>
          <a:xfrm>
            <a:off x="2527500" y="2210988"/>
            <a:ext cx="0" cy="27305"/>
          </a:xfrm>
          <a:custGeom>
            <a:avLst/>
            <a:gdLst/>
            <a:ahLst/>
            <a:cxnLst/>
            <a:rect l="l" t="t" r="r" b="b"/>
            <a:pathLst>
              <a:path h="27305">
                <a:moveTo>
                  <a:pt x="0" y="0"/>
                </a:moveTo>
                <a:lnTo>
                  <a:pt x="0" y="2673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7" name="object 967"/>
          <p:cNvSpPr/>
          <p:nvPr/>
        </p:nvSpPr>
        <p:spPr>
          <a:xfrm>
            <a:off x="2524280" y="2191224"/>
            <a:ext cx="0" cy="78740"/>
          </a:xfrm>
          <a:custGeom>
            <a:avLst/>
            <a:gdLst/>
            <a:ahLst/>
            <a:cxnLst/>
            <a:rect l="l" t="t" r="r" b="b"/>
            <a:pathLst>
              <a:path h="78739">
                <a:moveTo>
                  <a:pt x="0" y="0"/>
                </a:moveTo>
                <a:lnTo>
                  <a:pt x="0" y="783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8" name="object 968"/>
          <p:cNvSpPr/>
          <p:nvPr/>
        </p:nvSpPr>
        <p:spPr>
          <a:xfrm>
            <a:off x="2521061" y="2259658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3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9" name="object 969"/>
          <p:cNvSpPr/>
          <p:nvPr/>
        </p:nvSpPr>
        <p:spPr>
          <a:xfrm>
            <a:off x="2517837" y="2216258"/>
            <a:ext cx="0" cy="43815"/>
          </a:xfrm>
          <a:custGeom>
            <a:avLst/>
            <a:gdLst/>
            <a:ahLst/>
            <a:cxnLst/>
            <a:rect l="l" t="t" r="r" b="b"/>
            <a:pathLst>
              <a:path h="43814">
                <a:moveTo>
                  <a:pt x="0" y="0"/>
                </a:moveTo>
                <a:lnTo>
                  <a:pt x="0" y="4339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0" name="object 970"/>
          <p:cNvSpPr/>
          <p:nvPr/>
        </p:nvSpPr>
        <p:spPr>
          <a:xfrm>
            <a:off x="2514614" y="2208817"/>
            <a:ext cx="0" cy="34925"/>
          </a:xfrm>
          <a:custGeom>
            <a:avLst/>
            <a:gdLst/>
            <a:ahLst/>
            <a:cxnLst/>
            <a:rect l="l" t="t" r="r" b="b"/>
            <a:pathLst>
              <a:path h="34925">
                <a:moveTo>
                  <a:pt x="0" y="0"/>
                </a:moveTo>
                <a:lnTo>
                  <a:pt x="0" y="3433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1" name="object 971"/>
          <p:cNvSpPr/>
          <p:nvPr/>
        </p:nvSpPr>
        <p:spPr>
          <a:xfrm>
            <a:off x="2511396" y="2190372"/>
            <a:ext cx="0" cy="99060"/>
          </a:xfrm>
          <a:custGeom>
            <a:avLst/>
            <a:gdLst/>
            <a:ahLst/>
            <a:cxnLst/>
            <a:rect l="l" t="t" r="r" b="b"/>
            <a:pathLst>
              <a:path h="99060">
                <a:moveTo>
                  <a:pt x="0" y="0"/>
                </a:moveTo>
                <a:lnTo>
                  <a:pt x="0" y="9865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2" name="object 972"/>
          <p:cNvSpPr/>
          <p:nvPr/>
        </p:nvSpPr>
        <p:spPr>
          <a:xfrm>
            <a:off x="2508177" y="2235711"/>
            <a:ext cx="0" cy="46990"/>
          </a:xfrm>
          <a:custGeom>
            <a:avLst/>
            <a:gdLst/>
            <a:ahLst/>
            <a:cxnLst/>
            <a:rect l="l" t="t" r="r" b="b"/>
            <a:pathLst>
              <a:path h="46989">
                <a:moveTo>
                  <a:pt x="0" y="0"/>
                </a:moveTo>
                <a:lnTo>
                  <a:pt x="0" y="4696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3" name="object 973"/>
          <p:cNvSpPr/>
          <p:nvPr/>
        </p:nvSpPr>
        <p:spPr>
          <a:xfrm>
            <a:off x="2504957" y="2212925"/>
            <a:ext cx="0" cy="22860"/>
          </a:xfrm>
          <a:custGeom>
            <a:avLst/>
            <a:gdLst/>
            <a:ahLst/>
            <a:cxnLst/>
            <a:rect l="l" t="t" r="r" b="b"/>
            <a:pathLst>
              <a:path h="22860">
                <a:moveTo>
                  <a:pt x="0" y="0"/>
                </a:moveTo>
                <a:lnTo>
                  <a:pt x="0" y="2278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4" name="object 974"/>
          <p:cNvSpPr/>
          <p:nvPr/>
        </p:nvSpPr>
        <p:spPr>
          <a:xfrm>
            <a:off x="2501734" y="2196263"/>
            <a:ext cx="0" cy="59055"/>
          </a:xfrm>
          <a:custGeom>
            <a:avLst/>
            <a:gdLst/>
            <a:ahLst/>
            <a:cxnLst/>
            <a:rect l="l" t="t" r="r" b="b"/>
            <a:pathLst>
              <a:path h="59055">
                <a:moveTo>
                  <a:pt x="0" y="0"/>
                </a:moveTo>
                <a:lnTo>
                  <a:pt x="0" y="5874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5" name="object 975"/>
          <p:cNvSpPr/>
          <p:nvPr/>
        </p:nvSpPr>
        <p:spPr>
          <a:xfrm>
            <a:off x="2498510" y="2255007"/>
            <a:ext cx="0" cy="30480"/>
          </a:xfrm>
          <a:custGeom>
            <a:avLst/>
            <a:gdLst/>
            <a:ahLst/>
            <a:cxnLst/>
            <a:rect l="l" t="t" r="r" b="b"/>
            <a:pathLst>
              <a:path h="30480">
                <a:moveTo>
                  <a:pt x="0" y="0"/>
                </a:moveTo>
                <a:lnTo>
                  <a:pt x="0" y="3030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6" name="object 976"/>
          <p:cNvSpPr/>
          <p:nvPr/>
        </p:nvSpPr>
        <p:spPr>
          <a:xfrm>
            <a:off x="2495292" y="2216722"/>
            <a:ext cx="0" cy="41910"/>
          </a:xfrm>
          <a:custGeom>
            <a:avLst/>
            <a:gdLst/>
            <a:ahLst/>
            <a:cxnLst/>
            <a:rect l="l" t="t" r="r" b="b"/>
            <a:pathLst>
              <a:path h="41910">
                <a:moveTo>
                  <a:pt x="0" y="0"/>
                </a:moveTo>
                <a:lnTo>
                  <a:pt x="0" y="4138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7" name="object 977"/>
          <p:cNvSpPr/>
          <p:nvPr/>
        </p:nvSpPr>
        <p:spPr>
          <a:xfrm>
            <a:off x="2492071" y="220649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75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8" name="object 978"/>
          <p:cNvSpPr/>
          <p:nvPr/>
        </p:nvSpPr>
        <p:spPr>
          <a:xfrm>
            <a:off x="2488850" y="2199053"/>
            <a:ext cx="0" cy="83820"/>
          </a:xfrm>
          <a:custGeom>
            <a:avLst/>
            <a:gdLst/>
            <a:ahLst/>
            <a:cxnLst/>
            <a:rect l="l" t="t" r="r" b="b"/>
            <a:pathLst>
              <a:path h="83819">
                <a:moveTo>
                  <a:pt x="0" y="0"/>
                </a:moveTo>
                <a:lnTo>
                  <a:pt x="0" y="8331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9" name="object 979"/>
          <p:cNvSpPr/>
          <p:nvPr/>
        </p:nvSpPr>
        <p:spPr>
          <a:xfrm>
            <a:off x="2485629" y="2238809"/>
            <a:ext cx="0" cy="32384"/>
          </a:xfrm>
          <a:custGeom>
            <a:avLst/>
            <a:gdLst/>
            <a:ahLst/>
            <a:cxnLst/>
            <a:rect l="l" t="t" r="r" b="b"/>
            <a:pathLst>
              <a:path h="32385">
                <a:moveTo>
                  <a:pt x="0" y="0"/>
                </a:moveTo>
                <a:lnTo>
                  <a:pt x="0" y="322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0" name="object 980"/>
          <p:cNvSpPr/>
          <p:nvPr/>
        </p:nvSpPr>
        <p:spPr>
          <a:xfrm>
            <a:off x="2482406" y="2223620"/>
            <a:ext cx="0" cy="15240"/>
          </a:xfrm>
          <a:custGeom>
            <a:avLst/>
            <a:gdLst/>
            <a:ahLst/>
            <a:cxnLst/>
            <a:rect l="l" t="t" r="r" b="b"/>
            <a:pathLst>
              <a:path h="15239">
                <a:moveTo>
                  <a:pt x="0" y="0"/>
                </a:moveTo>
                <a:lnTo>
                  <a:pt x="0" y="151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1" name="object 981"/>
          <p:cNvSpPr/>
          <p:nvPr/>
        </p:nvSpPr>
        <p:spPr>
          <a:xfrm>
            <a:off x="2479188" y="2210523"/>
            <a:ext cx="0" cy="50165"/>
          </a:xfrm>
          <a:custGeom>
            <a:avLst/>
            <a:gdLst/>
            <a:ahLst/>
            <a:cxnLst/>
            <a:rect l="l" t="t" r="r" b="b"/>
            <a:pathLst>
              <a:path h="50164">
                <a:moveTo>
                  <a:pt x="0" y="0"/>
                </a:moveTo>
                <a:lnTo>
                  <a:pt x="0" y="5014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2" name="object 982"/>
          <p:cNvSpPr/>
          <p:nvPr/>
        </p:nvSpPr>
        <p:spPr>
          <a:xfrm>
            <a:off x="2475969" y="2252838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0"/>
                </a:moveTo>
                <a:lnTo>
                  <a:pt x="0" y="1805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3" name="object 983"/>
          <p:cNvSpPr/>
          <p:nvPr/>
        </p:nvSpPr>
        <p:spPr>
          <a:xfrm>
            <a:off x="2472744" y="2224395"/>
            <a:ext cx="0" cy="28575"/>
          </a:xfrm>
          <a:custGeom>
            <a:avLst/>
            <a:gdLst/>
            <a:ahLst/>
            <a:cxnLst/>
            <a:rect l="l" t="t" r="r" b="b"/>
            <a:pathLst>
              <a:path h="28575">
                <a:moveTo>
                  <a:pt x="0" y="0"/>
                </a:moveTo>
                <a:lnTo>
                  <a:pt x="0" y="2844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4" name="object 984"/>
          <p:cNvSpPr/>
          <p:nvPr/>
        </p:nvSpPr>
        <p:spPr>
          <a:xfrm>
            <a:off x="2469522" y="2211685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35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5" name="object 985"/>
          <p:cNvSpPr/>
          <p:nvPr/>
        </p:nvSpPr>
        <p:spPr>
          <a:xfrm>
            <a:off x="2466302" y="2211452"/>
            <a:ext cx="0" cy="61594"/>
          </a:xfrm>
          <a:custGeom>
            <a:avLst/>
            <a:gdLst/>
            <a:ahLst/>
            <a:cxnLst/>
            <a:rect l="l" t="t" r="r" b="b"/>
            <a:pathLst>
              <a:path h="61594">
                <a:moveTo>
                  <a:pt x="0" y="0"/>
                </a:moveTo>
                <a:lnTo>
                  <a:pt x="0" y="610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6" name="object 986"/>
          <p:cNvSpPr/>
          <p:nvPr/>
        </p:nvSpPr>
        <p:spPr>
          <a:xfrm>
            <a:off x="2463084" y="2242220"/>
            <a:ext cx="0" cy="24765"/>
          </a:xfrm>
          <a:custGeom>
            <a:avLst/>
            <a:gdLst/>
            <a:ahLst/>
            <a:cxnLst/>
            <a:rect l="l" t="t" r="r" b="b"/>
            <a:pathLst>
              <a:path h="24764">
                <a:moveTo>
                  <a:pt x="0" y="0"/>
                </a:moveTo>
                <a:lnTo>
                  <a:pt x="0" y="2472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7" name="object 987"/>
          <p:cNvSpPr/>
          <p:nvPr/>
        </p:nvSpPr>
        <p:spPr>
          <a:xfrm>
            <a:off x="2459863" y="2224163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0"/>
                </a:moveTo>
                <a:lnTo>
                  <a:pt x="0" y="1805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8" name="object 988"/>
          <p:cNvSpPr/>
          <p:nvPr/>
        </p:nvSpPr>
        <p:spPr>
          <a:xfrm>
            <a:off x="2456641" y="2211452"/>
            <a:ext cx="0" cy="46355"/>
          </a:xfrm>
          <a:custGeom>
            <a:avLst/>
            <a:gdLst/>
            <a:ahLst/>
            <a:cxnLst/>
            <a:rect l="l" t="t" r="r" b="b"/>
            <a:pathLst>
              <a:path h="46355">
                <a:moveTo>
                  <a:pt x="0" y="0"/>
                </a:moveTo>
                <a:lnTo>
                  <a:pt x="0" y="4603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9" name="object 989"/>
          <p:cNvSpPr/>
          <p:nvPr/>
        </p:nvSpPr>
        <p:spPr>
          <a:xfrm>
            <a:off x="2453418" y="2254852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0"/>
                </a:moveTo>
                <a:lnTo>
                  <a:pt x="0" y="1774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0" name="object 990"/>
          <p:cNvSpPr/>
          <p:nvPr/>
        </p:nvSpPr>
        <p:spPr>
          <a:xfrm>
            <a:off x="2450200" y="2224705"/>
            <a:ext cx="0" cy="30480"/>
          </a:xfrm>
          <a:custGeom>
            <a:avLst/>
            <a:gdLst/>
            <a:ahLst/>
            <a:cxnLst/>
            <a:rect l="l" t="t" r="r" b="b"/>
            <a:pathLst>
              <a:path h="30480">
                <a:moveTo>
                  <a:pt x="0" y="0"/>
                </a:moveTo>
                <a:lnTo>
                  <a:pt x="0" y="301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1" name="object 991"/>
          <p:cNvSpPr/>
          <p:nvPr/>
        </p:nvSpPr>
        <p:spPr>
          <a:xfrm>
            <a:off x="2446981" y="2218350"/>
            <a:ext cx="0" cy="20320"/>
          </a:xfrm>
          <a:custGeom>
            <a:avLst/>
            <a:gdLst/>
            <a:ahLst/>
            <a:cxnLst/>
            <a:rect l="l" t="t" r="r" b="b"/>
            <a:pathLst>
              <a:path h="20319">
                <a:moveTo>
                  <a:pt x="0" y="0"/>
                </a:moveTo>
                <a:lnTo>
                  <a:pt x="0" y="197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2" name="object 992"/>
          <p:cNvSpPr/>
          <p:nvPr/>
        </p:nvSpPr>
        <p:spPr>
          <a:xfrm>
            <a:off x="2443761" y="2211994"/>
            <a:ext cx="0" cy="59055"/>
          </a:xfrm>
          <a:custGeom>
            <a:avLst/>
            <a:gdLst/>
            <a:ahLst/>
            <a:cxnLst/>
            <a:rect l="l" t="t" r="r" b="b"/>
            <a:pathLst>
              <a:path h="59055">
                <a:moveTo>
                  <a:pt x="0" y="0"/>
                </a:moveTo>
                <a:lnTo>
                  <a:pt x="0" y="5905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3" name="object 993"/>
          <p:cNvSpPr/>
          <p:nvPr/>
        </p:nvSpPr>
        <p:spPr>
          <a:xfrm>
            <a:off x="2440537" y="2247180"/>
            <a:ext cx="0" cy="22225"/>
          </a:xfrm>
          <a:custGeom>
            <a:avLst/>
            <a:gdLst/>
            <a:ahLst/>
            <a:cxnLst/>
            <a:rect l="l" t="t" r="r" b="b"/>
            <a:pathLst>
              <a:path h="22225">
                <a:moveTo>
                  <a:pt x="0" y="0"/>
                </a:moveTo>
                <a:lnTo>
                  <a:pt x="0" y="2177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4" name="object 994"/>
          <p:cNvSpPr/>
          <p:nvPr/>
        </p:nvSpPr>
        <p:spPr>
          <a:xfrm>
            <a:off x="2437314" y="2224783"/>
            <a:ext cx="0" cy="22860"/>
          </a:xfrm>
          <a:custGeom>
            <a:avLst/>
            <a:gdLst/>
            <a:ahLst/>
            <a:cxnLst/>
            <a:rect l="l" t="t" r="r" b="b"/>
            <a:pathLst>
              <a:path h="22860">
                <a:moveTo>
                  <a:pt x="0" y="0"/>
                </a:moveTo>
                <a:lnTo>
                  <a:pt x="0" y="2239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5" name="object 995"/>
          <p:cNvSpPr/>
          <p:nvPr/>
        </p:nvSpPr>
        <p:spPr>
          <a:xfrm>
            <a:off x="2434096" y="2211840"/>
            <a:ext cx="0" cy="26670"/>
          </a:xfrm>
          <a:custGeom>
            <a:avLst/>
            <a:gdLst/>
            <a:ahLst/>
            <a:cxnLst/>
            <a:rect l="l" t="t" r="r" b="b"/>
            <a:pathLst>
              <a:path h="26669">
                <a:moveTo>
                  <a:pt x="0" y="0"/>
                </a:moveTo>
                <a:lnTo>
                  <a:pt x="0" y="2634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6" name="object 996"/>
          <p:cNvSpPr/>
          <p:nvPr/>
        </p:nvSpPr>
        <p:spPr>
          <a:xfrm>
            <a:off x="2430877" y="2233231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758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7" name="object 997"/>
          <p:cNvSpPr/>
          <p:nvPr/>
        </p:nvSpPr>
        <p:spPr>
          <a:xfrm>
            <a:off x="2427652" y="2219280"/>
            <a:ext cx="0" cy="38735"/>
          </a:xfrm>
          <a:custGeom>
            <a:avLst/>
            <a:gdLst/>
            <a:ahLst/>
            <a:cxnLst/>
            <a:rect l="l" t="t" r="r" b="b"/>
            <a:pathLst>
              <a:path h="38735">
                <a:moveTo>
                  <a:pt x="0" y="0"/>
                </a:moveTo>
                <a:lnTo>
                  <a:pt x="0" y="3859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8" name="object 998"/>
          <p:cNvSpPr/>
          <p:nvPr/>
        </p:nvSpPr>
        <p:spPr>
          <a:xfrm>
            <a:off x="2424434" y="2210212"/>
            <a:ext cx="0" cy="31750"/>
          </a:xfrm>
          <a:custGeom>
            <a:avLst/>
            <a:gdLst/>
            <a:ahLst/>
            <a:cxnLst/>
            <a:rect l="l" t="t" r="r" b="b"/>
            <a:pathLst>
              <a:path h="31750">
                <a:moveTo>
                  <a:pt x="0" y="0"/>
                </a:moveTo>
                <a:lnTo>
                  <a:pt x="0" y="3115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9" name="object 999"/>
          <p:cNvSpPr/>
          <p:nvPr/>
        </p:nvSpPr>
        <p:spPr>
          <a:xfrm>
            <a:off x="2421210" y="2212925"/>
            <a:ext cx="0" cy="54610"/>
          </a:xfrm>
          <a:custGeom>
            <a:avLst/>
            <a:gdLst/>
            <a:ahLst/>
            <a:cxnLst/>
            <a:rect l="l" t="t" r="r" b="b"/>
            <a:pathLst>
              <a:path h="54610">
                <a:moveTo>
                  <a:pt x="0" y="0"/>
                </a:moveTo>
                <a:lnTo>
                  <a:pt x="0" y="5440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0" name="object 1000"/>
          <p:cNvSpPr/>
          <p:nvPr/>
        </p:nvSpPr>
        <p:spPr>
          <a:xfrm>
            <a:off x="2417992" y="2257720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0"/>
                </a:moveTo>
                <a:lnTo>
                  <a:pt x="0" y="976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1" name="object 1001"/>
          <p:cNvSpPr/>
          <p:nvPr/>
        </p:nvSpPr>
        <p:spPr>
          <a:xfrm>
            <a:off x="2414771" y="2221683"/>
            <a:ext cx="0" cy="36195"/>
          </a:xfrm>
          <a:custGeom>
            <a:avLst/>
            <a:gdLst/>
            <a:ahLst/>
            <a:cxnLst/>
            <a:rect l="l" t="t" r="r" b="b"/>
            <a:pathLst>
              <a:path h="36194">
                <a:moveTo>
                  <a:pt x="0" y="0"/>
                </a:moveTo>
                <a:lnTo>
                  <a:pt x="0" y="3603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2" name="object 1002"/>
          <p:cNvSpPr/>
          <p:nvPr/>
        </p:nvSpPr>
        <p:spPr>
          <a:xfrm>
            <a:off x="2411550" y="2196341"/>
            <a:ext cx="0" cy="44450"/>
          </a:xfrm>
          <a:custGeom>
            <a:avLst/>
            <a:gdLst/>
            <a:ahLst/>
            <a:cxnLst/>
            <a:rect l="l" t="t" r="r" b="b"/>
            <a:pathLst>
              <a:path h="44450">
                <a:moveTo>
                  <a:pt x="0" y="0"/>
                </a:moveTo>
                <a:lnTo>
                  <a:pt x="0" y="4432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3" name="object 1003"/>
          <p:cNvSpPr/>
          <p:nvPr/>
        </p:nvSpPr>
        <p:spPr>
          <a:xfrm>
            <a:off x="2408326" y="2191691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0"/>
                </a:moveTo>
                <a:lnTo>
                  <a:pt x="0" y="949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4" name="object 1004"/>
          <p:cNvSpPr/>
          <p:nvPr/>
        </p:nvSpPr>
        <p:spPr>
          <a:xfrm>
            <a:off x="2405106" y="2234315"/>
            <a:ext cx="0" cy="43180"/>
          </a:xfrm>
          <a:custGeom>
            <a:avLst/>
            <a:gdLst/>
            <a:ahLst/>
            <a:cxnLst/>
            <a:rect l="l" t="t" r="r" b="b"/>
            <a:pathLst>
              <a:path h="43180">
                <a:moveTo>
                  <a:pt x="0" y="0"/>
                </a:moveTo>
                <a:lnTo>
                  <a:pt x="0" y="43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5" name="object 1005"/>
          <p:cNvSpPr/>
          <p:nvPr/>
        </p:nvSpPr>
        <p:spPr>
          <a:xfrm>
            <a:off x="2401889" y="2211299"/>
            <a:ext cx="0" cy="23495"/>
          </a:xfrm>
          <a:custGeom>
            <a:avLst/>
            <a:gdLst/>
            <a:ahLst/>
            <a:cxnLst/>
            <a:rect l="l" t="t" r="r" b="b"/>
            <a:pathLst>
              <a:path h="23494">
                <a:moveTo>
                  <a:pt x="0" y="0"/>
                </a:moveTo>
                <a:lnTo>
                  <a:pt x="0" y="230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6" name="object 1006"/>
          <p:cNvSpPr/>
          <p:nvPr/>
        </p:nvSpPr>
        <p:spPr>
          <a:xfrm>
            <a:off x="2398669" y="2187893"/>
            <a:ext cx="0" cy="90805"/>
          </a:xfrm>
          <a:custGeom>
            <a:avLst/>
            <a:gdLst/>
            <a:ahLst/>
            <a:cxnLst/>
            <a:rect l="l" t="t" r="r" b="b"/>
            <a:pathLst>
              <a:path h="90805">
                <a:moveTo>
                  <a:pt x="0" y="0"/>
                </a:moveTo>
                <a:lnTo>
                  <a:pt x="0" y="9044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7" name="object 1007"/>
          <p:cNvSpPr/>
          <p:nvPr/>
        </p:nvSpPr>
        <p:spPr>
          <a:xfrm>
            <a:off x="2395445" y="2255706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43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8" name="object 1008"/>
          <p:cNvSpPr/>
          <p:nvPr/>
        </p:nvSpPr>
        <p:spPr>
          <a:xfrm>
            <a:off x="2392222" y="2212228"/>
            <a:ext cx="0" cy="45720"/>
          </a:xfrm>
          <a:custGeom>
            <a:avLst/>
            <a:gdLst/>
            <a:ahLst/>
            <a:cxnLst/>
            <a:rect l="l" t="t" r="r" b="b"/>
            <a:pathLst>
              <a:path h="45719">
                <a:moveTo>
                  <a:pt x="0" y="0"/>
                </a:moveTo>
                <a:lnTo>
                  <a:pt x="0" y="4533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9" name="object 1009"/>
          <p:cNvSpPr/>
          <p:nvPr/>
        </p:nvSpPr>
        <p:spPr>
          <a:xfrm>
            <a:off x="2389002" y="2209593"/>
            <a:ext cx="0" cy="38735"/>
          </a:xfrm>
          <a:custGeom>
            <a:avLst/>
            <a:gdLst/>
            <a:ahLst/>
            <a:cxnLst/>
            <a:rect l="l" t="t" r="r" b="b"/>
            <a:pathLst>
              <a:path h="38735">
                <a:moveTo>
                  <a:pt x="0" y="0"/>
                </a:moveTo>
                <a:lnTo>
                  <a:pt x="0" y="3828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0" name="object 1010"/>
          <p:cNvSpPr/>
          <p:nvPr/>
        </p:nvSpPr>
        <p:spPr>
          <a:xfrm>
            <a:off x="2385785" y="2190760"/>
            <a:ext cx="0" cy="107950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56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1" name="object 1011"/>
          <p:cNvSpPr/>
          <p:nvPr/>
        </p:nvSpPr>
        <p:spPr>
          <a:xfrm>
            <a:off x="2382565" y="2235090"/>
            <a:ext cx="0" cy="52705"/>
          </a:xfrm>
          <a:custGeom>
            <a:avLst/>
            <a:gdLst/>
            <a:ahLst/>
            <a:cxnLst/>
            <a:rect l="l" t="t" r="r" b="b"/>
            <a:pathLst>
              <a:path h="52705">
                <a:moveTo>
                  <a:pt x="0" y="0"/>
                </a:moveTo>
                <a:lnTo>
                  <a:pt x="0" y="5246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2" name="object 1012"/>
          <p:cNvSpPr/>
          <p:nvPr/>
        </p:nvSpPr>
        <p:spPr>
          <a:xfrm>
            <a:off x="2379342" y="2210678"/>
            <a:ext cx="0" cy="24765"/>
          </a:xfrm>
          <a:custGeom>
            <a:avLst/>
            <a:gdLst/>
            <a:ahLst/>
            <a:cxnLst/>
            <a:rect l="l" t="t" r="r" b="b"/>
            <a:pathLst>
              <a:path h="24764">
                <a:moveTo>
                  <a:pt x="0" y="0"/>
                </a:moveTo>
                <a:lnTo>
                  <a:pt x="0" y="2464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3" name="object 1013"/>
          <p:cNvSpPr/>
          <p:nvPr/>
        </p:nvSpPr>
        <p:spPr>
          <a:xfrm>
            <a:off x="2376118" y="2180065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0"/>
                </a:moveTo>
                <a:lnTo>
                  <a:pt x="0" y="6300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4" name="object 1014"/>
          <p:cNvSpPr/>
          <p:nvPr/>
        </p:nvSpPr>
        <p:spPr>
          <a:xfrm>
            <a:off x="2372899" y="2237338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13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5" name="object 1015"/>
          <p:cNvSpPr/>
          <p:nvPr/>
        </p:nvSpPr>
        <p:spPr>
          <a:xfrm>
            <a:off x="2369681" y="2213934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0"/>
                </a:moveTo>
                <a:lnTo>
                  <a:pt x="0" y="5068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6" name="object 1016"/>
          <p:cNvSpPr/>
          <p:nvPr/>
        </p:nvSpPr>
        <p:spPr>
          <a:xfrm>
            <a:off x="2366458" y="2208274"/>
            <a:ext cx="0" cy="22225"/>
          </a:xfrm>
          <a:custGeom>
            <a:avLst/>
            <a:gdLst/>
            <a:ahLst/>
            <a:cxnLst/>
            <a:rect l="l" t="t" r="r" b="b"/>
            <a:pathLst>
              <a:path h="22225">
                <a:moveTo>
                  <a:pt x="0" y="0"/>
                </a:moveTo>
                <a:lnTo>
                  <a:pt x="0" y="2208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7" name="object 1017"/>
          <p:cNvSpPr/>
          <p:nvPr/>
        </p:nvSpPr>
        <p:spPr>
          <a:xfrm>
            <a:off x="2363237" y="2170610"/>
            <a:ext cx="0" cy="135255"/>
          </a:xfrm>
          <a:custGeom>
            <a:avLst/>
            <a:gdLst/>
            <a:ahLst/>
            <a:cxnLst/>
            <a:rect l="l" t="t" r="r" b="b"/>
            <a:pathLst>
              <a:path h="135255">
                <a:moveTo>
                  <a:pt x="0" y="0"/>
                </a:moveTo>
                <a:lnTo>
                  <a:pt x="0" y="13492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8" name="object 1018"/>
          <p:cNvSpPr/>
          <p:nvPr/>
        </p:nvSpPr>
        <p:spPr>
          <a:xfrm>
            <a:off x="2360014" y="2247956"/>
            <a:ext cx="0" cy="57785"/>
          </a:xfrm>
          <a:custGeom>
            <a:avLst/>
            <a:gdLst/>
            <a:ahLst/>
            <a:cxnLst/>
            <a:rect l="l" t="t" r="r" b="b"/>
            <a:pathLst>
              <a:path h="57785">
                <a:moveTo>
                  <a:pt x="0" y="0"/>
                </a:moveTo>
                <a:lnTo>
                  <a:pt x="0" y="5765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9" name="object 1019"/>
          <p:cNvSpPr/>
          <p:nvPr/>
        </p:nvSpPr>
        <p:spPr>
          <a:xfrm>
            <a:off x="2356796" y="2206106"/>
            <a:ext cx="0" cy="41910"/>
          </a:xfrm>
          <a:custGeom>
            <a:avLst/>
            <a:gdLst/>
            <a:ahLst/>
            <a:cxnLst/>
            <a:rect l="l" t="t" r="r" b="b"/>
            <a:pathLst>
              <a:path h="41910">
                <a:moveTo>
                  <a:pt x="0" y="0"/>
                </a:moveTo>
                <a:lnTo>
                  <a:pt x="0" y="4184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0" name="object 1020"/>
          <p:cNvSpPr/>
          <p:nvPr/>
        </p:nvSpPr>
        <p:spPr>
          <a:xfrm>
            <a:off x="2353577" y="2190605"/>
            <a:ext cx="0" cy="45085"/>
          </a:xfrm>
          <a:custGeom>
            <a:avLst/>
            <a:gdLst/>
            <a:ahLst/>
            <a:cxnLst/>
            <a:rect l="l" t="t" r="r" b="b"/>
            <a:pathLst>
              <a:path h="45085">
                <a:moveTo>
                  <a:pt x="0" y="0"/>
                </a:moveTo>
                <a:lnTo>
                  <a:pt x="0" y="4479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1" name="object 1021"/>
          <p:cNvSpPr/>
          <p:nvPr/>
        </p:nvSpPr>
        <p:spPr>
          <a:xfrm>
            <a:off x="2350353" y="2182778"/>
            <a:ext cx="0" cy="123189"/>
          </a:xfrm>
          <a:custGeom>
            <a:avLst/>
            <a:gdLst/>
            <a:ahLst/>
            <a:cxnLst/>
            <a:rect l="l" t="t" r="r" b="b"/>
            <a:pathLst>
              <a:path h="123189">
                <a:moveTo>
                  <a:pt x="0" y="0"/>
                </a:moveTo>
                <a:lnTo>
                  <a:pt x="0" y="1230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2" name="object 1022"/>
          <p:cNvSpPr/>
          <p:nvPr/>
        </p:nvSpPr>
        <p:spPr>
          <a:xfrm>
            <a:off x="2347130" y="2221218"/>
            <a:ext cx="0" cy="61594"/>
          </a:xfrm>
          <a:custGeom>
            <a:avLst/>
            <a:gdLst/>
            <a:ahLst/>
            <a:cxnLst/>
            <a:rect l="l" t="t" r="r" b="b"/>
            <a:pathLst>
              <a:path h="61594">
                <a:moveTo>
                  <a:pt x="0" y="0"/>
                </a:moveTo>
                <a:lnTo>
                  <a:pt x="0" y="6130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3" name="object 1023"/>
          <p:cNvSpPr/>
          <p:nvPr/>
        </p:nvSpPr>
        <p:spPr>
          <a:xfrm>
            <a:off x="2343910" y="2205874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0" y="0"/>
                </a:moveTo>
                <a:lnTo>
                  <a:pt x="0" y="2495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4" name="object 1024"/>
          <p:cNvSpPr/>
          <p:nvPr/>
        </p:nvSpPr>
        <p:spPr>
          <a:xfrm>
            <a:off x="2340692" y="2183243"/>
            <a:ext cx="0" cy="83820"/>
          </a:xfrm>
          <a:custGeom>
            <a:avLst/>
            <a:gdLst/>
            <a:ahLst/>
            <a:cxnLst/>
            <a:rect l="l" t="t" r="r" b="b"/>
            <a:pathLst>
              <a:path h="83819">
                <a:moveTo>
                  <a:pt x="0" y="0"/>
                </a:moveTo>
                <a:lnTo>
                  <a:pt x="0" y="8377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5" name="object 1025"/>
          <p:cNvSpPr/>
          <p:nvPr/>
        </p:nvSpPr>
        <p:spPr>
          <a:xfrm>
            <a:off x="2337473" y="2262681"/>
            <a:ext cx="0" cy="43815"/>
          </a:xfrm>
          <a:custGeom>
            <a:avLst/>
            <a:gdLst/>
            <a:ahLst/>
            <a:cxnLst/>
            <a:rect l="l" t="t" r="r" b="b"/>
            <a:pathLst>
              <a:path h="43814">
                <a:moveTo>
                  <a:pt x="0" y="0"/>
                </a:moveTo>
                <a:lnTo>
                  <a:pt x="0" y="4378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6" name="object 1026"/>
          <p:cNvSpPr/>
          <p:nvPr/>
        </p:nvSpPr>
        <p:spPr>
          <a:xfrm>
            <a:off x="2334250" y="2195023"/>
            <a:ext cx="0" cy="71755"/>
          </a:xfrm>
          <a:custGeom>
            <a:avLst/>
            <a:gdLst/>
            <a:ahLst/>
            <a:cxnLst/>
            <a:rect l="l" t="t" r="r" b="b"/>
            <a:pathLst>
              <a:path h="71755">
                <a:moveTo>
                  <a:pt x="0" y="0"/>
                </a:moveTo>
                <a:lnTo>
                  <a:pt x="0" y="7153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7" name="object 1027"/>
          <p:cNvSpPr/>
          <p:nvPr/>
        </p:nvSpPr>
        <p:spPr>
          <a:xfrm>
            <a:off x="2331026" y="2210754"/>
            <a:ext cx="0" cy="22225"/>
          </a:xfrm>
          <a:custGeom>
            <a:avLst/>
            <a:gdLst/>
            <a:ahLst/>
            <a:cxnLst/>
            <a:rect l="l" t="t" r="r" b="b"/>
            <a:pathLst>
              <a:path h="22225">
                <a:moveTo>
                  <a:pt x="0" y="0"/>
                </a:moveTo>
                <a:lnTo>
                  <a:pt x="0" y="2216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8" name="object 1028"/>
          <p:cNvSpPr/>
          <p:nvPr/>
        </p:nvSpPr>
        <p:spPr>
          <a:xfrm>
            <a:off x="2327806" y="2186111"/>
            <a:ext cx="0" cy="113030"/>
          </a:xfrm>
          <a:custGeom>
            <a:avLst/>
            <a:gdLst/>
            <a:ahLst/>
            <a:cxnLst/>
            <a:rect l="l" t="t" r="r" b="b"/>
            <a:pathLst>
              <a:path h="113030">
                <a:moveTo>
                  <a:pt x="0" y="0"/>
                </a:moveTo>
                <a:lnTo>
                  <a:pt x="0" y="1124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9" name="object 1029"/>
          <p:cNvSpPr/>
          <p:nvPr/>
        </p:nvSpPr>
        <p:spPr>
          <a:xfrm>
            <a:off x="2324589" y="2247335"/>
            <a:ext cx="0" cy="55880"/>
          </a:xfrm>
          <a:custGeom>
            <a:avLst/>
            <a:gdLst/>
            <a:ahLst/>
            <a:cxnLst/>
            <a:rect l="l" t="t" r="r" b="b"/>
            <a:pathLst>
              <a:path h="55880">
                <a:moveTo>
                  <a:pt x="0" y="0"/>
                </a:moveTo>
                <a:lnTo>
                  <a:pt x="0" y="5556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0" name="object 1030"/>
          <p:cNvSpPr/>
          <p:nvPr/>
        </p:nvSpPr>
        <p:spPr>
          <a:xfrm>
            <a:off x="2321369" y="2199053"/>
            <a:ext cx="0" cy="48895"/>
          </a:xfrm>
          <a:custGeom>
            <a:avLst/>
            <a:gdLst/>
            <a:ahLst/>
            <a:cxnLst/>
            <a:rect l="l" t="t" r="r" b="b"/>
            <a:pathLst>
              <a:path h="48894">
                <a:moveTo>
                  <a:pt x="0" y="0"/>
                </a:moveTo>
                <a:lnTo>
                  <a:pt x="0" y="4828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1" name="object 1031"/>
          <p:cNvSpPr/>
          <p:nvPr/>
        </p:nvSpPr>
        <p:spPr>
          <a:xfrm>
            <a:off x="2318145" y="2201843"/>
            <a:ext cx="0" cy="31750"/>
          </a:xfrm>
          <a:custGeom>
            <a:avLst/>
            <a:gdLst/>
            <a:ahLst/>
            <a:cxnLst/>
            <a:rect l="l" t="t" r="r" b="b"/>
            <a:pathLst>
              <a:path h="31750">
                <a:moveTo>
                  <a:pt x="0" y="0"/>
                </a:moveTo>
                <a:lnTo>
                  <a:pt x="0" y="3123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2" name="object 1032"/>
          <p:cNvSpPr/>
          <p:nvPr/>
        </p:nvSpPr>
        <p:spPr>
          <a:xfrm>
            <a:off x="2314922" y="2201300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0"/>
                </a:moveTo>
                <a:lnTo>
                  <a:pt x="0" y="9470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3" name="object 1033"/>
          <p:cNvSpPr/>
          <p:nvPr/>
        </p:nvSpPr>
        <p:spPr>
          <a:xfrm>
            <a:off x="2311703" y="2227029"/>
            <a:ext cx="0" cy="54610"/>
          </a:xfrm>
          <a:custGeom>
            <a:avLst/>
            <a:gdLst/>
            <a:ahLst/>
            <a:cxnLst/>
            <a:rect l="l" t="t" r="r" b="b"/>
            <a:pathLst>
              <a:path h="54610">
                <a:moveTo>
                  <a:pt x="0" y="0"/>
                </a:moveTo>
                <a:lnTo>
                  <a:pt x="0" y="545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4" name="object 1034"/>
          <p:cNvSpPr/>
          <p:nvPr/>
        </p:nvSpPr>
        <p:spPr>
          <a:xfrm>
            <a:off x="2308485" y="2208662"/>
            <a:ext cx="0" cy="2413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0" y="0"/>
                </a:moveTo>
                <a:lnTo>
                  <a:pt x="0" y="2355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5" name="object 1035"/>
          <p:cNvSpPr/>
          <p:nvPr/>
        </p:nvSpPr>
        <p:spPr>
          <a:xfrm>
            <a:off x="2305264" y="2199286"/>
            <a:ext cx="0" cy="36195"/>
          </a:xfrm>
          <a:custGeom>
            <a:avLst/>
            <a:gdLst/>
            <a:ahLst/>
            <a:cxnLst/>
            <a:rect l="l" t="t" r="r" b="b"/>
            <a:pathLst>
              <a:path h="36194">
                <a:moveTo>
                  <a:pt x="0" y="0"/>
                </a:moveTo>
                <a:lnTo>
                  <a:pt x="0" y="3603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6" name="object 1036"/>
          <p:cNvSpPr/>
          <p:nvPr/>
        </p:nvSpPr>
        <p:spPr>
          <a:xfrm>
            <a:off x="2302043" y="2233619"/>
            <a:ext cx="0" cy="60960"/>
          </a:xfrm>
          <a:custGeom>
            <a:avLst/>
            <a:gdLst/>
            <a:ahLst/>
            <a:cxnLst/>
            <a:rect l="l" t="t" r="r" b="b"/>
            <a:pathLst>
              <a:path h="60960">
                <a:moveTo>
                  <a:pt x="0" y="0"/>
                </a:moveTo>
                <a:lnTo>
                  <a:pt x="0" y="6060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7" name="object 1037"/>
          <p:cNvSpPr/>
          <p:nvPr/>
        </p:nvSpPr>
        <p:spPr>
          <a:xfrm>
            <a:off x="2298818" y="2219978"/>
            <a:ext cx="0" cy="46990"/>
          </a:xfrm>
          <a:custGeom>
            <a:avLst/>
            <a:gdLst/>
            <a:ahLst/>
            <a:cxnLst/>
            <a:rect l="l" t="t" r="r" b="b"/>
            <a:pathLst>
              <a:path h="46989">
                <a:moveTo>
                  <a:pt x="0" y="0"/>
                </a:moveTo>
                <a:lnTo>
                  <a:pt x="0" y="4696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8" name="object 1038"/>
          <p:cNvSpPr/>
          <p:nvPr/>
        </p:nvSpPr>
        <p:spPr>
          <a:xfrm>
            <a:off x="2295599" y="2202463"/>
            <a:ext cx="0" cy="30480"/>
          </a:xfrm>
          <a:custGeom>
            <a:avLst/>
            <a:gdLst/>
            <a:ahLst/>
            <a:cxnLst/>
            <a:rect l="l" t="t" r="r" b="b"/>
            <a:pathLst>
              <a:path h="30480">
                <a:moveTo>
                  <a:pt x="0" y="0"/>
                </a:moveTo>
                <a:lnTo>
                  <a:pt x="0" y="3038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9" name="object 1039"/>
          <p:cNvSpPr/>
          <p:nvPr/>
        </p:nvSpPr>
        <p:spPr>
          <a:xfrm>
            <a:off x="2292381" y="2200836"/>
            <a:ext cx="0" cy="81280"/>
          </a:xfrm>
          <a:custGeom>
            <a:avLst/>
            <a:gdLst/>
            <a:ahLst/>
            <a:cxnLst/>
            <a:rect l="l" t="t" r="r" b="b"/>
            <a:pathLst>
              <a:path h="81280">
                <a:moveTo>
                  <a:pt x="0" y="0"/>
                </a:moveTo>
                <a:lnTo>
                  <a:pt x="0" y="8114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0" name="object 1040"/>
          <p:cNvSpPr/>
          <p:nvPr/>
        </p:nvSpPr>
        <p:spPr>
          <a:xfrm>
            <a:off x="2289158" y="2251986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898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1" name="object 1041"/>
          <p:cNvSpPr/>
          <p:nvPr/>
        </p:nvSpPr>
        <p:spPr>
          <a:xfrm>
            <a:off x="2285937" y="2204634"/>
            <a:ext cx="0" cy="49530"/>
          </a:xfrm>
          <a:custGeom>
            <a:avLst/>
            <a:gdLst/>
            <a:ahLst/>
            <a:cxnLst/>
            <a:rect l="l" t="t" r="r" b="b"/>
            <a:pathLst>
              <a:path h="49530">
                <a:moveTo>
                  <a:pt x="0" y="0"/>
                </a:moveTo>
                <a:lnTo>
                  <a:pt x="0" y="4913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2" name="object 1042"/>
          <p:cNvSpPr/>
          <p:nvPr/>
        </p:nvSpPr>
        <p:spPr>
          <a:xfrm>
            <a:off x="2282714" y="2218893"/>
            <a:ext cx="0" cy="19685"/>
          </a:xfrm>
          <a:custGeom>
            <a:avLst/>
            <a:gdLst/>
            <a:ahLst/>
            <a:cxnLst/>
            <a:rect l="l" t="t" r="r" b="b"/>
            <a:pathLst>
              <a:path h="19685">
                <a:moveTo>
                  <a:pt x="0" y="0"/>
                </a:moveTo>
                <a:lnTo>
                  <a:pt x="0" y="1914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3" name="object 1043"/>
          <p:cNvSpPr/>
          <p:nvPr/>
        </p:nvSpPr>
        <p:spPr>
          <a:xfrm>
            <a:off x="2279495" y="2202773"/>
            <a:ext cx="0" cy="85090"/>
          </a:xfrm>
          <a:custGeom>
            <a:avLst/>
            <a:gdLst/>
            <a:ahLst/>
            <a:cxnLst/>
            <a:rect l="l" t="t" r="r" b="b"/>
            <a:pathLst>
              <a:path h="85089">
                <a:moveTo>
                  <a:pt x="0" y="0"/>
                </a:moveTo>
                <a:lnTo>
                  <a:pt x="0" y="8447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4" name="object 1044"/>
          <p:cNvSpPr/>
          <p:nvPr/>
        </p:nvSpPr>
        <p:spPr>
          <a:xfrm>
            <a:off x="2276277" y="2232222"/>
            <a:ext cx="0" cy="52705"/>
          </a:xfrm>
          <a:custGeom>
            <a:avLst/>
            <a:gdLst/>
            <a:ahLst/>
            <a:cxnLst/>
            <a:rect l="l" t="t" r="r" b="b"/>
            <a:pathLst>
              <a:path h="52705">
                <a:moveTo>
                  <a:pt x="0" y="0"/>
                </a:moveTo>
                <a:lnTo>
                  <a:pt x="0" y="5231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5" name="object 1045"/>
          <p:cNvSpPr/>
          <p:nvPr/>
        </p:nvSpPr>
        <p:spPr>
          <a:xfrm>
            <a:off x="2273053" y="2208353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0"/>
                </a:moveTo>
                <a:lnTo>
                  <a:pt x="0" y="3371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6" name="object 1046"/>
          <p:cNvSpPr/>
          <p:nvPr/>
        </p:nvSpPr>
        <p:spPr>
          <a:xfrm>
            <a:off x="2269830" y="2206338"/>
            <a:ext cx="0" cy="36195"/>
          </a:xfrm>
          <a:custGeom>
            <a:avLst/>
            <a:gdLst/>
            <a:ahLst/>
            <a:cxnLst/>
            <a:rect l="l" t="t" r="r" b="b"/>
            <a:pathLst>
              <a:path h="36194">
                <a:moveTo>
                  <a:pt x="0" y="0"/>
                </a:moveTo>
                <a:lnTo>
                  <a:pt x="0" y="359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7" name="object 1047"/>
          <p:cNvSpPr/>
          <p:nvPr/>
        </p:nvSpPr>
        <p:spPr>
          <a:xfrm>
            <a:off x="2266611" y="2212539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1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" name="object 1048"/>
          <p:cNvSpPr/>
          <p:nvPr/>
        </p:nvSpPr>
        <p:spPr>
          <a:xfrm>
            <a:off x="2263391" y="2221528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913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9" name="object 1049"/>
          <p:cNvSpPr/>
          <p:nvPr/>
        </p:nvSpPr>
        <p:spPr>
          <a:xfrm>
            <a:off x="2260173" y="2215948"/>
            <a:ext cx="0" cy="26034"/>
          </a:xfrm>
          <a:custGeom>
            <a:avLst/>
            <a:gdLst/>
            <a:ahLst/>
            <a:cxnLst/>
            <a:rect l="l" t="t" r="r" b="b"/>
            <a:pathLst>
              <a:path h="26035">
                <a:moveTo>
                  <a:pt x="0" y="0"/>
                </a:moveTo>
                <a:lnTo>
                  <a:pt x="0" y="254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0" name="object 1050"/>
          <p:cNvSpPr/>
          <p:nvPr/>
        </p:nvSpPr>
        <p:spPr>
          <a:xfrm>
            <a:off x="2256950" y="2206881"/>
            <a:ext cx="0" cy="73660"/>
          </a:xfrm>
          <a:custGeom>
            <a:avLst/>
            <a:gdLst/>
            <a:ahLst/>
            <a:cxnLst/>
            <a:rect l="l" t="t" r="r" b="b"/>
            <a:pathLst>
              <a:path h="73660">
                <a:moveTo>
                  <a:pt x="0" y="0"/>
                </a:moveTo>
                <a:lnTo>
                  <a:pt x="0" y="7308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1" name="object 1051"/>
          <p:cNvSpPr/>
          <p:nvPr/>
        </p:nvSpPr>
        <p:spPr>
          <a:xfrm>
            <a:off x="2253726" y="2253459"/>
            <a:ext cx="0" cy="26670"/>
          </a:xfrm>
          <a:custGeom>
            <a:avLst/>
            <a:gdLst/>
            <a:ahLst/>
            <a:cxnLst/>
            <a:rect l="l" t="t" r="r" b="b"/>
            <a:pathLst>
              <a:path h="26669">
                <a:moveTo>
                  <a:pt x="0" y="0"/>
                </a:moveTo>
                <a:lnTo>
                  <a:pt x="0" y="2627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2" name="object 1052"/>
          <p:cNvSpPr/>
          <p:nvPr/>
        </p:nvSpPr>
        <p:spPr>
          <a:xfrm>
            <a:off x="2250507" y="2216103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3" name="object 1053"/>
          <p:cNvSpPr/>
          <p:nvPr/>
        </p:nvSpPr>
        <p:spPr>
          <a:xfrm>
            <a:off x="2247289" y="2205486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0"/>
                </a:moveTo>
                <a:lnTo>
                  <a:pt x="0" y="3394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4" name="object 1054"/>
          <p:cNvSpPr/>
          <p:nvPr/>
        </p:nvSpPr>
        <p:spPr>
          <a:xfrm>
            <a:off x="2244069" y="2212304"/>
            <a:ext cx="0" cy="65405"/>
          </a:xfrm>
          <a:custGeom>
            <a:avLst/>
            <a:gdLst/>
            <a:ahLst/>
            <a:cxnLst/>
            <a:rect l="l" t="t" r="r" b="b"/>
            <a:pathLst>
              <a:path h="65405">
                <a:moveTo>
                  <a:pt x="0" y="0"/>
                </a:moveTo>
                <a:lnTo>
                  <a:pt x="0" y="647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5" name="object 1055"/>
          <p:cNvSpPr/>
          <p:nvPr/>
        </p:nvSpPr>
        <p:spPr>
          <a:xfrm>
            <a:off x="2240845" y="2233462"/>
            <a:ext cx="0" cy="29209"/>
          </a:xfrm>
          <a:custGeom>
            <a:avLst/>
            <a:gdLst/>
            <a:ahLst/>
            <a:cxnLst/>
            <a:rect l="l" t="t" r="r" b="b"/>
            <a:pathLst>
              <a:path h="29210">
                <a:moveTo>
                  <a:pt x="0" y="0"/>
                </a:moveTo>
                <a:lnTo>
                  <a:pt x="0" y="2867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6" name="object 1056"/>
          <p:cNvSpPr/>
          <p:nvPr/>
        </p:nvSpPr>
        <p:spPr>
          <a:xfrm>
            <a:off x="2237622" y="2218117"/>
            <a:ext cx="0" cy="21590"/>
          </a:xfrm>
          <a:custGeom>
            <a:avLst/>
            <a:gdLst/>
            <a:ahLst/>
            <a:cxnLst/>
            <a:rect l="l" t="t" r="r" b="b"/>
            <a:pathLst>
              <a:path h="21589">
                <a:moveTo>
                  <a:pt x="0" y="0"/>
                </a:moveTo>
                <a:lnTo>
                  <a:pt x="0" y="2100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7" name="object 1057"/>
          <p:cNvSpPr/>
          <p:nvPr/>
        </p:nvSpPr>
        <p:spPr>
          <a:xfrm>
            <a:off x="2234403" y="2207269"/>
            <a:ext cx="0" cy="60960"/>
          </a:xfrm>
          <a:custGeom>
            <a:avLst/>
            <a:gdLst/>
            <a:ahLst/>
            <a:cxnLst/>
            <a:rect l="l" t="t" r="r" b="b"/>
            <a:pathLst>
              <a:path h="60960">
                <a:moveTo>
                  <a:pt x="0" y="0"/>
                </a:moveTo>
                <a:lnTo>
                  <a:pt x="0" y="6060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8" name="object 1058"/>
          <p:cNvSpPr/>
          <p:nvPr/>
        </p:nvSpPr>
        <p:spPr>
          <a:xfrm>
            <a:off x="2231185" y="2254388"/>
            <a:ext cx="0" cy="23495"/>
          </a:xfrm>
          <a:custGeom>
            <a:avLst/>
            <a:gdLst/>
            <a:ahLst/>
            <a:cxnLst/>
            <a:rect l="l" t="t" r="r" b="b"/>
            <a:pathLst>
              <a:path h="23494">
                <a:moveTo>
                  <a:pt x="0" y="0"/>
                </a:moveTo>
                <a:lnTo>
                  <a:pt x="0" y="2293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9" name="object 1059"/>
          <p:cNvSpPr/>
          <p:nvPr/>
        </p:nvSpPr>
        <p:spPr>
          <a:xfrm>
            <a:off x="2227961" y="2218117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0"/>
                </a:moveTo>
                <a:lnTo>
                  <a:pt x="0" y="368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0" name="object 1060"/>
          <p:cNvSpPr/>
          <p:nvPr/>
        </p:nvSpPr>
        <p:spPr>
          <a:xfrm>
            <a:off x="2224743" y="2207422"/>
            <a:ext cx="0" cy="33655"/>
          </a:xfrm>
          <a:custGeom>
            <a:avLst/>
            <a:gdLst/>
            <a:ahLst/>
            <a:cxnLst/>
            <a:rect l="l" t="t" r="r" b="b"/>
            <a:pathLst>
              <a:path h="33655">
                <a:moveTo>
                  <a:pt x="0" y="0"/>
                </a:moveTo>
                <a:lnTo>
                  <a:pt x="0" y="3340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1" name="object 1061"/>
          <p:cNvSpPr/>
          <p:nvPr/>
        </p:nvSpPr>
        <p:spPr>
          <a:xfrm>
            <a:off x="2221518" y="2207346"/>
            <a:ext cx="0" cy="71755"/>
          </a:xfrm>
          <a:custGeom>
            <a:avLst/>
            <a:gdLst/>
            <a:ahLst/>
            <a:cxnLst/>
            <a:rect l="l" t="t" r="r" b="b"/>
            <a:pathLst>
              <a:path h="71755">
                <a:moveTo>
                  <a:pt x="0" y="0"/>
                </a:moveTo>
                <a:lnTo>
                  <a:pt x="0" y="7153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2" name="object 1062"/>
          <p:cNvSpPr/>
          <p:nvPr/>
        </p:nvSpPr>
        <p:spPr>
          <a:xfrm>
            <a:off x="2218299" y="2245554"/>
            <a:ext cx="0" cy="26034"/>
          </a:xfrm>
          <a:custGeom>
            <a:avLst/>
            <a:gdLst/>
            <a:ahLst/>
            <a:cxnLst/>
            <a:rect l="l" t="t" r="r" b="b"/>
            <a:pathLst>
              <a:path h="26035">
                <a:moveTo>
                  <a:pt x="0" y="0"/>
                </a:moveTo>
                <a:lnTo>
                  <a:pt x="0" y="2580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3" name="object 1063"/>
          <p:cNvSpPr/>
          <p:nvPr/>
        </p:nvSpPr>
        <p:spPr>
          <a:xfrm>
            <a:off x="2215081" y="2217033"/>
            <a:ext cx="0" cy="28575"/>
          </a:xfrm>
          <a:custGeom>
            <a:avLst/>
            <a:gdLst/>
            <a:ahLst/>
            <a:cxnLst/>
            <a:rect l="l" t="t" r="r" b="b"/>
            <a:pathLst>
              <a:path h="28575">
                <a:moveTo>
                  <a:pt x="0" y="0"/>
                </a:moveTo>
                <a:lnTo>
                  <a:pt x="0" y="2852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4" name="object 1064"/>
          <p:cNvSpPr/>
          <p:nvPr/>
        </p:nvSpPr>
        <p:spPr>
          <a:xfrm>
            <a:off x="2211857" y="2207346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0"/>
                </a:moveTo>
                <a:lnTo>
                  <a:pt x="0" y="364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5" name="object 1065"/>
          <p:cNvSpPr/>
          <p:nvPr/>
        </p:nvSpPr>
        <p:spPr>
          <a:xfrm>
            <a:off x="2208634" y="2243771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0"/>
                </a:moveTo>
                <a:lnTo>
                  <a:pt x="0" y="3626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6" name="object 1066"/>
          <p:cNvSpPr/>
          <p:nvPr/>
        </p:nvSpPr>
        <p:spPr>
          <a:xfrm>
            <a:off x="2205414" y="2219978"/>
            <a:ext cx="0" cy="36195"/>
          </a:xfrm>
          <a:custGeom>
            <a:avLst/>
            <a:gdLst/>
            <a:ahLst/>
            <a:cxnLst/>
            <a:rect l="l" t="t" r="r" b="b"/>
            <a:pathLst>
              <a:path h="36194">
                <a:moveTo>
                  <a:pt x="0" y="0"/>
                </a:moveTo>
                <a:lnTo>
                  <a:pt x="0" y="3588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7" name="object 1067"/>
          <p:cNvSpPr/>
          <p:nvPr/>
        </p:nvSpPr>
        <p:spPr>
          <a:xfrm>
            <a:off x="2202195" y="2216569"/>
            <a:ext cx="0" cy="26034"/>
          </a:xfrm>
          <a:custGeom>
            <a:avLst/>
            <a:gdLst/>
            <a:ahLst/>
            <a:cxnLst/>
            <a:rect l="l" t="t" r="r" b="b"/>
            <a:pathLst>
              <a:path h="26035">
                <a:moveTo>
                  <a:pt x="0" y="0"/>
                </a:moveTo>
                <a:lnTo>
                  <a:pt x="0" y="254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8" name="object 1068"/>
          <p:cNvSpPr/>
          <p:nvPr/>
        </p:nvSpPr>
        <p:spPr>
          <a:xfrm>
            <a:off x="2198977" y="2204866"/>
            <a:ext cx="0" cy="75565"/>
          </a:xfrm>
          <a:custGeom>
            <a:avLst/>
            <a:gdLst/>
            <a:ahLst/>
            <a:cxnLst/>
            <a:rect l="l" t="t" r="r" b="b"/>
            <a:pathLst>
              <a:path h="75564">
                <a:moveTo>
                  <a:pt x="0" y="0"/>
                </a:moveTo>
                <a:lnTo>
                  <a:pt x="0" y="749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9" name="object 1069"/>
          <p:cNvSpPr/>
          <p:nvPr/>
        </p:nvSpPr>
        <p:spPr>
          <a:xfrm>
            <a:off x="2195753" y="2251365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0" y="0"/>
                </a:moveTo>
                <a:lnTo>
                  <a:pt x="0" y="251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0" name="object 1070"/>
          <p:cNvSpPr/>
          <p:nvPr/>
        </p:nvSpPr>
        <p:spPr>
          <a:xfrm>
            <a:off x="2192530" y="2213777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758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1" name="object 1071"/>
          <p:cNvSpPr/>
          <p:nvPr/>
        </p:nvSpPr>
        <p:spPr>
          <a:xfrm>
            <a:off x="2189311" y="2204710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27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2" name="object 1072"/>
          <p:cNvSpPr/>
          <p:nvPr/>
        </p:nvSpPr>
        <p:spPr>
          <a:xfrm>
            <a:off x="2186091" y="2225403"/>
            <a:ext cx="0" cy="53975"/>
          </a:xfrm>
          <a:custGeom>
            <a:avLst/>
            <a:gdLst/>
            <a:ahLst/>
            <a:cxnLst/>
            <a:rect l="l" t="t" r="r" b="b"/>
            <a:pathLst>
              <a:path h="53975">
                <a:moveTo>
                  <a:pt x="0" y="0"/>
                </a:moveTo>
                <a:lnTo>
                  <a:pt x="0" y="5370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3" name="object 1073"/>
          <p:cNvSpPr/>
          <p:nvPr/>
        </p:nvSpPr>
        <p:spPr>
          <a:xfrm>
            <a:off x="2182873" y="2221451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766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4" name="object 1074"/>
          <p:cNvSpPr/>
          <p:nvPr/>
        </p:nvSpPr>
        <p:spPr>
          <a:xfrm>
            <a:off x="2179649" y="2218583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0"/>
                </a:moveTo>
                <a:lnTo>
                  <a:pt x="0" y="181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5" name="object 1075"/>
          <p:cNvSpPr/>
          <p:nvPr/>
        </p:nvSpPr>
        <p:spPr>
          <a:xfrm>
            <a:off x="2176426" y="2215638"/>
            <a:ext cx="0" cy="61594"/>
          </a:xfrm>
          <a:custGeom>
            <a:avLst/>
            <a:gdLst/>
            <a:ahLst/>
            <a:cxnLst/>
            <a:rect l="l" t="t" r="r" b="b"/>
            <a:pathLst>
              <a:path h="61594">
                <a:moveTo>
                  <a:pt x="0" y="0"/>
                </a:moveTo>
                <a:lnTo>
                  <a:pt x="0" y="6099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6" name="object 1076"/>
          <p:cNvSpPr/>
          <p:nvPr/>
        </p:nvSpPr>
        <p:spPr>
          <a:xfrm>
            <a:off x="2173207" y="224865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9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7" name="object 1077"/>
          <p:cNvSpPr/>
          <p:nvPr/>
        </p:nvSpPr>
        <p:spPr>
          <a:xfrm>
            <a:off x="2169987" y="2220985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6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8" name="object 1078"/>
          <p:cNvSpPr/>
          <p:nvPr/>
        </p:nvSpPr>
        <p:spPr>
          <a:xfrm>
            <a:off x="2166765" y="2199750"/>
            <a:ext cx="0" cy="45085"/>
          </a:xfrm>
          <a:custGeom>
            <a:avLst/>
            <a:gdLst/>
            <a:ahLst/>
            <a:cxnLst/>
            <a:rect l="l" t="t" r="r" b="b"/>
            <a:pathLst>
              <a:path h="45085">
                <a:moveTo>
                  <a:pt x="0" y="0"/>
                </a:moveTo>
                <a:lnTo>
                  <a:pt x="0" y="4502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9" name="object 1079"/>
          <p:cNvSpPr/>
          <p:nvPr/>
        </p:nvSpPr>
        <p:spPr>
          <a:xfrm>
            <a:off x="2163545" y="2201145"/>
            <a:ext cx="0" cy="78105"/>
          </a:xfrm>
          <a:custGeom>
            <a:avLst/>
            <a:gdLst/>
            <a:ahLst/>
            <a:cxnLst/>
            <a:rect l="l" t="t" r="r" b="b"/>
            <a:pathLst>
              <a:path h="78105">
                <a:moveTo>
                  <a:pt x="0" y="0"/>
                </a:moveTo>
                <a:lnTo>
                  <a:pt x="0" y="7796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0" name="object 1080"/>
          <p:cNvSpPr/>
          <p:nvPr/>
        </p:nvSpPr>
        <p:spPr>
          <a:xfrm>
            <a:off x="2160322" y="2216722"/>
            <a:ext cx="0" cy="53975"/>
          </a:xfrm>
          <a:custGeom>
            <a:avLst/>
            <a:gdLst/>
            <a:ahLst/>
            <a:cxnLst/>
            <a:rect l="l" t="t" r="r" b="b"/>
            <a:pathLst>
              <a:path h="53975">
                <a:moveTo>
                  <a:pt x="0" y="0"/>
                </a:moveTo>
                <a:lnTo>
                  <a:pt x="0" y="5363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1" name="object 1081"/>
          <p:cNvSpPr/>
          <p:nvPr/>
        </p:nvSpPr>
        <p:spPr>
          <a:xfrm>
            <a:off x="2157103" y="2211299"/>
            <a:ext cx="0" cy="26034"/>
          </a:xfrm>
          <a:custGeom>
            <a:avLst/>
            <a:gdLst/>
            <a:ahLst/>
            <a:cxnLst/>
            <a:rect l="l" t="t" r="r" b="b"/>
            <a:pathLst>
              <a:path h="26035">
                <a:moveTo>
                  <a:pt x="0" y="0"/>
                </a:moveTo>
                <a:lnTo>
                  <a:pt x="0" y="256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2" name="object 1082"/>
          <p:cNvSpPr/>
          <p:nvPr/>
        </p:nvSpPr>
        <p:spPr>
          <a:xfrm>
            <a:off x="2153885" y="2194790"/>
            <a:ext cx="0" cy="86995"/>
          </a:xfrm>
          <a:custGeom>
            <a:avLst/>
            <a:gdLst/>
            <a:ahLst/>
            <a:cxnLst/>
            <a:rect l="l" t="t" r="r" b="b"/>
            <a:pathLst>
              <a:path h="86994">
                <a:moveTo>
                  <a:pt x="0" y="0"/>
                </a:moveTo>
                <a:lnTo>
                  <a:pt x="0" y="8687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3" name="object 1083"/>
          <p:cNvSpPr/>
          <p:nvPr/>
        </p:nvSpPr>
        <p:spPr>
          <a:xfrm>
            <a:off x="2150661" y="2240980"/>
            <a:ext cx="0" cy="40640"/>
          </a:xfrm>
          <a:custGeom>
            <a:avLst/>
            <a:gdLst/>
            <a:ahLst/>
            <a:cxnLst/>
            <a:rect l="l" t="t" r="r" b="b"/>
            <a:pathLst>
              <a:path h="40639">
                <a:moveTo>
                  <a:pt x="0" y="0"/>
                </a:moveTo>
                <a:lnTo>
                  <a:pt x="0" y="4014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4" name="object 1084"/>
          <p:cNvSpPr/>
          <p:nvPr/>
        </p:nvSpPr>
        <p:spPr>
          <a:xfrm>
            <a:off x="2147438" y="2205718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898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5" name="object 1085"/>
          <p:cNvSpPr/>
          <p:nvPr/>
        </p:nvSpPr>
        <p:spPr>
          <a:xfrm>
            <a:off x="2144219" y="2197658"/>
            <a:ext cx="0" cy="45085"/>
          </a:xfrm>
          <a:custGeom>
            <a:avLst/>
            <a:gdLst/>
            <a:ahLst/>
            <a:cxnLst/>
            <a:rect l="l" t="t" r="r" b="b"/>
            <a:pathLst>
              <a:path h="45085">
                <a:moveTo>
                  <a:pt x="0" y="0"/>
                </a:moveTo>
                <a:lnTo>
                  <a:pt x="0" y="4479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6" name="object 1086"/>
          <p:cNvSpPr/>
          <p:nvPr/>
        </p:nvSpPr>
        <p:spPr>
          <a:xfrm>
            <a:off x="2140999" y="2212692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28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7" name="object 1087"/>
          <p:cNvSpPr/>
          <p:nvPr/>
        </p:nvSpPr>
        <p:spPr>
          <a:xfrm>
            <a:off x="2137781" y="2200138"/>
            <a:ext cx="0" cy="69215"/>
          </a:xfrm>
          <a:custGeom>
            <a:avLst/>
            <a:gdLst/>
            <a:ahLst/>
            <a:cxnLst/>
            <a:rect l="l" t="t" r="r" b="b"/>
            <a:pathLst>
              <a:path h="69214">
                <a:moveTo>
                  <a:pt x="0" y="0"/>
                </a:moveTo>
                <a:lnTo>
                  <a:pt x="0" y="6897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8" name="object 1088"/>
          <p:cNvSpPr/>
          <p:nvPr/>
        </p:nvSpPr>
        <p:spPr>
          <a:xfrm>
            <a:off x="2134557" y="2199286"/>
            <a:ext cx="0" cy="41275"/>
          </a:xfrm>
          <a:custGeom>
            <a:avLst/>
            <a:gdLst/>
            <a:ahLst/>
            <a:cxnLst/>
            <a:rect l="l" t="t" r="r" b="b"/>
            <a:pathLst>
              <a:path h="41275">
                <a:moveTo>
                  <a:pt x="0" y="0"/>
                </a:moveTo>
                <a:lnTo>
                  <a:pt x="0" y="4122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9" name="object 1089"/>
          <p:cNvSpPr/>
          <p:nvPr/>
        </p:nvSpPr>
        <p:spPr>
          <a:xfrm>
            <a:off x="2131334" y="2189521"/>
            <a:ext cx="0" cy="93980"/>
          </a:xfrm>
          <a:custGeom>
            <a:avLst/>
            <a:gdLst/>
            <a:ahLst/>
            <a:cxnLst/>
            <a:rect l="l" t="t" r="r" b="b"/>
            <a:pathLst>
              <a:path h="93980">
                <a:moveTo>
                  <a:pt x="0" y="0"/>
                </a:moveTo>
                <a:lnTo>
                  <a:pt x="0" y="9354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0" name="object 1090"/>
          <p:cNvSpPr/>
          <p:nvPr/>
        </p:nvSpPr>
        <p:spPr>
          <a:xfrm>
            <a:off x="2128115" y="2236409"/>
            <a:ext cx="0" cy="44450"/>
          </a:xfrm>
          <a:custGeom>
            <a:avLst/>
            <a:gdLst/>
            <a:ahLst/>
            <a:cxnLst/>
            <a:rect l="l" t="t" r="r" b="b"/>
            <a:pathLst>
              <a:path h="44450">
                <a:moveTo>
                  <a:pt x="0" y="0"/>
                </a:moveTo>
                <a:lnTo>
                  <a:pt x="0" y="4386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1" name="object 1091"/>
          <p:cNvSpPr/>
          <p:nvPr/>
        </p:nvSpPr>
        <p:spPr>
          <a:xfrm>
            <a:off x="2124895" y="2198588"/>
            <a:ext cx="0" cy="45085"/>
          </a:xfrm>
          <a:custGeom>
            <a:avLst/>
            <a:gdLst/>
            <a:ahLst/>
            <a:cxnLst/>
            <a:rect l="l" t="t" r="r" b="b"/>
            <a:pathLst>
              <a:path h="45085">
                <a:moveTo>
                  <a:pt x="0" y="0"/>
                </a:moveTo>
                <a:lnTo>
                  <a:pt x="0" y="445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2" name="object 1092"/>
          <p:cNvSpPr/>
          <p:nvPr/>
        </p:nvSpPr>
        <p:spPr>
          <a:xfrm>
            <a:off x="2121678" y="2187893"/>
            <a:ext cx="0" cy="57150"/>
          </a:xfrm>
          <a:custGeom>
            <a:avLst/>
            <a:gdLst/>
            <a:ahLst/>
            <a:cxnLst/>
            <a:rect l="l" t="t" r="r" b="b"/>
            <a:pathLst>
              <a:path h="57150">
                <a:moveTo>
                  <a:pt x="0" y="0"/>
                </a:moveTo>
                <a:lnTo>
                  <a:pt x="0" y="571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3" name="object 1093"/>
          <p:cNvSpPr/>
          <p:nvPr/>
        </p:nvSpPr>
        <p:spPr>
          <a:xfrm>
            <a:off x="2118453" y="2227805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5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4" name="object 1094"/>
          <p:cNvSpPr/>
          <p:nvPr/>
        </p:nvSpPr>
        <p:spPr>
          <a:xfrm>
            <a:off x="2115230" y="2199905"/>
            <a:ext cx="0" cy="72390"/>
          </a:xfrm>
          <a:custGeom>
            <a:avLst/>
            <a:gdLst/>
            <a:ahLst/>
            <a:cxnLst/>
            <a:rect l="l" t="t" r="r" b="b"/>
            <a:pathLst>
              <a:path h="72389">
                <a:moveTo>
                  <a:pt x="0" y="0"/>
                </a:moveTo>
                <a:lnTo>
                  <a:pt x="0" y="7176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5" name="object 1095"/>
          <p:cNvSpPr/>
          <p:nvPr/>
        </p:nvSpPr>
        <p:spPr>
          <a:xfrm>
            <a:off x="2112011" y="2199905"/>
            <a:ext cx="0" cy="45085"/>
          </a:xfrm>
          <a:custGeom>
            <a:avLst/>
            <a:gdLst/>
            <a:ahLst/>
            <a:cxnLst/>
            <a:rect l="l" t="t" r="r" b="b"/>
            <a:pathLst>
              <a:path h="45085">
                <a:moveTo>
                  <a:pt x="0" y="0"/>
                </a:moveTo>
                <a:lnTo>
                  <a:pt x="0" y="4502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6" name="object 1096"/>
          <p:cNvSpPr/>
          <p:nvPr/>
        </p:nvSpPr>
        <p:spPr>
          <a:xfrm>
            <a:off x="2108791" y="2178825"/>
            <a:ext cx="0" cy="113030"/>
          </a:xfrm>
          <a:custGeom>
            <a:avLst/>
            <a:gdLst/>
            <a:ahLst/>
            <a:cxnLst/>
            <a:rect l="l" t="t" r="r" b="b"/>
            <a:pathLst>
              <a:path h="113030">
                <a:moveTo>
                  <a:pt x="0" y="0"/>
                </a:moveTo>
                <a:lnTo>
                  <a:pt x="0" y="1127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7" name="object 1097"/>
          <p:cNvSpPr/>
          <p:nvPr/>
        </p:nvSpPr>
        <p:spPr>
          <a:xfrm>
            <a:off x="2105574" y="2237494"/>
            <a:ext cx="0" cy="49530"/>
          </a:xfrm>
          <a:custGeom>
            <a:avLst/>
            <a:gdLst/>
            <a:ahLst/>
            <a:cxnLst/>
            <a:rect l="l" t="t" r="r" b="b"/>
            <a:pathLst>
              <a:path h="49530">
                <a:moveTo>
                  <a:pt x="0" y="0"/>
                </a:moveTo>
                <a:lnTo>
                  <a:pt x="0" y="4944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8" name="object 1098"/>
          <p:cNvSpPr/>
          <p:nvPr/>
        </p:nvSpPr>
        <p:spPr>
          <a:xfrm>
            <a:off x="2102349" y="2197037"/>
            <a:ext cx="0" cy="46990"/>
          </a:xfrm>
          <a:custGeom>
            <a:avLst/>
            <a:gdLst/>
            <a:ahLst/>
            <a:cxnLst/>
            <a:rect l="l" t="t" r="r" b="b"/>
            <a:pathLst>
              <a:path h="46989">
                <a:moveTo>
                  <a:pt x="0" y="0"/>
                </a:moveTo>
                <a:lnTo>
                  <a:pt x="0" y="465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9" name="object 1099"/>
          <p:cNvSpPr/>
          <p:nvPr/>
        </p:nvSpPr>
        <p:spPr>
          <a:xfrm>
            <a:off x="2099126" y="2176656"/>
            <a:ext cx="0" cy="73025"/>
          </a:xfrm>
          <a:custGeom>
            <a:avLst/>
            <a:gdLst/>
            <a:ahLst/>
            <a:cxnLst/>
            <a:rect l="l" t="t" r="r" b="b"/>
            <a:pathLst>
              <a:path h="73025">
                <a:moveTo>
                  <a:pt x="0" y="0"/>
                </a:moveTo>
                <a:lnTo>
                  <a:pt x="0" y="7277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0" name="object 1100"/>
          <p:cNvSpPr/>
          <p:nvPr/>
        </p:nvSpPr>
        <p:spPr>
          <a:xfrm>
            <a:off x="2095907" y="2249427"/>
            <a:ext cx="0" cy="45085"/>
          </a:xfrm>
          <a:custGeom>
            <a:avLst/>
            <a:gdLst/>
            <a:ahLst/>
            <a:cxnLst/>
            <a:rect l="l" t="t" r="r" b="b"/>
            <a:pathLst>
              <a:path h="45085">
                <a:moveTo>
                  <a:pt x="0" y="0"/>
                </a:moveTo>
                <a:lnTo>
                  <a:pt x="0" y="4495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1" name="object 1101"/>
          <p:cNvSpPr/>
          <p:nvPr/>
        </p:nvSpPr>
        <p:spPr>
          <a:xfrm>
            <a:off x="2092687" y="2193395"/>
            <a:ext cx="0" cy="77470"/>
          </a:xfrm>
          <a:custGeom>
            <a:avLst/>
            <a:gdLst/>
            <a:ahLst/>
            <a:cxnLst/>
            <a:rect l="l" t="t" r="r" b="b"/>
            <a:pathLst>
              <a:path h="77469">
                <a:moveTo>
                  <a:pt x="0" y="0"/>
                </a:moveTo>
                <a:lnTo>
                  <a:pt x="0" y="7726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2" name="object 1102"/>
          <p:cNvSpPr/>
          <p:nvPr/>
        </p:nvSpPr>
        <p:spPr>
          <a:xfrm>
            <a:off x="2089465" y="2193395"/>
            <a:ext cx="0" cy="46990"/>
          </a:xfrm>
          <a:custGeom>
            <a:avLst/>
            <a:gdLst/>
            <a:ahLst/>
            <a:cxnLst/>
            <a:rect l="l" t="t" r="r" b="b"/>
            <a:pathLst>
              <a:path h="46989">
                <a:moveTo>
                  <a:pt x="0" y="0"/>
                </a:moveTo>
                <a:lnTo>
                  <a:pt x="0" y="4642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3" name="object 1103"/>
          <p:cNvSpPr/>
          <p:nvPr/>
        </p:nvSpPr>
        <p:spPr>
          <a:xfrm>
            <a:off x="2086245" y="2175493"/>
            <a:ext cx="0" cy="118110"/>
          </a:xfrm>
          <a:custGeom>
            <a:avLst/>
            <a:gdLst/>
            <a:ahLst/>
            <a:cxnLst/>
            <a:rect l="l" t="t" r="r" b="b"/>
            <a:pathLst>
              <a:path h="118110">
                <a:moveTo>
                  <a:pt x="0" y="0"/>
                </a:moveTo>
                <a:lnTo>
                  <a:pt x="0" y="11764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4" name="object 1104"/>
          <p:cNvSpPr/>
          <p:nvPr/>
        </p:nvSpPr>
        <p:spPr>
          <a:xfrm>
            <a:off x="2083023" y="2238035"/>
            <a:ext cx="0" cy="52069"/>
          </a:xfrm>
          <a:custGeom>
            <a:avLst/>
            <a:gdLst/>
            <a:ahLst/>
            <a:cxnLst/>
            <a:rect l="l" t="t" r="r" b="b"/>
            <a:pathLst>
              <a:path h="52069">
                <a:moveTo>
                  <a:pt x="0" y="0"/>
                </a:moveTo>
                <a:lnTo>
                  <a:pt x="0" y="5184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5" name="object 1105"/>
          <p:cNvSpPr/>
          <p:nvPr/>
        </p:nvSpPr>
        <p:spPr>
          <a:xfrm>
            <a:off x="2079803" y="2187661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0"/>
                </a:moveTo>
                <a:lnTo>
                  <a:pt x="0" y="5037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6" name="object 1106"/>
          <p:cNvSpPr/>
          <p:nvPr/>
        </p:nvSpPr>
        <p:spPr>
          <a:xfrm>
            <a:off x="2076584" y="2169913"/>
            <a:ext cx="0" cy="87630"/>
          </a:xfrm>
          <a:custGeom>
            <a:avLst/>
            <a:gdLst/>
            <a:ahLst/>
            <a:cxnLst/>
            <a:rect l="l" t="t" r="r" b="b"/>
            <a:pathLst>
              <a:path h="87630">
                <a:moveTo>
                  <a:pt x="0" y="0"/>
                </a:moveTo>
                <a:lnTo>
                  <a:pt x="0" y="8710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7" name="object 1107"/>
          <p:cNvSpPr/>
          <p:nvPr/>
        </p:nvSpPr>
        <p:spPr>
          <a:xfrm>
            <a:off x="2073361" y="2257022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875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8" name="object 1108"/>
          <p:cNvSpPr/>
          <p:nvPr/>
        </p:nvSpPr>
        <p:spPr>
          <a:xfrm>
            <a:off x="2070138" y="2180607"/>
            <a:ext cx="0" cy="85090"/>
          </a:xfrm>
          <a:custGeom>
            <a:avLst/>
            <a:gdLst/>
            <a:ahLst/>
            <a:cxnLst/>
            <a:rect l="l" t="t" r="r" b="b"/>
            <a:pathLst>
              <a:path h="85089">
                <a:moveTo>
                  <a:pt x="0" y="0"/>
                </a:moveTo>
                <a:lnTo>
                  <a:pt x="0" y="8478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9" name="object 1109"/>
          <p:cNvSpPr/>
          <p:nvPr/>
        </p:nvSpPr>
        <p:spPr>
          <a:xfrm>
            <a:off x="2066919" y="2181771"/>
            <a:ext cx="0" cy="56515"/>
          </a:xfrm>
          <a:custGeom>
            <a:avLst/>
            <a:gdLst/>
            <a:ahLst/>
            <a:cxnLst/>
            <a:rect l="l" t="t" r="r" b="b"/>
            <a:pathLst>
              <a:path h="56514">
                <a:moveTo>
                  <a:pt x="0" y="0"/>
                </a:moveTo>
                <a:lnTo>
                  <a:pt x="0" y="5641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0" name="object 1110"/>
          <p:cNvSpPr/>
          <p:nvPr/>
        </p:nvSpPr>
        <p:spPr>
          <a:xfrm>
            <a:off x="2063699" y="2172160"/>
            <a:ext cx="0" cy="130810"/>
          </a:xfrm>
          <a:custGeom>
            <a:avLst/>
            <a:gdLst/>
            <a:ahLst/>
            <a:cxnLst/>
            <a:rect l="l" t="t" r="r" b="b"/>
            <a:pathLst>
              <a:path h="130810">
                <a:moveTo>
                  <a:pt x="0" y="0"/>
                </a:moveTo>
                <a:lnTo>
                  <a:pt x="0" y="1305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1" name="object 1111"/>
          <p:cNvSpPr/>
          <p:nvPr/>
        </p:nvSpPr>
        <p:spPr>
          <a:xfrm>
            <a:off x="2060480" y="2233308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3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2" name="object 1112"/>
          <p:cNvSpPr/>
          <p:nvPr/>
        </p:nvSpPr>
        <p:spPr>
          <a:xfrm>
            <a:off x="2057257" y="2168751"/>
            <a:ext cx="0" cy="78105"/>
          </a:xfrm>
          <a:custGeom>
            <a:avLst/>
            <a:gdLst/>
            <a:ahLst/>
            <a:cxnLst/>
            <a:rect l="l" t="t" r="r" b="b"/>
            <a:pathLst>
              <a:path h="78105">
                <a:moveTo>
                  <a:pt x="0" y="0"/>
                </a:moveTo>
                <a:lnTo>
                  <a:pt x="0" y="7765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3" name="object 1113"/>
          <p:cNvSpPr/>
          <p:nvPr/>
        </p:nvSpPr>
        <p:spPr>
          <a:xfrm>
            <a:off x="2054034" y="2180453"/>
            <a:ext cx="0" cy="81915"/>
          </a:xfrm>
          <a:custGeom>
            <a:avLst/>
            <a:gdLst/>
            <a:ahLst/>
            <a:cxnLst/>
            <a:rect l="l" t="t" r="r" b="b"/>
            <a:pathLst>
              <a:path h="81914">
                <a:moveTo>
                  <a:pt x="0" y="0"/>
                </a:moveTo>
                <a:lnTo>
                  <a:pt x="0" y="812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4" name="object 1114"/>
          <p:cNvSpPr/>
          <p:nvPr/>
        </p:nvSpPr>
        <p:spPr>
          <a:xfrm>
            <a:off x="2050815" y="2261750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936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5" name="object 1115"/>
          <p:cNvSpPr/>
          <p:nvPr/>
        </p:nvSpPr>
        <p:spPr>
          <a:xfrm>
            <a:off x="2047595" y="2179677"/>
            <a:ext cx="0" cy="94615"/>
          </a:xfrm>
          <a:custGeom>
            <a:avLst/>
            <a:gdLst/>
            <a:ahLst/>
            <a:cxnLst/>
            <a:rect l="l" t="t" r="r" b="b"/>
            <a:pathLst>
              <a:path h="94614">
                <a:moveTo>
                  <a:pt x="0" y="0"/>
                </a:moveTo>
                <a:lnTo>
                  <a:pt x="0" y="9408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6" name="object 1116"/>
          <p:cNvSpPr/>
          <p:nvPr/>
        </p:nvSpPr>
        <p:spPr>
          <a:xfrm>
            <a:off x="2044376" y="2182236"/>
            <a:ext cx="0" cy="55880"/>
          </a:xfrm>
          <a:custGeom>
            <a:avLst/>
            <a:gdLst/>
            <a:ahLst/>
            <a:cxnLst/>
            <a:rect l="l" t="t" r="r" b="b"/>
            <a:pathLst>
              <a:path h="55880">
                <a:moveTo>
                  <a:pt x="0" y="0"/>
                </a:moveTo>
                <a:lnTo>
                  <a:pt x="0" y="5572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7" name="object 1117"/>
          <p:cNvSpPr/>
          <p:nvPr/>
        </p:nvSpPr>
        <p:spPr>
          <a:xfrm>
            <a:off x="2041153" y="2173788"/>
            <a:ext cx="0" cy="128270"/>
          </a:xfrm>
          <a:custGeom>
            <a:avLst/>
            <a:gdLst/>
            <a:ahLst/>
            <a:cxnLst/>
            <a:rect l="l" t="t" r="r" b="b"/>
            <a:pathLst>
              <a:path h="128269">
                <a:moveTo>
                  <a:pt x="0" y="0"/>
                </a:moveTo>
                <a:lnTo>
                  <a:pt x="0" y="1282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8" name="object 1118"/>
          <p:cNvSpPr/>
          <p:nvPr/>
        </p:nvSpPr>
        <p:spPr>
          <a:xfrm>
            <a:off x="2037931" y="2232379"/>
            <a:ext cx="0" cy="67310"/>
          </a:xfrm>
          <a:custGeom>
            <a:avLst/>
            <a:gdLst/>
            <a:ahLst/>
            <a:cxnLst/>
            <a:rect l="l" t="t" r="r" b="b"/>
            <a:pathLst>
              <a:path h="67310">
                <a:moveTo>
                  <a:pt x="0" y="0"/>
                </a:moveTo>
                <a:lnTo>
                  <a:pt x="0" y="6680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9" name="object 1119"/>
          <p:cNvSpPr/>
          <p:nvPr/>
        </p:nvSpPr>
        <p:spPr>
          <a:xfrm>
            <a:off x="2034711" y="2186653"/>
            <a:ext cx="0" cy="50165"/>
          </a:xfrm>
          <a:custGeom>
            <a:avLst/>
            <a:gdLst/>
            <a:ahLst/>
            <a:cxnLst/>
            <a:rect l="l" t="t" r="r" b="b"/>
            <a:pathLst>
              <a:path h="50164">
                <a:moveTo>
                  <a:pt x="0" y="0"/>
                </a:moveTo>
                <a:lnTo>
                  <a:pt x="0" y="4967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0" name="object 1120"/>
          <p:cNvSpPr/>
          <p:nvPr/>
        </p:nvSpPr>
        <p:spPr>
          <a:xfrm>
            <a:off x="2031492" y="2172160"/>
            <a:ext cx="0" cy="102870"/>
          </a:xfrm>
          <a:custGeom>
            <a:avLst/>
            <a:gdLst/>
            <a:ahLst/>
            <a:cxnLst/>
            <a:rect l="l" t="t" r="r" b="b"/>
            <a:pathLst>
              <a:path h="102869">
                <a:moveTo>
                  <a:pt x="0" y="0"/>
                </a:moveTo>
                <a:lnTo>
                  <a:pt x="0" y="1026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1" name="object 1121"/>
          <p:cNvSpPr/>
          <p:nvPr/>
        </p:nvSpPr>
        <p:spPr>
          <a:xfrm>
            <a:off x="2028269" y="2270973"/>
            <a:ext cx="0" cy="31750"/>
          </a:xfrm>
          <a:custGeom>
            <a:avLst/>
            <a:gdLst/>
            <a:ahLst/>
            <a:cxnLst/>
            <a:rect l="l" t="t" r="r" b="b"/>
            <a:pathLst>
              <a:path h="31750">
                <a:moveTo>
                  <a:pt x="0" y="0"/>
                </a:moveTo>
                <a:lnTo>
                  <a:pt x="0" y="3115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2" name="object 1122"/>
          <p:cNvSpPr/>
          <p:nvPr/>
        </p:nvSpPr>
        <p:spPr>
          <a:xfrm>
            <a:off x="2025049" y="2190452"/>
            <a:ext cx="0" cy="80645"/>
          </a:xfrm>
          <a:custGeom>
            <a:avLst/>
            <a:gdLst/>
            <a:ahLst/>
            <a:cxnLst/>
            <a:rect l="l" t="t" r="r" b="b"/>
            <a:pathLst>
              <a:path h="80644">
                <a:moveTo>
                  <a:pt x="0" y="0"/>
                </a:moveTo>
                <a:lnTo>
                  <a:pt x="0" y="805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3" name="object 1123"/>
          <p:cNvSpPr/>
          <p:nvPr/>
        </p:nvSpPr>
        <p:spPr>
          <a:xfrm>
            <a:off x="2021827" y="2195565"/>
            <a:ext cx="0" cy="40005"/>
          </a:xfrm>
          <a:custGeom>
            <a:avLst/>
            <a:gdLst/>
            <a:ahLst/>
            <a:cxnLst/>
            <a:rect l="l" t="t" r="r" b="b"/>
            <a:pathLst>
              <a:path h="40005">
                <a:moveTo>
                  <a:pt x="0" y="0"/>
                </a:moveTo>
                <a:lnTo>
                  <a:pt x="0" y="399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4" name="object 1124"/>
          <p:cNvSpPr/>
          <p:nvPr/>
        </p:nvSpPr>
        <p:spPr>
          <a:xfrm>
            <a:off x="2018607" y="2167045"/>
            <a:ext cx="0" cy="138430"/>
          </a:xfrm>
          <a:custGeom>
            <a:avLst/>
            <a:gdLst/>
            <a:ahLst/>
            <a:cxnLst/>
            <a:rect l="l" t="t" r="r" b="b"/>
            <a:pathLst>
              <a:path h="138430">
                <a:moveTo>
                  <a:pt x="0" y="0"/>
                </a:moveTo>
                <a:lnTo>
                  <a:pt x="0" y="1382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5" name="object 1125"/>
          <p:cNvSpPr/>
          <p:nvPr/>
        </p:nvSpPr>
        <p:spPr>
          <a:xfrm>
            <a:off x="2015388" y="2233695"/>
            <a:ext cx="0" cy="58419"/>
          </a:xfrm>
          <a:custGeom>
            <a:avLst/>
            <a:gdLst/>
            <a:ahLst/>
            <a:cxnLst/>
            <a:rect l="l" t="t" r="r" b="b"/>
            <a:pathLst>
              <a:path h="58419">
                <a:moveTo>
                  <a:pt x="0" y="0"/>
                </a:moveTo>
                <a:lnTo>
                  <a:pt x="0" y="580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6" name="object 1126"/>
          <p:cNvSpPr/>
          <p:nvPr/>
        </p:nvSpPr>
        <p:spPr>
          <a:xfrm>
            <a:off x="2012163" y="2192078"/>
            <a:ext cx="0" cy="43815"/>
          </a:xfrm>
          <a:custGeom>
            <a:avLst/>
            <a:gdLst/>
            <a:ahLst/>
            <a:cxnLst/>
            <a:rect l="l" t="t" r="r" b="b"/>
            <a:pathLst>
              <a:path h="43814">
                <a:moveTo>
                  <a:pt x="0" y="0"/>
                </a:moveTo>
                <a:lnTo>
                  <a:pt x="0" y="4347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7" name="object 1127"/>
          <p:cNvSpPr/>
          <p:nvPr/>
        </p:nvSpPr>
        <p:spPr>
          <a:xfrm>
            <a:off x="2008942" y="2167975"/>
            <a:ext cx="0" cy="106045"/>
          </a:xfrm>
          <a:custGeom>
            <a:avLst/>
            <a:gdLst/>
            <a:ahLst/>
            <a:cxnLst/>
            <a:rect l="l" t="t" r="r" b="b"/>
            <a:pathLst>
              <a:path h="106044">
                <a:moveTo>
                  <a:pt x="0" y="0"/>
                </a:moveTo>
                <a:lnTo>
                  <a:pt x="0" y="1057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8" name="object 1128"/>
          <p:cNvSpPr/>
          <p:nvPr/>
        </p:nvSpPr>
        <p:spPr>
          <a:xfrm>
            <a:off x="2005723" y="2259115"/>
            <a:ext cx="0" cy="43815"/>
          </a:xfrm>
          <a:custGeom>
            <a:avLst/>
            <a:gdLst/>
            <a:ahLst/>
            <a:cxnLst/>
            <a:rect l="l" t="t" r="r" b="b"/>
            <a:pathLst>
              <a:path h="43814">
                <a:moveTo>
                  <a:pt x="0" y="0"/>
                </a:moveTo>
                <a:lnTo>
                  <a:pt x="0" y="4363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9" name="object 1129"/>
          <p:cNvSpPr/>
          <p:nvPr/>
        </p:nvSpPr>
        <p:spPr>
          <a:xfrm>
            <a:off x="2002503" y="2201300"/>
            <a:ext cx="0" cy="58419"/>
          </a:xfrm>
          <a:custGeom>
            <a:avLst/>
            <a:gdLst/>
            <a:ahLst/>
            <a:cxnLst/>
            <a:rect l="l" t="t" r="r" b="b"/>
            <a:pathLst>
              <a:path h="58419">
                <a:moveTo>
                  <a:pt x="0" y="0"/>
                </a:moveTo>
                <a:lnTo>
                  <a:pt x="0" y="5781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0" name="object 1130"/>
          <p:cNvSpPr/>
          <p:nvPr/>
        </p:nvSpPr>
        <p:spPr>
          <a:xfrm>
            <a:off x="1999284" y="2204323"/>
            <a:ext cx="0" cy="52705"/>
          </a:xfrm>
          <a:custGeom>
            <a:avLst/>
            <a:gdLst/>
            <a:ahLst/>
            <a:cxnLst/>
            <a:rect l="l" t="t" r="r" b="b"/>
            <a:pathLst>
              <a:path h="52705">
                <a:moveTo>
                  <a:pt x="0" y="0"/>
                </a:moveTo>
                <a:lnTo>
                  <a:pt x="0" y="5269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1" name="object 1131"/>
          <p:cNvSpPr/>
          <p:nvPr/>
        </p:nvSpPr>
        <p:spPr>
          <a:xfrm>
            <a:off x="1996061" y="2177430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0"/>
                </a:moveTo>
                <a:lnTo>
                  <a:pt x="0" y="1159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2" name="object 1132"/>
          <p:cNvSpPr/>
          <p:nvPr/>
        </p:nvSpPr>
        <p:spPr>
          <a:xfrm>
            <a:off x="1992838" y="2235169"/>
            <a:ext cx="0" cy="43815"/>
          </a:xfrm>
          <a:custGeom>
            <a:avLst/>
            <a:gdLst/>
            <a:ahLst/>
            <a:cxnLst/>
            <a:rect l="l" t="t" r="r" b="b"/>
            <a:pathLst>
              <a:path h="43814">
                <a:moveTo>
                  <a:pt x="0" y="0"/>
                </a:moveTo>
                <a:lnTo>
                  <a:pt x="0" y="4347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3" name="object 1133"/>
          <p:cNvSpPr/>
          <p:nvPr/>
        </p:nvSpPr>
        <p:spPr>
          <a:xfrm>
            <a:off x="1989619" y="221005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43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4" name="object 1134"/>
          <p:cNvSpPr/>
          <p:nvPr/>
        </p:nvSpPr>
        <p:spPr>
          <a:xfrm>
            <a:off x="1986400" y="2186111"/>
            <a:ext cx="0" cy="57785"/>
          </a:xfrm>
          <a:custGeom>
            <a:avLst/>
            <a:gdLst/>
            <a:ahLst/>
            <a:cxnLst/>
            <a:rect l="l" t="t" r="r" b="b"/>
            <a:pathLst>
              <a:path h="57785">
                <a:moveTo>
                  <a:pt x="0" y="0"/>
                </a:moveTo>
                <a:lnTo>
                  <a:pt x="0" y="5734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5" name="object 1135"/>
          <p:cNvSpPr/>
          <p:nvPr/>
        </p:nvSpPr>
        <p:spPr>
          <a:xfrm>
            <a:off x="1983180" y="2242531"/>
            <a:ext cx="0" cy="43180"/>
          </a:xfrm>
          <a:custGeom>
            <a:avLst/>
            <a:gdLst/>
            <a:ahLst/>
            <a:cxnLst/>
            <a:rect l="l" t="t" r="r" b="b"/>
            <a:pathLst>
              <a:path h="43180">
                <a:moveTo>
                  <a:pt x="0" y="0"/>
                </a:moveTo>
                <a:lnTo>
                  <a:pt x="0" y="43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6" name="object 1136"/>
          <p:cNvSpPr/>
          <p:nvPr/>
        </p:nvSpPr>
        <p:spPr>
          <a:xfrm>
            <a:off x="1979957" y="2220597"/>
            <a:ext cx="0" cy="43180"/>
          </a:xfrm>
          <a:custGeom>
            <a:avLst/>
            <a:gdLst/>
            <a:ahLst/>
            <a:cxnLst/>
            <a:rect l="l" t="t" r="r" b="b"/>
            <a:pathLst>
              <a:path h="43180">
                <a:moveTo>
                  <a:pt x="0" y="0"/>
                </a:moveTo>
                <a:lnTo>
                  <a:pt x="0" y="4262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7" name="object 1137"/>
          <p:cNvSpPr/>
          <p:nvPr/>
        </p:nvSpPr>
        <p:spPr>
          <a:xfrm>
            <a:off x="1976734" y="2207189"/>
            <a:ext cx="0" cy="40005"/>
          </a:xfrm>
          <a:custGeom>
            <a:avLst/>
            <a:gdLst/>
            <a:ahLst/>
            <a:cxnLst/>
            <a:rect l="l" t="t" r="r" b="b"/>
            <a:pathLst>
              <a:path h="40005">
                <a:moveTo>
                  <a:pt x="0" y="0"/>
                </a:moveTo>
                <a:lnTo>
                  <a:pt x="0" y="398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8" name="object 1138"/>
          <p:cNvSpPr/>
          <p:nvPr/>
        </p:nvSpPr>
        <p:spPr>
          <a:xfrm>
            <a:off x="1973515" y="2181150"/>
            <a:ext cx="0" cy="107314"/>
          </a:xfrm>
          <a:custGeom>
            <a:avLst/>
            <a:gdLst/>
            <a:ahLst/>
            <a:cxnLst/>
            <a:rect l="l" t="t" r="r" b="b"/>
            <a:pathLst>
              <a:path h="107314">
                <a:moveTo>
                  <a:pt x="0" y="0"/>
                </a:moveTo>
                <a:lnTo>
                  <a:pt x="0" y="10679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9" name="object 1139"/>
          <p:cNvSpPr/>
          <p:nvPr/>
        </p:nvSpPr>
        <p:spPr>
          <a:xfrm>
            <a:off x="1970296" y="2237183"/>
            <a:ext cx="0" cy="52069"/>
          </a:xfrm>
          <a:custGeom>
            <a:avLst/>
            <a:gdLst/>
            <a:ahLst/>
            <a:cxnLst/>
            <a:rect l="l" t="t" r="r" b="b"/>
            <a:pathLst>
              <a:path h="52069">
                <a:moveTo>
                  <a:pt x="0" y="0"/>
                </a:moveTo>
                <a:lnTo>
                  <a:pt x="0" y="5176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0" name="object 1140"/>
          <p:cNvSpPr/>
          <p:nvPr/>
        </p:nvSpPr>
        <p:spPr>
          <a:xfrm>
            <a:off x="1967071" y="2202076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10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1" name="object 1141"/>
          <p:cNvSpPr/>
          <p:nvPr/>
        </p:nvSpPr>
        <p:spPr>
          <a:xfrm>
            <a:off x="1963853" y="2175802"/>
            <a:ext cx="0" cy="105410"/>
          </a:xfrm>
          <a:custGeom>
            <a:avLst/>
            <a:gdLst/>
            <a:ahLst/>
            <a:cxnLst/>
            <a:rect l="l" t="t" r="r" b="b"/>
            <a:pathLst>
              <a:path h="105410">
                <a:moveTo>
                  <a:pt x="0" y="0"/>
                </a:moveTo>
                <a:lnTo>
                  <a:pt x="0" y="10516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2" name="object 1142"/>
          <p:cNvSpPr/>
          <p:nvPr/>
        </p:nvSpPr>
        <p:spPr>
          <a:xfrm>
            <a:off x="1960631" y="2255471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18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3" name="object 1143"/>
          <p:cNvSpPr/>
          <p:nvPr/>
        </p:nvSpPr>
        <p:spPr>
          <a:xfrm>
            <a:off x="1957411" y="2223310"/>
            <a:ext cx="0" cy="32384"/>
          </a:xfrm>
          <a:custGeom>
            <a:avLst/>
            <a:gdLst/>
            <a:ahLst/>
            <a:cxnLst/>
            <a:rect l="l" t="t" r="r" b="b"/>
            <a:pathLst>
              <a:path h="32385">
                <a:moveTo>
                  <a:pt x="0" y="0"/>
                </a:moveTo>
                <a:lnTo>
                  <a:pt x="0" y="321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4" name="object 1144"/>
          <p:cNvSpPr/>
          <p:nvPr/>
        </p:nvSpPr>
        <p:spPr>
          <a:xfrm>
            <a:off x="1954192" y="2202849"/>
            <a:ext cx="0" cy="31750"/>
          </a:xfrm>
          <a:custGeom>
            <a:avLst/>
            <a:gdLst/>
            <a:ahLst/>
            <a:cxnLst/>
            <a:rect l="l" t="t" r="r" b="b"/>
            <a:pathLst>
              <a:path h="31750">
                <a:moveTo>
                  <a:pt x="0" y="0"/>
                </a:moveTo>
                <a:lnTo>
                  <a:pt x="0" y="3162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5" name="object 1145"/>
          <p:cNvSpPr/>
          <p:nvPr/>
        </p:nvSpPr>
        <p:spPr>
          <a:xfrm>
            <a:off x="1950969" y="2203159"/>
            <a:ext cx="0" cy="88265"/>
          </a:xfrm>
          <a:custGeom>
            <a:avLst/>
            <a:gdLst/>
            <a:ahLst/>
            <a:cxnLst/>
            <a:rect l="l" t="t" r="r" b="b"/>
            <a:pathLst>
              <a:path h="88264">
                <a:moveTo>
                  <a:pt x="0" y="0"/>
                </a:moveTo>
                <a:lnTo>
                  <a:pt x="0" y="8788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6" name="object 1146"/>
          <p:cNvSpPr/>
          <p:nvPr/>
        </p:nvSpPr>
        <p:spPr>
          <a:xfrm>
            <a:off x="1947750" y="2223387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3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7" name="object 1147"/>
          <p:cNvSpPr/>
          <p:nvPr/>
        </p:nvSpPr>
        <p:spPr>
          <a:xfrm>
            <a:off x="1944527" y="2203625"/>
            <a:ext cx="0" cy="20320"/>
          </a:xfrm>
          <a:custGeom>
            <a:avLst/>
            <a:gdLst/>
            <a:ahLst/>
            <a:cxnLst/>
            <a:rect l="l" t="t" r="r" b="b"/>
            <a:pathLst>
              <a:path h="20319">
                <a:moveTo>
                  <a:pt x="0" y="0"/>
                </a:moveTo>
                <a:lnTo>
                  <a:pt x="0" y="197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8" name="object 1148"/>
          <p:cNvSpPr/>
          <p:nvPr/>
        </p:nvSpPr>
        <p:spPr>
          <a:xfrm>
            <a:off x="1941307" y="2218505"/>
            <a:ext cx="0" cy="55880"/>
          </a:xfrm>
          <a:custGeom>
            <a:avLst/>
            <a:gdLst/>
            <a:ahLst/>
            <a:cxnLst/>
            <a:rect l="l" t="t" r="r" b="b"/>
            <a:pathLst>
              <a:path h="55880">
                <a:moveTo>
                  <a:pt x="0" y="0"/>
                </a:moveTo>
                <a:lnTo>
                  <a:pt x="0" y="553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9" name="object 1149"/>
          <p:cNvSpPr/>
          <p:nvPr/>
        </p:nvSpPr>
        <p:spPr>
          <a:xfrm>
            <a:off x="1938088" y="2225326"/>
            <a:ext cx="0" cy="43180"/>
          </a:xfrm>
          <a:custGeom>
            <a:avLst/>
            <a:gdLst/>
            <a:ahLst/>
            <a:cxnLst/>
            <a:rect l="l" t="t" r="r" b="b"/>
            <a:pathLst>
              <a:path h="43180">
                <a:moveTo>
                  <a:pt x="0" y="0"/>
                </a:moveTo>
                <a:lnTo>
                  <a:pt x="0" y="4285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0" name="object 1150"/>
          <p:cNvSpPr/>
          <p:nvPr/>
        </p:nvSpPr>
        <p:spPr>
          <a:xfrm>
            <a:off x="1934864" y="2222225"/>
            <a:ext cx="0" cy="15875"/>
          </a:xfrm>
          <a:custGeom>
            <a:avLst/>
            <a:gdLst/>
            <a:ahLst/>
            <a:cxnLst/>
            <a:rect l="l" t="t" r="r" b="b"/>
            <a:pathLst>
              <a:path h="15875">
                <a:moveTo>
                  <a:pt x="0" y="0"/>
                </a:moveTo>
                <a:lnTo>
                  <a:pt x="0" y="1542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1" name="object 1151"/>
          <p:cNvSpPr/>
          <p:nvPr/>
        </p:nvSpPr>
        <p:spPr>
          <a:xfrm>
            <a:off x="1931642" y="2237647"/>
            <a:ext cx="0" cy="15875"/>
          </a:xfrm>
          <a:custGeom>
            <a:avLst/>
            <a:gdLst/>
            <a:ahLst/>
            <a:cxnLst/>
            <a:rect l="l" t="t" r="r" b="b"/>
            <a:pathLst>
              <a:path h="15875">
                <a:moveTo>
                  <a:pt x="0" y="0"/>
                </a:moveTo>
                <a:lnTo>
                  <a:pt x="0" y="1565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2" name="object 1152"/>
          <p:cNvSpPr/>
          <p:nvPr/>
        </p:nvSpPr>
        <p:spPr>
          <a:xfrm>
            <a:off x="1928423" y="2238809"/>
            <a:ext cx="0" cy="12065"/>
          </a:xfrm>
          <a:custGeom>
            <a:avLst/>
            <a:gdLst/>
            <a:ahLst/>
            <a:cxnLst/>
            <a:rect l="l" t="t" r="r" b="b"/>
            <a:pathLst>
              <a:path h="12064">
                <a:moveTo>
                  <a:pt x="0" y="0"/>
                </a:moveTo>
                <a:lnTo>
                  <a:pt x="0" y="119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3" name="object 1153"/>
          <p:cNvSpPr/>
          <p:nvPr/>
        </p:nvSpPr>
        <p:spPr>
          <a:xfrm>
            <a:off x="1925203" y="2237725"/>
            <a:ext cx="0" cy="4445"/>
          </a:xfrm>
          <a:custGeom>
            <a:avLst/>
            <a:gdLst/>
            <a:ahLst/>
            <a:cxnLst/>
            <a:rect l="l" t="t" r="r" b="b"/>
            <a:pathLst>
              <a:path h="4444">
                <a:moveTo>
                  <a:pt x="0" y="0"/>
                </a:moveTo>
                <a:lnTo>
                  <a:pt x="0" y="403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4" name="object 1154"/>
          <p:cNvSpPr/>
          <p:nvPr/>
        </p:nvSpPr>
        <p:spPr>
          <a:xfrm>
            <a:off x="1921984" y="2241755"/>
            <a:ext cx="0" cy="3810"/>
          </a:xfrm>
          <a:custGeom>
            <a:avLst/>
            <a:gdLst/>
            <a:ahLst/>
            <a:cxnLst/>
            <a:rect l="l" t="t" r="r" b="b"/>
            <a:pathLst>
              <a:path h="3810">
                <a:moveTo>
                  <a:pt x="0" y="0"/>
                </a:moveTo>
                <a:lnTo>
                  <a:pt x="0" y="333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5" name="object 1155"/>
          <p:cNvSpPr/>
          <p:nvPr/>
        </p:nvSpPr>
        <p:spPr>
          <a:xfrm>
            <a:off x="1918761" y="2241291"/>
            <a:ext cx="0" cy="3175"/>
          </a:xfrm>
          <a:custGeom>
            <a:avLst/>
            <a:gdLst/>
            <a:ahLst/>
            <a:cxnLst/>
            <a:rect l="l" t="t" r="r" b="b"/>
            <a:pathLst>
              <a:path h="3175">
                <a:moveTo>
                  <a:pt x="0" y="0"/>
                </a:moveTo>
                <a:lnTo>
                  <a:pt x="0" y="309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6" name="object 1156"/>
          <p:cNvSpPr/>
          <p:nvPr/>
        </p:nvSpPr>
        <p:spPr>
          <a:xfrm>
            <a:off x="1915539" y="2240825"/>
            <a:ext cx="0" cy="2540"/>
          </a:xfrm>
          <a:custGeom>
            <a:avLst/>
            <a:gdLst/>
            <a:ahLst/>
            <a:cxnLst/>
            <a:rect l="l" t="t" r="r" b="b"/>
            <a:pathLst>
              <a:path h="2539">
                <a:moveTo>
                  <a:pt x="-640" y="1084"/>
                </a:moveTo>
                <a:lnTo>
                  <a:pt x="640" y="108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7" name="object 1157"/>
          <p:cNvSpPr/>
          <p:nvPr/>
        </p:nvSpPr>
        <p:spPr>
          <a:xfrm>
            <a:off x="1912319" y="2241444"/>
            <a:ext cx="0" cy="1905"/>
          </a:xfrm>
          <a:custGeom>
            <a:avLst/>
            <a:gdLst/>
            <a:ahLst/>
            <a:cxnLst/>
            <a:rect l="l" t="t" r="r" b="b"/>
            <a:pathLst>
              <a:path h="1905">
                <a:moveTo>
                  <a:pt x="-640" y="891"/>
                </a:moveTo>
                <a:lnTo>
                  <a:pt x="640" y="8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8" name="object 1158"/>
          <p:cNvSpPr/>
          <p:nvPr/>
        </p:nvSpPr>
        <p:spPr>
          <a:xfrm>
            <a:off x="1909100" y="2241291"/>
            <a:ext cx="0" cy="2540"/>
          </a:xfrm>
          <a:custGeom>
            <a:avLst/>
            <a:gdLst/>
            <a:ahLst/>
            <a:cxnLst/>
            <a:rect l="l" t="t" r="r" b="b"/>
            <a:pathLst>
              <a:path h="2539">
                <a:moveTo>
                  <a:pt x="-640" y="968"/>
                </a:moveTo>
                <a:lnTo>
                  <a:pt x="640" y="96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9" name="object 1159"/>
          <p:cNvSpPr/>
          <p:nvPr/>
        </p:nvSpPr>
        <p:spPr>
          <a:xfrm>
            <a:off x="1905880" y="2240284"/>
            <a:ext cx="0" cy="4445"/>
          </a:xfrm>
          <a:custGeom>
            <a:avLst/>
            <a:gdLst/>
            <a:ahLst/>
            <a:cxnLst/>
            <a:rect l="l" t="t" r="r" b="b"/>
            <a:pathLst>
              <a:path h="4444">
                <a:moveTo>
                  <a:pt x="0" y="0"/>
                </a:moveTo>
                <a:lnTo>
                  <a:pt x="0" y="403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0" name="object 1160"/>
          <p:cNvSpPr/>
          <p:nvPr/>
        </p:nvSpPr>
        <p:spPr>
          <a:xfrm>
            <a:off x="1902657" y="2240980"/>
            <a:ext cx="0" cy="3175"/>
          </a:xfrm>
          <a:custGeom>
            <a:avLst/>
            <a:gdLst/>
            <a:ahLst/>
            <a:cxnLst/>
            <a:rect l="l" t="t" r="r" b="b"/>
            <a:pathLst>
              <a:path h="3175">
                <a:moveTo>
                  <a:pt x="0" y="0"/>
                </a:moveTo>
                <a:lnTo>
                  <a:pt x="0" y="27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1" name="object 1161"/>
          <p:cNvSpPr/>
          <p:nvPr/>
        </p:nvSpPr>
        <p:spPr>
          <a:xfrm>
            <a:off x="1899435" y="2241213"/>
            <a:ext cx="0" cy="3175"/>
          </a:xfrm>
          <a:custGeom>
            <a:avLst/>
            <a:gdLst/>
            <a:ahLst/>
            <a:cxnLst/>
            <a:rect l="l" t="t" r="r" b="b"/>
            <a:pathLst>
              <a:path h="3175">
                <a:moveTo>
                  <a:pt x="0" y="0"/>
                </a:moveTo>
                <a:lnTo>
                  <a:pt x="0" y="263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2" name="object 1162"/>
          <p:cNvSpPr/>
          <p:nvPr/>
        </p:nvSpPr>
        <p:spPr>
          <a:xfrm>
            <a:off x="1896215" y="2240284"/>
            <a:ext cx="0" cy="3810"/>
          </a:xfrm>
          <a:custGeom>
            <a:avLst/>
            <a:gdLst/>
            <a:ahLst/>
            <a:cxnLst/>
            <a:rect l="l" t="t" r="r" b="b"/>
            <a:pathLst>
              <a:path h="3810">
                <a:moveTo>
                  <a:pt x="0" y="0"/>
                </a:moveTo>
                <a:lnTo>
                  <a:pt x="0" y="35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3" name="object 1163"/>
          <p:cNvSpPr/>
          <p:nvPr/>
        </p:nvSpPr>
        <p:spPr>
          <a:xfrm>
            <a:off x="1892996" y="2240825"/>
            <a:ext cx="0" cy="3810"/>
          </a:xfrm>
          <a:custGeom>
            <a:avLst/>
            <a:gdLst/>
            <a:ahLst/>
            <a:cxnLst/>
            <a:rect l="l" t="t" r="r" b="b"/>
            <a:pathLst>
              <a:path h="3810">
                <a:moveTo>
                  <a:pt x="0" y="0"/>
                </a:moveTo>
                <a:lnTo>
                  <a:pt x="0" y="356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4" name="object 1164"/>
          <p:cNvSpPr/>
          <p:nvPr/>
        </p:nvSpPr>
        <p:spPr>
          <a:xfrm>
            <a:off x="1889771" y="2240204"/>
            <a:ext cx="0" cy="3810"/>
          </a:xfrm>
          <a:custGeom>
            <a:avLst/>
            <a:gdLst/>
            <a:ahLst/>
            <a:cxnLst/>
            <a:rect l="l" t="t" r="r" b="b"/>
            <a:pathLst>
              <a:path h="3810">
                <a:moveTo>
                  <a:pt x="0" y="0"/>
                </a:moveTo>
                <a:lnTo>
                  <a:pt x="0" y="364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5" name="object 1165"/>
          <p:cNvSpPr/>
          <p:nvPr/>
        </p:nvSpPr>
        <p:spPr>
          <a:xfrm>
            <a:off x="1886554" y="2241213"/>
            <a:ext cx="0" cy="2540"/>
          </a:xfrm>
          <a:custGeom>
            <a:avLst/>
            <a:gdLst/>
            <a:ahLst/>
            <a:cxnLst/>
            <a:rect l="l" t="t" r="r" b="b"/>
            <a:pathLst>
              <a:path h="2539">
                <a:moveTo>
                  <a:pt x="-640" y="1084"/>
                </a:moveTo>
                <a:lnTo>
                  <a:pt x="640" y="108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6" name="object 1166"/>
          <p:cNvSpPr/>
          <p:nvPr/>
        </p:nvSpPr>
        <p:spPr>
          <a:xfrm>
            <a:off x="1883331" y="2240515"/>
            <a:ext cx="0" cy="3175"/>
          </a:xfrm>
          <a:custGeom>
            <a:avLst/>
            <a:gdLst/>
            <a:ahLst/>
            <a:cxnLst/>
            <a:rect l="l" t="t" r="r" b="b"/>
            <a:pathLst>
              <a:path h="3175">
                <a:moveTo>
                  <a:pt x="0" y="0"/>
                </a:moveTo>
                <a:lnTo>
                  <a:pt x="0" y="302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7" name="object 1167"/>
          <p:cNvSpPr/>
          <p:nvPr/>
        </p:nvSpPr>
        <p:spPr>
          <a:xfrm>
            <a:off x="1880111" y="2241367"/>
            <a:ext cx="0" cy="3175"/>
          </a:xfrm>
          <a:custGeom>
            <a:avLst/>
            <a:gdLst/>
            <a:ahLst/>
            <a:cxnLst/>
            <a:rect l="l" t="t" r="r" b="b"/>
            <a:pathLst>
              <a:path h="3175">
                <a:moveTo>
                  <a:pt x="-640" y="1279"/>
                </a:moveTo>
                <a:lnTo>
                  <a:pt x="640" y="127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8" name="object 1168"/>
          <p:cNvSpPr/>
          <p:nvPr/>
        </p:nvSpPr>
        <p:spPr>
          <a:xfrm>
            <a:off x="1876892" y="2241367"/>
            <a:ext cx="0" cy="2540"/>
          </a:xfrm>
          <a:custGeom>
            <a:avLst/>
            <a:gdLst/>
            <a:ahLst/>
            <a:cxnLst/>
            <a:rect l="l" t="t" r="r" b="b"/>
            <a:pathLst>
              <a:path h="2539">
                <a:moveTo>
                  <a:pt x="-640" y="1201"/>
                </a:moveTo>
                <a:lnTo>
                  <a:pt x="640" y="12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9" name="object 1169"/>
          <p:cNvSpPr/>
          <p:nvPr/>
        </p:nvSpPr>
        <p:spPr>
          <a:xfrm>
            <a:off x="1873669" y="2240825"/>
            <a:ext cx="0" cy="3175"/>
          </a:xfrm>
          <a:custGeom>
            <a:avLst/>
            <a:gdLst/>
            <a:ahLst/>
            <a:cxnLst/>
            <a:rect l="l" t="t" r="r" b="b"/>
            <a:pathLst>
              <a:path h="3175">
                <a:moveTo>
                  <a:pt x="0" y="0"/>
                </a:moveTo>
                <a:lnTo>
                  <a:pt x="0" y="31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0" name="object 1170"/>
          <p:cNvSpPr/>
          <p:nvPr/>
        </p:nvSpPr>
        <p:spPr>
          <a:xfrm>
            <a:off x="1870445" y="2241056"/>
            <a:ext cx="0" cy="2540"/>
          </a:xfrm>
          <a:custGeom>
            <a:avLst/>
            <a:gdLst/>
            <a:ahLst/>
            <a:cxnLst/>
            <a:rect l="l" t="t" r="r" b="b"/>
            <a:pathLst>
              <a:path h="2539">
                <a:moveTo>
                  <a:pt x="-640" y="1085"/>
                </a:moveTo>
                <a:lnTo>
                  <a:pt x="640" y="108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1" name="object 1171"/>
          <p:cNvSpPr/>
          <p:nvPr/>
        </p:nvSpPr>
        <p:spPr>
          <a:xfrm>
            <a:off x="1867227" y="2241444"/>
            <a:ext cx="0" cy="1905"/>
          </a:xfrm>
          <a:custGeom>
            <a:avLst/>
            <a:gdLst/>
            <a:ahLst/>
            <a:cxnLst/>
            <a:rect l="l" t="t" r="r" b="b"/>
            <a:pathLst>
              <a:path h="1905">
                <a:moveTo>
                  <a:pt x="-640" y="736"/>
                </a:moveTo>
                <a:lnTo>
                  <a:pt x="640" y="73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2" name="object 1172"/>
          <p:cNvSpPr/>
          <p:nvPr/>
        </p:nvSpPr>
        <p:spPr>
          <a:xfrm>
            <a:off x="1864008" y="2241599"/>
            <a:ext cx="0" cy="1905"/>
          </a:xfrm>
          <a:custGeom>
            <a:avLst/>
            <a:gdLst/>
            <a:ahLst/>
            <a:cxnLst/>
            <a:rect l="l" t="t" r="r" b="b"/>
            <a:pathLst>
              <a:path h="1905">
                <a:moveTo>
                  <a:pt x="-640" y="737"/>
                </a:moveTo>
                <a:lnTo>
                  <a:pt x="640" y="7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3" name="object 1173"/>
          <p:cNvSpPr/>
          <p:nvPr/>
        </p:nvSpPr>
        <p:spPr>
          <a:xfrm>
            <a:off x="1860788" y="2241599"/>
            <a:ext cx="0" cy="2540"/>
          </a:xfrm>
          <a:custGeom>
            <a:avLst/>
            <a:gdLst/>
            <a:ahLst/>
            <a:cxnLst/>
            <a:rect l="l" t="t" r="r" b="b"/>
            <a:pathLst>
              <a:path h="2539">
                <a:moveTo>
                  <a:pt x="-640" y="1046"/>
                </a:moveTo>
                <a:lnTo>
                  <a:pt x="640" y="104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4" name="object 1174"/>
          <p:cNvSpPr/>
          <p:nvPr/>
        </p:nvSpPr>
        <p:spPr>
          <a:xfrm>
            <a:off x="1857564" y="2240903"/>
            <a:ext cx="0" cy="2540"/>
          </a:xfrm>
          <a:custGeom>
            <a:avLst/>
            <a:gdLst/>
            <a:ahLst/>
            <a:cxnLst/>
            <a:rect l="l" t="t" r="r" b="b"/>
            <a:pathLst>
              <a:path h="2539">
                <a:moveTo>
                  <a:pt x="-640" y="1201"/>
                </a:moveTo>
                <a:lnTo>
                  <a:pt x="640" y="12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5" name="object 1175"/>
          <p:cNvSpPr/>
          <p:nvPr/>
        </p:nvSpPr>
        <p:spPr>
          <a:xfrm>
            <a:off x="1854341" y="2241910"/>
            <a:ext cx="0" cy="1270"/>
          </a:xfrm>
          <a:custGeom>
            <a:avLst/>
            <a:gdLst/>
            <a:ahLst/>
            <a:cxnLst/>
            <a:rect l="l" t="t" r="r" b="b"/>
            <a:pathLst>
              <a:path h="1269">
                <a:moveTo>
                  <a:pt x="-640" y="426"/>
                </a:moveTo>
                <a:lnTo>
                  <a:pt x="640" y="42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6" name="object 1176"/>
          <p:cNvSpPr/>
          <p:nvPr/>
        </p:nvSpPr>
        <p:spPr>
          <a:xfrm>
            <a:off x="1851123" y="2241679"/>
            <a:ext cx="0" cy="1270"/>
          </a:xfrm>
          <a:custGeom>
            <a:avLst/>
            <a:gdLst/>
            <a:ahLst/>
            <a:cxnLst/>
            <a:rect l="l" t="t" r="r" b="b"/>
            <a:pathLst>
              <a:path h="1269">
                <a:moveTo>
                  <a:pt x="-640" y="503"/>
                </a:moveTo>
                <a:lnTo>
                  <a:pt x="640" y="50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7" name="object 1177"/>
          <p:cNvSpPr/>
          <p:nvPr/>
        </p:nvSpPr>
        <p:spPr>
          <a:xfrm>
            <a:off x="1847904" y="2241599"/>
            <a:ext cx="0" cy="1270"/>
          </a:xfrm>
          <a:custGeom>
            <a:avLst/>
            <a:gdLst/>
            <a:ahLst/>
            <a:cxnLst/>
            <a:rect l="l" t="t" r="r" b="b"/>
            <a:pathLst>
              <a:path h="1269">
                <a:moveTo>
                  <a:pt x="-640" y="581"/>
                </a:moveTo>
                <a:lnTo>
                  <a:pt x="640" y="58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8" name="object 1178"/>
          <p:cNvSpPr/>
          <p:nvPr/>
        </p:nvSpPr>
        <p:spPr>
          <a:xfrm>
            <a:off x="1844684" y="2241834"/>
            <a:ext cx="0" cy="1270"/>
          </a:xfrm>
          <a:custGeom>
            <a:avLst/>
            <a:gdLst/>
            <a:ahLst/>
            <a:cxnLst/>
            <a:rect l="l" t="t" r="r" b="b"/>
            <a:pathLst>
              <a:path h="1269">
                <a:moveTo>
                  <a:pt x="-640" y="425"/>
                </a:moveTo>
                <a:lnTo>
                  <a:pt x="640" y="42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9" name="object 1179"/>
          <p:cNvSpPr/>
          <p:nvPr/>
        </p:nvSpPr>
        <p:spPr>
          <a:xfrm>
            <a:off x="1841462" y="2241599"/>
            <a:ext cx="0" cy="1270"/>
          </a:xfrm>
          <a:custGeom>
            <a:avLst/>
            <a:gdLst/>
            <a:ahLst/>
            <a:cxnLst/>
            <a:rect l="l" t="t" r="r" b="b"/>
            <a:pathLst>
              <a:path h="1269">
                <a:moveTo>
                  <a:pt x="-640" y="619"/>
                </a:moveTo>
                <a:lnTo>
                  <a:pt x="640" y="61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0" name="object 1180"/>
          <p:cNvSpPr/>
          <p:nvPr/>
        </p:nvSpPr>
        <p:spPr>
          <a:xfrm>
            <a:off x="1838239" y="2241910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-640" y="310"/>
                </a:moveTo>
                <a:lnTo>
                  <a:pt x="640" y="3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1" name="object 1181"/>
          <p:cNvSpPr/>
          <p:nvPr/>
        </p:nvSpPr>
        <p:spPr>
          <a:xfrm>
            <a:off x="1835019" y="2241599"/>
            <a:ext cx="0" cy="1270"/>
          </a:xfrm>
          <a:custGeom>
            <a:avLst/>
            <a:gdLst/>
            <a:ahLst/>
            <a:cxnLst/>
            <a:rect l="l" t="t" r="r" b="b"/>
            <a:pathLst>
              <a:path h="1269">
                <a:moveTo>
                  <a:pt x="-640" y="543"/>
                </a:moveTo>
                <a:lnTo>
                  <a:pt x="640" y="54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2" name="object 1182"/>
          <p:cNvSpPr/>
          <p:nvPr/>
        </p:nvSpPr>
        <p:spPr>
          <a:xfrm>
            <a:off x="1831800" y="2241910"/>
            <a:ext cx="0" cy="1270"/>
          </a:xfrm>
          <a:custGeom>
            <a:avLst/>
            <a:gdLst/>
            <a:ahLst/>
            <a:cxnLst/>
            <a:rect l="l" t="t" r="r" b="b"/>
            <a:pathLst>
              <a:path h="1269">
                <a:moveTo>
                  <a:pt x="-640" y="464"/>
                </a:moveTo>
                <a:lnTo>
                  <a:pt x="640" y="46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3" name="object 1183"/>
          <p:cNvSpPr/>
          <p:nvPr/>
        </p:nvSpPr>
        <p:spPr>
          <a:xfrm>
            <a:off x="1828577" y="2241987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-640" y="232"/>
                </a:moveTo>
                <a:lnTo>
                  <a:pt x="640" y="23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4" name="object 1184"/>
          <p:cNvSpPr/>
          <p:nvPr/>
        </p:nvSpPr>
        <p:spPr>
          <a:xfrm>
            <a:off x="1825356" y="2241834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-640" y="270"/>
                </a:moveTo>
                <a:lnTo>
                  <a:pt x="640" y="2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5" name="object 1185"/>
          <p:cNvSpPr/>
          <p:nvPr/>
        </p:nvSpPr>
        <p:spPr>
          <a:xfrm>
            <a:off x="1822133" y="2241291"/>
            <a:ext cx="0" cy="2540"/>
          </a:xfrm>
          <a:custGeom>
            <a:avLst/>
            <a:gdLst/>
            <a:ahLst/>
            <a:cxnLst/>
            <a:rect l="l" t="t" r="r" b="b"/>
            <a:pathLst>
              <a:path h="2539">
                <a:moveTo>
                  <a:pt x="-640" y="1007"/>
                </a:moveTo>
                <a:lnTo>
                  <a:pt x="640" y="100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6" name="object 1186"/>
          <p:cNvSpPr/>
          <p:nvPr/>
        </p:nvSpPr>
        <p:spPr>
          <a:xfrm>
            <a:off x="1818915" y="2240437"/>
            <a:ext cx="0" cy="3175"/>
          </a:xfrm>
          <a:custGeom>
            <a:avLst/>
            <a:gdLst/>
            <a:ahLst/>
            <a:cxnLst/>
            <a:rect l="l" t="t" r="r" b="b"/>
            <a:pathLst>
              <a:path h="3175">
                <a:moveTo>
                  <a:pt x="0" y="0"/>
                </a:moveTo>
                <a:lnTo>
                  <a:pt x="0" y="302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7" name="object 1187"/>
          <p:cNvSpPr/>
          <p:nvPr/>
        </p:nvSpPr>
        <p:spPr>
          <a:xfrm>
            <a:off x="1815696" y="2242065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-640" y="116"/>
                </a:moveTo>
                <a:lnTo>
                  <a:pt x="640" y="1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8" name="object 1188"/>
          <p:cNvSpPr/>
          <p:nvPr/>
        </p:nvSpPr>
        <p:spPr>
          <a:xfrm>
            <a:off x="1812472" y="2242065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-640" y="116"/>
                </a:moveTo>
                <a:lnTo>
                  <a:pt x="640" y="1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9" name="object 1189"/>
          <p:cNvSpPr/>
          <p:nvPr/>
        </p:nvSpPr>
        <p:spPr>
          <a:xfrm>
            <a:off x="1809249" y="2242065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-640" y="155"/>
                </a:moveTo>
                <a:lnTo>
                  <a:pt x="640" y="1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0" name="object 1190"/>
          <p:cNvSpPr/>
          <p:nvPr/>
        </p:nvSpPr>
        <p:spPr>
          <a:xfrm>
            <a:off x="1806031" y="2242143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-640" y="77"/>
                </a:moveTo>
                <a:lnTo>
                  <a:pt x="640" y="7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1" name="object 1191"/>
          <p:cNvSpPr/>
          <p:nvPr/>
        </p:nvSpPr>
        <p:spPr>
          <a:xfrm>
            <a:off x="1802812" y="2242065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-640" y="116"/>
                </a:moveTo>
                <a:lnTo>
                  <a:pt x="640" y="1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2" name="object 1192"/>
          <p:cNvSpPr/>
          <p:nvPr/>
        </p:nvSpPr>
        <p:spPr>
          <a:xfrm>
            <a:off x="1799592" y="2242065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-640" y="116"/>
                </a:moveTo>
                <a:lnTo>
                  <a:pt x="640" y="1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3" name="object 1193"/>
          <p:cNvSpPr/>
          <p:nvPr/>
        </p:nvSpPr>
        <p:spPr>
          <a:xfrm>
            <a:off x="1796369" y="2242143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-640" y="77"/>
                </a:moveTo>
                <a:lnTo>
                  <a:pt x="640" y="7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4" name="object 1194"/>
          <p:cNvSpPr/>
          <p:nvPr/>
        </p:nvSpPr>
        <p:spPr>
          <a:xfrm>
            <a:off x="1793145" y="2242143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-640" y="116"/>
                </a:moveTo>
                <a:lnTo>
                  <a:pt x="640" y="1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5" name="object 1195"/>
          <p:cNvSpPr/>
          <p:nvPr/>
        </p:nvSpPr>
        <p:spPr>
          <a:xfrm>
            <a:off x="1789927" y="2242220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-640" y="77"/>
                </a:moveTo>
                <a:lnTo>
                  <a:pt x="640" y="7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6" name="object 1196"/>
          <p:cNvSpPr/>
          <p:nvPr/>
        </p:nvSpPr>
        <p:spPr>
          <a:xfrm>
            <a:off x="1786708" y="2242220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-640" y="116"/>
                </a:moveTo>
                <a:lnTo>
                  <a:pt x="640" y="1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7" name="object 1197"/>
          <p:cNvSpPr/>
          <p:nvPr/>
        </p:nvSpPr>
        <p:spPr>
          <a:xfrm>
            <a:off x="1783488" y="2242065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-640" y="193"/>
                </a:moveTo>
                <a:lnTo>
                  <a:pt x="640" y="19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8" name="object 1198"/>
          <p:cNvSpPr/>
          <p:nvPr/>
        </p:nvSpPr>
        <p:spPr>
          <a:xfrm>
            <a:off x="1780264" y="2241987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-640" y="271"/>
                </a:moveTo>
                <a:lnTo>
                  <a:pt x="640" y="27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9" name="object 1199"/>
          <p:cNvSpPr/>
          <p:nvPr/>
        </p:nvSpPr>
        <p:spPr>
          <a:xfrm>
            <a:off x="1777041" y="2241987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-640" y="155"/>
                </a:moveTo>
                <a:lnTo>
                  <a:pt x="640" y="1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0" name="object 1200"/>
          <p:cNvSpPr/>
          <p:nvPr/>
        </p:nvSpPr>
        <p:spPr>
          <a:xfrm>
            <a:off x="1773823" y="2241910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-640" y="232"/>
                </a:moveTo>
                <a:lnTo>
                  <a:pt x="640" y="23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1" name="object 1201"/>
          <p:cNvSpPr/>
          <p:nvPr/>
        </p:nvSpPr>
        <p:spPr>
          <a:xfrm>
            <a:off x="1770604" y="2241679"/>
            <a:ext cx="0" cy="1270"/>
          </a:xfrm>
          <a:custGeom>
            <a:avLst/>
            <a:gdLst/>
            <a:ahLst/>
            <a:cxnLst/>
            <a:rect l="l" t="t" r="r" b="b"/>
            <a:pathLst>
              <a:path h="1269">
                <a:moveTo>
                  <a:pt x="-640" y="503"/>
                </a:moveTo>
                <a:lnTo>
                  <a:pt x="640" y="50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2" name="object 1202"/>
          <p:cNvSpPr/>
          <p:nvPr/>
        </p:nvSpPr>
        <p:spPr>
          <a:xfrm>
            <a:off x="1767383" y="2242143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-640" y="38"/>
                </a:moveTo>
                <a:lnTo>
                  <a:pt x="640" y="3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3" name="object 1203"/>
          <p:cNvSpPr/>
          <p:nvPr/>
        </p:nvSpPr>
        <p:spPr>
          <a:xfrm>
            <a:off x="1764162" y="2242143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-640" y="77"/>
                </a:moveTo>
                <a:lnTo>
                  <a:pt x="640" y="7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4" name="object 1204"/>
          <p:cNvSpPr/>
          <p:nvPr/>
        </p:nvSpPr>
        <p:spPr>
          <a:xfrm>
            <a:off x="1760941" y="2242143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-640" y="77"/>
                </a:moveTo>
                <a:lnTo>
                  <a:pt x="640" y="7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5" name="object 1205"/>
          <p:cNvSpPr/>
          <p:nvPr/>
        </p:nvSpPr>
        <p:spPr>
          <a:xfrm>
            <a:off x="1757720" y="2242143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-640" y="38"/>
                </a:moveTo>
                <a:lnTo>
                  <a:pt x="640" y="3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6" name="object 1206"/>
          <p:cNvSpPr/>
          <p:nvPr/>
        </p:nvSpPr>
        <p:spPr>
          <a:xfrm>
            <a:off x="1754497" y="2242065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-640" y="77"/>
                </a:moveTo>
                <a:lnTo>
                  <a:pt x="640" y="7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7" name="object 1207"/>
          <p:cNvSpPr/>
          <p:nvPr/>
        </p:nvSpPr>
        <p:spPr>
          <a:xfrm>
            <a:off x="1751276" y="2241987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-640" y="77"/>
                </a:moveTo>
                <a:lnTo>
                  <a:pt x="640" y="7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8" name="object 1208"/>
          <p:cNvSpPr/>
          <p:nvPr/>
        </p:nvSpPr>
        <p:spPr>
          <a:xfrm>
            <a:off x="1748056" y="2241987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-640" y="116"/>
                </a:moveTo>
                <a:lnTo>
                  <a:pt x="640" y="1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9" name="object 1209"/>
          <p:cNvSpPr/>
          <p:nvPr/>
        </p:nvSpPr>
        <p:spPr>
          <a:xfrm>
            <a:off x="1744837" y="2242143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-640" y="77"/>
                </a:moveTo>
                <a:lnTo>
                  <a:pt x="640" y="7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0" name="object 1210"/>
          <p:cNvSpPr/>
          <p:nvPr/>
        </p:nvSpPr>
        <p:spPr>
          <a:xfrm>
            <a:off x="1741616" y="2242220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-640" y="77"/>
                </a:moveTo>
                <a:lnTo>
                  <a:pt x="640" y="7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1" name="object 1211"/>
          <p:cNvSpPr/>
          <p:nvPr/>
        </p:nvSpPr>
        <p:spPr>
          <a:xfrm>
            <a:off x="1738395" y="2242298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-640" y="38"/>
                </a:moveTo>
                <a:lnTo>
                  <a:pt x="640" y="3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2" name="object 12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Andrew</a:t>
            </a:r>
            <a:r>
              <a:rPr spc="-10" dirty="0"/>
              <a:t> </a:t>
            </a:r>
            <a:r>
              <a:rPr spc="-20" dirty="0"/>
              <a:t>Senior</a:t>
            </a:r>
          </a:p>
        </p:txBody>
      </p:sp>
      <p:sp>
        <p:nvSpPr>
          <p:cNvPr id="1213" name="object 12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30" dirty="0"/>
              <a:t>Speech</a:t>
            </a:r>
            <a:r>
              <a:rPr spc="-15" dirty="0"/>
              <a:t> </a:t>
            </a:r>
            <a:r>
              <a:rPr spc="-5" dirty="0"/>
              <a:t>Recognition</a:t>
            </a:r>
          </a:p>
        </p:txBody>
      </p:sp>
      <p:sp>
        <p:nvSpPr>
          <p:cNvPr id="1214" name="object 1214"/>
          <p:cNvSpPr txBox="1"/>
          <p:nvPr/>
        </p:nvSpPr>
        <p:spPr>
          <a:xfrm>
            <a:off x="4486859" y="3351784"/>
            <a:ext cx="27813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r>
              <a:rPr sz="600" spc="-20" dirty="0">
                <a:solidFill>
                  <a:srgbClr val="656565"/>
                </a:solidFill>
                <a:latin typeface="Arial"/>
                <a:cs typeface="Arial"/>
              </a:rPr>
              <a:t>1 </a:t>
            </a:r>
            <a:r>
              <a:rPr sz="600" spc="5" dirty="0">
                <a:solidFill>
                  <a:srgbClr val="656565"/>
                </a:solidFill>
                <a:latin typeface="Arial"/>
                <a:cs typeface="Arial"/>
              </a:rPr>
              <a:t>of</a:t>
            </a:r>
            <a:r>
              <a:rPr sz="600" spc="35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656565"/>
                </a:solidFill>
                <a:latin typeface="Arial"/>
                <a:cs typeface="Arial"/>
              </a:rPr>
              <a:t>63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304" y="70800"/>
            <a:ext cx="431521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-55" dirty="0"/>
              <a:t>Принудительное выравнивание </a:t>
            </a:r>
            <a:r>
              <a:rPr b="0" i="1" spc="-50" dirty="0" smtClean="0">
                <a:latin typeface="Verdana"/>
                <a:cs typeface="Verdana"/>
              </a:rPr>
              <a:t>t </a:t>
            </a:r>
            <a:r>
              <a:rPr b="0" spc="70" dirty="0">
                <a:latin typeface="Tahoma"/>
                <a:cs typeface="Tahoma"/>
              </a:rPr>
              <a:t>=</a:t>
            </a:r>
            <a:r>
              <a:rPr b="0" spc="-105" dirty="0">
                <a:latin typeface="Tahoma"/>
                <a:cs typeface="Tahoma"/>
              </a:rPr>
              <a:t> </a:t>
            </a:r>
            <a:r>
              <a:rPr b="0" spc="-65" dirty="0">
                <a:latin typeface="Tahoma"/>
                <a:cs typeface="Tahoma"/>
              </a:rPr>
              <a:t>1</a:t>
            </a:r>
          </a:p>
        </p:txBody>
      </p:sp>
      <p:sp>
        <p:nvSpPr>
          <p:cNvPr id="3" name="object 3"/>
          <p:cNvSpPr/>
          <p:nvPr/>
        </p:nvSpPr>
        <p:spPr>
          <a:xfrm>
            <a:off x="1866327" y="1102161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5" h="154305">
                <a:moveTo>
                  <a:pt x="76973" y="153946"/>
                </a:moveTo>
                <a:lnTo>
                  <a:pt x="47014" y="147899"/>
                </a:lnTo>
                <a:lnTo>
                  <a:pt x="22547" y="131405"/>
                </a:lnTo>
                <a:lnTo>
                  <a:pt x="6049" y="106938"/>
                </a:lnTo>
                <a:lnTo>
                  <a:pt x="0" y="76973"/>
                </a:lnTo>
                <a:lnTo>
                  <a:pt x="6049" y="47014"/>
                </a:lnTo>
                <a:lnTo>
                  <a:pt x="22547" y="22547"/>
                </a:lnTo>
                <a:lnTo>
                  <a:pt x="47014" y="6049"/>
                </a:lnTo>
                <a:lnTo>
                  <a:pt x="76973" y="0"/>
                </a:lnTo>
                <a:lnTo>
                  <a:pt x="106940" y="6049"/>
                </a:lnTo>
                <a:lnTo>
                  <a:pt x="131408" y="22547"/>
                </a:lnTo>
                <a:lnTo>
                  <a:pt x="147902" y="47014"/>
                </a:lnTo>
                <a:lnTo>
                  <a:pt x="153950" y="76973"/>
                </a:lnTo>
                <a:lnTo>
                  <a:pt x="147902" y="106938"/>
                </a:lnTo>
                <a:lnTo>
                  <a:pt x="131408" y="131405"/>
                </a:lnTo>
                <a:lnTo>
                  <a:pt x="106940" y="147899"/>
                </a:lnTo>
                <a:lnTo>
                  <a:pt x="76973" y="153946"/>
                </a:lnTo>
                <a:close/>
              </a:path>
            </a:pathLst>
          </a:custGeom>
          <a:solidFill>
            <a:srgbClr val="EFAF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66327" y="1102161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5" h="154305">
                <a:moveTo>
                  <a:pt x="153950" y="76973"/>
                </a:moveTo>
                <a:lnTo>
                  <a:pt x="147902" y="106938"/>
                </a:lnTo>
                <a:lnTo>
                  <a:pt x="131408" y="131405"/>
                </a:lnTo>
                <a:lnTo>
                  <a:pt x="106940" y="147899"/>
                </a:lnTo>
                <a:lnTo>
                  <a:pt x="76973" y="153946"/>
                </a:lnTo>
                <a:lnTo>
                  <a:pt x="47014" y="147899"/>
                </a:lnTo>
                <a:lnTo>
                  <a:pt x="22547" y="131405"/>
                </a:lnTo>
                <a:lnTo>
                  <a:pt x="6049" y="106938"/>
                </a:lnTo>
                <a:lnTo>
                  <a:pt x="0" y="76973"/>
                </a:lnTo>
                <a:lnTo>
                  <a:pt x="6049" y="47014"/>
                </a:lnTo>
                <a:lnTo>
                  <a:pt x="22547" y="22547"/>
                </a:lnTo>
                <a:lnTo>
                  <a:pt x="47014" y="6049"/>
                </a:lnTo>
                <a:lnTo>
                  <a:pt x="76973" y="0"/>
                </a:lnTo>
                <a:lnTo>
                  <a:pt x="106940" y="6049"/>
                </a:lnTo>
                <a:lnTo>
                  <a:pt x="131408" y="22547"/>
                </a:lnTo>
                <a:lnTo>
                  <a:pt x="147902" y="47014"/>
                </a:lnTo>
                <a:lnTo>
                  <a:pt x="153950" y="76973"/>
                </a:lnTo>
                <a:close/>
              </a:path>
            </a:pathLst>
          </a:custGeom>
          <a:ln w="17068">
            <a:solidFill>
              <a:srgbClr val="4F4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36358" y="1102161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5" h="154305">
                <a:moveTo>
                  <a:pt x="76977" y="153946"/>
                </a:moveTo>
                <a:lnTo>
                  <a:pt x="47016" y="147899"/>
                </a:lnTo>
                <a:lnTo>
                  <a:pt x="22548" y="131405"/>
                </a:lnTo>
                <a:lnTo>
                  <a:pt x="6049" y="106938"/>
                </a:lnTo>
                <a:lnTo>
                  <a:pt x="0" y="76973"/>
                </a:lnTo>
                <a:lnTo>
                  <a:pt x="6049" y="47014"/>
                </a:lnTo>
                <a:lnTo>
                  <a:pt x="22548" y="22547"/>
                </a:lnTo>
                <a:lnTo>
                  <a:pt x="47016" y="6049"/>
                </a:lnTo>
                <a:lnTo>
                  <a:pt x="76977" y="0"/>
                </a:lnTo>
                <a:lnTo>
                  <a:pt x="106942" y="6049"/>
                </a:lnTo>
                <a:lnTo>
                  <a:pt x="131408" y="22547"/>
                </a:lnTo>
                <a:lnTo>
                  <a:pt x="147902" y="47014"/>
                </a:lnTo>
                <a:lnTo>
                  <a:pt x="153950" y="76973"/>
                </a:lnTo>
                <a:lnTo>
                  <a:pt x="147902" y="106938"/>
                </a:lnTo>
                <a:lnTo>
                  <a:pt x="131408" y="131405"/>
                </a:lnTo>
                <a:lnTo>
                  <a:pt x="106942" y="147899"/>
                </a:lnTo>
                <a:lnTo>
                  <a:pt x="76977" y="153946"/>
                </a:lnTo>
                <a:close/>
              </a:path>
            </a:pathLst>
          </a:custGeom>
          <a:solidFill>
            <a:srgbClr val="EFF2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36358" y="1102161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5" h="154305">
                <a:moveTo>
                  <a:pt x="153950" y="76973"/>
                </a:moveTo>
                <a:lnTo>
                  <a:pt x="147902" y="106938"/>
                </a:lnTo>
                <a:lnTo>
                  <a:pt x="131408" y="131405"/>
                </a:lnTo>
                <a:lnTo>
                  <a:pt x="106942" y="147899"/>
                </a:lnTo>
                <a:lnTo>
                  <a:pt x="76977" y="153946"/>
                </a:lnTo>
                <a:lnTo>
                  <a:pt x="47016" y="147899"/>
                </a:lnTo>
                <a:lnTo>
                  <a:pt x="22548" y="131405"/>
                </a:lnTo>
                <a:lnTo>
                  <a:pt x="6049" y="106938"/>
                </a:lnTo>
                <a:lnTo>
                  <a:pt x="0" y="76973"/>
                </a:lnTo>
                <a:lnTo>
                  <a:pt x="6049" y="47014"/>
                </a:lnTo>
                <a:lnTo>
                  <a:pt x="22548" y="22547"/>
                </a:lnTo>
                <a:lnTo>
                  <a:pt x="47016" y="6049"/>
                </a:lnTo>
                <a:lnTo>
                  <a:pt x="76977" y="0"/>
                </a:lnTo>
                <a:lnTo>
                  <a:pt x="106942" y="6049"/>
                </a:lnTo>
                <a:lnTo>
                  <a:pt x="131408" y="22547"/>
                </a:lnTo>
                <a:lnTo>
                  <a:pt x="147902" y="47014"/>
                </a:lnTo>
                <a:lnTo>
                  <a:pt x="153950" y="76973"/>
                </a:lnTo>
                <a:close/>
              </a:path>
            </a:pathLst>
          </a:custGeom>
          <a:ln w="17068">
            <a:solidFill>
              <a:srgbClr val="4F4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6296" y="1102161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5" h="154305">
                <a:moveTo>
                  <a:pt x="76973" y="153946"/>
                </a:moveTo>
                <a:lnTo>
                  <a:pt x="47014" y="147899"/>
                </a:lnTo>
                <a:lnTo>
                  <a:pt x="22547" y="131405"/>
                </a:lnTo>
                <a:lnTo>
                  <a:pt x="6049" y="106938"/>
                </a:lnTo>
                <a:lnTo>
                  <a:pt x="0" y="76973"/>
                </a:lnTo>
                <a:lnTo>
                  <a:pt x="6049" y="47014"/>
                </a:lnTo>
                <a:lnTo>
                  <a:pt x="22547" y="22547"/>
                </a:lnTo>
                <a:lnTo>
                  <a:pt x="47014" y="6049"/>
                </a:lnTo>
                <a:lnTo>
                  <a:pt x="76973" y="0"/>
                </a:lnTo>
                <a:lnTo>
                  <a:pt x="106938" y="6049"/>
                </a:lnTo>
                <a:lnTo>
                  <a:pt x="131405" y="22547"/>
                </a:lnTo>
                <a:lnTo>
                  <a:pt x="147899" y="47014"/>
                </a:lnTo>
                <a:lnTo>
                  <a:pt x="153946" y="76973"/>
                </a:lnTo>
                <a:lnTo>
                  <a:pt x="147899" y="106938"/>
                </a:lnTo>
                <a:lnTo>
                  <a:pt x="131405" y="131405"/>
                </a:lnTo>
                <a:lnTo>
                  <a:pt x="106938" y="147899"/>
                </a:lnTo>
                <a:lnTo>
                  <a:pt x="76973" y="153946"/>
                </a:lnTo>
                <a:close/>
              </a:path>
            </a:pathLst>
          </a:custGeom>
          <a:solidFill>
            <a:srgbClr val="F2B6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96296" y="1102161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5" h="154305">
                <a:moveTo>
                  <a:pt x="153946" y="76973"/>
                </a:moveTo>
                <a:lnTo>
                  <a:pt x="147899" y="106938"/>
                </a:lnTo>
                <a:lnTo>
                  <a:pt x="131405" y="131405"/>
                </a:lnTo>
                <a:lnTo>
                  <a:pt x="106938" y="147899"/>
                </a:lnTo>
                <a:lnTo>
                  <a:pt x="76973" y="153946"/>
                </a:lnTo>
                <a:lnTo>
                  <a:pt x="47014" y="147899"/>
                </a:lnTo>
                <a:lnTo>
                  <a:pt x="22547" y="131405"/>
                </a:lnTo>
                <a:lnTo>
                  <a:pt x="6049" y="106938"/>
                </a:lnTo>
                <a:lnTo>
                  <a:pt x="0" y="76973"/>
                </a:lnTo>
                <a:lnTo>
                  <a:pt x="6049" y="47014"/>
                </a:lnTo>
                <a:lnTo>
                  <a:pt x="22547" y="22547"/>
                </a:lnTo>
                <a:lnTo>
                  <a:pt x="47014" y="6049"/>
                </a:lnTo>
                <a:lnTo>
                  <a:pt x="76973" y="0"/>
                </a:lnTo>
                <a:lnTo>
                  <a:pt x="106938" y="6049"/>
                </a:lnTo>
                <a:lnTo>
                  <a:pt x="131405" y="22547"/>
                </a:lnTo>
                <a:lnTo>
                  <a:pt x="147899" y="47014"/>
                </a:lnTo>
                <a:lnTo>
                  <a:pt x="153946" y="76973"/>
                </a:lnTo>
                <a:close/>
              </a:path>
            </a:pathLst>
          </a:custGeom>
          <a:ln w="17068">
            <a:solidFill>
              <a:srgbClr val="4F4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20028" y="1166946"/>
            <a:ext cx="43180" cy="24765"/>
          </a:xfrm>
          <a:custGeom>
            <a:avLst/>
            <a:gdLst/>
            <a:ahLst/>
            <a:cxnLst/>
            <a:rect l="l" t="t" r="r" b="b"/>
            <a:pathLst>
              <a:path w="43180" h="24765">
                <a:moveTo>
                  <a:pt x="0" y="0"/>
                </a:moveTo>
                <a:lnTo>
                  <a:pt x="42668" y="12188"/>
                </a:lnTo>
                <a:lnTo>
                  <a:pt x="0" y="24391"/>
                </a:lnTo>
                <a:lnTo>
                  <a:pt x="12188" y="1218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0028" y="1166946"/>
            <a:ext cx="43180" cy="24765"/>
          </a:xfrm>
          <a:custGeom>
            <a:avLst/>
            <a:gdLst/>
            <a:ahLst/>
            <a:cxnLst/>
            <a:rect l="l" t="t" r="r" b="b"/>
            <a:pathLst>
              <a:path w="43180" h="24765">
                <a:moveTo>
                  <a:pt x="12188" y="12188"/>
                </a:moveTo>
                <a:lnTo>
                  <a:pt x="0" y="24391"/>
                </a:lnTo>
                <a:lnTo>
                  <a:pt x="42668" y="12188"/>
                </a:lnTo>
                <a:lnTo>
                  <a:pt x="0" y="0"/>
                </a:lnTo>
                <a:lnTo>
                  <a:pt x="12188" y="1218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93217" y="908193"/>
            <a:ext cx="180975" cy="206375"/>
          </a:xfrm>
          <a:custGeom>
            <a:avLst/>
            <a:gdLst/>
            <a:ahLst/>
            <a:cxnLst/>
            <a:rect l="l" t="t" r="r" b="b"/>
            <a:pathLst>
              <a:path w="180975" h="206375">
                <a:moveTo>
                  <a:pt x="27710" y="203206"/>
                </a:moveTo>
                <a:lnTo>
                  <a:pt x="22647" y="193142"/>
                </a:lnTo>
                <a:lnTo>
                  <a:pt x="11900" y="166364"/>
                </a:lnTo>
                <a:lnTo>
                  <a:pt x="2130" y="127989"/>
                </a:lnTo>
                <a:lnTo>
                  <a:pt x="0" y="83134"/>
                </a:lnTo>
                <a:lnTo>
                  <a:pt x="10687" y="44416"/>
                </a:lnTo>
                <a:lnTo>
                  <a:pt x="32547" y="19360"/>
                </a:lnTo>
                <a:lnTo>
                  <a:pt x="61997" y="5406"/>
                </a:lnTo>
                <a:lnTo>
                  <a:pt x="95455" y="0"/>
                </a:lnTo>
                <a:lnTo>
                  <a:pt x="125733" y="5380"/>
                </a:lnTo>
                <a:lnTo>
                  <a:pt x="148865" y="23008"/>
                </a:lnTo>
                <a:lnTo>
                  <a:pt x="166073" y="49144"/>
                </a:lnTo>
                <a:lnTo>
                  <a:pt x="178578" y="80051"/>
                </a:lnTo>
                <a:lnTo>
                  <a:pt x="180823" y="124093"/>
                </a:lnTo>
                <a:lnTo>
                  <a:pt x="167234" y="164785"/>
                </a:lnTo>
                <a:lnTo>
                  <a:pt x="150081" y="194669"/>
                </a:lnTo>
                <a:lnTo>
                  <a:pt x="141636" y="20628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34855" y="1073705"/>
            <a:ext cx="36830" cy="41275"/>
          </a:xfrm>
          <a:custGeom>
            <a:avLst/>
            <a:gdLst/>
            <a:ahLst/>
            <a:cxnLst/>
            <a:rect l="l" t="t" r="r" b="b"/>
            <a:pathLst>
              <a:path w="36830" h="41275">
                <a:moveTo>
                  <a:pt x="36417" y="15419"/>
                </a:moveTo>
                <a:lnTo>
                  <a:pt x="0" y="40780"/>
                </a:lnTo>
                <a:lnTo>
                  <a:pt x="17519" y="0"/>
                </a:lnTo>
                <a:lnTo>
                  <a:pt x="19265" y="17158"/>
                </a:lnTo>
                <a:lnTo>
                  <a:pt x="36417" y="154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34855" y="1073705"/>
            <a:ext cx="36830" cy="41275"/>
          </a:xfrm>
          <a:custGeom>
            <a:avLst/>
            <a:gdLst/>
            <a:ahLst/>
            <a:cxnLst/>
            <a:rect l="l" t="t" r="r" b="b"/>
            <a:pathLst>
              <a:path w="36830" h="41275">
                <a:moveTo>
                  <a:pt x="19258" y="17158"/>
                </a:moveTo>
                <a:lnTo>
                  <a:pt x="17519" y="0"/>
                </a:lnTo>
                <a:lnTo>
                  <a:pt x="0" y="40780"/>
                </a:lnTo>
                <a:lnTo>
                  <a:pt x="36417" y="15419"/>
                </a:lnTo>
                <a:lnTo>
                  <a:pt x="19258" y="1715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90059" y="1166946"/>
            <a:ext cx="43180" cy="24765"/>
          </a:xfrm>
          <a:custGeom>
            <a:avLst/>
            <a:gdLst/>
            <a:ahLst/>
            <a:cxnLst/>
            <a:rect l="l" t="t" r="r" b="b"/>
            <a:pathLst>
              <a:path w="43180" h="24765">
                <a:moveTo>
                  <a:pt x="0" y="0"/>
                </a:moveTo>
                <a:lnTo>
                  <a:pt x="42668" y="12188"/>
                </a:lnTo>
                <a:lnTo>
                  <a:pt x="0" y="24391"/>
                </a:lnTo>
                <a:lnTo>
                  <a:pt x="12188" y="1218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90059" y="1166946"/>
            <a:ext cx="43180" cy="24765"/>
          </a:xfrm>
          <a:custGeom>
            <a:avLst/>
            <a:gdLst/>
            <a:ahLst/>
            <a:cxnLst/>
            <a:rect l="l" t="t" r="r" b="b"/>
            <a:pathLst>
              <a:path w="43180" h="24765">
                <a:moveTo>
                  <a:pt x="12188" y="12188"/>
                </a:moveTo>
                <a:lnTo>
                  <a:pt x="0" y="24391"/>
                </a:lnTo>
                <a:lnTo>
                  <a:pt x="42668" y="12188"/>
                </a:lnTo>
                <a:lnTo>
                  <a:pt x="0" y="0"/>
                </a:lnTo>
                <a:lnTo>
                  <a:pt x="12188" y="1218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63248" y="908193"/>
            <a:ext cx="180975" cy="206375"/>
          </a:xfrm>
          <a:custGeom>
            <a:avLst/>
            <a:gdLst/>
            <a:ahLst/>
            <a:cxnLst/>
            <a:rect l="l" t="t" r="r" b="b"/>
            <a:pathLst>
              <a:path w="180975" h="206375">
                <a:moveTo>
                  <a:pt x="27710" y="203206"/>
                </a:moveTo>
                <a:lnTo>
                  <a:pt x="22648" y="193142"/>
                </a:lnTo>
                <a:lnTo>
                  <a:pt x="11901" y="166364"/>
                </a:lnTo>
                <a:lnTo>
                  <a:pt x="2132" y="127989"/>
                </a:lnTo>
                <a:lnTo>
                  <a:pt x="0" y="83134"/>
                </a:lnTo>
                <a:lnTo>
                  <a:pt x="10687" y="44416"/>
                </a:lnTo>
                <a:lnTo>
                  <a:pt x="32547" y="19360"/>
                </a:lnTo>
                <a:lnTo>
                  <a:pt x="61997" y="5406"/>
                </a:lnTo>
                <a:lnTo>
                  <a:pt x="95455" y="0"/>
                </a:lnTo>
                <a:lnTo>
                  <a:pt x="125733" y="5380"/>
                </a:lnTo>
                <a:lnTo>
                  <a:pt x="148865" y="23008"/>
                </a:lnTo>
                <a:lnTo>
                  <a:pt x="166073" y="49144"/>
                </a:lnTo>
                <a:lnTo>
                  <a:pt x="178578" y="80051"/>
                </a:lnTo>
                <a:lnTo>
                  <a:pt x="180823" y="124093"/>
                </a:lnTo>
                <a:lnTo>
                  <a:pt x="167234" y="164785"/>
                </a:lnTo>
                <a:lnTo>
                  <a:pt x="150081" y="194669"/>
                </a:lnTo>
                <a:lnTo>
                  <a:pt x="141636" y="20628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04886" y="1073702"/>
            <a:ext cx="36830" cy="41275"/>
          </a:xfrm>
          <a:custGeom>
            <a:avLst/>
            <a:gdLst/>
            <a:ahLst/>
            <a:cxnLst/>
            <a:rect l="l" t="t" r="r" b="b"/>
            <a:pathLst>
              <a:path w="36830" h="41275">
                <a:moveTo>
                  <a:pt x="36417" y="15419"/>
                </a:moveTo>
                <a:lnTo>
                  <a:pt x="0" y="40780"/>
                </a:lnTo>
                <a:lnTo>
                  <a:pt x="17519" y="0"/>
                </a:lnTo>
                <a:lnTo>
                  <a:pt x="19265" y="17158"/>
                </a:lnTo>
                <a:lnTo>
                  <a:pt x="36417" y="154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04886" y="1073702"/>
            <a:ext cx="36830" cy="41275"/>
          </a:xfrm>
          <a:custGeom>
            <a:avLst/>
            <a:gdLst/>
            <a:ahLst/>
            <a:cxnLst/>
            <a:rect l="l" t="t" r="r" b="b"/>
            <a:pathLst>
              <a:path w="36830" h="41275">
                <a:moveTo>
                  <a:pt x="19258" y="17158"/>
                </a:moveTo>
                <a:lnTo>
                  <a:pt x="17519" y="0"/>
                </a:lnTo>
                <a:lnTo>
                  <a:pt x="0" y="40780"/>
                </a:lnTo>
                <a:lnTo>
                  <a:pt x="36417" y="15419"/>
                </a:lnTo>
                <a:lnTo>
                  <a:pt x="19258" y="1715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60090" y="1166946"/>
            <a:ext cx="43180" cy="24765"/>
          </a:xfrm>
          <a:custGeom>
            <a:avLst/>
            <a:gdLst/>
            <a:ahLst/>
            <a:cxnLst/>
            <a:rect l="l" t="t" r="r" b="b"/>
            <a:pathLst>
              <a:path w="43180" h="24765">
                <a:moveTo>
                  <a:pt x="0" y="0"/>
                </a:moveTo>
                <a:lnTo>
                  <a:pt x="42668" y="12188"/>
                </a:lnTo>
                <a:lnTo>
                  <a:pt x="0" y="24391"/>
                </a:lnTo>
                <a:lnTo>
                  <a:pt x="12188" y="1218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60090" y="1166946"/>
            <a:ext cx="43180" cy="24765"/>
          </a:xfrm>
          <a:custGeom>
            <a:avLst/>
            <a:gdLst/>
            <a:ahLst/>
            <a:cxnLst/>
            <a:rect l="l" t="t" r="r" b="b"/>
            <a:pathLst>
              <a:path w="43180" h="24765">
                <a:moveTo>
                  <a:pt x="12188" y="12188"/>
                </a:moveTo>
                <a:lnTo>
                  <a:pt x="0" y="24391"/>
                </a:lnTo>
                <a:lnTo>
                  <a:pt x="42668" y="12188"/>
                </a:lnTo>
                <a:lnTo>
                  <a:pt x="0" y="0"/>
                </a:lnTo>
                <a:lnTo>
                  <a:pt x="12188" y="1218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33279" y="908193"/>
            <a:ext cx="180975" cy="206375"/>
          </a:xfrm>
          <a:custGeom>
            <a:avLst/>
            <a:gdLst/>
            <a:ahLst/>
            <a:cxnLst/>
            <a:rect l="l" t="t" r="r" b="b"/>
            <a:pathLst>
              <a:path w="180975" h="206375">
                <a:moveTo>
                  <a:pt x="27710" y="203206"/>
                </a:moveTo>
                <a:lnTo>
                  <a:pt x="22648" y="193142"/>
                </a:lnTo>
                <a:lnTo>
                  <a:pt x="11901" y="166364"/>
                </a:lnTo>
                <a:lnTo>
                  <a:pt x="2132" y="127989"/>
                </a:lnTo>
                <a:lnTo>
                  <a:pt x="0" y="83134"/>
                </a:lnTo>
                <a:lnTo>
                  <a:pt x="10687" y="44416"/>
                </a:lnTo>
                <a:lnTo>
                  <a:pt x="32547" y="19360"/>
                </a:lnTo>
                <a:lnTo>
                  <a:pt x="61997" y="5406"/>
                </a:lnTo>
                <a:lnTo>
                  <a:pt x="95455" y="0"/>
                </a:lnTo>
                <a:lnTo>
                  <a:pt x="125734" y="5380"/>
                </a:lnTo>
                <a:lnTo>
                  <a:pt x="148867" y="23008"/>
                </a:lnTo>
                <a:lnTo>
                  <a:pt x="166074" y="49144"/>
                </a:lnTo>
                <a:lnTo>
                  <a:pt x="178578" y="80051"/>
                </a:lnTo>
                <a:lnTo>
                  <a:pt x="180824" y="124093"/>
                </a:lnTo>
                <a:lnTo>
                  <a:pt x="167236" y="164785"/>
                </a:lnTo>
                <a:lnTo>
                  <a:pt x="150084" y="194669"/>
                </a:lnTo>
                <a:lnTo>
                  <a:pt x="141640" y="20628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74921" y="1073704"/>
            <a:ext cx="36830" cy="41275"/>
          </a:xfrm>
          <a:custGeom>
            <a:avLst/>
            <a:gdLst/>
            <a:ahLst/>
            <a:cxnLst/>
            <a:rect l="l" t="t" r="r" b="b"/>
            <a:pathLst>
              <a:path w="36830" h="41275">
                <a:moveTo>
                  <a:pt x="36417" y="15418"/>
                </a:moveTo>
                <a:lnTo>
                  <a:pt x="0" y="40779"/>
                </a:lnTo>
                <a:lnTo>
                  <a:pt x="17512" y="0"/>
                </a:lnTo>
                <a:lnTo>
                  <a:pt x="19262" y="17161"/>
                </a:lnTo>
                <a:lnTo>
                  <a:pt x="36417" y="154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74921" y="1073704"/>
            <a:ext cx="36830" cy="41275"/>
          </a:xfrm>
          <a:custGeom>
            <a:avLst/>
            <a:gdLst/>
            <a:ahLst/>
            <a:cxnLst/>
            <a:rect l="l" t="t" r="r" b="b"/>
            <a:pathLst>
              <a:path w="36830" h="41275">
                <a:moveTo>
                  <a:pt x="19255" y="17161"/>
                </a:moveTo>
                <a:lnTo>
                  <a:pt x="17512" y="0"/>
                </a:lnTo>
                <a:lnTo>
                  <a:pt x="0" y="40779"/>
                </a:lnTo>
                <a:lnTo>
                  <a:pt x="36417" y="15418"/>
                </a:lnTo>
                <a:lnTo>
                  <a:pt x="19255" y="1716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17155" y="1108798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5" h="154305">
                <a:moveTo>
                  <a:pt x="76977" y="153946"/>
                </a:moveTo>
                <a:lnTo>
                  <a:pt x="47016" y="147899"/>
                </a:lnTo>
                <a:lnTo>
                  <a:pt x="22548" y="131405"/>
                </a:lnTo>
                <a:lnTo>
                  <a:pt x="6049" y="106938"/>
                </a:lnTo>
                <a:lnTo>
                  <a:pt x="0" y="76973"/>
                </a:lnTo>
                <a:lnTo>
                  <a:pt x="6049" y="47014"/>
                </a:lnTo>
                <a:lnTo>
                  <a:pt x="22548" y="22547"/>
                </a:lnTo>
                <a:lnTo>
                  <a:pt x="47016" y="6049"/>
                </a:lnTo>
                <a:lnTo>
                  <a:pt x="76977" y="0"/>
                </a:lnTo>
                <a:lnTo>
                  <a:pt x="106942" y="6049"/>
                </a:lnTo>
                <a:lnTo>
                  <a:pt x="131408" y="22547"/>
                </a:lnTo>
                <a:lnTo>
                  <a:pt x="147902" y="47014"/>
                </a:lnTo>
                <a:lnTo>
                  <a:pt x="153950" y="76973"/>
                </a:lnTo>
                <a:lnTo>
                  <a:pt x="147902" y="106938"/>
                </a:lnTo>
                <a:lnTo>
                  <a:pt x="131408" y="131405"/>
                </a:lnTo>
                <a:lnTo>
                  <a:pt x="106942" y="147899"/>
                </a:lnTo>
                <a:lnTo>
                  <a:pt x="76977" y="153946"/>
                </a:lnTo>
                <a:close/>
              </a:path>
            </a:pathLst>
          </a:custGeom>
          <a:solidFill>
            <a:srgbClr val="3FB6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17155" y="1108798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5" h="154305">
                <a:moveTo>
                  <a:pt x="153950" y="76973"/>
                </a:moveTo>
                <a:lnTo>
                  <a:pt x="147902" y="106938"/>
                </a:lnTo>
                <a:lnTo>
                  <a:pt x="131408" y="131405"/>
                </a:lnTo>
                <a:lnTo>
                  <a:pt x="106942" y="147899"/>
                </a:lnTo>
                <a:lnTo>
                  <a:pt x="76977" y="153946"/>
                </a:lnTo>
                <a:lnTo>
                  <a:pt x="47016" y="147899"/>
                </a:lnTo>
                <a:lnTo>
                  <a:pt x="22548" y="131405"/>
                </a:lnTo>
                <a:lnTo>
                  <a:pt x="6049" y="106938"/>
                </a:lnTo>
                <a:lnTo>
                  <a:pt x="0" y="76973"/>
                </a:lnTo>
                <a:lnTo>
                  <a:pt x="6049" y="47014"/>
                </a:lnTo>
                <a:lnTo>
                  <a:pt x="22548" y="22547"/>
                </a:lnTo>
                <a:lnTo>
                  <a:pt x="47016" y="6049"/>
                </a:lnTo>
                <a:lnTo>
                  <a:pt x="76977" y="0"/>
                </a:lnTo>
                <a:lnTo>
                  <a:pt x="106942" y="6049"/>
                </a:lnTo>
                <a:lnTo>
                  <a:pt x="131408" y="22547"/>
                </a:lnTo>
                <a:lnTo>
                  <a:pt x="147902" y="47014"/>
                </a:lnTo>
                <a:lnTo>
                  <a:pt x="153950" y="76973"/>
                </a:lnTo>
                <a:close/>
              </a:path>
            </a:pathLst>
          </a:custGeom>
          <a:ln w="17068">
            <a:solidFill>
              <a:srgbClr val="4F4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40887" y="1173583"/>
            <a:ext cx="43180" cy="24765"/>
          </a:xfrm>
          <a:custGeom>
            <a:avLst/>
            <a:gdLst/>
            <a:ahLst/>
            <a:cxnLst/>
            <a:rect l="l" t="t" r="r" b="b"/>
            <a:pathLst>
              <a:path w="43180" h="24765">
                <a:moveTo>
                  <a:pt x="0" y="0"/>
                </a:moveTo>
                <a:lnTo>
                  <a:pt x="42668" y="12188"/>
                </a:lnTo>
                <a:lnTo>
                  <a:pt x="0" y="24376"/>
                </a:lnTo>
                <a:lnTo>
                  <a:pt x="12188" y="1218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40887" y="1173583"/>
            <a:ext cx="43180" cy="24765"/>
          </a:xfrm>
          <a:custGeom>
            <a:avLst/>
            <a:gdLst/>
            <a:ahLst/>
            <a:cxnLst/>
            <a:rect l="l" t="t" r="r" b="b"/>
            <a:pathLst>
              <a:path w="43180" h="24765">
                <a:moveTo>
                  <a:pt x="12188" y="12188"/>
                </a:moveTo>
                <a:lnTo>
                  <a:pt x="0" y="24376"/>
                </a:lnTo>
                <a:lnTo>
                  <a:pt x="42668" y="12188"/>
                </a:lnTo>
                <a:lnTo>
                  <a:pt x="0" y="0"/>
                </a:lnTo>
                <a:lnTo>
                  <a:pt x="12188" y="1218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14077" y="914830"/>
            <a:ext cx="180975" cy="206375"/>
          </a:xfrm>
          <a:custGeom>
            <a:avLst/>
            <a:gdLst/>
            <a:ahLst/>
            <a:cxnLst/>
            <a:rect l="l" t="t" r="r" b="b"/>
            <a:pathLst>
              <a:path w="180975" h="206375">
                <a:moveTo>
                  <a:pt x="27710" y="203210"/>
                </a:moveTo>
                <a:lnTo>
                  <a:pt x="22648" y="193145"/>
                </a:lnTo>
                <a:lnTo>
                  <a:pt x="11901" y="166364"/>
                </a:lnTo>
                <a:lnTo>
                  <a:pt x="2132" y="127983"/>
                </a:lnTo>
                <a:lnTo>
                  <a:pt x="0" y="83118"/>
                </a:lnTo>
                <a:lnTo>
                  <a:pt x="10687" y="44410"/>
                </a:lnTo>
                <a:lnTo>
                  <a:pt x="32547" y="19358"/>
                </a:lnTo>
                <a:lnTo>
                  <a:pt x="61999" y="5406"/>
                </a:lnTo>
                <a:lnTo>
                  <a:pt x="95459" y="0"/>
                </a:lnTo>
                <a:lnTo>
                  <a:pt x="125736" y="5381"/>
                </a:lnTo>
                <a:lnTo>
                  <a:pt x="148867" y="23009"/>
                </a:lnTo>
                <a:lnTo>
                  <a:pt x="166074" y="49146"/>
                </a:lnTo>
                <a:lnTo>
                  <a:pt x="178578" y="80051"/>
                </a:lnTo>
                <a:lnTo>
                  <a:pt x="180824" y="124093"/>
                </a:lnTo>
                <a:lnTo>
                  <a:pt x="167236" y="164785"/>
                </a:lnTo>
                <a:lnTo>
                  <a:pt x="150084" y="194669"/>
                </a:lnTo>
                <a:lnTo>
                  <a:pt x="141640" y="20628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255717" y="1080342"/>
            <a:ext cx="36830" cy="41275"/>
          </a:xfrm>
          <a:custGeom>
            <a:avLst/>
            <a:gdLst/>
            <a:ahLst/>
            <a:cxnLst/>
            <a:rect l="l" t="t" r="r" b="b"/>
            <a:pathLst>
              <a:path w="36830" h="41275">
                <a:moveTo>
                  <a:pt x="36415" y="15401"/>
                </a:moveTo>
                <a:lnTo>
                  <a:pt x="0" y="40776"/>
                </a:lnTo>
                <a:lnTo>
                  <a:pt x="17515" y="0"/>
                </a:lnTo>
                <a:lnTo>
                  <a:pt x="19255" y="17158"/>
                </a:lnTo>
                <a:lnTo>
                  <a:pt x="36415" y="154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55717" y="1080342"/>
            <a:ext cx="36830" cy="41275"/>
          </a:xfrm>
          <a:custGeom>
            <a:avLst/>
            <a:gdLst/>
            <a:ahLst/>
            <a:cxnLst/>
            <a:rect l="l" t="t" r="r" b="b"/>
            <a:pathLst>
              <a:path w="36830" h="41275">
                <a:moveTo>
                  <a:pt x="19255" y="17158"/>
                </a:moveTo>
                <a:lnTo>
                  <a:pt x="17515" y="0"/>
                </a:lnTo>
                <a:lnTo>
                  <a:pt x="0" y="40776"/>
                </a:lnTo>
                <a:lnTo>
                  <a:pt x="36415" y="15401"/>
                </a:lnTo>
                <a:lnTo>
                  <a:pt x="19255" y="1715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4609" y="1108798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5" h="154305">
                <a:moveTo>
                  <a:pt x="76973" y="153946"/>
                </a:moveTo>
                <a:lnTo>
                  <a:pt x="47008" y="147899"/>
                </a:lnTo>
                <a:lnTo>
                  <a:pt x="22541" y="131405"/>
                </a:lnTo>
                <a:lnTo>
                  <a:pt x="6047" y="106938"/>
                </a:lnTo>
                <a:lnTo>
                  <a:pt x="0" y="76973"/>
                </a:lnTo>
                <a:lnTo>
                  <a:pt x="6047" y="47014"/>
                </a:lnTo>
                <a:lnTo>
                  <a:pt x="22541" y="22547"/>
                </a:lnTo>
                <a:lnTo>
                  <a:pt x="47008" y="6049"/>
                </a:lnTo>
                <a:lnTo>
                  <a:pt x="76973" y="0"/>
                </a:lnTo>
                <a:lnTo>
                  <a:pt x="106933" y="6049"/>
                </a:lnTo>
                <a:lnTo>
                  <a:pt x="131400" y="22547"/>
                </a:lnTo>
                <a:lnTo>
                  <a:pt x="147897" y="47014"/>
                </a:lnTo>
                <a:lnTo>
                  <a:pt x="153946" y="76973"/>
                </a:lnTo>
                <a:lnTo>
                  <a:pt x="147897" y="106938"/>
                </a:lnTo>
                <a:lnTo>
                  <a:pt x="131400" y="131405"/>
                </a:lnTo>
                <a:lnTo>
                  <a:pt x="106933" y="147899"/>
                </a:lnTo>
                <a:lnTo>
                  <a:pt x="76973" y="153946"/>
                </a:lnTo>
                <a:close/>
              </a:path>
            </a:pathLst>
          </a:custGeom>
          <a:solidFill>
            <a:srgbClr val="AFF2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44609" y="1108798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5" h="154305">
                <a:moveTo>
                  <a:pt x="153946" y="76973"/>
                </a:moveTo>
                <a:lnTo>
                  <a:pt x="147897" y="106938"/>
                </a:lnTo>
                <a:lnTo>
                  <a:pt x="131400" y="131405"/>
                </a:lnTo>
                <a:lnTo>
                  <a:pt x="106933" y="147899"/>
                </a:lnTo>
                <a:lnTo>
                  <a:pt x="76973" y="153946"/>
                </a:lnTo>
                <a:lnTo>
                  <a:pt x="47008" y="147899"/>
                </a:lnTo>
                <a:lnTo>
                  <a:pt x="22541" y="131405"/>
                </a:lnTo>
                <a:lnTo>
                  <a:pt x="6047" y="106938"/>
                </a:lnTo>
                <a:lnTo>
                  <a:pt x="0" y="76973"/>
                </a:lnTo>
                <a:lnTo>
                  <a:pt x="6047" y="47014"/>
                </a:lnTo>
                <a:lnTo>
                  <a:pt x="22541" y="22547"/>
                </a:lnTo>
                <a:lnTo>
                  <a:pt x="47008" y="6049"/>
                </a:lnTo>
                <a:lnTo>
                  <a:pt x="76973" y="0"/>
                </a:lnTo>
                <a:lnTo>
                  <a:pt x="106933" y="6049"/>
                </a:lnTo>
                <a:lnTo>
                  <a:pt x="131400" y="22547"/>
                </a:lnTo>
                <a:lnTo>
                  <a:pt x="147897" y="47014"/>
                </a:lnTo>
                <a:lnTo>
                  <a:pt x="153946" y="76973"/>
                </a:lnTo>
                <a:close/>
              </a:path>
            </a:pathLst>
          </a:custGeom>
          <a:ln w="17068">
            <a:solidFill>
              <a:srgbClr val="4F4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68326" y="1173583"/>
            <a:ext cx="43180" cy="24765"/>
          </a:xfrm>
          <a:custGeom>
            <a:avLst/>
            <a:gdLst/>
            <a:ahLst/>
            <a:cxnLst/>
            <a:rect l="l" t="t" r="r" b="b"/>
            <a:pathLst>
              <a:path w="43180" h="24765">
                <a:moveTo>
                  <a:pt x="0" y="0"/>
                </a:moveTo>
                <a:lnTo>
                  <a:pt x="42668" y="12188"/>
                </a:lnTo>
                <a:lnTo>
                  <a:pt x="0" y="24376"/>
                </a:lnTo>
                <a:lnTo>
                  <a:pt x="12188" y="1218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68326" y="1173583"/>
            <a:ext cx="43180" cy="24765"/>
          </a:xfrm>
          <a:custGeom>
            <a:avLst/>
            <a:gdLst/>
            <a:ahLst/>
            <a:cxnLst/>
            <a:rect l="l" t="t" r="r" b="b"/>
            <a:pathLst>
              <a:path w="43180" h="24765">
                <a:moveTo>
                  <a:pt x="12188" y="12188"/>
                </a:moveTo>
                <a:lnTo>
                  <a:pt x="0" y="24376"/>
                </a:lnTo>
                <a:lnTo>
                  <a:pt x="42668" y="12188"/>
                </a:lnTo>
                <a:lnTo>
                  <a:pt x="0" y="0"/>
                </a:lnTo>
                <a:lnTo>
                  <a:pt x="12188" y="1218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41531" y="914830"/>
            <a:ext cx="180975" cy="206375"/>
          </a:xfrm>
          <a:custGeom>
            <a:avLst/>
            <a:gdLst/>
            <a:ahLst/>
            <a:cxnLst/>
            <a:rect l="l" t="t" r="r" b="b"/>
            <a:pathLst>
              <a:path w="180975" h="206375">
                <a:moveTo>
                  <a:pt x="27710" y="203210"/>
                </a:moveTo>
                <a:lnTo>
                  <a:pt x="22647" y="193145"/>
                </a:lnTo>
                <a:lnTo>
                  <a:pt x="11900" y="166364"/>
                </a:lnTo>
                <a:lnTo>
                  <a:pt x="2130" y="127983"/>
                </a:lnTo>
                <a:lnTo>
                  <a:pt x="0" y="83118"/>
                </a:lnTo>
                <a:lnTo>
                  <a:pt x="10686" y="44410"/>
                </a:lnTo>
                <a:lnTo>
                  <a:pt x="32545" y="19358"/>
                </a:lnTo>
                <a:lnTo>
                  <a:pt x="61991" y="5406"/>
                </a:lnTo>
                <a:lnTo>
                  <a:pt x="95440" y="0"/>
                </a:lnTo>
                <a:lnTo>
                  <a:pt x="125727" y="5381"/>
                </a:lnTo>
                <a:lnTo>
                  <a:pt x="148863" y="23009"/>
                </a:lnTo>
                <a:lnTo>
                  <a:pt x="166073" y="49146"/>
                </a:lnTo>
                <a:lnTo>
                  <a:pt x="178578" y="80051"/>
                </a:lnTo>
                <a:lnTo>
                  <a:pt x="180814" y="124093"/>
                </a:lnTo>
                <a:lnTo>
                  <a:pt x="167220" y="164785"/>
                </a:lnTo>
                <a:lnTo>
                  <a:pt x="150066" y="194669"/>
                </a:lnTo>
                <a:lnTo>
                  <a:pt x="141621" y="20628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83156" y="1080342"/>
            <a:ext cx="36830" cy="41275"/>
          </a:xfrm>
          <a:custGeom>
            <a:avLst/>
            <a:gdLst/>
            <a:ahLst/>
            <a:cxnLst/>
            <a:rect l="l" t="t" r="r" b="b"/>
            <a:pathLst>
              <a:path w="36830" h="41275">
                <a:moveTo>
                  <a:pt x="36415" y="15403"/>
                </a:moveTo>
                <a:lnTo>
                  <a:pt x="0" y="40777"/>
                </a:lnTo>
                <a:lnTo>
                  <a:pt x="17529" y="0"/>
                </a:lnTo>
                <a:lnTo>
                  <a:pt x="19269" y="17158"/>
                </a:lnTo>
                <a:lnTo>
                  <a:pt x="36415" y="154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83156" y="1080342"/>
            <a:ext cx="36830" cy="41275"/>
          </a:xfrm>
          <a:custGeom>
            <a:avLst/>
            <a:gdLst/>
            <a:ahLst/>
            <a:cxnLst/>
            <a:rect l="l" t="t" r="r" b="b"/>
            <a:pathLst>
              <a:path w="36830" h="41275">
                <a:moveTo>
                  <a:pt x="19269" y="17158"/>
                </a:moveTo>
                <a:lnTo>
                  <a:pt x="17529" y="0"/>
                </a:lnTo>
                <a:lnTo>
                  <a:pt x="0" y="40777"/>
                </a:lnTo>
                <a:lnTo>
                  <a:pt x="36415" y="15403"/>
                </a:lnTo>
                <a:lnTo>
                  <a:pt x="19269" y="1715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68551" y="1106192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4" h="154305">
                <a:moveTo>
                  <a:pt x="153946" y="76973"/>
                </a:moveTo>
                <a:lnTo>
                  <a:pt x="147896" y="106940"/>
                </a:lnTo>
                <a:lnTo>
                  <a:pt x="131399" y="131406"/>
                </a:lnTo>
                <a:lnTo>
                  <a:pt x="106932" y="147899"/>
                </a:lnTo>
                <a:lnTo>
                  <a:pt x="76973" y="153946"/>
                </a:lnTo>
                <a:lnTo>
                  <a:pt x="47008" y="147899"/>
                </a:lnTo>
                <a:lnTo>
                  <a:pt x="22541" y="131406"/>
                </a:lnTo>
                <a:lnTo>
                  <a:pt x="6047" y="106940"/>
                </a:lnTo>
                <a:lnTo>
                  <a:pt x="0" y="76973"/>
                </a:lnTo>
                <a:lnTo>
                  <a:pt x="6047" y="47014"/>
                </a:lnTo>
                <a:lnTo>
                  <a:pt x="22541" y="22547"/>
                </a:lnTo>
                <a:lnTo>
                  <a:pt x="47008" y="6049"/>
                </a:lnTo>
                <a:lnTo>
                  <a:pt x="76973" y="0"/>
                </a:lnTo>
                <a:lnTo>
                  <a:pt x="106932" y="6049"/>
                </a:lnTo>
                <a:lnTo>
                  <a:pt x="131399" y="22547"/>
                </a:lnTo>
                <a:lnTo>
                  <a:pt x="147896" y="47014"/>
                </a:lnTo>
                <a:lnTo>
                  <a:pt x="153946" y="76973"/>
                </a:lnTo>
                <a:close/>
              </a:path>
            </a:pathLst>
          </a:custGeom>
          <a:ln w="17068">
            <a:solidFill>
              <a:srgbClr val="4F4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77315" y="1132199"/>
            <a:ext cx="2238375" cy="914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57505" algn="l"/>
                <a:tab pos="733425" algn="l"/>
                <a:tab pos="1106170" algn="l"/>
                <a:tab pos="1485265" algn="l"/>
                <a:tab pos="1854835" algn="l"/>
                <a:tab pos="2225040" algn="l"/>
              </a:tabLst>
            </a:pPr>
            <a:r>
              <a:rPr sz="600" spc="120" baseline="6944" dirty="0">
                <a:latin typeface="Gill Sans MT"/>
                <a:cs typeface="Gill Sans MT"/>
              </a:rPr>
              <a:t>&lt;S&gt;</a:t>
            </a:r>
            <a:r>
              <a:rPr sz="600" u="sng" spc="120" baseline="6944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	</a:t>
            </a:r>
            <a:r>
              <a:rPr sz="400" spc="25" dirty="0">
                <a:latin typeface="Gill Sans MT"/>
                <a:cs typeface="Gill Sans MT"/>
              </a:rPr>
              <a:t>/TH/</a:t>
            </a:r>
            <a:r>
              <a:rPr sz="400" u="sng" spc="25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	</a:t>
            </a:r>
            <a:r>
              <a:rPr sz="400" spc="40" dirty="0">
                <a:latin typeface="Gill Sans MT"/>
                <a:cs typeface="Gill Sans MT"/>
              </a:rPr>
              <a:t>/E/</a:t>
            </a:r>
            <a:r>
              <a:rPr sz="400" u="sng" spc="40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	</a:t>
            </a:r>
            <a:r>
              <a:rPr sz="600" spc="37" baseline="6944" dirty="0">
                <a:latin typeface="Gill Sans MT"/>
                <a:cs typeface="Gill Sans MT"/>
              </a:rPr>
              <a:t>/K/</a:t>
            </a:r>
            <a:r>
              <a:rPr sz="600" u="sng" spc="37" baseline="6944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	</a:t>
            </a:r>
            <a:r>
              <a:rPr sz="600" spc="52" baseline="6944" dirty="0">
                <a:latin typeface="Gill Sans MT"/>
                <a:cs typeface="Gill Sans MT"/>
              </a:rPr>
              <a:t>/AE/</a:t>
            </a:r>
            <a:r>
              <a:rPr sz="600" u="sng" spc="52" baseline="6944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	</a:t>
            </a:r>
            <a:r>
              <a:rPr sz="600" spc="37" baseline="6944" dirty="0">
                <a:latin typeface="Gill Sans MT"/>
                <a:cs typeface="Gill Sans MT"/>
              </a:rPr>
              <a:t>/T/  </a:t>
            </a:r>
            <a:r>
              <a:rPr sz="600" spc="30" baseline="6944" dirty="0">
                <a:latin typeface="Gill Sans MT"/>
                <a:cs typeface="Gill Sans MT"/>
              </a:rPr>
              <a:t> </a:t>
            </a:r>
            <a:r>
              <a:rPr sz="600" u="sng" spc="7" baseline="694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600" u="sng" baseline="694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600" baseline="6944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92268" y="1170977"/>
            <a:ext cx="43180" cy="24765"/>
          </a:xfrm>
          <a:custGeom>
            <a:avLst/>
            <a:gdLst/>
            <a:ahLst/>
            <a:cxnLst/>
            <a:rect l="l" t="t" r="r" b="b"/>
            <a:pathLst>
              <a:path w="43179" h="24765">
                <a:moveTo>
                  <a:pt x="0" y="0"/>
                </a:moveTo>
                <a:lnTo>
                  <a:pt x="42668" y="12188"/>
                </a:lnTo>
                <a:lnTo>
                  <a:pt x="0" y="24380"/>
                </a:lnTo>
                <a:lnTo>
                  <a:pt x="12188" y="1218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92268" y="1170977"/>
            <a:ext cx="43180" cy="24765"/>
          </a:xfrm>
          <a:custGeom>
            <a:avLst/>
            <a:gdLst/>
            <a:ahLst/>
            <a:cxnLst/>
            <a:rect l="l" t="t" r="r" b="b"/>
            <a:pathLst>
              <a:path w="43179" h="24765">
                <a:moveTo>
                  <a:pt x="12188" y="12188"/>
                </a:moveTo>
                <a:lnTo>
                  <a:pt x="0" y="24380"/>
                </a:lnTo>
                <a:lnTo>
                  <a:pt x="42668" y="12188"/>
                </a:lnTo>
                <a:lnTo>
                  <a:pt x="0" y="0"/>
                </a:lnTo>
                <a:lnTo>
                  <a:pt x="12188" y="1218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608970" y="2423746"/>
            <a:ext cx="258445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130" dirty="0">
                <a:latin typeface="Gill Sans MT"/>
                <a:cs typeface="Gill Sans MT"/>
              </a:rPr>
              <a:t>t-&gt;</a:t>
            </a:r>
            <a:endParaRPr sz="1150">
              <a:latin typeface="Gill Sans MT"/>
              <a:cs typeface="Gill Sans M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14792" y="1499096"/>
            <a:ext cx="260350" cy="9372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980"/>
              </a:lnSpc>
              <a:spcBef>
                <a:spcPts val="120"/>
              </a:spcBef>
            </a:pPr>
            <a:r>
              <a:rPr sz="900" spc="90" dirty="0">
                <a:latin typeface="Gill Sans MT"/>
                <a:cs typeface="Gill Sans MT"/>
              </a:rPr>
              <a:t>...</a:t>
            </a:r>
            <a:endParaRPr sz="900">
              <a:latin typeface="Gill Sans MT"/>
              <a:cs typeface="Gill Sans MT"/>
            </a:endParaRPr>
          </a:p>
          <a:p>
            <a:pPr marL="12700">
              <a:lnSpc>
                <a:spcPts val="980"/>
              </a:lnSpc>
            </a:pPr>
            <a:r>
              <a:rPr sz="900" spc="90" dirty="0">
                <a:latin typeface="Gill Sans MT"/>
                <a:cs typeface="Gill Sans MT"/>
              </a:rPr>
              <a:t>...</a:t>
            </a:r>
            <a:endParaRPr sz="900">
              <a:latin typeface="Gill Sans MT"/>
              <a:cs typeface="Gill Sans MT"/>
            </a:endParaRPr>
          </a:p>
          <a:p>
            <a:pPr marL="24765">
              <a:lnSpc>
                <a:spcPts val="980"/>
              </a:lnSpc>
              <a:spcBef>
                <a:spcPts val="595"/>
              </a:spcBef>
            </a:pPr>
            <a:r>
              <a:rPr sz="900" spc="50" dirty="0">
                <a:latin typeface="Gill Sans MT"/>
                <a:cs typeface="Gill Sans MT"/>
              </a:rPr>
              <a:t>/t/</a:t>
            </a:r>
            <a:endParaRPr sz="900">
              <a:latin typeface="Gill Sans MT"/>
              <a:cs typeface="Gill Sans MT"/>
            </a:endParaRPr>
          </a:p>
          <a:p>
            <a:pPr marL="24765">
              <a:lnSpc>
                <a:spcPts val="880"/>
              </a:lnSpc>
            </a:pPr>
            <a:r>
              <a:rPr sz="900" spc="100" dirty="0">
                <a:latin typeface="Gill Sans MT"/>
                <a:cs typeface="Gill Sans MT"/>
              </a:rPr>
              <a:t>/ae/</a:t>
            </a:r>
            <a:endParaRPr sz="900">
              <a:latin typeface="Gill Sans MT"/>
              <a:cs typeface="Gill Sans MT"/>
            </a:endParaRPr>
          </a:p>
          <a:p>
            <a:pPr marL="24765">
              <a:lnSpc>
                <a:spcPts val="880"/>
              </a:lnSpc>
            </a:pPr>
            <a:r>
              <a:rPr sz="900" spc="65" dirty="0">
                <a:latin typeface="Gill Sans MT"/>
                <a:cs typeface="Gill Sans MT"/>
              </a:rPr>
              <a:t>/k/</a:t>
            </a:r>
            <a:endParaRPr sz="900">
              <a:latin typeface="Gill Sans MT"/>
              <a:cs typeface="Gill Sans MT"/>
            </a:endParaRPr>
          </a:p>
          <a:p>
            <a:pPr marL="24765">
              <a:lnSpc>
                <a:spcPts val="880"/>
              </a:lnSpc>
            </a:pPr>
            <a:r>
              <a:rPr sz="900" spc="75" dirty="0">
                <a:latin typeface="Gill Sans MT"/>
                <a:cs typeface="Gill Sans MT"/>
              </a:rPr>
              <a:t>/e/</a:t>
            </a:r>
            <a:endParaRPr sz="900">
              <a:latin typeface="Gill Sans MT"/>
              <a:cs typeface="Gill Sans MT"/>
            </a:endParaRPr>
          </a:p>
          <a:p>
            <a:pPr marL="24765">
              <a:lnSpc>
                <a:spcPts val="980"/>
              </a:lnSpc>
            </a:pPr>
            <a:r>
              <a:rPr sz="900" spc="70" dirty="0">
                <a:latin typeface="Gill Sans MT"/>
                <a:cs typeface="Gill Sans MT"/>
              </a:rPr>
              <a:t>/th/</a:t>
            </a:r>
            <a:endParaRPr sz="900">
              <a:latin typeface="Gill Sans MT"/>
              <a:cs typeface="Gill Sans MT"/>
            </a:endParaRPr>
          </a:p>
        </p:txBody>
      </p:sp>
      <p:graphicFrame>
        <p:nvGraphicFramePr>
          <p:cNvPr id="44" name="object 44"/>
          <p:cNvGraphicFramePr>
            <a:graphicFrameLocks noGrp="1"/>
          </p:cNvGraphicFramePr>
          <p:nvPr/>
        </p:nvGraphicFramePr>
        <p:xfrm>
          <a:off x="466443" y="1533006"/>
          <a:ext cx="1702431" cy="880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3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3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3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5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8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58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985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985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985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0985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0985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0985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110089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089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089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008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0.1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0.1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0.1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0.1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0.2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0.1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008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0.1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71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0.1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71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0.3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71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0.3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71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0.1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71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0.4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71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008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0.1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0.1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0.1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0.2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0.5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0.1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0093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0.1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52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0.2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52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0.3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52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0.2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52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0.1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52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0.3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52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008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0.6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0.5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0.1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0.1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0.2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0.1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5" name="object 45"/>
          <p:cNvSpPr txBox="1"/>
          <p:nvPr/>
        </p:nvSpPr>
        <p:spPr>
          <a:xfrm>
            <a:off x="227304" y="1334451"/>
            <a:ext cx="4674896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340610" algn="l"/>
              </a:tabLst>
            </a:pPr>
            <a:r>
              <a:rPr lang="ru-RU" sz="1100" spc="-50" dirty="0">
                <a:solidFill>
                  <a:srgbClr val="656565"/>
                </a:solidFill>
                <a:latin typeface="Arial"/>
                <a:cs typeface="Arial"/>
              </a:rPr>
              <a:t>Вероятности наблюдения </a:t>
            </a:r>
            <a:r>
              <a:rPr sz="1100" i="1" spc="25" dirty="0" smtClean="0">
                <a:solidFill>
                  <a:srgbClr val="656565"/>
                </a:solidFill>
                <a:latin typeface="Georgia"/>
                <a:cs typeface="Georgia"/>
              </a:rPr>
              <a:t>P</a:t>
            </a:r>
            <a:r>
              <a:rPr sz="1100" i="1" spc="-105" dirty="0" smtClean="0">
                <a:solidFill>
                  <a:srgbClr val="656565"/>
                </a:solidFill>
                <a:latin typeface="Georgia"/>
                <a:cs typeface="Georgia"/>
              </a:rPr>
              <a:t> </a:t>
            </a:r>
            <a:r>
              <a:rPr sz="1100" spc="35" dirty="0">
                <a:solidFill>
                  <a:srgbClr val="656565"/>
                </a:solidFill>
                <a:latin typeface="PMingLiU"/>
                <a:cs typeface="PMingLiU"/>
              </a:rPr>
              <a:t>(</a:t>
            </a:r>
            <a:r>
              <a:rPr sz="1100" i="1" spc="35" dirty="0">
                <a:solidFill>
                  <a:srgbClr val="656565"/>
                </a:solidFill>
                <a:latin typeface="Georgia"/>
                <a:cs typeface="Georgia"/>
              </a:rPr>
              <a:t>o</a:t>
            </a:r>
            <a:r>
              <a:rPr sz="1200" i="1" spc="52" baseline="-10416" dirty="0">
                <a:solidFill>
                  <a:srgbClr val="656565"/>
                </a:solidFill>
                <a:latin typeface="Arial"/>
                <a:cs typeface="Arial"/>
              </a:rPr>
              <a:t>t</a:t>
            </a:r>
            <a:r>
              <a:rPr sz="1100" spc="35" dirty="0">
                <a:solidFill>
                  <a:srgbClr val="656565"/>
                </a:solidFill>
                <a:latin typeface="Lucida Sans Unicode"/>
                <a:cs typeface="Lucida Sans Unicode"/>
              </a:rPr>
              <a:t>|</a:t>
            </a:r>
            <a:r>
              <a:rPr sz="1100" i="1" spc="35" dirty="0">
                <a:solidFill>
                  <a:srgbClr val="656565"/>
                </a:solidFill>
                <a:latin typeface="Georgia"/>
                <a:cs typeface="Georgia"/>
              </a:rPr>
              <a:t>c</a:t>
            </a:r>
            <a:r>
              <a:rPr sz="1200" i="1" spc="52" baseline="-10416" dirty="0">
                <a:solidFill>
                  <a:srgbClr val="656565"/>
                </a:solidFill>
                <a:latin typeface="Arial"/>
                <a:cs typeface="Arial"/>
              </a:rPr>
              <a:t>i</a:t>
            </a:r>
            <a:r>
              <a:rPr sz="1100" spc="35" dirty="0">
                <a:solidFill>
                  <a:srgbClr val="656565"/>
                </a:solidFill>
                <a:latin typeface="PMingLiU"/>
                <a:cs typeface="PMingLiU"/>
              </a:rPr>
              <a:t>)	</a:t>
            </a:r>
            <a:r>
              <a:rPr lang="ru-RU" sz="1100" spc="-15" dirty="0">
                <a:solidFill>
                  <a:srgbClr val="656565"/>
                </a:solidFill>
                <a:latin typeface="Arial"/>
                <a:cs typeface="Arial"/>
              </a:rPr>
              <a:t> Начать распределение</a:t>
            </a:r>
            <a:r>
              <a:rPr lang="ru-RU" sz="1100" spc="65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1100" i="1" spc="25" dirty="0" smtClean="0">
                <a:solidFill>
                  <a:srgbClr val="656565"/>
                </a:solidFill>
                <a:latin typeface="Georgia"/>
                <a:cs typeface="Georgia"/>
              </a:rPr>
              <a:t>P</a:t>
            </a:r>
            <a:r>
              <a:rPr sz="1100" i="1" spc="40" dirty="0" smtClean="0">
                <a:solidFill>
                  <a:srgbClr val="656565"/>
                </a:solidFill>
                <a:latin typeface="Georgia"/>
                <a:cs typeface="Georgia"/>
              </a:rPr>
              <a:t> </a:t>
            </a:r>
            <a:r>
              <a:rPr sz="1100" spc="25" dirty="0">
                <a:solidFill>
                  <a:srgbClr val="656565"/>
                </a:solidFill>
                <a:latin typeface="PMingLiU"/>
                <a:cs typeface="PMingLiU"/>
              </a:rPr>
              <a:t>(</a:t>
            </a:r>
            <a:r>
              <a:rPr sz="1100" i="1" spc="25" dirty="0">
                <a:solidFill>
                  <a:srgbClr val="656565"/>
                </a:solidFill>
                <a:latin typeface="Georgia"/>
                <a:cs typeface="Georgia"/>
              </a:rPr>
              <a:t>o</a:t>
            </a:r>
            <a:r>
              <a:rPr sz="1200" spc="37" baseline="-10416" dirty="0">
                <a:solidFill>
                  <a:srgbClr val="656565"/>
                </a:solidFill>
                <a:latin typeface="PMingLiU"/>
                <a:cs typeface="PMingLiU"/>
              </a:rPr>
              <a:t>1</a:t>
            </a:r>
            <a:r>
              <a:rPr sz="1200" i="1" spc="37" baseline="-10416" dirty="0">
                <a:solidFill>
                  <a:srgbClr val="656565"/>
                </a:solidFill>
                <a:latin typeface="Arial"/>
                <a:cs typeface="Arial"/>
              </a:rPr>
              <a:t>,...,t</a:t>
            </a:r>
            <a:r>
              <a:rPr sz="1100" spc="25" dirty="0">
                <a:solidFill>
                  <a:srgbClr val="656565"/>
                </a:solidFill>
                <a:latin typeface="Lucida Sans Unicode"/>
                <a:cs typeface="Lucida Sans Unicode"/>
              </a:rPr>
              <a:t>|</a:t>
            </a:r>
            <a:r>
              <a:rPr sz="1100" i="1" spc="25" dirty="0">
                <a:solidFill>
                  <a:srgbClr val="656565"/>
                </a:solidFill>
                <a:latin typeface="Georgia"/>
                <a:cs typeface="Georgia"/>
              </a:rPr>
              <a:t>c</a:t>
            </a:r>
            <a:r>
              <a:rPr sz="1200" i="1" spc="37" baseline="-10416" dirty="0">
                <a:solidFill>
                  <a:srgbClr val="656565"/>
                </a:solidFill>
                <a:latin typeface="Arial"/>
                <a:cs typeface="Arial"/>
              </a:rPr>
              <a:t>i</a:t>
            </a:r>
            <a:r>
              <a:rPr sz="1100" spc="25" dirty="0">
                <a:solidFill>
                  <a:srgbClr val="656565"/>
                </a:solidFill>
                <a:latin typeface="PMingLiU"/>
                <a:cs typeface="PMingLiU"/>
              </a:rPr>
              <a:t>)</a:t>
            </a:r>
            <a:endParaRPr sz="1100" dirty="0">
              <a:latin typeface="PMingLiU"/>
              <a:cs typeface="PMingLiU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940013" y="2452327"/>
            <a:ext cx="257175" cy="200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50" spc="125" dirty="0">
                <a:latin typeface="Gill Sans MT"/>
                <a:cs typeface="Gill Sans MT"/>
              </a:rPr>
              <a:t>t-&gt;</a:t>
            </a:r>
            <a:endParaRPr sz="1150">
              <a:latin typeface="Gill Sans MT"/>
              <a:cs typeface="Gill Sans M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566677" y="2190640"/>
            <a:ext cx="222885" cy="1651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spc="70" dirty="0">
                <a:latin typeface="Gill Sans MT"/>
                <a:cs typeface="Gill Sans MT"/>
              </a:rPr>
              <a:t>/th/</a:t>
            </a:r>
            <a:endParaRPr sz="900">
              <a:latin typeface="Gill Sans MT"/>
              <a:cs typeface="Gill Sans M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554240" y="1463541"/>
            <a:ext cx="259079" cy="78105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900" spc="85" dirty="0">
                <a:latin typeface="Gill Sans MT"/>
                <a:cs typeface="Gill Sans MT"/>
              </a:rPr>
              <a:t>...</a:t>
            </a:r>
            <a:endParaRPr sz="900">
              <a:latin typeface="Gill Sans MT"/>
              <a:cs typeface="Gill Sans MT"/>
            </a:endParaRPr>
          </a:p>
          <a:p>
            <a:pPr marL="24765">
              <a:lnSpc>
                <a:spcPts val="975"/>
              </a:lnSpc>
              <a:spcBef>
                <a:spcPts val="580"/>
              </a:spcBef>
            </a:pPr>
            <a:r>
              <a:rPr sz="900" spc="50" dirty="0">
                <a:latin typeface="Gill Sans MT"/>
                <a:cs typeface="Gill Sans MT"/>
              </a:rPr>
              <a:t>/t/</a:t>
            </a:r>
            <a:endParaRPr sz="900">
              <a:latin typeface="Gill Sans MT"/>
              <a:cs typeface="Gill Sans MT"/>
            </a:endParaRPr>
          </a:p>
          <a:p>
            <a:pPr marL="24765">
              <a:lnSpc>
                <a:spcPts val="875"/>
              </a:lnSpc>
            </a:pPr>
            <a:r>
              <a:rPr sz="900" spc="100" dirty="0">
                <a:latin typeface="Gill Sans MT"/>
                <a:cs typeface="Gill Sans MT"/>
              </a:rPr>
              <a:t>/ae/</a:t>
            </a:r>
            <a:endParaRPr sz="900">
              <a:latin typeface="Gill Sans MT"/>
              <a:cs typeface="Gill Sans MT"/>
            </a:endParaRPr>
          </a:p>
          <a:p>
            <a:pPr marL="24765">
              <a:lnSpc>
                <a:spcPts val="875"/>
              </a:lnSpc>
            </a:pPr>
            <a:r>
              <a:rPr sz="900" spc="65" dirty="0">
                <a:latin typeface="Gill Sans MT"/>
                <a:cs typeface="Gill Sans MT"/>
              </a:rPr>
              <a:t>/k/</a:t>
            </a:r>
            <a:endParaRPr sz="900">
              <a:latin typeface="Gill Sans MT"/>
              <a:cs typeface="Gill Sans MT"/>
            </a:endParaRPr>
          </a:p>
          <a:p>
            <a:pPr marL="24765">
              <a:lnSpc>
                <a:spcPts val="975"/>
              </a:lnSpc>
            </a:pPr>
            <a:r>
              <a:rPr sz="900" spc="75" dirty="0">
                <a:latin typeface="Gill Sans MT"/>
                <a:cs typeface="Gill Sans MT"/>
              </a:rPr>
              <a:t>/e/</a:t>
            </a:r>
            <a:endParaRPr sz="900">
              <a:latin typeface="Gill Sans MT"/>
              <a:cs typeface="Gill Sans MT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542980" y="2302118"/>
            <a:ext cx="280670" cy="1651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spc="195" dirty="0">
                <a:latin typeface="Gill Sans MT"/>
                <a:cs typeface="Gill Sans MT"/>
              </a:rPr>
              <a:t>&lt;s&gt;</a:t>
            </a:r>
            <a:endParaRPr sz="900">
              <a:latin typeface="Gill Sans MT"/>
              <a:cs typeface="Gill Sans MT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2906397" y="2304375"/>
            <a:ext cx="38735" cy="44450"/>
          </a:xfrm>
          <a:custGeom>
            <a:avLst/>
            <a:gdLst/>
            <a:ahLst/>
            <a:cxnLst/>
            <a:rect l="l" t="t" r="r" b="b"/>
            <a:pathLst>
              <a:path w="38735" h="44450">
                <a:moveTo>
                  <a:pt x="0" y="44064"/>
                </a:moveTo>
                <a:lnTo>
                  <a:pt x="38548" y="0"/>
                </a:lnTo>
              </a:path>
            </a:pathLst>
          </a:custGeom>
          <a:ln w="7995">
            <a:solidFill>
              <a:srgbClr val="FF2F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902830" y="2296353"/>
            <a:ext cx="49530" cy="52705"/>
          </a:xfrm>
          <a:custGeom>
            <a:avLst/>
            <a:gdLst/>
            <a:ahLst/>
            <a:cxnLst/>
            <a:rect l="l" t="t" r="r" b="b"/>
            <a:pathLst>
              <a:path w="49530" h="52705">
                <a:moveTo>
                  <a:pt x="49016" y="0"/>
                </a:moveTo>
                <a:lnTo>
                  <a:pt x="0" y="26763"/>
                </a:lnTo>
                <a:lnTo>
                  <a:pt x="10101" y="29364"/>
                </a:lnTo>
                <a:lnTo>
                  <a:pt x="18694" y="34791"/>
                </a:lnTo>
                <a:lnTo>
                  <a:pt x="25194" y="42547"/>
                </a:lnTo>
                <a:lnTo>
                  <a:pt x="29017" y="52137"/>
                </a:lnTo>
                <a:lnTo>
                  <a:pt x="49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982472" y="2184123"/>
            <a:ext cx="85725" cy="766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3" name="object 53"/>
          <p:cNvGraphicFramePr>
            <a:graphicFrameLocks noGrp="1"/>
          </p:cNvGraphicFramePr>
          <p:nvPr/>
        </p:nvGraphicFramePr>
        <p:xfrm>
          <a:off x="2804452" y="1567041"/>
          <a:ext cx="1645279" cy="8753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2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2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2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2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7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921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921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921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0921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0921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0922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109426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426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429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406">
                <a:tc>
                  <a:txBody>
                    <a:bodyPr/>
                    <a:lstStyle/>
                    <a:p>
                      <a:pPr marR="57785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500" dirty="0">
                          <a:latin typeface="Gill Sans MT"/>
                          <a:cs typeface="Gill Sans MT"/>
                        </a:rPr>
                        <a:t>0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77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9426">
                <a:tc>
                  <a:txBody>
                    <a:bodyPr/>
                    <a:lstStyle/>
                    <a:p>
                      <a:pPr marR="57785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500" dirty="0">
                          <a:latin typeface="Gill Sans MT"/>
                          <a:cs typeface="Gill Sans MT"/>
                        </a:rPr>
                        <a:t>0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71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9429">
                <a:tc>
                  <a:txBody>
                    <a:bodyPr/>
                    <a:lstStyle/>
                    <a:p>
                      <a:pPr marR="5778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500" dirty="0">
                          <a:latin typeface="Gill Sans MT"/>
                          <a:cs typeface="Gill Sans MT"/>
                        </a:rPr>
                        <a:t>0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58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555"/>
                        </a:lnSpc>
                        <a:spcBef>
                          <a:spcPts val="204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.03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9426">
                <a:tc>
                  <a:txBody>
                    <a:bodyPr/>
                    <a:lstStyle/>
                    <a:p>
                      <a:pPr marR="5778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500" dirty="0">
                          <a:latin typeface="Gill Sans MT"/>
                          <a:cs typeface="Gill Sans MT"/>
                        </a:rPr>
                        <a:t>0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460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0.6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20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.15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58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9426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1.0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5" name="object 5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Andrew</a:t>
            </a:r>
            <a:r>
              <a:rPr spc="-10" dirty="0"/>
              <a:t> </a:t>
            </a:r>
            <a:r>
              <a:rPr spc="-20" dirty="0"/>
              <a:t>Senior</a:t>
            </a:r>
          </a:p>
        </p:txBody>
      </p:sp>
      <p:sp>
        <p:nvSpPr>
          <p:cNvPr id="56" name="object 5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30" dirty="0"/>
              <a:t>Speech</a:t>
            </a:r>
            <a:r>
              <a:rPr spc="-15" dirty="0"/>
              <a:t> </a:t>
            </a:r>
            <a:r>
              <a:rPr spc="-5" dirty="0"/>
              <a:t>Recognition</a:t>
            </a: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r>
              <a:rPr spc="-20" dirty="0"/>
              <a:t>28 </a:t>
            </a:r>
            <a:r>
              <a:rPr spc="5" dirty="0"/>
              <a:t>of</a:t>
            </a:r>
            <a:r>
              <a:rPr spc="40" dirty="0"/>
              <a:t> </a:t>
            </a:r>
            <a:r>
              <a:rPr spc="-20" dirty="0"/>
              <a:t>63</a:t>
            </a:r>
          </a:p>
        </p:txBody>
      </p:sp>
      <p:sp>
        <p:nvSpPr>
          <p:cNvPr id="54" name="object 54"/>
          <p:cNvSpPr txBox="1"/>
          <p:nvPr/>
        </p:nvSpPr>
        <p:spPr>
          <a:xfrm>
            <a:off x="2829585" y="2444320"/>
            <a:ext cx="283845" cy="10413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75" dirty="0">
                <a:latin typeface="Gill Sans MT"/>
                <a:cs typeface="Gill Sans MT"/>
              </a:rPr>
              <a:t>0 1</a:t>
            </a:r>
            <a:r>
              <a:rPr sz="500" spc="180" dirty="0">
                <a:latin typeface="Gill Sans MT"/>
                <a:cs typeface="Gill Sans MT"/>
              </a:rPr>
              <a:t> </a:t>
            </a:r>
            <a:r>
              <a:rPr sz="500" spc="75" dirty="0">
                <a:latin typeface="Gill Sans MT"/>
                <a:cs typeface="Gill Sans MT"/>
              </a:rPr>
              <a:t>2</a:t>
            </a:r>
            <a:endParaRPr sz="500">
              <a:latin typeface="Gill Sans MT"/>
              <a:cs typeface="Gill Sans MT"/>
            </a:endParaRP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305" y="70800"/>
            <a:ext cx="338659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-55" dirty="0"/>
              <a:t>Принудительное выравнивание </a:t>
            </a:r>
            <a:r>
              <a:rPr b="0" i="1" spc="-50" dirty="0" smtClean="0">
                <a:latin typeface="Verdana"/>
                <a:cs typeface="Verdana"/>
              </a:rPr>
              <a:t>t </a:t>
            </a:r>
            <a:r>
              <a:rPr b="0" spc="70" dirty="0">
                <a:latin typeface="Tahoma"/>
                <a:cs typeface="Tahoma"/>
              </a:rPr>
              <a:t>=</a:t>
            </a:r>
            <a:r>
              <a:rPr b="0" spc="-105" dirty="0">
                <a:latin typeface="Tahoma"/>
                <a:cs typeface="Tahoma"/>
              </a:rPr>
              <a:t> </a:t>
            </a:r>
            <a:r>
              <a:rPr b="0" i="1" spc="-45" dirty="0">
                <a:latin typeface="Verdana"/>
                <a:cs typeface="Verdana"/>
              </a:rPr>
              <a:t>T</a:t>
            </a:r>
          </a:p>
        </p:txBody>
      </p:sp>
      <p:sp>
        <p:nvSpPr>
          <p:cNvPr id="3" name="object 3"/>
          <p:cNvSpPr/>
          <p:nvPr/>
        </p:nvSpPr>
        <p:spPr>
          <a:xfrm>
            <a:off x="1866327" y="1102161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5" h="154305">
                <a:moveTo>
                  <a:pt x="76973" y="153946"/>
                </a:moveTo>
                <a:lnTo>
                  <a:pt x="47014" y="147899"/>
                </a:lnTo>
                <a:lnTo>
                  <a:pt x="22547" y="131405"/>
                </a:lnTo>
                <a:lnTo>
                  <a:pt x="6049" y="106938"/>
                </a:lnTo>
                <a:lnTo>
                  <a:pt x="0" y="76973"/>
                </a:lnTo>
                <a:lnTo>
                  <a:pt x="6049" y="47014"/>
                </a:lnTo>
                <a:lnTo>
                  <a:pt x="22547" y="22547"/>
                </a:lnTo>
                <a:lnTo>
                  <a:pt x="47014" y="6049"/>
                </a:lnTo>
                <a:lnTo>
                  <a:pt x="76973" y="0"/>
                </a:lnTo>
                <a:lnTo>
                  <a:pt x="106940" y="6049"/>
                </a:lnTo>
                <a:lnTo>
                  <a:pt x="131408" y="22547"/>
                </a:lnTo>
                <a:lnTo>
                  <a:pt x="147902" y="47014"/>
                </a:lnTo>
                <a:lnTo>
                  <a:pt x="153950" y="76973"/>
                </a:lnTo>
                <a:lnTo>
                  <a:pt x="147902" y="106938"/>
                </a:lnTo>
                <a:lnTo>
                  <a:pt x="131408" y="131405"/>
                </a:lnTo>
                <a:lnTo>
                  <a:pt x="106940" y="147899"/>
                </a:lnTo>
                <a:lnTo>
                  <a:pt x="76973" y="153946"/>
                </a:lnTo>
                <a:close/>
              </a:path>
            </a:pathLst>
          </a:custGeom>
          <a:solidFill>
            <a:srgbClr val="EFAF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66327" y="1102161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5" h="154305">
                <a:moveTo>
                  <a:pt x="153950" y="76973"/>
                </a:moveTo>
                <a:lnTo>
                  <a:pt x="147902" y="106938"/>
                </a:lnTo>
                <a:lnTo>
                  <a:pt x="131408" y="131405"/>
                </a:lnTo>
                <a:lnTo>
                  <a:pt x="106940" y="147899"/>
                </a:lnTo>
                <a:lnTo>
                  <a:pt x="76973" y="153946"/>
                </a:lnTo>
                <a:lnTo>
                  <a:pt x="47014" y="147899"/>
                </a:lnTo>
                <a:lnTo>
                  <a:pt x="22547" y="131405"/>
                </a:lnTo>
                <a:lnTo>
                  <a:pt x="6049" y="106938"/>
                </a:lnTo>
                <a:lnTo>
                  <a:pt x="0" y="76973"/>
                </a:lnTo>
                <a:lnTo>
                  <a:pt x="6049" y="47014"/>
                </a:lnTo>
                <a:lnTo>
                  <a:pt x="22547" y="22547"/>
                </a:lnTo>
                <a:lnTo>
                  <a:pt x="47014" y="6049"/>
                </a:lnTo>
                <a:lnTo>
                  <a:pt x="76973" y="0"/>
                </a:lnTo>
                <a:lnTo>
                  <a:pt x="106940" y="6049"/>
                </a:lnTo>
                <a:lnTo>
                  <a:pt x="131408" y="22547"/>
                </a:lnTo>
                <a:lnTo>
                  <a:pt x="147902" y="47014"/>
                </a:lnTo>
                <a:lnTo>
                  <a:pt x="153950" y="76973"/>
                </a:lnTo>
                <a:close/>
              </a:path>
            </a:pathLst>
          </a:custGeom>
          <a:ln w="17068">
            <a:solidFill>
              <a:srgbClr val="4F4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36358" y="1102161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5" h="154305">
                <a:moveTo>
                  <a:pt x="76977" y="153946"/>
                </a:moveTo>
                <a:lnTo>
                  <a:pt x="47016" y="147899"/>
                </a:lnTo>
                <a:lnTo>
                  <a:pt x="22548" y="131405"/>
                </a:lnTo>
                <a:lnTo>
                  <a:pt x="6049" y="106938"/>
                </a:lnTo>
                <a:lnTo>
                  <a:pt x="0" y="76973"/>
                </a:lnTo>
                <a:lnTo>
                  <a:pt x="6049" y="47014"/>
                </a:lnTo>
                <a:lnTo>
                  <a:pt x="22548" y="22547"/>
                </a:lnTo>
                <a:lnTo>
                  <a:pt x="47016" y="6049"/>
                </a:lnTo>
                <a:lnTo>
                  <a:pt x="76977" y="0"/>
                </a:lnTo>
                <a:lnTo>
                  <a:pt x="106942" y="6049"/>
                </a:lnTo>
                <a:lnTo>
                  <a:pt x="131408" y="22547"/>
                </a:lnTo>
                <a:lnTo>
                  <a:pt x="147902" y="47014"/>
                </a:lnTo>
                <a:lnTo>
                  <a:pt x="153950" y="76973"/>
                </a:lnTo>
                <a:lnTo>
                  <a:pt x="147902" y="106938"/>
                </a:lnTo>
                <a:lnTo>
                  <a:pt x="131408" y="131405"/>
                </a:lnTo>
                <a:lnTo>
                  <a:pt x="106942" y="147899"/>
                </a:lnTo>
                <a:lnTo>
                  <a:pt x="76977" y="153946"/>
                </a:lnTo>
                <a:close/>
              </a:path>
            </a:pathLst>
          </a:custGeom>
          <a:solidFill>
            <a:srgbClr val="EFF2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36358" y="1102161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5" h="154305">
                <a:moveTo>
                  <a:pt x="153950" y="76973"/>
                </a:moveTo>
                <a:lnTo>
                  <a:pt x="147902" y="106938"/>
                </a:lnTo>
                <a:lnTo>
                  <a:pt x="131408" y="131405"/>
                </a:lnTo>
                <a:lnTo>
                  <a:pt x="106942" y="147899"/>
                </a:lnTo>
                <a:lnTo>
                  <a:pt x="76977" y="153946"/>
                </a:lnTo>
                <a:lnTo>
                  <a:pt x="47016" y="147899"/>
                </a:lnTo>
                <a:lnTo>
                  <a:pt x="22548" y="131405"/>
                </a:lnTo>
                <a:lnTo>
                  <a:pt x="6049" y="106938"/>
                </a:lnTo>
                <a:lnTo>
                  <a:pt x="0" y="76973"/>
                </a:lnTo>
                <a:lnTo>
                  <a:pt x="6049" y="47014"/>
                </a:lnTo>
                <a:lnTo>
                  <a:pt x="22548" y="22547"/>
                </a:lnTo>
                <a:lnTo>
                  <a:pt x="47016" y="6049"/>
                </a:lnTo>
                <a:lnTo>
                  <a:pt x="76977" y="0"/>
                </a:lnTo>
                <a:lnTo>
                  <a:pt x="106942" y="6049"/>
                </a:lnTo>
                <a:lnTo>
                  <a:pt x="131408" y="22547"/>
                </a:lnTo>
                <a:lnTo>
                  <a:pt x="147902" y="47014"/>
                </a:lnTo>
                <a:lnTo>
                  <a:pt x="153950" y="76973"/>
                </a:lnTo>
                <a:close/>
              </a:path>
            </a:pathLst>
          </a:custGeom>
          <a:ln w="17068">
            <a:solidFill>
              <a:srgbClr val="4F4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6296" y="1102161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5" h="154305">
                <a:moveTo>
                  <a:pt x="76973" y="153946"/>
                </a:moveTo>
                <a:lnTo>
                  <a:pt x="47014" y="147899"/>
                </a:lnTo>
                <a:lnTo>
                  <a:pt x="22547" y="131405"/>
                </a:lnTo>
                <a:lnTo>
                  <a:pt x="6049" y="106938"/>
                </a:lnTo>
                <a:lnTo>
                  <a:pt x="0" y="76973"/>
                </a:lnTo>
                <a:lnTo>
                  <a:pt x="6049" y="47014"/>
                </a:lnTo>
                <a:lnTo>
                  <a:pt x="22547" y="22547"/>
                </a:lnTo>
                <a:lnTo>
                  <a:pt x="47014" y="6049"/>
                </a:lnTo>
                <a:lnTo>
                  <a:pt x="76973" y="0"/>
                </a:lnTo>
                <a:lnTo>
                  <a:pt x="106938" y="6049"/>
                </a:lnTo>
                <a:lnTo>
                  <a:pt x="131405" y="22547"/>
                </a:lnTo>
                <a:lnTo>
                  <a:pt x="147899" y="47014"/>
                </a:lnTo>
                <a:lnTo>
                  <a:pt x="153946" y="76973"/>
                </a:lnTo>
                <a:lnTo>
                  <a:pt x="147899" y="106938"/>
                </a:lnTo>
                <a:lnTo>
                  <a:pt x="131405" y="131405"/>
                </a:lnTo>
                <a:lnTo>
                  <a:pt x="106938" y="147899"/>
                </a:lnTo>
                <a:lnTo>
                  <a:pt x="76973" y="153946"/>
                </a:lnTo>
                <a:close/>
              </a:path>
            </a:pathLst>
          </a:custGeom>
          <a:solidFill>
            <a:srgbClr val="F2B6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96296" y="1102161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5" h="154305">
                <a:moveTo>
                  <a:pt x="153946" y="76973"/>
                </a:moveTo>
                <a:lnTo>
                  <a:pt x="147899" y="106938"/>
                </a:lnTo>
                <a:lnTo>
                  <a:pt x="131405" y="131405"/>
                </a:lnTo>
                <a:lnTo>
                  <a:pt x="106938" y="147899"/>
                </a:lnTo>
                <a:lnTo>
                  <a:pt x="76973" y="153946"/>
                </a:lnTo>
                <a:lnTo>
                  <a:pt x="47014" y="147899"/>
                </a:lnTo>
                <a:lnTo>
                  <a:pt x="22547" y="131405"/>
                </a:lnTo>
                <a:lnTo>
                  <a:pt x="6049" y="106938"/>
                </a:lnTo>
                <a:lnTo>
                  <a:pt x="0" y="76973"/>
                </a:lnTo>
                <a:lnTo>
                  <a:pt x="6049" y="47014"/>
                </a:lnTo>
                <a:lnTo>
                  <a:pt x="22547" y="22547"/>
                </a:lnTo>
                <a:lnTo>
                  <a:pt x="47014" y="6049"/>
                </a:lnTo>
                <a:lnTo>
                  <a:pt x="76973" y="0"/>
                </a:lnTo>
                <a:lnTo>
                  <a:pt x="106938" y="6049"/>
                </a:lnTo>
                <a:lnTo>
                  <a:pt x="131405" y="22547"/>
                </a:lnTo>
                <a:lnTo>
                  <a:pt x="147899" y="47014"/>
                </a:lnTo>
                <a:lnTo>
                  <a:pt x="153946" y="76973"/>
                </a:lnTo>
                <a:close/>
              </a:path>
            </a:pathLst>
          </a:custGeom>
          <a:ln w="17068">
            <a:solidFill>
              <a:srgbClr val="4F4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20028" y="1166946"/>
            <a:ext cx="43180" cy="24765"/>
          </a:xfrm>
          <a:custGeom>
            <a:avLst/>
            <a:gdLst/>
            <a:ahLst/>
            <a:cxnLst/>
            <a:rect l="l" t="t" r="r" b="b"/>
            <a:pathLst>
              <a:path w="43180" h="24765">
                <a:moveTo>
                  <a:pt x="0" y="0"/>
                </a:moveTo>
                <a:lnTo>
                  <a:pt x="42668" y="12188"/>
                </a:lnTo>
                <a:lnTo>
                  <a:pt x="0" y="24391"/>
                </a:lnTo>
                <a:lnTo>
                  <a:pt x="12188" y="1218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0028" y="1166946"/>
            <a:ext cx="43180" cy="24765"/>
          </a:xfrm>
          <a:custGeom>
            <a:avLst/>
            <a:gdLst/>
            <a:ahLst/>
            <a:cxnLst/>
            <a:rect l="l" t="t" r="r" b="b"/>
            <a:pathLst>
              <a:path w="43180" h="24765">
                <a:moveTo>
                  <a:pt x="12188" y="12188"/>
                </a:moveTo>
                <a:lnTo>
                  <a:pt x="0" y="24391"/>
                </a:lnTo>
                <a:lnTo>
                  <a:pt x="42668" y="12188"/>
                </a:lnTo>
                <a:lnTo>
                  <a:pt x="0" y="0"/>
                </a:lnTo>
                <a:lnTo>
                  <a:pt x="12188" y="1218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93217" y="908193"/>
            <a:ext cx="180975" cy="206375"/>
          </a:xfrm>
          <a:custGeom>
            <a:avLst/>
            <a:gdLst/>
            <a:ahLst/>
            <a:cxnLst/>
            <a:rect l="l" t="t" r="r" b="b"/>
            <a:pathLst>
              <a:path w="180975" h="206375">
                <a:moveTo>
                  <a:pt x="27710" y="203206"/>
                </a:moveTo>
                <a:lnTo>
                  <a:pt x="22647" y="193142"/>
                </a:lnTo>
                <a:lnTo>
                  <a:pt x="11900" y="166364"/>
                </a:lnTo>
                <a:lnTo>
                  <a:pt x="2130" y="127989"/>
                </a:lnTo>
                <a:lnTo>
                  <a:pt x="0" y="83134"/>
                </a:lnTo>
                <a:lnTo>
                  <a:pt x="10687" y="44416"/>
                </a:lnTo>
                <a:lnTo>
                  <a:pt x="32547" y="19360"/>
                </a:lnTo>
                <a:lnTo>
                  <a:pt x="61997" y="5406"/>
                </a:lnTo>
                <a:lnTo>
                  <a:pt x="95455" y="0"/>
                </a:lnTo>
                <a:lnTo>
                  <a:pt x="125733" y="5380"/>
                </a:lnTo>
                <a:lnTo>
                  <a:pt x="148865" y="23008"/>
                </a:lnTo>
                <a:lnTo>
                  <a:pt x="166073" y="49144"/>
                </a:lnTo>
                <a:lnTo>
                  <a:pt x="178578" y="80051"/>
                </a:lnTo>
                <a:lnTo>
                  <a:pt x="180823" y="124093"/>
                </a:lnTo>
                <a:lnTo>
                  <a:pt x="167234" y="164785"/>
                </a:lnTo>
                <a:lnTo>
                  <a:pt x="150081" y="194669"/>
                </a:lnTo>
                <a:lnTo>
                  <a:pt x="141636" y="20628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34855" y="1073705"/>
            <a:ext cx="36830" cy="41275"/>
          </a:xfrm>
          <a:custGeom>
            <a:avLst/>
            <a:gdLst/>
            <a:ahLst/>
            <a:cxnLst/>
            <a:rect l="l" t="t" r="r" b="b"/>
            <a:pathLst>
              <a:path w="36830" h="41275">
                <a:moveTo>
                  <a:pt x="36417" y="15419"/>
                </a:moveTo>
                <a:lnTo>
                  <a:pt x="0" y="40780"/>
                </a:lnTo>
                <a:lnTo>
                  <a:pt x="17519" y="0"/>
                </a:lnTo>
                <a:lnTo>
                  <a:pt x="19265" y="17158"/>
                </a:lnTo>
                <a:lnTo>
                  <a:pt x="36417" y="154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34855" y="1073705"/>
            <a:ext cx="36830" cy="41275"/>
          </a:xfrm>
          <a:custGeom>
            <a:avLst/>
            <a:gdLst/>
            <a:ahLst/>
            <a:cxnLst/>
            <a:rect l="l" t="t" r="r" b="b"/>
            <a:pathLst>
              <a:path w="36830" h="41275">
                <a:moveTo>
                  <a:pt x="19258" y="17158"/>
                </a:moveTo>
                <a:lnTo>
                  <a:pt x="17519" y="0"/>
                </a:lnTo>
                <a:lnTo>
                  <a:pt x="0" y="40780"/>
                </a:lnTo>
                <a:lnTo>
                  <a:pt x="36417" y="15419"/>
                </a:lnTo>
                <a:lnTo>
                  <a:pt x="19258" y="1715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90059" y="1166946"/>
            <a:ext cx="43180" cy="24765"/>
          </a:xfrm>
          <a:custGeom>
            <a:avLst/>
            <a:gdLst/>
            <a:ahLst/>
            <a:cxnLst/>
            <a:rect l="l" t="t" r="r" b="b"/>
            <a:pathLst>
              <a:path w="43180" h="24765">
                <a:moveTo>
                  <a:pt x="0" y="0"/>
                </a:moveTo>
                <a:lnTo>
                  <a:pt x="42668" y="12188"/>
                </a:lnTo>
                <a:lnTo>
                  <a:pt x="0" y="24391"/>
                </a:lnTo>
                <a:lnTo>
                  <a:pt x="12188" y="1218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90059" y="1166946"/>
            <a:ext cx="43180" cy="24765"/>
          </a:xfrm>
          <a:custGeom>
            <a:avLst/>
            <a:gdLst/>
            <a:ahLst/>
            <a:cxnLst/>
            <a:rect l="l" t="t" r="r" b="b"/>
            <a:pathLst>
              <a:path w="43180" h="24765">
                <a:moveTo>
                  <a:pt x="12188" y="12188"/>
                </a:moveTo>
                <a:lnTo>
                  <a:pt x="0" y="24391"/>
                </a:lnTo>
                <a:lnTo>
                  <a:pt x="42668" y="12188"/>
                </a:lnTo>
                <a:lnTo>
                  <a:pt x="0" y="0"/>
                </a:lnTo>
                <a:lnTo>
                  <a:pt x="12188" y="1218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63248" y="908193"/>
            <a:ext cx="180975" cy="206375"/>
          </a:xfrm>
          <a:custGeom>
            <a:avLst/>
            <a:gdLst/>
            <a:ahLst/>
            <a:cxnLst/>
            <a:rect l="l" t="t" r="r" b="b"/>
            <a:pathLst>
              <a:path w="180975" h="206375">
                <a:moveTo>
                  <a:pt x="27710" y="203206"/>
                </a:moveTo>
                <a:lnTo>
                  <a:pt x="22648" y="193142"/>
                </a:lnTo>
                <a:lnTo>
                  <a:pt x="11901" y="166364"/>
                </a:lnTo>
                <a:lnTo>
                  <a:pt x="2132" y="127989"/>
                </a:lnTo>
                <a:lnTo>
                  <a:pt x="0" y="83134"/>
                </a:lnTo>
                <a:lnTo>
                  <a:pt x="10687" y="44416"/>
                </a:lnTo>
                <a:lnTo>
                  <a:pt x="32547" y="19360"/>
                </a:lnTo>
                <a:lnTo>
                  <a:pt x="61997" y="5406"/>
                </a:lnTo>
                <a:lnTo>
                  <a:pt x="95455" y="0"/>
                </a:lnTo>
                <a:lnTo>
                  <a:pt x="125733" y="5380"/>
                </a:lnTo>
                <a:lnTo>
                  <a:pt x="148865" y="23008"/>
                </a:lnTo>
                <a:lnTo>
                  <a:pt x="166073" y="49144"/>
                </a:lnTo>
                <a:lnTo>
                  <a:pt x="178578" y="80051"/>
                </a:lnTo>
                <a:lnTo>
                  <a:pt x="180823" y="124093"/>
                </a:lnTo>
                <a:lnTo>
                  <a:pt x="167234" y="164785"/>
                </a:lnTo>
                <a:lnTo>
                  <a:pt x="150081" y="194669"/>
                </a:lnTo>
                <a:lnTo>
                  <a:pt x="141636" y="20628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04886" y="1073702"/>
            <a:ext cx="36830" cy="41275"/>
          </a:xfrm>
          <a:custGeom>
            <a:avLst/>
            <a:gdLst/>
            <a:ahLst/>
            <a:cxnLst/>
            <a:rect l="l" t="t" r="r" b="b"/>
            <a:pathLst>
              <a:path w="36830" h="41275">
                <a:moveTo>
                  <a:pt x="36417" y="15419"/>
                </a:moveTo>
                <a:lnTo>
                  <a:pt x="0" y="40780"/>
                </a:lnTo>
                <a:lnTo>
                  <a:pt x="17519" y="0"/>
                </a:lnTo>
                <a:lnTo>
                  <a:pt x="19265" y="17158"/>
                </a:lnTo>
                <a:lnTo>
                  <a:pt x="36417" y="154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04886" y="1073702"/>
            <a:ext cx="36830" cy="41275"/>
          </a:xfrm>
          <a:custGeom>
            <a:avLst/>
            <a:gdLst/>
            <a:ahLst/>
            <a:cxnLst/>
            <a:rect l="l" t="t" r="r" b="b"/>
            <a:pathLst>
              <a:path w="36830" h="41275">
                <a:moveTo>
                  <a:pt x="19258" y="17158"/>
                </a:moveTo>
                <a:lnTo>
                  <a:pt x="17519" y="0"/>
                </a:lnTo>
                <a:lnTo>
                  <a:pt x="0" y="40780"/>
                </a:lnTo>
                <a:lnTo>
                  <a:pt x="36417" y="15419"/>
                </a:lnTo>
                <a:lnTo>
                  <a:pt x="19258" y="1715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60090" y="1166946"/>
            <a:ext cx="43180" cy="24765"/>
          </a:xfrm>
          <a:custGeom>
            <a:avLst/>
            <a:gdLst/>
            <a:ahLst/>
            <a:cxnLst/>
            <a:rect l="l" t="t" r="r" b="b"/>
            <a:pathLst>
              <a:path w="43180" h="24765">
                <a:moveTo>
                  <a:pt x="0" y="0"/>
                </a:moveTo>
                <a:lnTo>
                  <a:pt x="42668" y="12188"/>
                </a:lnTo>
                <a:lnTo>
                  <a:pt x="0" y="24391"/>
                </a:lnTo>
                <a:lnTo>
                  <a:pt x="12188" y="1218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60090" y="1166946"/>
            <a:ext cx="43180" cy="24765"/>
          </a:xfrm>
          <a:custGeom>
            <a:avLst/>
            <a:gdLst/>
            <a:ahLst/>
            <a:cxnLst/>
            <a:rect l="l" t="t" r="r" b="b"/>
            <a:pathLst>
              <a:path w="43180" h="24765">
                <a:moveTo>
                  <a:pt x="12188" y="12188"/>
                </a:moveTo>
                <a:lnTo>
                  <a:pt x="0" y="24391"/>
                </a:lnTo>
                <a:lnTo>
                  <a:pt x="42668" y="12188"/>
                </a:lnTo>
                <a:lnTo>
                  <a:pt x="0" y="0"/>
                </a:lnTo>
                <a:lnTo>
                  <a:pt x="12188" y="1218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33279" y="908193"/>
            <a:ext cx="180975" cy="206375"/>
          </a:xfrm>
          <a:custGeom>
            <a:avLst/>
            <a:gdLst/>
            <a:ahLst/>
            <a:cxnLst/>
            <a:rect l="l" t="t" r="r" b="b"/>
            <a:pathLst>
              <a:path w="180975" h="206375">
                <a:moveTo>
                  <a:pt x="27710" y="203206"/>
                </a:moveTo>
                <a:lnTo>
                  <a:pt x="22648" y="193142"/>
                </a:lnTo>
                <a:lnTo>
                  <a:pt x="11901" y="166364"/>
                </a:lnTo>
                <a:lnTo>
                  <a:pt x="2132" y="127989"/>
                </a:lnTo>
                <a:lnTo>
                  <a:pt x="0" y="83134"/>
                </a:lnTo>
                <a:lnTo>
                  <a:pt x="10687" y="44416"/>
                </a:lnTo>
                <a:lnTo>
                  <a:pt x="32547" y="19360"/>
                </a:lnTo>
                <a:lnTo>
                  <a:pt x="61997" y="5406"/>
                </a:lnTo>
                <a:lnTo>
                  <a:pt x="95455" y="0"/>
                </a:lnTo>
                <a:lnTo>
                  <a:pt x="125734" y="5380"/>
                </a:lnTo>
                <a:lnTo>
                  <a:pt x="148867" y="23008"/>
                </a:lnTo>
                <a:lnTo>
                  <a:pt x="166074" y="49144"/>
                </a:lnTo>
                <a:lnTo>
                  <a:pt x="178578" y="80051"/>
                </a:lnTo>
                <a:lnTo>
                  <a:pt x="180824" y="124093"/>
                </a:lnTo>
                <a:lnTo>
                  <a:pt x="167236" y="164785"/>
                </a:lnTo>
                <a:lnTo>
                  <a:pt x="150084" y="194669"/>
                </a:lnTo>
                <a:lnTo>
                  <a:pt x="141640" y="20628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74921" y="1073704"/>
            <a:ext cx="36830" cy="41275"/>
          </a:xfrm>
          <a:custGeom>
            <a:avLst/>
            <a:gdLst/>
            <a:ahLst/>
            <a:cxnLst/>
            <a:rect l="l" t="t" r="r" b="b"/>
            <a:pathLst>
              <a:path w="36830" h="41275">
                <a:moveTo>
                  <a:pt x="36417" y="15418"/>
                </a:moveTo>
                <a:lnTo>
                  <a:pt x="0" y="40779"/>
                </a:lnTo>
                <a:lnTo>
                  <a:pt x="17512" y="0"/>
                </a:lnTo>
                <a:lnTo>
                  <a:pt x="19262" y="17161"/>
                </a:lnTo>
                <a:lnTo>
                  <a:pt x="36417" y="154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74921" y="1073704"/>
            <a:ext cx="36830" cy="41275"/>
          </a:xfrm>
          <a:custGeom>
            <a:avLst/>
            <a:gdLst/>
            <a:ahLst/>
            <a:cxnLst/>
            <a:rect l="l" t="t" r="r" b="b"/>
            <a:pathLst>
              <a:path w="36830" h="41275">
                <a:moveTo>
                  <a:pt x="19255" y="17161"/>
                </a:moveTo>
                <a:lnTo>
                  <a:pt x="17512" y="0"/>
                </a:lnTo>
                <a:lnTo>
                  <a:pt x="0" y="40779"/>
                </a:lnTo>
                <a:lnTo>
                  <a:pt x="36417" y="15418"/>
                </a:lnTo>
                <a:lnTo>
                  <a:pt x="19255" y="1716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17155" y="1108798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5" h="154305">
                <a:moveTo>
                  <a:pt x="76977" y="153946"/>
                </a:moveTo>
                <a:lnTo>
                  <a:pt x="47016" y="147899"/>
                </a:lnTo>
                <a:lnTo>
                  <a:pt x="22548" y="131405"/>
                </a:lnTo>
                <a:lnTo>
                  <a:pt x="6049" y="106938"/>
                </a:lnTo>
                <a:lnTo>
                  <a:pt x="0" y="76973"/>
                </a:lnTo>
                <a:lnTo>
                  <a:pt x="6049" y="47014"/>
                </a:lnTo>
                <a:lnTo>
                  <a:pt x="22548" y="22547"/>
                </a:lnTo>
                <a:lnTo>
                  <a:pt x="47016" y="6049"/>
                </a:lnTo>
                <a:lnTo>
                  <a:pt x="76977" y="0"/>
                </a:lnTo>
                <a:lnTo>
                  <a:pt x="106942" y="6049"/>
                </a:lnTo>
                <a:lnTo>
                  <a:pt x="131408" y="22547"/>
                </a:lnTo>
                <a:lnTo>
                  <a:pt x="147902" y="47014"/>
                </a:lnTo>
                <a:lnTo>
                  <a:pt x="153950" y="76973"/>
                </a:lnTo>
                <a:lnTo>
                  <a:pt x="147902" y="106938"/>
                </a:lnTo>
                <a:lnTo>
                  <a:pt x="131408" y="131405"/>
                </a:lnTo>
                <a:lnTo>
                  <a:pt x="106942" y="147899"/>
                </a:lnTo>
                <a:lnTo>
                  <a:pt x="76977" y="153946"/>
                </a:lnTo>
                <a:close/>
              </a:path>
            </a:pathLst>
          </a:custGeom>
          <a:solidFill>
            <a:srgbClr val="3FB6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17155" y="1108798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5" h="154305">
                <a:moveTo>
                  <a:pt x="153950" y="76973"/>
                </a:moveTo>
                <a:lnTo>
                  <a:pt x="147902" y="106938"/>
                </a:lnTo>
                <a:lnTo>
                  <a:pt x="131408" y="131405"/>
                </a:lnTo>
                <a:lnTo>
                  <a:pt x="106942" y="147899"/>
                </a:lnTo>
                <a:lnTo>
                  <a:pt x="76977" y="153946"/>
                </a:lnTo>
                <a:lnTo>
                  <a:pt x="47016" y="147899"/>
                </a:lnTo>
                <a:lnTo>
                  <a:pt x="22548" y="131405"/>
                </a:lnTo>
                <a:lnTo>
                  <a:pt x="6049" y="106938"/>
                </a:lnTo>
                <a:lnTo>
                  <a:pt x="0" y="76973"/>
                </a:lnTo>
                <a:lnTo>
                  <a:pt x="6049" y="47014"/>
                </a:lnTo>
                <a:lnTo>
                  <a:pt x="22548" y="22547"/>
                </a:lnTo>
                <a:lnTo>
                  <a:pt x="47016" y="6049"/>
                </a:lnTo>
                <a:lnTo>
                  <a:pt x="76977" y="0"/>
                </a:lnTo>
                <a:lnTo>
                  <a:pt x="106942" y="6049"/>
                </a:lnTo>
                <a:lnTo>
                  <a:pt x="131408" y="22547"/>
                </a:lnTo>
                <a:lnTo>
                  <a:pt x="147902" y="47014"/>
                </a:lnTo>
                <a:lnTo>
                  <a:pt x="153950" y="76973"/>
                </a:lnTo>
                <a:close/>
              </a:path>
            </a:pathLst>
          </a:custGeom>
          <a:ln w="17068">
            <a:solidFill>
              <a:srgbClr val="4F4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40887" y="1173583"/>
            <a:ext cx="43180" cy="24765"/>
          </a:xfrm>
          <a:custGeom>
            <a:avLst/>
            <a:gdLst/>
            <a:ahLst/>
            <a:cxnLst/>
            <a:rect l="l" t="t" r="r" b="b"/>
            <a:pathLst>
              <a:path w="43180" h="24765">
                <a:moveTo>
                  <a:pt x="0" y="0"/>
                </a:moveTo>
                <a:lnTo>
                  <a:pt x="42668" y="12188"/>
                </a:lnTo>
                <a:lnTo>
                  <a:pt x="0" y="24376"/>
                </a:lnTo>
                <a:lnTo>
                  <a:pt x="12188" y="1218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40887" y="1173583"/>
            <a:ext cx="43180" cy="24765"/>
          </a:xfrm>
          <a:custGeom>
            <a:avLst/>
            <a:gdLst/>
            <a:ahLst/>
            <a:cxnLst/>
            <a:rect l="l" t="t" r="r" b="b"/>
            <a:pathLst>
              <a:path w="43180" h="24765">
                <a:moveTo>
                  <a:pt x="12188" y="12188"/>
                </a:moveTo>
                <a:lnTo>
                  <a:pt x="0" y="24376"/>
                </a:lnTo>
                <a:lnTo>
                  <a:pt x="42668" y="12188"/>
                </a:lnTo>
                <a:lnTo>
                  <a:pt x="0" y="0"/>
                </a:lnTo>
                <a:lnTo>
                  <a:pt x="12188" y="1218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14077" y="914830"/>
            <a:ext cx="180975" cy="206375"/>
          </a:xfrm>
          <a:custGeom>
            <a:avLst/>
            <a:gdLst/>
            <a:ahLst/>
            <a:cxnLst/>
            <a:rect l="l" t="t" r="r" b="b"/>
            <a:pathLst>
              <a:path w="180975" h="206375">
                <a:moveTo>
                  <a:pt x="27710" y="203210"/>
                </a:moveTo>
                <a:lnTo>
                  <a:pt x="22648" y="193145"/>
                </a:lnTo>
                <a:lnTo>
                  <a:pt x="11901" y="166364"/>
                </a:lnTo>
                <a:lnTo>
                  <a:pt x="2132" y="127983"/>
                </a:lnTo>
                <a:lnTo>
                  <a:pt x="0" y="83118"/>
                </a:lnTo>
                <a:lnTo>
                  <a:pt x="10687" y="44410"/>
                </a:lnTo>
                <a:lnTo>
                  <a:pt x="32547" y="19358"/>
                </a:lnTo>
                <a:lnTo>
                  <a:pt x="61999" y="5406"/>
                </a:lnTo>
                <a:lnTo>
                  <a:pt x="95459" y="0"/>
                </a:lnTo>
                <a:lnTo>
                  <a:pt x="125736" y="5381"/>
                </a:lnTo>
                <a:lnTo>
                  <a:pt x="148867" y="23009"/>
                </a:lnTo>
                <a:lnTo>
                  <a:pt x="166074" y="49146"/>
                </a:lnTo>
                <a:lnTo>
                  <a:pt x="178578" y="80051"/>
                </a:lnTo>
                <a:lnTo>
                  <a:pt x="180824" y="124093"/>
                </a:lnTo>
                <a:lnTo>
                  <a:pt x="167236" y="164785"/>
                </a:lnTo>
                <a:lnTo>
                  <a:pt x="150084" y="194669"/>
                </a:lnTo>
                <a:lnTo>
                  <a:pt x="141640" y="20628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255717" y="1080342"/>
            <a:ext cx="36830" cy="41275"/>
          </a:xfrm>
          <a:custGeom>
            <a:avLst/>
            <a:gdLst/>
            <a:ahLst/>
            <a:cxnLst/>
            <a:rect l="l" t="t" r="r" b="b"/>
            <a:pathLst>
              <a:path w="36830" h="41275">
                <a:moveTo>
                  <a:pt x="36415" y="15401"/>
                </a:moveTo>
                <a:lnTo>
                  <a:pt x="0" y="40776"/>
                </a:lnTo>
                <a:lnTo>
                  <a:pt x="17515" y="0"/>
                </a:lnTo>
                <a:lnTo>
                  <a:pt x="19255" y="17158"/>
                </a:lnTo>
                <a:lnTo>
                  <a:pt x="36415" y="154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55717" y="1080342"/>
            <a:ext cx="36830" cy="41275"/>
          </a:xfrm>
          <a:custGeom>
            <a:avLst/>
            <a:gdLst/>
            <a:ahLst/>
            <a:cxnLst/>
            <a:rect l="l" t="t" r="r" b="b"/>
            <a:pathLst>
              <a:path w="36830" h="41275">
                <a:moveTo>
                  <a:pt x="19255" y="17158"/>
                </a:moveTo>
                <a:lnTo>
                  <a:pt x="17515" y="0"/>
                </a:lnTo>
                <a:lnTo>
                  <a:pt x="0" y="40776"/>
                </a:lnTo>
                <a:lnTo>
                  <a:pt x="36415" y="15401"/>
                </a:lnTo>
                <a:lnTo>
                  <a:pt x="19255" y="1715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4609" y="1108798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5" h="154305">
                <a:moveTo>
                  <a:pt x="76973" y="153946"/>
                </a:moveTo>
                <a:lnTo>
                  <a:pt x="47008" y="147899"/>
                </a:lnTo>
                <a:lnTo>
                  <a:pt x="22541" y="131405"/>
                </a:lnTo>
                <a:lnTo>
                  <a:pt x="6047" y="106938"/>
                </a:lnTo>
                <a:lnTo>
                  <a:pt x="0" y="76973"/>
                </a:lnTo>
                <a:lnTo>
                  <a:pt x="6047" y="47014"/>
                </a:lnTo>
                <a:lnTo>
                  <a:pt x="22541" y="22547"/>
                </a:lnTo>
                <a:lnTo>
                  <a:pt x="47008" y="6049"/>
                </a:lnTo>
                <a:lnTo>
                  <a:pt x="76973" y="0"/>
                </a:lnTo>
                <a:lnTo>
                  <a:pt x="106933" y="6049"/>
                </a:lnTo>
                <a:lnTo>
                  <a:pt x="131400" y="22547"/>
                </a:lnTo>
                <a:lnTo>
                  <a:pt x="147897" y="47014"/>
                </a:lnTo>
                <a:lnTo>
                  <a:pt x="153946" y="76973"/>
                </a:lnTo>
                <a:lnTo>
                  <a:pt x="147897" y="106938"/>
                </a:lnTo>
                <a:lnTo>
                  <a:pt x="131400" y="131405"/>
                </a:lnTo>
                <a:lnTo>
                  <a:pt x="106933" y="147899"/>
                </a:lnTo>
                <a:lnTo>
                  <a:pt x="76973" y="153946"/>
                </a:lnTo>
                <a:close/>
              </a:path>
            </a:pathLst>
          </a:custGeom>
          <a:solidFill>
            <a:srgbClr val="AFF2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44609" y="1108798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5" h="154305">
                <a:moveTo>
                  <a:pt x="153946" y="76973"/>
                </a:moveTo>
                <a:lnTo>
                  <a:pt x="147897" y="106938"/>
                </a:lnTo>
                <a:lnTo>
                  <a:pt x="131400" y="131405"/>
                </a:lnTo>
                <a:lnTo>
                  <a:pt x="106933" y="147899"/>
                </a:lnTo>
                <a:lnTo>
                  <a:pt x="76973" y="153946"/>
                </a:lnTo>
                <a:lnTo>
                  <a:pt x="47008" y="147899"/>
                </a:lnTo>
                <a:lnTo>
                  <a:pt x="22541" y="131405"/>
                </a:lnTo>
                <a:lnTo>
                  <a:pt x="6047" y="106938"/>
                </a:lnTo>
                <a:lnTo>
                  <a:pt x="0" y="76973"/>
                </a:lnTo>
                <a:lnTo>
                  <a:pt x="6047" y="47014"/>
                </a:lnTo>
                <a:lnTo>
                  <a:pt x="22541" y="22547"/>
                </a:lnTo>
                <a:lnTo>
                  <a:pt x="47008" y="6049"/>
                </a:lnTo>
                <a:lnTo>
                  <a:pt x="76973" y="0"/>
                </a:lnTo>
                <a:lnTo>
                  <a:pt x="106933" y="6049"/>
                </a:lnTo>
                <a:lnTo>
                  <a:pt x="131400" y="22547"/>
                </a:lnTo>
                <a:lnTo>
                  <a:pt x="147897" y="47014"/>
                </a:lnTo>
                <a:lnTo>
                  <a:pt x="153946" y="76973"/>
                </a:lnTo>
                <a:close/>
              </a:path>
            </a:pathLst>
          </a:custGeom>
          <a:ln w="17068">
            <a:solidFill>
              <a:srgbClr val="4F4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68326" y="1173583"/>
            <a:ext cx="43180" cy="24765"/>
          </a:xfrm>
          <a:custGeom>
            <a:avLst/>
            <a:gdLst/>
            <a:ahLst/>
            <a:cxnLst/>
            <a:rect l="l" t="t" r="r" b="b"/>
            <a:pathLst>
              <a:path w="43180" h="24765">
                <a:moveTo>
                  <a:pt x="0" y="0"/>
                </a:moveTo>
                <a:lnTo>
                  <a:pt x="42668" y="12188"/>
                </a:lnTo>
                <a:lnTo>
                  <a:pt x="0" y="24376"/>
                </a:lnTo>
                <a:lnTo>
                  <a:pt x="12188" y="1218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68326" y="1173583"/>
            <a:ext cx="43180" cy="24765"/>
          </a:xfrm>
          <a:custGeom>
            <a:avLst/>
            <a:gdLst/>
            <a:ahLst/>
            <a:cxnLst/>
            <a:rect l="l" t="t" r="r" b="b"/>
            <a:pathLst>
              <a:path w="43180" h="24765">
                <a:moveTo>
                  <a:pt x="12188" y="12188"/>
                </a:moveTo>
                <a:lnTo>
                  <a:pt x="0" y="24376"/>
                </a:lnTo>
                <a:lnTo>
                  <a:pt x="42668" y="12188"/>
                </a:lnTo>
                <a:lnTo>
                  <a:pt x="0" y="0"/>
                </a:lnTo>
                <a:lnTo>
                  <a:pt x="12188" y="1218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41531" y="914830"/>
            <a:ext cx="180975" cy="206375"/>
          </a:xfrm>
          <a:custGeom>
            <a:avLst/>
            <a:gdLst/>
            <a:ahLst/>
            <a:cxnLst/>
            <a:rect l="l" t="t" r="r" b="b"/>
            <a:pathLst>
              <a:path w="180975" h="206375">
                <a:moveTo>
                  <a:pt x="27710" y="203210"/>
                </a:moveTo>
                <a:lnTo>
                  <a:pt x="22647" y="193145"/>
                </a:lnTo>
                <a:lnTo>
                  <a:pt x="11900" y="166364"/>
                </a:lnTo>
                <a:lnTo>
                  <a:pt x="2130" y="127983"/>
                </a:lnTo>
                <a:lnTo>
                  <a:pt x="0" y="83118"/>
                </a:lnTo>
                <a:lnTo>
                  <a:pt x="10686" y="44410"/>
                </a:lnTo>
                <a:lnTo>
                  <a:pt x="32545" y="19358"/>
                </a:lnTo>
                <a:lnTo>
                  <a:pt x="61991" y="5406"/>
                </a:lnTo>
                <a:lnTo>
                  <a:pt x="95440" y="0"/>
                </a:lnTo>
                <a:lnTo>
                  <a:pt x="125727" y="5381"/>
                </a:lnTo>
                <a:lnTo>
                  <a:pt x="148863" y="23009"/>
                </a:lnTo>
                <a:lnTo>
                  <a:pt x="166073" y="49146"/>
                </a:lnTo>
                <a:lnTo>
                  <a:pt x="178578" y="80051"/>
                </a:lnTo>
                <a:lnTo>
                  <a:pt x="180814" y="124093"/>
                </a:lnTo>
                <a:lnTo>
                  <a:pt x="167220" y="164785"/>
                </a:lnTo>
                <a:lnTo>
                  <a:pt x="150066" y="194669"/>
                </a:lnTo>
                <a:lnTo>
                  <a:pt x="141621" y="20628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83156" y="1080342"/>
            <a:ext cx="36830" cy="41275"/>
          </a:xfrm>
          <a:custGeom>
            <a:avLst/>
            <a:gdLst/>
            <a:ahLst/>
            <a:cxnLst/>
            <a:rect l="l" t="t" r="r" b="b"/>
            <a:pathLst>
              <a:path w="36830" h="41275">
                <a:moveTo>
                  <a:pt x="36415" y="15403"/>
                </a:moveTo>
                <a:lnTo>
                  <a:pt x="0" y="40777"/>
                </a:lnTo>
                <a:lnTo>
                  <a:pt x="17529" y="0"/>
                </a:lnTo>
                <a:lnTo>
                  <a:pt x="19269" y="17158"/>
                </a:lnTo>
                <a:lnTo>
                  <a:pt x="36415" y="154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83156" y="1080342"/>
            <a:ext cx="36830" cy="41275"/>
          </a:xfrm>
          <a:custGeom>
            <a:avLst/>
            <a:gdLst/>
            <a:ahLst/>
            <a:cxnLst/>
            <a:rect l="l" t="t" r="r" b="b"/>
            <a:pathLst>
              <a:path w="36830" h="41275">
                <a:moveTo>
                  <a:pt x="19269" y="17158"/>
                </a:moveTo>
                <a:lnTo>
                  <a:pt x="17529" y="0"/>
                </a:lnTo>
                <a:lnTo>
                  <a:pt x="0" y="40777"/>
                </a:lnTo>
                <a:lnTo>
                  <a:pt x="36415" y="15403"/>
                </a:lnTo>
                <a:lnTo>
                  <a:pt x="19269" y="1715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68551" y="1106192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4" h="154305">
                <a:moveTo>
                  <a:pt x="153946" y="76973"/>
                </a:moveTo>
                <a:lnTo>
                  <a:pt x="147896" y="106940"/>
                </a:lnTo>
                <a:lnTo>
                  <a:pt x="131399" y="131406"/>
                </a:lnTo>
                <a:lnTo>
                  <a:pt x="106932" y="147899"/>
                </a:lnTo>
                <a:lnTo>
                  <a:pt x="76973" y="153946"/>
                </a:lnTo>
                <a:lnTo>
                  <a:pt x="47008" y="147899"/>
                </a:lnTo>
                <a:lnTo>
                  <a:pt x="22541" y="131406"/>
                </a:lnTo>
                <a:lnTo>
                  <a:pt x="6047" y="106940"/>
                </a:lnTo>
                <a:lnTo>
                  <a:pt x="0" y="76973"/>
                </a:lnTo>
                <a:lnTo>
                  <a:pt x="6047" y="47014"/>
                </a:lnTo>
                <a:lnTo>
                  <a:pt x="22541" y="22547"/>
                </a:lnTo>
                <a:lnTo>
                  <a:pt x="47008" y="6049"/>
                </a:lnTo>
                <a:lnTo>
                  <a:pt x="76973" y="0"/>
                </a:lnTo>
                <a:lnTo>
                  <a:pt x="106932" y="6049"/>
                </a:lnTo>
                <a:lnTo>
                  <a:pt x="131399" y="22547"/>
                </a:lnTo>
                <a:lnTo>
                  <a:pt x="147896" y="47014"/>
                </a:lnTo>
                <a:lnTo>
                  <a:pt x="153946" y="76973"/>
                </a:lnTo>
                <a:close/>
              </a:path>
            </a:pathLst>
          </a:custGeom>
          <a:ln w="17068">
            <a:solidFill>
              <a:srgbClr val="4F4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77315" y="1132199"/>
            <a:ext cx="2238375" cy="914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57505" algn="l"/>
                <a:tab pos="733425" algn="l"/>
                <a:tab pos="1106170" algn="l"/>
                <a:tab pos="1485265" algn="l"/>
                <a:tab pos="1854835" algn="l"/>
                <a:tab pos="2225040" algn="l"/>
              </a:tabLst>
            </a:pPr>
            <a:r>
              <a:rPr sz="600" spc="120" baseline="6944" dirty="0">
                <a:latin typeface="Gill Sans MT"/>
                <a:cs typeface="Gill Sans MT"/>
              </a:rPr>
              <a:t>&lt;S&gt;</a:t>
            </a:r>
            <a:r>
              <a:rPr sz="600" u="sng" spc="120" baseline="6944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	</a:t>
            </a:r>
            <a:r>
              <a:rPr sz="400" spc="25" dirty="0">
                <a:latin typeface="Gill Sans MT"/>
                <a:cs typeface="Gill Sans MT"/>
              </a:rPr>
              <a:t>/TH/</a:t>
            </a:r>
            <a:r>
              <a:rPr sz="400" u="sng" spc="25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	</a:t>
            </a:r>
            <a:r>
              <a:rPr sz="400" spc="40" dirty="0">
                <a:latin typeface="Gill Sans MT"/>
                <a:cs typeface="Gill Sans MT"/>
              </a:rPr>
              <a:t>/E/</a:t>
            </a:r>
            <a:r>
              <a:rPr sz="400" u="sng" spc="40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	</a:t>
            </a:r>
            <a:r>
              <a:rPr sz="600" spc="37" baseline="6944" dirty="0">
                <a:latin typeface="Gill Sans MT"/>
                <a:cs typeface="Gill Sans MT"/>
              </a:rPr>
              <a:t>/K/</a:t>
            </a:r>
            <a:r>
              <a:rPr sz="600" u="sng" spc="37" baseline="6944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	</a:t>
            </a:r>
            <a:r>
              <a:rPr sz="600" spc="52" baseline="6944" dirty="0">
                <a:latin typeface="Gill Sans MT"/>
                <a:cs typeface="Gill Sans MT"/>
              </a:rPr>
              <a:t>/AE/</a:t>
            </a:r>
            <a:r>
              <a:rPr sz="600" u="sng" spc="52" baseline="6944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	</a:t>
            </a:r>
            <a:r>
              <a:rPr sz="600" spc="37" baseline="6944" dirty="0">
                <a:latin typeface="Gill Sans MT"/>
                <a:cs typeface="Gill Sans MT"/>
              </a:rPr>
              <a:t>/T/  </a:t>
            </a:r>
            <a:r>
              <a:rPr sz="600" spc="30" baseline="6944" dirty="0">
                <a:latin typeface="Gill Sans MT"/>
                <a:cs typeface="Gill Sans MT"/>
              </a:rPr>
              <a:t> </a:t>
            </a:r>
            <a:r>
              <a:rPr sz="600" u="sng" spc="7" baseline="694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600" u="sng" baseline="694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600" baseline="6944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92268" y="1170977"/>
            <a:ext cx="43180" cy="24765"/>
          </a:xfrm>
          <a:custGeom>
            <a:avLst/>
            <a:gdLst/>
            <a:ahLst/>
            <a:cxnLst/>
            <a:rect l="l" t="t" r="r" b="b"/>
            <a:pathLst>
              <a:path w="43179" h="24765">
                <a:moveTo>
                  <a:pt x="0" y="0"/>
                </a:moveTo>
                <a:lnTo>
                  <a:pt x="42668" y="12188"/>
                </a:lnTo>
                <a:lnTo>
                  <a:pt x="0" y="24380"/>
                </a:lnTo>
                <a:lnTo>
                  <a:pt x="12188" y="1218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92268" y="1170977"/>
            <a:ext cx="43180" cy="24765"/>
          </a:xfrm>
          <a:custGeom>
            <a:avLst/>
            <a:gdLst/>
            <a:ahLst/>
            <a:cxnLst/>
            <a:rect l="l" t="t" r="r" b="b"/>
            <a:pathLst>
              <a:path w="43179" h="24765">
                <a:moveTo>
                  <a:pt x="12188" y="12188"/>
                </a:moveTo>
                <a:lnTo>
                  <a:pt x="0" y="24380"/>
                </a:lnTo>
                <a:lnTo>
                  <a:pt x="42668" y="12188"/>
                </a:lnTo>
                <a:lnTo>
                  <a:pt x="0" y="0"/>
                </a:lnTo>
                <a:lnTo>
                  <a:pt x="12188" y="1218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608970" y="2423746"/>
            <a:ext cx="258445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130" dirty="0">
                <a:latin typeface="Gill Sans MT"/>
                <a:cs typeface="Gill Sans MT"/>
              </a:rPr>
              <a:t>t-&gt;</a:t>
            </a:r>
            <a:endParaRPr sz="1150">
              <a:latin typeface="Gill Sans MT"/>
              <a:cs typeface="Gill Sans M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14792" y="1499096"/>
            <a:ext cx="260350" cy="9372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980"/>
              </a:lnSpc>
              <a:spcBef>
                <a:spcPts val="120"/>
              </a:spcBef>
            </a:pPr>
            <a:r>
              <a:rPr sz="900" spc="90" dirty="0">
                <a:latin typeface="Gill Sans MT"/>
                <a:cs typeface="Gill Sans MT"/>
              </a:rPr>
              <a:t>...</a:t>
            </a:r>
            <a:endParaRPr sz="900">
              <a:latin typeface="Gill Sans MT"/>
              <a:cs typeface="Gill Sans MT"/>
            </a:endParaRPr>
          </a:p>
          <a:p>
            <a:pPr marL="12700">
              <a:lnSpc>
                <a:spcPts val="980"/>
              </a:lnSpc>
            </a:pPr>
            <a:r>
              <a:rPr sz="900" spc="90" dirty="0">
                <a:latin typeface="Gill Sans MT"/>
                <a:cs typeface="Gill Sans MT"/>
              </a:rPr>
              <a:t>...</a:t>
            </a:r>
            <a:endParaRPr sz="900">
              <a:latin typeface="Gill Sans MT"/>
              <a:cs typeface="Gill Sans MT"/>
            </a:endParaRPr>
          </a:p>
          <a:p>
            <a:pPr marL="24765">
              <a:lnSpc>
                <a:spcPts val="980"/>
              </a:lnSpc>
              <a:spcBef>
                <a:spcPts val="595"/>
              </a:spcBef>
            </a:pPr>
            <a:r>
              <a:rPr sz="900" spc="50" dirty="0">
                <a:latin typeface="Gill Sans MT"/>
                <a:cs typeface="Gill Sans MT"/>
              </a:rPr>
              <a:t>/t/</a:t>
            </a:r>
            <a:endParaRPr sz="900">
              <a:latin typeface="Gill Sans MT"/>
              <a:cs typeface="Gill Sans MT"/>
            </a:endParaRPr>
          </a:p>
          <a:p>
            <a:pPr marL="24765">
              <a:lnSpc>
                <a:spcPts val="880"/>
              </a:lnSpc>
            </a:pPr>
            <a:r>
              <a:rPr sz="900" spc="100" dirty="0">
                <a:latin typeface="Gill Sans MT"/>
                <a:cs typeface="Gill Sans MT"/>
              </a:rPr>
              <a:t>/ae/</a:t>
            </a:r>
            <a:endParaRPr sz="900">
              <a:latin typeface="Gill Sans MT"/>
              <a:cs typeface="Gill Sans MT"/>
            </a:endParaRPr>
          </a:p>
          <a:p>
            <a:pPr marL="24765">
              <a:lnSpc>
                <a:spcPts val="880"/>
              </a:lnSpc>
            </a:pPr>
            <a:r>
              <a:rPr sz="900" spc="65" dirty="0">
                <a:latin typeface="Gill Sans MT"/>
                <a:cs typeface="Gill Sans MT"/>
              </a:rPr>
              <a:t>/k/</a:t>
            </a:r>
            <a:endParaRPr sz="900">
              <a:latin typeface="Gill Sans MT"/>
              <a:cs typeface="Gill Sans MT"/>
            </a:endParaRPr>
          </a:p>
          <a:p>
            <a:pPr marL="24765">
              <a:lnSpc>
                <a:spcPts val="880"/>
              </a:lnSpc>
            </a:pPr>
            <a:r>
              <a:rPr sz="900" spc="75" dirty="0">
                <a:latin typeface="Gill Sans MT"/>
                <a:cs typeface="Gill Sans MT"/>
              </a:rPr>
              <a:t>/e/</a:t>
            </a:r>
            <a:endParaRPr sz="900">
              <a:latin typeface="Gill Sans MT"/>
              <a:cs typeface="Gill Sans MT"/>
            </a:endParaRPr>
          </a:p>
          <a:p>
            <a:pPr marL="24765">
              <a:lnSpc>
                <a:spcPts val="980"/>
              </a:lnSpc>
            </a:pPr>
            <a:r>
              <a:rPr sz="900" spc="70" dirty="0">
                <a:latin typeface="Gill Sans MT"/>
                <a:cs typeface="Gill Sans MT"/>
              </a:rPr>
              <a:t>/th/</a:t>
            </a:r>
            <a:endParaRPr sz="900">
              <a:latin typeface="Gill Sans MT"/>
              <a:cs typeface="Gill Sans MT"/>
            </a:endParaRPr>
          </a:p>
        </p:txBody>
      </p:sp>
      <p:graphicFrame>
        <p:nvGraphicFramePr>
          <p:cNvPr id="44" name="object 44"/>
          <p:cNvGraphicFramePr>
            <a:graphicFrameLocks noGrp="1"/>
          </p:cNvGraphicFramePr>
          <p:nvPr/>
        </p:nvGraphicFramePr>
        <p:xfrm>
          <a:off x="466443" y="1533006"/>
          <a:ext cx="1702431" cy="880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3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3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3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5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8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58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985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985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985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0985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0985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0985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110089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089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089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008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0.1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0.1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0.1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0.1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0.2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0.1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008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0.1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71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0.1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71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0.3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71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0.3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71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0.1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71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0.4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71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008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0.1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0.1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0.1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0.2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0.5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0.1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0093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0.1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52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0.2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52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0.3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52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0.2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52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0.1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52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0.3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52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008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0.6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0.5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0.1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0.1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0.2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0.1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5" name="object 45"/>
          <p:cNvSpPr txBox="1"/>
          <p:nvPr/>
        </p:nvSpPr>
        <p:spPr>
          <a:xfrm>
            <a:off x="227304" y="1334451"/>
            <a:ext cx="4674896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340610" algn="l"/>
              </a:tabLst>
            </a:pPr>
            <a:r>
              <a:rPr lang="ru-RU" sz="1100" spc="-50" dirty="0">
                <a:solidFill>
                  <a:srgbClr val="656565"/>
                </a:solidFill>
                <a:latin typeface="Arial"/>
                <a:cs typeface="Arial"/>
              </a:rPr>
              <a:t>Вероятности наблюдения </a:t>
            </a:r>
            <a:r>
              <a:rPr sz="1100" i="1" spc="25" dirty="0" smtClean="0">
                <a:solidFill>
                  <a:srgbClr val="656565"/>
                </a:solidFill>
                <a:latin typeface="Georgia"/>
                <a:cs typeface="Georgia"/>
              </a:rPr>
              <a:t>P</a:t>
            </a:r>
            <a:r>
              <a:rPr sz="1100" i="1" spc="-105" dirty="0" smtClean="0">
                <a:solidFill>
                  <a:srgbClr val="656565"/>
                </a:solidFill>
                <a:latin typeface="Georgia"/>
                <a:cs typeface="Georgia"/>
              </a:rPr>
              <a:t> </a:t>
            </a:r>
            <a:r>
              <a:rPr sz="1100" spc="35" dirty="0">
                <a:solidFill>
                  <a:srgbClr val="656565"/>
                </a:solidFill>
                <a:latin typeface="PMingLiU"/>
                <a:cs typeface="PMingLiU"/>
              </a:rPr>
              <a:t>(</a:t>
            </a:r>
            <a:r>
              <a:rPr sz="1100" i="1" spc="35" dirty="0">
                <a:solidFill>
                  <a:srgbClr val="656565"/>
                </a:solidFill>
                <a:latin typeface="Georgia"/>
                <a:cs typeface="Georgia"/>
              </a:rPr>
              <a:t>o</a:t>
            </a:r>
            <a:r>
              <a:rPr sz="1200" i="1" spc="52" baseline="-10416" dirty="0">
                <a:solidFill>
                  <a:srgbClr val="656565"/>
                </a:solidFill>
                <a:latin typeface="Arial"/>
                <a:cs typeface="Arial"/>
              </a:rPr>
              <a:t>t</a:t>
            </a:r>
            <a:r>
              <a:rPr sz="1100" spc="35" dirty="0">
                <a:solidFill>
                  <a:srgbClr val="656565"/>
                </a:solidFill>
                <a:latin typeface="Lucida Sans Unicode"/>
                <a:cs typeface="Lucida Sans Unicode"/>
              </a:rPr>
              <a:t>|</a:t>
            </a:r>
            <a:r>
              <a:rPr sz="1100" i="1" spc="35" dirty="0">
                <a:solidFill>
                  <a:srgbClr val="656565"/>
                </a:solidFill>
                <a:latin typeface="Georgia"/>
                <a:cs typeface="Georgia"/>
              </a:rPr>
              <a:t>c</a:t>
            </a:r>
            <a:r>
              <a:rPr sz="1200" i="1" spc="52" baseline="-10416" dirty="0">
                <a:solidFill>
                  <a:srgbClr val="656565"/>
                </a:solidFill>
                <a:latin typeface="Arial"/>
                <a:cs typeface="Arial"/>
              </a:rPr>
              <a:t>i</a:t>
            </a:r>
            <a:r>
              <a:rPr sz="1100" spc="35" dirty="0">
                <a:solidFill>
                  <a:srgbClr val="656565"/>
                </a:solidFill>
                <a:latin typeface="PMingLiU"/>
                <a:cs typeface="PMingLiU"/>
              </a:rPr>
              <a:t>)	</a:t>
            </a:r>
            <a:r>
              <a:rPr lang="ru-RU" sz="1100" spc="-15" dirty="0">
                <a:solidFill>
                  <a:srgbClr val="656565"/>
                </a:solidFill>
                <a:latin typeface="Arial"/>
                <a:cs typeface="Arial"/>
              </a:rPr>
              <a:t> Начать распределение</a:t>
            </a:r>
            <a:r>
              <a:rPr lang="ru-RU" sz="1100" spc="65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1100" i="1" spc="25" dirty="0" smtClean="0">
                <a:solidFill>
                  <a:srgbClr val="656565"/>
                </a:solidFill>
                <a:latin typeface="Georgia"/>
                <a:cs typeface="Georgia"/>
              </a:rPr>
              <a:t>P</a:t>
            </a:r>
            <a:r>
              <a:rPr sz="1100" i="1" spc="40" dirty="0" smtClean="0">
                <a:solidFill>
                  <a:srgbClr val="656565"/>
                </a:solidFill>
                <a:latin typeface="Georgia"/>
                <a:cs typeface="Georgia"/>
              </a:rPr>
              <a:t> </a:t>
            </a:r>
            <a:r>
              <a:rPr sz="1100" spc="25" dirty="0">
                <a:solidFill>
                  <a:srgbClr val="656565"/>
                </a:solidFill>
                <a:latin typeface="PMingLiU"/>
                <a:cs typeface="PMingLiU"/>
              </a:rPr>
              <a:t>(</a:t>
            </a:r>
            <a:r>
              <a:rPr sz="1100" i="1" spc="25" dirty="0">
                <a:solidFill>
                  <a:srgbClr val="656565"/>
                </a:solidFill>
                <a:latin typeface="Georgia"/>
                <a:cs typeface="Georgia"/>
              </a:rPr>
              <a:t>o</a:t>
            </a:r>
            <a:r>
              <a:rPr sz="1200" spc="37" baseline="-10416" dirty="0">
                <a:solidFill>
                  <a:srgbClr val="656565"/>
                </a:solidFill>
                <a:latin typeface="PMingLiU"/>
                <a:cs typeface="PMingLiU"/>
              </a:rPr>
              <a:t>1</a:t>
            </a:r>
            <a:r>
              <a:rPr sz="1200" i="1" spc="37" baseline="-10416" dirty="0">
                <a:solidFill>
                  <a:srgbClr val="656565"/>
                </a:solidFill>
                <a:latin typeface="Arial"/>
                <a:cs typeface="Arial"/>
              </a:rPr>
              <a:t>,...,t</a:t>
            </a:r>
            <a:r>
              <a:rPr sz="1100" spc="25" dirty="0">
                <a:solidFill>
                  <a:srgbClr val="656565"/>
                </a:solidFill>
                <a:latin typeface="Lucida Sans Unicode"/>
                <a:cs typeface="Lucida Sans Unicode"/>
              </a:rPr>
              <a:t>|</a:t>
            </a:r>
            <a:r>
              <a:rPr sz="1100" i="1" spc="25" dirty="0">
                <a:solidFill>
                  <a:srgbClr val="656565"/>
                </a:solidFill>
                <a:latin typeface="Georgia"/>
                <a:cs typeface="Georgia"/>
              </a:rPr>
              <a:t>c</a:t>
            </a:r>
            <a:r>
              <a:rPr sz="1200" i="1" spc="37" baseline="-10416" dirty="0">
                <a:solidFill>
                  <a:srgbClr val="656565"/>
                </a:solidFill>
                <a:latin typeface="Arial"/>
                <a:cs typeface="Arial"/>
              </a:rPr>
              <a:t>i</a:t>
            </a:r>
            <a:r>
              <a:rPr sz="1100" spc="25" dirty="0">
                <a:solidFill>
                  <a:srgbClr val="656565"/>
                </a:solidFill>
                <a:latin typeface="PMingLiU"/>
                <a:cs typeface="PMingLiU"/>
              </a:rPr>
              <a:t>)</a:t>
            </a:r>
            <a:endParaRPr sz="1100" dirty="0">
              <a:latin typeface="PMingLiU"/>
              <a:cs typeface="PMingLiU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940013" y="2452327"/>
            <a:ext cx="257175" cy="200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50" spc="125" dirty="0">
                <a:latin typeface="Gill Sans MT"/>
                <a:cs typeface="Gill Sans MT"/>
              </a:rPr>
              <a:t>t-&gt;</a:t>
            </a:r>
            <a:endParaRPr sz="1150">
              <a:latin typeface="Gill Sans MT"/>
              <a:cs typeface="Gill Sans M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566677" y="2190640"/>
            <a:ext cx="222885" cy="1651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spc="70" dirty="0">
                <a:latin typeface="Gill Sans MT"/>
                <a:cs typeface="Gill Sans MT"/>
              </a:rPr>
              <a:t>/th/</a:t>
            </a:r>
            <a:endParaRPr sz="900">
              <a:latin typeface="Gill Sans MT"/>
              <a:cs typeface="Gill Sans M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554240" y="1463541"/>
            <a:ext cx="259079" cy="78105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900" spc="85" dirty="0">
                <a:latin typeface="Gill Sans MT"/>
                <a:cs typeface="Gill Sans MT"/>
              </a:rPr>
              <a:t>...</a:t>
            </a:r>
            <a:endParaRPr sz="900">
              <a:latin typeface="Gill Sans MT"/>
              <a:cs typeface="Gill Sans MT"/>
            </a:endParaRPr>
          </a:p>
          <a:p>
            <a:pPr marL="24765">
              <a:lnSpc>
                <a:spcPts val="975"/>
              </a:lnSpc>
              <a:spcBef>
                <a:spcPts val="580"/>
              </a:spcBef>
            </a:pPr>
            <a:r>
              <a:rPr sz="900" spc="50" dirty="0">
                <a:latin typeface="Gill Sans MT"/>
                <a:cs typeface="Gill Sans MT"/>
              </a:rPr>
              <a:t>/t/</a:t>
            </a:r>
            <a:endParaRPr sz="900">
              <a:latin typeface="Gill Sans MT"/>
              <a:cs typeface="Gill Sans MT"/>
            </a:endParaRPr>
          </a:p>
          <a:p>
            <a:pPr marL="24765">
              <a:lnSpc>
                <a:spcPts val="875"/>
              </a:lnSpc>
            </a:pPr>
            <a:r>
              <a:rPr sz="900" spc="100" dirty="0">
                <a:latin typeface="Gill Sans MT"/>
                <a:cs typeface="Gill Sans MT"/>
              </a:rPr>
              <a:t>/ae/</a:t>
            </a:r>
            <a:endParaRPr sz="900">
              <a:latin typeface="Gill Sans MT"/>
              <a:cs typeface="Gill Sans MT"/>
            </a:endParaRPr>
          </a:p>
          <a:p>
            <a:pPr marL="24765">
              <a:lnSpc>
                <a:spcPts val="875"/>
              </a:lnSpc>
            </a:pPr>
            <a:r>
              <a:rPr sz="900" spc="65" dirty="0">
                <a:latin typeface="Gill Sans MT"/>
                <a:cs typeface="Gill Sans MT"/>
              </a:rPr>
              <a:t>/k/</a:t>
            </a:r>
            <a:endParaRPr sz="900">
              <a:latin typeface="Gill Sans MT"/>
              <a:cs typeface="Gill Sans MT"/>
            </a:endParaRPr>
          </a:p>
          <a:p>
            <a:pPr marL="24765">
              <a:lnSpc>
                <a:spcPts val="975"/>
              </a:lnSpc>
            </a:pPr>
            <a:r>
              <a:rPr sz="900" spc="75" dirty="0">
                <a:latin typeface="Gill Sans MT"/>
                <a:cs typeface="Gill Sans MT"/>
              </a:rPr>
              <a:t>/e/</a:t>
            </a:r>
            <a:endParaRPr sz="900">
              <a:latin typeface="Gill Sans MT"/>
              <a:cs typeface="Gill Sans MT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542980" y="2302118"/>
            <a:ext cx="280670" cy="1651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spc="195" dirty="0">
                <a:latin typeface="Gill Sans MT"/>
                <a:cs typeface="Gill Sans MT"/>
              </a:rPr>
              <a:t>&lt;s&gt;</a:t>
            </a:r>
            <a:endParaRPr sz="900">
              <a:latin typeface="Gill Sans MT"/>
              <a:cs typeface="Gill Sans MT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2867461" y="1732290"/>
            <a:ext cx="1204595" cy="650240"/>
          </a:xfrm>
          <a:custGeom>
            <a:avLst/>
            <a:gdLst/>
            <a:ahLst/>
            <a:cxnLst/>
            <a:rect l="l" t="t" r="r" b="b"/>
            <a:pathLst>
              <a:path w="1204595" h="650239">
                <a:moveTo>
                  <a:pt x="0" y="649850"/>
                </a:moveTo>
                <a:lnTo>
                  <a:pt x="123001" y="543367"/>
                </a:lnTo>
                <a:lnTo>
                  <a:pt x="225791" y="543367"/>
                </a:lnTo>
                <a:lnTo>
                  <a:pt x="335944" y="444253"/>
                </a:lnTo>
                <a:lnTo>
                  <a:pt x="446084" y="446080"/>
                </a:lnTo>
                <a:lnTo>
                  <a:pt x="559891" y="326753"/>
                </a:lnTo>
                <a:lnTo>
                  <a:pt x="664529" y="324923"/>
                </a:lnTo>
                <a:lnTo>
                  <a:pt x="767332" y="218462"/>
                </a:lnTo>
                <a:lnTo>
                  <a:pt x="893991" y="216618"/>
                </a:lnTo>
                <a:lnTo>
                  <a:pt x="1004149" y="218462"/>
                </a:lnTo>
                <a:lnTo>
                  <a:pt x="1117956" y="111980"/>
                </a:lnTo>
                <a:lnTo>
                  <a:pt x="1204226" y="0"/>
                </a:lnTo>
              </a:path>
            </a:pathLst>
          </a:custGeom>
          <a:ln w="36345">
            <a:solidFill>
              <a:srgbClr val="0BFF1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905633" y="2306469"/>
            <a:ext cx="38735" cy="44450"/>
          </a:xfrm>
          <a:custGeom>
            <a:avLst/>
            <a:gdLst/>
            <a:ahLst/>
            <a:cxnLst/>
            <a:rect l="l" t="t" r="r" b="b"/>
            <a:pathLst>
              <a:path w="38735" h="44450">
                <a:moveTo>
                  <a:pt x="0" y="44064"/>
                </a:moveTo>
                <a:lnTo>
                  <a:pt x="38548" y="0"/>
                </a:lnTo>
              </a:path>
            </a:pathLst>
          </a:custGeom>
          <a:ln w="7995">
            <a:solidFill>
              <a:srgbClr val="FF2F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902085" y="2298447"/>
            <a:ext cx="49530" cy="52705"/>
          </a:xfrm>
          <a:custGeom>
            <a:avLst/>
            <a:gdLst/>
            <a:ahLst/>
            <a:cxnLst/>
            <a:rect l="l" t="t" r="r" b="b"/>
            <a:pathLst>
              <a:path w="49530" h="52705">
                <a:moveTo>
                  <a:pt x="49016" y="0"/>
                </a:moveTo>
                <a:lnTo>
                  <a:pt x="0" y="26759"/>
                </a:lnTo>
                <a:lnTo>
                  <a:pt x="10091" y="29362"/>
                </a:lnTo>
                <a:lnTo>
                  <a:pt x="18678" y="34790"/>
                </a:lnTo>
                <a:lnTo>
                  <a:pt x="25176" y="42547"/>
                </a:lnTo>
                <a:lnTo>
                  <a:pt x="28999" y="52137"/>
                </a:lnTo>
                <a:lnTo>
                  <a:pt x="49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981709" y="2186217"/>
            <a:ext cx="85743" cy="766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4" name="object 54"/>
          <p:cNvGraphicFramePr>
            <a:graphicFrameLocks noGrp="1"/>
          </p:cNvGraphicFramePr>
          <p:nvPr/>
        </p:nvGraphicFramePr>
        <p:xfrm>
          <a:off x="2804452" y="1567041"/>
          <a:ext cx="1645279" cy="8753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2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2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2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2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7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921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921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921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0921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0921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0922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109426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426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429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406">
                <a:tc>
                  <a:txBody>
                    <a:bodyPr/>
                    <a:lstStyle/>
                    <a:p>
                      <a:pPr marR="57785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500" dirty="0">
                          <a:latin typeface="Gill Sans MT"/>
                          <a:cs typeface="Gill Sans MT"/>
                        </a:rPr>
                        <a:t>0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77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9426">
                <a:tc>
                  <a:txBody>
                    <a:bodyPr/>
                    <a:lstStyle/>
                    <a:p>
                      <a:pPr marR="57785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500" dirty="0">
                          <a:latin typeface="Gill Sans MT"/>
                          <a:cs typeface="Gill Sans MT"/>
                        </a:rPr>
                        <a:t>0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71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9429">
                <a:tc>
                  <a:txBody>
                    <a:bodyPr/>
                    <a:lstStyle/>
                    <a:p>
                      <a:pPr marR="5778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500" dirty="0">
                          <a:latin typeface="Gill Sans MT"/>
                          <a:cs typeface="Gill Sans MT"/>
                        </a:rPr>
                        <a:t>0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58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540"/>
                        </a:lnSpc>
                        <a:spcBef>
                          <a:spcPts val="220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.03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279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9426">
                <a:tc>
                  <a:txBody>
                    <a:bodyPr/>
                    <a:lstStyle/>
                    <a:p>
                      <a:pPr marR="5778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500" dirty="0">
                          <a:latin typeface="Gill Sans MT"/>
                          <a:cs typeface="Gill Sans MT"/>
                        </a:rPr>
                        <a:t>0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460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0.6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46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.15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77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9426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500" spc="-5" dirty="0">
                          <a:latin typeface="Gill Sans MT"/>
                          <a:cs typeface="Gill Sans MT"/>
                        </a:rPr>
                        <a:t>1.0</a:t>
                      </a:r>
                      <a:endParaRPr sz="500">
                        <a:latin typeface="Gill Sans MT"/>
                        <a:cs typeface="Gill Sans MT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6" name="object 5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Andrew</a:t>
            </a:r>
            <a:r>
              <a:rPr spc="-10" dirty="0"/>
              <a:t> </a:t>
            </a:r>
            <a:r>
              <a:rPr spc="-20" dirty="0"/>
              <a:t>Senior</a:t>
            </a:r>
          </a:p>
        </p:txBody>
      </p:sp>
      <p:sp>
        <p:nvSpPr>
          <p:cNvPr id="57" name="object 5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30" dirty="0"/>
              <a:t>Speech</a:t>
            </a:r>
            <a:r>
              <a:rPr spc="-15" dirty="0"/>
              <a:t> </a:t>
            </a:r>
            <a:r>
              <a:rPr spc="-5" dirty="0"/>
              <a:t>Recognition</a:t>
            </a: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r>
              <a:rPr spc="-20" dirty="0"/>
              <a:t>29 </a:t>
            </a:r>
            <a:r>
              <a:rPr spc="5" dirty="0"/>
              <a:t>of</a:t>
            </a:r>
            <a:r>
              <a:rPr spc="40" dirty="0"/>
              <a:t> </a:t>
            </a:r>
            <a:r>
              <a:rPr spc="-20" dirty="0"/>
              <a:t>63</a:t>
            </a:r>
          </a:p>
        </p:txBody>
      </p:sp>
      <p:sp>
        <p:nvSpPr>
          <p:cNvPr id="55" name="object 55"/>
          <p:cNvSpPr txBox="1"/>
          <p:nvPr/>
        </p:nvSpPr>
        <p:spPr>
          <a:xfrm>
            <a:off x="2828831" y="2446415"/>
            <a:ext cx="283845" cy="10413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75" dirty="0">
                <a:latin typeface="Gill Sans MT"/>
                <a:cs typeface="Gill Sans MT"/>
              </a:rPr>
              <a:t>0 1</a:t>
            </a:r>
            <a:r>
              <a:rPr sz="500" spc="180" dirty="0">
                <a:latin typeface="Gill Sans MT"/>
                <a:cs typeface="Gill Sans MT"/>
              </a:rPr>
              <a:t> </a:t>
            </a:r>
            <a:r>
              <a:rPr sz="500" spc="75" dirty="0">
                <a:latin typeface="Gill Sans MT"/>
                <a:cs typeface="Gill Sans MT"/>
              </a:rPr>
              <a:t>2</a:t>
            </a:r>
            <a:endParaRPr sz="500">
              <a:latin typeface="Gill Sans MT"/>
              <a:cs typeface="Gill Sans MT"/>
            </a:endParaRP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305" y="70800"/>
            <a:ext cx="171019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-30" dirty="0" smtClean="0"/>
              <a:t>Декодирование</a:t>
            </a:r>
            <a:endParaRPr spc="-30" dirty="0"/>
          </a:p>
        </p:txBody>
      </p:sp>
      <p:sp>
        <p:nvSpPr>
          <p:cNvPr id="3" name="object 3"/>
          <p:cNvSpPr txBox="1"/>
          <p:nvPr/>
        </p:nvSpPr>
        <p:spPr>
          <a:xfrm>
            <a:off x="296899" y="923022"/>
            <a:ext cx="3144867" cy="226279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100" spc="-90" dirty="0" smtClean="0">
                <a:solidFill>
                  <a:srgbClr val="656565"/>
                </a:solidFill>
                <a:latin typeface="Arial"/>
                <a:cs typeface="Arial"/>
              </a:rPr>
              <a:t>Распознавание речи разворачивается примерно так же</a:t>
            </a:r>
            <a:r>
              <a:rPr sz="1100" spc="-90" dirty="0" smtClean="0">
                <a:solidFill>
                  <a:srgbClr val="656565"/>
                </a:solidFill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12700" marR="949325">
              <a:lnSpc>
                <a:spcPct val="102600"/>
              </a:lnSpc>
            </a:pPr>
            <a:r>
              <a:rPr lang="ru-RU" sz="1100" spc="-60" dirty="0" smtClean="0">
                <a:solidFill>
                  <a:srgbClr val="656565"/>
                </a:solidFill>
                <a:latin typeface="Arial"/>
                <a:cs typeface="Arial"/>
              </a:rPr>
              <a:t>Теперь у нас есть граф вместо прямого пути.</a:t>
            </a:r>
            <a:endParaRPr sz="1100" dirty="0">
              <a:latin typeface="Arial"/>
              <a:cs typeface="Arial"/>
            </a:endParaRPr>
          </a:p>
          <a:p>
            <a:pPr marL="12700" marR="1064895">
              <a:lnSpc>
                <a:spcPct val="102600"/>
              </a:lnSpc>
            </a:pPr>
            <a:r>
              <a:rPr lang="ru-RU" sz="1100" spc="-25" dirty="0" smtClean="0">
                <a:solidFill>
                  <a:srgbClr val="656565"/>
                </a:solidFill>
                <a:latin typeface="Arial"/>
                <a:cs typeface="Arial"/>
              </a:rPr>
              <a:t>Необязательные паузы между словами.</a:t>
            </a:r>
          </a:p>
          <a:p>
            <a:pPr marL="12700" marR="1064895">
              <a:lnSpc>
                <a:spcPct val="102600"/>
              </a:lnSpc>
            </a:pPr>
            <a:r>
              <a:rPr lang="ru-RU" sz="1100" spc="-25" dirty="0" smtClean="0">
                <a:solidFill>
                  <a:srgbClr val="656565"/>
                </a:solidFill>
                <a:latin typeface="Arial"/>
                <a:cs typeface="Arial"/>
              </a:rPr>
              <a:t>Альтернативные способы произношения</a:t>
            </a:r>
            <a:r>
              <a:rPr sz="1100" spc="-40" dirty="0" smtClean="0">
                <a:solidFill>
                  <a:srgbClr val="656565"/>
                </a:solidFill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ru-RU" sz="1100" spc="-35" dirty="0" smtClean="0">
                <a:solidFill>
                  <a:srgbClr val="656565"/>
                </a:solidFill>
                <a:latin typeface="Arial"/>
                <a:cs typeface="Arial"/>
              </a:rPr>
              <a:t>Обычно используют макс. </a:t>
            </a:r>
            <a:r>
              <a:rPr lang="ru-RU" sz="1100" spc="-35" dirty="0">
                <a:solidFill>
                  <a:srgbClr val="656565"/>
                </a:solidFill>
                <a:latin typeface="Arial"/>
                <a:cs typeface="Arial"/>
              </a:rPr>
              <a:t>в</a:t>
            </a:r>
            <a:r>
              <a:rPr lang="ru-RU" sz="1100" spc="-35" dirty="0" smtClean="0">
                <a:solidFill>
                  <a:srgbClr val="656565"/>
                </a:solidFill>
                <a:latin typeface="Arial"/>
                <a:cs typeface="Arial"/>
              </a:rPr>
              <a:t>ероятность и работают в домене логарифма.</a:t>
            </a:r>
            <a:endParaRPr sz="1100" dirty="0">
              <a:latin typeface="Arial"/>
              <a:cs typeface="Arial"/>
            </a:endParaRPr>
          </a:p>
          <a:p>
            <a:pPr marL="12700" marR="307975">
              <a:lnSpc>
                <a:spcPct val="102600"/>
              </a:lnSpc>
            </a:pPr>
            <a:r>
              <a:rPr lang="ru-RU" sz="1100" spc="-50" dirty="0" smtClean="0">
                <a:solidFill>
                  <a:srgbClr val="656565"/>
                </a:solidFill>
                <a:latin typeface="Arial"/>
                <a:cs typeface="Arial"/>
              </a:rPr>
              <a:t>Пространство гипотез огромное, поэтому мы держим только </a:t>
            </a:r>
            <a:r>
              <a:rPr sz="1100" spc="10" dirty="0" smtClean="0">
                <a:solidFill>
                  <a:srgbClr val="656565"/>
                </a:solidFill>
                <a:latin typeface="Arial"/>
                <a:cs typeface="Arial"/>
              </a:rPr>
              <a:t>“</a:t>
            </a:r>
            <a:r>
              <a:rPr lang="ru-RU" sz="1100" spc="10" dirty="0" smtClean="0">
                <a:solidFill>
                  <a:srgbClr val="656565"/>
                </a:solidFill>
                <a:latin typeface="Arial"/>
                <a:cs typeface="Arial"/>
              </a:rPr>
              <a:t>луч</a:t>
            </a:r>
            <a:r>
              <a:rPr sz="1100" spc="10" dirty="0" smtClean="0">
                <a:solidFill>
                  <a:srgbClr val="656565"/>
                </a:solidFill>
                <a:latin typeface="Arial"/>
                <a:cs typeface="Arial"/>
              </a:rPr>
              <a:t>”</a:t>
            </a:r>
            <a:r>
              <a:rPr lang="ru-RU" sz="1100" spc="10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lang="ru-RU" sz="1100" spc="-20" dirty="0" smtClean="0">
                <a:solidFill>
                  <a:srgbClr val="656565"/>
                </a:solidFill>
                <a:latin typeface="Arial"/>
                <a:cs typeface="Arial"/>
              </a:rPr>
              <a:t>лучших путей,</a:t>
            </a:r>
            <a:r>
              <a:rPr lang="ru-RU" sz="1100" spc="-40" dirty="0" smtClean="0">
                <a:solidFill>
                  <a:srgbClr val="656565"/>
                </a:solidFill>
                <a:latin typeface="Arial"/>
                <a:cs typeface="Arial"/>
              </a:rPr>
              <a:t> и можем потерять то, что в конечном счете станет истинным лучшим путем.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85340" y="1643769"/>
            <a:ext cx="99284" cy="99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63381" y="1381694"/>
            <a:ext cx="283210" cy="276225"/>
          </a:xfrm>
          <a:custGeom>
            <a:avLst/>
            <a:gdLst/>
            <a:ahLst/>
            <a:cxnLst/>
            <a:rect l="l" t="t" r="r" b="b"/>
            <a:pathLst>
              <a:path w="283210" h="276225">
                <a:moveTo>
                  <a:pt x="0" y="276045"/>
                </a:moveTo>
                <a:lnTo>
                  <a:pt x="283113" y="0"/>
                </a:lnTo>
              </a:path>
            </a:pathLst>
          </a:custGeom>
          <a:ln w="40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617151" y="1297436"/>
            <a:ext cx="281940" cy="39179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R="60960" algn="r">
              <a:lnSpc>
                <a:spcPct val="100000"/>
              </a:lnSpc>
              <a:spcBef>
                <a:spcPts val="400"/>
              </a:spcBef>
            </a:pPr>
            <a:r>
              <a:rPr sz="950" spc="100" dirty="0">
                <a:latin typeface="Gill Sans MT"/>
                <a:cs typeface="Gill Sans MT"/>
              </a:rPr>
              <a:t>the</a:t>
            </a:r>
            <a:endParaRPr sz="950">
              <a:latin typeface="Gill Sans MT"/>
              <a:cs typeface="Gill Sans MT"/>
            </a:endParaRPr>
          </a:p>
          <a:p>
            <a:pPr marR="5080" algn="r">
              <a:lnSpc>
                <a:spcPct val="100000"/>
              </a:lnSpc>
              <a:spcBef>
                <a:spcPts val="300"/>
              </a:spcBef>
            </a:pPr>
            <a:r>
              <a:rPr sz="950" spc="180" dirty="0">
                <a:latin typeface="Gill Sans MT"/>
                <a:cs typeface="Gill Sans MT"/>
              </a:rPr>
              <a:t>a</a:t>
            </a:r>
            <a:endParaRPr sz="95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18625" y="1677631"/>
            <a:ext cx="570230" cy="4121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63525">
              <a:lnSpc>
                <a:spcPct val="100000"/>
              </a:lnSpc>
              <a:spcBef>
                <a:spcPts val="110"/>
              </a:spcBef>
            </a:pPr>
            <a:r>
              <a:rPr sz="950" spc="105" dirty="0">
                <a:latin typeface="Gill Sans MT"/>
                <a:cs typeface="Gill Sans MT"/>
              </a:rPr>
              <a:t>once</a:t>
            </a:r>
            <a:endParaRPr sz="95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950" spc="80" dirty="0">
                <a:latin typeface="Gill Sans MT"/>
                <a:cs typeface="Gill Sans MT"/>
              </a:rPr>
              <a:t>hello</a:t>
            </a:r>
            <a:endParaRPr sz="950">
              <a:latin typeface="Gill Sans MT"/>
              <a:cs typeface="Gill Sans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41777" y="1132748"/>
            <a:ext cx="229235" cy="244475"/>
          </a:xfrm>
          <a:custGeom>
            <a:avLst/>
            <a:gdLst/>
            <a:ahLst/>
            <a:cxnLst/>
            <a:rect l="l" t="t" r="r" b="b"/>
            <a:pathLst>
              <a:path w="229235" h="244475">
                <a:moveTo>
                  <a:pt x="0" y="244419"/>
                </a:moveTo>
                <a:lnTo>
                  <a:pt x="229019" y="0"/>
                </a:lnTo>
              </a:path>
            </a:pathLst>
          </a:custGeom>
          <a:ln w="34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42253" y="1350288"/>
            <a:ext cx="363855" cy="22225"/>
          </a:xfrm>
          <a:custGeom>
            <a:avLst/>
            <a:gdLst/>
            <a:ahLst/>
            <a:cxnLst/>
            <a:rect l="l" t="t" r="r" b="b"/>
            <a:pathLst>
              <a:path w="363854" h="22225">
                <a:moveTo>
                  <a:pt x="0" y="21789"/>
                </a:moveTo>
                <a:lnTo>
                  <a:pt x="36354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76239" y="1646188"/>
            <a:ext cx="338455" cy="52069"/>
          </a:xfrm>
          <a:custGeom>
            <a:avLst/>
            <a:gdLst/>
            <a:ahLst/>
            <a:cxnLst/>
            <a:rect l="l" t="t" r="r" b="b"/>
            <a:pathLst>
              <a:path w="338454" h="52069">
                <a:moveTo>
                  <a:pt x="0" y="51941"/>
                </a:moveTo>
                <a:lnTo>
                  <a:pt x="33828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935822" y="1024895"/>
            <a:ext cx="421005" cy="546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1115"/>
              </a:lnSpc>
              <a:spcBef>
                <a:spcPts val="110"/>
              </a:spcBef>
            </a:pPr>
            <a:r>
              <a:rPr sz="950" spc="110" dirty="0">
                <a:latin typeface="Gill Sans MT"/>
                <a:cs typeface="Gill Sans MT"/>
              </a:rPr>
              <a:t>cat</a:t>
            </a:r>
            <a:endParaRPr sz="950">
              <a:latin typeface="Gill Sans MT"/>
              <a:cs typeface="Gill Sans MT"/>
            </a:endParaRPr>
          </a:p>
          <a:p>
            <a:pPr marL="178435">
              <a:lnSpc>
                <a:spcPts val="1115"/>
              </a:lnSpc>
            </a:pPr>
            <a:r>
              <a:rPr sz="950" spc="125" dirty="0">
                <a:latin typeface="Gill Sans MT"/>
                <a:cs typeface="Gill Sans MT"/>
              </a:rPr>
              <a:t>dog</a:t>
            </a:r>
            <a:endParaRPr sz="950">
              <a:latin typeface="Gill Sans MT"/>
              <a:cs typeface="Gill Sans MT"/>
            </a:endParaRPr>
          </a:p>
          <a:p>
            <a:pPr marL="146050">
              <a:lnSpc>
                <a:spcPct val="100000"/>
              </a:lnSpc>
              <a:spcBef>
                <a:spcPts val="715"/>
              </a:spcBef>
            </a:pPr>
            <a:r>
              <a:rPr sz="950" spc="110" dirty="0">
                <a:latin typeface="Gill Sans MT"/>
                <a:cs typeface="Gill Sans MT"/>
              </a:rPr>
              <a:t>cat</a:t>
            </a:r>
            <a:endParaRPr sz="950">
              <a:latin typeface="Gill Sans MT"/>
              <a:cs typeface="Gill Sans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37282" y="1568404"/>
            <a:ext cx="25463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125" dirty="0">
                <a:latin typeface="Gill Sans MT"/>
                <a:cs typeface="Gill Sans MT"/>
              </a:rPr>
              <a:t>dog</a:t>
            </a:r>
            <a:endParaRPr sz="950">
              <a:latin typeface="Gill Sans MT"/>
              <a:cs typeface="Gill Sans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016625" y="1534254"/>
            <a:ext cx="313055" cy="109855"/>
          </a:xfrm>
          <a:custGeom>
            <a:avLst/>
            <a:gdLst/>
            <a:ahLst/>
            <a:cxnLst/>
            <a:rect l="l" t="t" r="r" b="b"/>
            <a:pathLst>
              <a:path w="313054" h="109855">
                <a:moveTo>
                  <a:pt x="0" y="109689"/>
                </a:moveTo>
                <a:lnTo>
                  <a:pt x="31289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18499" y="1640785"/>
            <a:ext cx="294005" cy="183515"/>
          </a:xfrm>
          <a:custGeom>
            <a:avLst/>
            <a:gdLst/>
            <a:ahLst/>
            <a:cxnLst/>
            <a:rect l="l" t="t" r="r" b="b"/>
            <a:pathLst>
              <a:path w="294004" h="183514">
                <a:moveTo>
                  <a:pt x="0" y="0"/>
                </a:moveTo>
                <a:lnTo>
                  <a:pt x="293754" y="182971"/>
                </a:lnTo>
              </a:path>
            </a:pathLst>
          </a:custGeom>
          <a:ln w="3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72296" y="1716109"/>
            <a:ext cx="303530" cy="170815"/>
          </a:xfrm>
          <a:custGeom>
            <a:avLst/>
            <a:gdLst/>
            <a:ahLst/>
            <a:cxnLst/>
            <a:rect l="l" t="t" r="r" b="b"/>
            <a:pathLst>
              <a:path w="303529" h="170814">
                <a:moveTo>
                  <a:pt x="0" y="0"/>
                </a:moveTo>
                <a:lnTo>
                  <a:pt x="303058" y="170722"/>
                </a:lnTo>
              </a:path>
            </a:pathLst>
          </a:custGeom>
          <a:ln w="32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57486" y="1729014"/>
            <a:ext cx="252729" cy="375920"/>
          </a:xfrm>
          <a:custGeom>
            <a:avLst/>
            <a:gdLst/>
            <a:ahLst/>
            <a:cxnLst/>
            <a:rect l="l" t="t" r="r" b="b"/>
            <a:pathLst>
              <a:path w="252729" h="375919">
                <a:moveTo>
                  <a:pt x="0" y="0"/>
                </a:moveTo>
                <a:lnTo>
                  <a:pt x="252622" y="375848"/>
                </a:lnTo>
              </a:path>
            </a:pathLst>
          </a:custGeom>
          <a:ln w="44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23695" y="1359459"/>
            <a:ext cx="46990" cy="46990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90" y="46565"/>
                </a:moveTo>
                <a:lnTo>
                  <a:pt x="14226" y="44734"/>
                </a:lnTo>
                <a:lnTo>
                  <a:pt x="6823" y="39742"/>
                </a:lnTo>
                <a:lnTo>
                  <a:pt x="1830" y="32339"/>
                </a:lnTo>
                <a:lnTo>
                  <a:pt x="0" y="23275"/>
                </a:lnTo>
                <a:lnTo>
                  <a:pt x="1830" y="14213"/>
                </a:lnTo>
                <a:lnTo>
                  <a:pt x="6823" y="6815"/>
                </a:lnTo>
                <a:lnTo>
                  <a:pt x="14226" y="1828"/>
                </a:lnTo>
                <a:lnTo>
                  <a:pt x="23290" y="0"/>
                </a:lnTo>
                <a:lnTo>
                  <a:pt x="32352" y="1828"/>
                </a:lnTo>
                <a:lnTo>
                  <a:pt x="39752" y="6815"/>
                </a:lnTo>
                <a:lnTo>
                  <a:pt x="44740" y="14213"/>
                </a:lnTo>
                <a:lnTo>
                  <a:pt x="46569" y="23275"/>
                </a:lnTo>
                <a:lnTo>
                  <a:pt x="44740" y="32339"/>
                </a:lnTo>
                <a:lnTo>
                  <a:pt x="39752" y="39742"/>
                </a:lnTo>
                <a:lnTo>
                  <a:pt x="32352" y="44734"/>
                </a:lnTo>
                <a:lnTo>
                  <a:pt x="23290" y="465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23695" y="1359459"/>
            <a:ext cx="46990" cy="46990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46569" y="23275"/>
                </a:moveTo>
                <a:lnTo>
                  <a:pt x="44740" y="32339"/>
                </a:lnTo>
                <a:lnTo>
                  <a:pt x="39752" y="39742"/>
                </a:lnTo>
                <a:lnTo>
                  <a:pt x="32352" y="44734"/>
                </a:lnTo>
                <a:lnTo>
                  <a:pt x="23290" y="46565"/>
                </a:lnTo>
                <a:lnTo>
                  <a:pt x="14226" y="44734"/>
                </a:lnTo>
                <a:lnTo>
                  <a:pt x="6823" y="39742"/>
                </a:lnTo>
                <a:lnTo>
                  <a:pt x="1830" y="32339"/>
                </a:lnTo>
                <a:lnTo>
                  <a:pt x="0" y="23275"/>
                </a:lnTo>
                <a:lnTo>
                  <a:pt x="1830" y="14213"/>
                </a:lnTo>
                <a:lnTo>
                  <a:pt x="6823" y="6815"/>
                </a:lnTo>
                <a:lnTo>
                  <a:pt x="14226" y="1828"/>
                </a:lnTo>
                <a:lnTo>
                  <a:pt x="23290" y="0"/>
                </a:lnTo>
                <a:lnTo>
                  <a:pt x="32352" y="1828"/>
                </a:lnTo>
                <a:lnTo>
                  <a:pt x="39752" y="6815"/>
                </a:lnTo>
                <a:lnTo>
                  <a:pt x="44740" y="14213"/>
                </a:lnTo>
                <a:lnTo>
                  <a:pt x="46569" y="23275"/>
                </a:lnTo>
                <a:close/>
              </a:path>
            </a:pathLst>
          </a:custGeom>
          <a:ln w="65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99137" y="1619625"/>
            <a:ext cx="46990" cy="46990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75" y="46565"/>
                </a:moveTo>
                <a:lnTo>
                  <a:pt x="14213" y="44737"/>
                </a:lnTo>
                <a:lnTo>
                  <a:pt x="6815" y="39750"/>
                </a:lnTo>
                <a:lnTo>
                  <a:pt x="1828" y="32352"/>
                </a:lnTo>
                <a:lnTo>
                  <a:pt x="0" y="23290"/>
                </a:lnTo>
                <a:lnTo>
                  <a:pt x="1828" y="14220"/>
                </a:lnTo>
                <a:lnTo>
                  <a:pt x="6815" y="6817"/>
                </a:lnTo>
                <a:lnTo>
                  <a:pt x="14213" y="1828"/>
                </a:lnTo>
                <a:lnTo>
                  <a:pt x="23275" y="0"/>
                </a:lnTo>
                <a:lnTo>
                  <a:pt x="32339" y="1828"/>
                </a:lnTo>
                <a:lnTo>
                  <a:pt x="39744" y="6817"/>
                </a:lnTo>
                <a:lnTo>
                  <a:pt x="44738" y="14220"/>
                </a:lnTo>
                <a:lnTo>
                  <a:pt x="46569" y="23290"/>
                </a:lnTo>
                <a:lnTo>
                  <a:pt x="44738" y="32352"/>
                </a:lnTo>
                <a:lnTo>
                  <a:pt x="39744" y="39750"/>
                </a:lnTo>
                <a:lnTo>
                  <a:pt x="32339" y="44737"/>
                </a:lnTo>
                <a:lnTo>
                  <a:pt x="23275" y="465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999137" y="1619625"/>
            <a:ext cx="46990" cy="46990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46569" y="23290"/>
                </a:moveTo>
                <a:lnTo>
                  <a:pt x="44738" y="32352"/>
                </a:lnTo>
                <a:lnTo>
                  <a:pt x="39744" y="39750"/>
                </a:lnTo>
                <a:lnTo>
                  <a:pt x="32339" y="44737"/>
                </a:lnTo>
                <a:lnTo>
                  <a:pt x="23275" y="46565"/>
                </a:lnTo>
                <a:lnTo>
                  <a:pt x="14213" y="44737"/>
                </a:lnTo>
                <a:lnTo>
                  <a:pt x="6815" y="39750"/>
                </a:lnTo>
                <a:lnTo>
                  <a:pt x="1828" y="32352"/>
                </a:lnTo>
                <a:lnTo>
                  <a:pt x="0" y="23290"/>
                </a:lnTo>
                <a:lnTo>
                  <a:pt x="1828" y="14220"/>
                </a:lnTo>
                <a:lnTo>
                  <a:pt x="6815" y="6817"/>
                </a:lnTo>
                <a:lnTo>
                  <a:pt x="14213" y="1828"/>
                </a:lnTo>
                <a:lnTo>
                  <a:pt x="23275" y="0"/>
                </a:lnTo>
                <a:lnTo>
                  <a:pt x="32339" y="1828"/>
                </a:lnTo>
                <a:lnTo>
                  <a:pt x="39744" y="6817"/>
                </a:lnTo>
                <a:lnTo>
                  <a:pt x="44738" y="14220"/>
                </a:lnTo>
                <a:lnTo>
                  <a:pt x="46569" y="23290"/>
                </a:lnTo>
                <a:close/>
              </a:path>
            </a:pathLst>
          </a:custGeom>
          <a:ln w="65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56019" y="1869016"/>
            <a:ext cx="46990" cy="46990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94" y="46581"/>
                </a:moveTo>
                <a:lnTo>
                  <a:pt x="14229" y="44750"/>
                </a:lnTo>
                <a:lnTo>
                  <a:pt x="6825" y="39757"/>
                </a:lnTo>
                <a:lnTo>
                  <a:pt x="1831" y="32354"/>
                </a:lnTo>
                <a:lnTo>
                  <a:pt x="0" y="23290"/>
                </a:lnTo>
                <a:lnTo>
                  <a:pt x="1831" y="14226"/>
                </a:lnTo>
                <a:lnTo>
                  <a:pt x="6825" y="6823"/>
                </a:lnTo>
                <a:lnTo>
                  <a:pt x="14229" y="1830"/>
                </a:lnTo>
                <a:lnTo>
                  <a:pt x="23294" y="0"/>
                </a:lnTo>
                <a:lnTo>
                  <a:pt x="32358" y="1830"/>
                </a:lnTo>
                <a:lnTo>
                  <a:pt x="39761" y="6823"/>
                </a:lnTo>
                <a:lnTo>
                  <a:pt x="44753" y="14226"/>
                </a:lnTo>
                <a:lnTo>
                  <a:pt x="46584" y="23290"/>
                </a:lnTo>
                <a:lnTo>
                  <a:pt x="44753" y="32354"/>
                </a:lnTo>
                <a:lnTo>
                  <a:pt x="39761" y="39757"/>
                </a:lnTo>
                <a:lnTo>
                  <a:pt x="32358" y="44750"/>
                </a:lnTo>
                <a:lnTo>
                  <a:pt x="23294" y="465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56019" y="1869016"/>
            <a:ext cx="46990" cy="46990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46584" y="23290"/>
                </a:moveTo>
                <a:lnTo>
                  <a:pt x="44753" y="32354"/>
                </a:lnTo>
                <a:lnTo>
                  <a:pt x="39761" y="39757"/>
                </a:lnTo>
                <a:lnTo>
                  <a:pt x="32358" y="44750"/>
                </a:lnTo>
                <a:lnTo>
                  <a:pt x="23294" y="46581"/>
                </a:lnTo>
                <a:lnTo>
                  <a:pt x="14229" y="44750"/>
                </a:lnTo>
                <a:lnTo>
                  <a:pt x="6825" y="39757"/>
                </a:lnTo>
                <a:lnTo>
                  <a:pt x="1831" y="32354"/>
                </a:lnTo>
                <a:lnTo>
                  <a:pt x="0" y="23290"/>
                </a:lnTo>
                <a:lnTo>
                  <a:pt x="1831" y="14226"/>
                </a:lnTo>
                <a:lnTo>
                  <a:pt x="6825" y="6823"/>
                </a:lnTo>
                <a:lnTo>
                  <a:pt x="14229" y="1830"/>
                </a:lnTo>
                <a:lnTo>
                  <a:pt x="23294" y="0"/>
                </a:lnTo>
                <a:lnTo>
                  <a:pt x="32358" y="1830"/>
                </a:lnTo>
                <a:lnTo>
                  <a:pt x="39761" y="6823"/>
                </a:lnTo>
                <a:lnTo>
                  <a:pt x="44753" y="14226"/>
                </a:lnTo>
                <a:lnTo>
                  <a:pt x="46584" y="23290"/>
                </a:lnTo>
                <a:close/>
              </a:path>
            </a:pathLst>
          </a:custGeom>
          <a:ln w="65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00870" y="1511859"/>
            <a:ext cx="46990" cy="46990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3279" y="46581"/>
                </a:moveTo>
                <a:lnTo>
                  <a:pt x="14216" y="44750"/>
                </a:lnTo>
                <a:lnTo>
                  <a:pt x="6817" y="39757"/>
                </a:lnTo>
                <a:lnTo>
                  <a:pt x="1829" y="32354"/>
                </a:lnTo>
                <a:lnTo>
                  <a:pt x="0" y="23290"/>
                </a:lnTo>
                <a:lnTo>
                  <a:pt x="1829" y="14226"/>
                </a:lnTo>
                <a:lnTo>
                  <a:pt x="6817" y="6823"/>
                </a:lnTo>
                <a:lnTo>
                  <a:pt x="14216" y="1830"/>
                </a:lnTo>
                <a:lnTo>
                  <a:pt x="23279" y="0"/>
                </a:lnTo>
                <a:lnTo>
                  <a:pt x="32347" y="1830"/>
                </a:lnTo>
                <a:lnTo>
                  <a:pt x="39750" y="6823"/>
                </a:lnTo>
                <a:lnTo>
                  <a:pt x="44740" y="14226"/>
                </a:lnTo>
                <a:lnTo>
                  <a:pt x="46569" y="23290"/>
                </a:lnTo>
                <a:lnTo>
                  <a:pt x="44740" y="32354"/>
                </a:lnTo>
                <a:lnTo>
                  <a:pt x="39750" y="39757"/>
                </a:lnTo>
                <a:lnTo>
                  <a:pt x="32347" y="44750"/>
                </a:lnTo>
                <a:lnTo>
                  <a:pt x="23279" y="465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00870" y="1511859"/>
            <a:ext cx="46990" cy="46990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46569" y="23290"/>
                </a:moveTo>
                <a:lnTo>
                  <a:pt x="44740" y="32354"/>
                </a:lnTo>
                <a:lnTo>
                  <a:pt x="39750" y="39757"/>
                </a:lnTo>
                <a:lnTo>
                  <a:pt x="32347" y="44750"/>
                </a:lnTo>
                <a:lnTo>
                  <a:pt x="23279" y="46581"/>
                </a:lnTo>
                <a:lnTo>
                  <a:pt x="14216" y="44750"/>
                </a:lnTo>
                <a:lnTo>
                  <a:pt x="6817" y="39757"/>
                </a:lnTo>
                <a:lnTo>
                  <a:pt x="1829" y="32354"/>
                </a:lnTo>
                <a:lnTo>
                  <a:pt x="0" y="23290"/>
                </a:lnTo>
                <a:lnTo>
                  <a:pt x="1829" y="14226"/>
                </a:lnTo>
                <a:lnTo>
                  <a:pt x="6817" y="6823"/>
                </a:lnTo>
                <a:lnTo>
                  <a:pt x="14216" y="1830"/>
                </a:lnTo>
                <a:lnTo>
                  <a:pt x="23279" y="0"/>
                </a:lnTo>
                <a:lnTo>
                  <a:pt x="32347" y="1830"/>
                </a:lnTo>
                <a:lnTo>
                  <a:pt x="39750" y="6823"/>
                </a:lnTo>
                <a:lnTo>
                  <a:pt x="44740" y="14226"/>
                </a:lnTo>
                <a:lnTo>
                  <a:pt x="46569" y="23290"/>
                </a:lnTo>
                <a:close/>
              </a:path>
            </a:pathLst>
          </a:custGeom>
          <a:ln w="65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00870" y="1810510"/>
            <a:ext cx="46990" cy="46990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79" y="46584"/>
                </a:moveTo>
                <a:lnTo>
                  <a:pt x="14216" y="44753"/>
                </a:lnTo>
                <a:lnTo>
                  <a:pt x="6817" y="39761"/>
                </a:lnTo>
                <a:lnTo>
                  <a:pt x="1829" y="32358"/>
                </a:lnTo>
                <a:lnTo>
                  <a:pt x="0" y="23294"/>
                </a:lnTo>
                <a:lnTo>
                  <a:pt x="1829" y="14229"/>
                </a:lnTo>
                <a:lnTo>
                  <a:pt x="6817" y="6825"/>
                </a:lnTo>
                <a:lnTo>
                  <a:pt x="14216" y="1831"/>
                </a:lnTo>
                <a:lnTo>
                  <a:pt x="23279" y="0"/>
                </a:lnTo>
                <a:lnTo>
                  <a:pt x="32347" y="1831"/>
                </a:lnTo>
                <a:lnTo>
                  <a:pt x="39750" y="6825"/>
                </a:lnTo>
                <a:lnTo>
                  <a:pt x="44740" y="14229"/>
                </a:lnTo>
                <a:lnTo>
                  <a:pt x="46569" y="23294"/>
                </a:lnTo>
                <a:lnTo>
                  <a:pt x="44740" y="32358"/>
                </a:lnTo>
                <a:lnTo>
                  <a:pt x="39750" y="39761"/>
                </a:lnTo>
                <a:lnTo>
                  <a:pt x="32347" y="44753"/>
                </a:lnTo>
                <a:lnTo>
                  <a:pt x="23279" y="465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300870" y="1810509"/>
            <a:ext cx="46990" cy="46990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46569" y="23294"/>
                </a:moveTo>
                <a:lnTo>
                  <a:pt x="44740" y="32358"/>
                </a:lnTo>
                <a:lnTo>
                  <a:pt x="39750" y="39761"/>
                </a:lnTo>
                <a:lnTo>
                  <a:pt x="32347" y="44753"/>
                </a:lnTo>
                <a:lnTo>
                  <a:pt x="23279" y="46584"/>
                </a:lnTo>
                <a:lnTo>
                  <a:pt x="14216" y="44753"/>
                </a:lnTo>
                <a:lnTo>
                  <a:pt x="6817" y="39761"/>
                </a:lnTo>
                <a:lnTo>
                  <a:pt x="1829" y="32358"/>
                </a:lnTo>
                <a:lnTo>
                  <a:pt x="0" y="23294"/>
                </a:lnTo>
                <a:lnTo>
                  <a:pt x="1829" y="14229"/>
                </a:lnTo>
                <a:lnTo>
                  <a:pt x="6817" y="6825"/>
                </a:lnTo>
                <a:lnTo>
                  <a:pt x="14216" y="1831"/>
                </a:lnTo>
                <a:lnTo>
                  <a:pt x="23279" y="0"/>
                </a:lnTo>
                <a:lnTo>
                  <a:pt x="32347" y="1831"/>
                </a:lnTo>
                <a:lnTo>
                  <a:pt x="39750" y="6825"/>
                </a:lnTo>
                <a:lnTo>
                  <a:pt x="44740" y="14229"/>
                </a:lnTo>
                <a:lnTo>
                  <a:pt x="46569" y="23294"/>
                </a:lnTo>
                <a:close/>
              </a:path>
            </a:pathLst>
          </a:custGeom>
          <a:ln w="65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91371" y="2084547"/>
            <a:ext cx="46990" cy="46990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275" y="46569"/>
                </a:moveTo>
                <a:lnTo>
                  <a:pt x="14213" y="44740"/>
                </a:lnTo>
                <a:lnTo>
                  <a:pt x="6815" y="39750"/>
                </a:lnTo>
                <a:lnTo>
                  <a:pt x="1828" y="32346"/>
                </a:lnTo>
                <a:lnTo>
                  <a:pt x="0" y="23275"/>
                </a:lnTo>
                <a:lnTo>
                  <a:pt x="1828" y="14213"/>
                </a:lnTo>
                <a:lnTo>
                  <a:pt x="6815" y="6815"/>
                </a:lnTo>
                <a:lnTo>
                  <a:pt x="14213" y="1828"/>
                </a:lnTo>
                <a:lnTo>
                  <a:pt x="23275" y="0"/>
                </a:lnTo>
                <a:lnTo>
                  <a:pt x="32345" y="1828"/>
                </a:lnTo>
                <a:lnTo>
                  <a:pt x="39748" y="6815"/>
                </a:lnTo>
                <a:lnTo>
                  <a:pt x="44737" y="14213"/>
                </a:lnTo>
                <a:lnTo>
                  <a:pt x="46565" y="23275"/>
                </a:lnTo>
                <a:lnTo>
                  <a:pt x="44737" y="32346"/>
                </a:lnTo>
                <a:lnTo>
                  <a:pt x="39748" y="39750"/>
                </a:lnTo>
                <a:lnTo>
                  <a:pt x="32345" y="44740"/>
                </a:lnTo>
                <a:lnTo>
                  <a:pt x="23275" y="465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91371" y="2084547"/>
            <a:ext cx="46990" cy="46990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46565" y="23275"/>
                </a:moveTo>
                <a:lnTo>
                  <a:pt x="44737" y="32346"/>
                </a:lnTo>
                <a:lnTo>
                  <a:pt x="39748" y="39750"/>
                </a:lnTo>
                <a:lnTo>
                  <a:pt x="32345" y="44740"/>
                </a:lnTo>
                <a:lnTo>
                  <a:pt x="23275" y="46569"/>
                </a:lnTo>
                <a:lnTo>
                  <a:pt x="14213" y="44740"/>
                </a:lnTo>
                <a:lnTo>
                  <a:pt x="6815" y="39750"/>
                </a:lnTo>
                <a:lnTo>
                  <a:pt x="1828" y="32346"/>
                </a:lnTo>
                <a:lnTo>
                  <a:pt x="0" y="23275"/>
                </a:lnTo>
                <a:lnTo>
                  <a:pt x="1828" y="14213"/>
                </a:lnTo>
                <a:lnTo>
                  <a:pt x="6815" y="6815"/>
                </a:lnTo>
                <a:lnTo>
                  <a:pt x="14213" y="1828"/>
                </a:lnTo>
                <a:lnTo>
                  <a:pt x="23275" y="0"/>
                </a:lnTo>
                <a:lnTo>
                  <a:pt x="32345" y="1828"/>
                </a:lnTo>
                <a:lnTo>
                  <a:pt x="39748" y="6815"/>
                </a:lnTo>
                <a:lnTo>
                  <a:pt x="44737" y="14213"/>
                </a:lnTo>
                <a:lnTo>
                  <a:pt x="46565" y="23275"/>
                </a:lnTo>
                <a:close/>
              </a:path>
            </a:pathLst>
          </a:custGeom>
          <a:ln w="65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152891" y="977100"/>
            <a:ext cx="264350" cy="1894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83757" y="1238810"/>
            <a:ext cx="216644" cy="1739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39625" y="1445942"/>
            <a:ext cx="167640" cy="80010"/>
          </a:xfrm>
          <a:custGeom>
            <a:avLst/>
            <a:gdLst/>
            <a:ahLst/>
            <a:cxnLst/>
            <a:rect l="l" t="t" r="r" b="b"/>
            <a:pathLst>
              <a:path w="167639" h="80009">
                <a:moveTo>
                  <a:pt x="0" y="79891"/>
                </a:moveTo>
                <a:lnTo>
                  <a:pt x="167640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344045" y="1548842"/>
            <a:ext cx="132715" cy="57785"/>
          </a:xfrm>
          <a:custGeom>
            <a:avLst/>
            <a:gdLst/>
            <a:ahLst/>
            <a:cxnLst/>
            <a:rect l="l" t="t" r="r" b="b"/>
            <a:pathLst>
              <a:path w="132714" h="57784">
                <a:moveTo>
                  <a:pt x="0" y="0"/>
                </a:moveTo>
                <a:lnTo>
                  <a:pt x="132637" y="57283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333388" y="1773766"/>
            <a:ext cx="163195" cy="67945"/>
          </a:xfrm>
          <a:custGeom>
            <a:avLst/>
            <a:gdLst/>
            <a:ahLst/>
            <a:cxnLst/>
            <a:rect l="l" t="t" r="r" b="b"/>
            <a:pathLst>
              <a:path w="163195" h="67944">
                <a:moveTo>
                  <a:pt x="0" y="67730"/>
                </a:moveTo>
                <a:lnTo>
                  <a:pt x="163189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344060" y="1845977"/>
            <a:ext cx="145415" cy="55880"/>
          </a:xfrm>
          <a:custGeom>
            <a:avLst/>
            <a:gdLst/>
            <a:ahLst/>
            <a:cxnLst/>
            <a:rect l="l" t="t" r="r" b="b"/>
            <a:pathLst>
              <a:path w="145414" h="55880">
                <a:moveTo>
                  <a:pt x="0" y="0"/>
                </a:moveTo>
                <a:lnTo>
                  <a:pt x="144928" y="55706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91635" y="1829948"/>
            <a:ext cx="163195" cy="67945"/>
          </a:xfrm>
          <a:custGeom>
            <a:avLst/>
            <a:gdLst/>
            <a:ahLst/>
            <a:cxnLst/>
            <a:rect l="l" t="t" r="r" b="b"/>
            <a:pathLst>
              <a:path w="163195" h="67944">
                <a:moveTo>
                  <a:pt x="0" y="67730"/>
                </a:moveTo>
                <a:lnTo>
                  <a:pt x="163174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002292" y="1902159"/>
            <a:ext cx="145415" cy="55880"/>
          </a:xfrm>
          <a:custGeom>
            <a:avLst/>
            <a:gdLst/>
            <a:ahLst/>
            <a:cxnLst/>
            <a:rect l="l" t="t" r="r" b="b"/>
            <a:pathLst>
              <a:path w="145414" h="55880">
                <a:moveTo>
                  <a:pt x="0" y="0"/>
                </a:moveTo>
                <a:lnTo>
                  <a:pt x="144928" y="5569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933132" y="2043933"/>
            <a:ext cx="163195" cy="67945"/>
          </a:xfrm>
          <a:custGeom>
            <a:avLst/>
            <a:gdLst/>
            <a:ahLst/>
            <a:cxnLst/>
            <a:rect l="l" t="t" r="r" b="b"/>
            <a:pathLst>
              <a:path w="163195" h="67944">
                <a:moveTo>
                  <a:pt x="0" y="67730"/>
                </a:moveTo>
                <a:lnTo>
                  <a:pt x="163174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943800" y="2116144"/>
            <a:ext cx="145415" cy="55880"/>
          </a:xfrm>
          <a:custGeom>
            <a:avLst/>
            <a:gdLst/>
            <a:ahLst/>
            <a:cxnLst/>
            <a:rect l="l" t="t" r="r" b="b"/>
            <a:pathLst>
              <a:path w="145414" h="55880">
                <a:moveTo>
                  <a:pt x="0" y="0"/>
                </a:moveTo>
                <a:lnTo>
                  <a:pt x="144917" y="5569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Andrew</a:t>
            </a:r>
            <a:r>
              <a:rPr spc="-10" dirty="0"/>
              <a:t> </a:t>
            </a:r>
            <a:r>
              <a:rPr spc="-20" dirty="0"/>
              <a:t>Senior</a:t>
            </a:r>
          </a:p>
        </p:txBody>
      </p:sp>
      <p:sp>
        <p:nvSpPr>
          <p:cNvPr id="40" name="object 4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30" dirty="0"/>
              <a:t>Speech</a:t>
            </a:r>
            <a:r>
              <a:rPr spc="-15" dirty="0"/>
              <a:t> </a:t>
            </a:r>
            <a:r>
              <a:rPr spc="-5" dirty="0"/>
              <a:t>Recognition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r>
              <a:rPr spc="-20" dirty="0"/>
              <a:t>30 </a:t>
            </a:r>
            <a:r>
              <a:rPr spc="5" dirty="0"/>
              <a:t>of</a:t>
            </a:r>
            <a:r>
              <a:rPr spc="40" dirty="0"/>
              <a:t> </a:t>
            </a:r>
            <a:r>
              <a:rPr spc="-20" dirty="0"/>
              <a:t>63</a:t>
            </a: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3121"/>
            <a:ext cx="498679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20" dirty="0" smtClean="0"/>
              <a:t>Две основные парадигмы нейронных сетей для речи</a:t>
            </a:r>
            <a:endParaRPr spc="-7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Andrew</a:t>
            </a:r>
            <a:r>
              <a:rPr spc="-10" dirty="0"/>
              <a:t> </a:t>
            </a:r>
            <a:r>
              <a:rPr spc="-20" dirty="0"/>
              <a:t>Senior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30" dirty="0"/>
              <a:t>Speech</a:t>
            </a:r>
            <a:r>
              <a:rPr spc="-15" dirty="0"/>
              <a:t> </a:t>
            </a:r>
            <a:r>
              <a:rPr spc="-5" dirty="0"/>
              <a:t>Recognition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r>
              <a:rPr spc="-20" dirty="0"/>
              <a:t>31 </a:t>
            </a:r>
            <a:r>
              <a:rPr spc="5" dirty="0"/>
              <a:t>of</a:t>
            </a:r>
            <a:r>
              <a:rPr spc="40" dirty="0"/>
              <a:t> </a:t>
            </a:r>
            <a:r>
              <a:rPr spc="-20" dirty="0"/>
              <a:t>63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1136305"/>
            <a:ext cx="4417364" cy="1297086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51130" indent="-138430">
              <a:lnSpc>
                <a:spcPct val="100000"/>
              </a:lnSpc>
              <a:spcBef>
                <a:spcPts val="335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lang="ru-RU" sz="1100" spc="-105" dirty="0" smtClean="0">
                <a:solidFill>
                  <a:srgbClr val="656565"/>
                </a:solidFill>
                <a:latin typeface="Arial"/>
                <a:cs typeface="Arial"/>
              </a:rPr>
              <a:t>Использование нейронных сетей для вычисления нелинейных представлений атрибутов</a:t>
            </a:r>
            <a:r>
              <a:rPr sz="1100" spc="-50" dirty="0" smtClean="0">
                <a:solidFill>
                  <a:srgbClr val="656565"/>
                </a:solidFill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327660" lvl="1" indent="-176530">
              <a:lnSpc>
                <a:spcPct val="100000"/>
              </a:lnSpc>
              <a:spcBef>
                <a:spcPts val="235"/>
              </a:spcBef>
              <a:buFont typeface="Lucida Sans Unicode"/>
              <a:buChar char="−"/>
              <a:tabLst>
                <a:tab pos="328295" algn="l"/>
              </a:tabLst>
            </a:pPr>
            <a:r>
              <a:rPr lang="ru-RU" sz="1100" spc="-55" dirty="0" smtClean="0">
                <a:solidFill>
                  <a:srgbClr val="656565"/>
                </a:solidFill>
                <a:latin typeface="Arial"/>
                <a:cs typeface="Arial"/>
              </a:rPr>
              <a:t>Атрибуты </a:t>
            </a:r>
            <a:r>
              <a:rPr sz="1100" spc="5" dirty="0" smtClean="0">
                <a:solidFill>
                  <a:srgbClr val="656565"/>
                </a:solidFill>
                <a:latin typeface="Arial"/>
                <a:cs typeface="Arial"/>
              </a:rPr>
              <a:t>“Bottleneck</a:t>
            </a:r>
            <a:r>
              <a:rPr sz="1100" spc="5" dirty="0">
                <a:solidFill>
                  <a:srgbClr val="656565"/>
                </a:solidFill>
                <a:latin typeface="Arial"/>
                <a:cs typeface="Arial"/>
              </a:rPr>
              <a:t>” </a:t>
            </a:r>
            <a:r>
              <a:rPr lang="ru-RU" sz="1100" spc="-50" dirty="0" smtClean="0">
                <a:solidFill>
                  <a:srgbClr val="656565"/>
                </a:solidFill>
                <a:latin typeface="Arial"/>
                <a:cs typeface="Arial"/>
              </a:rPr>
              <a:t>или</a:t>
            </a:r>
            <a:r>
              <a:rPr sz="1100" spc="-50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1100" spc="10" dirty="0">
                <a:solidFill>
                  <a:srgbClr val="656565"/>
                </a:solidFill>
                <a:latin typeface="Arial"/>
                <a:cs typeface="Arial"/>
              </a:rPr>
              <a:t>“tandem</a:t>
            </a:r>
            <a:r>
              <a:rPr sz="1100" spc="10" dirty="0" smtClean="0">
                <a:solidFill>
                  <a:srgbClr val="656565"/>
                </a:solidFill>
                <a:latin typeface="Arial"/>
                <a:cs typeface="Arial"/>
              </a:rPr>
              <a:t>”</a:t>
            </a:r>
            <a:r>
              <a:rPr lang="ru-RU" sz="1100" spc="10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1100" spc="-50" dirty="0" smtClean="0">
                <a:solidFill>
                  <a:srgbClr val="656565"/>
                </a:solidFill>
                <a:latin typeface="Arial"/>
                <a:cs typeface="Arial"/>
              </a:rPr>
              <a:t>(</a:t>
            </a:r>
            <a:r>
              <a:rPr sz="1100" spc="-50" dirty="0" err="1" smtClean="0">
                <a:solidFill>
                  <a:srgbClr val="656565"/>
                </a:solidFill>
                <a:latin typeface="Arial"/>
                <a:cs typeface="Arial"/>
              </a:rPr>
              <a:t>Hermansky</a:t>
            </a:r>
            <a:r>
              <a:rPr sz="1100" spc="-50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1100" spc="-20" dirty="0" smtClean="0">
                <a:solidFill>
                  <a:srgbClr val="656565"/>
                </a:solidFill>
                <a:latin typeface="Arial"/>
                <a:cs typeface="Arial"/>
              </a:rPr>
              <a:t>et </a:t>
            </a:r>
            <a:r>
              <a:rPr sz="1100" spc="-20" dirty="0">
                <a:solidFill>
                  <a:srgbClr val="656565"/>
                </a:solidFill>
                <a:latin typeface="Arial"/>
                <a:cs typeface="Arial"/>
              </a:rPr>
              <a:t>al.,</a:t>
            </a:r>
            <a:r>
              <a:rPr sz="1100" spc="25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656565"/>
                </a:solidFill>
                <a:latin typeface="Arial"/>
                <a:cs typeface="Arial"/>
              </a:rPr>
              <a:t>2000)</a:t>
            </a:r>
            <a:endParaRPr sz="1100" dirty="0">
              <a:latin typeface="Arial"/>
              <a:cs typeface="Arial"/>
            </a:endParaRPr>
          </a:p>
          <a:p>
            <a:pPr marL="327660" marR="5080" lvl="1" indent="-176530">
              <a:lnSpc>
                <a:spcPct val="102600"/>
              </a:lnSpc>
              <a:buFont typeface="Lucida Sans Unicode"/>
              <a:buChar char="−"/>
              <a:tabLst>
                <a:tab pos="328295" algn="l"/>
              </a:tabLst>
            </a:pPr>
            <a:r>
              <a:rPr lang="ru-RU" sz="1100" spc="-50" dirty="0" smtClean="0">
                <a:solidFill>
                  <a:srgbClr val="656565"/>
                </a:solidFill>
                <a:latin typeface="Arial"/>
                <a:cs typeface="Arial"/>
              </a:rPr>
              <a:t>Низко-размерные представления моделируются условно с ОММ</a:t>
            </a:r>
            <a:r>
              <a:rPr sz="1100" spc="-45" dirty="0" smtClean="0">
                <a:solidFill>
                  <a:srgbClr val="656565"/>
                </a:solidFill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327660" lvl="1" indent="-176530">
              <a:lnSpc>
                <a:spcPct val="100000"/>
              </a:lnSpc>
              <a:spcBef>
                <a:spcPts val="35"/>
              </a:spcBef>
              <a:buFont typeface="Lucida Sans Unicode"/>
              <a:buChar char="−"/>
              <a:tabLst>
                <a:tab pos="328295" algn="l"/>
              </a:tabLst>
            </a:pPr>
            <a:r>
              <a:rPr lang="ru-RU" sz="1100" spc="-45" dirty="0" smtClean="0">
                <a:solidFill>
                  <a:srgbClr val="656565"/>
                </a:solidFill>
                <a:latin typeface="Arial"/>
                <a:cs typeface="Arial"/>
              </a:rPr>
              <a:t>Позволяет эксплуатировать все оборудования и приему ОММ.</a:t>
            </a:r>
            <a:endParaRPr sz="1100" dirty="0">
              <a:latin typeface="Arial"/>
              <a:cs typeface="Arial"/>
            </a:endParaRPr>
          </a:p>
          <a:p>
            <a:pPr marL="151130" indent="-138430">
              <a:lnSpc>
                <a:spcPct val="100000"/>
              </a:lnSpc>
              <a:spcBef>
                <a:spcPts val="334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lang="ru-RU" sz="1100" spc="-105" dirty="0" smtClean="0">
                <a:solidFill>
                  <a:srgbClr val="656565"/>
                </a:solidFill>
                <a:latin typeface="Arial"/>
                <a:cs typeface="Arial"/>
              </a:rPr>
              <a:t>Использование нейронных сетей для оценки фонетических единичных вероятностей.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896485" cy="367030"/>
          </a:xfrm>
          <a:custGeom>
            <a:avLst/>
            <a:gdLst/>
            <a:ahLst/>
            <a:cxnLst/>
            <a:rect l="l" t="t" r="r" b="b"/>
            <a:pathLst>
              <a:path w="4896485" h="367030">
                <a:moveTo>
                  <a:pt x="0" y="366928"/>
                </a:moveTo>
                <a:lnTo>
                  <a:pt x="4896002" y="366928"/>
                </a:lnTo>
                <a:lnTo>
                  <a:pt x="4896002" y="0"/>
                </a:lnTo>
                <a:lnTo>
                  <a:pt x="0" y="0"/>
                </a:lnTo>
                <a:lnTo>
                  <a:pt x="0" y="366928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304" y="70800"/>
            <a:ext cx="292939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-5" dirty="0" smtClean="0"/>
              <a:t>Особенности нейронной сети</a:t>
            </a:r>
            <a:endParaRPr spc="-30" dirty="0"/>
          </a:p>
        </p:txBody>
      </p:sp>
      <p:sp>
        <p:nvSpPr>
          <p:cNvPr id="4" name="object 4"/>
          <p:cNvSpPr/>
          <p:nvPr/>
        </p:nvSpPr>
        <p:spPr>
          <a:xfrm>
            <a:off x="606819" y="1616262"/>
            <a:ext cx="3181170" cy="13865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93471" y="1749981"/>
            <a:ext cx="158750" cy="1033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300"/>
              </a:lnSpc>
              <a:spcBef>
                <a:spcPts val="100"/>
              </a:spcBef>
            </a:pPr>
            <a:r>
              <a:rPr sz="1100" i="1" spc="70" dirty="0">
                <a:solidFill>
                  <a:srgbClr val="656565"/>
                </a:solidFill>
                <a:latin typeface="Georgia"/>
                <a:cs typeface="Georgia"/>
              </a:rPr>
              <a:t>x</a:t>
            </a:r>
            <a:r>
              <a:rPr sz="1200" spc="44" baseline="-10416" dirty="0">
                <a:solidFill>
                  <a:srgbClr val="656565"/>
                </a:solidFill>
                <a:latin typeface="PMingLiU"/>
                <a:cs typeface="PMingLiU"/>
              </a:rPr>
              <a:t>1  </a:t>
            </a:r>
            <a:r>
              <a:rPr sz="1100" i="1" spc="70" dirty="0">
                <a:solidFill>
                  <a:srgbClr val="656565"/>
                </a:solidFill>
                <a:latin typeface="Georgia"/>
                <a:cs typeface="Georgia"/>
              </a:rPr>
              <a:t>x</a:t>
            </a:r>
            <a:r>
              <a:rPr sz="1200" spc="44" baseline="-10416" dirty="0">
                <a:solidFill>
                  <a:srgbClr val="656565"/>
                </a:solidFill>
                <a:latin typeface="PMingLiU"/>
                <a:cs typeface="PMingLiU"/>
              </a:rPr>
              <a:t>2  </a:t>
            </a:r>
            <a:r>
              <a:rPr sz="1100" i="1" spc="70" dirty="0">
                <a:solidFill>
                  <a:srgbClr val="656565"/>
                </a:solidFill>
                <a:latin typeface="Georgia"/>
                <a:cs typeface="Georgia"/>
              </a:rPr>
              <a:t>x</a:t>
            </a:r>
            <a:r>
              <a:rPr sz="1200" spc="44" baseline="-10416" dirty="0">
                <a:solidFill>
                  <a:srgbClr val="656565"/>
                </a:solidFill>
                <a:latin typeface="PMingLiU"/>
                <a:cs typeface="PMingLiU"/>
              </a:rPr>
              <a:t>3  </a:t>
            </a:r>
            <a:r>
              <a:rPr sz="1100" i="1" spc="70" dirty="0">
                <a:solidFill>
                  <a:srgbClr val="656565"/>
                </a:solidFill>
                <a:latin typeface="Georgia"/>
                <a:cs typeface="Georgia"/>
              </a:rPr>
              <a:t>x</a:t>
            </a:r>
            <a:r>
              <a:rPr sz="1200" spc="67" baseline="-10416" dirty="0">
                <a:solidFill>
                  <a:srgbClr val="656565"/>
                </a:solidFill>
                <a:latin typeface="PMingLiU"/>
                <a:cs typeface="PMingLiU"/>
              </a:rPr>
              <a:t>4</a:t>
            </a:r>
            <a:endParaRPr sz="1200" baseline="-10416">
              <a:latin typeface="PMingLiU"/>
              <a:cs typeface="PMingLiU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41593" y="1767284"/>
            <a:ext cx="19050" cy="40640"/>
          </a:xfrm>
          <a:custGeom>
            <a:avLst/>
            <a:gdLst/>
            <a:ahLst/>
            <a:cxnLst/>
            <a:rect l="l" t="t" r="r" b="b"/>
            <a:pathLst>
              <a:path w="19050" h="40639">
                <a:moveTo>
                  <a:pt x="0" y="0"/>
                </a:moveTo>
                <a:lnTo>
                  <a:pt x="2965" y="6187"/>
                </a:lnTo>
                <a:lnTo>
                  <a:pt x="8540" y="12494"/>
                </a:lnTo>
                <a:lnTo>
                  <a:pt x="14589" y="17614"/>
                </a:lnTo>
                <a:lnTo>
                  <a:pt x="18978" y="20243"/>
                </a:lnTo>
                <a:lnTo>
                  <a:pt x="14589" y="22873"/>
                </a:lnTo>
                <a:lnTo>
                  <a:pt x="8540" y="27993"/>
                </a:lnTo>
                <a:lnTo>
                  <a:pt x="2965" y="34300"/>
                </a:lnTo>
                <a:lnTo>
                  <a:pt x="0" y="40487"/>
                </a:lnTo>
              </a:path>
            </a:pathLst>
          </a:custGeom>
          <a:ln w="404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41593" y="2019286"/>
            <a:ext cx="19050" cy="40640"/>
          </a:xfrm>
          <a:custGeom>
            <a:avLst/>
            <a:gdLst/>
            <a:ahLst/>
            <a:cxnLst/>
            <a:rect l="l" t="t" r="r" b="b"/>
            <a:pathLst>
              <a:path w="19050" h="40639">
                <a:moveTo>
                  <a:pt x="0" y="0"/>
                </a:moveTo>
                <a:lnTo>
                  <a:pt x="2965" y="6187"/>
                </a:lnTo>
                <a:lnTo>
                  <a:pt x="8540" y="12494"/>
                </a:lnTo>
                <a:lnTo>
                  <a:pt x="14589" y="17614"/>
                </a:lnTo>
                <a:lnTo>
                  <a:pt x="18978" y="20243"/>
                </a:lnTo>
                <a:lnTo>
                  <a:pt x="14589" y="22873"/>
                </a:lnTo>
                <a:lnTo>
                  <a:pt x="8540" y="27993"/>
                </a:lnTo>
                <a:lnTo>
                  <a:pt x="2965" y="34300"/>
                </a:lnTo>
                <a:lnTo>
                  <a:pt x="0" y="40487"/>
                </a:lnTo>
              </a:path>
            </a:pathLst>
          </a:custGeom>
          <a:ln w="404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41593" y="2271289"/>
            <a:ext cx="19050" cy="40640"/>
          </a:xfrm>
          <a:custGeom>
            <a:avLst/>
            <a:gdLst/>
            <a:ahLst/>
            <a:cxnLst/>
            <a:rect l="l" t="t" r="r" b="b"/>
            <a:pathLst>
              <a:path w="19050" h="40639">
                <a:moveTo>
                  <a:pt x="0" y="0"/>
                </a:moveTo>
                <a:lnTo>
                  <a:pt x="2965" y="6187"/>
                </a:lnTo>
                <a:lnTo>
                  <a:pt x="8540" y="12494"/>
                </a:lnTo>
                <a:lnTo>
                  <a:pt x="14589" y="17614"/>
                </a:lnTo>
                <a:lnTo>
                  <a:pt x="18978" y="20243"/>
                </a:lnTo>
                <a:lnTo>
                  <a:pt x="14589" y="22873"/>
                </a:lnTo>
                <a:lnTo>
                  <a:pt x="8540" y="27993"/>
                </a:lnTo>
                <a:lnTo>
                  <a:pt x="2965" y="34300"/>
                </a:lnTo>
                <a:lnTo>
                  <a:pt x="0" y="40487"/>
                </a:lnTo>
              </a:path>
            </a:pathLst>
          </a:custGeom>
          <a:ln w="404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41593" y="2523291"/>
            <a:ext cx="19050" cy="40640"/>
          </a:xfrm>
          <a:custGeom>
            <a:avLst/>
            <a:gdLst/>
            <a:ahLst/>
            <a:cxnLst/>
            <a:rect l="l" t="t" r="r" b="b"/>
            <a:pathLst>
              <a:path w="19050" h="40639">
                <a:moveTo>
                  <a:pt x="0" y="0"/>
                </a:moveTo>
                <a:lnTo>
                  <a:pt x="2965" y="6187"/>
                </a:lnTo>
                <a:lnTo>
                  <a:pt x="8540" y="12494"/>
                </a:lnTo>
                <a:lnTo>
                  <a:pt x="14589" y="17614"/>
                </a:lnTo>
                <a:lnTo>
                  <a:pt x="18978" y="20243"/>
                </a:lnTo>
                <a:lnTo>
                  <a:pt x="14589" y="22873"/>
                </a:lnTo>
                <a:lnTo>
                  <a:pt x="8540" y="27993"/>
                </a:lnTo>
                <a:lnTo>
                  <a:pt x="2965" y="34300"/>
                </a:lnTo>
                <a:lnTo>
                  <a:pt x="0" y="40487"/>
                </a:lnTo>
              </a:path>
            </a:pathLst>
          </a:custGeom>
          <a:ln w="404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41593" y="2775293"/>
            <a:ext cx="19050" cy="40640"/>
          </a:xfrm>
          <a:custGeom>
            <a:avLst/>
            <a:gdLst/>
            <a:ahLst/>
            <a:cxnLst/>
            <a:rect l="l" t="t" r="r" b="b"/>
            <a:pathLst>
              <a:path w="19050" h="40639">
                <a:moveTo>
                  <a:pt x="0" y="0"/>
                </a:moveTo>
                <a:lnTo>
                  <a:pt x="2965" y="6187"/>
                </a:lnTo>
                <a:lnTo>
                  <a:pt x="8540" y="12494"/>
                </a:lnTo>
                <a:lnTo>
                  <a:pt x="14589" y="17614"/>
                </a:lnTo>
                <a:lnTo>
                  <a:pt x="18978" y="20243"/>
                </a:lnTo>
                <a:lnTo>
                  <a:pt x="14589" y="22873"/>
                </a:lnTo>
                <a:lnTo>
                  <a:pt x="8540" y="27993"/>
                </a:lnTo>
                <a:lnTo>
                  <a:pt x="2965" y="34300"/>
                </a:lnTo>
                <a:lnTo>
                  <a:pt x="0" y="40487"/>
                </a:lnTo>
              </a:path>
            </a:pathLst>
          </a:custGeom>
          <a:ln w="404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47294" y="617688"/>
            <a:ext cx="3881754" cy="68339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100" spc="-30" dirty="0" smtClean="0">
                <a:solidFill>
                  <a:srgbClr val="656565"/>
                </a:solidFill>
                <a:latin typeface="Arial"/>
                <a:cs typeface="Arial"/>
              </a:rPr>
              <a:t>Обучить нейронную сеть распознавать классы.</a:t>
            </a:r>
            <a:endParaRPr sz="1100" dirty="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</a:pPr>
            <a:r>
              <a:rPr lang="ru-RU" sz="1100" spc="-105" dirty="0" smtClean="0">
                <a:solidFill>
                  <a:srgbClr val="656565"/>
                </a:solidFill>
                <a:latin typeface="Arial"/>
                <a:cs typeface="Arial"/>
              </a:rPr>
              <a:t>Использовать представление выходного и слоя низкоразмерного </a:t>
            </a:r>
            <a:r>
              <a:rPr sz="1100" i="1" spc="-60" dirty="0" smtClean="0">
                <a:solidFill>
                  <a:srgbClr val="656565"/>
                </a:solidFill>
                <a:latin typeface="Trebuchet MS"/>
                <a:cs typeface="Trebuchet MS"/>
              </a:rPr>
              <a:t>bottleneck </a:t>
            </a:r>
            <a:r>
              <a:rPr lang="ru-RU" sz="1100" spc="-65" dirty="0" smtClean="0">
                <a:solidFill>
                  <a:srgbClr val="656565"/>
                </a:solidFill>
                <a:latin typeface="Arial"/>
                <a:cs typeface="Arial"/>
              </a:rPr>
              <a:t>в качестве характеристик</a:t>
            </a:r>
            <a:r>
              <a:rPr sz="1100" spc="-50" dirty="0" smtClean="0">
                <a:solidFill>
                  <a:srgbClr val="656565"/>
                </a:solidFill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1013460">
              <a:lnSpc>
                <a:spcPts val="1220"/>
              </a:lnSpc>
            </a:pPr>
            <a:r>
              <a:rPr lang="ru-RU" sz="1100" spc="-50" dirty="0" smtClean="0">
                <a:solidFill>
                  <a:srgbClr val="656565"/>
                </a:solidFill>
                <a:latin typeface="Arial"/>
                <a:cs typeface="Arial"/>
              </a:rPr>
              <a:t>Скрытые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Andrew</a:t>
            </a:r>
            <a:r>
              <a:rPr spc="-10" dirty="0"/>
              <a:t> </a:t>
            </a:r>
            <a:r>
              <a:rPr spc="-20" dirty="0"/>
              <a:t>Senior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30" dirty="0"/>
              <a:t>Speech</a:t>
            </a:r>
            <a:r>
              <a:rPr spc="-15" dirty="0"/>
              <a:t> </a:t>
            </a:r>
            <a:r>
              <a:rPr spc="-5" dirty="0"/>
              <a:t>Recognition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r>
              <a:rPr spc="-20" dirty="0"/>
              <a:t>32 </a:t>
            </a:r>
            <a:r>
              <a:rPr spc="5" dirty="0"/>
              <a:t>of</a:t>
            </a:r>
            <a:r>
              <a:rPr spc="40" dirty="0"/>
              <a:t> </a:t>
            </a:r>
            <a:r>
              <a:rPr spc="-20" dirty="0"/>
              <a:t>63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393050" y="1288959"/>
            <a:ext cx="34353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100" spc="-25" dirty="0" smtClean="0">
                <a:solidFill>
                  <a:srgbClr val="656565"/>
                </a:solidFill>
                <a:latin typeface="Arial"/>
                <a:cs typeface="Arial"/>
              </a:rPr>
              <a:t>слои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4846" y="1484791"/>
            <a:ext cx="917613" cy="18139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1750" marR="5080" indent="-19685">
              <a:lnSpc>
                <a:spcPct val="102600"/>
              </a:lnSpc>
              <a:spcBef>
                <a:spcPts val="55"/>
              </a:spcBef>
            </a:pPr>
            <a:r>
              <a:rPr lang="ru-RU" sz="1100" spc="-15" dirty="0" smtClean="0">
                <a:solidFill>
                  <a:srgbClr val="656565"/>
                </a:solidFill>
                <a:latin typeface="Arial"/>
                <a:cs typeface="Arial"/>
              </a:rPr>
              <a:t>Входной слой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14891" y="1476881"/>
            <a:ext cx="645160" cy="3443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R="5080">
              <a:lnSpc>
                <a:spcPct val="102600"/>
              </a:lnSpc>
              <a:spcBef>
                <a:spcPts val="55"/>
              </a:spcBef>
            </a:pPr>
            <a:r>
              <a:rPr lang="ru-RU" sz="1100" spc="-30" dirty="0" smtClean="0">
                <a:solidFill>
                  <a:srgbClr val="656565"/>
                </a:solidFill>
                <a:latin typeface="Arial"/>
                <a:cs typeface="Arial"/>
              </a:rPr>
              <a:t>Слой </a:t>
            </a:r>
            <a:r>
              <a:rPr lang="en-US" sz="1100" spc="-30" dirty="0" smtClean="0">
                <a:solidFill>
                  <a:srgbClr val="656565"/>
                </a:solidFill>
                <a:latin typeface="Arial"/>
                <a:cs typeface="Arial"/>
              </a:rPr>
              <a:t>b</a:t>
            </a:r>
            <a:r>
              <a:rPr sz="1100" spc="-30" dirty="0" smtClean="0">
                <a:solidFill>
                  <a:srgbClr val="656565"/>
                </a:solidFill>
                <a:latin typeface="Arial"/>
                <a:cs typeface="Arial"/>
              </a:rPr>
              <a:t>ottleneck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03599" y="1224875"/>
            <a:ext cx="1004901" cy="16509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88265" marR="217804" indent="-76200">
              <a:lnSpc>
                <a:spcPct val="102699"/>
              </a:lnSpc>
              <a:spcBef>
                <a:spcPts val="55"/>
              </a:spcBef>
            </a:pPr>
            <a:r>
              <a:rPr lang="ru-RU" sz="1100" spc="-5" dirty="0" smtClean="0">
                <a:solidFill>
                  <a:srgbClr val="656565"/>
                </a:solidFill>
                <a:latin typeface="Arial"/>
                <a:cs typeface="Arial"/>
              </a:rPr>
              <a:t>Выходной слой</a:t>
            </a:r>
            <a:endParaRPr sz="1100" dirty="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  <a:spcBef>
                <a:spcPts val="690"/>
              </a:spcBef>
              <a:tabLst>
                <a:tab pos="484505" algn="l"/>
              </a:tabLst>
            </a:pPr>
            <a:r>
              <a:rPr sz="1650" u="sng" spc="-7" baseline="2525" dirty="0">
                <a:solidFill>
                  <a:srgbClr val="656565"/>
                </a:solidFill>
                <a:uFill>
                  <a:solidFill>
                    <a:srgbClr val="7F7F7F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650" spc="7" baseline="252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1100" i="1" spc="-85" dirty="0">
                <a:solidFill>
                  <a:srgbClr val="656565"/>
                </a:solidFill>
                <a:latin typeface="Georgia"/>
                <a:cs typeface="Georgia"/>
              </a:rPr>
              <a:t>y</a:t>
            </a:r>
            <a:r>
              <a:rPr sz="1200" spc="67" baseline="-10416" dirty="0">
                <a:solidFill>
                  <a:srgbClr val="656565"/>
                </a:solidFill>
                <a:latin typeface="PMingLiU"/>
                <a:cs typeface="PMingLiU"/>
              </a:rPr>
              <a:t>1</a:t>
            </a:r>
            <a:endParaRPr sz="1200" baseline="-10416" dirty="0">
              <a:latin typeface="PMingLiU"/>
              <a:cs typeface="PMingLiU"/>
            </a:endParaRPr>
          </a:p>
          <a:p>
            <a:pPr marL="299085">
              <a:lnSpc>
                <a:spcPct val="100000"/>
              </a:lnSpc>
              <a:spcBef>
                <a:spcPts val="665"/>
              </a:spcBef>
              <a:tabLst>
                <a:tab pos="484505" algn="l"/>
              </a:tabLst>
            </a:pPr>
            <a:r>
              <a:rPr sz="1100" u="sng" spc="-5" dirty="0">
                <a:solidFill>
                  <a:srgbClr val="656565"/>
                </a:solidFill>
                <a:uFill>
                  <a:solidFill>
                    <a:srgbClr val="7F7F7F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100" spc="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1100" i="1" spc="-85" dirty="0">
                <a:solidFill>
                  <a:srgbClr val="656565"/>
                </a:solidFill>
                <a:latin typeface="Georgia"/>
                <a:cs typeface="Georgia"/>
              </a:rPr>
              <a:t>y</a:t>
            </a:r>
            <a:r>
              <a:rPr sz="1200" spc="67" baseline="-10416" dirty="0">
                <a:solidFill>
                  <a:srgbClr val="656565"/>
                </a:solidFill>
                <a:latin typeface="PMingLiU"/>
                <a:cs typeface="PMingLiU"/>
              </a:rPr>
              <a:t>2</a:t>
            </a:r>
            <a:endParaRPr sz="1200" baseline="-10416" dirty="0">
              <a:latin typeface="PMingLiU"/>
              <a:cs typeface="PMingLiU"/>
            </a:endParaRPr>
          </a:p>
          <a:p>
            <a:pPr marL="299085">
              <a:lnSpc>
                <a:spcPct val="100000"/>
              </a:lnSpc>
              <a:spcBef>
                <a:spcPts val="665"/>
              </a:spcBef>
              <a:tabLst>
                <a:tab pos="484505" algn="l"/>
              </a:tabLst>
            </a:pPr>
            <a:r>
              <a:rPr sz="1100" u="sng" spc="-5" dirty="0">
                <a:solidFill>
                  <a:srgbClr val="656565"/>
                </a:solidFill>
                <a:uFill>
                  <a:solidFill>
                    <a:srgbClr val="7F7F7F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100" spc="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1100" i="1" spc="-85" dirty="0">
                <a:solidFill>
                  <a:srgbClr val="656565"/>
                </a:solidFill>
                <a:latin typeface="Georgia"/>
                <a:cs typeface="Georgia"/>
              </a:rPr>
              <a:t>y</a:t>
            </a:r>
            <a:r>
              <a:rPr sz="1200" spc="67" baseline="-10416" dirty="0">
                <a:solidFill>
                  <a:srgbClr val="656565"/>
                </a:solidFill>
                <a:latin typeface="PMingLiU"/>
                <a:cs typeface="PMingLiU"/>
              </a:rPr>
              <a:t>3</a:t>
            </a:r>
            <a:endParaRPr sz="1200" baseline="-10416" dirty="0">
              <a:latin typeface="PMingLiU"/>
              <a:cs typeface="PMingLiU"/>
            </a:endParaRPr>
          </a:p>
          <a:p>
            <a:pPr marL="299085">
              <a:lnSpc>
                <a:spcPct val="100000"/>
              </a:lnSpc>
              <a:spcBef>
                <a:spcPts val="665"/>
              </a:spcBef>
              <a:tabLst>
                <a:tab pos="484505" algn="l"/>
              </a:tabLst>
            </a:pPr>
            <a:r>
              <a:rPr sz="1100" u="sng" spc="-5" dirty="0">
                <a:solidFill>
                  <a:srgbClr val="656565"/>
                </a:solidFill>
                <a:uFill>
                  <a:solidFill>
                    <a:srgbClr val="7F7F7F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100" spc="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1100" i="1" spc="-85" dirty="0">
                <a:solidFill>
                  <a:srgbClr val="656565"/>
                </a:solidFill>
                <a:latin typeface="Georgia"/>
                <a:cs typeface="Georgia"/>
              </a:rPr>
              <a:t>y</a:t>
            </a:r>
            <a:r>
              <a:rPr sz="1200" spc="67" baseline="-10416" dirty="0">
                <a:solidFill>
                  <a:srgbClr val="656565"/>
                </a:solidFill>
                <a:latin typeface="PMingLiU"/>
                <a:cs typeface="PMingLiU"/>
              </a:rPr>
              <a:t>4</a:t>
            </a:r>
            <a:endParaRPr sz="1200" baseline="-10416" dirty="0">
              <a:latin typeface="PMingLiU"/>
              <a:cs typeface="PMingLiU"/>
            </a:endParaRPr>
          </a:p>
          <a:p>
            <a:pPr marL="299085">
              <a:lnSpc>
                <a:spcPct val="100000"/>
              </a:lnSpc>
              <a:spcBef>
                <a:spcPts val="665"/>
              </a:spcBef>
              <a:tabLst>
                <a:tab pos="484505" algn="l"/>
              </a:tabLst>
            </a:pPr>
            <a:r>
              <a:rPr sz="1100" u="sng" spc="-5" dirty="0">
                <a:solidFill>
                  <a:srgbClr val="656565"/>
                </a:solidFill>
                <a:uFill>
                  <a:solidFill>
                    <a:srgbClr val="7F7F7F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100" spc="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1100" i="1" spc="-85" dirty="0">
                <a:solidFill>
                  <a:srgbClr val="656565"/>
                </a:solidFill>
                <a:latin typeface="Georgia"/>
                <a:cs typeface="Georgia"/>
              </a:rPr>
              <a:t>y</a:t>
            </a:r>
            <a:r>
              <a:rPr sz="1200" spc="67" baseline="-10416" dirty="0">
                <a:solidFill>
                  <a:srgbClr val="656565"/>
                </a:solidFill>
                <a:latin typeface="PMingLiU"/>
                <a:cs typeface="PMingLiU"/>
              </a:rPr>
              <a:t>5</a:t>
            </a:r>
            <a:endParaRPr sz="1200" baseline="-10416" dirty="0">
              <a:latin typeface="PMingLiU"/>
              <a:cs typeface="PMingLiU"/>
            </a:endParaRP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896485" cy="367030"/>
          </a:xfrm>
          <a:custGeom>
            <a:avLst/>
            <a:gdLst/>
            <a:ahLst/>
            <a:cxnLst/>
            <a:rect l="l" t="t" r="r" b="b"/>
            <a:pathLst>
              <a:path w="4896485" h="367030">
                <a:moveTo>
                  <a:pt x="0" y="366928"/>
                </a:moveTo>
                <a:lnTo>
                  <a:pt x="4896002" y="366928"/>
                </a:lnTo>
                <a:lnTo>
                  <a:pt x="4896002" y="0"/>
                </a:lnTo>
                <a:lnTo>
                  <a:pt x="0" y="0"/>
                </a:lnTo>
                <a:lnTo>
                  <a:pt x="0" y="366928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304" y="70800"/>
            <a:ext cx="369139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-5" dirty="0"/>
              <a:t>Особенности нейронной сети</a:t>
            </a:r>
            <a:endParaRPr spc="-3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Andrew</a:t>
            </a:r>
            <a:r>
              <a:rPr spc="-10" dirty="0"/>
              <a:t> </a:t>
            </a:r>
            <a:r>
              <a:rPr spc="-20" dirty="0"/>
              <a:t>Senior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30" dirty="0"/>
              <a:t>Speech</a:t>
            </a:r>
            <a:r>
              <a:rPr spc="-15" dirty="0"/>
              <a:t> </a:t>
            </a:r>
            <a:r>
              <a:rPr spc="-5" dirty="0"/>
              <a:t>Recognition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r>
              <a:rPr spc="-20" dirty="0"/>
              <a:t>33 </a:t>
            </a:r>
            <a:r>
              <a:rPr spc="5" dirty="0"/>
              <a:t>of</a:t>
            </a:r>
            <a:r>
              <a:rPr spc="40" dirty="0"/>
              <a:t> </a:t>
            </a:r>
            <a:r>
              <a:rPr spc="-20" dirty="0"/>
              <a:t>63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7294" y="1234996"/>
            <a:ext cx="4182745" cy="1163587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51130" indent="-138430">
              <a:lnSpc>
                <a:spcPct val="100000"/>
              </a:lnSpc>
              <a:spcBef>
                <a:spcPts val="434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sz="1100" spc="-15" dirty="0">
                <a:solidFill>
                  <a:srgbClr val="656565"/>
                </a:solidFill>
                <a:latin typeface="Arial"/>
                <a:cs typeface="Arial"/>
              </a:rPr>
              <a:t>TRAP: </a:t>
            </a:r>
            <a:r>
              <a:rPr lang="ru-RU" sz="1100" spc="-60" dirty="0" smtClean="0">
                <a:solidFill>
                  <a:srgbClr val="656565"/>
                </a:solidFill>
                <a:latin typeface="Arial"/>
                <a:cs typeface="Arial"/>
              </a:rPr>
              <a:t>Объединить функции</a:t>
            </a:r>
            <a:r>
              <a:rPr sz="1100" spc="-60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656565"/>
                </a:solidFill>
                <a:latin typeface="Arial"/>
                <a:cs typeface="Arial"/>
              </a:rPr>
              <a:t>PLP-HLDA </a:t>
            </a:r>
            <a:r>
              <a:rPr lang="ru-RU" sz="1100" spc="-25" dirty="0" smtClean="0">
                <a:solidFill>
                  <a:srgbClr val="656565"/>
                </a:solidFill>
                <a:latin typeface="Arial"/>
                <a:cs typeface="Arial"/>
              </a:rPr>
              <a:t>и функции НС</a:t>
            </a:r>
            <a:r>
              <a:rPr sz="1100" spc="-50" dirty="0" smtClean="0">
                <a:solidFill>
                  <a:srgbClr val="656565"/>
                </a:solidFill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151130" indent="-138430">
              <a:lnSpc>
                <a:spcPct val="100000"/>
              </a:lnSpc>
              <a:spcBef>
                <a:spcPts val="334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sz="1100" spc="-30" dirty="0">
                <a:solidFill>
                  <a:srgbClr val="656565"/>
                </a:solidFill>
                <a:latin typeface="Arial"/>
                <a:cs typeface="Arial"/>
              </a:rPr>
              <a:t>Bottleneck </a:t>
            </a:r>
            <a:r>
              <a:rPr lang="ru-RU" sz="1100" spc="-40" dirty="0" smtClean="0">
                <a:solidFill>
                  <a:srgbClr val="656565"/>
                </a:solidFill>
                <a:latin typeface="Arial"/>
                <a:cs typeface="Arial"/>
              </a:rPr>
              <a:t>делает последующие характеристики лучше </a:t>
            </a:r>
            <a:r>
              <a:rPr sz="1100" spc="-45" dirty="0" smtClean="0">
                <a:solidFill>
                  <a:srgbClr val="656565"/>
                </a:solidFill>
                <a:latin typeface="Arial"/>
                <a:cs typeface="Arial"/>
              </a:rPr>
              <a:t>(</a:t>
            </a:r>
            <a:r>
              <a:rPr sz="1100" spc="-45" dirty="0" err="1" smtClean="0">
                <a:solidFill>
                  <a:srgbClr val="656565"/>
                </a:solidFill>
                <a:latin typeface="Arial"/>
                <a:cs typeface="Arial"/>
              </a:rPr>
              <a:t>Grezl</a:t>
            </a:r>
            <a:r>
              <a:rPr sz="1100" spc="-45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lang="ru-RU" sz="1100" spc="-20" dirty="0" smtClean="0">
                <a:solidFill>
                  <a:srgbClr val="656565"/>
                </a:solidFill>
                <a:latin typeface="Arial"/>
                <a:cs typeface="Arial"/>
              </a:rPr>
              <a:t>и</a:t>
            </a:r>
            <a:r>
              <a:rPr sz="1100" spc="-20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lang="ru-RU" sz="1100" spc="-20" dirty="0" err="1" smtClean="0">
                <a:solidFill>
                  <a:srgbClr val="656565"/>
                </a:solidFill>
                <a:latin typeface="Arial"/>
                <a:cs typeface="Arial"/>
              </a:rPr>
              <a:t>др</a:t>
            </a:r>
            <a:r>
              <a:rPr sz="1100" spc="-20" dirty="0" smtClean="0">
                <a:solidFill>
                  <a:srgbClr val="656565"/>
                </a:solidFill>
                <a:latin typeface="Arial"/>
                <a:cs typeface="Arial"/>
              </a:rPr>
              <a:t>.,</a:t>
            </a:r>
            <a:r>
              <a:rPr sz="1100" spc="100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656565"/>
                </a:solidFill>
                <a:latin typeface="Arial"/>
                <a:cs typeface="Arial"/>
              </a:rPr>
              <a:t>2007)</a:t>
            </a:r>
            <a:endParaRPr sz="1100" dirty="0">
              <a:latin typeface="Arial"/>
              <a:cs typeface="Arial"/>
            </a:endParaRPr>
          </a:p>
          <a:p>
            <a:pPr marL="151130" marR="5080" indent="-138430">
              <a:lnSpc>
                <a:spcPct val="102699"/>
              </a:lnSpc>
              <a:spcBef>
                <a:spcPts val="295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lang="ru-RU" sz="1100" spc="-65" dirty="0" smtClean="0">
                <a:solidFill>
                  <a:srgbClr val="656565"/>
                </a:solidFill>
                <a:latin typeface="Arial"/>
                <a:cs typeface="Arial"/>
              </a:rPr>
              <a:t>В целом</a:t>
            </a:r>
            <a:r>
              <a:rPr sz="1100" spc="-65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lang="ru-RU" sz="1100" spc="-65" dirty="0" smtClean="0">
                <a:solidFill>
                  <a:srgbClr val="656565"/>
                </a:solidFill>
                <a:latin typeface="Arial"/>
                <a:cs typeface="Arial"/>
              </a:rPr>
              <a:t>функции </a:t>
            </a:r>
            <a:r>
              <a:rPr sz="1100" spc="-20" dirty="0" smtClean="0">
                <a:solidFill>
                  <a:srgbClr val="656565"/>
                </a:solidFill>
                <a:latin typeface="Arial"/>
                <a:cs typeface="Arial"/>
              </a:rPr>
              <a:t>DNN </a:t>
            </a:r>
            <a:r>
              <a:rPr sz="1100" spc="204" dirty="0" smtClean="0">
                <a:solidFill>
                  <a:srgbClr val="656565"/>
                </a:solidFill>
                <a:latin typeface="Arial"/>
                <a:cs typeface="Arial"/>
              </a:rPr>
              <a:t>+</a:t>
            </a:r>
            <a:r>
              <a:rPr lang="ru-RU" sz="1100" spc="-50" dirty="0" smtClean="0">
                <a:solidFill>
                  <a:srgbClr val="656565"/>
                </a:solidFill>
                <a:latin typeface="Arial"/>
                <a:cs typeface="Arial"/>
              </a:rPr>
              <a:t>ОММ</a:t>
            </a:r>
            <a:r>
              <a:rPr sz="1100" spc="-50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lang="ru-RU" sz="1100" spc="-65" dirty="0" smtClean="0">
                <a:solidFill>
                  <a:srgbClr val="656565"/>
                </a:solidFill>
                <a:latin typeface="Arial"/>
                <a:cs typeface="Arial"/>
              </a:rPr>
              <a:t>достигают примерно той же производительности, что и гибридные системы </a:t>
            </a:r>
            <a:r>
              <a:rPr sz="1100" dirty="0" smtClean="0">
                <a:solidFill>
                  <a:srgbClr val="656565"/>
                </a:solidFill>
                <a:latin typeface="Arial"/>
                <a:cs typeface="Arial"/>
              </a:rPr>
              <a:t>DNN-HMM</a:t>
            </a:r>
            <a:r>
              <a:rPr sz="1100" spc="-70" dirty="0" smtClean="0">
                <a:solidFill>
                  <a:srgbClr val="656565"/>
                </a:solidFill>
                <a:latin typeface="Arial"/>
                <a:cs typeface="Arial"/>
              </a:rPr>
              <a:t>, </a:t>
            </a:r>
            <a:r>
              <a:rPr lang="ru-RU" sz="1100" spc="-5" dirty="0" smtClean="0">
                <a:solidFill>
                  <a:srgbClr val="656565"/>
                </a:solidFill>
                <a:latin typeface="Arial"/>
                <a:cs typeface="Arial"/>
              </a:rPr>
              <a:t>но они являются более сложными.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896485" cy="367030"/>
          </a:xfrm>
          <a:custGeom>
            <a:avLst/>
            <a:gdLst/>
            <a:ahLst/>
            <a:cxnLst/>
            <a:rect l="l" t="t" r="r" b="b"/>
            <a:pathLst>
              <a:path w="4896485" h="367030">
                <a:moveTo>
                  <a:pt x="0" y="366928"/>
                </a:moveTo>
                <a:lnTo>
                  <a:pt x="4896002" y="366928"/>
                </a:lnTo>
                <a:lnTo>
                  <a:pt x="4896002" y="0"/>
                </a:lnTo>
                <a:lnTo>
                  <a:pt x="0" y="0"/>
                </a:lnTo>
                <a:lnTo>
                  <a:pt x="0" y="366928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305" y="70800"/>
            <a:ext cx="63500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-5" dirty="0" smtClean="0"/>
              <a:t>План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347294" y="674254"/>
            <a:ext cx="3551606" cy="2286652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20345" marR="625475" indent="-208279">
              <a:lnSpc>
                <a:spcPct val="102600"/>
              </a:lnSpc>
              <a:spcBef>
                <a:spcPts val="55"/>
              </a:spcBef>
            </a:pPr>
            <a:r>
              <a:rPr lang="ru-RU" sz="1100" b="1" spc="-60" dirty="0">
                <a:solidFill>
                  <a:srgbClr val="4185F3"/>
                </a:solidFill>
                <a:latin typeface="Arial"/>
                <a:cs typeface="Arial"/>
              </a:rPr>
              <a:t>Распознавание речи</a:t>
            </a:r>
          </a:p>
          <a:p>
            <a:pPr marL="220345" marR="625475" indent="-208279">
              <a:lnSpc>
                <a:spcPct val="102600"/>
              </a:lnSpc>
              <a:spcBef>
                <a:spcPts val="55"/>
              </a:spcBef>
            </a:pPr>
            <a:r>
              <a:rPr lang="ru-RU" sz="1100" b="1" spc="-60" dirty="0">
                <a:solidFill>
                  <a:srgbClr val="4185F3"/>
                </a:solidFill>
                <a:latin typeface="Arial"/>
                <a:cs typeface="Arial"/>
              </a:rPr>
              <a:t>       </a:t>
            </a:r>
            <a:r>
              <a:rPr lang="ru-RU" sz="1100" spc="-40" dirty="0">
                <a:solidFill>
                  <a:srgbClr val="656565"/>
                </a:solidFill>
                <a:latin typeface="Arial"/>
                <a:cs typeface="Arial"/>
              </a:rPr>
              <a:t>Акустическое представление</a:t>
            </a:r>
            <a:endParaRPr lang="ru-RU" sz="1100" spc="-50" dirty="0">
              <a:solidFill>
                <a:srgbClr val="656565"/>
              </a:solidFill>
              <a:latin typeface="Arial"/>
              <a:cs typeface="Arial"/>
            </a:endParaRPr>
          </a:p>
          <a:p>
            <a:pPr marL="220345" marR="625475" indent="-208279">
              <a:lnSpc>
                <a:spcPct val="102600"/>
              </a:lnSpc>
              <a:spcBef>
                <a:spcPts val="55"/>
              </a:spcBef>
            </a:pPr>
            <a:r>
              <a:rPr lang="ru-RU" sz="1100" spc="-50" dirty="0">
                <a:solidFill>
                  <a:srgbClr val="656565"/>
                </a:solidFill>
                <a:latin typeface="Arial"/>
                <a:cs typeface="Arial"/>
              </a:rPr>
              <a:t>       </a:t>
            </a:r>
            <a:r>
              <a:rPr lang="ru-RU" sz="1100" spc="-40" dirty="0">
                <a:solidFill>
                  <a:srgbClr val="656565"/>
                </a:solidFill>
                <a:latin typeface="Arial"/>
                <a:cs typeface="Arial"/>
              </a:rPr>
              <a:t>Фонетическое представление</a:t>
            </a:r>
            <a:endParaRPr lang="ru-RU" sz="1100" spc="-50" dirty="0">
              <a:solidFill>
                <a:srgbClr val="656565"/>
              </a:solidFill>
              <a:latin typeface="Arial"/>
              <a:cs typeface="Arial"/>
            </a:endParaRPr>
          </a:p>
          <a:p>
            <a:pPr marL="220345" marR="625475" indent="-208279">
              <a:lnSpc>
                <a:spcPct val="102600"/>
              </a:lnSpc>
              <a:spcBef>
                <a:spcPts val="55"/>
              </a:spcBef>
            </a:pPr>
            <a:r>
              <a:rPr lang="ru-RU" sz="1100" spc="-50" dirty="0">
                <a:solidFill>
                  <a:srgbClr val="656565"/>
                </a:solidFill>
                <a:latin typeface="Arial"/>
                <a:cs typeface="Arial"/>
              </a:rPr>
              <a:t>       </a:t>
            </a:r>
            <a:r>
              <a:rPr lang="ru-RU" sz="1100" spc="-30" dirty="0">
                <a:solidFill>
                  <a:srgbClr val="656565"/>
                </a:solidFill>
                <a:latin typeface="Arial"/>
                <a:cs typeface="Arial"/>
              </a:rPr>
              <a:t>История</a:t>
            </a:r>
            <a:endParaRPr lang="ru-RU" sz="1100" dirty="0">
              <a:latin typeface="Arial"/>
              <a:cs typeface="Arial"/>
            </a:endParaRPr>
          </a:p>
          <a:p>
            <a:pPr marL="220345">
              <a:lnSpc>
                <a:spcPct val="100000"/>
              </a:lnSpc>
              <a:spcBef>
                <a:spcPts val="35"/>
              </a:spcBef>
            </a:pPr>
            <a:r>
              <a:rPr lang="ru-RU" sz="1100" spc="-30" dirty="0">
                <a:solidFill>
                  <a:srgbClr val="656565"/>
                </a:solidFill>
                <a:latin typeface="Arial"/>
                <a:cs typeface="Arial"/>
              </a:rPr>
              <a:t>Вероятностное распознавание речи</a:t>
            </a:r>
            <a:endParaRPr lang="ru-RU"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ru-RU" sz="1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ru-RU" sz="1100" b="1" spc="-25" dirty="0">
                <a:solidFill>
                  <a:srgbClr val="4185F3"/>
                </a:solidFill>
                <a:latin typeface="Arial"/>
                <a:cs typeface="Arial"/>
              </a:rPr>
              <a:t>Распознавание речи нейронной сети</a:t>
            </a:r>
            <a:endParaRPr lang="ru-RU" sz="1100" dirty="0">
              <a:latin typeface="Arial"/>
              <a:cs typeface="Arial"/>
            </a:endParaRPr>
          </a:p>
          <a:p>
            <a:pPr marL="220345" marR="662940">
              <a:lnSpc>
                <a:spcPct val="102600"/>
              </a:lnSpc>
            </a:pPr>
            <a:r>
              <a:rPr lang="ru-RU" sz="1100" spc="-35" dirty="0">
                <a:solidFill>
                  <a:srgbClr val="656565"/>
                </a:solidFill>
                <a:latin typeface="Arial"/>
                <a:cs typeface="Arial"/>
              </a:rPr>
              <a:t>Гибридные нейронные сети</a:t>
            </a:r>
            <a:endParaRPr lang="ru-RU" sz="1100" spc="-60" dirty="0">
              <a:solidFill>
                <a:srgbClr val="656565"/>
              </a:solidFill>
              <a:latin typeface="Arial"/>
              <a:cs typeface="Arial"/>
            </a:endParaRPr>
          </a:p>
          <a:p>
            <a:pPr marL="220345" marR="662940">
              <a:lnSpc>
                <a:spcPct val="102600"/>
              </a:lnSpc>
            </a:pPr>
            <a:r>
              <a:rPr lang="ru-RU" sz="1100" spc="-35" dirty="0">
                <a:solidFill>
                  <a:srgbClr val="656565"/>
                </a:solidFill>
                <a:latin typeface="Arial"/>
                <a:cs typeface="Arial"/>
              </a:rPr>
              <a:t>Тренировка потерь</a:t>
            </a:r>
            <a:endParaRPr lang="ru-RU" sz="1100" dirty="0">
              <a:latin typeface="Arial"/>
              <a:cs typeface="Arial"/>
            </a:endParaRPr>
          </a:p>
          <a:p>
            <a:pPr marL="220345" marR="130175">
              <a:lnSpc>
                <a:spcPct val="102600"/>
              </a:lnSpc>
            </a:pPr>
            <a:r>
              <a:rPr lang="ru-RU" sz="1100" spc="-95" dirty="0">
                <a:solidFill>
                  <a:srgbClr val="656565"/>
                </a:solidFill>
                <a:latin typeface="Arial"/>
                <a:cs typeface="Arial"/>
              </a:rPr>
              <a:t>Обучение дискриминационной последовательности</a:t>
            </a:r>
            <a:endParaRPr lang="ru-RU" sz="1100" spc="-20" dirty="0">
              <a:solidFill>
                <a:srgbClr val="656565"/>
              </a:solidFill>
              <a:latin typeface="Arial"/>
              <a:cs typeface="Arial"/>
            </a:endParaRPr>
          </a:p>
          <a:p>
            <a:pPr marL="220345" marR="130175">
              <a:lnSpc>
                <a:spcPct val="102600"/>
              </a:lnSpc>
            </a:pPr>
            <a:r>
              <a:rPr lang="ru-RU" sz="1100" spc="-70" dirty="0">
                <a:solidFill>
                  <a:srgbClr val="656565"/>
                </a:solidFill>
                <a:latin typeface="Arial"/>
                <a:cs typeface="Arial"/>
              </a:rPr>
              <a:t>Новые архитектуры</a:t>
            </a:r>
            <a:endParaRPr lang="ru-RU"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ru-RU" sz="1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ru-RU" sz="1100" b="1" spc="-15" dirty="0">
                <a:solidFill>
                  <a:srgbClr val="4185F3"/>
                </a:solidFill>
                <a:latin typeface="Arial"/>
                <a:cs typeface="Arial"/>
              </a:rPr>
              <a:t>Другие темы</a:t>
            </a:r>
            <a:endParaRPr lang="ru-RU" sz="1100" dirty="0">
              <a:latin typeface="Arial"/>
              <a:cs typeface="Arial"/>
            </a:endParaRPr>
          </a:p>
        </p:txBody>
      </p:sp>
      <p:sp>
        <p:nvSpPr>
          <p:cNvPr id="5" name="object 6"/>
          <p:cNvSpPr/>
          <p:nvPr/>
        </p:nvSpPr>
        <p:spPr>
          <a:xfrm>
            <a:off x="241300" y="674254"/>
            <a:ext cx="4130576" cy="1066423"/>
          </a:xfrm>
          <a:custGeom>
            <a:avLst/>
            <a:gdLst/>
            <a:ahLst/>
            <a:cxnLst/>
            <a:rect l="l" t="t" r="r" b="b"/>
            <a:pathLst>
              <a:path w="9718675" h="1779270">
                <a:moveTo>
                  <a:pt x="0" y="0"/>
                </a:moveTo>
                <a:lnTo>
                  <a:pt x="9718130" y="0"/>
                </a:lnTo>
                <a:lnTo>
                  <a:pt x="9718130" y="1778694"/>
                </a:lnTo>
                <a:lnTo>
                  <a:pt x="0" y="177869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7294" y="2111375"/>
            <a:ext cx="4130576" cy="888758"/>
          </a:xfrm>
          <a:custGeom>
            <a:avLst/>
            <a:gdLst/>
            <a:ahLst/>
            <a:cxnLst/>
            <a:rect l="l" t="t" r="r" b="b"/>
            <a:pathLst>
              <a:path w="9718675" h="1779270">
                <a:moveTo>
                  <a:pt x="0" y="0"/>
                </a:moveTo>
                <a:lnTo>
                  <a:pt x="9718130" y="0"/>
                </a:lnTo>
                <a:lnTo>
                  <a:pt x="9718130" y="1778694"/>
                </a:lnTo>
                <a:lnTo>
                  <a:pt x="0" y="177869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305" y="70800"/>
            <a:ext cx="218923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-20" dirty="0" smtClean="0"/>
              <a:t>Гибридные сети</a:t>
            </a:r>
            <a:endParaRPr spc="-55" dirty="0"/>
          </a:p>
        </p:txBody>
      </p:sp>
      <p:sp>
        <p:nvSpPr>
          <p:cNvPr id="3" name="object 3"/>
          <p:cNvSpPr txBox="1"/>
          <p:nvPr/>
        </p:nvSpPr>
        <p:spPr>
          <a:xfrm>
            <a:off x="347294" y="927378"/>
            <a:ext cx="4073525" cy="35009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1130" indent="-138430">
              <a:lnSpc>
                <a:spcPct val="100000"/>
              </a:lnSpc>
              <a:spcBef>
                <a:spcPts val="90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lang="ru-RU" sz="1100" spc="-30" dirty="0" smtClean="0">
                <a:solidFill>
                  <a:srgbClr val="656565"/>
                </a:solidFill>
                <a:latin typeface="Arial"/>
                <a:cs typeface="Arial"/>
              </a:rPr>
              <a:t>Обучить сеть как классификатор с </a:t>
            </a:r>
            <a:r>
              <a:rPr lang="en-US" sz="1100" spc="-30" dirty="0" err="1" smtClean="0">
                <a:solidFill>
                  <a:srgbClr val="656565"/>
                </a:solidFill>
                <a:latin typeface="Arial"/>
                <a:cs typeface="Arial"/>
              </a:rPr>
              <a:t>softmax</a:t>
            </a:r>
            <a:r>
              <a:rPr lang="en-US" sz="1100" spc="-30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lang="ru-RU" sz="1100" spc="-30" dirty="0" smtClean="0">
                <a:solidFill>
                  <a:srgbClr val="656565"/>
                </a:solidFill>
                <a:latin typeface="Arial"/>
                <a:cs typeface="Arial"/>
              </a:rPr>
              <a:t>через фонетические единицы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94" y="1305532"/>
            <a:ext cx="1836255" cy="809836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51130" indent="-138430">
              <a:lnSpc>
                <a:spcPct val="100000"/>
              </a:lnSpc>
              <a:spcBef>
                <a:spcPts val="334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lang="ru-RU" sz="1100" spc="-30" dirty="0" smtClean="0">
                <a:solidFill>
                  <a:srgbClr val="656565"/>
                </a:solidFill>
                <a:latin typeface="Arial"/>
                <a:cs typeface="Arial"/>
              </a:rPr>
              <a:t>Обучать с помощью перекрестной </a:t>
            </a:r>
            <a:r>
              <a:rPr lang="ru-RU" sz="1100" spc="-30" dirty="0">
                <a:solidFill>
                  <a:srgbClr val="656565"/>
                </a:solidFill>
                <a:latin typeface="Arial"/>
                <a:cs typeface="Arial"/>
              </a:rPr>
              <a:t>э</a:t>
            </a:r>
            <a:r>
              <a:rPr lang="ru-RU" sz="1100" spc="-30" dirty="0" smtClean="0">
                <a:solidFill>
                  <a:srgbClr val="656565"/>
                </a:solidFill>
                <a:latin typeface="Arial"/>
                <a:cs typeface="Arial"/>
              </a:rPr>
              <a:t>нтропии</a:t>
            </a:r>
            <a:r>
              <a:rPr sz="1100" spc="-60" dirty="0" smtClean="0">
                <a:solidFill>
                  <a:srgbClr val="656565"/>
                </a:solidFill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151130" indent="-138430">
              <a:lnSpc>
                <a:spcPct val="100000"/>
              </a:lnSpc>
              <a:spcBef>
                <a:spcPts val="330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sz="1100" spc="-40" dirty="0" err="1" smtClean="0">
                <a:solidFill>
                  <a:srgbClr val="656565"/>
                </a:solidFill>
                <a:latin typeface="Arial"/>
                <a:cs typeface="Arial"/>
              </a:rPr>
              <a:t>Softmax</a:t>
            </a:r>
            <a:r>
              <a:rPr lang="ru-RU" sz="1100" dirty="0">
                <a:latin typeface="Arial"/>
                <a:cs typeface="Arial"/>
              </a:rPr>
              <a:t> </a:t>
            </a:r>
            <a:r>
              <a:rPr lang="ru-RU" sz="1100" dirty="0" smtClean="0">
                <a:latin typeface="Arial"/>
                <a:cs typeface="Arial"/>
              </a:rPr>
              <a:t>                  </a:t>
            </a:r>
          </a:p>
          <a:p>
            <a:pPr marL="12700">
              <a:lnSpc>
                <a:spcPct val="100000"/>
              </a:lnSpc>
              <a:spcBef>
                <a:spcPts val="330"/>
              </a:spcBef>
              <a:tabLst>
                <a:tab pos="151765" algn="l"/>
              </a:tabLst>
            </a:pPr>
            <a:r>
              <a:rPr lang="ru-RU" sz="1100" i="1" spc="-85" dirty="0" smtClean="0">
                <a:solidFill>
                  <a:srgbClr val="656565"/>
                </a:solidFill>
                <a:latin typeface="Arial"/>
                <a:cs typeface="Arial"/>
              </a:rPr>
              <a:t>                                                    </a:t>
            </a:r>
            <a:r>
              <a:rPr sz="1100" i="1" spc="-85" dirty="0" smtClean="0">
                <a:solidFill>
                  <a:srgbClr val="656565"/>
                </a:solidFill>
                <a:latin typeface="Georgia"/>
                <a:cs typeface="Georgia"/>
              </a:rPr>
              <a:t>y </a:t>
            </a:r>
            <a:r>
              <a:rPr sz="1100" spc="65" dirty="0">
                <a:solidFill>
                  <a:srgbClr val="656565"/>
                </a:solidFill>
                <a:latin typeface="PMingLiU"/>
                <a:cs typeface="PMingLiU"/>
              </a:rPr>
              <a:t>(</a:t>
            </a:r>
            <a:r>
              <a:rPr sz="1100" i="1" spc="65" dirty="0">
                <a:solidFill>
                  <a:srgbClr val="656565"/>
                </a:solidFill>
                <a:latin typeface="Georgia"/>
                <a:cs typeface="Georgia"/>
              </a:rPr>
              <a:t>i</a:t>
            </a:r>
            <a:r>
              <a:rPr sz="1100" spc="65" dirty="0">
                <a:solidFill>
                  <a:srgbClr val="656565"/>
                </a:solidFill>
                <a:latin typeface="PMingLiU"/>
                <a:cs typeface="PMingLiU"/>
              </a:rPr>
              <a:t>)</a:t>
            </a:r>
            <a:r>
              <a:rPr sz="1100" spc="-30" dirty="0">
                <a:solidFill>
                  <a:srgbClr val="656565"/>
                </a:solidFill>
                <a:latin typeface="PMingLiU"/>
                <a:cs typeface="PMingLiU"/>
              </a:rPr>
              <a:t> </a:t>
            </a:r>
            <a:r>
              <a:rPr sz="1100" spc="260" dirty="0">
                <a:solidFill>
                  <a:srgbClr val="656565"/>
                </a:solidFill>
                <a:latin typeface="PMingLiU"/>
                <a:cs typeface="PMingLiU"/>
              </a:rPr>
              <a:t>=</a:t>
            </a:r>
            <a:endParaRPr sz="1100" dirty="0">
              <a:latin typeface="PMingLiU"/>
              <a:cs typeface="PMingLiU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60282" y="1808148"/>
            <a:ext cx="7505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55" dirty="0">
                <a:solidFill>
                  <a:srgbClr val="656565"/>
                </a:solidFill>
                <a:latin typeface="PMingLiU"/>
                <a:cs typeface="PMingLiU"/>
              </a:rPr>
              <a:t>exp</a:t>
            </a:r>
            <a:r>
              <a:rPr sz="1100" spc="-130" dirty="0">
                <a:solidFill>
                  <a:srgbClr val="656565"/>
                </a:solidFill>
                <a:latin typeface="PMingLiU"/>
                <a:cs typeface="PMingLiU"/>
              </a:rPr>
              <a:t> </a:t>
            </a:r>
            <a:r>
              <a:rPr sz="1100" spc="10" dirty="0">
                <a:solidFill>
                  <a:srgbClr val="656565"/>
                </a:solidFill>
                <a:latin typeface="PMingLiU"/>
                <a:cs typeface="PMingLiU"/>
              </a:rPr>
              <a:t>(</a:t>
            </a:r>
            <a:r>
              <a:rPr sz="1100" i="1" spc="10" dirty="0">
                <a:solidFill>
                  <a:srgbClr val="656565"/>
                </a:solidFill>
                <a:latin typeface="Georgia"/>
                <a:cs typeface="Georgia"/>
              </a:rPr>
              <a:t>a</a:t>
            </a:r>
            <a:r>
              <a:rPr sz="1100" i="1" spc="-105" dirty="0">
                <a:solidFill>
                  <a:srgbClr val="656565"/>
                </a:solidFill>
                <a:latin typeface="Georgia"/>
                <a:cs typeface="Georgia"/>
              </a:rPr>
              <a:t> </a:t>
            </a:r>
            <a:r>
              <a:rPr sz="1100" spc="40" dirty="0">
                <a:solidFill>
                  <a:srgbClr val="656565"/>
                </a:solidFill>
                <a:latin typeface="PMingLiU"/>
                <a:cs typeface="PMingLiU"/>
              </a:rPr>
              <a:t>(</a:t>
            </a:r>
            <a:r>
              <a:rPr sz="1100" i="1" spc="40" dirty="0">
                <a:solidFill>
                  <a:srgbClr val="656565"/>
                </a:solidFill>
                <a:latin typeface="Georgia"/>
                <a:cs typeface="Georgia"/>
              </a:rPr>
              <a:t>i,</a:t>
            </a:r>
            <a:r>
              <a:rPr sz="1100" i="1" spc="-105" dirty="0">
                <a:solidFill>
                  <a:srgbClr val="656565"/>
                </a:solidFill>
                <a:latin typeface="Georgia"/>
                <a:cs typeface="Georgia"/>
              </a:rPr>
              <a:t> </a:t>
            </a:r>
            <a:r>
              <a:rPr sz="1100" i="1" spc="30" dirty="0">
                <a:solidFill>
                  <a:srgbClr val="656565"/>
                </a:solidFill>
                <a:latin typeface="Georgia"/>
                <a:cs typeface="Georgia"/>
              </a:rPr>
              <a:t>θ</a:t>
            </a:r>
            <a:r>
              <a:rPr sz="1100" spc="30" dirty="0">
                <a:solidFill>
                  <a:srgbClr val="656565"/>
                </a:solidFill>
                <a:latin typeface="PMingLiU"/>
                <a:cs typeface="PMingLiU"/>
              </a:rPr>
              <a:t>))</a:t>
            </a:r>
            <a:endParaRPr sz="1100">
              <a:latin typeface="PMingLiU"/>
              <a:cs typeface="PMingLiU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86990" y="2018487"/>
            <a:ext cx="1097280" cy="0"/>
          </a:xfrm>
          <a:custGeom>
            <a:avLst/>
            <a:gdLst/>
            <a:ahLst/>
            <a:cxnLst/>
            <a:rect l="l" t="t" r="r" b="b"/>
            <a:pathLst>
              <a:path w="1097279">
                <a:moveTo>
                  <a:pt x="0" y="0"/>
                </a:moveTo>
                <a:lnTo>
                  <a:pt x="1096759" y="0"/>
                </a:lnTo>
              </a:path>
            </a:pathLst>
          </a:custGeom>
          <a:ln w="553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174290" y="1915730"/>
            <a:ext cx="1720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70" dirty="0">
                <a:solidFill>
                  <a:srgbClr val="656565"/>
                </a:solidFill>
                <a:latin typeface="Arial"/>
                <a:cs typeface="Arial"/>
              </a:rPr>
              <a:t>Σ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Andrew</a:t>
            </a:r>
            <a:r>
              <a:rPr spc="-10" dirty="0"/>
              <a:t> </a:t>
            </a:r>
            <a:r>
              <a:rPr spc="-20" dirty="0"/>
              <a:t>Senior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30" dirty="0"/>
              <a:t>Speech</a:t>
            </a:r>
            <a:r>
              <a:rPr spc="-15" dirty="0"/>
              <a:t> </a:t>
            </a:r>
            <a:r>
              <a:rPr spc="-5" dirty="0"/>
              <a:t>Recognition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r>
              <a:rPr spc="-20" dirty="0"/>
              <a:t>35 </a:t>
            </a:r>
            <a:r>
              <a:rPr spc="5" dirty="0"/>
              <a:t>of</a:t>
            </a:r>
            <a:r>
              <a:rPr spc="40" dirty="0"/>
              <a:t> </a:t>
            </a:r>
            <a:r>
              <a:rPr spc="-20" dirty="0"/>
              <a:t>63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20544" y="1993124"/>
            <a:ext cx="212725" cy="252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894"/>
              </a:lnSpc>
              <a:spcBef>
                <a:spcPts val="95"/>
              </a:spcBef>
            </a:pPr>
            <a:r>
              <a:rPr sz="800" i="1" spc="90" dirty="0">
                <a:solidFill>
                  <a:srgbClr val="656565"/>
                </a:solidFill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894"/>
              </a:lnSpc>
            </a:pPr>
            <a:r>
              <a:rPr sz="800" i="1" spc="204" dirty="0">
                <a:solidFill>
                  <a:srgbClr val="656565"/>
                </a:solidFill>
                <a:latin typeface="Arial"/>
                <a:cs typeface="Arial"/>
              </a:rPr>
              <a:t>j</a:t>
            </a:r>
            <a:r>
              <a:rPr sz="800" spc="140" dirty="0">
                <a:solidFill>
                  <a:srgbClr val="656565"/>
                </a:solidFill>
                <a:latin typeface="PMingLiU"/>
                <a:cs typeface="PMingLiU"/>
              </a:rPr>
              <a:t>=1</a:t>
            </a:r>
            <a:endParaRPr sz="800">
              <a:latin typeface="PMingLiU"/>
              <a:cs typeface="PMingLiU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36710" y="2019641"/>
            <a:ext cx="7600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55" dirty="0">
                <a:solidFill>
                  <a:srgbClr val="656565"/>
                </a:solidFill>
                <a:latin typeface="PMingLiU"/>
                <a:cs typeface="PMingLiU"/>
              </a:rPr>
              <a:t>exp</a:t>
            </a:r>
            <a:r>
              <a:rPr sz="1100" spc="-130" dirty="0">
                <a:solidFill>
                  <a:srgbClr val="656565"/>
                </a:solidFill>
                <a:latin typeface="PMingLiU"/>
                <a:cs typeface="PMingLiU"/>
              </a:rPr>
              <a:t> </a:t>
            </a:r>
            <a:r>
              <a:rPr sz="1100" spc="10" dirty="0">
                <a:solidFill>
                  <a:srgbClr val="656565"/>
                </a:solidFill>
                <a:latin typeface="PMingLiU"/>
                <a:cs typeface="PMingLiU"/>
              </a:rPr>
              <a:t>(</a:t>
            </a:r>
            <a:r>
              <a:rPr sz="1100" i="1" spc="10" dirty="0">
                <a:solidFill>
                  <a:srgbClr val="656565"/>
                </a:solidFill>
                <a:latin typeface="Georgia"/>
                <a:cs typeface="Georgia"/>
              </a:rPr>
              <a:t>a</a:t>
            </a:r>
            <a:r>
              <a:rPr sz="1100" i="1" spc="-110" dirty="0">
                <a:solidFill>
                  <a:srgbClr val="656565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656565"/>
                </a:solidFill>
                <a:latin typeface="PMingLiU"/>
                <a:cs typeface="PMingLiU"/>
              </a:rPr>
              <a:t>(</a:t>
            </a:r>
            <a:r>
              <a:rPr sz="1100" i="1" spc="70" dirty="0">
                <a:solidFill>
                  <a:srgbClr val="656565"/>
                </a:solidFill>
                <a:latin typeface="Georgia"/>
                <a:cs typeface="Georgia"/>
              </a:rPr>
              <a:t>j,</a:t>
            </a:r>
            <a:r>
              <a:rPr sz="1100" i="1" spc="-105" dirty="0">
                <a:solidFill>
                  <a:srgbClr val="656565"/>
                </a:solidFill>
                <a:latin typeface="Georgia"/>
                <a:cs typeface="Georgia"/>
              </a:rPr>
              <a:t> </a:t>
            </a:r>
            <a:r>
              <a:rPr sz="1100" i="1" spc="30" dirty="0">
                <a:solidFill>
                  <a:srgbClr val="656565"/>
                </a:solidFill>
                <a:latin typeface="Georgia"/>
                <a:cs typeface="Georgia"/>
              </a:rPr>
              <a:t>θ</a:t>
            </a:r>
            <a:r>
              <a:rPr sz="1100" spc="30" dirty="0">
                <a:solidFill>
                  <a:srgbClr val="656565"/>
                </a:solidFill>
                <a:latin typeface="PMingLiU"/>
                <a:cs typeface="PMingLiU"/>
              </a:rPr>
              <a:t>))</a:t>
            </a:r>
            <a:endParaRPr sz="1100">
              <a:latin typeface="PMingLiU"/>
              <a:cs typeface="PMingLiU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7720" y="2497619"/>
            <a:ext cx="3441180" cy="51937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100" spc="-5" dirty="0">
                <a:solidFill>
                  <a:srgbClr val="656565"/>
                </a:solidFill>
                <a:latin typeface="Arial"/>
                <a:cs typeface="Arial"/>
              </a:rPr>
              <a:t>б</a:t>
            </a:r>
            <a:r>
              <a:rPr lang="ru-RU" sz="1100" spc="-5" dirty="0" smtClean="0">
                <a:solidFill>
                  <a:srgbClr val="656565"/>
                </a:solidFill>
                <a:latin typeface="Arial"/>
                <a:cs typeface="Arial"/>
              </a:rPr>
              <a:t>удет сходиться к последующим через фонетические состояния</a:t>
            </a:r>
            <a:r>
              <a:rPr sz="1100" spc="-45" dirty="0" smtClean="0">
                <a:solidFill>
                  <a:srgbClr val="656565"/>
                </a:solidFill>
                <a:latin typeface="Arial"/>
                <a:cs typeface="Arial"/>
              </a:rPr>
              <a:t>: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i="1" spc="25" dirty="0">
                <a:solidFill>
                  <a:srgbClr val="656565"/>
                </a:solidFill>
                <a:latin typeface="Georgia"/>
                <a:cs typeface="Georgia"/>
              </a:rPr>
              <a:t>P</a:t>
            </a:r>
            <a:r>
              <a:rPr sz="1100" i="1" spc="-120" dirty="0">
                <a:solidFill>
                  <a:srgbClr val="656565"/>
                </a:solidFill>
                <a:latin typeface="Georgia"/>
                <a:cs typeface="Georgia"/>
              </a:rPr>
              <a:t> </a:t>
            </a:r>
            <a:r>
              <a:rPr sz="1100" spc="35" dirty="0">
                <a:solidFill>
                  <a:srgbClr val="656565"/>
                </a:solidFill>
                <a:latin typeface="PMingLiU"/>
                <a:cs typeface="PMingLiU"/>
              </a:rPr>
              <a:t>(</a:t>
            </a:r>
            <a:r>
              <a:rPr sz="1100" i="1" spc="35" dirty="0">
                <a:solidFill>
                  <a:srgbClr val="656565"/>
                </a:solidFill>
                <a:latin typeface="Georgia"/>
                <a:cs typeface="Georgia"/>
              </a:rPr>
              <a:t>c</a:t>
            </a:r>
            <a:r>
              <a:rPr sz="1200" i="1" spc="52" baseline="-10416" dirty="0">
                <a:solidFill>
                  <a:srgbClr val="656565"/>
                </a:solidFill>
                <a:latin typeface="Arial"/>
                <a:cs typeface="Arial"/>
              </a:rPr>
              <a:t>i</a:t>
            </a:r>
            <a:r>
              <a:rPr sz="1100" spc="35" dirty="0">
                <a:solidFill>
                  <a:srgbClr val="656565"/>
                </a:solidFill>
                <a:latin typeface="Lucida Sans Unicode"/>
                <a:cs typeface="Lucida Sans Unicode"/>
              </a:rPr>
              <a:t>|</a:t>
            </a:r>
            <a:r>
              <a:rPr sz="1100" i="1" spc="35" dirty="0">
                <a:solidFill>
                  <a:srgbClr val="656565"/>
                </a:solidFill>
                <a:latin typeface="Georgia"/>
                <a:cs typeface="Georgia"/>
              </a:rPr>
              <a:t>o</a:t>
            </a:r>
            <a:r>
              <a:rPr sz="1200" i="1" spc="52" baseline="-10416" dirty="0">
                <a:solidFill>
                  <a:srgbClr val="656565"/>
                </a:solidFill>
                <a:latin typeface="Arial"/>
                <a:cs typeface="Arial"/>
              </a:rPr>
              <a:t>t</a:t>
            </a:r>
            <a:r>
              <a:rPr sz="1100" spc="35" dirty="0">
                <a:solidFill>
                  <a:srgbClr val="656565"/>
                </a:solidFill>
                <a:latin typeface="PMingLiU"/>
                <a:cs typeface="PMingLiU"/>
              </a:rPr>
              <a:t>)</a:t>
            </a:r>
            <a:endParaRPr sz="1100" dirty="0">
              <a:latin typeface="PMingLiU"/>
              <a:cs typeface="PMingLiU"/>
            </a:endParaRPr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304" y="70800"/>
            <a:ext cx="421496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-20" dirty="0" smtClean="0"/>
              <a:t>Декодирование Гибридной Нейронной сети</a:t>
            </a:r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114507" y="391919"/>
            <a:ext cx="3913504" cy="6839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lang="ru-RU" sz="1100" spc="-60" dirty="0" smtClean="0">
                <a:solidFill>
                  <a:srgbClr val="656565"/>
                </a:solidFill>
                <a:latin typeface="Arial"/>
                <a:cs typeface="Arial"/>
              </a:rPr>
              <a:t>Теперь мы моделируем </a:t>
            </a:r>
            <a:r>
              <a:rPr sz="1100" i="1" spc="25" dirty="0" smtClean="0">
                <a:solidFill>
                  <a:srgbClr val="656565"/>
                </a:solidFill>
                <a:latin typeface="Georgia"/>
                <a:cs typeface="Georgia"/>
              </a:rPr>
              <a:t>P </a:t>
            </a:r>
            <a:r>
              <a:rPr sz="1100" spc="-10" dirty="0">
                <a:solidFill>
                  <a:srgbClr val="656565"/>
                </a:solidFill>
                <a:latin typeface="PMingLiU"/>
                <a:cs typeface="PMingLiU"/>
              </a:rPr>
              <a:t>(</a:t>
            </a:r>
            <a:r>
              <a:rPr sz="1100" i="1" spc="-10" dirty="0">
                <a:solidFill>
                  <a:srgbClr val="656565"/>
                </a:solidFill>
                <a:latin typeface="Georgia"/>
                <a:cs typeface="Georgia"/>
              </a:rPr>
              <a:t>o</a:t>
            </a:r>
            <a:r>
              <a:rPr sz="1100" spc="-10" dirty="0">
                <a:solidFill>
                  <a:srgbClr val="656565"/>
                </a:solidFill>
                <a:latin typeface="Lucida Sans Unicode"/>
                <a:cs typeface="Lucida Sans Unicode"/>
              </a:rPr>
              <a:t>|</a:t>
            </a:r>
            <a:r>
              <a:rPr sz="1100" i="1" spc="-10" dirty="0">
                <a:solidFill>
                  <a:srgbClr val="656565"/>
                </a:solidFill>
                <a:latin typeface="Georgia"/>
                <a:cs typeface="Georgia"/>
              </a:rPr>
              <a:t>c</a:t>
            </a:r>
            <a:r>
              <a:rPr sz="1100" spc="-10" dirty="0">
                <a:solidFill>
                  <a:srgbClr val="656565"/>
                </a:solidFill>
                <a:latin typeface="PMingLiU"/>
                <a:cs typeface="PMingLiU"/>
              </a:rPr>
              <a:t>) </a:t>
            </a:r>
            <a:r>
              <a:rPr lang="ru-RU" sz="1100" dirty="0" smtClean="0">
                <a:solidFill>
                  <a:srgbClr val="656565"/>
                </a:solidFill>
                <a:latin typeface="Arial"/>
                <a:cs typeface="Arial"/>
              </a:rPr>
              <a:t>с Нейронной сетью вместо </a:t>
            </a:r>
            <a:r>
              <a:rPr lang="ru-RU" sz="1100" dirty="0" err="1" smtClean="0">
                <a:solidFill>
                  <a:srgbClr val="656565"/>
                </a:solidFill>
                <a:latin typeface="Arial"/>
                <a:cs typeface="Arial"/>
              </a:rPr>
              <a:t>Гаусосвой</a:t>
            </a:r>
            <a:r>
              <a:rPr lang="ru-RU" sz="1100" dirty="0" smtClean="0">
                <a:solidFill>
                  <a:srgbClr val="656565"/>
                </a:solidFill>
                <a:latin typeface="Arial"/>
                <a:cs typeface="Arial"/>
              </a:rPr>
              <a:t> смеси распределения</a:t>
            </a:r>
            <a:r>
              <a:rPr sz="1100" spc="-45" dirty="0" smtClean="0">
                <a:solidFill>
                  <a:srgbClr val="656565"/>
                </a:solidFill>
                <a:latin typeface="Arial"/>
                <a:cs typeface="Arial"/>
              </a:rPr>
              <a:t>. </a:t>
            </a:r>
            <a:r>
              <a:rPr lang="ru-RU" sz="1100" spc="-40" dirty="0" smtClean="0">
                <a:solidFill>
                  <a:srgbClr val="656565"/>
                </a:solidFill>
                <a:latin typeface="Arial"/>
                <a:cs typeface="Arial"/>
              </a:rPr>
              <a:t>Остальное остается неизменным.</a:t>
            </a:r>
            <a:endParaRPr sz="1100" dirty="0">
              <a:latin typeface="Arial"/>
              <a:cs typeface="Arial"/>
            </a:endParaRPr>
          </a:p>
          <a:p>
            <a:pPr marL="291465" algn="ctr">
              <a:lnSpc>
                <a:spcPts val="1210"/>
              </a:lnSpc>
            </a:pPr>
            <a:r>
              <a:rPr sz="1100" spc="655" dirty="0">
                <a:solidFill>
                  <a:srgbClr val="656565"/>
                </a:solidFill>
                <a:latin typeface="Arial"/>
                <a:cs typeface="Arial"/>
              </a:rPr>
              <a:t>Y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84658" y="1048471"/>
            <a:ext cx="64769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80" dirty="0">
                <a:solidFill>
                  <a:srgbClr val="656565"/>
                </a:solidFill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44906" y="907704"/>
            <a:ext cx="208279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80" dirty="0">
                <a:solidFill>
                  <a:srgbClr val="656565"/>
                </a:solidFill>
                <a:latin typeface="Arial"/>
                <a:cs typeface="Arial"/>
              </a:rPr>
              <a:t>t</a:t>
            </a:r>
            <a:r>
              <a:rPr sz="800" i="1" spc="215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800" i="1" spc="80" dirty="0">
                <a:solidFill>
                  <a:srgbClr val="656565"/>
                </a:solidFill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49289" y="849589"/>
            <a:ext cx="12636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78510" algn="l"/>
              </a:tabLst>
            </a:pPr>
            <a:r>
              <a:rPr sz="1100" i="1" spc="25" dirty="0">
                <a:solidFill>
                  <a:srgbClr val="656565"/>
                </a:solidFill>
                <a:latin typeface="Georgia"/>
                <a:cs typeface="Georgia"/>
              </a:rPr>
              <a:t>P</a:t>
            </a:r>
            <a:r>
              <a:rPr sz="1100" i="1" spc="-114" dirty="0">
                <a:solidFill>
                  <a:srgbClr val="656565"/>
                </a:solidFill>
                <a:latin typeface="Georgia"/>
                <a:cs typeface="Georgia"/>
              </a:rPr>
              <a:t> </a:t>
            </a:r>
            <a:r>
              <a:rPr sz="1100" spc="-10" dirty="0">
                <a:solidFill>
                  <a:srgbClr val="656565"/>
                </a:solidFill>
                <a:latin typeface="PMingLiU"/>
                <a:cs typeface="PMingLiU"/>
              </a:rPr>
              <a:t>(</a:t>
            </a:r>
            <a:r>
              <a:rPr sz="1100" i="1" spc="-10" dirty="0">
                <a:solidFill>
                  <a:srgbClr val="656565"/>
                </a:solidFill>
                <a:latin typeface="Georgia"/>
                <a:cs typeface="Georgia"/>
              </a:rPr>
              <a:t>o</a:t>
            </a:r>
            <a:r>
              <a:rPr sz="1100" spc="-10" dirty="0">
                <a:solidFill>
                  <a:srgbClr val="656565"/>
                </a:solidFill>
                <a:latin typeface="Lucida Sans Unicode"/>
                <a:cs typeface="Lucida Sans Unicode"/>
              </a:rPr>
              <a:t>|</a:t>
            </a:r>
            <a:r>
              <a:rPr sz="1100" i="1" spc="-10" dirty="0">
                <a:solidFill>
                  <a:srgbClr val="656565"/>
                </a:solidFill>
                <a:latin typeface="Georgia"/>
                <a:cs typeface="Georgia"/>
              </a:rPr>
              <a:t>c</a:t>
            </a:r>
            <a:r>
              <a:rPr sz="1100" spc="-10" dirty="0">
                <a:solidFill>
                  <a:srgbClr val="656565"/>
                </a:solidFill>
                <a:latin typeface="PMingLiU"/>
                <a:cs typeface="PMingLiU"/>
              </a:rPr>
              <a:t>)</a:t>
            </a:r>
            <a:r>
              <a:rPr sz="1100" spc="20" dirty="0">
                <a:solidFill>
                  <a:srgbClr val="656565"/>
                </a:solidFill>
                <a:latin typeface="PMingLiU"/>
                <a:cs typeface="PMingLiU"/>
              </a:rPr>
              <a:t> </a:t>
            </a:r>
            <a:r>
              <a:rPr sz="1100" spc="260" dirty="0">
                <a:solidFill>
                  <a:srgbClr val="656565"/>
                </a:solidFill>
                <a:latin typeface="PMingLiU"/>
                <a:cs typeface="PMingLiU"/>
              </a:rPr>
              <a:t>=	</a:t>
            </a:r>
            <a:r>
              <a:rPr sz="1100" i="1" spc="25" dirty="0">
                <a:solidFill>
                  <a:srgbClr val="656565"/>
                </a:solidFill>
                <a:latin typeface="Georgia"/>
                <a:cs typeface="Georgia"/>
              </a:rPr>
              <a:t>P </a:t>
            </a:r>
            <a:r>
              <a:rPr sz="1100" spc="5" dirty="0">
                <a:solidFill>
                  <a:srgbClr val="656565"/>
                </a:solidFill>
                <a:latin typeface="PMingLiU"/>
                <a:cs typeface="PMingLiU"/>
              </a:rPr>
              <a:t>(</a:t>
            </a:r>
            <a:r>
              <a:rPr sz="1100" i="1" spc="5" dirty="0">
                <a:solidFill>
                  <a:srgbClr val="656565"/>
                </a:solidFill>
                <a:latin typeface="Georgia"/>
                <a:cs typeface="Georgia"/>
              </a:rPr>
              <a:t>o </a:t>
            </a:r>
            <a:r>
              <a:rPr sz="1100" spc="-70" dirty="0">
                <a:solidFill>
                  <a:srgbClr val="656565"/>
                </a:solidFill>
                <a:latin typeface="Lucida Sans Unicode"/>
                <a:cs typeface="Lucida Sans Unicode"/>
              </a:rPr>
              <a:t>|</a:t>
            </a:r>
            <a:r>
              <a:rPr sz="1100" i="1" spc="-70" dirty="0">
                <a:solidFill>
                  <a:srgbClr val="656565"/>
                </a:solidFill>
                <a:latin typeface="Georgia"/>
                <a:cs typeface="Georgia"/>
              </a:rPr>
              <a:t>c</a:t>
            </a:r>
            <a:r>
              <a:rPr sz="1100" i="1" spc="-40" dirty="0">
                <a:solidFill>
                  <a:srgbClr val="656565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656565"/>
                </a:solidFill>
                <a:latin typeface="PMingLiU"/>
                <a:cs typeface="PMingLiU"/>
              </a:rPr>
              <a:t>)</a:t>
            </a:r>
            <a:endParaRPr sz="1100">
              <a:latin typeface="PMingLiU"/>
              <a:cs typeface="PMingLiU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26728" y="849589"/>
            <a:ext cx="2025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5" dirty="0">
                <a:solidFill>
                  <a:srgbClr val="656565"/>
                </a:solidFill>
                <a:latin typeface="Arial"/>
                <a:cs typeface="Arial"/>
              </a:rPr>
              <a:t>(4)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88189" y="1331351"/>
            <a:ext cx="208279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80" dirty="0">
                <a:solidFill>
                  <a:srgbClr val="656565"/>
                </a:solidFill>
                <a:latin typeface="Arial"/>
                <a:cs typeface="Arial"/>
              </a:rPr>
              <a:t>t</a:t>
            </a:r>
            <a:r>
              <a:rPr sz="800" i="1" spc="215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800" i="1" spc="80" dirty="0">
                <a:solidFill>
                  <a:srgbClr val="656565"/>
                </a:solidFill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58967" y="1273248"/>
            <a:ext cx="6438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25" dirty="0">
                <a:solidFill>
                  <a:srgbClr val="656565"/>
                </a:solidFill>
                <a:latin typeface="Georgia"/>
                <a:cs typeface="Georgia"/>
              </a:rPr>
              <a:t>P </a:t>
            </a:r>
            <a:r>
              <a:rPr sz="1100" spc="5" dirty="0">
                <a:solidFill>
                  <a:srgbClr val="656565"/>
                </a:solidFill>
                <a:latin typeface="PMingLiU"/>
                <a:cs typeface="PMingLiU"/>
              </a:rPr>
              <a:t>(</a:t>
            </a:r>
            <a:r>
              <a:rPr sz="1100" i="1" spc="5" dirty="0">
                <a:solidFill>
                  <a:srgbClr val="656565"/>
                </a:solidFill>
                <a:latin typeface="Georgia"/>
                <a:cs typeface="Georgia"/>
              </a:rPr>
              <a:t>o </a:t>
            </a:r>
            <a:r>
              <a:rPr sz="1100" spc="-70" dirty="0">
                <a:solidFill>
                  <a:srgbClr val="656565"/>
                </a:solidFill>
                <a:latin typeface="Lucida Sans Unicode"/>
                <a:cs typeface="Lucida Sans Unicode"/>
              </a:rPr>
              <a:t>|</a:t>
            </a:r>
            <a:r>
              <a:rPr sz="1100" i="1" spc="-70" dirty="0">
                <a:solidFill>
                  <a:srgbClr val="656565"/>
                </a:solidFill>
                <a:latin typeface="Georgia"/>
                <a:cs typeface="Georgia"/>
              </a:rPr>
              <a:t>c </a:t>
            </a:r>
            <a:r>
              <a:rPr sz="1100" spc="75" dirty="0">
                <a:solidFill>
                  <a:srgbClr val="656565"/>
                </a:solidFill>
                <a:latin typeface="PMingLiU"/>
                <a:cs typeface="PMingLiU"/>
              </a:rPr>
              <a:t>)</a:t>
            </a:r>
            <a:r>
              <a:rPr sz="1100" spc="-150" dirty="0">
                <a:solidFill>
                  <a:srgbClr val="656565"/>
                </a:solidFill>
                <a:latin typeface="PMingLiU"/>
                <a:cs typeface="PMingLiU"/>
              </a:rPr>
              <a:t> </a:t>
            </a:r>
            <a:r>
              <a:rPr sz="1100" spc="260" dirty="0">
                <a:solidFill>
                  <a:srgbClr val="656565"/>
                </a:solidFill>
                <a:latin typeface="PMingLiU"/>
                <a:cs typeface="PMingLiU"/>
              </a:rPr>
              <a:t>=</a:t>
            </a:r>
            <a:endParaRPr sz="1100">
              <a:latin typeface="PMingLiU"/>
              <a:cs typeface="PMingLiU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52767" y="1237625"/>
            <a:ext cx="54991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91490" algn="l"/>
              </a:tabLst>
            </a:pPr>
            <a:r>
              <a:rPr sz="800" i="1" u="sng" spc="80" dirty="0">
                <a:solidFill>
                  <a:srgbClr val="656565"/>
                </a:solidFill>
                <a:uFill>
                  <a:solidFill>
                    <a:srgbClr val="656565"/>
                  </a:solidFill>
                </a:uFill>
                <a:latin typeface="Arial"/>
                <a:cs typeface="Arial"/>
              </a:rPr>
              <a:t>t</a:t>
            </a:r>
            <a:r>
              <a:rPr sz="800" i="1" spc="80" dirty="0">
                <a:solidFill>
                  <a:srgbClr val="656565"/>
                </a:solidFill>
                <a:latin typeface="Arial"/>
                <a:cs typeface="Arial"/>
              </a:rPr>
              <a:t>   </a:t>
            </a:r>
            <a:r>
              <a:rPr sz="800" i="1" spc="-60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800" i="1" u="sng" spc="80" dirty="0">
                <a:solidFill>
                  <a:srgbClr val="656565"/>
                </a:solidFill>
                <a:uFill>
                  <a:solidFill>
                    <a:srgbClr val="656565"/>
                  </a:solidFill>
                </a:uFill>
                <a:latin typeface="Arial"/>
                <a:cs typeface="Arial"/>
              </a:rPr>
              <a:t>t</a:t>
            </a:r>
            <a:r>
              <a:rPr sz="800" i="1" dirty="0">
                <a:solidFill>
                  <a:srgbClr val="656565"/>
                </a:solidFill>
                <a:latin typeface="Arial"/>
                <a:cs typeface="Arial"/>
              </a:rPr>
              <a:t>	</a:t>
            </a:r>
            <a:r>
              <a:rPr sz="800" i="1" u="sng" spc="130" dirty="0">
                <a:solidFill>
                  <a:srgbClr val="656565"/>
                </a:solidFill>
                <a:uFill>
                  <a:solidFill>
                    <a:srgbClr val="656565"/>
                  </a:solidFill>
                </a:uFill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30746" y="1179522"/>
            <a:ext cx="8255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u="sng" spc="25" dirty="0">
                <a:solidFill>
                  <a:srgbClr val="656565"/>
                </a:solidFill>
                <a:uFill>
                  <a:solidFill>
                    <a:srgbClr val="656565"/>
                  </a:solidFill>
                </a:uFill>
                <a:latin typeface="Georgia"/>
                <a:cs typeface="Georgia"/>
              </a:rPr>
              <a:t>P </a:t>
            </a:r>
            <a:r>
              <a:rPr sz="1100" u="sng" spc="25" dirty="0">
                <a:solidFill>
                  <a:srgbClr val="656565"/>
                </a:solidFill>
                <a:uFill>
                  <a:solidFill>
                    <a:srgbClr val="656565"/>
                  </a:solidFill>
                </a:uFill>
                <a:latin typeface="PMingLiU"/>
                <a:cs typeface="PMingLiU"/>
              </a:rPr>
              <a:t>(</a:t>
            </a:r>
            <a:r>
              <a:rPr sz="1100" i="1" u="sng" spc="25" dirty="0">
                <a:solidFill>
                  <a:srgbClr val="656565"/>
                </a:solidFill>
                <a:uFill>
                  <a:solidFill>
                    <a:srgbClr val="656565"/>
                  </a:solidFill>
                </a:uFill>
                <a:latin typeface="Georgia"/>
                <a:cs typeface="Georgia"/>
              </a:rPr>
              <a:t>c</a:t>
            </a:r>
            <a:r>
              <a:rPr sz="1100" i="1" spc="25" dirty="0">
                <a:solidFill>
                  <a:srgbClr val="656565"/>
                </a:solidFill>
                <a:latin typeface="Georgia"/>
                <a:cs typeface="Georgia"/>
              </a:rPr>
              <a:t> </a:t>
            </a:r>
            <a:r>
              <a:rPr sz="1100" u="sng" spc="-90" dirty="0">
                <a:solidFill>
                  <a:srgbClr val="656565"/>
                </a:solidFill>
                <a:uFill>
                  <a:solidFill>
                    <a:srgbClr val="656565"/>
                  </a:solidFill>
                </a:uFill>
                <a:latin typeface="Lucida Sans Unicode"/>
                <a:cs typeface="Lucida Sans Unicode"/>
              </a:rPr>
              <a:t>|</a:t>
            </a:r>
            <a:r>
              <a:rPr sz="1100" i="1" u="sng" spc="-90" dirty="0">
                <a:solidFill>
                  <a:srgbClr val="656565"/>
                </a:solidFill>
                <a:uFill>
                  <a:solidFill>
                    <a:srgbClr val="656565"/>
                  </a:solidFill>
                </a:uFill>
                <a:latin typeface="Georgia"/>
                <a:cs typeface="Georgia"/>
              </a:rPr>
              <a:t>o</a:t>
            </a:r>
            <a:r>
              <a:rPr sz="1100" i="1" spc="-90" dirty="0">
                <a:solidFill>
                  <a:srgbClr val="656565"/>
                </a:solidFill>
                <a:latin typeface="Georgia"/>
                <a:cs typeface="Georgia"/>
              </a:rPr>
              <a:t> </a:t>
            </a:r>
            <a:r>
              <a:rPr sz="1100" u="sng" spc="50" dirty="0">
                <a:solidFill>
                  <a:srgbClr val="656565"/>
                </a:solidFill>
                <a:uFill>
                  <a:solidFill>
                    <a:srgbClr val="656565"/>
                  </a:solidFill>
                </a:uFill>
                <a:latin typeface="PMingLiU"/>
                <a:cs typeface="PMingLiU"/>
              </a:rPr>
              <a:t>)</a:t>
            </a:r>
            <a:r>
              <a:rPr sz="1100" i="1" u="sng" spc="50" dirty="0">
                <a:solidFill>
                  <a:srgbClr val="656565"/>
                </a:solidFill>
                <a:uFill>
                  <a:solidFill>
                    <a:srgbClr val="656565"/>
                  </a:solidFill>
                </a:uFill>
                <a:latin typeface="Georgia"/>
                <a:cs typeface="Georgia"/>
              </a:rPr>
              <a:t>P</a:t>
            </a:r>
            <a:r>
              <a:rPr sz="1100" i="1" u="sng" spc="-165" dirty="0">
                <a:solidFill>
                  <a:srgbClr val="656565"/>
                </a:solidFill>
                <a:uFill>
                  <a:solidFill>
                    <a:srgbClr val="656565"/>
                  </a:solidFill>
                </a:uFill>
                <a:latin typeface="Georgia"/>
                <a:cs typeface="Georgia"/>
              </a:rPr>
              <a:t> </a:t>
            </a:r>
            <a:r>
              <a:rPr sz="1100" u="sng" spc="5" dirty="0">
                <a:solidFill>
                  <a:srgbClr val="656565"/>
                </a:solidFill>
                <a:uFill>
                  <a:solidFill>
                    <a:srgbClr val="656565"/>
                  </a:solidFill>
                </a:uFill>
                <a:latin typeface="PMingLiU"/>
                <a:cs typeface="PMingLiU"/>
              </a:rPr>
              <a:t>(</a:t>
            </a:r>
            <a:r>
              <a:rPr sz="1100" i="1" u="sng" spc="5" dirty="0">
                <a:solidFill>
                  <a:srgbClr val="656565"/>
                </a:solidFill>
                <a:uFill>
                  <a:solidFill>
                    <a:srgbClr val="656565"/>
                  </a:solidFill>
                </a:uFill>
                <a:latin typeface="Georgia"/>
                <a:cs typeface="Georgia"/>
              </a:rPr>
              <a:t>o</a:t>
            </a:r>
            <a:r>
              <a:rPr sz="1100" i="1" spc="5" dirty="0">
                <a:solidFill>
                  <a:srgbClr val="656565"/>
                </a:solidFill>
                <a:latin typeface="Georgia"/>
                <a:cs typeface="Georgia"/>
              </a:rPr>
              <a:t> </a:t>
            </a:r>
            <a:r>
              <a:rPr sz="1100" u="sng" spc="75" dirty="0">
                <a:solidFill>
                  <a:srgbClr val="656565"/>
                </a:solidFill>
                <a:uFill>
                  <a:solidFill>
                    <a:srgbClr val="656565"/>
                  </a:solidFill>
                </a:uFill>
                <a:latin typeface="PMingLiU"/>
                <a:cs typeface="PMingLiU"/>
              </a:rPr>
              <a:t>)</a:t>
            </a:r>
            <a:endParaRPr sz="1100">
              <a:latin typeface="PMingLiU"/>
              <a:cs typeface="PMingLiU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70281" y="1368282"/>
            <a:ext cx="3467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25" dirty="0">
                <a:solidFill>
                  <a:srgbClr val="656565"/>
                </a:solidFill>
                <a:latin typeface="Georgia"/>
                <a:cs typeface="Georgia"/>
              </a:rPr>
              <a:t>P</a:t>
            </a:r>
            <a:r>
              <a:rPr sz="1100" i="1" spc="-170" dirty="0">
                <a:solidFill>
                  <a:srgbClr val="656565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656565"/>
                </a:solidFill>
                <a:latin typeface="PMingLiU"/>
                <a:cs typeface="PMingLiU"/>
              </a:rPr>
              <a:t>(</a:t>
            </a:r>
            <a:r>
              <a:rPr sz="1100" i="1" spc="65" dirty="0">
                <a:solidFill>
                  <a:srgbClr val="656565"/>
                </a:solidFill>
                <a:latin typeface="Georgia"/>
                <a:cs typeface="Georgia"/>
              </a:rPr>
              <a:t>c</a:t>
            </a:r>
            <a:r>
              <a:rPr sz="1200" i="1" spc="97" baseline="-10416" dirty="0">
                <a:solidFill>
                  <a:srgbClr val="656565"/>
                </a:solidFill>
                <a:latin typeface="Arial"/>
                <a:cs typeface="Arial"/>
              </a:rPr>
              <a:t>t</a:t>
            </a:r>
            <a:r>
              <a:rPr sz="1100" spc="65" dirty="0">
                <a:solidFill>
                  <a:srgbClr val="656565"/>
                </a:solidFill>
                <a:latin typeface="PMingLiU"/>
                <a:cs typeface="PMingLiU"/>
              </a:rPr>
              <a:t>)</a:t>
            </a:r>
            <a:endParaRPr sz="1100">
              <a:latin typeface="PMingLiU"/>
              <a:cs typeface="PMingLiU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27309" y="1260547"/>
            <a:ext cx="2025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5" dirty="0">
                <a:solidFill>
                  <a:srgbClr val="656565"/>
                </a:solidFill>
                <a:latin typeface="Arial"/>
                <a:cs typeface="Arial"/>
              </a:rPr>
              <a:t>(5)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69316" y="1651162"/>
            <a:ext cx="1333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90" dirty="0">
                <a:solidFill>
                  <a:srgbClr val="656565"/>
                </a:solidFill>
                <a:latin typeface="Lucida Sans Unicode"/>
                <a:cs typeface="Lucida Sans Unicode"/>
              </a:rPr>
              <a:t>∝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52767" y="1615539"/>
            <a:ext cx="2216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u="sng" spc="80" dirty="0">
                <a:solidFill>
                  <a:srgbClr val="656565"/>
                </a:solidFill>
                <a:uFill>
                  <a:solidFill>
                    <a:srgbClr val="656565"/>
                  </a:solidFill>
                </a:uFill>
                <a:latin typeface="Arial"/>
                <a:cs typeface="Arial"/>
              </a:rPr>
              <a:t>t</a:t>
            </a:r>
            <a:r>
              <a:rPr sz="800" i="1" spc="225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800" i="1" u="sng" spc="130" dirty="0">
                <a:solidFill>
                  <a:srgbClr val="656565"/>
                </a:solidFill>
                <a:uFill>
                  <a:solidFill>
                    <a:srgbClr val="656565"/>
                  </a:solidFill>
                </a:uFill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30746" y="1557436"/>
            <a:ext cx="4972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u="sng" spc="25" dirty="0">
                <a:solidFill>
                  <a:srgbClr val="656565"/>
                </a:solidFill>
                <a:uFill>
                  <a:solidFill>
                    <a:srgbClr val="656565"/>
                  </a:solidFill>
                </a:uFill>
                <a:latin typeface="Georgia"/>
                <a:cs typeface="Georgia"/>
              </a:rPr>
              <a:t>P </a:t>
            </a:r>
            <a:r>
              <a:rPr sz="1100" u="sng" spc="25" dirty="0">
                <a:solidFill>
                  <a:srgbClr val="656565"/>
                </a:solidFill>
                <a:uFill>
                  <a:solidFill>
                    <a:srgbClr val="656565"/>
                  </a:solidFill>
                </a:uFill>
                <a:latin typeface="PMingLiU"/>
                <a:cs typeface="PMingLiU"/>
              </a:rPr>
              <a:t>(</a:t>
            </a:r>
            <a:r>
              <a:rPr sz="1100" i="1" u="sng" spc="25" dirty="0">
                <a:solidFill>
                  <a:srgbClr val="656565"/>
                </a:solidFill>
                <a:uFill>
                  <a:solidFill>
                    <a:srgbClr val="656565"/>
                  </a:solidFill>
                </a:uFill>
                <a:latin typeface="Georgia"/>
                <a:cs typeface="Georgia"/>
              </a:rPr>
              <a:t>c</a:t>
            </a:r>
            <a:r>
              <a:rPr sz="1100" i="1" spc="25" dirty="0">
                <a:solidFill>
                  <a:srgbClr val="656565"/>
                </a:solidFill>
                <a:latin typeface="Georgia"/>
                <a:cs typeface="Georgia"/>
              </a:rPr>
              <a:t> </a:t>
            </a:r>
            <a:r>
              <a:rPr sz="1100" u="sng" spc="-90" dirty="0">
                <a:solidFill>
                  <a:srgbClr val="656565"/>
                </a:solidFill>
                <a:uFill>
                  <a:solidFill>
                    <a:srgbClr val="656565"/>
                  </a:solidFill>
                </a:uFill>
                <a:latin typeface="Lucida Sans Unicode"/>
                <a:cs typeface="Lucida Sans Unicode"/>
              </a:rPr>
              <a:t>|</a:t>
            </a:r>
            <a:r>
              <a:rPr sz="1100" i="1" u="sng" spc="-90" dirty="0">
                <a:solidFill>
                  <a:srgbClr val="656565"/>
                </a:solidFill>
                <a:uFill>
                  <a:solidFill>
                    <a:srgbClr val="656565"/>
                  </a:solidFill>
                </a:uFill>
                <a:latin typeface="Georgia"/>
                <a:cs typeface="Georgia"/>
              </a:rPr>
              <a:t>o</a:t>
            </a:r>
            <a:r>
              <a:rPr sz="1100" i="1" spc="-60" dirty="0">
                <a:solidFill>
                  <a:srgbClr val="656565"/>
                </a:solidFill>
                <a:latin typeface="Georgia"/>
                <a:cs typeface="Georgia"/>
              </a:rPr>
              <a:t> </a:t>
            </a:r>
            <a:r>
              <a:rPr sz="1100" u="sng" spc="75" dirty="0">
                <a:solidFill>
                  <a:srgbClr val="656565"/>
                </a:solidFill>
                <a:uFill>
                  <a:solidFill>
                    <a:srgbClr val="656565"/>
                  </a:solidFill>
                </a:uFill>
                <a:latin typeface="PMingLiU"/>
                <a:cs typeface="PMingLiU"/>
              </a:rPr>
              <a:t>)</a:t>
            </a:r>
            <a:endParaRPr sz="1100">
              <a:latin typeface="PMingLiU"/>
              <a:cs typeface="PMingLiU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06146" y="1746196"/>
            <a:ext cx="3467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25" dirty="0">
                <a:solidFill>
                  <a:srgbClr val="656565"/>
                </a:solidFill>
                <a:latin typeface="Georgia"/>
                <a:cs typeface="Georgia"/>
              </a:rPr>
              <a:t>P</a:t>
            </a:r>
            <a:r>
              <a:rPr sz="1100" i="1" spc="-170" dirty="0">
                <a:solidFill>
                  <a:srgbClr val="656565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656565"/>
                </a:solidFill>
                <a:latin typeface="PMingLiU"/>
                <a:cs typeface="PMingLiU"/>
              </a:rPr>
              <a:t>(</a:t>
            </a:r>
            <a:r>
              <a:rPr sz="1100" i="1" spc="65" dirty="0">
                <a:solidFill>
                  <a:srgbClr val="656565"/>
                </a:solidFill>
                <a:latin typeface="Georgia"/>
                <a:cs typeface="Georgia"/>
              </a:rPr>
              <a:t>c</a:t>
            </a:r>
            <a:r>
              <a:rPr sz="1200" i="1" spc="97" baseline="-10416" dirty="0">
                <a:solidFill>
                  <a:srgbClr val="656565"/>
                </a:solidFill>
                <a:latin typeface="Arial"/>
                <a:cs typeface="Arial"/>
              </a:rPr>
              <a:t>t</a:t>
            </a:r>
            <a:r>
              <a:rPr sz="1100" spc="65" dirty="0">
                <a:solidFill>
                  <a:srgbClr val="656565"/>
                </a:solidFill>
                <a:latin typeface="PMingLiU"/>
                <a:cs typeface="PMingLiU"/>
              </a:rPr>
              <a:t>)</a:t>
            </a:r>
            <a:endParaRPr sz="1100">
              <a:latin typeface="PMingLiU"/>
              <a:cs typeface="PMingLiU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27309" y="1669487"/>
            <a:ext cx="2025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5" dirty="0">
                <a:solidFill>
                  <a:srgbClr val="656565"/>
                </a:solidFill>
                <a:latin typeface="Arial"/>
                <a:cs typeface="Arial"/>
              </a:rPr>
              <a:t>(6)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5314" y="1861257"/>
            <a:ext cx="4554906" cy="149874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100" spc="-60" dirty="0" smtClean="0">
                <a:solidFill>
                  <a:srgbClr val="656565"/>
                </a:solidFill>
                <a:latin typeface="Arial"/>
                <a:cs typeface="Arial"/>
              </a:rPr>
              <a:t>Для рассматриваемых </a:t>
            </a:r>
            <a:r>
              <a:rPr sz="1100" i="1" spc="10" dirty="0" err="1" smtClean="0">
                <a:solidFill>
                  <a:srgbClr val="656565"/>
                </a:solidFill>
                <a:latin typeface="Georgia"/>
                <a:cs typeface="Georgia"/>
              </a:rPr>
              <a:t>o</a:t>
            </a:r>
            <a:r>
              <a:rPr sz="1200" i="1" spc="15" baseline="-10416" dirty="0" err="1" smtClean="0">
                <a:solidFill>
                  <a:srgbClr val="656565"/>
                </a:solidFill>
                <a:latin typeface="Arial"/>
                <a:cs typeface="Arial"/>
              </a:rPr>
              <a:t>t</a:t>
            </a:r>
            <a:r>
              <a:rPr sz="1200" i="1" spc="15" baseline="-10416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lang="ru-RU" sz="1100" dirty="0" smtClean="0">
                <a:solidFill>
                  <a:srgbClr val="656565"/>
                </a:solidFill>
                <a:latin typeface="Arial"/>
                <a:cs typeface="Arial"/>
              </a:rPr>
              <a:t>в момент </a:t>
            </a:r>
            <a:r>
              <a:rPr sz="1100" i="1" spc="10" dirty="0" smtClean="0">
                <a:solidFill>
                  <a:srgbClr val="656565"/>
                </a:solidFill>
                <a:latin typeface="Georgia"/>
                <a:cs typeface="Georgia"/>
              </a:rPr>
              <a:t>t </a:t>
            </a:r>
            <a:r>
              <a:rPr lang="ru-RU" sz="1100" spc="-65" dirty="0" smtClean="0">
                <a:solidFill>
                  <a:srgbClr val="656565"/>
                </a:solidFill>
                <a:latin typeface="Arial"/>
                <a:cs typeface="Arial"/>
              </a:rPr>
              <a:t>и</a:t>
            </a:r>
            <a:r>
              <a:rPr sz="1100" spc="-65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lang="ru-RU" sz="1100" spc="-65" dirty="0" smtClean="0">
                <a:solidFill>
                  <a:srgbClr val="656565"/>
                </a:solidFill>
                <a:latin typeface="Arial"/>
                <a:cs typeface="Arial"/>
              </a:rPr>
              <a:t>последовательности состояния </a:t>
            </a:r>
            <a:r>
              <a:rPr sz="1100" spc="-55" dirty="0" smtClean="0">
                <a:solidFill>
                  <a:srgbClr val="656565"/>
                </a:solidFill>
                <a:latin typeface="Arial"/>
                <a:cs typeface="Arial"/>
              </a:rPr>
              <a:t>CD </a:t>
            </a:r>
            <a:r>
              <a:rPr sz="1100" i="1" spc="30" dirty="0" smtClean="0">
                <a:solidFill>
                  <a:srgbClr val="656565"/>
                </a:solidFill>
                <a:latin typeface="Georgia"/>
                <a:cs typeface="Georgia"/>
              </a:rPr>
              <a:t>c</a:t>
            </a:r>
            <a:r>
              <a:rPr sz="1200" i="1" spc="44" baseline="-10416" dirty="0" smtClean="0">
                <a:solidFill>
                  <a:srgbClr val="656565"/>
                </a:solidFill>
                <a:latin typeface="Arial"/>
                <a:cs typeface="Arial"/>
              </a:rPr>
              <a:t>t</a:t>
            </a:r>
            <a:r>
              <a:rPr sz="1100" spc="30" dirty="0">
                <a:solidFill>
                  <a:srgbClr val="656565"/>
                </a:solidFill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12700" marR="483870">
              <a:lnSpc>
                <a:spcPct val="102600"/>
              </a:lnSpc>
            </a:pPr>
            <a:r>
              <a:rPr lang="ru-RU" sz="1100" spc="-90" dirty="0" smtClean="0">
                <a:solidFill>
                  <a:srgbClr val="656565"/>
                </a:solidFill>
                <a:latin typeface="Arial"/>
                <a:cs typeface="Arial"/>
              </a:rPr>
              <a:t>Мы можем игнорировать </a:t>
            </a:r>
            <a:r>
              <a:rPr sz="1100" i="1" spc="25" dirty="0" smtClean="0">
                <a:solidFill>
                  <a:srgbClr val="656565"/>
                </a:solidFill>
                <a:latin typeface="Georgia"/>
                <a:cs typeface="Georgia"/>
              </a:rPr>
              <a:t>P </a:t>
            </a:r>
            <a:r>
              <a:rPr sz="1100" spc="55" dirty="0">
                <a:solidFill>
                  <a:srgbClr val="656565"/>
                </a:solidFill>
                <a:latin typeface="PMingLiU"/>
                <a:cs typeface="PMingLiU"/>
              </a:rPr>
              <a:t>(</a:t>
            </a:r>
            <a:r>
              <a:rPr sz="1100" i="1" spc="55" dirty="0">
                <a:solidFill>
                  <a:srgbClr val="656565"/>
                </a:solidFill>
                <a:latin typeface="Georgia"/>
                <a:cs typeface="Georgia"/>
              </a:rPr>
              <a:t>o</a:t>
            </a:r>
            <a:r>
              <a:rPr sz="1200" i="1" spc="82" baseline="-10416" dirty="0">
                <a:solidFill>
                  <a:srgbClr val="656565"/>
                </a:solidFill>
                <a:latin typeface="Arial"/>
                <a:cs typeface="Arial"/>
              </a:rPr>
              <a:t>t</a:t>
            </a:r>
            <a:r>
              <a:rPr sz="1100" spc="55" dirty="0">
                <a:solidFill>
                  <a:srgbClr val="656565"/>
                </a:solidFill>
                <a:latin typeface="PMingLiU"/>
                <a:cs typeface="PMingLiU"/>
              </a:rPr>
              <a:t>) </a:t>
            </a:r>
            <a:r>
              <a:rPr lang="ru-RU" sz="1100" spc="-75" dirty="0" smtClean="0">
                <a:solidFill>
                  <a:srgbClr val="656565"/>
                </a:solidFill>
                <a:latin typeface="Arial"/>
                <a:cs typeface="Arial"/>
              </a:rPr>
              <a:t>так как она одинакова для всех решений декодирования</a:t>
            </a:r>
            <a:r>
              <a:rPr sz="1100" spc="-40" dirty="0" smtClean="0">
                <a:solidFill>
                  <a:srgbClr val="656565"/>
                </a:solidFill>
                <a:latin typeface="Arial"/>
                <a:cs typeface="Arial"/>
              </a:rPr>
              <a:t>.  </a:t>
            </a:r>
            <a:r>
              <a:rPr lang="ru-RU" sz="1100" spc="-40" dirty="0" smtClean="0">
                <a:solidFill>
                  <a:srgbClr val="656565"/>
                </a:solidFill>
                <a:latin typeface="Arial"/>
                <a:cs typeface="Arial"/>
              </a:rPr>
              <a:t>Последний выражение называется </a:t>
            </a:r>
            <a:r>
              <a:rPr sz="1100" spc="-40" dirty="0" smtClean="0">
                <a:solidFill>
                  <a:srgbClr val="656565"/>
                </a:solidFill>
                <a:latin typeface="Arial"/>
                <a:cs typeface="Arial"/>
              </a:rPr>
              <a:t>“scaled</a:t>
            </a:r>
            <a:r>
              <a:rPr sz="1100" spc="105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1100" spc="-15" dirty="0">
                <a:solidFill>
                  <a:srgbClr val="656565"/>
                </a:solidFill>
                <a:latin typeface="Arial"/>
                <a:cs typeface="Arial"/>
              </a:rPr>
              <a:t>posterior</a:t>
            </a:r>
            <a:r>
              <a:rPr sz="1100" spc="-15" dirty="0" smtClean="0">
                <a:solidFill>
                  <a:srgbClr val="656565"/>
                </a:solidFill>
                <a:latin typeface="Arial"/>
                <a:cs typeface="Arial"/>
              </a:rPr>
              <a:t>”:</a:t>
            </a:r>
            <a:endParaRPr lang="ru-RU" sz="1100" spc="-15" dirty="0" smtClean="0">
              <a:solidFill>
                <a:srgbClr val="656565"/>
              </a:solidFill>
              <a:latin typeface="Arial"/>
              <a:cs typeface="Arial"/>
            </a:endParaRPr>
          </a:p>
          <a:p>
            <a:pPr marL="12700" marR="483870">
              <a:lnSpc>
                <a:spcPct val="102600"/>
              </a:lnSpc>
            </a:pPr>
            <a:r>
              <a:rPr sz="1100" spc="20" dirty="0" smtClean="0">
                <a:solidFill>
                  <a:srgbClr val="656565"/>
                </a:solidFill>
                <a:latin typeface="PMingLiU"/>
                <a:cs typeface="PMingLiU"/>
              </a:rPr>
              <a:t>log</a:t>
            </a:r>
            <a:r>
              <a:rPr sz="1100" spc="-90" dirty="0" smtClean="0">
                <a:solidFill>
                  <a:srgbClr val="656565"/>
                </a:solidFill>
                <a:latin typeface="PMingLiU"/>
                <a:cs typeface="PMingLiU"/>
              </a:rPr>
              <a:t> </a:t>
            </a:r>
            <a:r>
              <a:rPr sz="1100" i="1" spc="25" dirty="0">
                <a:solidFill>
                  <a:srgbClr val="656565"/>
                </a:solidFill>
                <a:latin typeface="Georgia"/>
                <a:cs typeface="Georgia"/>
              </a:rPr>
              <a:t>P</a:t>
            </a:r>
            <a:r>
              <a:rPr sz="1100" i="1" spc="-114" dirty="0">
                <a:solidFill>
                  <a:srgbClr val="656565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656565"/>
                </a:solidFill>
                <a:latin typeface="PMingLiU"/>
                <a:cs typeface="PMingLiU"/>
              </a:rPr>
              <a:t>(</a:t>
            </a:r>
            <a:r>
              <a:rPr sz="1100" i="1" spc="-65" dirty="0">
                <a:solidFill>
                  <a:srgbClr val="656565"/>
                </a:solidFill>
                <a:latin typeface="Georgia"/>
                <a:cs typeface="Georgia"/>
              </a:rPr>
              <a:t>o</a:t>
            </a:r>
            <a:r>
              <a:rPr sz="1200" i="1" spc="195" baseline="-10416" dirty="0">
                <a:solidFill>
                  <a:srgbClr val="656565"/>
                </a:solidFill>
                <a:latin typeface="Arial"/>
                <a:cs typeface="Arial"/>
              </a:rPr>
              <a:t>t</a:t>
            </a:r>
            <a:r>
              <a:rPr sz="1100" spc="-110" dirty="0">
                <a:solidFill>
                  <a:srgbClr val="656565"/>
                </a:solidFill>
                <a:latin typeface="Lucida Sans Unicode"/>
                <a:cs typeface="Lucida Sans Unicode"/>
              </a:rPr>
              <a:t>|</a:t>
            </a:r>
            <a:r>
              <a:rPr sz="1100" i="1" spc="-30" dirty="0">
                <a:solidFill>
                  <a:srgbClr val="656565"/>
                </a:solidFill>
                <a:latin typeface="Georgia"/>
                <a:cs typeface="Georgia"/>
              </a:rPr>
              <a:t>c</a:t>
            </a:r>
            <a:r>
              <a:rPr sz="1200" i="1" spc="195" baseline="-10416" dirty="0">
                <a:solidFill>
                  <a:srgbClr val="656565"/>
                </a:solidFill>
                <a:latin typeface="Arial"/>
                <a:cs typeface="Arial"/>
              </a:rPr>
              <a:t>t</a:t>
            </a:r>
            <a:r>
              <a:rPr sz="1100" spc="75" dirty="0">
                <a:solidFill>
                  <a:srgbClr val="656565"/>
                </a:solidFill>
                <a:latin typeface="PMingLiU"/>
                <a:cs typeface="PMingLiU"/>
              </a:rPr>
              <a:t>)</a:t>
            </a:r>
            <a:r>
              <a:rPr sz="1100" spc="15" dirty="0">
                <a:solidFill>
                  <a:srgbClr val="656565"/>
                </a:solidFill>
                <a:latin typeface="PMingLiU"/>
                <a:cs typeface="PMingLiU"/>
              </a:rPr>
              <a:t> </a:t>
            </a:r>
            <a:r>
              <a:rPr sz="1100" spc="260" dirty="0">
                <a:solidFill>
                  <a:srgbClr val="656565"/>
                </a:solidFill>
                <a:latin typeface="PMingLiU"/>
                <a:cs typeface="PMingLiU"/>
              </a:rPr>
              <a:t>=</a:t>
            </a:r>
            <a:r>
              <a:rPr sz="1100" spc="15" dirty="0">
                <a:solidFill>
                  <a:srgbClr val="656565"/>
                </a:solidFill>
                <a:latin typeface="PMingLiU"/>
                <a:cs typeface="PMingLiU"/>
              </a:rPr>
              <a:t> </a:t>
            </a:r>
            <a:r>
              <a:rPr sz="1100" spc="20" dirty="0">
                <a:solidFill>
                  <a:srgbClr val="656565"/>
                </a:solidFill>
                <a:latin typeface="PMingLiU"/>
                <a:cs typeface="PMingLiU"/>
              </a:rPr>
              <a:t>log</a:t>
            </a:r>
            <a:r>
              <a:rPr sz="1100" spc="-90" dirty="0">
                <a:solidFill>
                  <a:srgbClr val="656565"/>
                </a:solidFill>
                <a:latin typeface="PMingLiU"/>
                <a:cs typeface="PMingLiU"/>
              </a:rPr>
              <a:t> </a:t>
            </a:r>
            <a:r>
              <a:rPr sz="1100" i="1" spc="25" dirty="0">
                <a:solidFill>
                  <a:srgbClr val="656565"/>
                </a:solidFill>
                <a:latin typeface="Georgia"/>
                <a:cs typeface="Georgia"/>
              </a:rPr>
              <a:t>P</a:t>
            </a:r>
            <a:r>
              <a:rPr sz="1100" i="1" spc="-114" dirty="0">
                <a:solidFill>
                  <a:srgbClr val="656565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656565"/>
                </a:solidFill>
                <a:latin typeface="PMingLiU"/>
                <a:cs typeface="PMingLiU"/>
              </a:rPr>
              <a:t>(</a:t>
            </a:r>
            <a:r>
              <a:rPr sz="1100" i="1" spc="-30" dirty="0">
                <a:solidFill>
                  <a:srgbClr val="656565"/>
                </a:solidFill>
                <a:latin typeface="Georgia"/>
                <a:cs typeface="Georgia"/>
              </a:rPr>
              <a:t>c</a:t>
            </a:r>
            <a:r>
              <a:rPr sz="1200" i="1" spc="195" baseline="-10416" dirty="0">
                <a:solidFill>
                  <a:srgbClr val="656565"/>
                </a:solidFill>
                <a:latin typeface="Arial"/>
                <a:cs typeface="Arial"/>
              </a:rPr>
              <a:t>t</a:t>
            </a:r>
            <a:r>
              <a:rPr sz="1100" spc="-110" dirty="0">
                <a:solidFill>
                  <a:srgbClr val="656565"/>
                </a:solidFill>
                <a:latin typeface="Lucida Sans Unicode"/>
                <a:cs typeface="Lucida Sans Unicode"/>
              </a:rPr>
              <a:t>|</a:t>
            </a:r>
            <a:r>
              <a:rPr sz="1100" i="1" spc="-65" dirty="0">
                <a:solidFill>
                  <a:srgbClr val="656565"/>
                </a:solidFill>
                <a:latin typeface="Georgia"/>
                <a:cs typeface="Georgia"/>
              </a:rPr>
              <a:t>o</a:t>
            </a:r>
            <a:r>
              <a:rPr sz="1200" i="1" spc="195" baseline="-10416" dirty="0">
                <a:solidFill>
                  <a:srgbClr val="656565"/>
                </a:solidFill>
                <a:latin typeface="Arial"/>
                <a:cs typeface="Arial"/>
              </a:rPr>
              <a:t>t</a:t>
            </a:r>
            <a:r>
              <a:rPr sz="1100" spc="75" dirty="0">
                <a:solidFill>
                  <a:srgbClr val="656565"/>
                </a:solidFill>
                <a:latin typeface="PMingLiU"/>
                <a:cs typeface="PMingLiU"/>
              </a:rPr>
              <a:t>)</a:t>
            </a:r>
            <a:r>
              <a:rPr sz="1100" spc="-45" dirty="0">
                <a:solidFill>
                  <a:srgbClr val="656565"/>
                </a:solidFill>
                <a:latin typeface="PMingLiU"/>
                <a:cs typeface="PMingLiU"/>
              </a:rPr>
              <a:t> </a:t>
            </a:r>
            <a:r>
              <a:rPr sz="1100" spc="-30" dirty="0">
                <a:solidFill>
                  <a:srgbClr val="656565"/>
                </a:solidFill>
                <a:latin typeface="Lucida Sans Unicode"/>
                <a:cs typeface="Lucida Sans Unicode"/>
              </a:rPr>
              <a:t>−</a:t>
            </a:r>
            <a:r>
              <a:rPr sz="1100" spc="-105" dirty="0">
                <a:solidFill>
                  <a:srgbClr val="656565"/>
                </a:solidFill>
                <a:latin typeface="Lucida Sans Unicode"/>
                <a:cs typeface="Lucida Sans Unicode"/>
              </a:rPr>
              <a:t> </a:t>
            </a:r>
            <a:r>
              <a:rPr sz="1100" i="1" spc="35" dirty="0">
                <a:solidFill>
                  <a:srgbClr val="656565"/>
                </a:solidFill>
                <a:latin typeface="Georgia"/>
                <a:cs typeface="Georgia"/>
              </a:rPr>
              <a:t>α</a:t>
            </a:r>
            <a:r>
              <a:rPr sz="1100" i="1" spc="-80" dirty="0">
                <a:solidFill>
                  <a:srgbClr val="656565"/>
                </a:solidFill>
                <a:latin typeface="Georgia"/>
                <a:cs typeface="Georgia"/>
              </a:rPr>
              <a:t> </a:t>
            </a:r>
            <a:r>
              <a:rPr sz="1100" spc="20" dirty="0">
                <a:solidFill>
                  <a:srgbClr val="656565"/>
                </a:solidFill>
                <a:latin typeface="PMingLiU"/>
                <a:cs typeface="PMingLiU"/>
              </a:rPr>
              <a:t>log</a:t>
            </a:r>
            <a:r>
              <a:rPr sz="1100" spc="-90" dirty="0">
                <a:solidFill>
                  <a:srgbClr val="656565"/>
                </a:solidFill>
                <a:latin typeface="PMingLiU"/>
                <a:cs typeface="PMingLiU"/>
              </a:rPr>
              <a:t> </a:t>
            </a:r>
            <a:r>
              <a:rPr sz="1100" i="1" spc="25" dirty="0">
                <a:solidFill>
                  <a:srgbClr val="656565"/>
                </a:solidFill>
                <a:latin typeface="Georgia"/>
                <a:cs typeface="Georgia"/>
              </a:rPr>
              <a:t>P</a:t>
            </a:r>
            <a:r>
              <a:rPr sz="1100" i="1" spc="-114" dirty="0">
                <a:solidFill>
                  <a:srgbClr val="656565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656565"/>
                </a:solidFill>
                <a:latin typeface="PMingLiU"/>
                <a:cs typeface="PMingLiU"/>
              </a:rPr>
              <a:t>(</a:t>
            </a:r>
            <a:r>
              <a:rPr sz="1100" i="1" spc="-30" dirty="0">
                <a:solidFill>
                  <a:srgbClr val="656565"/>
                </a:solidFill>
                <a:latin typeface="Georgia"/>
                <a:cs typeface="Georgia"/>
              </a:rPr>
              <a:t>c</a:t>
            </a:r>
            <a:r>
              <a:rPr sz="1200" i="1" spc="195" baseline="-10416" dirty="0">
                <a:solidFill>
                  <a:srgbClr val="656565"/>
                </a:solidFill>
                <a:latin typeface="Arial"/>
                <a:cs typeface="Arial"/>
              </a:rPr>
              <a:t>t</a:t>
            </a:r>
            <a:r>
              <a:rPr sz="1100" spc="75" dirty="0">
                <a:solidFill>
                  <a:srgbClr val="656565"/>
                </a:solidFill>
                <a:latin typeface="PMingLiU"/>
                <a:cs typeface="PMingLiU"/>
              </a:rPr>
              <a:t>)</a:t>
            </a:r>
            <a:r>
              <a:rPr sz="1100" dirty="0">
                <a:solidFill>
                  <a:srgbClr val="656565"/>
                </a:solidFill>
                <a:latin typeface="PMingLiU"/>
                <a:cs typeface="PMingLiU"/>
              </a:rPr>
              <a:t>	</a:t>
            </a:r>
            <a:r>
              <a:rPr lang="ru-RU" sz="1100" dirty="0" smtClean="0">
                <a:solidFill>
                  <a:srgbClr val="656565"/>
                </a:solidFill>
                <a:latin typeface="PMingLiU"/>
                <a:cs typeface="PMingLiU"/>
              </a:rPr>
              <a:t>                              </a:t>
            </a:r>
            <a:r>
              <a:rPr sz="1100" spc="15" dirty="0" smtClean="0">
                <a:solidFill>
                  <a:srgbClr val="656565"/>
                </a:solidFill>
                <a:latin typeface="Arial"/>
                <a:cs typeface="Arial"/>
              </a:rPr>
              <a:t>(7)</a:t>
            </a:r>
            <a:endParaRPr sz="1100" dirty="0">
              <a:latin typeface="Arial"/>
              <a:cs typeface="Arial"/>
            </a:endParaRPr>
          </a:p>
          <a:p>
            <a:pPr marL="12700" marR="153670">
              <a:lnSpc>
                <a:spcPct val="102600"/>
              </a:lnSpc>
              <a:spcBef>
                <a:spcPts val="795"/>
              </a:spcBef>
            </a:pPr>
            <a:r>
              <a:rPr lang="ru-RU" sz="1100" spc="-30" dirty="0" smtClean="0">
                <a:solidFill>
                  <a:srgbClr val="656565"/>
                </a:solidFill>
                <a:latin typeface="Arial"/>
                <a:cs typeface="Arial"/>
              </a:rPr>
              <a:t>Опытным путем</a:t>
            </a:r>
            <a:r>
              <a:rPr sz="1100" spc="-30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1100" spc="-25" dirty="0" smtClean="0">
                <a:solidFill>
                  <a:srgbClr val="656565"/>
                </a:solidFill>
                <a:latin typeface="Arial"/>
                <a:cs typeface="Arial"/>
              </a:rPr>
              <a:t>(</a:t>
            </a:r>
            <a:r>
              <a:rPr lang="ru-RU" sz="1100" spc="-25" dirty="0" smtClean="0">
                <a:solidFill>
                  <a:srgbClr val="656565"/>
                </a:solidFill>
                <a:latin typeface="Arial"/>
                <a:cs typeface="Arial"/>
              </a:rPr>
              <a:t>путем перекрестной проверки</a:t>
            </a:r>
            <a:r>
              <a:rPr sz="1100" spc="-20" dirty="0" smtClean="0">
                <a:solidFill>
                  <a:srgbClr val="656565"/>
                </a:solidFill>
                <a:latin typeface="Arial"/>
                <a:cs typeface="Arial"/>
              </a:rPr>
              <a:t>) </a:t>
            </a:r>
            <a:r>
              <a:rPr lang="ru-RU" sz="1100" spc="-105" dirty="0" smtClean="0">
                <a:solidFill>
                  <a:srgbClr val="656565"/>
                </a:solidFill>
                <a:latin typeface="Arial"/>
                <a:cs typeface="Arial"/>
              </a:rPr>
              <a:t>мы действительно получаем лучшие результаты с  выражением </a:t>
            </a:r>
            <a:r>
              <a:rPr sz="1100" dirty="0" smtClean="0">
                <a:solidFill>
                  <a:srgbClr val="656565"/>
                </a:solidFill>
                <a:latin typeface="Arial"/>
                <a:cs typeface="Arial"/>
              </a:rPr>
              <a:t>“prior </a:t>
            </a:r>
            <a:r>
              <a:rPr sz="1100" spc="-20" dirty="0">
                <a:solidFill>
                  <a:srgbClr val="656565"/>
                </a:solidFill>
                <a:latin typeface="Arial"/>
                <a:cs typeface="Arial"/>
              </a:rPr>
              <a:t>smoothing” </a:t>
            </a:r>
            <a:r>
              <a:rPr sz="1100" i="1" spc="35" dirty="0" smtClean="0">
                <a:solidFill>
                  <a:srgbClr val="656565"/>
                </a:solidFill>
                <a:latin typeface="Georgia"/>
                <a:cs typeface="Georgia"/>
              </a:rPr>
              <a:t>α </a:t>
            </a:r>
            <a:r>
              <a:rPr sz="1100" spc="-30" dirty="0">
                <a:solidFill>
                  <a:srgbClr val="656565"/>
                </a:solidFill>
                <a:latin typeface="Lucida Sans Unicode"/>
                <a:cs typeface="Lucida Sans Unicode"/>
              </a:rPr>
              <a:t>≈</a:t>
            </a:r>
            <a:r>
              <a:rPr sz="1100" spc="-110" dirty="0">
                <a:solidFill>
                  <a:srgbClr val="656565"/>
                </a:solidFill>
                <a:latin typeface="Lucida Sans Unicode"/>
                <a:cs typeface="Lucida Sans Unicode"/>
              </a:rPr>
              <a:t> </a:t>
            </a:r>
            <a:r>
              <a:rPr sz="1100" spc="10" dirty="0">
                <a:solidFill>
                  <a:srgbClr val="656565"/>
                </a:solidFill>
                <a:latin typeface="PMingLiU"/>
                <a:cs typeface="PMingLiU"/>
              </a:rPr>
              <a:t>0</a:t>
            </a:r>
            <a:r>
              <a:rPr sz="1100" i="1" spc="10" dirty="0">
                <a:solidFill>
                  <a:srgbClr val="656565"/>
                </a:solidFill>
                <a:latin typeface="Georgia"/>
                <a:cs typeface="Georgia"/>
              </a:rPr>
              <a:t>.</a:t>
            </a:r>
            <a:r>
              <a:rPr sz="1100" spc="10" dirty="0">
                <a:solidFill>
                  <a:srgbClr val="656565"/>
                </a:solidFill>
                <a:latin typeface="PMingLiU"/>
                <a:cs typeface="PMingLiU"/>
              </a:rPr>
              <a:t>8</a:t>
            </a:r>
            <a:r>
              <a:rPr sz="1100" spc="10" dirty="0" smtClean="0">
                <a:solidFill>
                  <a:srgbClr val="656565"/>
                </a:solidFill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224000" y="3346348"/>
            <a:ext cx="2448560" cy="109855"/>
          </a:xfrm>
          <a:custGeom>
            <a:avLst/>
            <a:gdLst/>
            <a:ahLst/>
            <a:cxnLst/>
            <a:rect l="l" t="t" r="r" b="b"/>
            <a:pathLst>
              <a:path w="2448560" h="109854">
                <a:moveTo>
                  <a:pt x="0" y="109651"/>
                </a:moveTo>
                <a:lnTo>
                  <a:pt x="2448001" y="109651"/>
                </a:lnTo>
                <a:lnTo>
                  <a:pt x="2448001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Andrew</a:t>
            </a:r>
            <a:r>
              <a:rPr spc="-10" dirty="0"/>
              <a:t> </a:t>
            </a:r>
            <a:r>
              <a:rPr spc="-20" dirty="0"/>
              <a:t>Senior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30" dirty="0"/>
              <a:t>Speech</a:t>
            </a:r>
            <a:r>
              <a:rPr spc="-15" dirty="0"/>
              <a:t> </a:t>
            </a:r>
            <a:r>
              <a:rPr spc="-5" dirty="0"/>
              <a:t>Recognition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r>
              <a:rPr spc="-20" dirty="0"/>
              <a:t>36 </a:t>
            </a:r>
            <a:r>
              <a:rPr spc="5" dirty="0"/>
              <a:t>of</a:t>
            </a:r>
            <a:r>
              <a:rPr spc="40" dirty="0"/>
              <a:t> </a:t>
            </a:r>
            <a:r>
              <a:rPr spc="-20" dirty="0"/>
              <a:t>63</a:t>
            </a:r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305" y="70800"/>
            <a:ext cx="277699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5" dirty="0" smtClean="0"/>
              <a:t>Атрибуты входных данных</a:t>
            </a:r>
            <a:endParaRPr spc="-30" dirty="0"/>
          </a:p>
        </p:txBody>
      </p:sp>
      <p:sp>
        <p:nvSpPr>
          <p:cNvPr id="3" name="object 3"/>
          <p:cNvSpPr txBox="1"/>
          <p:nvPr/>
        </p:nvSpPr>
        <p:spPr>
          <a:xfrm>
            <a:off x="347294" y="457808"/>
            <a:ext cx="4237406" cy="1042978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lang="ru-RU" sz="1100" spc="-45" dirty="0" smtClean="0">
                <a:solidFill>
                  <a:srgbClr val="656565"/>
                </a:solidFill>
                <a:latin typeface="Arial"/>
                <a:cs typeface="Arial"/>
              </a:rPr>
              <a:t>Нейронные сети могут обрабатывать многомерные объекты с коррелированными атрибутами. </a:t>
            </a:r>
            <a:endParaRPr sz="1100" dirty="0">
              <a:latin typeface="Arial"/>
              <a:cs typeface="Arial"/>
            </a:endParaRPr>
          </a:p>
          <a:p>
            <a:pPr marL="12700" marR="361315">
              <a:lnSpc>
                <a:spcPct val="102600"/>
              </a:lnSpc>
            </a:pPr>
            <a:r>
              <a:rPr lang="ru-RU" sz="1100" spc="-105" dirty="0" smtClean="0">
                <a:solidFill>
                  <a:srgbClr val="656565"/>
                </a:solidFill>
                <a:latin typeface="Arial"/>
                <a:cs typeface="Arial"/>
              </a:rPr>
              <a:t>Использовать</a:t>
            </a:r>
            <a:r>
              <a:rPr sz="1100" spc="-105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656565"/>
                </a:solidFill>
                <a:latin typeface="Arial"/>
                <a:cs typeface="Arial"/>
              </a:rPr>
              <a:t>(26) </a:t>
            </a:r>
            <a:r>
              <a:rPr lang="ru-RU" sz="1100" spc="-65" dirty="0" smtClean="0">
                <a:solidFill>
                  <a:srgbClr val="656565"/>
                </a:solidFill>
                <a:latin typeface="Arial"/>
                <a:cs typeface="Arial"/>
              </a:rPr>
              <a:t>стекированные входные данные</a:t>
            </a:r>
            <a:r>
              <a:rPr sz="1100" spc="-65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lang="ru-RU" sz="1100" spc="-20" dirty="0" err="1" smtClean="0">
                <a:solidFill>
                  <a:srgbClr val="656565"/>
                </a:solidFill>
                <a:latin typeface="Arial"/>
                <a:cs typeface="Arial"/>
              </a:rPr>
              <a:t>фильтрбанк</a:t>
            </a:r>
            <a:r>
              <a:rPr sz="1100" spc="-30" dirty="0" smtClean="0">
                <a:solidFill>
                  <a:srgbClr val="656565"/>
                </a:solidFill>
                <a:latin typeface="Arial"/>
                <a:cs typeface="Arial"/>
              </a:rPr>
              <a:t>. </a:t>
            </a:r>
            <a:r>
              <a:rPr sz="1100" spc="-45" dirty="0">
                <a:solidFill>
                  <a:srgbClr val="656565"/>
                </a:solidFill>
                <a:latin typeface="Arial"/>
                <a:cs typeface="Arial"/>
              </a:rPr>
              <a:t>(</a:t>
            </a:r>
            <a:r>
              <a:rPr sz="1100" spc="-45" dirty="0" smtClean="0">
                <a:solidFill>
                  <a:srgbClr val="656565"/>
                </a:solidFill>
                <a:latin typeface="Arial"/>
                <a:cs typeface="Arial"/>
              </a:rPr>
              <a:t>40-</a:t>
            </a:r>
            <a:r>
              <a:rPr lang="ru-RU" sz="1100" spc="-45" dirty="0" smtClean="0">
                <a:solidFill>
                  <a:srgbClr val="656565"/>
                </a:solidFill>
                <a:latin typeface="Arial"/>
                <a:cs typeface="Arial"/>
              </a:rPr>
              <a:t>мерное </a:t>
            </a:r>
            <a:r>
              <a:rPr lang="en-US" sz="1100" spc="-45" dirty="0" err="1" smtClean="0">
                <a:solidFill>
                  <a:srgbClr val="656565"/>
                </a:solidFill>
                <a:latin typeface="Arial"/>
                <a:cs typeface="Arial"/>
              </a:rPr>
              <a:t>mel</a:t>
            </a:r>
            <a:r>
              <a:rPr lang="en-US" sz="1100" spc="-45" dirty="0" smtClean="0">
                <a:solidFill>
                  <a:srgbClr val="656565"/>
                </a:solidFill>
                <a:latin typeface="Arial"/>
                <a:cs typeface="Arial"/>
              </a:rPr>
              <a:t>-</a:t>
            </a:r>
            <a:r>
              <a:rPr lang="ru-RU" sz="1100" spc="-45" dirty="0" smtClean="0">
                <a:solidFill>
                  <a:srgbClr val="656565"/>
                </a:solidFill>
                <a:latin typeface="Arial"/>
                <a:cs typeface="Arial"/>
              </a:rPr>
              <a:t>размеченные </a:t>
            </a:r>
            <a:r>
              <a:rPr lang="ru-RU" sz="1100" spc="-25" dirty="0" err="1" smtClean="0">
                <a:solidFill>
                  <a:srgbClr val="656565"/>
                </a:solidFill>
                <a:latin typeface="Arial"/>
                <a:cs typeface="Arial"/>
              </a:rPr>
              <a:t>фильтрбанки</a:t>
            </a:r>
            <a:r>
              <a:rPr sz="1100" spc="-25" dirty="0" smtClean="0">
                <a:solidFill>
                  <a:srgbClr val="656565"/>
                </a:solidFill>
                <a:latin typeface="Arial"/>
                <a:cs typeface="Arial"/>
              </a:rPr>
              <a:t>)</a:t>
            </a:r>
            <a:r>
              <a:rPr lang="ru-RU" sz="1100" spc="-25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ru-RU" sz="1100" spc="-65" dirty="0" smtClean="0">
                <a:solidFill>
                  <a:srgbClr val="656565"/>
                </a:solidFill>
                <a:latin typeface="Arial"/>
                <a:cs typeface="Arial"/>
              </a:rPr>
              <a:t>Примеры фильтров обучены на первом слое полностью соединенной сети</a:t>
            </a:r>
            <a:r>
              <a:rPr sz="1100" spc="-40" dirty="0" smtClean="0">
                <a:solidFill>
                  <a:srgbClr val="656565"/>
                </a:solidFill>
                <a:latin typeface="Arial"/>
                <a:cs typeface="Arial"/>
              </a:rPr>
              <a:t>: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0815" y="1419490"/>
            <a:ext cx="2714353" cy="15870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3109847"/>
            <a:ext cx="4237406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0" dirty="0">
                <a:solidFill>
                  <a:srgbClr val="656565"/>
                </a:solidFill>
                <a:latin typeface="Arial"/>
                <a:cs typeface="Arial"/>
              </a:rPr>
              <a:t>(33 </a:t>
            </a:r>
            <a:r>
              <a:rPr sz="1100" spc="-50" dirty="0">
                <a:solidFill>
                  <a:srgbClr val="656565"/>
                </a:solidFill>
                <a:latin typeface="Arial"/>
                <a:cs typeface="Arial"/>
              </a:rPr>
              <a:t>x </a:t>
            </a:r>
            <a:r>
              <a:rPr sz="1100" spc="-70" dirty="0">
                <a:solidFill>
                  <a:srgbClr val="656565"/>
                </a:solidFill>
                <a:latin typeface="Arial"/>
                <a:cs typeface="Arial"/>
              </a:rPr>
              <a:t>8 </a:t>
            </a:r>
            <a:r>
              <a:rPr lang="ru-RU" sz="1100" spc="-15" dirty="0" smtClean="0">
                <a:solidFill>
                  <a:srgbClr val="656565"/>
                </a:solidFill>
                <a:latin typeface="Arial"/>
                <a:cs typeface="Arial"/>
              </a:rPr>
              <a:t>фильтров</a:t>
            </a:r>
            <a:r>
              <a:rPr sz="1100" spc="-15" dirty="0" smtClean="0">
                <a:solidFill>
                  <a:srgbClr val="656565"/>
                </a:solidFill>
                <a:latin typeface="Arial"/>
                <a:cs typeface="Arial"/>
              </a:rPr>
              <a:t>.</a:t>
            </a:r>
            <a:r>
              <a:rPr sz="1100" spc="-160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lang="ru-RU" sz="1100" spc="-75" dirty="0" smtClean="0">
                <a:solidFill>
                  <a:srgbClr val="656565"/>
                </a:solidFill>
                <a:latin typeface="Arial"/>
                <a:cs typeface="Arial"/>
              </a:rPr>
              <a:t>Каждый фрагмент имеет </a:t>
            </a:r>
            <a:r>
              <a:rPr lang="ru-RU" sz="1100" spc="-55" dirty="0" smtClean="0">
                <a:solidFill>
                  <a:srgbClr val="656565"/>
                </a:solidFill>
                <a:latin typeface="Arial"/>
                <a:cs typeface="Arial"/>
              </a:rPr>
              <a:t>частоту </a:t>
            </a:r>
            <a:r>
              <a:rPr sz="1100" spc="-70" dirty="0" smtClean="0">
                <a:solidFill>
                  <a:srgbClr val="656565"/>
                </a:solidFill>
                <a:latin typeface="Arial"/>
                <a:cs typeface="Arial"/>
              </a:rPr>
              <a:t>40 </a:t>
            </a:r>
            <a:r>
              <a:rPr sz="1100" spc="-90" dirty="0" smtClean="0">
                <a:solidFill>
                  <a:srgbClr val="656565"/>
                </a:solidFill>
                <a:latin typeface="Arial"/>
                <a:cs typeface="Arial"/>
              </a:rPr>
              <a:t>vs </a:t>
            </a:r>
            <a:r>
              <a:rPr lang="ru-RU" sz="1100" spc="-5" dirty="0" smtClean="0">
                <a:solidFill>
                  <a:srgbClr val="656565"/>
                </a:solidFill>
                <a:latin typeface="Arial"/>
                <a:cs typeface="Arial"/>
              </a:rPr>
              <a:t>время </a:t>
            </a:r>
            <a:r>
              <a:rPr sz="1100" spc="-70" dirty="0" smtClean="0">
                <a:solidFill>
                  <a:srgbClr val="656565"/>
                </a:solidFill>
                <a:latin typeface="Arial"/>
                <a:cs typeface="Arial"/>
              </a:rPr>
              <a:t>26</a:t>
            </a:r>
            <a:r>
              <a:rPr sz="1100" spc="-5" dirty="0" smtClean="0">
                <a:solidFill>
                  <a:srgbClr val="656565"/>
                </a:solidFill>
                <a:latin typeface="Arial"/>
                <a:cs typeface="Arial"/>
              </a:rPr>
              <a:t>.)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Andrew</a:t>
            </a:r>
            <a:r>
              <a:rPr spc="-10" dirty="0"/>
              <a:t> </a:t>
            </a:r>
            <a:r>
              <a:rPr spc="-20" dirty="0"/>
              <a:t>Senior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30" dirty="0"/>
              <a:t>Speech</a:t>
            </a:r>
            <a:r>
              <a:rPr spc="-15" dirty="0"/>
              <a:t> </a:t>
            </a:r>
            <a:r>
              <a:rPr spc="-5" dirty="0"/>
              <a:t>Recognition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r>
              <a:rPr spc="-20" dirty="0"/>
              <a:t>37 </a:t>
            </a:r>
            <a:r>
              <a:rPr spc="5" dirty="0"/>
              <a:t>of</a:t>
            </a:r>
            <a:r>
              <a:rPr spc="40" dirty="0"/>
              <a:t> </a:t>
            </a:r>
            <a:r>
              <a:rPr spc="-20" dirty="0"/>
              <a:t>63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305" y="70800"/>
            <a:ext cx="143002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-50" dirty="0" smtClean="0"/>
              <a:t>Проблемы речи</a:t>
            </a:r>
            <a:endParaRPr spc="-6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Andrew</a:t>
            </a:r>
            <a:r>
              <a:rPr spc="-10" dirty="0"/>
              <a:t> </a:t>
            </a:r>
            <a:r>
              <a:rPr spc="-20" dirty="0"/>
              <a:t>Senior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30" dirty="0"/>
              <a:t>Speech</a:t>
            </a:r>
            <a:r>
              <a:rPr spc="-15" dirty="0"/>
              <a:t> </a:t>
            </a:r>
            <a:r>
              <a:rPr spc="-5" dirty="0"/>
              <a:t>Recognition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486859" y="3351784"/>
            <a:ext cx="27813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r>
              <a:rPr sz="600" spc="-20" dirty="0">
                <a:solidFill>
                  <a:srgbClr val="656565"/>
                </a:solidFill>
                <a:latin typeface="Arial"/>
                <a:cs typeface="Arial"/>
              </a:rPr>
              <a:t>2 </a:t>
            </a:r>
            <a:r>
              <a:rPr sz="600" spc="5" dirty="0">
                <a:solidFill>
                  <a:srgbClr val="656565"/>
                </a:solidFill>
                <a:latin typeface="Arial"/>
                <a:cs typeface="Arial"/>
              </a:rPr>
              <a:t>of</a:t>
            </a:r>
            <a:r>
              <a:rPr sz="600" spc="35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656565"/>
                </a:solidFill>
                <a:latin typeface="Arial"/>
                <a:cs typeface="Arial"/>
              </a:rPr>
              <a:t>63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529994"/>
            <a:ext cx="3246806" cy="261802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51130" indent="-138430">
              <a:lnSpc>
                <a:spcPct val="100000"/>
              </a:lnSpc>
              <a:spcBef>
                <a:spcPts val="335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lang="ru-RU" sz="1100" spc="-15" dirty="0" smtClean="0">
                <a:solidFill>
                  <a:srgbClr val="656565"/>
                </a:solidFill>
                <a:latin typeface="Arial"/>
                <a:cs typeface="Arial"/>
              </a:rPr>
              <a:t>Автоматическое распознавание речи</a:t>
            </a:r>
            <a:endParaRPr sz="1100" dirty="0">
              <a:latin typeface="Arial"/>
              <a:cs typeface="Arial"/>
            </a:endParaRPr>
          </a:p>
          <a:p>
            <a:pPr marL="327660" lvl="1" indent="-176530">
              <a:lnSpc>
                <a:spcPct val="100000"/>
              </a:lnSpc>
              <a:spcBef>
                <a:spcPts val="235"/>
              </a:spcBef>
              <a:buFont typeface="Lucida Sans Unicode"/>
              <a:buChar char="−"/>
              <a:tabLst>
                <a:tab pos="328295" algn="l"/>
              </a:tabLst>
            </a:pPr>
            <a:r>
              <a:rPr lang="ru-RU" sz="1100" spc="-65" dirty="0" smtClean="0">
                <a:solidFill>
                  <a:srgbClr val="656565"/>
                </a:solidFill>
                <a:latin typeface="Arial"/>
                <a:cs typeface="Arial"/>
              </a:rPr>
              <a:t>Спонтанная</a:t>
            </a:r>
            <a:r>
              <a:rPr sz="1100" spc="-65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1100" spc="-90" dirty="0">
                <a:solidFill>
                  <a:srgbClr val="656565"/>
                </a:solidFill>
                <a:latin typeface="Arial"/>
                <a:cs typeface="Arial"/>
              </a:rPr>
              <a:t>vs </a:t>
            </a:r>
            <a:r>
              <a:rPr lang="ru-RU" sz="1100" spc="-65" dirty="0" smtClean="0">
                <a:solidFill>
                  <a:srgbClr val="656565"/>
                </a:solidFill>
                <a:latin typeface="Arial"/>
                <a:cs typeface="Arial"/>
              </a:rPr>
              <a:t>чтение</a:t>
            </a:r>
            <a:endParaRPr sz="1100" dirty="0">
              <a:latin typeface="Arial"/>
              <a:cs typeface="Arial"/>
            </a:endParaRPr>
          </a:p>
          <a:p>
            <a:pPr marL="327660" lvl="1" indent="-176530">
              <a:lnSpc>
                <a:spcPct val="100000"/>
              </a:lnSpc>
              <a:spcBef>
                <a:spcPts val="35"/>
              </a:spcBef>
              <a:buFont typeface="Lucida Sans Unicode"/>
              <a:buChar char="−"/>
              <a:tabLst>
                <a:tab pos="328295" algn="l"/>
              </a:tabLst>
            </a:pPr>
            <a:r>
              <a:rPr lang="ru-RU" sz="1100" spc="-70" dirty="0" smtClean="0">
                <a:solidFill>
                  <a:srgbClr val="656565"/>
                </a:solidFill>
                <a:latin typeface="Arial"/>
                <a:cs typeface="Arial"/>
              </a:rPr>
              <a:t>Большой словарь</a:t>
            </a:r>
            <a:endParaRPr sz="1100" dirty="0">
              <a:latin typeface="Arial"/>
              <a:cs typeface="Arial"/>
            </a:endParaRPr>
          </a:p>
          <a:p>
            <a:pPr marL="327660" lvl="1" indent="-176530">
              <a:lnSpc>
                <a:spcPct val="100000"/>
              </a:lnSpc>
              <a:spcBef>
                <a:spcPts val="35"/>
              </a:spcBef>
              <a:buFont typeface="Lucida Sans Unicode"/>
              <a:buChar char="−"/>
              <a:tabLst>
                <a:tab pos="328295" algn="l"/>
              </a:tabLst>
            </a:pPr>
            <a:r>
              <a:rPr lang="ru-RU" sz="1100" spc="-30" dirty="0" smtClean="0">
                <a:solidFill>
                  <a:srgbClr val="656565"/>
                </a:solidFill>
                <a:latin typeface="Arial"/>
                <a:cs typeface="Arial"/>
              </a:rPr>
              <a:t>Наличие шума</a:t>
            </a:r>
            <a:endParaRPr sz="1100" dirty="0">
              <a:latin typeface="Arial"/>
              <a:cs typeface="Arial"/>
            </a:endParaRPr>
          </a:p>
          <a:p>
            <a:pPr marL="327660" lvl="1" indent="-176530">
              <a:lnSpc>
                <a:spcPct val="100000"/>
              </a:lnSpc>
              <a:spcBef>
                <a:spcPts val="35"/>
              </a:spcBef>
              <a:buFont typeface="Lucida Sans Unicode"/>
              <a:buChar char="−"/>
              <a:tabLst>
                <a:tab pos="328295" algn="l"/>
              </a:tabLst>
            </a:pPr>
            <a:r>
              <a:rPr lang="ru-RU" sz="1100" spc="-60" dirty="0" smtClean="0">
                <a:solidFill>
                  <a:srgbClr val="656565"/>
                </a:solidFill>
                <a:latin typeface="Arial"/>
                <a:cs typeface="Arial"/>
              </a:rPr>
              <a:t>Низкий ресурс</a:t>
            </a:r>
            <a:endParaRPr sz="1100" dirty="0">
              <a:latin typeface="Arial"/>
              <a:cs typeface="Arial"/>
            </a:endParaRPr>
          </a:p>
          <a:p>
            <a:pPr marL="327660" lvl="1" indent="-176530">
              <a:lnSpc>
                <a:spcPct val="100000"/>
              </a:lnSpc>
              <a:spcBef>
                <a:spcPts val="35"/>
              </a:spcBef>
              <a:buFont typeface="Lucida Sans Unicode"/>
              <a:buChar char="−"/>
              <a:tabLst>
                <a:tab pos="328295" algn="l"/>
              </a:tabLst>
            </a:pPr>
            <a:r>
              <a:rPr lang="ru-RU" sz="1100" spc="-40" dirty="0" smtClean="0">
                <a:solidFill>
                  <a:srgbClr val="656565"/>
                </a:solidFill>
                <a:latin typeface="Arial"/>
                <a:cs typeface="Arial"/>
              </a:rPr>
              <a:t>Отдаленная речь</a:t>
            </a:r>
            <a:endParaRPr sz="1100" dirty="0">
              <a:latin typeface="Arial"/>
              <a:cs typeface="Arial"/>
            </a:endParaRPr>
          </a:p>
          <a:p>
            <a:pPr marL="327660" lvl="1" indent="-176530">
              <a:lnSpc>
                <a:spcPct val="100000"/>
              </a:lnSpc>
              <a:spcBef>
                <a:spcPts val="35"/>
              </a:spcBef>
              <a:buFont typeface="Lucida Sans Unicode"/>
              <a:buChar char="−"/>
              <a:tabLst>
                <a:tab pos="328295" algn="l"/>
              </a:tabLst>
            </a:pPr>
            <a:r>
              <a:rPr lang="ru-RU" sz="1100" spc="-45" dirty="0" smtClean="0">
                <a:solidFill>
                  <a:srgbClr val="656565"/>
                </a:solidFill>
                <a:latin typeface="Arial"/>
                <a:cs typeface="Arial"/>
              </a:rPr>
              <a:t>Независима от акцента</a:t>
            </a:r>
            <a:endParaRPr sz="1100" dirty="0">
              <a:latin typeface="Arial"/>
              <a:cs typeface="Arial"/>
            </a:endParaRPr>
          </a:p>
          <a:p>
            <a:pPr marL="327660" lvl="1" indent="-176530">
              <a:lnSpc>
                <a:spcPct val="100000"/>
              </a:lnSpc>
              <a:spcBef>
                <a:spcPts val="35"/>
              </a:spcBef>
              <a:buFont typeface="Lucida Sans Unicode"/>
              <a:buChar char="−"/>
              <a:tabLst>
                <a:tab pos="328295" algn="l"/>
              </a:tabLst>
            </a:pPr>
            <a:r>
              <a:rPr lang="ru-RU" sz="1100" spc="-60" dirty="0" smtClean="0">
                <a:solidFill>
                  <a:srgbClr val="656565"/>
                </a:solidFill>
                <a:latin typeface="Arial"/>
                <a:cs typeface="Arial"/>
              </a:rPr>
              <a:t>Приспосабливается к спикеру</a:t>
            </a:r>
            <a:endParaRPr sz="1100" dirty="0">
              <a:latin typeface="Arial"/>
              <a:cs typeface="Arial"/>
            </a:endParaRPr>
          </a:p>
          <a:p>
            <a:pPr marL="151130" indent="-138430">
              <a:lnSpc>
                <a:spcPct val="100000"/>
              </a:lnSpc>
              <a:spcBef>
                <a:spcPts val="330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lang="ru-RU" sz="1100" spc="-30" dirty="0" smtClean="0">
                <a:solidFill>
                  <a:srgbClr val="656565"/>
                </a:solidFill>
                <a:latin typeface="Arial"/>
                <a:cs typeface="Arial"/>
              </a:rPr>
              <a:t>Синтезатор речи</a:t>
            </a:r>
            <a:endParaRPr sz="1100" dirty="0">
              <a:latin typeface="Arial"/>
              <a:cs typeface="Arial"/>
            </a:endParaRPr>
          </a:p>
          <a:p>
            <a:pPr marL="327660" lvl="1" indent="-176530">
              <a:lnSpc>
                <a:spcPct val="100000"/>
              </a:lnSpc>
              <a:spcBef>
                <a:spcPts val="235"/>
              </a:spcBef>
              <a:buFont typeface="Lucida Sans Unicode"/>
              <a:buChar char="−"/>
              <a:tabLst>
                <a:tab pos="328295" algn="l"/>
              </a:tabLst>
            </a:pPr>
            <a:r>
              <a:rPr lang="ru-RU" sz="1100" spc="-60" dirty="0" smtClean="0">
                <a:solidFill>
                  <a:srgbClr val="656565"/>
                </a:solidFill>
                <a:latin typeface="Arial"/>
                <a:cs typeface="Arial"/>
              </a:rPr>
              <a:t>Низкий ресурс</a:t>
            </a:r>
            <a:endParaRPr sz="1100" dirty="0">
              <a:latin typeface="Arial"/>
              <a:cs typeface="Arial"/>
            </a:endParaRPr>
          </a:p>
          <a:p>
            <a:pPr marL="327660" lvl="1" indent="-176530">
              <a:lnSpc>
                <a:spcPct val="100000"/>
              </a:lnSpc>
              <a:spcBef>
                <a:spcPts val="35"/>
              </a:spcBef>
              <a:buFont typeface="Lucida Sans Unicode"/>
              <a:buChar char="−"/>
              <a:tabLst>
                <a:tab pos="328295" algn="l"/>
              </a:tabLst>
            </a:pPr>
            <a:r>
              <a:rPr lang="ru-RU" sz="1100" spc="-45" dirty="0" smtClean="0">
                <a:solidFill>
                  <a:srgbClr val="656565"/>
                </a:solidFill>
                <a:latin typeface="Arial"/>
                <a:cs typeface="Arial"/>
              </a:rPr>
              <a:t>Реалистичная просодия</a:t>
            </a:r>
            <a:endParaRPr sz="1100" dirty="0">
              <a:latin typeface="Arial"/>
              <a:cs typeface="Arial"/>
            </a:endParaRPr>
          </a:p>
          <a:p>
            <a:pPr marL="151130" indent="-138430">
              <a:lnSpc>
                <a:spcPct val="100000"/>
              </a:lnSpc>
              <a:spcBef>
                <a:spcPts val="335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lang="ru-RU" sz="1100" spc="-80" dirty="0" smtClean="0">
                <a:solidFill>
                  <a:srgbClr val="656565"/>
                </a:solidFill>
                <a:latin typeface="Arial"/>
                <a:cs typeface="Arial"/>
              </a:rPr>
              <a:t>Идентификация спикера</a:t>
            </a:r>
            <a:endParaRPr sz="1100" dirty="0">
              <a:latin typeface="Arial"/>
              <a:cs typeface="Arial"/>
            </a:endParaRPr>
          </a:p>
          <a:p>
            <a:pPr marL="151130" indent="-138430">
              <a:lnSpc>
                <a:spcPct val="100000"/>
              </a:lnSpc>
              <a:spcBef>
                <a:spcPts val="335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lang="ru-RU" sz="1100" spc="-90" dirty="0" smtClean="0">
                <a:solidFill>
                  <a:srgbClr val="656565"/>
                </a:solidFill>
                <a:latin typeface="Arial"/>
                <a:cs typeface="Arial"/>
              </a:rPr>
              <a:t>Улучшение речи</a:t>
            </a:r>
            <a:endParaRPr sz="1100" dirty="0">
              <a:latin typeface="Arial"/>
              <a:cs typeface="Arial"/>
            </a:endParaRPr>
          </a:p>
          <a:p>
            <a:pPr marL="151130" indent="-138430">
              <a:lnSpc>
                <a:spcPct val="100000"/>
              </a:lnSpc>
              <a:spcBef>
                <a:spcPts val="334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lang="ru-RU" sz="1100" spc="-90" dirty="0" smtClean="0">
                <a:solidFill>
                  <a:srgbClr val="656565"/>
                </a:solidFill>
                <a:latin typeface="Arial"/>
                <a:cs typeface="Arial"/>
              </a:rPr>
              <a:t>Разделение речи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305" y="-34515"/>
            <a:ext cx="4315218" cy="448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-5" dirty="0" smtClean="0"/>
              <a:t>Архитектуры Нейронных сетей для распознавания речи</a:t>
            </a:r>
            <a:endParaRPr spc="-3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Andrew</a:t>
            </a:r>
            <a:r>
              <a:rPr spc="-10" dirty="0"/>
              <a:t> </a:t>
            </a:r>
            <a:r>
              <a:rPr spc="-20" dirty="0"/>
              <a:t>Senior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30" dirty="0"/>
              <a:t>Speech</a:t>
            </a:r>
            <a:r>
              <a:rPr spc="-15" dirty="0"/>
              <a:t> </a:t>
            </a:r>
            <a:r>
              <a:rPr spc="-5" dirty="0"/>
              <a:t>Recognition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r>
              <a:rPr spc="-20" dirty="0"/>
              <a:t>38 </a:t>
            </a:r>
            <a:r>
              <a:rPr spc="5" dirty="0"/>
              <a:t>of</a:t>
            </a:r>
            <a:r>
              <a:rPr spc="40" dirty="0"/>
              <a:t> </a:t>
            </a:r>
            <a:r>
              <a:rPr spc="-20" dirty="0"/>
              <a:t>63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1183460"/>
            <a:ext cx="2942006" cy="1004761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51130" indent="-138430">
              <a:lnSpc>
                <a:spcPct val="100000"/>
              </a:lnSpc>
              <a:spcBef>
                <a:spcPts val="434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lang="ru-RU" sz="1100" spc="-35" dirty="0" smtClean="0">
                <a:solidFill>
                  <a:srgbClr val="656565"/>
                </a:solidFill>
                <a:latin typeface="Arial"/>
                <a:cs typeface="Arial"/>
              </a:rPr>
              <a:t>Полностью связаны</a:t>
            </a:r>
            <a:endParaRPr sz="1100" dirty="0">
              <a:latin typeface="Arial"/>
              <a:cs typeface="Arial"/>
            </a:endParaRPr>
          </a:p>
          <a:p>
            <a:pPr marL="151130" indent="-138430">
              <a:lnSpc>
                <a:spcPct val="100000"/>
              </a:lnSpc>
              <a:spcBef>
                <a:spcPts val="334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lang="ru-RU" sz="1100" spc="-40" dirty="0" smtClean="0">
                <a:solidFill>
                  <a:srgbClr val="656565"/>
                </a:solidFill>
                <a:latin typeface="Arial"/>
                <a:cs typeface="Arial"/>
              </a:rPr>
              <a:t>Сверточные сети </a:t>
            </a:r>
            <a:r>
              <a:rPr sz="1100" spc="-30" dirty="0" smtClean="0">
                <a:solidFill>
                  <a:srgbClr val="656565"/>
                </a:solidFill>
                <a:latin typeface="Arial"/>
                <a:cs typeface="Arial"/>
              </a:rPr>
              <a:t>(</a:t>
            </a:r>
            <a:r>
              <a:rPr lang="ru-RU" sz="1100" spc="-30" dirty="0" smtClean="0">
                <a:solidFill>
                  <a:srgbClr val="656565"/>
                </a:solidFill>
                <a:latin typeface="Arial"/>
                <a:cs typeface="Arial"/>
              </a:rPr>
              <a:t>СНС</a:t>
            </a:r>
            <a:r>
              <a:rPr sz="1100" spc="-30" dirty="0" smtClean="0">
                <a:solidFill>
                  <a:srgbClr val="656565"/>
                </a:solidFill>
                <a:latin typeface="Arial"/>
                <a:cs typeface="Arial"/>
              </a:rPr>
              <a:t>)</a:t>
            </a:r>
            <a:endParaRPr sz="1100" dirty="0">
              <a:latin typeface="Arial"/>
              <a:cs typeface="Arial"/>
            </a:endParaRPr>
          </a:p>
          <a:p>
            <a:pPr marL="151130" indent="-138430">
              <a:lnSpc>
                <a:spcPct val="100000"/>
              </a:lnSpc>
              <a:spcBef>
                <a:spcPts val="330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lang="ru-RU" sz="1100" spc="-50" dirty="0" smtClean="0">
                <a:solidFill>
                  <a:srgbClr val="656565"/>
                </a:solidFill>
                <a:latin typeface="Arial"/>
                <a:cs typeface="Arial"/>
              </a:rPr>
              <a:t>Рекуррентные нейронные сети </a:t>
            </a:r>
            <a:r>
              <a:rPr sz="1100" spc="-30" dirty="0" smtClean="0">
                <a:solidFill>
                  <a:srgbClr val="656565"/>
                </a:solidFill>
                <a:latin typeface="Arial"/>
                <a:cs typeface="Arial"/>
              </a:rPr>
              <a:t>(</a:t>
            </a:r>
            <a:r>
              <a:rPr lang="ru-RU" sz="1100" spc="-30" dirty="0" smtClean="0">
                <a:solidFill>
                  <a:srgbClr val="656565"/>
                </a:solidFill>
                <a:latin typeface="Arial"/>
                <a:cs typeface="Arial"/>
              </a:rPr>
              <a:t>РНС</a:t>
            </a:r>
            <a:r>
              <a:rPr sz="1100" spc="-30" dirty="0" smtClean="0">
                <a:solidFill>
                  <a:srgbClr val="656565"/>
                </a:solidFill>
                <a:latin typeface="Arial"/>
                <a:cs typeface="Arial"/>
              </a:rPr>
              <a:t>)</a:t>
            </a:r>
            <a:endParaRPr sz="1100" dirty="0">
              <a:latin typeface="Arial"/>
              <a:cs typeface="Arial"/>
            </a:endParaRPr>
          </a:p>
          <a:p>
            <a:pPr marL="327660" lvl="1" indent="-176530">
              <a:lnSpc>
                <a:spcPct val="100000"/>
              </a:lnSpc>
              <a:spcBef>
                <a:spcPts val="235"/>
              </a:spcBef>
              <a:buFont typeface="Lucida Sans Unicode"/>
              <a:buChar char="−"/>
              <a:tabLst>
                <a:tab pos="328295" algn="l"/>
              </a:tabLst>
            </a:pPr>
            <a:r>
              <a:rPr lang="ru-RU" sz="1100" spc="-35" dirty="0" smtClean="0">
                <a:solidFill>
                  <a:srgbClr val="656565"/>
                </a:solidFill>
                <a:latin typeface="Arial"/>
                <a:cs typeface="Arial"/>
              </a:rPr>
              <a:t>СДКП</a:t>
            </a:r>
            <a:endParaRPr sz="1100" dirty="0">
              <a:latin typeface="Arial"/>
              <a:cs typeface="Arial"/>
            </a:endParaRPr>
          </a:p>
          <a:p>
            <a:pPr marL="327660" lvl="1" indent="-176530">
              <a:lnSpc>
                <a:spcPct val="100000"/>
              </a:lnSpc>
              <a:spcBef>
                <a:spcPts val="35"/>
              </a:spcBef>
              <a:buFont typeface="Lucida Sans Unicode"/>
              <a:buChar char="−"/>
              <a:tabLst>
                <a:tab pos="328295" algn="l"/>
              </a:tabLst>
            </a:pPr>
            <a:r>
              <a:rPr lang="ru-RU" sz="1100" spc="-105" dirty="0" smtClean="0">
                <a:solidFill>
                  <a:srgbClr val="656565"/>
                </a:solidFill>
                <a:latin typeface="Arial"/>
                <a:cs typeface="Arial"/>
              </a:rPr>
              <a:t>ГП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896485" cy="367030"/>
          </a:xfrm>
          <a:custGeom>
            <a:avLst/>
            <a:gdLst/>
            <a:ahLst/>
            <a:cxnLst/>
            <a:rect l="l" t="t" r="r" b="b"/>
            <a:pathLst>
              <a:path w="4896485" h="367030">
                <a:moveTo>
                  <a:pt x="0" y="366928"/>
                </a:moveTo>
                <a:lnTo>
                  <a:pt x="4896002" y="366928"/>
                </a:lnTo>
                <a:lnTo>
                  <a:pt x="4896002" y="0"/>
                </a:lnTo>
                <a:lnTo>
                  <a:pt x="0" y="0"/>
                </a:lnTo>
                <a:lnTo>
                  <a:pt x="0" y="366928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305" y="70800"/>
            <a:ext cx="253047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-35" dirty="0" smtClean="0"/>
              <a:t>Сверточные нейронные сети</a:t>
            </a:r>
            <a:endParaRPr spc="-5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Andrew</a:t>
            </a:r>
            <a:r>
              <a:rPr spc="-10" dirty="0"/>
              <a:t> </a:t>
            </a:r>
            <a:r>
              <a:rPr spc="-20" dirty="0"/>
              <a:t>Senior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30" dirty="0"/>
              <a:t>Speech</a:t>
            </a:r>
            <a:r>
              <a:rPr spc="-15" dirty="0"/>
              <a:t> </a:t>
            </a:r>
            <a:r>
              <a:rPr spc="-5" dirty="0"/>
              <a:t>Recognition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r>
              <a:rPr spc="-20" dirty="0"/>
              <a:t>39 </a:t>
            </a:r>
            <a:r>
              <a:rPr spc="5" dirty="0"/>
              <a:t>of</a:t>
            </a:r>
            <a:r>
              <a:rPr spc="40" dirty="0"/>
              <a:t> </a:t>
            </a:r>
            <a:r>
              <a:rPr spc="-20" dirty="0"/>
              <a:t>63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7294" y="1096807"/>
            <a:ext cx="3852545" cy="1171346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51130" indent="-138430">
              <a:lnSpc>
                <a:spcPct val="100000"/>
              </a:lnSpc>
              <a:spcBef>
                <a:spcPts val="335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lang="ru-RU" sz="1100" spc="-25" dirty="0" smtClean="0">
                <a:solidFill>
                  <a:srgbClr val="656565"/>
                </a:solidFill>
                <a:latin typeface="Arial"/>
                <a:cs typeface="Arial"/>
              </a:rPr>
              <a:t>Нейронные сети с временной задержкой</a:t>
            </a:r>
            <a:endParaRPr sz="1100" dirty="0">
              <a:latin typeface="Arial"/>
              <a:cs typeface="Arial"/>
            </a:endParaRPr>
          </a:p>
          <a:p>
            <a:pPr marL="327660" lvl="1" indent="-176530">
              <a:lnSpc>
                <a:spcPct val="100000"/>
              </a:lnSpc>
              <a:spcBef>
                <a:spcPts val="235"/>
              </a:spcBef>
              <a:buFont typeface="Lucida Sans Unicode"/>
              <a:buChar char="−"/>
              <a:tabLst>
                <a:tab pos="328295" algn="l"/>
              </a:tabLst>
            </a:pPr>
            <a:r>
              <a:rPr lang="ru-RU" sz="1100" spc="-45" dirty="0" err="1" smtClean="0">
                <a:solidFill>
                  <a:srgbClr val="656565"/>
                </a:solidFill>
                <a:latin typeface="Arial"/>
                <a:cs typeface="Arial"/>
              </a:rPr>
              <a:t>Вайбель</a:t>
            </a:r>
            <a:r>
              <a:rPr sz="1100" spc="-45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lang="ru-RU" sz="1100" spc="-20" dirty="0" smtClean="0">
                <a:solidFill>
                  <a:srgbClr val="656565"/>
                </a:solidFill>
                <a:latin typeface="Arial"/>
                <a:cs typeface="Arial"/>
              </a:rPr>
              <a:t>и</a:t>
            </a:r>
            <a:r>
              <a:rPr sz="1100" spc="-20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lang="ru-RU" sz="1100" spc="-30" dirty="0" err="1" smtClean="0">
                <a:solidFill>
                  <a:srgbClr val="656565"/>
                </a:solidFill>
                <a:latin typeface="Arial"/>
                <a:cs typeface="Arial"/>
              </a:rPr>
              <a:t>др</a:t>
            </a:r>
            <a:r>
              <a:rPr sz="1100" spc="-30" dirty="0" smtClean="0">
                <a:solidFill>
                  <a:srgbClr val="656565"/>
                </a:solidFill>
                <a:latin typeface="Arial"/>
                <a:cs typeface="Arial"/>
              </a:rPr>
              <a:t>.</a:t>
            </a:r>
            <a:r>
              <a:rPr sz="1100" spc="-35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656565"/>
                </a:solidFill>
                <a:latin typeface="Arial"/>
                <a:cs typeface="Arial"/>
              </a:rPr>
              <a:t>(1989)</a:t>
            </a:r>
            <a:endParaRPr sz="1100" dirty="0">
              <a:latin typeface="Arial"/>
              <a:cs typeface="Arial"/>
            </a:endParaRPr>
          </a:p>
          <a:p>
            <a:pPr marL="327660" lvl="1" indent="-176530">
              <a:lnSpc>
                <a:spcPct val="100000"/>
              </a:lnSpc>
              <a:spcBef>
                <a:spcPts val="35"/>
              </a:spcBef>
              <a:buFont typeface="Lucida Sans Unicode"/>
              <a:buChar char="−"/>
              <a:tabLst>
                <a:tab pos="328295" algn="l"/>
              </a:tabLst>
            </a:pPr>
            <a:r>
              <a:rPr lang="ru-RU" sz="1100" spc="-25" dirty="0" smtClean="0">
                <a:solidFill>
                  <a:srgbClr val="656565"/>
                </a:solidFill>
                <a:latin typeface="Arial"/>
                <a:cs typeface="Arial"/>
              </a:rPr>
              <a:t>Расширенные свертки </a:t>
            </a:r>
            <a:r>
              <a:rPr sz="1100" spc="-20" dirty="0" smtClean="0">
                <a:solidFill>
                  <a:srgbClr val="656565"/>
                </a:solidFill>
                <a:latin typeface="Arial"/>
                <a:cs typeface="Arial"/>
              </a:rPr>
              <a:t>(</a:t>
            </a:r>
            <a:r>
              <a:rPr lang="ru-RU" sz="1100" spc="-20" dirty="0" err="1" smtClean="0">
                <a:solidFill>
                  <a:srgbClr val="656565"/>
                </a:solidFill>
                <a:latin typeface="Arial"/>
                <a:cs typeface="Arial"/>
              </a:rPr>
              <a:t>Педдинти</a:t>
            </a:r>
            <a:r>
              <a:rPr sz="1100" spc="-20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lang="ru-RU" sz="1100" spc="-20" dirty="0" smtClean="0">
                <a:solidFill>
                  <a:srgbClr val="656565"/>
                </a:solidFill>
                <a:latin typeface="Arial"/>
                <a:cs typeface="Arial"/>
              </a:rPr>
              <a:t>и </a:t>
            </a:r>
            <a:r>
              <a:rPr lang="ru-RU" sz="1100" spc="-20" dirty="0" err="1" smtClean="0">
                <a:solidFill>
                  <a:srgbClr val="656565"/>
                </a:solidFill>
                <a:latin typeface="Arial"/>
                <a:cs typeface="Arial"/>
              </a:rPr>
              <a:t>др</a:t>
            </a:r>
            <a:r>
              <a:rPr sz="1100" spc="-20" dirty="0" smtClean="0">
                <a:solidFill>
                  <a:srgbClr val="656565"/>
                </a:solidFill>
                <a:latin typeface="Arial"/>
                <a:cs typeface="Arial"/>
              </a:rPr>
              <a:t>.,</a:t>
            </a:r>
            <a:r>
              <a:rPr sz="1100" spc="105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656565"/>
                </a:solidFill>
                <a:latin typeface="Arial"/>
                <a:cs typeface="Arial"/>
              </a:rPr>
              <a:t>2015)</a:t>
            </a:r>
            <a:endParaRPr sz="1100" dirty="0">
              <a:latin typeface="Arial"/>
              <a:cs typeface="Arial"/>
            </a:endParaRPr>
          </a:p>
          <a:p>
            <a:pPr marL="151130" marR="5080" indent="-138430">
              <a:lnSpc>
                <a:spcPct val="102600"/>
              </a:lnSpc>
              <a:spcBef>
                <a:spcPts val="300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lang="ru-RU" sz="1100" spc="-75" dirty="0" smtClean="0">
                <a:solidFill>
                  <a:srgbClr val="656565"/>
                </a:solidFill>
                <a:latin typeface="Arial"/>
                <a:cs typeface="Arial"/>
              </a:rPr>
              <a:t>СНС во временной или частотной области. </a:t>
            </a:r>
            <a:r>
              <a:rPr lang="ru-RU" sz="1100" spc="-75" dirty="0" err="1" smtClean="0">
                <a:solidFill>
                  <a:srgbClr val="656565"/>
                </a:solidFill>
                <a:latin typeface="Arial"/>
                <a:cs typeface="Arial"/>
              </a:rPr>
              <a:t>Абдел</a:t>
            </a:r>
            <a:r>
              <a:rPr lang="ru-RU" sz="1100" spc="-75" dirty="0" smtClean="0">
                <a:solidFill>
                  <a:srgbClr val="656565"/>
                </a:solidFill>
                <a:latin typeface="Arial"/>
                <a:cs typeface="Arial"/>
              </a:rPr>
              <a:t>-Хамид и др.</a:t>
            </a:r>
            <a:r>
              <a:rPr sz="1100" spc="-25" dirty="0" smtClean="0">
                <a:solidFill>
                  <a:srgbClr val="656565"/>
                </a:solidFill>
                <a:latin typeface="Arial"/>
                <a:cs typeface="Arial"/>
              </a:rPr>
              <a:t>(2014);  </a:t>
            </a:r>
            <a:r>
              <a:rPr lang="ru-RU" sz="1100" spc="-45" dirty="0" err="1" smtClean="0">
                <a:solidFill>
                  <a:srgbClr val="656565"/>
                </a:solidFill>
                <a:latin typeface="Arial"/>
                <a:cs typeface="Arial"/>
              </a:rPr>
              <a:t>Саинат</a:t>
            </a:r>
            <a:r>
              <a:rPr sz="1100" spc="-45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lang="ru-RU" sz="1100" spc="-20" dirty="0" smtClean="0">
                <a:solidFill>
                  <a:srgbClr val="656565"/>
                </a:solidFill>
                <a:latin typeface="Arial"/>
                <a:cs typeface="Arial"/>
              </a:rPr>
              <a:t>и </a:t>
            </a:r>
            <a:r>
              <a:rPr lang="ru-RU" sz="1100" spc="-20" dirty="0" err="1" smtClean="0">
                <a:solidFill>
                  <a:srgbClr val="656565"/>
                </a:solidFill>
                <a:latin typeface="Arial"/>
                <a:cs typeface="Arial"/>
              </a:rPr>
              <a:t>др</a:t>
            </a:r>
            <a:r>
              <a:rPr sz="1100" spc="-30" dirty="0" smtClean="0">
                <a:solidFill>
                  <a:srgbClr val="656565"/>
                </a:solidFill>
                <a:latin typeface="Arial"/>
                <a:cs typeface="Arial"/>
              </a:rPr>
              <a:t>.</a:t>
            </a:r>
            <a:r>
              <a:rPr sz="1100" spc="-35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656565"/>
                </a:solidFill>
                <a:latin typeface="Arial"/>
                <a:cs typeface="Arial"/>
              </a:rPr>
              <a:t>(2013)</a:t>
            </a:r>
            <a:endParaRPr sz="1100" dirty="0">
              <a:latin typeface="Arial"/>
              <a:cs typeface="Arial"/>
            </a:endParaRPr>
          </a:p>
          <a:p>
            <a:pPr marL="151130" indent="-138430">
              <a:lnSpc>
                <a:spcPct val="100000"/>
              </a:lnSpc>
              <a:spcBef>
                <a:spcPts val="330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sz="1100" spc="-60" dirty="0" err="1">
                <a:solidFill>
                  <a:srgbClr val="656565"/>
                </a:solidFill>
                <a:latin typeface="Arial"/>
                <a:cs typeface="Arial"/>
              </a:rPr>
              <a:t>Wavenet</a:t>
            </a:r>
            <a:r>
              <a:rPr sz="1100" spc="-60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1100" spc="-35" dirty="0" smtClean="0">
                <a:solidFill>
                  <a:srgbClr val="656565"/>
                </a:solidFill>
                <a:latin typeface="Arial"/>
                <a:cs typeface="Arial"/>
              </a:rPr>
              <a:t>(</a:t>
            </a:r>
            <a:r>
              <a:rPr lang="ru-RU" sz="1100" spc="-35" dirty="0" err="1" smtClean="0">
                <a:solidFill>
                  <a:srgbClr val="656565"/>
                </a:solidFill>
                <a:latin typeface="Arial"/>
                <a:cs typeface="Arial"/>
              </a:rPr>
              <a:t>ван</a:t>
            </a:r>
            <a:r>
              <a:rPr lang="ru-RU" sz="1100" spc="-35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lang="ru-RU" sz="1100" spc="-35" dirty="0" err="1" smtClean="0">
                <a:solidFill>
                  <a:srgbClr val="656565"/>
                </a:solidFill>
                <a:latin typeface="Arial"/>
                <a:cs typeface="Arial"/>
              </a:rPr>
              <a:t>ден</a:t>
            </a:r>
            <a:r>
              <a:rPr lang="ru-RU" sz="1100" spc="-35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lang="ru-RU" sz="1100" spc="-35" dirty="0" err="1" smtClean="0">
                <a:solidFill>
                  <a:srgbClr val="656565"/>
                </a:solidFill>
                <a:latin typeface="Arial"/>
                <a:cs typeface="Arial"/>
              </a:rPr>
              <a:t>Оорд</a:t>
            </a:r>
            <a:r>
              <a:rPr lang="ru-RU" sz="1100" spc="-35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lang="ru-RU" sz="1100" spc="-20" dirty="0" smtClean="0">
                <a:solidFill>
                  <a:srgbClr val="656565"/>
                </a:solidFill>
                <a:latin typeface="Arial"/>
                <a:cs typeface="Arial"/>
              </a:rPr>
              <a:t>и </a:t>
            </a:r>
            <a:r>
              <a:rPr lang="ru-RU" sz="1100" spc="-20" dirty="0" err="1" smtClean="0">
                <a:solidFill>
                  <a:srgbClr val="656565"/>
                </a:solidFill>
                <a:latin typeface="Arial"/>
                <a:cs typeface="Arial"/>
              </a:rPr>
              <a:t>др</a:t>
            </a:r>
            <a:r>
              <a:rPr sz="1100" spc="-20" dirty="0" smtClean="0">
                <a:solidFill>
                  <a:srgbClr val="656565"/>
                </a:solidFill>
                <a:latin typeface="Arial"/>
                <a:cs typeface="Arial"/>
              </a:rPr>
              <a:t>.,</a:t>
            </a:r>
            <a:r>
              <a:rPr sz="1100" spc="-170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656565"/>
                </a:solidFill>
                <a:latin typeface="Arial"/>
                <a:cs typeface="Arial"/>
              </a:rPr>
              <a:t>2016)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896485" cy="367030"/>
          </a:xfrm>
          <a:custGeom>
            <a:avLst/>
            <a:gdLst/>
            <a:ahLst/>
            <a:cxnLst/>
            <a:rect l="l" t="t" r="r" b="b"/>
            <a:pathLst>
              <a:path w="4896485" h="367030">
                <a:moveTo>
                  <a:pt x="0" y="366928"/>
                </a:moveTo>
                <a:lnTo>
                  <a:pt x="4896002" y="366928"/>
                </a:lnTo>
                <a:lnTo>
                  <a:pt x="4896002" y="0"/>
                </a:lnTo>
                <a:lnTo>
                  <a:pt x="0" y="0"/>
                </a:lnTo>
                <a:lnTo>
                  <a:pt x="0" y="366928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305" y="70800"/>
            <a:ext cx="376759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-25" dirty="0" smtClean="0"/>
              <a:t>Рекуррентные нейронные сети</a:t>
            </a:r>
            <a:endParaRPr spc="-55" dirty="0"/>
          </a:p>
        </p:txBody>
      </p:sp>
      <p:sp>
        <p:nvSpPr>
          <p:cNvPr id="4" name="object 4"/>
          <p:cNvSpPr txBox="1"/>
          <p:nvPr/>
        </p:nvSpPr>
        <p:spPr>
          <a:xfrm>
            <a:off x="296900" y="811616"/>
            <a:ext cx="2948305" cy="206633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51130" indent="-138430">
              <a:lnSpc>
                <a:spcPct val="100000"/>
              </a:lnSpc>
              <a:spcBef>
                <a:spcPts val="335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lang="ru-RU" sz="1100" spc="-70" dirty="0" smtClean="0">
                <a:solidFill>
                  <a:srgbClr val="656565"/>
                </a:solidFill>
                <a:latin typeface="Arial"/>
                <a:cs typeface="Arial"/>
              </a:rPr>
              <a:t>РНС</a:t>
            </a:r>
            <a:endParaRPr sz="1100" dirty="0">
              <a:latin typeface="Arial"/>
              <a:cs typeface="Arial"/>
            </a:endParaRPr>
          </a:p>
          <a:p>
            <a:pPr marL="327660" lvl="1" indent="-176530">
              <a:lnSpc>
                <a:spcPct val="100000"/>
              </a:lnSpc>
              <a:spcBef>
                <a:spcPts val="235"/>
              </a:spcBef>
              <a:buFont typeface="Lucida Sans Unicode"/>
              <a:buChar char="−"/>
              <a:tabLst>
                <a:tab pos="328295" algn="l"/>
              </a:tabLst>
            </a:pPr>
            <a:r>
              <a:rPr lang="ru-RU" sz="1100" spc="-45" dirty="0" smtClean="0">
                <a:solidFill>
                  <a:srgbClr val="656565"/>
                </a:solidFill>
                <a:latin typeface="Arial"/>
                <a:cs typeface="Arial"/>
              </a:rPr>
              <a:t>РНС</a:t>
            </a:r>
            <a:r>
              <a:rPr sz="1100" spc="-45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656565"/>
                </a:solidFill>
                <a:latin typeface="Arial"/>
                <a:cs typeface="Arial"/>
              </a:rPr>
              <a:t>(Robinson </a:t>
            </a:r>
            <a:r>
              <a:rPr sz="1100" spc="-65" dirty="0">
                <a:solidFill>
                  <a:srgbClr val="656565"/>
                </a:solidFill>
                <a:latin typeface="Arial"/>
                <a:cs typeface="Arial"/>
              </a:rPr>
              <a:t>and </a:t>
            </a:r>
            <a:r>
              <a:rPr sz="1100" spc="-50" dirty="0">
                <a:solidFill>
                  <a:srgbClr val="656565"/>
                </a:solidFill>
                <a:latin typeface="Arial"/>
                <a:cs typeface="Arial"/>
              </a:rPr>
              <a:t>Fallside,</a:t>
            </a:r>
            <a:r>
              <a:rPr sz="1100" spc="125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656565"/>
                </a:solidFill>
                <a:latin typeface="Arial"/>
                <a:cs typeface="Arial"/>
              </a:rPr>
              <a:t>1991)</a:t>
            </a:r>
            <a:endParaRPr sz="1100" dirty="0">
              <a:latin typeface="Arial"/>
              <a:cs typeface="Arial"/>
            </a:endParaRPr>
          </a:p>
          <a:p>
            <a:pPr marL="327660" lvl="1" indent="-176530">
              <a:lnSpc>
                <a:spcPct val="100000"/>
              </a:lnSpc>
              <a:spcBef>
                <a:spcPts val="35"/>
              </a:spcBef>
              <a:buFont typeface="Lucida Sans Unicode"/>
              <a:buChar char="−"/>
              <a:tabLst>
                <a:tab pos="328295" algn="l"/>
              </a:tabLst>
            </a:pPr>
            <a:r>
              <a:rPr lang="ru-RU" sz="1100" spc="-15" dirty="0" smtClean="0">
                <a:solidFill>
                  <a:srgbClr val="656565"/>
                </a:solidFill>
                <a:latin typeface="Arial"/>
                <a:cs typeface="Arial"/>
              </a:rPr>
              <a:t>СДКП</a:t>
            </a:r>
            <a:r>
              <a:rPr sz="1100" spc="-15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1100" spc="-95" dirty="0">
                <a:solidFill>
                  <a:srgbClr val="656565"/>
                </a:solidFill>
                <a:latin typeface="Arial"/>
                <a:cs typeface="Arial"/>
              </a:rPr>
              <a:t>Graves </a:t>
            </a:r>
            <a:r>
              <a:rPr sz="1100" spc="-20" dirty="0">
                <a:solidFill>
                  <a:srgbClr val="656565"/>
                </a:solidFill>
                <a:latin typeface="Arial"/>
                <a:cs typeface="Arial"/>
              </a:rPr>
              <a:t>et </a:t>
            </a:r>
            <a:r>
              <a:rPr sz="1100" spc="-30" dirty="0">
                <a:solidFill>
                  <a:srgbClr val="656565"/>
                </a:solidFill>
                <a:latin typeface="Arial"/>
                <a:cs typeface="Arial"/>
              </a:rPr>
              <a:t>al.</a:t>
            </a:r>
            <a:r>
              <a:rPr sz="1100" spc="135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656565"/>
                </a:solidFill>
                <a:latin typeface="Arial"/>
                <a:cs typeface="Arial"/>
              </a:rPr>
              <a:t>(2013)</a:t>
            </a:r>
            <a:endParaRPr sz="1100" dirty="0">
              <a:latin typeface="Arial"/>
              <a:cs typeface="Arial"/>
            </a:endParaRPr>
          </a:p>
          <a:p>
            <a:pPr marL="327660" lvl="1" indent="-176530">
              <a:lnSpc>
                <a:spcPct val="100000"/>
              </a:lnSpc>
              <a:spcBef>
                <a:spcPts val="35"/>
              </a:spcBef>
              <a:buFont typeface="Lucida Sans Unicode"/>
              <a:buChar char="−"/>
              <a:tabLst>
                <a:tab pos="328295" algn="l"/>
              </a:tabLst>
            </a:pPr>
            <a:r>
              <a:rPr lang="ru-RU" sz="1100" spc="-80" dirty="0" smtClean="0">
                <a:solidFill>
                  <a:srgbClr val="656565"/>
                </a:solidFill>
                <a:latin typeface="Arial"/>
                <a:cs typeface="Arial"/>
              </a:rPr>
              <a:t>Глубокие СДКП </a:t>
            </a:r>
            <a:r>
              <a:rPr sz="1100" spc="-15" dirty="0" smtClean="0">
                <a:solidFill>
                  <a:srgbClr val="656565"/>
                </a:solidFill>
                <a:latin typeface="Arial"/>
                <a:cs typeface="Arial"/>
              </a:rPr>
              <a:t>-P </a:t>
            </a:r>
            <a:r>
              <a:rPr sz="1100" spc="-80" dirty="0">
                <a:solidFill>
                  <a:srgbClr val="656565"/>
                </a:solidFill>
                <a:latin typeface="Arial"/>
                <a:cs typeface="Arial"/>
              </a:rPr>
              <a:t>Sak </a:t>
            </a:r>
            <a:r>
              <a:rPr sz="1100" spc="-20" dirty="0">
                <a:solidFill>
                  <a:srgbClr val="656565"/>
                </a:solidFill>
                <a:latin typeface="Arial"/>
                <a:cs typeface="Arial"/>
              </a:rPr>
              <a:t>et </a:t>
            </a:r>
            <a:r>
              <a:rPr sz="1100" spc="-30" dirty="0">
                <a:solidFill>
                  <a:srgbClr val="656565"/>
                </a:solidFill>
                <a:latin typeface="Arial"/>
                <a:cs typeface="Arial"/>
              </a:rPr>
              <a:t>al.</a:t>
            </a:r>
            <a:r>
              <a:rPr sz="1100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656565"/>
                </a:solidFill>
                <a:latin typeface="Arial"/>
                <a:cs typeface="Arial"/>
              </a:rPr>
              <a:t>(2014b)</a:t>
            </a:r>
            <a:endParaRPr sz="1100" dirty="0">
              <a:latin typeface="Arial"/>
              <a:cs typeface="Arial"/>
            </a:endParaRPr>
          </a:p>
          <a:p>
            <a:pPr marL="327660" lvl="1" indent="-176530">
              <a:lnSpc>
                <a:spcPct val="100000"/>
              </a:lnSpc>
              <a:spcBef>
                <a:spcPts val="35"/>
              </a:spcBef>
              <a:buFont typeface="Lucida Sans Unicode"/>
              <a:buChar char="−"/>
              <a:tabLst>
                <a:tab pos="328295" algn="l"/>
              </a:tabLst>
            </a:pPr>
            <a:r>
              <a:rPr lang="ru-RU" sz="1100" spc="-40" dirty="0" smtClean="0">
                <a:solidFill>
                  <a:srgbClr val="656565"/>
                </a:solidFill>
                <a:latin typeface="Arial"/>
                <a:cs typeface="Arial"/>
              </a:rPr>
              <a:t>ВБГНС</a:t>
            </a:r>
            <a:r>
              <a:rPr sz="1100" spc="-40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1100" spc="15" dirty="0">
                <a:solidFill>
                  <a:srgbClr val="656565"/>
                </a:solidFill>
                <a:latin typeface="Arial"/>
                <a:cs typeface="Arial"/>
              </a:rPr>
              <a:t>(right) </a:t>
            </a:r>
            <a:r>
              <a:rPr sz="1100" spc="-35" dirty="0">
                <a:solidFill>
                  <a:srgbClr val="656565"/>
                </a:solidFill>
                <a:latin typeface="Arial"/>
                <a:cs typeface="Arial"/>
              </a:rPr>
              <a:t>(Sainath </a:t>
            </a:r>
            <a:r>
              <a:rPr sz="1100" spc="-20" dirty="0">
                <a:solidFill>
                  <a:srgbClr val="656565"/>
                </a:solidFill>
                <a:latin typeface="Arial"/>
                <a:cs typeface="Arial"/>
              </a:rPr>
              <a:t>et al.,</a:t>
            </a:r>
            <a:r>
              <a:rPr sz="1100" spc="50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656565"/>
                </a:solidFill>
                <a:latin typeface="Arial"/>
                <a:cs typeface="Arial"/>
              </a:rPr>
              <a:t>2015a)</a:t>
            </a:r>
            <a:endParaRPr sz="1100" dirty="0">
              <a:latin typeface="Arial"/>
              <a:cs typeface="Arial"/>
            </a:endParaRPr>
          </a:p>
          <a:p>
            <a:pPr marL="327660" lvl="1" indent="-176530">
              <a:lnSpc>
                <a:spcPct val="100000"/>
              </a:lnSpc>
              <a:spcBef>
                <a:spcPts val="35"/>
              </a:spcBef>
              <a:buFont typeface="Lucida Sans Unicode"/>
              <a:buChar char="−"/>
              <a:tabLst>
                <a:tab pos="328295" algn="l"/>
              </a:tabLst>
            </a:pPr>
            <a:r>
              <a:rPr sz="1100" spc="-75" dirty="0">
                <a:solidFill>
                  <a:srgbClr val="656565"/>
                </a:solidFill>
                <a:latin typeface="Arial"/>
                <a:cs typeface="Arial"/>
              </a:rPr>
              <a:t>GRU. </a:t>
            </a:r>
            <a:r>
              <a:rPr sz="1100" spc="-85" dirty="0">
                <a:solidFill>
                  <a:srgbClr val="656565"/>
                </a:solidFill>
                <a:latin typeface="Arial"/>
                <a:cs typeface="Arial"/>
              </a:rPr>
              <a:t>DeepSpeech </a:t>
            </a:r>
            <a:r>
              <a:rPr sz="1100" spc="35" dirty="0">
                <a:solidFill>
                  <a:srgbClr val="656565"/>
                </a:solidFill>
                <a:latin typeface="Arial"/>
                <a:cs typeface="Arial"/>
              </a:rPr>
              <a:t>1/2 </a:t>
            </a:r>
            <a:r>
              <a:rPr sz="1100" spc="-30" dirty="0">
                <a:solidFill>
                  <a:srgbClr val="656565"/>
                </a:solidFill>
                <a:latin typeface="Arial"/>
                <a:cs typeface="Arial"/>
              </a:rPr>
              <a:t>(Amodei </a:t>
            </a:r>
            <a:r>
              <a:rPr sz="1100" spc="-20" dirty="0">
                <a:solidFill>
                  <a:srgbClr val="656565"/>
                </a:solidFill>
                <a:latin typeface="Arial"/>
                <a:cs typeface="Arial"/>
              </a:rPr>
              <a:t>et al.,</a:t>
            </a:r>
            <a:r>
              <a:rPr sz="1100" spc="-65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656565"/>
                </a:solidFill>
                <a:latin typeface="Arial"/>
                <a:cs typeface="Arial"/>
              </a:rPr>
              <a:t>2015)</a:t>
            </a:r>
            <a:endParaRPr sz="1100" dirty="0">
              <a:latin typeface="Arial"/>
              <a:cs typeface="Arial"/>
            </a:endParaRPr>
          </a:p>
          <a:p>
            <a:pPr marL="151130" marR="344805" indent="-138430">
              <a:lnSpc>
                <a:spcPct val="102600"/>
              </a:lnSpc>
              <a:spcBef>
                <a:spcPts val="300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lang="ru-RU" sz="1100" spc="-25" dirty="0" smtClean="0">
                <a:solidFill>
                  <a:srgbClr val="656565"/>
                </a:solidFill>
                <a:latin typeface="Arial"/>
                <a:cs typeface="Arial"/>
              </a:rPr>
              <a:t>Двунаправленный</a:t>
            </a:r>
            <a:r>
              <a:rPr sz="1100" spc="-25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656565"/>
                </a:solidFill>
                <a:latin typeface="Arial"/>
                <a:cs typeface="Arial"/>
              </a:rPr>
              <a:t>(Schuster </a:t>
            </a:r>
            <a:r>
              <a:rPr sz="1100" spc="-65" dirty="0">
                <a:solidFill>
                  <a:srgbClr val="656565"/>
                </a:solidFill>
                <a:latin typeface="Arial"/>
                <a:cs typeface="Arial"/>
              </a:rPr>
              <a:t>and </a:t>
            </a:r>
            <a:r>
              <a:rPr sz="1100" spc="-40" dirty="0">
                <a:solidFill>
                  <a:srgbClr val="656565"/>
                </a:solidFill>
                <a:latin typeface="Arial"/>
                <a:cs typeface="Arial"/>
              </a:rPr>
              <a:t>Paliwal, </a:t>
            </a:r>
            <a:r>
              <a:rPr sz="1100" spc="-45" dirty="0">
                <a:solidFill>
                  <a:srgbClr val="656565"/>
                </a:solidFill>
                <a:latin typeface="Arial"/>
                <a:cs typeface="Arial"/>
              </a:rPr>
              <a:t>1997)  </a:t>
            </a:r>
            <a:r>
              <a:rPr lang="ru-RU" sz="1100" spc="-60" dirty="0" smtClean="0">
                <a:solidFill>
                  <a:srgbClr val="656565"/>
                </a:solidFill>
                <a:latin typeface="Arial"/>
                <a:cs typeface="Arial"/>
              </a:rPr>
              <a:t>помогает</a:t>
            </a:r>
            <a:r>
              <a:rPr sz="1100" spc="-60" dirty="0" smtClean="0">
                <a:solidFill>
                  <a:srgbClr val="656565"/>
                </a:solidFill>
                <a:latin typeface="Arial"/>
                <a:cs typeface="Arial"/>
              </a:rPr>
              <a:t>, </a:t>
            </a:r>
            <a:r>
              <a:rPr lang="ru-RU" sz="1100" spc="-5" dirty="0" smtClean="0">
                <a:solidFill>
                  <a:srgbClr val="656565"/>
                </a:solidFill>
                <a:latin typeface="Arial"/>
                <a:cs typeface="Arial"/>
              </a:rPr>
              <a:t>но вводит задержку</a:t>
            </a:r>
            <a:r>
              <a:rPr sz="1100" spc="-50" dirty="0" smtClean="0">
                <a:solidFill>
                  <a:srgbClr val="656565"/>
                </a:solidFill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151130" marR="184785" indent="-138430">
              <a:lnSpc>
                <a:spcPct val="102699"/>
              </a:lnSpc>
              <a:spcBef>
                <a:spcPts val="295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lang="ru-RU" sz="1100" spc="-75" dirty="0" smtClean="0">
                <a:solidFill>
                  <a:srgbClr val="656565"/>
                </a:solidFill>
                <a:latin typeface="Arial"/>
                <a:cs typeface="Arial"/>
              </a:rPr>
              <a:t>Зависимости не длинные при частоте речевых кадров </a:t>
            </a:r>
            <a:r>
              <a:rPr sz="1100" spc="-25" dirty="0" smtClean="0">
                <a:solidFill>
                  <a:srgbClr val="656565"/>
                </a:solidFill>
                <a:latin typeface="Arial"/>
                <a:cs typeface="Arial"/>
              </a:rPr>
              <a:t>(100</a:t>
            </a:r>
            <a:r>
              <a:rPr lang="ru-RU" sz="1100" spc="-25" dirty="0" smtClean="0">
                <a:solidFill>
                  <a:srgbClr val="656565"/>
                </a:solidFill>
                <a:latin typeface="Arial"/>
                <a:cs typeface="Arial"/>
              </a:rPr>
              <a:t>Гц</a:t>
            </a:r>
            <a:r>
              <a:rPr sz="1100" spc="-25" dirty="0" smtClean="0">
                <a:solidFill>
                  <a:srgbClr val="656565"/>
                </a:solidFill>
                <a:latin typeface="Arial"/>
                <a:cs typeface="Arial"/>
              </a:rPr>
              <a:t>).</a:t>
            </a:r>
            <a:endParaRPr sz="1100" dirty="0">
              <a:latin typeface="Arial"/>
              <a:cs typeface="Arial"/>
            </a:endParaRPr>
          </a:p>
          <a:p>
            <a:pPr marL="151130" indent="-138430">
              <a:lnSpc>
                <a:spcPct val="100000"/>
              </a:lnSpc>
              <a:spcBef>
                <a:spcPts val="335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lang="ru-RU" sz="1100" spc="-70" dirty="0" smtClean="0">
                <a:solidFill>
                  <a:srgbClr val="656565"/>
                </a:solidFill>
                <a:latin typeface="Arial"/>
                <a:cs typeface="Arial"/>
              </a:rPr>
              <a:t>Помощь при укладке и уменьшении выборки</a:t>
            </a:r>
            <a:r>
              <a:rPr sz="1100" spc="-45" dirty="0" smtClean="0">
                <a:solidFill>
                  <a:srgbClr val="656565"/>
                </a:solidFill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62400" y="768858"/>
            <a:ext cx="582930" cy="21374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Andrew</a:t>
            </a:r>
            <a:r>
              <a:rPr spc="-10" dirty="0"/>
              <a:t> </a:t>
            </a:r>
            <a:r>
              <a:rPr spc="-20" dirty="0"/>
              <a:t>Senior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30" dirty="0"/>
              <a:t>Speech</a:t>
            </a:r>
            <a:r>
              <a:rPr spc="-15" dirty="0"/>
              <a:t> </a:t>
            </a:r>
            <a:r>
              <a:rPr spc="-5" dirty="0"/>
              <a:t>Recognition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r>
              <a:rPr spc="-20" dirty="0"/>
              <a:t>40 </a:t>
            </a:r>
            <a:r>
              <a:rPr spc="5" dirty="0"/>
              <a:t>of</a:t>
            </a:r>
            <a:r>
              <a:rPr spc="40" dirty="0"/>
              <a:t> </a:t>
            </a:r>
            <a:r>
              <a:rPr spc="-20" dirty="0"/>
              <a:t>63</a:t>
            </a:r>
          </a:p>
        </p:txBody>
      </p:sp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896485" cy="650875"/>
          </a:xfrm>
          <a:custGeom>
            <a:avLst/>
            <a:gdLst/>
            <a:ahLst/>
            <a:cxnLst/>
            <a:rect l="l" t="t" r="r" b="b"/>
            <a:pathLst>
              <a:path w="4896485" h="650875">
                <a:moveTo>
                  <a:pt x="0" y="650341"/>
                </a:moveTo>
                <a:lnTo>
                  <a:pt x="4896002" y="650341"/>
                </a:lnTo>
                <a:lnTo>
                  <a:pt x="4896002" y="0"/>
                </a:lnTo>
                <a:lnTo>
                  <a:pt x="0" y="0"/>
                </a:lnTo>
                <a:lnTo>
                  <a:pt x="0" y="650341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305" y="80921"/>
            <a:ext cx="4176395" cy="463588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ct val="106700"/>
              </a:lnSpc>
              <a:spcBef>
                <a:spcPts val="20"/>
              </a:spcBef>
            </a:pPr>
            <a:r>
              <a:rPr lang="ru-RU" spc="-5" dirty="0" smtClean="0"/>
              <a:t>Человеческое равенство при распознавании речи</a:t>
            </a:r>
            <a:r>
              <a:rPr spc="-35" dirty="0" smtClean="0"/>
              <a:t> </a:t>
            </a:r>
            <a:r>
              <a:rPr spc="5" dirty="0" smtClean="0"/>
              <a:t>(</a:t>
            </a:r>
            <a:r>
              <a:rPr spc="5" dirty="0" err="1" smtClean="0"/>
              <a:t>Xiong</a:t>
            </a:r>
            <a:r>
              <a:rPr spc="5" dirty="0" smtClean="0"/>
              <a:t> </a:t>
            </a:r>
            <a:r>
              <a:rPr spc="30" dirty="0"/>
              <a:t>et </a:t>
            </a:r>
            <a:r>
              <a:rPr spc="10" dirty="0"/>
              <a:t>al.,  </a:t>
            </a:r>
            <a:r>
              <a:rPr spc="35" dirty="0"/>
              <a:t>2016)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Andrew</a:t>
            </a:r>
            <a:r>
              <a:rPr spc="-10" dirty="0"/>
              <a:t> </a:t>
            </a:r>
            <a:r>
              <a:rPr spc="-20" dirty="0"/>
              <a:t>Senior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30" dirty="0"/>
              <a:t>Speech</a:t>
            </a:r>
            <a:r>
              <a:rPr spc="-15" dirty="0"/>
              <a:t> </a:t>
            </a:r>
            <a:r>
              <a:rPr spc="-5" dirty="0"/>
              <a:t>Recognition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r>
              <a:rPr spc="-20" dirty="0"/>
              <a:t>41 </a:t>
            </a:r>
            <a:r>
              <a:rPr spc="5" dirty="0"/>
              <a:t>of</a:t>
            </a:r>
            <a:r>
              <a:rPr spc="40" dirty="0"/>
              <a:t> </a:t>
            </a:r>
            <a:r>
              <a:rPr spc="-20" dirty="0"/>
              <a:t>63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7294" y="1239009"/>
            <a:ext cx="4142740" cy="1222641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51130" indent="-138430">
              <a:lnSpc>
                <a:spcPct val="100000"/>
              </a:lnSpc>
              <a:spcBef>
                <a:spcPts val="434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lang="ru-RU" sz="1100" spc="-80" dirty="0" smtClean="0">
                <a:solidFill>
                  <a:srgbClr val="656565"/>
                </a:solidFill>
                <a:latin typeface="Arial"/>
                <a:cs typeface="Arial"/>
              </a:rPr>
              <a:t>Совокупность ДСДКП</a:t>
            </a:r>
            <a:endParaRPr sz="1100" dirty="0">
              <a:latin typeface="Arial"/>
              <a:cs typeface="Arial"/>
            </a:endParaRPr>
          </a:p>
          <a:p>
            <a:pPr marL="151130" indent="-138430">
              <a:lnSpc>
                <a:spcPct val="100000"/>
              </a:lnSpc>
              <a:spcBef>
                <a:spcPts val="334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sz="1100" spc="-45" dirty="0" err="1" smtClean="0">
                <a:solidFill>
                  <a:srgbClr val="656565"/>
                </a:solidFill>
                <a:latin typeface="Arial"/>
                <a:cs typeface="Arial"/>
              </a:rPr>
              <a:t>i</a:t>
            </a:r>
            <a:r>
              <a:rPr sz="1100" spc="-45" dirty="0" smtClean="0">
                <a:solidFill>
                  <a:srgbClr val="656565"/>
                </a:solidFill>
                <a:latin typeface="Arial"/>
                <a:cs typeface="Arial"/>
              </a:rPr>
              <a:t>-</a:t>
            </a:r>
            <a:r>
              <a:rPr lang="ru-RU" sz="1100" spc="-45" dirty="0" smtClean="0">
                <a:solidFill>
                  <a:srgbClr val="656565"/>
                </a:solidFill>
                <a:latin typeface="Arial"/>
                <a:cs typeface="Arial"/>
              </a:rPr>
              <a:t>векторы</a:t>
            </a:r>
            <a:r>
              <a:rPr sz="1100" spc="-45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lang="ru-RU" sz="1100" spc="-25" dirty="0" smtClean="0">
                <a:solidFill>
                  <a:srgbClr val="656565"/>
                </a:solidFill>
                <a:latin typeface="Arial"/>
                <a:cs typeface="Arial"/>
              </a:rPr>
              <a:t>для нормализации спикера</a:t>
            </a:r>
            <a:endParaRPr sz="1100" dirty="0">
              <a:latin typeface="Arial"/>
              <a:cs typeface="Arial"/>
            </a:endParaRPr>
          </a:p>
          <a:p>
            <a:pPr marL="327660" marR="5080" indent="-177165">
              <a:lnSpc>
                <a:spcPct val="102600"/>
              </a:lnSpc>
              <a:spcBef>
                <a:spcPts val="200"/>
              </a:spcBef>
            </a:pPr>
            <a:r>
              <a:rPr sz="1100" spc="-30" dirty="0">
                <a:solidFill>
                  <a:srgbClr val="656565"/>
                </a:solidFill>
                <a:latin typeface="Lucida Sans Unicode"/>
                <a:cs typeface="Lucida Sans Unicode"/>
              </a:rPr>
              <a:t>− </a:t>
            </a:r>
            <a:r>
              <a:rPr sz="1100" spc="-30" dirty="0" err="1" smtClean="0">
                <a:solidFill>
                  <a:srgbClr val="656565"/>
                </a:solidFill>
                <a:latin typeface="Arial"/>
                <a:cs typeface="Arial"/>
              </a:rPr>
              <a:t>i</a:t>
            </a:r>
            <a:r>
              <a:rPr sz="1100" spc="-30" dirty="0" smtClean="0">
                <a:solidFill>
                  <a:srgbClr val="656565"/>
                </a:solidFill>
                <a:latin typeface="Arial"/>
                <a:cs typeface="Arial"/>
              </a:rPr>
              <a:t>-</a:t>
            </a:r>
            <a:r>
              <a:rPr lang="ru-RU" sz="1100" spc="-30" dirty="0" smtClean="0">
                <a:solidFill>
                  <a:srgbClr val="656565"/>
                </a:solidFill>
                <a:latin typeface="Arial"/>
                <a:cs typeface="Arial"/>
              </a:rPr>
              <a:t>вектор</a:t>
            </a:r>
            <a:r>
              <a:rPr sz="1100" spc="-30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lang="ru-RU" sz="1100" spc="-60" dirty="0" smtClean="0">
                <a:solidFill>
                  <a:srgbClr val="656565"/>
                </a:solidFill>
                <a:latin typeface="Arial"/>
                <a:cs typeface="Arial"/>
              </a:rPr>
              <a:t>является встраиванием аудио, обученного различать спикеров</a:t>
            </a:r>
            <a:r>
              <a:rPr sz="1100" spc="-80" dirty="0" smtClean="0">
                <a:solidFill>
                  <a:srgbClr val="656565"/>
                </a:solidFill>
                <a:latin typeface="Arial"/>
                <a:cs typeface="Arial"/>
              </a:rPr>
              <a:t>. </a:t>
            </a:r>
            <a:r>
              <a:rPr sz="1100" spc="-60" dirty="0">
                <a:solidFill>
                  <a:srgbClr val="656565"/>
                </a:solidFill>
                <a:latin typeface="Arial"/>
                <a:cs typeface="Arial"/>
              </a:rPr>
              <a:t>(Speaker</a:t>
            </a:r>
            <a:r>
              <a:rPr sz="1100" spc="80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1100" spc="15" dirty="0">
                <a:solidFill>
                  <a:srgbClr val="656565"/>
                </a:solidFill>
                <a:latin typeface="Arial"/>
                <a:cs typeface="Arial"/>
              </a:rPr>
              <a:t>ID)</a:t>
            </a:r>
            <a:endParaRPr sz="1100" dirty="0">
              <a:latin typeface="Arial"/>
              <a:cs typeface="Arial"/>
            </a:endParaRPr>
          </a:p>
          <a:p>
            <a:pPr marL="151130" indent="-138430">
              <a:lnSpc>
                <a:spcPct val="100000"/>
              </a:lnSpc>
              <a:spcBef>
                <a:spcPts val="330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lang="ru-RU" sz="1100" spc="-30" dirty="0" smtClean="0">
                <a:solidFill>
                  <a:srgbClr val="656565"/>
                </a:solidFill>
                <a:latin typeface="Arial"/>
                <a:cs typeface="Arial"/>
              </a:rPr>
              <a:t>Интерполированный</a:t>
            </a:r>
            <a:r>
              <a:rPr sz="1100" spc="-30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1100" spc="-45" dirty="0" smtClean="0">
                <a:solidFill>
                  <a:srgbClr val="656565"/>
                </a:solidFill>
                <a:latin typeface="Arial"/>
                <a:cs typeface="Arial"/>
              </a:rPr>
              <a:t>n-</a:t>
            </a:r>
            <a:r>
              <a:rPr lang="ru-RU" sz="1100" spc="-45" dirty="0" smtClean="0">
                <a:solidFill>
                  <a:srgbClr val="656565"/>
                </a:solidFill>
                <a:latin typeface="Arial"/>
                <a:cs typeface="Arial"/>
              </a:rPr>
              <a:t>грамм</a:t>
            </a:r>
            <a:r>
              <a:rPr sz="1100" spc="-45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1100" spc="204" dirty="0" smtClean="0">
                <a:solidFill>
                  <a:srgbClr val="656565"/>
                </a:solidFill>
                <a:latin typeface="Arial"/>
                <a:cs typeface="Arial"/>
              </a:rPr>
              <a:t>+</a:t>
            </a:r>
            <a:r>
              <a:rPr lang="ru-RU" sz="1100" spc="-65" dirty="0" smtClean="0">
                <a:solidFill>
                  <a:srgbClr val="656565"/>
                </a:solidFill>
                <a:latin typeface="Arial"/>
                <a:cs typeface="Arial"/>
              </a:rPr>
              <a:t>языковая модель СДКП</a:t>
            </a:r>
            <a:r>
              <a:rPr sz="1100" spc="-45" dirty="0" smtClean="0">
                <a:solidFill>
                  <a:srgbClr val="656565"/>
                </a:solidFill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151130" indent="-138430">
              <a:lnSpc>
                <a:spcPct val="100000"/>
              </a:lnSpc>
              <a:spcBef>
                <a:spcPts val="335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sz="1100" spc="-55" dirty="0">
                <a:solidFill>
                  <a:srgbClr val="656565"/>
                </a:solidFill>
                <a:latin typeface="Arial"/>
                <a:cs typeface="Arial"/>
              </a:rPr>
              <a:t>5.8% </a:t>
            </a:r>
            <a:r>
              <a:rPr sz="1100" spc="-65" dirty="0">
                <a:solidFill>
                  <a:srgbClr val="656565"/>
                </a:solidFill>
                <a:latin typeface="Arial"/>
                <a:cs typeface="Arial"/>
              </a:rPr>
              <a:t>WER </a:t>
            </a:r>
            <a:r>
              <a:rPr lang="ru-RU" sz="1100" spc="-60" dirty="0" smtClean="0">
                <a:solidFill>
                  <a:srgbClr val="656565"/>
                </a:solidFill>
                <a:latin typeface="Arial"/>
                <a:cs typeface="Arial"/>
              </a:rPr>
              <a:t>на</a:t>
            </a:r>
            <a:r>
              <a:rPr sz="1100" spc="-60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656565"/>
                </a:solidFill>
                <a:latin typeface="Arial"/>
                <a:cs typeface="Arial"/>
              </a:rPr>
              <a:t>SWB </a:t>
            </a:r>
            <a:r>
              <a:rPr sz="1100" spc="-45" dirty="0">
                <a:solidFill>
                  <a:srgbClr val="656565"/>
                </a:solidFill>
                <a:latin typeface="Arial"/>
                <a:cs typeface="Arial"/>
              </a:rPr>
              <a:t>(vs </a:t>
            </a:r>
            <a:r>
              <a:rPr sz="1100" spc="-55" dirty="0">
                <a:solidFill>
                  <a:srgbClr val="656565"/>
                </a:solidFill>
                <a:latin typeface="Arial"/>
                <a:cs typeface="Arial"/>
              </a:rPr>
              <a:t>5.9% </a:t>
            </a:r>
            <a:r>
              <a:rPr lang="ru-RU" sz="1100" spc="-25" dirty="0" smtClean="0">
                <a:solidFill>
                  <a:srgbClr val="656565"/>
                </a:solidFill>
                <a:latin typeface="Arial"/>
                <a:cs typeface="Arial"/>
              </a:rPr>
              <a:t>для людей</a:t>
            </a:r>
            <a:r>
              <a:rPr sz="1100" spc="-35" dirty="0" smtClean="0">
                <a:solidFill>
                  <a:srgbClr val="656565"/>
                </a:solidFill>
                <a:latin typeface="Arial"/>
                <a:cs typeface="Arial"/>
              </a:rPr>
              <a:t>).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896485" cy="367030"/>
          </a:xfrm>
          <a:custGeom>
            <a:avLst/>
            <a:gdLst/>
            <a:ahLst/>
            <a:cxnLst/>
            <a:rect l="l" t="t" r="r" b="b"/>
            <a:pathLst>
              <a:path w="4896485" h="367030">
                <a:moveTo>
                  <a:pt x="0" y="366928"/>
                </a:moveTo>
                <a:lnTo>
                  <a:pt x="4896002" y="366928"/>
                </a:lnTo>
                <a:lnTo>
                  <a:pt x="4896002" y="0"/>
                </a:lnTo>
                <a:lnTo>
                  <a:pt x="0" y="0"/>
                </a:lnTo>
                <a:lnTo>
                  <a:pt x="0" y="366928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305" y="70800"/>
            <a:ext cx="63500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-5" dirty="0" smtClean="0"/>
              <a:t>План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347294" y="674254"/>
            <a:ext cx="3551606" cy="2286652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20345" marR="625475" indent="-208279">
              <a:lnSpc>
                <a:spcPct val="102600"/>
              </a:lnSpc>
              <a:spcBef>
                <a:spcPts val="55"/>
              </a:spcBef>
            </a:pPr>
            <a:r>
              <a:rPr lang="ru-RU" sz="1100" b="1" spc="-60" dirty="0">
                <a:solidFill>
                  <a:srgbClr val="4185F3"/>
                </a:solidFill>
                <a:latin typeface="Arial"/>
                <a:cs typeface="Arial"/>
              </a:rPr>
              <a:t>Распознавание речи</a:t>
            </a:r>
          </a:p>
          <a:p>
            <a:pPr marL="220345" marR="625475" indent="-208279">
              <a:lnSpc>
                <a:spcPct val="102600"/>
              </a:lnSpc>
              <a:spcBef>
                <a:spcPts val="55"/>
              </a:spcBef>
            </a:pPr>
            <a:r>
              <a:rPr lang="ru-RU" sz="1100" b="1" spc="-60" dirty="0">
                <a:solidFill>
                  <a:srgbClr val="4185F3"/>
                </a:solidFill>
                <a:latin typeface="Arial"/>
                <a:cs typeface="Arial"/>
              </a:rPr>
              <a:t>       </a:t>
            </a:r>
            <a:r>
              <a:rPr lang="ru-RU" sz="1100" spc="-40" dirty="0">
                <a:solidFill>
                  <a:srgbClr val="656565"/>
                </a:solidFill>
                <a:latin typeface="Arial"/>
                <a:cs typeface="Arial"/>
              </a:rPr>
              <a:t>Акустическое представление</a:t>
            </a:r>
            <a:endParaRPr lang="ru-RU" sz="1100" spc="-50" dirty="0">
              <a:solidFill>
                <a:srgbClr val="656565"/>
              </a:solidFill>
              <a:latin typeface="Arial"/>
              <a:cs typeface="Arial"/>
            </a:endParaRPr>
          </a:p>
          <a:p>
            <a:pPr marL="220345" marR="625475" indent="-208279">
              <a:lnSpc>
                <a:spcPct val="102600"/>
              </a:lnSpc>
              <a:spcBef>
                <a:spcPts val="55"/>
              </a:spcBef>
            </a:pPr>
            <a:r>
              <a:rPr lang="ru-RU" sz="1100" spc="-50" dirty="0">
                <a:solidFill>
                  <a:srgbClr val="656565"/>
                </a:solidFill>
                <a:latin typeface="Arial"/>
                <a:cs typeface="Arial"/>
              </a:rPr>
              <a:t>       </a:t>
            </a:r>
            <a:r>
              <a:rPr lang="ru-RU" sz="1100" spc="-40" dirty="0">
                <a:solidFill>
                  <a:srgbClr val="656565"/>
                </a:solidFill>
                <a:latin typeface="Arial"/>
                <a:cs typeface="Arial"/>
              </a:rPr>
              <a:t>Фонетическое представление</a:t>
            </a:r>
            <a:endParaRPr lang="ru-RU" sz="1100" spc="-50" dirty="0">
              <a:solidFill>
                <a:srgbClr val="656565"/>
              </a:solidFill>
              <a:latin typeface="Arial"/>
              <a:cs typeface="Arial"/>
            </a:endParaRPr>
          </a:p>
          <a:p>
            <a:pPr marL="220345" marR="625475" indent="-208279">
              <a:lnSpc>
                <a:spcPct val="102600"/>
              </a:lnSpc>
              <a:spcBef>
                <a:spcPts val="55"/>
              </a:spcBef>
            </a:pPr>
            <a:r>
              <a:rPr lang="ru-RU" sz="1100" spc="-50" dirty="0">
                <a:solidFill>
                  <a:srgbClr val="656565"/>
                </a:solidFill>
                <a:latin typeface="Arial"/>
                <a:cs typeface="Arial"/>
              </a:rPr>
              <a:t>       </a:t>
            </a:r>
            <a:r>
              <a:rPr lang="ru-RU" sz="1100" spc="-30" dirty="0">
                <a:solidFill>
                  <a:srgbClr val="656565"/>
                </a:solidFill>
                <a:latin typeface="Arial"/>
                <a:cs typeface="Arial"/>
              </a:rPr>
              <a:t>История</a:t>
            </a:r>
            <a:endParaRPr lang="ru-RU" sz="1100" dirty="0">
              <a:latin typeface="Arial"/>
              <a:cs typeface="Arial"/>
            </a:endParaRPr>
          </a:p>
          <a:p>
            <a:pPr marL="220345">
              <a:lnSpc>
                <a:spcPct val="100000"/>
              </a:lnSpc>
              <a:spcBef>
                <a:spcPts val="35"/>
              </a:spcBef>
            </a:pPr>
            <a:r>
              <a:rPr lang="ru-RU" sz="1100" spc="-30" dirty="0">
                <a:solidFill>
                  <a:srgbClr val="656565"/>
                </a:solidFill>
                <a:latin typeface="Arial"/>
                <a:cs typeface="Arial"/>
              </a:rPr>
              <a:t>Вероятностное распознавание речи</a:t>
            </a:r>
            <a:endParaRPr lang="ru-RU"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ru-RU" sz="1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ru-RU" sz="1100" b="1" spc="-25" dirty="0">
                <a:solidFill>
                  <a:srgbClr val="4185F3"/>
                </a:solidFill>
                <a:latin typeface="Arial"/>
                <a:cs typeface="Arial"/>
              </a:rPr>
              <a:t>Распознавание речи нейронной сети</a:t>
            </a:r>
            <a:endParaRPr lang="ru-RU" sz="1100" dirty="0">
              <a:latin typeface="Arial"/>
              <a:cs typeface="Arial"/>
            </a:endParaRPr>
          </a:p>
          <a:p>
            <a:pPr marL="220345" marR="662940">
              <a:lnSpc>
                <a:spcPct val="102600"/>
              </a:lnSpc>
            </a:pPr>
            <a:r>
              <a:rPr lang="ru-RU" sz="1100" spc="-35" dirty="0">
                <a:solidFill>
                  <a:srgbClr val="656565"/>
                </a:solidFill>
                <a:latin typeface="Arial"/>
                <a:cs typeface="Arial"/>
              </a:rPr>
              <a:t>Гибридные нейронные сети</a:t>
            </a:r>
            <a:endParaRPr lang="ru-RU" sz="1100" spc="-60" dirty="0">
              <a:solidFill>
                <a:srgbClr val="656565"/>
              </a:solidFill>
              <a:latin typeface="Arial"/>
              <a:cs typeface="Arial"/>
            </a:endParaRPr>
          </a:p>
          <a:p>
            <a:pPr marL="220345" marR="662940">
              <a:lnSpc>
                <a:spcPct val="102600"/>
              </a:lnSpc>
            </a:pPr>
            <a:r>
              <a:rPr lang="ru-RU" sz="1100" spc="-35" dirty="0">
                <a:solidFill>
                  <a:srgbClr val="656565"/>
                </a:solidFill>
                <a:latin typeface="Arial"/>
                <a:cs typeface="Arial"/>
              </a:rPr>
              <a:t>Тренировка потерь</a:t>
            </a:r>
            <a:endParaRPr lang="ru-RU" sz="1100" dirty="0">
              <a:latin typeface="Arial"/>
              <a:cs typeface="Arial"/>
            </a:endParaRPr>
          </a:p>
          <a:p>
            <a:pPr marL="220345" marR="130175">
              <a:lnSpc>
                <a:spcPct val="102600"/>
              </a:lnSpc>
            </a:pPr>
            <a:r>
              <a:rPr lang="ru-RU" sz="1100" spc="-95" dirty="0">
                <a:solidFill>
                  <a:srgbClr val="656565"/>
                </a:solidFill>
                <a:latin typeface="Arial"/>
                <a:cs typeface="Arial"/>
              </a:rPr>
              <a:t>Обучение дискриминационной последовательности</a:t>
            </a:r>
            <a:endParaRPr lang="ru-RU" sz="1100" spc="-20" dirty="0">
              <a:solidFill>
                <a:srgbClr val="656565"/>
              </a:solidFill>
              <a:latin typeface="Arial"/>
              <a:cs typeface="Arial"/>
            </a:endParaRPr>
          </a:p>
          <a:p>
            <a:pPr marL="220345" marR="130175">
              <a:lnSpc>
                <a:spcPct val="102600"/>
              </a:lnSpc>
            </a:pPr>
            <a:r>
              <a:rPr lang="ru-RU" sz="1100" spc="-70" dirty="0">
                <a:solidFill>
                  <a:srgbClr val="656565"/>
                </a:solidFill>
                <a:latin typeface="Arial"/>
                <a:cs typeface="Arial"/>
              </a:rPr>
              <a:t>Новые архитектуры</a:t>
            </a:r>
            <a:endParaRPr lang="ru-RU"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ru-RU" sz="1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ru-RU" sz="1100" b="1" spc="-15" dirty="0">
                <a:solidFill>
                  <a:srgbClr val="4185F3"/>
                </a:solidFill>
                <a:latin typeface="Arial"/>
                <a:cs typeface="Arial"/>
              </a:rPr>
              <a:t>Другие темы</a:t>
            </a:r>
            <a:endParaRPr lang="ru-RU" sz="1100" dirty="0">
              <a:latin typeface="Arial"/>
              <a:cs typeface="Arial"/>
            </a:endParaRPr>
          </a:p>
        </p:txBody>
      </p:sp>
      <p:sp>
        <p:nvSpPr>
          <p:cNvPr id="5" name="object 6"/>
          <p:cNvSpPr/>
          <p:nvPr/>
        </p:nvSpPr>
        <p:spPr>
          <a:xfrm>
            <a:off x="241300" y="674254"/>
            <a:ext cx="4130576" cy="1066423"/>
          </a:xfrm>
          <a:custGeom>
            <a:avLst/>
            <a:gdLst/>
            <a:ahLst/>
            <a:cxnLst/>
            <a:rect l="l" t="t" r="r" b="b"/>
            <a:pathLst>
              <a:path w="9718675" h="1779270">
                <a:moveTo>
                  <a:pt x="0" y="0"/>
                </a:moveTo>
                <a:lnTo>
                  <a:pt x="9718130" y="0"/>
                </a:lnTo>
                <a:lnTo>
                  <a:pt x="9718130" y="1778694"/>
                </a:lnTo>
                <a:lnTo>
                  <a:pt x="0" y="177869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8753" y="2218811"/>
            <a:ext cx="4130576" cy="1066423"/>
          </a:xfrm>
          <a:custGeom>
            <a:avLst/>
            <a:gdLst/>
            <a:ahLst/>
            <a:cxnLst/>
            <a:rect l="l" t="t" r="r" b="b"/>
            <a:pathLst>
              <a:path w="9718675" h="1779270">
                <a:moveTo>
                  <a:pt x="0" y="0"/>
                </a:moveTo>
                <a:lnTo>
                  <a:pt x="9718130" y="0"/>
                </a:lnTo>
                <a:lnTo>
                  <a:pt x="9718130" y="1778694"/>
                </a:lnTo>
                <a:lnTo>
                  <a:pt x="0" y="177869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/>
          <p:cNvSpPr/>
          <p:nvPr/>
        </p:nvSpPr>
        <p:spPr>
          <a:xfrm flipV="1">
            <a:off x="347294" y="1894483"/>
            <a:ext cx="4130576" cy="220269"/>
          </a:xfrm>
          <a:custGeom>
            <a:avLst/>
            <a:gdLst/>
            <a:ahLst/>
            <a:cxnLst/>
            <a:rect l="l" t="t" r="r" b="b"/>
            <a:pathLst>
              <a:path w="9718675" h="1779270">
                <a:moveTo>
                  <a:pt x="0" y="0"/>
                </a:moveTo>
                <a:lnTo>
                  <a:pt x="9718130" y="0"/>
                </a:lnTo>
                <a:lnTo>
                  <a:pt x="9718130" y="1778694"/>
                </a:lnTo>
                <a:lnTo>
                  <a:pt x="0" y="177869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304" y="70800"/>
            <a:ext cx="277699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-90" dirty="0" smtClean="0"/>
              <a:t>Обучение Перекрестной Энтропии</a:t>
            </a:r>
            <a:endParaRPr spc="-2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Andrew</a:t>
            </a:r>
            <a:r>
              <a:rPr spc="-10" dirty="0"/>
              <a:t> </a:t>
            </a:r>
            <a:r>
              <a:rPr spc="-20" dirty="0"/>
              <a:t>Senior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30" dirty="0"/>
              <a:t>Speech</a:t>
            </a:r>
            <a:r>
              <a:rPr spc="-15" dirty="0"/>
              <a:t> </a:t>
            </a:r>
            <a:r>
              <a:rPr spc="-5" dirty="0"/>
              <a:t>Recognition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r>
              <a:rPr spc="-20" dirty="0"/>
              <a:t>43 </a:t>
            </a:r>
            <a:r>
              <a:rPr spc="5" dirty="0"/>
              <a:t>of</a:t>
            </a:r>
            <a:r>
              <a:rPr spc="40" dirty="0"/>
              <a:t> </a:t>
            </a:r>
            <a:r>
              <a:rPr spc="-20" dirty="0"/>
              <a:t>63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47294" y="825917"/>
            <a:ext cx="3932606" cy="7636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51130" indent="-138430">
              <a:lnSpc>
                <a:spcPct val="100000"/>
              </a:lnSpc>
              <a:spcBef>
                <a:spcPts val="434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lang="ru-RU" spc="-50" dirty="0" smtClean="0"/>
              <a:t>ОММ были обучены с </a:t>
            </a:r>
            <a:r>
              <a:rPr lang="ru-RU" i="1" spc="-30" dirty="0" smtClean="0">
                <a:latin typeface="Trebuchet MS"/>
                <a:cs typeface="Trebuchet MS"/>
              </a:rPr>
              <a:t>Максимальным Правдоподобием</a:t>
            </a:r>
            <a:endParaRPr i="1" spc="-55" dirty="0">
              <a:latin typeface="Trebuchet MS"/>
              <a:cs typeface="Trebuchet MS"/>
            </a:endParaRPr>
          </a:p>
          <a:p>
            <a:pPr marL="151130" indent="-138430">
              <a:lnSpc>
                <a:spcPct val="100000"/>
              </a:lnSpc>
              <a:spcBef>
                <a:spcPts val="334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lang="ru-RU" spc="-50" dirty="0" smtClean="0"/>
              <a:t>Традиционное обучение использует потерю по </a:t>
            </a:r>
            <a:r>
              <a:rPr lang="ru-RU" i="1" spc="-45" dirty="0" smtClean="0">
                <a:latin typeface="Trebuchet MS"/>
              </a:rPr>
              <a:t>Перекрёстной Энтропии</a:t>
            </a:r>
            <a:r>
              <a:rPr lang="ru-RU" i="1" spc="-35" dirty="0" smtClean="0">
                <a:latin typeface="Trebuchet MS"/>
              </a:rPr>
              <a:t>. </a:t>
            </a:r>
          </a:p>
          <a:p>
            <a:pPr marL="12700">
              <a:lnSpc>
                <a:spcPct val="100000"/>
              </a:lnSpc>
              <a:spcBef>
                <a:spcPts val="334"/>
              </a:spcBef>
              <a:tabLst>
                <a:tab pos="151765" algn="l"/>
              </a:tabLst>
            </a:pPr>
            <a:r>
              <a:rPr lang="ru-RU" sz="800" i="1" spc="-35" dirty="0">
                <a:latin typeface="Trebuchet MS"/>
                <a:cs typeface="Arial"/>
              </a:rPr>
              <a:t> </a:t>
            </a:r>
            <a:r>
              <a:rPr lang="ru-RU" sz="800" i="1" spc="-35" dirty="0" smtClean="0">
                <a:latin typeface="Trebuchet MS"/>
                <a:cs typeface="Arial"/>
              </a:rPr>
              <a:t>                                                                                   </a:t>
            </a:r>
            <a:r>
              <a:rPr sz="800" i="1" spc="90" dirty="0" smtClean="0">
                <a:latin typeface="Arial"/>
                <a:cs typeface="Arial"/>
              </a:rPr>
              <a:t>N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01759" y="1530514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894" dirty="0">
                <a:solidFill>
                  <a:srgbClr val="656565"/>
                </a:solidFill>
                <a:latin typeface="Arial"/>
                <a:cs typeface="Arial"/>
              </a:rPr>
              <a:t>Σ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93975" y="1718232"/>
            <a:ext cx="20002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110" dirty="0">
                <a:solidFill>
                  <a:srgbClr val="656565"/>
                </a:solidFill>
                <a:latin typeface="Arial"/>
                <a:cs typeface="Arial"/>
              </a:rPr>
              <a:t>i</a:t>
            </a:r>
            <a:r>
              <a:rPr sz="800" spc="140" dirty="0">
                <a:solidFill>
                  <a:srgbClr val="656565"/>
                </a:solidFill>
                <a:latin typeface="PMingLiU"/>
                <a:cs typeface="PMingLiU"/>
              </a:rPr>
              <a:t>=1</a:t>
            </a:r>
            <a:endParaRPr sz="800">
              <a:latin typeface="PMingLiU"/>
              <a:cs typeface="PMingLiU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61719" y="1573478"/>
            <a:ext cx="127508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17525" algn="l"/>
                <a:tab pos="1222375" algn="l"/>
              </a:tabLst>
            </a:pPr>
            <a:r>
              <a:rPr sz="800" i="1" spc="220" dirty="0">
                <a:solidFill>
                  <a:srgbClr val="656565"/>
                </a:solidFill>
                <a:latin typeface="Arial"/>
                <a:cs typeface="Arial"/>
              </a:rPr>
              <a:t>X</a:t>
            </a:r>
            <a:r>
              <a:rPr sz="800" i="1" spc="130" dirty="0">
                <a:solidFill>
                  <a:srgbClr val="656565"/>
                </a:solidFill>
                <a:latin typeface="Arial"/>
                <a:cs typeface="Arial"/>
              </a:rPr>
              <a:t>E</a:t>
            </a:r>
            <a:r>
              <a:rPr sz="800" i="1" spc="175" dirty="0">
                <a:solidFill>
                  <a:srgbClr val="656565"/>
                </a:solidFill>
                <a:latin typeface="Arial"/>
                <a:cs typeface="Arial"/>
              </a:rPr>
              <a:t>N</a:t>
            </a:r>
            <a:r>
              <a:rPr sz="800" i="1" dirty="0">
                <a:solidFill>
                  <a:srgbClr val="656565"/>
                </a:solidFill>
                <a:latin typeface="Arial"/>
                <a:cs typeface="Arial"/>
              </a:rPr>
              <a:t>T	</a:t>
            </a:r>
            <a:r>
              <a:rPr sz="800" i="1" spc="80" dirty="0">
                <a:solidFill>
                  <a:srgbClr val="656565"/>
                </a:solidFill>
                <a:latin typeface="Arial"/>
                <a:cs typeface="Arial"/>
              </a:rPr>
              <a:t>t</a:t>
            </a:r>
            <a:r>
              <a:rPr sz="800" i="1" dirty="0">
                <a:solidFill>
                  <a:srgbClr val="656565"/>
                </a:solidFill>
                <a:latin typeface="Arial"/>
                <a:cs typeface="Arial"/>
              </a:rPr>
              <a:t>	</a:t>
            </a:r>
            <a:r>
              <a:rPr sz="800" i="1" spc="80" dirty="0">
                <a:solidFill>
                  <a:srgbClr val="656565"/>
                </a:solidFill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66151" y="1514702"/>
            <a:ext cx="17557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92125" algn="l"/>
                <a:tab pos="1250315" algn="l"/>
              </a:tabLst>
            </a:pPr>
            <a:r>
              <a:rPr sz="1100" spc="165" dirty="0">
                <a:solidFill>
                  <a:srgbClr val="656565"/>
                </a:solidFill>
                <a:latin typeface="Lucida Sans Unicode"/>
                <a:cs typeface="Lucida Sans Unicode"/>
              </a:rPr>
              <a:t>L	</a:t>
            </a:r>
            <a:r>
              <a:rPr sz="1100" spc="5" dirty="0">
                <a:solidFill>
                  <a:srgbClr val="656565"/>
                </a:solidFill>
                <a:latin typeface="PMingLiU"/>
                <a:cs typeface="PMingLiU"/>
              </a:rPr>
              <a:t>(</a:t>
            </a:r>
            <a:r>
              <a:rPr sz="1100" i="1" spc="5" dirty="0">
                <a:solidFill>
                  <a:srgbClr val="656565"/>
                </a:solidFill>
                <a:latin typeface="Georgia"/>
                <a:cs typeface="Georgia"/>
              </a:rPr>
              <a:t>o ,</a:t>
            </a:r>
            <a:r>
              <a:rPr sz="1100" i="1" dirty="0">
                <a:solidFill>
                  <a:srgbClr val="656565"/>
                </a:solidFill>
                <a:latin typeface="Georgia"/>
                <a:cs typeface="Georgia"/>
              </a:rPr>
              <a:t> </a:t>
            </a:r>
            <a:r>
              <a:rPr sz="1100" i="1" spc="5" dirty="0">
                <a:solidFill>
                  <a:srgbClr val="656565"/>
                </a:solidFill>
                <a:latin typeface="Georgia"/>
                <a:cs typeface="Georgia"/>
              </a:rPr>
              <a:t>θ</a:t>
            </a:r>
            <a:r>
              <a:rPr sz="1100" spc="5" dirty="0">
                <a:solidFill>
                  <a:srgbClr val="656565"/>
                </a:solidFill>
                <a:latin typeface="PMingLiU"/>
                <a:cs typeface="PMingLiU"/>
              </a:rPr>
              <a:t>)</a:t>
            </a:r>
            <a:r>
              <a:rPr sz="1100" spc="20" dirty="0">
                <a:solidFill>
                  <a:srgbClr val="656565"/>
                </a:solidFill>
                <a:latin typeface="PMingLiU"/>
                <a:cs typeface="PMingLiU"/>
              </a:rPr>
              <a:t> </a:t>
            </a:r>
            <a:r>
              <a:rPr sz="1100" spc="260" dirty="0">
                <a:solidFill>
                  <a:srgbClr val="656565"/>
                </a:solidFill>
                <a:latin typeface="PMingLiU"/>
                <a:cs typeface="PMingLiU"/>
              </a:rPr>
              <a:t>=	</a:t>
            </a:r>
            <a:r>
              <a:rPr sz="1100" i="1" spc="-85" dirty="0">
                <a:solidFill>
                  <a:srgbClr val="656565"/>
                </a:solidFill>
                <a:latin typeface="Georgia"/>
                <a:cs typeface="Georgia"/>
              </a:rPr>
              <a:t>y  </a:t>
            </a:r>
            <a:r>
              <a:rPr sz="1100" spc="65" dirty="0">
                <a:solidFill>
                  <a:srgbClr val="656565"/>
                </a:solidFill>
                <a:latin typeface="PMingLiU"/>
                <a:cs typeface="PMingLiU"/>
              </a:rPr>
              <a:t>(</a:t>
            </a:r>
            <a:r>
              <a:rPr sz="1100" i="1" spc="65" dirty="0">
                <a:solidFill>
                  <a:srgbClr val="656565"/>
                </a:solidFill>
                <a:latin typeface="Georgia"/>
                <a:cs typeface="Georgia"/>
              </a:rPr>
              <a:t>i</a:t>
            </a:r>
            <a:r>
              <a:rPr sz="1100" spc="65" dirty="0">
                <a:solidFill>
                  <a:srgbClr val="656565"/>
                </a:solidFill>
                <a:latin typeface="PMingLiU"/>
                <a:cs typeface="PMingLiU"/>
              </a:rPr>
              <a:t>)</a:t>
            </a:r>
            <a:r>
              <a:rPr sz="1100" spc="-175" dirty="0">
                <a:solidFill>
                  <a:srgbClr val="656565"/>
                </a:solidFill>
                <a:latin typeface="PMingLiU"/>
                <a:cs typeface="PMingLiU"/>
              </a:rPr>
              <a:t> </a:t>
            </a:r>
            <a:r>
              <a:rPr sz="1100" spc="20" dirty="0">
                <a:solidFill>
                  <a:srgbClr val="656565"/>
                </a:solidFill>
                <a:latin typeface="PMingLiU"/>
                <a:cs typeface="PMingLiU"/>
              </a:rPr>
              <a:t>log</a:t>
            </a:r>
            <a:endParaRPr sz="1100" dirty="0">
              <a:latin typeface="PMingLiU"/>
              <a:cs typeface="PMingLiU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04057" y="1479079"/>
            <a:ext cx="9398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u="sng" spc="80" dirty="0">
                <a:solidFill>
                  <a:srgbClr val="656565"/>
                </a:solidFill>
                <a:uFill>
                  <a:solidFill>
                    <a:srgbClr val="656565"/>
                  </a:solidFill>
                </a:uFill>
                <a:latin typeface="Arial"/>
                <a:cs typeface="Arial"/>
              </a:rPr>
              <a:t>t</a:t>
            </a:r>
            <a:r>
              <a:rPr sz="800" i="1" u="sng" spc="10" dirty="0">
                <a:solidFill>
                  <a:srgbClr val="656565"/>
                </a:solidFill>
                <a:uFill>
                  <a:solidFill>
                    <a:srgbClr val="656565"/>
                  </a:solidFill>
                </a:uFill>
                <a:latin typeface="Arial"/>
                <a:cs typeface="Arial"/>
              </a:rPr>
              <a:t> 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36137" y="1420976"/>
            <a:ext cx="3175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u="sng" spc="-85" dirty="0">
                <a:solidFill>
                  <a:srgbClr val="656565"/>
                </a:solidFill>
                <a:uFill>
                  <a:solidFill>
                    <a:srgbClr val="656565"/>
                  </a:solidFill>
                </a:uFill>
                <a:latin typeface="Georgia"/>
                <a:cs typeface="Georgia"/>
              </a:rPr>
              <a:t>y</a:t>
            </a:r>
            <a:r>
              <a:rPr sz="1100" i="1" spc="15" dirty="0">
                <a:solidFill>
                  <a:srgbClr val="656565"/>
                </a:solidFill>
                <a:latin typeface="Georgia"/>
                <a:cs typeface="Georgia"/>
              </a:rPr>
              <a:t> </a:t>
            </a:r>
            <a:r>
              <a:rPr sz="1100" u="sng" spc="65" dirty="0">
                <a:solidFill>
                  <a:srgbClr val="656565"/>
                </a:solidFill>
                <a:uFill>
                  <a:solidFill>
                    <a:srgbClr val="656565"/>
                  </a:solidFill>
                </a:uFill>
                <a:latin typeface="PMingLiU"/>
                <a:cs typeface="PMingLiU"/>
              </a:rPr>
              <a:t>(</a:t>
            </a:r>
            <a:r>
              <a:rPr sz="1100" i="1" u="sng" spc="65" dirty="0">
                <a:solidFill>
                  <a:srgbClr val="656565"/>
                </a:solidFill>
                <a:uFill>
                  <a:solidFill>
                    <a:srgbClr val="656565"/>
                  </a:solidFill>
                </a:uFill>
                <a:latin typeface="Georgia"/>
                <a:cs typeface="Georgia"/>
              </a:rPr>
              <a:t>i</a:t>
            </a:r>
            <a:r>
              <a:rPr sz="1100" u="sng" spc="65" dirty="0">
                <a:solidFill>
                  <a:srgbClr val="656565"/>
                </a:solidFill>
                <a:uFill>
                  <a:solidFill>
                    <a:srgbClr val="656565"/>
                  </a:solidFill>
                </a:uFill>
                <a:latin typeface="PMingLiU"/>
                <a:cs typeface="PMingLiU"/>
              </a:rPr>
              <a:t>)</a:t>
            </a:r>
            <a:endParaRPr sz="1100">
              <a:latin typeface="PMingLiU"/>
              <a:cs typeface="PMingLiU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36137" y="1609736"/>
            <a:ext cx="3175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135" dirty="0">
                <a:solidFill>
                  <a:srgbClr val="656565"/>
                </a:solidFill>
                <a:latin typeface="Georgia"/>
                <a:cs typeface="Georgia"/>
              </a:rPr>
              <a:t>y</a:t>
            </a:r>
            <a:r>
              <a:rPr sz="1100" spc="-135" dirty="0">
                <a:solidFill>
                  <a:srgbClr val="656565"/>
                </a:solidFill>
                <a:latin typeface="PMingLiU"/>
                <a:cs typeface="PMingLiU"/>
              </a:rPr>
              <a:t>ˆ</a:t>
            </a:r>
            <a:r>
              <a:rPr sz="1200" i="1" spc="-202" baseline="-10416" dirty="0">
                <a:solidFill>
                  <a:srgbClr val="656565"/>
                </a:solidFill>
                <a:latin typeface="Arial"/>
                <a:cs typeface="Arial"/>
              </a:rPr>
              <a:t>t</a:t>
            </a:r>
            <a:r>
              <a:rPr sz="1200" i="1" spc="-75" baseline="-10416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1100" spc="65" dirty="0">
                <a:solidFill>
                  <a:srgbClr val="656565"/>
                </a:solidFill>
                <a:latin typeface="PMingLiU"/>
                <a:cs typeface="PMingLiU"/>
              </a:rPr>
              <a:t>(</a:t>
            </a:r>
            <a:r>
              <a:rPr sz="1100" i="1" spc="65" dirty="0">
                <a:solidFill>
                  <a:srgbClr val="656565"/>
                </a:solidFill>
                <a:latin typeface="Georgia"/>
                <a:cs typeface="Georgia"/>
              </a:rPr>
              <a:t>i</a:t>
            </a:r>
            <a:r>
              <a:rPr sz="1100" spc="65" dirty="0">
                <a:solidFill>
                  <a:srgbClr val="656565"/>
                </a:solidFill>
                <a:latin typeface="PMingLiU"/>
                <a:cs typeface="PMingLiU"/>
              </a:rPr>
              <a:t>)</a:t>
            </a:r>
            <a:endParaRPr sz="1100">
              <a:latin typeface="PMingLiU"/>
              <a:cs typeface="PMingLiU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7294" y="1919374"/>
            <a:ext cx="4100195" cy="963597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51130" indent="-138430">
              <a:lnSpc>
                <a:spcPct val="100000"/>
              </a:lnSpc>
              <a:spcBef>
                <a:spcPts val="335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lang="ru-RU" sz="1100" spc="10" dirty="0" smtClean="0">
                <a:solidFill>
                  <a:srgbClr val="656565"/>
                </a:solidFill>
                <a:latin typeface="Arial"/>
                <a:cs typeface="Arial"/>
              </a:rPr>
              <a:t>С большими данными мы можем использовать (бинарные) цели </a:t>
            </a:r>
            <a:r>
              <a:rPr lang="ru-RU" sz="1100" spc="10" dirty="0" err="1" smtClean="0">
                <a:solidFill>
                  <a:srgbClr val="656565"/>
                </a:solidFill>
                <a:latin typeface="Arial"/>
                <a:cs typeface="Arial"/>
              </a:rPr>
              <a:t>Витерби</a:t>
            </a:r>
            <a:r>
              <a:rPr sz="1100" spc="-35" dirty="0" smtClean="0">
                <a:solidFill>
                  <a:srgbClr val="656565"/>
                </a:solidFill>
                <a:latin typeface="Arial"/>
                <a:cs typeface="Arial"/>
              </a:rPr>
              <a:t>: </a:t>
            </a:r>
            <a:r>
              <a:rPr sz="1100" i="1" dirty="0">
                <a:solidFill>
                  <a:srgbClr val="656565"/>
                </a:solidFill>
                <a:latin typeface="Georgia"/>
                <a:cs typeface="Georgia"/>
              </a:rPr>
              <a:t>y</a:t>
            </a:r>
            <a:r>
              <a:rPr sz="1200" i="1" baseline="-10416" dirty="0">
                <a:solidFill>
                  <a:srgbClr val="656565"/>
                </a:solidFill>
                <a:latin typeface="Arial"/>
                <a:cs typeface="Arial"/>
              </a:rPr>
              <a:t>t </a:t>
            </a:r>
            <a:r>
              <a:rPr sz="1100" spc="-150" dirty="0">
                <a:solidFill>
                  <a:srgbClr val="656565"/>
                </a:solidFill>
                <a:latin typeface="Lucida Sans Unicode"/>
                <a:cs typeface="Lucida Sans Unicode"/>
              </a:rPr>
              <a:t>∈ </a:t>
            </a:r>
            <a:r>
              <a:rPr sz="1100" spc="70" dirty="0">
                <a:solidFill>
                  <a:srgbClr val="656565"/>
                </a:solidFill>
                <a:latin typeface="Lucida Sans Unicode"/>
                <a:cs typeface="Lucida Sans Unicode"/>
              </a:rPr>
              <a:t>{</a:t>
            </a:r>
            <a:r>
              <a:rPr sz="1100" spc="70" dirty="0">
                <a:solidFill>
                  <a:srgbClr val="656565"/>
                </a:solidFill>
                <a:latin typeface="PMingLiU"/>
                <a:cs typeface="PMingLiU"/>
              </a:rPr>
              <a:t>0</a:t>
            </a:r>
            <a:r>
              <a:rPr sz="1100" i="1" spc="70" dirty="0">
                <a:solidFill>
                  <a:srgbClr val="656565"/>
                </a:solidFill>
                <a:latin typeface="Georgia"/>
                <a:cs typeface="Georgia"/>
              </a:rPr>
              <a:t>,</a:t>
            </a:r>
            <a:r>
              <a:rPr sz="1100" i="1" spc="-125" dirty="0">
                <a:solidFill>
                  <a:srgbClr val="656565"/>
                </a:solidFill>
                <a:latin typeface="Georgia"/>
                <a:cs typeface="Georgia"/>
              </a:rPr>
              <a:t> </a:t>
            </a:r>
            <a:r>
              <a:rPr sz="1100" spc="105" dirty="0">
                <a:solidFill>
                  <a:srgbClr val="656565"/>
                </a:solidFill>
                <a:latin typeface="PMingLiU"/>
                <a:cs typeface="PMingLiU"/>
              </a:rPr>
              <a:t>1</a:t>
            </a:r>
            <a:r>
              <a:rPr sz="1100" spc="105" dirty="0">
                <a:solidFill>
                  <a:srgbClr val="656565"/>
                </a:solidFill>
                <a:latin typeface="Lucida Sans Unicode"/>
                <a:cs typeface="Lucida Sans Unicode"/>
              </a:rPr>
              <a:t>}</a:t>
            </a:r>
            <a:endParaRPr sz="1100" dirty="0">
              <a:latin typeface="Lucida Sans Unicode"/>
              <a:cs typeface="Lucida Sans Unicode"/>
            </a:endParaRPr>
          </a:p>
          <a:p>
            <a:pPr marL="151130">
              <a:lnSpc>
                <a:spcPct val="100000"/>
              </a:lnSpc>
              <a:spcBef>
                <a:spcPts val="235"/>
              </a:spcBef>
            </a:pPr>
            <a:r>
              <a:rPr sz="1100" spc="-30" dirty="0" smtClean="0">
                <a:solidFill>
                  <a:srgbClr val="656565"/>
                </a:solidFill>
                <a:latin typeface="Lucida Sans Unicode"/>
                <a:cs typeface="Lucida Sans Unicode"/>
              </a:rPr>
              <a:t>−</a:t>
            </a:r>
            <a:r>
              <a:rPr lang="ru-RU" sz="1100" spc="-30" dirty="0" smtClean="0">
                <a:solidFill>
                  <a:srgbClr val="656565"/>
                </a:solidFill>
                <a:latin typeface="Lucida Sans Unicode"/>
                <a:cs typeface="Lucida Sans Unicode"/>
              </a:rPr>
              <a:t> </a:t>
            </a:r>
            <a:r>
              <a:rPr lang="ru-RU" sz="1100" spc="-30" dirty="0" err="1" smtClean="0">
                <a:solidFill>
                  <a:srgbClr val="656565"/>
                </a:solidFill>
                <a:latin typeface="Lucida Sans Unicode"/>
                <a:cs typeface="Lucida Sans Unicode"/>
              </a:rPr>
              <a:t>напр</a:t>
            </a:r>
            <a:r>
              <a:rPr sz="1100" spc="-30" dirty="0" smtClean="0">
                <a:solidFill>
                  <a:srgbClr val="656565"/>
                </a:solidFill>
                <a:latin typeface="Arial"/>
                <a:cs typeface="Arial"/>
              </a:rPr>
              <a:t>.</a:t>
            </a:r>
            <a:r>
              <a:rPr lang="ru-RU" sz="1100" spc="-30" dirty="0" smtClean="0">
                <a:solidFill>
                  <a:srgbClr val="656565"/>
                </a:solidFill>
                <a:latin typeface="Arial"/>
                <a:cs typeface="Arial"/>
              </a:rPr>
              <a:t>,</a:t>
            </a:r>
            <a:r>
              <a:rPr sz="1100" spc="-30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lang="ru-RU" sz="1100" i="1" spc="-70" dirty="0" smtClean="0">
                <a:solidFill>
                  <a:srgbClr val="656565"/>
                </a:solidFill>
                <a:latin typeface="Trebuchet MS"/>
                <a:cs typeface="Trebuchet MS"/>
              </a:rPr>
              <a:t>жесткое</a:t>
            </a:r>
            <a:r>
              <a:rPr sz="1100" i="1" spc="-204" dirty="0" smtClean="0">
                <a:solidFill>
                  <a:srgbClr val="656565"/>
                </a:solidFill>
                <a:latin typeface="Trebuchet MS"/>
                <a:cs typeface="Trebuchet MS"/>
              </a:rPr>
              <a:t> </a:t>
            </a:r>
            <a:r>
              <a:rPr lang="ru-RU" sz="1100" spc="-35" dirty="0" smtClean="0">
                <a:solidFill>
                  <a:srgbClr val="656565"/>
                </a:solidFill>
                <a:latin typeface="Arial"/>
                <a:cs typeface="Arial"/>
              </a:rPr>
              <a:t>выравнивание</a:t>
            </a:r>
            <a:r>
              <a:rPr sz="1100" spc="-35" dirty="0" smtClean="0">
                <a:solidFill>
                  <a:srgbClr val="656565"/>
                </a:solidFill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151130" marR="5080" indent="-138430">
              <a:lnSpc>
                <a:spcPct val="102600"/>
              </a:lnSpc>
              <a:spcBef>
                <a:spcPts val="300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lang="ru-RU" sz="1100" spc="-85" dirty="0" smtClean="0">
                <a:solidFill>
                  <a:srgbClr val="656565"/>
                </a:solidFill>
                <a:latin typeface="Arial"/>
                <a:cs typeface="Arial"/>
              </a:rPr>
              <a:t>Можно также использовать мягкое выравнивание</a:t>
            </a:r>
            <a:r>
              <a:rPr sz="1100" spc="-35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1100" spc="-50" dirty="0" smtClean="0">
                <a:solidFill>
                  <a:srgbClr val="656565"/>
                </a:solidFill>
                <a:latin typeface="Arial"/>
                <a:cs typeface="Arial"/>
              </a:rPr>
              <a:t>(</a:t>
            </a:r>
            <a:r>
              <a:rPr lang="ru-RU" sz="1100" spc="-50" dirty="0" smtClean="0">
                <a:solidFill>
                  <a:srgbClr val="656565"/>
                </a:solidFill>
                <a:latin typeface="Arial"/>
                <a:cs typeface="Arial"/>
              </a:rPr>
              <a:t>Сеньор</a:t>
            </a:r>
            <a:r>
              <a:rPr sz="1100" spc="-50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lang="ru-RU" sz="1100" spc="-65" dirty="0" smtClean="0">
                <a:solidFill>
                  <a:srgbClr val="656565"/>
                </a:solidFill>
                <a:latin typeface="Arial"/>
                <a:cs typeface="Arial"/>
              </a:rPr>
              <a:t>и</a:t>
            </a:r>
            <a:r>
              <a:rPr sz="1100" spc="-65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lang="ru-RU" sz="1100" spc="-55" dirty="0" smtClean="0">
                <a:solidFill>
                  <a:srgbClr val="656565"/>
                </a:solidFill>
                <a:latin typeface="Arial"/>
                <a:cs typeface="Arial"/>
              </a:rPr>
              <a:t>Робинсон</a:t>
            </a:r>
            <a:r>
              <a:rPr sz="1100" spc="-55" dirty="0" smtClean="0">
                <a:solidFill>
                  <a:srgbClr val="656565"/>
                </a:solidFill>
                <a:latin typeface="Arial"/>
                <a:cs typeface="Arial"/>
              </a:rPr>
              <a:t>,  </a:t>
            </a:r>
            <a:r>
              <a:rPr sz="1100" spc="-45" dirty="0">
                <a:solidFill>
                  <a:srgbClr val="656565"/>
                </a:solidFill>
                <a:latin typeface="Arial"/>
                <a:cs typeface="Arial"/>
              </a:rPr>
              <a:t>1994)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896485" cy="650875"/>
          </a:xfrm>
          <a:custGeom>
            <a:avLst/>
            <a:gdLst/>
            <a:ahLst/>
            <a:cxnLst/>
            <a:rect l="l" t="t" r="r" b="b"/>
            <a:pathLst>
              <a:path w="4896485" h="650875">
                <a:moveTo>
                  <a:pt x="0" y="650341"/>
                </a:moveTo>
                <a:lnTo>
                  <a:pt x="4896002" y="650341"/>
                </a:lnTo>
                <a:lnTo>
                  <a:pt x="4896002" y="0"/>
                </a:lnTo>
                <a:lnTo>
                  <a:pt x="0" y="0"/>
                </a:lnTo>
                <a:lnTo>
                  <a:pt x="0" y="650341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305" y="80921"/>
            <a:ext cx="4639589" cy="233077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ct val="106700"/>
              </a:lnSpc>
              <a:spcBef>
                <a:spcPts val="20"/>
              </a:spcBef>
            </a:pPr>
            <a:r>
              <a:rPr lang="ru-RU" spc="-40" dirty="0" smtClean="0"/>
              <a:t>Временная классификация </a:t>
            </a:r>
            <a:r>
              <a:rPr spc="-30" dirty="0" smtClean="0"/>
              <a:t>(</a:t>
            </a:r>
            <a:r>
              <a:rPr lang="ru-RU" spc="-30" dirty="0" err="1" smtClean="0"/>
              <a:t>Грейвс</a:t>
            </a:r>
            <a:r>
              <a:rPr spc="-30" dirty="0" smtClean="0"/>
              <a:t> </a:t>
            </a:r>
            <a:r>
              <a:rPr lang="ru-RU" spc="30" dirty="0" smtClean="0"/>
              <a:t>и </a:t>
            </a:r>
            <a:r>
              <a:rPr lang="ru-RU" spc="30" dirty="0" err="1" smtClean="0"/>
              <a:t>др</a:t>
            </a:r>
            <a:r>
              <a:rPr spc="10" dirty="0" smtClean="0"/>
              <a:t>.,  </a:t>
            </a:r>
            <a:r>
              <a:rPr spc="35" dirty="0"/>
              <a:t>2006)</a:t>
            </a:r>
          </a:p>
        </p:txBody>
      </p:sp>
      <p:sp>
        <p:nvSpPr>
          <p:cNvPr id="4" name="object 4"/>
          <p:cNvSpPr/>
          <p:nvPr/>
        </p:nvSpPr>
        <p:spPr>
          <a:xfrm>
            <a:off x="1433705" y="1882637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5" h="154305">
                <a:moveTo>
                  <a:pt x="76977" y="153950"/>
                </a:moveTo>
                <a:lnTo>
                  <a:pt x="47016" y="147902"/>
                </a:lnTo>
                <a:lnTo>
                  <a:pt x="22548" y="131408"/>
                </a:lnTo>
                <a:lnTo>
                  <a:pt x="6049" y="106942"/>
                </a:lnTo>
                <a:lnTo>
                  <a:pt x="0" y="76977"/>
                </a:lnTo>
                <a:lnTo>
                  <a:pt x="6049" y="47016"/>
                </a:lnTo>
                <a:lnTo>
                  <a:pt x="22548" y="22548"/>
                </a:lnTo>
                <a:lnTo>
                  <a:pt x="47016" y="6049"/>
                </a:lnTo>
                <a:lnTo>
                  <a:pt x="76977" y="0"/>
                </a:lnTo>
                <a:lnTo>
                  <a:pt x="106942" y="6049"/>
                </a:lnTo>
                <a:lnTo>
                  <a:pt x="131408" y="22548"/>
                </a:lnTo>
                <a:lnTo>
                  <a:pt x="147902" y="47016"/>
                </a:lnTo>
                <a:lnTo>
                  <a:pt x="153950" y="76977"/>
                </a:lnTo>
                <a:lnTo>
                  <a:pt x="147902" y="106942"/>
                </a:lnTo>
                <a:lnTo>
                  <a:pt x="131408" y="131408"/>
                </a:lnTo>
                <a:lnTo>
                  <a:pt x="106942" y="147902"/>
                </a:lnTo>
                <a:lnTo>
                  <a:pt x="76977" y="153950"/>
                </a:lnTo>
                <a:close/>
              </a:path>
            </a:pathLst>
          </a:custGeom>
          <a:solidFill>
            <a:srgbClr val="F2B6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33705" y="1882637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5" h="154305">
                <a:moveTo>
                  <a:pt x="153950" y="76977"/>
                </a:moveTo>
                <a:lnTo>
                  <a:pt x="147902" y="106942"/>
                </a:lnTo>
                <a:lnTo>
                  <a:pt x="131408" y="131408"/>
                </a:lnTo>
                <a:lnTo>
                  <a:pt x="106942" y="147902"/>
                </a:lnTo>
                <a:lnTo>
                  <a:pt x="76977" y="153950"/>
                </a:lnTo>
                <a:lnTo>
                  <a:pt x="47016" y="147902"/>
                </a:lnTo>
                <a:lnTo>
                  <a:pt x="22548" y="131408"/>
                </a:lnTo>
                <a:lnTo>
                  <a:pt x="6049" y="106942"/>
                </a:lnTo>
                <a:lnTo>
                  <a:pt x="0" y="76977"/>
                </a:lnTo>
                <a:lnTo>
                  <a:pt x="6049" y="47016"/>
                </a:lnTo>
                <a:lnTo>
                  <a:pt x="22548" y="22548"/>
                </a:lnTo>
                <a:lnTo>
                  <a:pt x="47016" y="6049"/>
                </a:lnTo>
                <a:lnTo>
                  <a:pt x="76977" y="0"/>
                </a:lnTo>
                <a:lnTo>
                  <a:pt x="106942" y="6049"/>
                </a:lnTo>
                <a:lnTo>
                  <a:pt x="131408" y="22548"/>
                </a:lnTo>
                <a:lnTo>
                  <a:pt x="147902" y="47016"/>
                </a:lnTo>
                <a:lnTo>
                  <a:pt x="153950" y="76977"/>
                </a:lnTo>
                <a:close/>
              </a:path>
            </a:pathLst>
          </a:custGeom>
          <a:ln w="17068">
            <a:solidFill>
              <a:srgbClr val="4F4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57437" y="1947422"/>
            <a:ext cx="43180" cy="24765"/>
          </a:xfrm>
          <a:custGeom>
            <a:avLst/>
            <a:gdLst/>
            <a:ahLst/>
            <a:cxnLst/>
            <a:rect l="l" t="t" r="r" b="b"/>
            <a:pathLst>
              <a:path w="43180" h="24764">
                <a:moveTo>
                  <a:pt x="0" y="0"/>
                </a:moveTo>
                <a:lnTo>
                  <a:pt x="42668" y="12192"/>
                </a:lnTo>
                <a:lnTo>
                  <a:pt x="0" y="24380"/>
                </a:lnTo>
                <a:lnTo>
                  <a:pt x="12188" y="121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57437" y="1947422"/>
            <a:ext cx="43180" cy="24765"/>
          </a:xfrm>
          <a:custGeom>
            <a:avLst/>
            <a:gdLst/>
            <a:ahLst/>
            <a:cxnLst/>
            <a:rect l="l" t="t" r="r" b="b"/>
            <a:pathLst>
              <a:path w="43180" h="24764">
                <a:moveTo>
                  <a:pt x="12188" y="12192"/>
                </a:moveTo>
                <a:lnTo>
                  <a:pt x="0" y="24380"/>
                </a:lnTo>
                <a:lnTo>
                  <a:pt x="42668" y="12192"/>
                </a:lnTo>
                <a:lnTo>
                  <a:pt x="0" y="0"/>
                </a:lnTo>
                <a:lnTo>
                  <a:pt x="12188" y="1219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30642" y="1688670"/>
            <a:ext cx="180975" cy="206375"/>
          </a:xfrm>
          <a:custGeom>
            <a:avLst/>
            <a:gdLst/>
            <a:ahLst/>
            <a:cxnLst/>
            <a:rect l="l" t="t" r="r" b="b"/>
            <a:pathLst>
              <a:path w="180975" h="206375">
                <a:moveTo>
                  <a:pt x="27710" y="203210"/>
                </a:moveTo>
                <a:lnTo>
                  <a:pt x="22647" y="193146"/>
                </a:lnTo>
                <a:lnTo>
                  <a:pt x="11900" y="166366"/>
                </a:lnTo>
                <a:lnTo>
                  <a:pt x="2130" y="127986"/>
                </a:lnTo>
                <a:lnTo>
                  <a:pt x="0" y="83122"/>
                </a:lnTo>
                <a:lnTo>
                  <a:pt x="10684" y="44412"/>
                </a:lnTo>
                <a:lnTo>
                  <a:pt x="32539" y="19360"/>
                </a:lnTo>
                <a:lnTo>
                  <a:pt x="61985" y="5408"/>
                </a:lnTo>
                <a:lnTo>
                  <a:pt x="95440" y="0"/>
                </a:lnTo>
                <a:lnTo>
                  <a:pt x="125721" y="5382"/>
                </a:lnTo>
                <a:lnTo>
                  <a:pt x="148858" y="23011"/>
                </a:lnTo>
                <a:lnTo>
                  <a:pt x="166070" y="49148"/>
                </a:lnTo>
                <a:lnTo>
                  <a:pt x="178578" y="80055"/>
                </a:lnTo>
                <a:lnTo>
                  <a:pt x="180815" y="124097"/>
                </a:lnTo>
                <a:lnTo>
                  <a:pt x="167222" y="164789"/>
                </a:lnTo>
                <a:lnTo>
                  <a:pt x="150069" y="194673"/>
                </a:lnTo>
                <a:lnTo>
                  <a:pt x="141625" y="20629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72267" y="1854184"/>
            <a:ext cx="36830" cy="41275"/>
          </a:xfrm>
          <a:custGeom>
            <a:avLst/>
            <a:gdLst/>
            <a:ahLst/>
            <a:cxnLst/>
            <a:rect l="l" t="t" r="r" b="b"/>
            <a:pathLst>
              <a:path w="36830" h="41275">
                <a:moveTo>
                  <a:pt x="36415" y="15401"/>
                </a:moveTo>
                <a:lnTo>
                  <a:pt x="0" y="40776"/>
                </a:lnTo>
                <a:lnTo>
                  <a:pt x="17515" y="0"/>
                </a:lnTo>
                <a:lnTo>
                  <a:pt x="19255" y="17158"/>
                </a:lnTo>
                <a:lnTo>
                  <a:pt x="36415" y="154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72267" y="1854184"/>
            <a:ext cx="36830" cy="41275"/>
          </a:xfrm>
          <a:custGeom>
            <a:avLst/>
            <a:gdLst/>
            <a:ahLst/>
            <a:cxnLst/>
            <a:rect l="l" t="t" r="r" b="b"/>
            <a:pathLst>
              <a:path w="36830" h="41275">
                <a:moveTo>
                  <a:pt x="19255" y="17158"/>
                </a:moveTo>
                <a:lnTo>
                  <a:pt x="17515" y="0"/>
                </a:lnTo>
                <a:lnTo>
                  <a:pt x="0" y="40776"/>
                </a:lnTo>
                <a:lnTo>
                  <a:pt x="36415" y="15401"/>
                </a:lnTo>
                <a:lnTo>
                  <a:pt x="19255" y="1715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81924" y="1882637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5" h="154305">
                <a:moveTo>
                  <a:pt x="76973" y="153950"/>
                </a:moveTo>
                <a:lnTo>
                  <a:pt x="47014" y="147902"/>
                </a:lnTo>
                <a:lnTo>
                  <a:pt x="22547" y="131408"/>
                </a:lnTo>
                <a:lnTo>
                  <a:pt x="6049" y="106942"/>
                </a:lnTo>
                <a:lnTo>
                  <a:pt x="0" y="76977"/>
                </a:lnTo>
                <a:lnTo>
                  <a:pt x="6049" y="47016"/>
                </a:lnTo>
                <a:lnTo>
                  <a:pt x="22547" y="22548"/>
                </a:lnTo>
                <a:lnTo>
                  <a:pt x="47014" y="6049"/>
                </a:lnTo>
                <a:lnTo>
                  <a:pt x="76973" y="0"/>
                </a:lnTo>
                <a:lnTo>
                  <a:pt x="106933" y="6049"/>
                </a:lnTo>
                <a:lnTo>
                  <a:pt x="131400" y="22548"/>
                </a:lnTo>
                <a:lnTo>
                  <a:pt x="147897" y="47016"/>
                </a:lnTo>
                <a:lnTo>
                  <a:pt x="153946" y="76977"/>
                </a:lnTo>
                <a:lnTo>
                  <a:pt x="147897" y="106942"/>
                </a:lnTo>
                <a:lnTo>
                  <a:pt x="131400" y="131408"/>
                </a:lnTo>
                <a:lnTo>
                  <a:pt x="106933" y="147902"/>
                </a:lnTo>
                <a:lnTo>
                  <a:pt x="76973" y="153950"/>
                </a:lnTo>
                <a:close/>
              </a:path>
            </a:pathLst>
          </a:custGeom>
          <a:solidFill>
            <a:srgbClr val="EFAF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81924" y="1882637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5" h="154305">
                <a:moveTo>
                  <a:pt x="153946" y="76977"/>
                </a:moveTo>
                <a:lnTo>
                  <a:pt x="147897" y="106942"/>
                </a:lnTo>
                <a:lnTo>
                  <a:pt x="131400" y="131408"/>
                </a:lnTo>
                <a:lnTo>
                  <a:pt x="106933" y="147902"/>
                </a:lnTo>
                <a:lnTo>
                  <a:pt x="76973" y="153950"/>
                </a:lnTo>
                <a:lnTo>
                  <a:pt x="47014" y="147902"/>
                </a:lnTo>
                <a:lnTo>
                  <a:pt x="22547" y="131408"/>
                </a:lnTo>
                <a:lnTo>
                  <a:pt x="6049" y="106942"/>
                </a:lnTo>
                <a:lnTo>
                  <a:pt x="0" y="76977"/>
                </a:lnTo>
                <a:lnTo>
                  <a:pt x="6049" y="47016"/>
                </a:lnTo>
                <a:lnTo>
                  <a:pt x="22547" y="22548"/>
                </a:lnTo>
                <a:lnTo>
                  <a:pt x="47014" y="6049"/>
                </a:lnTo>
                <a:lnTo>
                  <a:pt x="76973" y="0"/>
                </a:lnTo>
                <a:lnTo>
                  <a:pt x="106933" y="6049"/>
                </a:lnTo>
                <a:lnTo>
                  <a:pt x="131400" y="22548"/>
                </a:lnTo>
                <a:lnTo>
                  <a:pt x="147897" y="47016"/>
                </a:lnTo>
                <a:lnTo>
                  <a:pt x="153946" y="76977"/>
                </a:lnTo>
                <a:close/>
              </a:path>
            </a:pathLst>
          </a:custGeom>
          <a:ln w="17068">
            <a:solidFill>
              <a:srgbClr val="4F4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05641" y="1947422"/>
            <a:ext cx="43180" cy="24765"/>
          </a:xfrm>
          <a:custGeom>
            <a:avLst/>
            <a:gdLst/>
            <a:ahLst/>
            <a:cxnLst/>
            <a:rect l="l" t="t" r="r" b="b"/>
            <a:pathLst>
              <a:path w="43180" h="24764">
                <a:moveTo>
                  <a:pt x="0" y="0"/>
                </a:moveTo>
                <a:lnTo>
                  <a:pt x="42683" y="12192"/>
                </a:lnTo>
                <a:lnTo>
                  <a:pt x="0" y="24380"/>
                </a:lnTo>
                <a:lnTo>
                  <a:pt x="12203" y="121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05641" y="1947422"/>
            <a:ext cx="43180" cy="24765"/>
          </a:xfrm>
          <a:custGeom>
            <a:avLst/>
            <a:gdLst/>
            <a:ahLst/>
            <a:cxnLst/>
            <a:rect l="l" t="t" r="r" b="b"/>
            <a:pathLst>
              <a:path w="43180" h="24764">
                <a:moveTo>
                  <a:pt x="12203" y="12192"/>
                </a:moveTo>
                <a:lnTo>
                  <a:pt x="0" y="24380"/>
                </a:lnTo>
                <a:lnTo>
                  <a:pt x="42683" y="12192"/>
                </a:lnTo>
                <a:lnTo>
                  <a:pt x="0" y="0"/>
                </a:lnTo>
                <a:lnTo>
                  <a:pt x="12203" y="1219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78846" y="1688670"/>
            <a:ext cx="180975" cy="206375"/>
          </a:xfrm>
          <a:custGeom>
            <a:avLst/>
            <a:gdLst/>
            <a:ahLst/>
            <a:cxnLst/>
            <a:rect l="l" t="t" r="r" b="b"/>
            <a:pathLst>
              <a:path w="180975" h="206375">
                <a:moveTo>
                  <a:pt x="27710" y="203210"/>
                </a:moveTo>
                <a:lnTo>
                  <a:pt x="22647" y="193146"/>
                </a:lnTo>
                <a:lnTo>
                  <a:pt x="11900" y="166366"/>
                </a:lnTo>
                <a:lnTo>
                  <a:pt x="2130" y="127986"/>
                </a:lnTo>
                <a:lnTo>
                  <a:pt x="0" y="83122"/>
                </a:lnTo>
                <a:lnTo>
                  <a:pt x="10686" y="44412"/>
                </a:lnTo>
                <a:lnTo>
                  <a:pt x="32545" y="19360"/>
                </a:lnTo>
                <a:lnTo>
                  <a:pt x="61991" y="5408"/>
                </a:lnTo>
                <a:lnTo>
                  <a:pt x="95440" y="0"/>
                </a:lnTo>
                <a:lnTo>
                  <a:pt x="125727" y="5382"/>
                </a:lnTo>
                <a:lnTo>
                  <a:pt x="148863" y="23011"/>
                </a:lnTo>
                <a:lnTo>
                  <a:pt x="166073" y="49148"/>
                </a:lnTo>
                <a:lnTo>
                  <a:pt x="178578" y="80055"/>
                </a:lnTo>
                <a:lnTo>
                  <a:pt x="180823" y="124097"/>
                </a:lnTo>
                <a:lnTo>
                  <a:pt x="167234" y="164789"/>
                </a:lnTo>
                <a:lnTo>
                  <a:pt x="150081" y="194673"/>
                </a:lnTo>
                <a:lnTo>
                  <a:pt x="141636" y="20629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20482" y="1854182"/>
            <a:ext cx="36830" cy="41275"/>
          </a:xfrm>
          <a:custGeom>
            <a:avLst/>
            <a:gdLst/>
            <a:ahLst/>
            <a:cxnLst/>
            <a:rect l="l" t="t" r="r" b="b"/>
            <a:pathLst>
              <a:path w="36830" h="41275">
                <a:moveTo>
                  <a:pt x="36422" y="15404"/>
                </a:moveTo>
                <a:lnTo>
                  <a:pt x="0" y="40780"/>
                </a:lnTo>
                <a:lnTo>
                  <a:pt x="17519" y="0"/>
                </a:lnTo>
                <a:lnTo>
                  <a:pt x="19262" y="17161"/>
                </a:lnTo>
                <a:lnTo>
                  <a:pt x="36422" y="154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20482" y="1854182"/>
            <a:ext cx="36830" cy="41275"/>
          </a:xfrm>
          <a:custGeom>
            <a:avLst/>
            <a:gdLst/>
            <a:ahLst/>
            <a:cxnLst/>
            <a:rect l="l" t="t" r="r" b="b"/>
            <a:pathLst>
              <a:path w="36830" h="41275">
                <a:moveTo>
                  <a:pt x="19262" y="17161"/>
                </a:moveTo>
                <a:lnTo>
                  <a:pt x="17519" y="0"/>
                </a:lnTo>
                <a:lnTo>
                  <a:pt x="0" y="40780"/>
                </a:lnTo>
                <a:lnTo>
                  <a:pt x="36422" y="15404"/>
                </a:lnTo>
                <a:lnTo>
                  <a:pt x="19262" y="1716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30144" y="1882637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5" h="154305">
                <a:moveTo>
                  <a:pt x="76958" y="153950"/>
                </a:moveTo>
                <a:lnTo>
                  <a:pt x="47001" y="147902"/>
                </a:lnTo>
                <a:lnTo>
                  <a:pt x="22539" y="131408"/>
                </a:lnTo>
                <a:lnTo>
                  <a:pt x="6047" y="106942"/>
                </a:lnTo>
                <a:lnTo>
                  <a:pt x="0" y="76977"/>
                </a:lnTo>
                <a:lnTo>
                  <a:pt x="6047" y="47016"/>
                </a:lnTo>
                <a:lnTo>
                  <a:pt x="22539" y="22548"/>
                </a:lnTo>
                <a:lnTo>
                  <a:pt x="47001" y="6049"/>
                </a:lnTo>
                <a:lnTo>
                  <a:pt x="76958" y="0"/>
                </a:lnTo>
                <a:lnTo>
                  <a:pt x="106923" y="6049"/>
                </a:lnTo>
                <a:lnTo>
                  <a:pt x="131389" y="22548"/>
                </a:lnTo>
                <a:lnTo>
                  <a:pt x="147883" y="47016"/>
                </a:lnTo>
                <a:lnTo>
                  <a:pt x="153931" y="76977"/>
                </a:lnTo>
                <a:lnTo>
                  <a:pt x="147883" y="106942"/>
                </a:lnTo>
                <a:lnTo>
                  <a:pt x="131389" y="131408"/>
                </a:lnTo>
                <a:lnTo>
                  <a:pt x="106923" y="147902"/>
                </a:lnTo>
                <a:lnTo>
                  <a:pt x="76958" y="153950"/>
                </a:lnTo>
                <a:close/>
              </a:path>
            </a:pathLst>
          </a:custGeom>
          <a:solidFill>
            <a:srgbClr val="EFF2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30144" y="1882637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5" h="154305">
                <a:moveTo>
                  <a:pt x="153931" y="76977"/>
                </a:moveTo>
                <a:lnTo>
                  <a:pt x="147883" y="106942"/>
                </a:lnTo>
                <a:lnTo>
                  <a:pt x="131389" y="131408"/>
                </a:lnTo>
                <a:lnTo>
                  <a:pt x="106923" y="147902"/>
                </a:lnTo>
                <a:lnTo>
                  <a:pt x="76958" y="153950"/>
                </a:lnTo>
                <a:lnTo>
                  <a:pt x="47001" y="147902"/>
                </a:lnTo>
                <a:lnTo>
                  <a:pt x="22539" y="131408"/>
                </a:lnTo>
                <a:lnTo>
                  <a:pt x="6047" y="106942"/>
                </a:lnTo>
                <a:lnTo>
                  <a:pt x="0" y="76977"/>
                </a:lnTo>
                <a:lnTo>
                  <a:pt x="6047" y="47016"/>
                </a:lnTo>
                <a:lnTo>
                  <a:pt x="22539" y="22548"/>
                </a:lnTo>
                <a:lnTo>
                  <a:pt x="47001" y="6049"/>
                </a:lnTo>
                <a:lnTo>
                  <a:pt x="76958" y="0"/>
                </a:lnTo>
                <a:lnTo>
                  <a:pt x="106923" y="6049"/>
                </a:lnTo>
                <a:lnTo>
                  <a:pt x="131389" y="22548"/>
                </a:lnTo>
                <a:lnTo>
                  <a:pt x="147883" y="47016"/>
                </a:lnTo>
                <a:lnTo>
                  <a:pt x="153931" y="76977"/>
                </a:lnTo>
                <a:close/>
              </a:path>
            </a:pathLst>
          </a:custGeom>
          <a:ln w="17068">
            <a:solidFill>
              <a:srgbClr val="4F4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53860" y="1947422"/>
            <a:ext cx="43180" cy="24765"/>
          </a:xfrm>
          <a:custGeom>
            <a:avLst/>
            <a:gdLst/>
            <a:ahLst/>
            <a:cxnLst/>
            <a:rect l="l" t="t" r="r" b="b"/>
            <a:pathLst>
              <a:path w="43179" h="24764">
                <a:moveTo>
                  <a:pt x="0" y="0"/>
                </a:moveTo>
                <a:lnTo>
                  <a:pt x="42668" y="12192"/>
                </a:lnTo>
                <a:lnTo>
                  <a:pt x="0" y="24380"/>
                </a:lnTo>
                <a:lnTo>
                  <a:pt x="12188" y="121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53860" y="1947422"/>
            <a:ext cx="43180" cy="24765"/>
          </a:xfrm>
          <a:custGeom>
            <a:avLst/>
            <a:gdLst/>
            <a:ahLst/>
            <a:cxnLst/>
            <a:rect l="l" t="t" r="r" b="b"/>
            <a:pathLst>
              <a:path w="43179" h="24764">
                <a:moveTo>
                  <a:pt x="12188" y="12192"/>
                </a:moveTo>
                <a:lnTo>
                  <a:pt x="0" y="24380"/>
                </a:lnTo>
                <a:lnTo>
                  <a:pt x="42668" y="12192"/>
                </a:lnTo>
                <a:lnTo>
                  <a:pt x="0" y="0"/>
                </a:lnTo>
                <a:lnTo>
                  <a:pt x="12188" y="1219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27061" y="1688670"/>
            <a:ext cx="180975" cy="206375"/>
          </a:xfrm>
          <a:custGeom>
            <a:avLst/>
            <a:gdLst/>
            <a:ahLst/>
            <a:cxnLst/>
            <a:rect l="l" t="t" r="r" b="b"/>
            <a:pathLst>
              <a:path w="180975" h="206375">
                <a:moveTo>
                  <a:pt x="27713" y="203210"/>
                </a:moveTo>
                <a:lnTo>
                  <a:pt x="22651" y="193146"/>
                </a:lnTo>
                <a:lnTo>
                  <a:pt x="11903" y="166366"/>
                </a:lnTo>
                <a:lnTo>
                  <a:pt x="2133" y="127986"/>
                </a:lnTo>
                <a:lnTo>
                  <a:pt x="0" y="83122"/>
                </a:lnTo>
                <a:lnTo>
                  <a:pt x="10686" y="44412"/>
                </a:lnTo>
                <a:lnTo>
                  <a:pt x="32543" y="19360"/>
                </a:lnTo>
                <a:lnTo>
                  <a:pt x="61988" y="5408"/>
                </a:lnTo>
                <a:lnTo>
                  <a:pt x="95444" y="0"/>
                </a:lnTo>
                <a:lnTo>
                  <a:pt x="125723" y="5382"/>
                </a:lnTo>
                <a:lnTo>
                  <a:pt x="148860" y="23011"/>
                </a:lnTo>
                <a:lnTo>
                  <a:pt x="166072" y="49148"/>
                </a:lnTo>
                <a:lnTo>
                  <a:pt x="178578" y="80055"/>
                </a:lnTo>
                <a:lnTo>
                  <a:pt x="180817" y="124097"/>
                </a:lnTo>
                <a:lnTo>
                  <a:pt x="167224" y="164789"/>
                </a:lnTo>
                <a:lnTo>
                  <a:pt x="150070" y="194673"/>
                </a:lnTo>
                <a:lnTo>
                  <a:pt x="141625" y="20629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68687" y="1854181"/>
            <a:ext cx="36830" cy="41275"/>
          </a:xfrm>
          <a:custGeom>
            <a:avLst/>
            <a:gdLst/>
            <a:ahLst/>
            <a:cxnLst/>
            <a:rect l="l" t="t" r="r" b="b"/>
            <a:pathLst>
              <a:path w="36830" h="41275">
                <a:moveTo>
                  <a:pt x="36419" y="15408"/>
                </a:moveTo>
                <a:lnTo>
                  <a:pt x="0" y="40780"/>
                </a:lnTo>
                <a:lnTo>
                  <a:pt x="17519" y="0"/>
                </a:lnTo>
                <a:lnTo>
                  <a:pt x="19262" y="17161"/>
                </a:lnTo>
                <a:lnTo>
                  <a:pt x="36419" y="154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68687" y="1854181"/>
            <a:ext cx="36830" cy="41275"/>
          </a:xfrm>
          <a:custGeom>
            <a:avLst/>
            <a:gdLst/>
            <a:ahLst/>
            <a:cxnLst/>
            <a:rect l="l" t="t" r="r" b="b"/>
            <a:pathLst>
              <a:path w="36830" h="41275">
                <a:moveTo>
                  <a:pt x="19262" y="17161"/>
                </a:moveTo>
                <a:lnTo>
                  <a:pt x="17519" y="0"/>
                </a:lnTo>
                <a:lnTo>
                  <a:pt x="0" y="40780"/>
                </a:lnTo>
                <a:lnTo>
                  <a:pt x="36419" y="15408"/>
                </a:lnTo>
                <a:lnTo>
                  <a:pt x="19262" y="1716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56036" y="1882637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5" h="154305">
                <a:moveTo>
                  <a:pt x="76973" y="153950"/>
                </a:moveTo>
                <a:lnTo>
                  <a:pt x="47008" y="147902"/>
                </a:lnTo>
                <a:lnTo>
                  <a:pt x="22541" y="131408"/>
                </a:lnTo>
                <a:lnTo>
                  <a:pt x="6047" y="106942"/>
                </a:lnTo>
                <a:lnTo>
                  <a:pt x="0" y="76977"/>
                </a:lnTo>
                <a:lnTo>
                  <a:pt x="6047" y="47016"/>
                </a:lnTo>
                <a:lnTo>
                  <a:pt x="22541" y="22548"/>
                </a:lnTo>
                <a:lnTo>
                  <a:pt x="47008" y="6049"/>
                </a:lnTo>
                <a:lnTo>
                  <a:pt x="76973" y="0"/>
                </a:lnTo>
                <a:lnTo>
                  <a:pt x="106932" y="6049"/>
                </a:lnTo>
                <a:lnTo>
                  <a:pt x="131399" y="22548"/>
                </a:lnTo>
                <a:lnTo>
                  <a:pt x="147896" y="47016"/>
                </a:lnTo>
                <a:lnTo>
                  <a:pt x="153946" y="76977"/>
                </a:lnTo>
                <a:lnTo>
                  <a:pt x="147896" y="106942"/>
                </a:lnTo>
                <a:lnTo>
                  <a:pt x="131399" y="131408"/>
                </a:lnTo>
                <a:lnTo>
                  <a:pt x="106932" y="147902"/>
                </a:lnTo>
                <a:lnTo>
                  <a:pt x="76973" y="153950"/>
                </a:lnTo>
                <a:close/>
              </a:path>
            </a:pathLst>
          </a:custGeom>
          <a:solidFill>
            <a:srgbClr val="44B6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56036" y="1882637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5" h="154305">
                <a:moveTo>
                  <a:pt x="153946" y="76977"/>
                </a:moveTo>
                <a:lnTo>
                  <a:pt x="147896" y="106942"/>
                </a:lnTo>
                <a:lnTo>
                  <a:pt x="131399" y="131408"/>
                </a:lnTo>
                <a:lnTo>
                  <a:pt x="106932" y="147902"/>
                </a:lnTo>
                <a:lnTo>
                  <a:pt x="76973" y="153950"/>
                </a:lnTo>
                <a:lnTo>
                  <a:pt x="47008" y="147902"/>
                </a:lnTo>
                <a:lnTo>
                  <a:pt x="22541" y="131408"/>
                </a:lnTo>
                <a:lnTo>
                  <a:pt x="6047" y="106942"/>
                </a:lnTo>
                <a:lnTo>
                  <a:pt x="0" y="76977"/>
                </a:lnTo>
                <a:lnTo>
                  <a:pt x="6047" y="47016"/>
                </a:lnTo>
                <a:lnTo>
                  <a:pt x="22541" y="22548"/>
                </a:lnTo>
                <a:lnTo>
                  <a:pt x="47008" y="6049"/>
                </a:lnTo>
                <a:lnTo>
                  <a:pt x="76973" y="0"/>
                </a:lnTo>
                <a:lnTo>
                  <a:pt x="106932" y="6049"/>
                </a:lnTo>
                <a:lnTo>
                  <a:pt x="131399" y="22548"/>
                </a:lnTo>
                <a:lnTo>
                  <a:pt x="147896" y="47016"/>
                </a:lnTo>
                <a:lnTo>
                  <a:pt x="153946" y="76977"/>
                </a:lnTo>
                <a:close/>
              </a:path>
            </a:pathLst>
          </a:custGeom>
          <a:ln w="17068">
            <a:solidFill>
              <a:srgbClr val="4F4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879749" y="1947422"/>
            <a:ext cx="43180" cy="24765"/>
          </a:xfrm>
          <a:custGeom>
            <a:avLst/>
            <a:gdLst/>
            <a:ahLst/>
            <a:cxnLst/>
            <a:rect l="l" t="t" r="r" b="b"/>
            <a:pathLst>
              <a:path w="43180" h="24764">
                <a:moveTo>
                  <a:pt x="0" y="0"/>
                </a:moveTo>
                <a:lnTo>
                  <a:pt x="42672" y="12192"/>
                </a:lnTo>
                <a:lnTo>
                  <a:pt x="0" y="24380"/>
                </a:lnTo>
                <a:lnTo>
                  <a:pt x="12192" y="121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879749" y="1947422"/>
            <a:ext cx="43180" cy="24765"/>
          </a:xfrm>
          <a:custGeom>
            <a:avLst/>
            <a:gdLst/>
            <a:ahLst/>
            <a:cxnLst/>
            <a:rect l="l" t="t" r="r" b="b"/>
            <a:pathLst>
              <a:path w="43180" h="24764">
                <a:moveTo>
                  <a:pt x="12192" y="12192"/>
                </a:moveTo>
                <a:lnTo>
                  <a:pt x="0" y="24380"/>
                </a:lnTo>
                <a:lnTo>
                  <a:pt x="42672" y="12192"/>
                </a:lnTo>
                <a:lnTo>
                  <a:pt x="0" y="0"/>
                </a:lnTo>
                <a:lnTo>
                  <a:pt x="12192" y="1219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52954" y="1688670"/>
            <a:ext cx="180975" cy="206375"/>
          </a:xfrm>
          <a:custGeom>
            <a:avLst/>
            <a:gdLst/>
            <a:ahLst/>
            <a:cxnLst/>
            <a:rect l="l" t="t" r="r" b="b"/>
            <a:pathLst>
              <a:path w="180975" h="206375">
                <a:moveTo>
                  <a:pt x="27710" y="203210"/>
                </a:moveTo>
                <a:lnTo>
                  <a:pt x="22648" y="193146"/>
                </a:lnTo>
                <a:lnTo>
                  <a:pt x="11901" y="166366"/>
                </a:lnTo>
                <a:lnTo>
                  <a:pt x="2132" y="127986"/>
                </a:lnTo>
                <a:lnTo>
                  <a:pt x="0" y="83122"/>
                </a:lnTo>
                <a:lnTo>
                  <a:pt x="10686" y="44412"/>
                </a:lnTo>
                <a:lnTo>
                  <a:pt x="32545" y="19360"/>
                </a:lnTo>
                <a:lnTo>
                  <a:pt x="61993" y="5408"/>
                </a:lnTo>
                <a:lnTo>
                  <a:pt x="95444" y="0"/>
                </a:lnTo>
                <a:lnTo>
                  <a:pt x="125729" y="5382"/>
                </a:lnTo>
                <a:lnTo>
                  <a:pt x="148865" y="23011"/>
                </a:lnTo>
                <a:lnTo>
                  <a:pt x="166074" y="49148"/>
                </a:lnTo>
                <a:lnTo>
                  <a:pt x="178578" y="80055"/>
                </a:lnTo>
                <a:lnTo>
                  <a:pt x="180815" y="124097"/>
                </a:lnTo>
                <a:lnTo>
                  <a:pt x="167222" y="164789"/>
                </a:lnTo>
                <a:lnTo>
                  <a:pt x="150069" y="194673"/>
                </a:lnTo>
                <a:lnTo>
                  <a:pt x="141625" y="20629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694577" y="1854181"/>
            <a:ext cx="36830" cy="41275"/>
          </a:xfrm>
          <a:custGeom>
            <a:avLst/>
            <a:gdLst/>
            <a:ahLst/>
            <a:cxnLst/>
            <a:rect l="l" t="t" r="r" b="b"/>
            <a:pathLst>
              <a:path w="36830" h="41275">
                <a:moveTo>
                  <a:pt x="36419" y="15403"/>
                </a:moveTo>
                <a:lnTo>
                  <a:pt x="0" y="40781"/>
                </a:lnTo>
                <a:lnTo>
                  <a:pt x="17532" y="0"/>
                </a:lnTo>
                <a:lnTo>
                  <a:pt x="19276" y="17161"/>
                </a:lnTo>
                <a:lnTo>
                  <a:pt x="36419" y="154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694577" y="1854181"/>
            <a:ext cx="36830" cy="41275"/>
          </a:xfrm>
          <a:custGeom>
            <a:avLst/>
            <a:gdLst/>
            <a:ahLst/>
            <a:cxnLst/>
            <a:rect l="l" t="t" r="r" b="b"/>
            <a:pathLst>
              <a:path w="36830" h="41275">
                <a:moveTo>
                  <a:pt x="19276" y="17161"/>
                </a:moveTo>
                <a:lnTo>
                  <a:pt x="17532" y="0"/>
                </a:lnTo>
                <a:lnTo>
                  <a:pt x="0" y="40781"/>
                </a:lnTo>
                <a:lnTo>
                  <a:pt x="36419" y="15403"/>
                </a:lnTo>
                <a:lnTo>
                  <a:pt x="19276" y="1716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304240" y="1882637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4" h="154305">
                <a:moveTo>
                  <a:pt x="76973" y="153950"/>
                </a:moveTo>
                <a:lnTo>
                  <a:pt x="47013" y="147902"/>
                </a:lnTo>
                <a:lnTo>
                  <a:pt x="22546" y="131408"/>
                </a:lnTo>
                <a:lnTo>
                  <a:pt x="6049" y="106942"/>
                </a:lnTo>
                <a:lnTo>
                  <a:pt x="0" y="76977"/>
                </a:lnTo>
                <a:lnTo>
                  <a:pt x="6049" y="47016"/>
                </a:lnTo>
                <a:lnTo>
                  <a:pt x="22546" y="22548"/>
                </a:lnTo>
                <a:lnTo>
                  <a:pt x="47013" y="6049"/>
                </a:lnTo>
                <a:lnTo>
                  <a:pt x="76973" y="0"/>
                </a:lnTo>
                <a:lnTo>
                  <a:pt x="106938" y="6049"/>
                </a:lnTo>
                <a:lnTo>
                  <a:pt x="131405" y="22548"/>
                </a:lnTo>
                <a:lnTo>
                  <a:pt x="147899" y="47016"/>
                </a:lnTo>
                <a:lnTo>
                  <a:pt x="153946" y="76977"/>
                </a:lnTo>
                <a:lnTo>
                  <a:pt x="147899" y="106942"/>
                </a:lnTo>
                <a:lnTo>
                  <a:pt x="131405" y="131408"/>
                </a:lnTo>
                <a:lnTo>
                  <a:pt x="106938" y="147902"/>
                </a:lnTo>
                <a:lnTo>
                  <a:pt x="76973" y="153950"/>
                </a:lnTo>
                <a:close/>
              </a:path>
            </a:pathLst>
          </a:custGeom>
          <a:solidFill>
            <a:srgbClr val="44B6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04240" y="1882637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4" h="154305">
                <a:moveTo>
                  <a:pt x="153946" y="76977"/>
                </a:moveTo>
                <a:lnTo>
                  <a:pt x="147899" y="106942"/>
                </a:lnTo>
                <a:lnTo>
                  <a:pt x="131405" y="131408"/>
                </a:lnTo>
                <a:lnTo>
                  <a:pt x="106938" y="147902"/>
                </a:lnTo>
                <a:lnTo>
                  <a:pt x="76973" y="153950"/>
                </a:lnTo>
                <a:lnTo>
                  <a:pt x="47013" y="147902"/>
                </a:lnTo>
                <a:lnTo>
                  <a:pt x="22546" y="131408"/>
                </a:lnTo>
                <a:lnTo>
                  <a:pt x="6049" y="106942"/>
                </a:lnTo>
                <a:lnTo>
                  <a:pt x="0" y="76977"/>
                </a:lnTo>
                <a:lnTo>
                  <a:pt x="6049" y="47016"/>
                </a:lnTo>
                <a:lnTo>
                  <a:pt x="22546" y="22548"/>
                </a:lnTo>
                <a:lnTo>
                  <a:pt x="47013" y="6049"/>
                </a:lnTo>
                <a:lnTo>
                  <a:pt x="76973" y="0"/>
                </a:lnTo>
                <a:lnTo>
                  <a:pt x="106938" y="6049"/>
                </a:lnTo>
                <a:lnTo>
                  <a:pt x="131405" y="22548"/>
                </a:lnTo>
                <a:lnTo>
                  <a:pt x="147899" y="47016"/>
                </a:lnTo>
                <a:lnTo>
                  <a:pt x="153946" y="76977"/>
                </a:lnTo>
                <a:close/>
              </a:path>
            </a:pathLst>
          </a:custGeom>
          <a:ln w="17068">
            <a:solidFill>
              <a:srgbClr val="4F4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27968" y="1947422"/>
            <a:ext cx="43180" cy="24765"/>
          </a:xfrm>
          <a:custGeom>
            <a:avLst/>
            <a:gdLst/>
            <a:ahLst/>
            <a:cxnLst/>
            <a:rect l="l" t="t" r="r" b="b"/>
            <a:pathLst>
              <a:path w="43179" h="24764">
                <a:moveTo>
                  <a:pt x="0" y="0"/>
                </a:moveTo>
                <a:lnTo>
                  <a:pt x="42668" y="12192"/>
                </a:lnTo>
                <a:lnTo>
                  <a:pt x="0" y="24380"/>
                </a:lnTo>
                <a:lnTo>
                  <a:pt x="12188" y="121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627968" y="1947422"/>
            <a:ext cx="43180" cy="24765"/>
          </a:xfrm>
          <a:custGeom>
            <a:avLst/>
            <a:gdLst/>
            <a:ahLst/>
            <a:cxnLst/>
            <a:rect l="l" t="t" r="r" b="b"/>
            <a:pathLst>
              <a:path w="43179" h="24764">
                <a:moveTo>
                  <a:pt x="12188" y="12192"/>
                </a:moveTo>
                <a:lnTo>
                  <a:pt x="0" y="24380"/>
                </a:lnTo>
                <a:lnTo>
                  <a:pt x="42668" y="12192"/>
                </a:lnTo>
                <a:lnTo>
                  <a:pt x="0" y="0"/>
                </a:lnTo>
                <a:lnTo>
                  <a:pt x="12188" y="1219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301158" y="1688670"/>
            <a:ext cx="180975" cy="206375"/>
          </a:xfrm>
          <a:custGeom>
            <a:avLst/>
            <a:gdLst/>
            <a:ahLst/>
            <a:cxnLst/>
            <a:rect l="l" t="t" r="r" b="b"/>
            <a:pathLst>
              <a:path w="180975" h="206375">
                <a:moveTo>
                  <a:pt x="27710" y="203210"/>
                </a:moveTo>
                <a:lnTo>
                  <a:pt x="22648" y="193146"/>
                </a:lnTo>
                <a:lnTo>
                  <a:pt x="11901" y="166366"/>
                </a:lnTo>
                <a:lnTo>
                  <a:pt x="2132" y="127986"/>
                </a:lnTo>
                <a:lnTo>
                  <a:pt x="0" y="83122"/>
                </a:lnTo>
                <a:lnTo>
                  <a:pt x="10687" y="44412"/>
                </a:lnTo>
                <a:lnTo>
                  <a:pt x="32547" y="19360"/>
                </a:lnTo>
                <a:lnTo>
                  <a:pt x="61999" y="5408"/>
                </a:lnTo>
                <a:lnTo>
                  <a:pt x="95459" y="0"/>
                </a:lnTo>
                <a:lnTo>
                  <a:pt x="125736" y="5382"/>
                </a:lnTo>
                <a:lnTo>
                  <a:pt x="148867" y="23011"/>
                </a:lnTo>
                <a:lnTo>
                  <a:pt x="166074" y="49148"/>
                </a:lnTo>
                <a:lnTo>
                  <a:pt x="178578" y="80055"/>
                </a:lnTo>
                <a:lnTo>
                  <a:pt x="180824" y="124097"/>
                </a:lnTo>
                <a:lnTo>
                  <a:pt x="167236" y="164789"/>
                </a:lnTo>
                <a:lnTo>
                  <a:pt x="150084" y="194673"/>
                </a:lnTo>
                <a:lnTo>
                  <a:pt x="141640" y="20629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442796" y="1854184"/>
            <a:ext cx="36830" cy="41275"/>
          </a:xfrm>
          <a:custGeom>
            <a:avLst/>
            <a:gdLst/>
            <a:ahLst/>
            <a:cxnLst/>
            <a:rect l="l" t="t" r="r" b="b"/>
            <a:pathLst>
              <a:path w="36829" h="41275">
                <a:moveTo>
                  <a:pt x="36419" y="15404"/>
                </a:moveTo>
                <a:lnTo>
                  <a:pt x="0" y="40776"/>
                </a:lnTo>
                <a:lnTo>
                  <a:pt x="17515" y="0"/>
                </a:lnTo>
                <a:lnTo>
                  <a:pt x="19262" y="17158"/>
                </a:lnTo>
                <a:lnTo>
                  <a:pt x="36419" y="154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442796" y="1854184"/>
            <a:ext cx="36830" cy="41275"/>
          </a:xfrm>
          <a:custGeom>
            <a:avLst/>
            <a:gdLst/>
            <a:ahLst/>
            <a:cxnLst/>
            <a:rect l="l" t="t" r="r" b="b"/>
            <a:pathLst>
              <a:path w="36829" h="41275">
                <a:moveTo>
                  <a:pt x="19262" y="17158"/>
                </a:moveTo>
                <a:lnTo>
                  <a:pt x="17515" y="0"/>
                </a:lnTo>
                <a:lnTo>
                  <a:pt x="0" y="40776"/>
                </a:lnTo>
                <a:lnTo>
                  <a:pt x="36419" y="15404"/>
                </a:lnTo>
                <a:lnTo>
                  <a:pt x="19262" y="1715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807817" y="1882637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5" h="154305">
                <a:moveTo>
                  <a:pt x="76973" y="153950"/>
                </a:moveTo>
                <a:lnTo>
                  <a:pt x="47014" y="147902"/>
                </a:lnTo>
                <a:lnTo>
                  <a:pt x="22547" y="131408"/>
                </a:lnTo>
                <a:lnTo>
                  <a:pt x="6049" y="106942"/>
                </a:lnTo>
                <a:lnTo>
                  <a:pt x="0" y="76977"/>
                </a:lnTo>
                <a:lnTo>
                  <a:pt x="6049" y="47016"/>
                </a:lnTo>
                <a:lnTo>
                  <a:pt x="22547" y="22548"/>
                </a:lnTo>
                <a:lnTo>
                  <a:pt x="47014" y="6049"/>
                </a:lnTo>
                <a:lnTo>
                  <a:pt x="76973" y="0"/>
                </a:lnTo>
                <a:lnTo>
                  <a:pt x="106938" y="6049"/>
                </a:lnTo>
                <a:lnTo>
                  <a:pt x="131405" y="22548"/>
                </a:lnTo>
                <a:lnTo>
                  <a:pt x="147899" y="47016"/>
                </a:lnTo>
                <a:lnTo>
                  <a:pt x="153946" y="76977"/>
                </a:lnTo>
                <a:lnTo>
                  <a:pt x="147899" y="106942"/>
                </a:lnTo>
                <a:lnTo>
                  <a:pt x="131405" y="131408"/>
                </a:lnTo>
                <a:lnTo>
                  <a:pt x="106938" y="147902"/>
                </a:lnTo>
                <a:lnTo>
                  <a:pt x="76973" y="153950"/>
                </a:lnTo>
                <a:close/>
              </a:path>
            </a:pathLst>
          </a:custGeom>
          <a:solidFill>
            <a:srgbClr val="44B6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07817" y="1882637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5" h="154305">
                <a:moveTo>
                  <a:pt x="153946" y="76977"/>
                </a:moveTo>
                <a:lnTo>
                  <a:pt x="147899" y="106942"/>
                </a:lnTo>
                <a:lnTo>
                  <a:pt x="131405" y="131408"/>
                </a:lnTo>
                <a:lnTo>
                  <a:pt x="106938" y="147902"/>
                </a:lnTo>
                <a:lnTo>
                  <a:pt x="76973" y="153950"/>
                </a:lnTo>
                <a:lnTo>
                  <a:pt x="47014" y="147902"/>
                </a:lnTo>
                <a:lnTo>
                  <a:pt x="22547" y="131408"/>
                </a:lnTo>
                <a:lnTo>
                  <a:pt x="6049" y="106942"/>
                </a:lnTo>
                <a:lnTo>
                  <a:pt x="0" y="76977"/>
                </a:lnTo>
                <a:lnTo>
                  <a:pt x="6049" y="47016"/>
                </a:lnTo>
                <a:lnTo>
                  <a:pt x="22547" y="22548"/>
                </a:lnTo>
                <a:lnTo>
                  <a:pt x="47014" y="6049"/>
                </a:lnTo>
                <a:lnTo>
                  <a:pt x="76973" y="0"/>
                </a:lnTo>
                <a:lnTo>
                  <a:pt x="106938" y="6049"/>
                </a:lnTo>
                <a:lnTo>
                  <a:pt x="131405" y="22548"/>
                </a:lnTo>
                <a:lnTo>
                  <a:pt x="147899" y="47016"/>
                </a:lnTo>
                <a:lnTo>
                  <a:pt x="153946" y="76977"/>
                </a:lnTo>
                <a:close/>
              </a:path>
            </a:pathLst>
          </a:custGeom>
          <a:ln w="17068">
            <a:solidFill>
              <a:srgbClr val="4F4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131548" y="1947422"/>
            <a:ext cx="43180" cy="24765"/>
          </a:xfrm>
          <a:custGeom>
            <a:avLst/>
            <a:gdLst/>
            <a:ahLst/>
            <a:cxnLst/>
            <a:rect l="l" t="t" r="r" b="b"/>
            <a:pathLst>
              <a:path w="43180" h="24764">
                <a:moveTo>
                  <a:pt x="0" y="0"/>
                </a:moveTo>
                <a:lnTo>
                  <a:pt x="42668" y="12192"/>
                </a:lnTo>
                <a:lnTo>
                  <a:pt x="0" y="24380"/>
                </a:lnTo>
                <a:lnTo>
                  <a:pt x="12188" y="121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131548" y="1947422"/>
            <a:ext cx="43180" cy="24765"/>
          </a:xfrm>
          <a:custGeom>
            <a:avLst/>
            <a:gdLst/>
            <a:ahLst/>
            <a:cxnLst/>
            <a:rect l="l" t="t" r="r" b="b"/>
            <a:pathLst>
              <a:path w="43180" h="24764">
                <a:moveTo>
                  <a:pt x="12188" y="12192"/>
                </a:moveTo>
                <a:lnTo>
                  <a:pt x="0" y="24380"/>
                </a:lnTo>
                <a:lnTo>
                  <a:pt x="42668" y="12192"/>
                </a:lnTo>
                <a:lnTo>
                  <a:pt x="0" y="0"/>
                </a:lnTo>
                <a:lnTo>
                  <a:pt x="12188" y="1219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804734" y="1688670"/>
            <a:ext cx="180975" cy="206375"/>
          </a:xfrm>
          <a:custGeom>
            <a:avLst/>
            <a:gdLst/>
            <a:ahLst/>
            <a:cxnLst/>
            <a:rect l="l" t="t" r="r" b="b"/>
            <a:pathLst>
              <a:path w="180975" h="206375">
                <a:moveTo>
                  <a:pt x="27713" y="203210"/>
                </a:moveTo>
                <a:lnTo>
                  <a:pt x="22651" y="193146"/>
                </a:lnTo>
                <a:lnTo>
                  <a:pt x="11903" y="166366"/>
                </a:lnTo>
                <a:lnTo>
                  <a:pt x="2133" y="127986"/>
                </a:lnTo>
                <a:lnTo>
                  <a:pt x="0" y="83122"/>
                </a:lnTo>
                <a:lnTo>
                  <a:pt x="10687" y="44412"/>
                </a:lnTo>
                <a:lnTo>
                  <a:pt x="32549" y="19360"/>
                </a:lnTo>
                <a:lnTo>
                  <a:pt x="62001" y="5408"/>
                </a:lnTo>
                <a:lnTo>
                  <a:pt x="95459" y="0"/>
                </a:lnTo>
                <a:lnTo>
                  <a:pt x="125736" y="5382"/>
                </a:lnTo>
                <a:lnTo>
                  <a:pt x="148867" y="23011"/>
                </a:lnTo>
                <a:lnTo>
                  <a:pt x="166074" y="49148"/>
                </a:lnTo>
                <a:lnTo>
                  <a:pt x="178578" y="80055"/>
                </a:lnTo>
                <a:lnTo>
                  <a:pt x="180826" y="124097"/>
                </a:lnTo>
                <a:lnTo>
                  <a:pt x="167237" y="164789"/>
                </a:lnTo>
                <a:lnTo>
                  <a:pt x="150085" y="194673"/>
                </a:lnTo>
                <a:lnTo>
                  <a:pt x="141640" y="20629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46373" y="1854183"/>
            <a:ext cx="36830" cy="41275"/>
          </a:xfrm>
          <a:custGeom>
            <a:avLst/>
            <a:gdLst/>
            <a:ahLst/>
            <a:cxnLst/>
            <a:rect l="l" t="t" r="r" b="b"/>
            <a:pathLst>
              <a:path w="36830" h="41275">
                <a:moveTo>
                  <a:pt x="36419" y="15401"/>
                </a:moveTo>
                <a:lnTo>
                  <a:pt x="0" y="40780"/>
                </a:lnTo>
                <a:lnTo>
                  <a:pt x="17519" y="0"/>
                </a:lnTo>
                <a:lnTo>
                  <a:pt x="19258" y="17158"/>
                </a:lnTo>
                <a:lnTo>
                  <a:pt x="36419" y="154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46373" y="1854183"/>
            <a:ext cx="36830" cy="41275"/>
          </a:xfrm>
          <a:custGeom>
            <a:avLst/>
            <a:gdLst/>
            <a:ahLst/>
            <a:cxnLst/>
            <a:rect l="l" t="t" r="r" b="b"/>
            <a:pathLst>
              <a:path w="36830" h="41275">
                <a:moveTo>
                  <a:pt x="19258" y="17158"/>
                </a:moveTo>
                <a:lnTo>
                  <a:pt x="17519" y="0"/>
                </a:lnTo>
                <a:lnTo>
                  <a:pt x="0" y="40780"/>
                </a:lnTo>
                <a:lnTo>
                  <a:pt x="36419" y="15401"/>
                </a:lnTo>
                <a:lnTo>
                  <a:pt x="19258" y="1715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59613" y="1882637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5" h="154305">
                <a:moveTo>
                  <a:pt x="76973" y="153950"/>
                </a:moveTo>
                <a:lnTo>
                  <a:pt x="47008" y="147902"/>
                </a:lnTo>
                <a:lnTo>
                  <a:pt x="22541" y="131408"/>
                </a:lnTo>
                <a:lnTo>
                  <a:pt x="6047" y="106942"/>
                </a:lnTo>
                <a:lnTo>
                  <a:pt x="0" y="76977"/>
                </a:lnTo>
                <a:lnTo>
                  <a:pt x="6047" y="47016"/>
                </a:lnTo>
                <a:lnTo>
                  <a:pt x="22541" y="22548"/>
                </a:lnTo>
                <a:lnTo>
                  <a:pt x="47008" y="6049"/>
                </a:lnTo>
                <a:lnTo>
                  <a:pt x="76973" y="0"/>
                </a:lnTo>
                <a:lnTo>
                  <a:pt x="106932" y="6049"/>
                </a:lnTo>
                <a:lnTo>
                  <a:pt x="131399" y="22548"/>
                </a:lnTo>
                <a:lnTo>
                  <a:pt x="147896" y="47016"/>
                </a:lnTo>
                <a:lnTo>
                  <a:pt x="153946" y="76977"/>
                </a:lnTo>
                <a:lnTo>
                  <a:pt x="147896" y="106942"/>
                </a:lnTo>
                <a:lnTo>
                  <a:pt x="131399" y="131408"/>
                </a:lnTo>
                <a:lnTo>
                  <a:pt x="106932" y="147902"/>
                </a:lnTo>
                <a:lnTo>
                  <a:pt x="76973" y="153950"/>
                </a:lnTo>
                <a:close/>
              </a:path>
            </a:pathLst>
          </a:custGeom>
          <a:solidFill>
            <a:srgbClr val="44B6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59613" y="1882637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5" h="154305">
                <a:moveTo>
                  <a:pt x="153946" y="76977"/>
                </a:moveTo>
                <a:lnTo>
                  <a:pt x="147896" y="106942"/>
                </a:lnTo>
                <a:lnTo>
                  <a:pt x="131399" y="131408"/>
                </a:lnTo>
                <a:lnTo>
                  <a:pt x="106932" y="147902"/>
                </a:lnTo>
                <a:lnTo>
                  <a:pt x="76973" y="153950"/>
                </a:lnTo>
                <a:lnTo>
                  <a:pt x="47008" y="147902"/>
                </a:lnTo>
                <a:lnTo>
                  <a:pt x="22541" y="131408"/>
                </a:lnTo>
                <a:lnTo>
                  <a:pt x="6047" y="106942"/>
                </a:lnTo>
                <a:lnTo>
                  <a:pt x="0" y="76977"/>
                </a:lnTo>
                <a:lnTo>
                  <a:pt x="6047" y="47016"/>
                </a:lnTo>
                <a:lnTo>
                  <a:pt x="22541" y="22548"/>
                </a:lnTo>
                <a:lnTo>
                  <a:pt x="47008" y="6049"/>
                </a:lnTo>
                <a:lnTo>
                  <a:pt x="76973" y="0"/>
                </a:lnTo>
                <a:lnTo>
                  <a:pt x="106932" y="6049"/>
                </a:lnTo>
                <a:lnTo>
                  <a:pt x="131399" y="22548"/>
                </a:lnTo>
                <a:lnTo>
                  <a:pt x="147896" y="47016"/>
                </a:lnTo>
                <a:lnTo>
                  <a:pt x="153946" y="76977"/>
                </a:lnTo>
                <a:close/>
              </a:path>
            </a:pathLst>
          </a:custGeom>
          <a:ln w="17068">
            <a:solidFill>
              <a:srgbClr val="4F4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383329" y="1947422"/>
            <a:ext cx="43180" cy="24765"/>
          </a:xfrm>
          <a:custGeom>
            <a:avLst/>
            <a:gdLst/>
            <a:ahLst/>
            <a:cxnLst/>
            <a:rect l="l" t="t" r="r" b="b"/>
            <a:pathLst>
              <a:path w="43180" h="24764">
                <a:moveTo>
                  <a:pt x="0" y="0"/>
                </a:moveTo>
                <a:lnTo>
                  <a:pt x="42668" y="12192"/>
                </a:lnTo>
                <a:lnTo>
                  <a:pt x="0" y="24380"/>
                </a:lnTo>
                <a:lnTo>
                  <a:pt x="12188" y="121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383329" y="1947422"/>
            <a:ext cx="43180" cy="24765"/>
          </a:xfrm>
          <a:custGeom>
            <a:avLst/>
            <a:gdLst/>
            <a:ahLst/>
            <a:cxnLst/>
            <a:rect l="l" t="t" r="r" b="b"/>
            <a:pathLst>
              <a:path w="43180" h="24764">
                <a:moveTo>
                  <a:pt x="12188" y="12192"/>
                </a:moveTo>
                <a:lnTo>
                  <a:pt x="0" y="24380"/>
                </a:lnTo>
                <a:lnTo>
                  <a:pt x="42668" y="12192"/>
                </a:lnTo>
                <a:lnTo>
                  <a:pt x="0" y="0"/>
                </a:lnTo>
                <a:lnTo>
                  <a:pt x="12188" y="1219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056530" y="1688670"/>
            <a:ext cx="180975" cy="206375"/>
          </a:xfrm>
          <a:custGeom>
            <a:avLst/>
            <a:gdLst/>
            <a:ahLst/>
            <a:cxnLst/>
            <a:rect l="l" t="t" r="r" b="b"/>
            <a:pathLst>
              <a:path w="180975" h="206375">
                <a:moveTo>
                  <a:pt x="27713" y="203210"/>
                </a:moveTo>
                <a:lnTo>
                  <a:pt x="22651" y="193146"/>
                </a:lnTo>
                <a:lnTo>
                  <a:pt x="11903" y="166366"/>
                </a:lnTo>
                <a:lnTo>
                  <a:pt x="2133" y="127986"/>
                </a:lnTo>
                <a:lnTo>
                  <a:pt x="0" y="83122"/>
                </a:lnTo>
                <a:lnTo>
                  <a:pt x="10687" y="44412"/>
                </a:lnTo>
                <a:lnTo>
                  <a:pt x="32547" y="19360"/>
                </a:lnTo>
                <a:lnTo>
                  <a:pt x="61994" y="5408"/>
                </a:lnTo>
                <a:lnTo>
                  <a:pt x="95444" y="0"/>
                </a:lnTo>
                <a:lnTo>
                  <a:pt x="125729" y="5382"/>
                </a:lnTo>
                <a:lnTo>
                  <a:pt x="148865" y="23011"/>
                </a:lnTo>
                <a:lnTo>
                  <a:pt x="166074" y="49148"/>
                </a:lnTo>
                <a:lnTo>
                  <a:pt x="178578" y="80055"/>
                </a:lnTo>
                <a:lnTo>
                  <a:pt x="180817" y="124097"/>
                </a:lnTo>
                <a:lnTo>
                  <a:pt x="167224" y="164789"/>
                </a:lnTo>
                <a:lnTo>
                  <a:pt x="150070" y="194673"/>
                </a:lnTo>
                <a:lnTo>
                  <a:pt x="141625" y="20629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198157" y="1854183"/>
            <a:ext cx="36830" cy="41275"/>
          </a:xfrm>
          <a:custGeom>
            <a:avLst/>
            <a:gdLst/>
            <a:ahLst/>
            <a:cxnLst/>
            <a:rect l="l" t="t" r="r" b="b"/>
            <a:pathLst>
              <a:path w="36830" h="41275">
                <a:moveTo>
                  <a:pt x="36415" y="15403"/>
                </a:moveTo>
                <a:lnTo>
                  <a:pt x="0" y="40777"/>
                </a:lnTo>
                <a:lnTo>
                  <a:pt x="17529" y="0"/>
                </a:lnTo>
                <a:lnTo>
                  <a:pt x="19273" y="17161"/>
                </a:lnTo>
                <a:lnTo>
                  <a:pt x="36415" y="154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198157" y="1854183"/>
            <a:ext cx="36830" cy="41275"/>
          </a:xfrm>
          <a:custGeom>
            <a:avLst/>
            <a:gdLst/>
            <a:ahLst/>
            <a:cxnLst/>
            <a:rect l="l" t="t" r="r" b="b"/>
            <a:pathLst>
              <a:path w="36830" h="41275">
                <a:moveTo>
                  <a:pt x="19273" y="17161"/>
                </a:moveTo>
                <a:lnTo>
                  <a:pt x="17529" y="0"/>
                </a:lnTo>
                <a:lnTo>
                  <a:pt x="0" y="40777"/>
                </a:lnTo>
                <a:lnTo>
                  <a:pt x="36415" y="15403"/>
                </a:lnTo>
                <a:lnTo>
                  <a:pt x="19273" y="1716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512481" y="2041647"/>
            <a:ext cx="725805" cy="163830"/>
          </a:xfrm>
          <a:custGeom>
            <a:avLst/>
            <a:gdLst/>
            <a:ahLst/>
            <a:cxnLst/>
            <a:rect l="l" t="t" r="r" b="b"/>
            <a:pathLst>
              <a:path w="725805" h="163830">
                <a:moveTo>
                  <a:pt x="0" y="7814"/>
                </a:moveTo>
                <a:lnTo>
                  <a:pt x="53040" y="52339"/>
                </a:lnTo>
                <a:lnTo>
                  <a:pt x="102085" y="89650"/>
                </a:lnTo>
                <a:lnTo>
                  <a:pt x="150807" y="120685"/>
                </a:lnTo>
                <a:lnTo>
                  <a:pt x="203846" y="141198"/>
                </a:lnTo>
                <a:lnTo>
                  <a:pt x="265813" y="155160"/>
                </a:lnTo>
                <a:lnTo>
                  <a:pt x="325165" y="162672"/>
                </a:lnTo>
                <a:lnTo>
                  <a:pt x="370358" y="163830"/>
                </a:lnTo>
                <a:lnTo>
                  <a:pt x="412925" y="160399"/>
                </a:lnTo>
                <a:lnTo>
                  <a:pt x="467427" y="152816"/>
                </a:lnTo>
                <a:lnTo>
                  <a:pt x="526836" y="139183"/>
                </a:lnTo>
                <a:lnTo>
                  <a:pt x="584122" y="117603"/>
                </a:lnTo>
                <a:lnTo>
                  <a:pt x="629160" y="88088"/>
                </a:lnTo>
                <a:lnTo>
                  <a:pt x="675282" y="48900"/>
                </a:lnTo>
                <a:lnTo>
                  <a:pt x="711218" y="14662"/>
                </a:lnTo>
                <a:lnTo>
                  <a:pt x="72570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199873" y="2041647"/>
            <a:ext cx="38735" cy="39370"/>
          </a:xfrm>
          <a:custGeom>
            <a:avLst/>
            <a:gdLst/>
            <a:ahLst/>
            <a:cxnLst/>
            <a:rect l="l" t="t" r="r" b="b"/>
            <a:pathLst>
              <a:path w="38735" h="39369">
                <a:moveTo>
                  <a:pt x="0" y="22410"/>
                </a:moveTo>
                <a:lnTo>
                  <a:pt x="38312" y="0"/>
                </a:lnTo>
                <a:lnTo>
                  <a:pt x="17621" y="39261"/>
                </a:lnTo>
                <a:lnTo>
                  <a:pt x="17232" y="22025"/>
                </a:lnTo>
                <a:lnTo>
                  <a:pt x="0" y="224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199872" y="2041647"/>
            <a:ext cx="38735" cy="39370"/>
          </a:xfrm>
          <a:custGeom>
            <a:avLst/>
            <a:gdLst/>
            <a:ahLst/>
            <a:cxnLst/>
            <a:rect l="l" t="t" r="r" b="b"/>
            <a:pathLst>
              <a:path w="38735" h="39369">
                <a:moveTo>
                  <a:pt x="17232" y="22025"/>
                </a:moveTo>
                <a:lnTo>
                  <a:pt x="17621" y="39261"/>
                </a:lnTo>
                <a:lnTo>
                  <a:pt x="38312" y="0"/>
                </a:lnTo>
                <a:lnTo>
                  <a:pt x="0" y="22410"/>
                </a:lnTo>
                <a:lnTo>
                  <a:pt x="17232" y="220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242690" y="2034903"/>
            <a:ext cx="725805" cy="163830"/>
          </a:xfrm>
          <a:custGeom>
            <a:avLst/>
            <a:gdLst/>
            <a:ahLst/>
            <a:cxnLst/>
            <a:rect l="l" t="t" r="r" b="b"/>
            <a:pathLst>
              <a:path w="725805" h="163830">
                <a:moveTo>
                  <a:pt x="0" y="7799"/>
                </a:moveTo>
                <a:lnTo>
                  <a:pt x="53040" y="52330"/>
                </a:lnTo>
                <a:lnTo>
                  <a:pt x="102085" y="89641"/>
                </a:lnTo>
                <a:lnTo>
                  <a:pt x="150807" y="120670"/>
                </a:lnTo>
                <a:lnTo>
                  <a:pt x="203846" y="141185"/>
                </a:lnTo>
                <a:lnTo>
                  <a:pt x="265813" y="155152"/>
                </a:lnTo>
                <a:lnTo>
                  <a:pt x="325165" y="162664"/>
                </a:lnTo>
                <a:lnTo>
                  <a:pt x="370358" y="163814"/>
                </a:lnTo>
                <a:lnTo>
                  <a:pt x="412927" y="160385"/>
                </a:lnTo>
                <a:lnTo>
                  <a:pt x="467429" y="152805"/>
                </a:lnTo>
                <a:lnTo>
                  <a:pt x="526837" y="139177"/>
                </a:lnTo>
                <a:lnTo>
                  <a:pt x="584122" y="117607"/>
                </a:lnTo>
                <a:lnTo>
                  <a:pt x="629159" y="88092"/>
                </a:lnTo>
                <a:lnTo>
                  <a:pt x="675275" y="48902"/>
                </a:lnTo>
                <a:lnTo>
                  <a:pt x="711206" y="14663"/>
                </a:lnTo>
                <a:lnTo>
                  <a:pt x="72568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930068" y="2034904"/>
            <a:ext cx="38735" cy="39370"/>
          </a:xfrm>
          <a:custGeom>
            <a:avLst/>
            <a:gdLst/>
            <a:ahLst/>
            <a:cxnLst/>
            <a:rect l="l" t="t" r="r" b="b"/>
            <a:pathLst>
              <a:path w="38735" h="39369">
                <a:moveTo>
                  <a:pt x="0" y="22399"/>
                </a:moveTo>
                <a:lnTo>
                  <a:pt x="38308" y="0"/>
                </a:lnTo>
                <a:lnTo>
                  <a:pt x="17625" y="39261"/>
                </a:lnTo>
                <a:lnTo>
                  <a:pt x="17250" y="22010"/>
                </a:lnTo>
                <a:lnTo>
                  <a:pt x="0" y="22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930068" y="2034904"/>
            <a:ext cx="38735" cy="39370"/>
          </a:xfrm>
          <a:custGeom>
            <a:avLst/>
            <a:gdLst/>
            <a:ahLst/>
            <a:cxnLst/>
            <a:rect l="l" t="t" r="r" b="b"/>
            <a:pathLst>
              <a:path w="38735" h="39369">
                <a:moveTo>
                  <a:pt x="17250" y="22010"/>
                </a:moveTo>
                <a:lnTo>
                  <a:pt x="17625" y="39261"/>
                </a:lnTo>
                <a:lnTo>
                  <a:pt x="38308" y="0"/>
                </a:lnTo>
                <a:lnTo>
                  <a:pt x="0" y="22399"/>
                </a:lnTo>
                <a:lnTo>
                  <a:pt x="17250" y="220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75599" y="1689839"/>
            <a:ext cx="376443" cy="3579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66585" y="2039251"/>
            <a:ext cx="725805" cy="163830"/>
          </a:xfrm>
          <a:custGeom>
            <a:avLst/>
            <a:gdLst/>
            <a:ahLst/>
            <a:cxnLst/>
            <a:rect l="l" t="t" r="r" b="b"/>
            <a:pathLst>
              <a:path w="725805" h="163830">
                <a:moveTo>
                  <a:pt x="0" y="7814"/>
                </a:moveTo>
                <a:lnTo>
                  <a:pt x="53039" y="52339"/>
                </a:lnTo>
                <a:lnTo>
                  <a:pt x="102084" y="89650"/>
                </a:lnTo>
                <a:lnTo>
                  <a:pt x="150807" y="120685"/>
                </a:lnTo>
                <a:lnTo>
                  <a:pt x="203851" y="141198"/>
                </a:lnTo>
                <a:lnTo>
                  <a:pt x="265817" y="155160"/>
                </a:lnTo>
                <a:lnTo>
                  <a:pt x="325166" y="162672"/>
                </a:lnTo>
                <a:lnTo>
                  <a:pt x="370358" y="163830"/>
                </a:lnTo>
                <a:lnTo>
                  <a:pt x="412925" y="160399"/>
                </a:lnTo>
                <a:lnTo>
                  <a:pt x="467427" y="152816"/>
                </a:lnTo>
                <a:lnTo>
                  <a:pt x="526835" y="139183"/>
                </a:lnTo>
                <a:lnTo>
                  <a:pt x="584118" y="117603"/>
                </a:lnTo>
                <a:lnTo>
                  <a:pt x="629158" y="88088"/>
                </a:lnTo>
                <a:lnTo>
                  <a:pt x="675279" y="48900"/>
                </a:lnTo>
                <a:lnTo>
                  <a:pt x="711215" y="14662"/>
                </a:lnTo>
                <a:lnTo>
                  <a:pt x="72569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453975" y="2039250"/>
            <a:ext cx="38735" cy="39370"/>
          </a:xfrm>
          <a:custGeom>
            <a:avLst/>
            <a:gdLst/>
            <a:ahLst/>
            <a:cxnLst/>
            <a:rect l="l" t="t" r="r" b="b"/>
            <a:pathLst>
              <a:path w="38734" h="39369">
                <a:moveTo>
                  <a:pt x="0" y="22414"/>
                </a:moveTo>
                <a:lnTo>
                  <a:pt x="38308" y="0"/>
                </a:lnTo>
                <a:lnTo>
                  <a:pt x="17624" y="39261"/>
                </a:lnTo>
                <a:lnTo>
                  <a:pt x="17236" y="22025"/>
                </a:lnTo>
                <a:lnTo>
                  <a:pt x="0" y="224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453975" y="2039250"/>
            <a:ext cx="38735" cy="39370"/>
          </a:xfrm>
          <a:custGeom>
            <a:avLst/>
            <a:gdLst/>
            <a:ahLst/>
            <a:cxnLst/>
            <a:rect l="l" t="t" r="r" b="b"/>
            <a:pathLst>
              <a:path w="38734" h="39369">
                <a:moveTo>
                  <a:pt x="17236" y="22025"/>
                </a:moveTo>
                <a:lnTo>
                  <a:pt x="17624" y="39261"/>
                </a:lnTo>
                <a:lnTo>
                  <a:pt x="38308" y="0"/>
                </a:lnTo>
                <a:lnTo>
                  <a:pt x="0" y="22414"/>
                </a:lnTo>
                <a:lnTo>
                  <a:pt x="17236" y="220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019930" y="2039251"/>
            <a:ext cx="725805" cy="163830"/>
          </a:xfrm>
          <a:custGeom>
            <a:avLst/>
            <a:gdLst/>
            <a:ahLst/>
            <a:cxnLst/>
            <a:rect l="l" t="t" r="r" b="b"/>
            <a:pathLst>
              <a:path w="725804" h="163830">
                <a:moveTo>
                  <a:pt x="0" y="7814"/>
                </a:moveTo>
                <a:lnTo>
                  <a:pt x="53040" y="52339"/>
                </a:lnTo>
                <a:lnTo>
                  <a:pt x="102085" y="89650"/>
                </a:lnTo>
                <a:lnTo>
                  <a:pt x="150807" y="120685"/>
                </a:lnTo>
                <a:lnTo>
                  <a:pt x="203846" y="141198"/>
                </a:lnTo>
                <a:lnTo>
                  <a:pt x="265813" y="155160"/>
                </a:lnTo>
                <a:lnTo>
                  <a:pt x="325165" y="162672"/>
                </a:lnTo>
                <a:lnTo>
                  <a:pt x="370358" y="163830"/>
                </a:lnTo>
                <a:lnTo>
                  <a:pt x="412927" y="160399"/>
                </a:lnTo>
                <a:lnTo>
                  <a:pt x="467429" y="152816"/>
                </a:lnTo>
                <a:lnTo>
                  <a:pt x="526837" y="139183"/>
                </a:lnTo>
                <a:lnTo>
                  <a:pt x="584122" y="117603"/>
                </a:lnTo>
                <a:lnTo>
                  <a:pt x="629159" y="88088"/>
                </a:lnTo>
                <a:lnTo>
                  <a:pt x="675275" y="48900"/>
                </a:lnTo>
                <a:lnTo>
                  <a:pt x="711206" y="14662"/>
                </a:lnTo>
                <a:lnTo>
                  <a:pt x="72568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680051" y="1687668"/>
            <a:ext cx="376458" cy="3923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347295" y="923491"/>
            <a:ext cx="3780206" cy="223830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51130" indent="-138430">
              <a:lnSpc>
                <a:spcPct val="100000"/>
              </a:lnSpc>
              <a:spcBef>
                <a:spcPts val="335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lang="ru-RU" sz="1100" spc="-45" dirty="0" smtClean="0">
                <a:solidFill>
                  <a:srgbClr val="656565"/>
                </a:solidFill>
                <a:latin typeface="Arial"/>
                <a:cs typeface="Arial"/>
              </a:rPr>
              <a:t>ВК – это набор альтернатив традиционной системе</a:t>
            </a:r>
            <a:r>
              <a:rPr sz="1100" spc="-60" dirty="0" smtClean="0">
                <a:solidFill>
                  <a:srgbClr val="656565"/>
                </a:solidFill>
                <a:latin typeface="Arial"/>
                <a:cs typeface="Arial"/>
              </a:rPr>
              <a:t>:</a:t>
            </a:r>
            <a:endParaRPr sz="1100" dirty="0">
              <a:latin typeface="Arial"/>
              <a:cs typeface="Arial"/>
            </a:endParaRPr>
          </a:p>
          <a:p>
            <a:pPr marL="327660" marR="5080" lvl="1" indent="-176530">
              <a:lnSpc>
                <a:spcPct val="102699"/>
              </a:lnSpc>
              <a:spcBef>
                <a:spcPts val="200"/>
              </a:spcBef>
              <a:buFont typeface="Lucida Sans Unicode"/>
              <a:buChar char="−"/>
              <a:tabLst>
                <a:tab pos="328295" algn="l"/>
              </a:tabLst>
            </a:pPr>
            <a:r>
              <a:rPr lang="ru-RU" sz="1100" spc="-45" dirty="0" smtClean="0">
                <a:solidFill>
                  <a:srgbClr val="656565"/>
                </a:solidFill>
                <a:latin typeface="Arial"/>
                <a:cs typeface="Arial"/>
              </a:rPr>
              <a:t>ВК вводит необязательный пустой символ между «реальными» метками.</a:t>
            </a:r>
            <a:endParaRPr sz="1100" dirty="0">
              <a:latin typeface="Arial"/>
              <a:cs typeface="Arial"/>
            </a:endParaRPr>
          </a:p>
          <a:p>
            <a:pPr marL="327660" lvl="1" indent="-176530">
              <a:lnSpc>
                <a:spcPct val="100000"/>
              </a:lnSpc>
              <a:spcBef>
                <a:spcPts val="35"/>
              </a:spcBef>
              <a:buFont typeface="Lucida Sans Unicode"/>
              <a:buChar char="−"/>
              <a:tabLst>
                <a:tab pos="328295" algn="l"/>
              </a:tabLst>
            </a:pPr>
            <a:r>
              <a:rPr lang="ru-RU" sz="1100" spc="-55" dirty="0" smtClean="0">
                <a:solidFill>
                  <a:srgbClr val="656565"/>
                </a:solidFill>
                <a:latin typeface="Arial"/>
                <a:cs typeface="Arial"/>
              </a:rPr>
              <a:t>Простой в реализации в рамках </a:t>
            </a:r>
            <a:r>
              <a:rPr sz="1100" spc="-40" dirty="0" smtClean="0">
                <a:solidFill>
                  <a:srgbClr val="656565"/>
                </a:solidFill>
                <a:latin typeface="Arial"/>
                <a:cs typeface="Arial"/>
              </a:rPr>
              <a:t>FST </a:t>
            </a:r>
            <a:r>
              <a:rPr sz="1100" spc="-50" dirty="0" smtClean="0">
                <a:solidFill>
                  <a:srgbClr val="656565"/>
                </a:solidFill>
                <a:latin typeface="Arial"/>
                <a:cs typeface="Arial"/>
              </a:rPr>
              <a:t>-</a:t>
            </a:r>
            <a:r>
              <a:rPr lang="ru-RU" sz="1100" spc="-50" dirty="0" smtClean="0">
                <a:solidFill>
                  <a:srgbClr val="656565"/>
                </a:solidFill>
                <a:latin typeface="Arial"/>
                <a:cs typeface="Arial"/>
              </a:rPr>
              <a:t> необязательна</a:t>
            </a:r>
            <a:endParaRPr sz="11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656565"/>
              </a:buClr>
              <a:buFont typeface="Lucida Sans Unicode"/>
              <a:buChar char="−"/>
            </a:pPr>
            <a:endParaRPr sz="1650" dirty="0">
              <a:latin typeface="Times New Roman"/>
              <a:cs typeface="Times New Roman"/>
            </a:endParaRPr>
          </a:p>
          <a:p>
            <a:pPr marL="781685">
              <a:lnSpc>
                <a:spcPct val="100000"/>
              </a:lnSpc>
              <a:tabLst>
                <a:tab pos="1078230" algn="l"/>
                <a:tab pos="1452245" algn="l"/>
                <a:tab pos="1826260" algn="l"/>
                <a:tab pos="2200910" algn="l"/>
                <a:tab pos="2574925" algn="l"/>
                <a:tab pos="2948940" algn="l"/>
                <a:tab pos="3322954" algn="l"/>
              </a:tabLst>
            </a:pPr>
            <a:r>
              <a:rPr sz="400" spc="25" dirty="0">
                <a:latin typeface="Gill Sans MT"/>
                <a:cs typeface="Gill Sans MT"/>
              </a:rPr>
              <a:t>-</a:t>
            </a:r>
            <a:r>
              <a:rPr sz="400" u="sng" spc="25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	</a:t>
            </a:r>
            <a:r>
              <a:rPr sz="400" spc="25" dirty="0">
                <a:latin typeface="Gill Sans MT"/>
                <a:cs typeface="Gill Sans MT"/>
              </a:rPr>
              <a:t>/K/</a:t>
            </a:r>
            <a:r>
              <a:rPr sz="400" u="sng" spc="25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	</a:t>
            </a:r>
            <a:r>
              <a:rPr sz="400" spc="25" dirty="0">
                <a:latin typeface="Gill Sans MT"/>
                <a:cs typeface="Gill Sans MT"/>
              </a:rPr>
              <a:t>-</a:t>
            </a:r>
            <a:r>
              <a:rPr sz="400" u="sng" spc="25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	</a:t>
            </a:r>
            <a:r>
              <a:rPr sz="400" spc="35" dirty="0">
                <a:latin typeface="Gill Sans MT"/>
                <a:cs typeface="Gill Sans MT"/>
              </a:rPr>
              <a:t>/AE/</a:t>
            </a:r>
            <a:r>
              <a:rPr sz="400" u="sng" spc="35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	</a:t>
            </a:r>
            <a:r>
              <a:rPr sz="400" spc="25" dirty="0">
                <a:latin typeface="Gill Sans MT"/>
                <a:cs typeface="Gill Sans MT"/>
              </a:rPr>
              <a:t>-</a:t>
            </a:r>
            <a:r>
              <a:rPr sz="400" u="sng" spc="25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	</a:t>
            </a:r>
            <a:r>
              <a:rPr sz="400" spc="25" dirty="0">
                <a:latin typeface="Gill Sans MT"/>
                <a:cs typeface="Gill Sans MT"/>
              </a:rPr>
              <a:t>/T/</a:t>
            </a:r>
            <a:r>
              <a:rPr sz="400" u="sng" spc="25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	</a:t>
            </a:r>
            <a:r>
              <a:rPr sz="400" spc="25" dirty="0">
                <a:latin typeface="Gill Sans MT"/>
                <a:cs typeface="Gill Sans MT"/>
              </a:rPr>
              <a:t>-     </a:t>
            </a:r>
            <a:r>
              <a:rPr sz="400" u="sng" spc="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00" u="sng" spc="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 dirty="0">
              <a:latin typeface="Times New Roman"/>
              <a:cs typeface="Times New Roman"/>
            </a:endParaRPr>
          </a:p>
          <a:p>
            <a:pPr marL="327660" lvl="1" indent="-176530">
              <a:lnSpc>
                <a:spcPct val="100000"/>
              </a:lnSpc>
              <a:spcBef>
                <a:spcPts val="290"/>
              </a:spcBef>
              <a:buFont typeface="Lucida Sans Unicode"/>
              <a:buChar char="−"/>
              <a:tabLst>
                <a:tab pos="328295" algn="l"/>
              </a:tabLst>
            </a:pPr>
            <a:r>
              <a:rPr lang="ru-RU" sz="1100" spc="-50" dirty="0" smtClean="0">
                <a:solidFill>
                  <a:srgbClr val="656565"/>
                </a:solidFill>
                <a:latin typeface="Arial"/>
                <a:cs typeface="Arial"/>
              </a:rPr>
              <a:t>Непрерывная перестройка – нет необходимости в модели </a:t>
            </a:r>
            <a:r>
              <a:rPr lang="ru-RU" sz="1100" spc="-50" dirty="0" err="1" smtClean="0">
                <a:solidFill>
                  <a:srgbClr val="656565"/>
                </a:solidFill>
                <a:latin typeface="Arial"/>
                <a:cs typeface="Arial"/>
              </a:rPr>
              <a:t>бутстрэпа</a:t>
            </a:r>
            <a:r>
              <a:rPr lang="ru-RU" sz="1100" spc="-50" dirty="0" smtClean="0">
                <a:solidFill>
                  <a:srgbClr val="656565"/>
                </a:solidFill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327660" lvl="1" indent="-176530">
              <a:lnSpc>
                <a:spcPct val="100000"/>
              </a:lnSpc>
              <a:spcBef>
                <a:spcPts val="35"/>
              </a:spcBef>
              <a:buFont typeface="Lucida Sans Unicode"/>
              <a:buChar char="−"/>
              <a:tabLst>
                <a:tab pos="328295" algn="l"/>
              </a:tabLst>
            </a:pPr>
            <a:r>
              <a:rPr lang="ru-RU" sz="1100" spc="-65" dirty="0" smtClean="0">
                <a:solidFill>
                  <a:srgbClr val="656565"/>
                </a:solidFill>
                <a:latin typeface="Arial"/>
                <a:cs typeface="Arial"/>
              </a:rPr>
              <a:t>Всегда использует мягкие цели</a:t>
            </a:r>
            <a:r>
              <a:rPr sz="1100" spc="-35" dirty="0" smtClean="0">
                <a:solidFill>
                  <a:srgbClr val="656565"/>
                </a:solidFill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327660" lvl="1" indent="-176530">
              <a:lnSpc>
                <a:spcPct val="100000"/>
              </a:lnSpc>
              <a:spcBef>
                <a:spcPts val="35"/>
              </a:spcBef>
              <a:buFont typeface="Lucida Sans Unicode"/>
              <a:buChar char="−"/>
              <a:tabLst>
                <a:tab pos="328295" algn="l"/>
              </a:tabLst>
            </a:pPr>
            <a:r>
              <a:rPr lang="ru-RU" sz="1100" dirty="0" smtClean="0">
                <a:solidFill>
                  <a:srgbClr val="656565"/>
                </a:solidFill>
                <a:latin typeface="Arial"/>
                <a:cs typeface="Arial"/>
              </a:rPr>
              <a:t>Не масштабирует по последующему</a:t>
            </a:r>
            <a:r>
              <a:rPr sz="1100" spc="-35" dirty="0" smtClean="0">
                <a:solidFill>
                  <a:srgbClr val="656565"/>
                </a:solidFill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151130" indent="-138430">
              <a:lnSpc>
                <a:spcPct val="100000"/>
              </a:lnSpc>
              <a:spcBef>
                <a:spcPts val="334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lang="ru-RU" sz="1100" spc="-15" dirty="0" smtClean="0">
                <a:solidFill>
                  <a:srgbClr val="656565"/>
                </a:solidFill>
                <a:latin typeface="Arial"/>
                <a:cs typeface="Arial"/>
              </a:rPr>
              <a:t>Результаты схожи с традиционным обучением </a:t>
            </a:r>
            <a:r>
              <a:rPr sz="1100" spc="-15" dirty="0" smtClean="0">
                <a:solidFill>
                  <a:srgbClr val="656565"/>
                </a:solidFill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66" name="object 6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Andrew</a:t>
            </a:r>
            <a:r>
              <a:rPr spc="-10" dirty="0"/>
              <a:t> </a:t>
            </a:r>
            <a:r>
              <a:rPr spc="-20" dirty="0"/>
              <a:t>Senior</a:t>
            </a:r>
          </a:p>
        </p:txBody>
      </p:sp>
      <p:sp>
        <p:nvSpPr>
          <p:cNvPr id="67" name="object 6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30" dirty="0"/>
              <a:t>Speech</a:t>
            </a:r>
            <a:r>
              <a:rPr spc="-15" dirty="0"/>
              <a:t> </a:t>
            </a:r>
            <a:r>
              <a:rPr spc="-5" dirty="0"/>
              <a:t>Recognition</a:t>
            </a:r>
          </a:p>
        </p:txBody>
      </p:sp>
      <p:sp>
        <p:nvSpPr>
          <p:cNvPr id="68" name="object 6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r>
              <a:rPr spc="-20" dirty="0"/>
              <a:t>44 </a:t>
            </a:r>
            <a:r>
              <a:rPr spc="5" dirty="0"/>
              <a:t>of</a:t>
            </a:r>
            <a:r>
              <a:rPr spc="40" dirty="0"/>
              <a:t> </a:t>
            </a:r>
            <a:r>
              <a:rPr spc="-20" dirty="0"/>
              <a:t>63</a:t>
            </a:r>
          </a:p>
        </p:txBody>
      </p:sp>
    </p:spTree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305" y="70800"/>
            <a:ext cx="224155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60" dirty="0" smtClean="0"/>
              <a:t>Выравнивание ВК</a:t>
            </a:r>
            <a:endParaRPr spc="-35" dirty="0"/>
          </a:p>
        </p:txBody>
      </p:sp>
      <p:sp>
        <p:nvSpPr>
          <p:cNvPr id="3" name="object 3"/>
          <p:cNvSpPr/>
          <p:nvPr/>
        </p:nvSpPr>
        <p:spPr>
          <a:xfrm>
            <a:off x="659124" y="2029886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0" y="0"/>
                </a:moveTo>
                <a:lnTo>
                  <a:pt x="3292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9124" y="1931687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0" y="0"/>
                </a:moveTo>
                <a:lnTo>
                  <a:pt x="3292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9124" y="1832991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0" y="0"/>
                </a:moveTo>
                <a:lnTo>
                  <a:pt x="3292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9124" y="1734747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0" y="0"/>
                </a:moveTo>
                <a:lnTo>
                  <a:pt x="3292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9124" y="1636095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0" y="0"/>
                </a:moveTo>
                <a:lnTo>
                  <a:pt x="3292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9124" y="1537851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0" y="0"/>
                </a:moveTo>
                <a:lnTo>
                  <a:pt x="3292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87701" y="1464295"/>
            <a:ext cx="139065" cy="61595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67310" algn="ctr">
              <a:lnSpc>
                <a:spcPct val="100000"/>
              </a:lnSpc>
              <a:spcBef>
                <a:spcPts val="210"/>
              </a:spcBef>
            </a:pPr>
            <a:r>
              <a:rPr sz="550" spc="80" dirty="0">
                <a:latin typeface="Gill Sans MT"/>
                <a:cs typeface="Gill Sans MT"/>
              </a:rPr>
              <a:t>1</a:t>
            </a:r>
            <a:endParaRPr sz="55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115"/>
              </a:spcBef>
            </a:pPr>
            <a:r>
              <a:rPr sz="550" spc="65" dirty="0">
                <a:latin typeface="Gill Sans MT"/>
                <a:cs typeface="Gill Sans MT"/>
              </a:rPr>
              <a:t>0.8</a:t>
            </a:r>
            <a:endParaRPr sz="55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sz="550" spc="65" dirty="0">
                <a:latin typeface="Gill Sans MT"/>
                <a:cs typeface="Gill Sans MT"/>
              </a:rPr>
              <a:t>0.6</a:t>
            </a:r>
            <a:endParaRPr sz="55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sz="550" spc="65" dirty="0">
                <a:latin typeface="Gill Sans MT"/>
                <a:cs typeface="Gill Sans MT"/>
              </a:rPr>
              <a:t>0.4</a:t>
            </a:r>
            <a:endParaRPr sz="55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sz="550" spc="65" dirty="0">
                <a:latin typeface="Gill Sans MT"/>
                <a:cs typeface="Gill Sans MT"/>
              </a:rPr>
              <a:t>0.2</a:t>
            </a:r>
            <a:endParaRPr sz="550">
              <a:latin typeface="Gill Sans MT"/>
              <a:cs typeface="Gill Sans MT"/>
            </a:endParaRPr>
          </a:p>
          <a:p>
            <a:pPr marL="67310" algn="ctr">
              <a:lnSpc>
                <a:spcPct val="100000"/>
              </a:lnSpc>
              <a:spcBef>
                <a:spcPts val="114"/>
              </a:spcBef>
            </a:pPr>
            <a:r>
              <a:rPr sz="550" spc="80" dirty="0">
                <a:latin typeface="Gill Sans MT"/>
                <a:cs typeface="Gill Sans MT"/>
              </a:rPr>
              <a:t>0</a:t>
            </a:r>
            <a:endParaRPr sz="550">
              <a:latin typeface="Gill Sans MT"/>
              <a:cs typeface="Gill Sans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5055" y="2051882"/>
            <a:ext cx="102235" cy="111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0" spc="45" dirty="0">
                <a:latin typeface="Gill Sans MT"/>
                <a:cs typeface="Gill Sans MT"/>
              </a:rPr>
              <a:t>sil</a:t>
            </a:r>
            <a:endParaRPr sz="550">
              <a:latin typeface="Gill Sans MT"/>
              <a:cs typeface="Gill Sans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35180" y="2029886"/>
            <a:ext cx="0" cy="22860"/>
          </a:xfrm>
          <a:custGeom>
            <a:avLst/>
            <a:gdLst/>
            <a:ahLst/>
            <a:cxnLst/>
            <a:rect l="l" t="t" r="r" b="b"/>
            <a:pathLst>
              <a:path h="22860">
                <a:moveTo>
                  <a:pt x="0" y="0"/>
                </a:moveTo>
                <a:lnTo>
                  <a:pt x="0" y="226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18773" y="2029886"/>
            <a:ext cx="0" cy="22860"/>
          </a:xfrm>
          <a:custGeom>
            <a:avLst/>
            <a:gdLst/>
            <a:ahLst/>
            <a:cxnLst/>
            <a:rect l="l" t="t" r="r" b="b"/>
            <a:pathLst>
              <a:path h="22860">
                <a:moveTo>
                  <a:pt x="0" y="0"/>
                </a:moveTo>
                <a:lnTo>
                  <a:pt x="0" y="226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02321" y="2029886"/>
            <a:ext cx="0" cy="22860"/>
          </a:xfrm>
          <a:custGeom>
            <a:avLst/>
            <a:gdLst/>
            <a:ahLst/>
            <a:cxnLst/>
            <a:rect l="l" t="t" r="r" b="b"/>
            <a:pathLst>
              <a:path h="22860">
                <a:moveTo>
                  <a:pt x="0" y="0"/>
                </a:moveTo>
                <a:lnTo>
                  <a:pt x="0" y="226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85869" y="2029886"/>
            <a:ext cx="0" cy="22860"/>
          </a:xfrm>
          <a:custGeom>
            <a:avLst/>
            <a:gdLst/>
            <a:ahLst/>
            <a:cxnLst/>
            <a:rect l="l" t="t" r="r" b="b"/>
            <a:pathLst>
              <a:path h="22860">
                <a:moveTo>
                  <a:pt x="0" y="0"/>
                </a:moveTo>
                <a:lnTo>
                  <a:pt x="0" y="226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69915" y="2029886"/>
            <a:ext cx="0" cy="22860"/>
          </a:xfrm>
          <a:custGeom>
            <a:avLst/>
            <a:gdLst/>
            <a:ahLst/>
            <a:cxnLst/>
            <a:rect l="l" t="t" r="r" b="b"/>
            <a:pathLst>
              <a:path h="22860">
                <a:moveTo>
                  <a:pt x="0" y="0"/>
                </a:moveTo>
                <a:lnTo>
                  <a:pt x="0" y="226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029393" y="2051882"/>
            <a:ext cx="447040" cy="111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0" spc="120" dirty="0">
                <a:latin typeface="Gill Sans MT"/>
                <a:cs typeface="Gill Sans MT"/>
              </a:rPr>
              <a:t>m </a:t>
            </a:r>
            <a:r>
              <a:rPr sz="550" spc="35" dirty="0">
                <a:latin typeface="Gill Sans MT"/>
                <a:cs typeface="Gill Sans MT"/>
              </a:rPr>
              <a:t>j </a:t>
            </a:r>
            <a:r>
              <a:rPr sz="550" spc="75" dirty="0">
                <a:latin typeface="Gill Sans MT"/>
                <a:cs typeface="Gill Sans MT"/>
              </a:rPr>
              <a:t>u </a:t>
            </a:r>
            <a:r>
              <a:rPr sz="550" spc="60" dirty="0">
                <a:latin typeface="Gill Sans MT"/>
                <a:cs typeface="Gill Sans MT"/>
              </a:rPr>
              <a:t>z</a:t>
            </a:r>
            <a:r>
              <a:rPr sz="550" spc="245" dirty="0">
                <a:latin typeface="Gill Sans MT"/>
                <a:cs typeface="Gill Sans MT"/>
              </a:rPr>
              <a:t> </a:t>
            </a:r>
            <a:r>
              <a:rPr sz="550" spc="35" dirty="0">
                <a:latin typeface="Gill Sans MT"/>
                <a:cs typeface="Gill Sans MT"/>
              </a:rPr>
              <a:t>i</a:t>
            </a:r>
            <a:endParaRPr sz="550">
              <a:latin typeface="Gill Sans MT"/>
              <a:cs typeface="Gill Sans M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537012" y="2029886"/>
            <a:ext cx="0" cy="22860"/>
          </a:xfrm>
          <a:custGeom>
            <a:avLst/>
            <a:gdLst/>
            <a:ahLst/>
            <a:cxnLst/>
            <a:rect l="l" t="t" r="r" b="b"/>
            <a:pathLst>
              <a:path h="22860">
                <a:moveTo>
                  <a:pt x="0" y="0"/>
                </a:moveTo>
                <a:lnTo>
                  <a:pt x="0" y="226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04153" y="2029886"/>
            <a:ext cx="0" cy="22860"/>
          </a:xfrm>
          <a:custGeom>
            <a:avLst/>
            <a:gdLst/>
            <a:ahLst/>
            <a:cxnLst/>
            <a:rect l="l" t="t" r="r" b="b"/>
            <a:pathLst>
              <a:path h="22860">
                <a:moveTo>
                  <a:pt x="0" y="0"/>
                </a:moveTo>
                <a:lnTo>
                  <a:pt x="0" y="226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87745" y="2029886"/>
            <a:ext cx="0" cy="22860"/>
          </a:xfrm>
          <a:custGeom>
            <a:avLst/>
            <a:gdLst/>
            <a:ahLst/>
            <a:cxnLst/>
            <a:rect l="l" t="t" r="r" b="b"/>
            <a:pathLst>
              <a:path h="22860">
                <a:moveTo>
                  <a:pt x="0" y="0"/>
                </a:moveTo>
                <a:lnTo>
                  <a:pt x="0" y="226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71294" y="2029886"/>
            <a:ext cx="0" cy="22860"/>
          </a:xfrm>
          <a:custGeom>
            <a:avLst/>
            <a:gdLst/>
            <a:ahLst/>
            <a:cxnLst/>
            <a:rect l="l" t="t" r="r" b="b"/>
            <a:pathLst>
              <a:path h="22860">
                <a:moveTo>
                  <a:pt x="0" y="0"/>
                </a:moveTo>
                <a:lnTo>
                  <a:pt x="0" y="226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4842" y="2029886"/>
            <a:ext cx="0" cy="22860"/>
          </a:xfrm>
          <a:custGeom>
            <a:avLst/>
            <a:gdLst/>
            <a:ahLst/>
            <a:cxnLst/>
            <a:rect l="l" t="t" r="r" b="b"/>
            <a:pathLst>
              <a:path h="22860">
                <a:moveTo>
                  <a:pt x="0" y="0"/>
                </a:moveTo>
                <a:lnTo>
                  <a:pt x="0" y="226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80209" y="2029886"/>
            <a:ext cx="0" cy="22860"/>
          </a:xfrm>
          <a:custGeom>
            <a:avLst/>
            <a:gdLst/>
            <a:ahLst/>
            <a:cxnLst/>
            <a:rect l="l" t="t" r="r" b="b"/>
            <a:pathLst>
              <a:path h="22860">
                <a:moveTo>
                  <a:pt x="0" y="0"/>
                </a:moveTo>
                <a:lnTo>
                  <a:pt x="0" y="226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205576" y="2029886"/>
            <a:ext cx="0" cy="22860"/>
          </a:xfrm>
          <a:custGeom>
            <a:avLst/>
            <a:gdLst/>
            <a:ahLst/>
            <a:cxnLst/>
            <a:rect l="l" t="t" r="r" b="b"/>
            <a:pathLst>
              <a:path h="22860">
                <a:moveTo>
                  <a:pt x="0" y="0"/>
                </a:moveTo>
                <a:lnTo>
                  <a:pt x="0" y="226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89124" y="2029886"/>
            <a:ext cx="0" cy="22860"/>
          </a:xfrm>
          <a:custGeom>
            <a:avLst/>
            <a:gdLst/>
            <a:ahLst/>
            <a:cxnLst/>
            <a:rect l="l" t="t" r="r" b="b"/>
            <a:pathLst>
              <a:path h="22860">
                <a:moveTo>
                  <a:pt x="0" y="0"/>
                </a:moveTo>
                <a:lnTo>
                  <a:pt x="0" y="226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14490" y="2029886"/>
            <a:ext cx="0" cy="22860"/>
          </a:xfrm>
          <a:custGeom>
            <a:avLst/>
            <a:gdLst/>
            <a:ahLst/>
            <a:cxnLst/>
            <a:rect l="l" t="t" r="r" b="b"/>
            <a:pathLst>
              <a:path h="22860">
                <a:moveTo>
                  <a:pt x="0" y="0"/>
                </a:moveTo>
                <a:lnTo>
                  <a:pt x="0" y="226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623814" y="2029886"/>
            <a:ext cx="0" cy="22860"/>
          </a:xfrm>
          <a:custGeom>
            <a:avLst/>
            <a:gdLst/>
            <a:ahLst/>
            <a:cxnLst/>
            <a:rect l="l" t="t" r="r" b="b"/>
            <a:pathLst>
              <a:path h="22860">
                <a:moveTo>
                  <a:pt x="0" y="0"/>
                </a:moveTo>
                <a:lnTo>
                  <a:pt x="0" y="226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749181" y="2029886"/>
            <a:ext cx="0" cy="22860"/>
          </a:xfrm>
          <a:custGeom>
            <a:avLst/>
            <a:gdLst/>
            <a:ahLst/>
            <a:cxnLst/>
            <a:rect l="l" t="t" r="r" b="b"/>
            <a:pathLst>
              <a:path h="22860">
                <a:moveTo>
                  <a:pt x="0" y="0"/>
                </a:moveTo>
                <a:lnTo>
                  <a:pt x="0" y="226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572100" y="2051882"/>
            <a:ext cx="1320800" cy="111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0" dirty="0">
                <a:latin typeface="Gill Sans MT"/>
                <a:cs typeface="Gill Sans MT"/>
              </a:rPr>
              <a:t>@ </a:t>
            </a:r>
            <a:r>
              <a:rPr sz="550" spc="120" dirty="0">
                <a:latin typeface="Gill Sans MT"/>
                <a:cs typeface="Gill Sans MT"/>
              </a:rPr>
              <a:t>m </a:t>
            </a:r>
            <a:r>
              <a:rPr sz="550" spc="60" dirty="0">
                <a:latin typeface="Gill Sans MT"/>
                <a:cs typeface="Gill Sans MT"/>
              </a:rPr>
              <a:t>z </a:t>
            </a:r>
            <a:r>
              <a:rPr sz="550" spc="25" dirty="0">
                <a:latin typeface="Gill Sans MT"/>
                <a:cs typeface="Gill Sans MT"/>
              </a:rPr>
              <a:t>I </a:t>
            </a:r>
            <a:r>
              <a:rPr sz="550" spc="75" dirty="0">
                <a:latin typeface="Gill Sans MT"/>
                <a:cs typeface="Gill Sans MT"/>
              </a:rPr>
              <a:t>n </a:t>
            </a:r>
            <a:r>
              <a:rPr sz="550" spc="100" dirty="0">
                <a:latin typeface="Gill Sans MT"/>
                <a:cs typeface="Gill Sans MT"/>
              </a:rPr>
              <a:t>S </a:t>
            </a:r>
            <a:r>
              <a:rPr sz="550" dirty="0">
                <a:latin typeface="Gill Sans MT"/>
                <a:cs typeface="Gill Sans MT"/>
              </a:rPr>
              <a:t>@ </a:t>
            </a:r>
            <a:r>
              <a:rPr sz="550" spc="60" dirty="0">
                <a:latin typeface="Gill Sans MT"/>
                <a:cs typeface="Gill Sans MT"/>
              </a:rPr>
              <a:t>k </a:t>
            </a:r>
            <a:r>
              <a:rPr sz="550" spc="15" dirty="0">
                <a:latin typeface="Gill Sans MT"/>
                <a:cs typeface="Gill Sans MT"/>
              </a:rPr>
              <a:t>A</a:t>
            </a:r>
            <a:r>
              <a:rPr sz="550" spc="180" dirty="0">
                <a:latin typeface="Gill Sans MT"/>
                <a:cs typeface="Gill Sans MT"/>
              </a:rPr>
              <a:t> </a:t>
            </a:r>
            <a:r>
              <a:rPr sz="550" spc="120" dirty="0">
                <a:latin typeface="Gill Sans MT"/>
                <a:cs typeface="Gill Sans MT"/>
              </a:rPr>
              <a:t>g</a:t>
            </a:r>
            <a:r>
              <a:rPr sz="550" spc="240" dirty="0">
                <a:latin typeface="Gill Sans MT"/>
                <a:cs typeface="Gill Sans MT"/>
              </a:rPr>
              <a:t> </a:t>
            </a:r>
            <a:r>
              <a:rPr sz="550" spc="20" dirty="0">
                <a:latin typeface="Gill Sans MT"/>
                <a:cs typeface="Gill Sans MT"/>
              </a:rPr>
              <a:t>oU</a:t>
            </a:r>
            <a:endParaRPr sz="550">
              <a:latin typeface="Gill Sans MT"/>
              <a:cs typeface="Gill Sans MT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958096" y="2029886"/>
            <a:ext cx="0" cy="22860"/>
          </a:xfrm>
          <a:custGeom>
            <a:avLst/>
            <a:gdLst/>
            <a:ahLst/>
            <a:cxnLst/>
            <a:rect l="l" t="t" r="r" b="b"/>
            <a:pathLst>
              <a:path h="22860">
                <a:moveTo>
                  <a:pt x="0" y="0"/>
                </a:moveTo>
                <a:lnTo>
                  <a:pt x="0" y="226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115799" y="2051882"/>
            <a:ext cx="102235" cy="111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0" spc="45" dirty="0">
                <a:latin typeface="Gill Sans MT"/>
                <a:cs typeface="Gill Sans MT"/>
              </a:rPr>
              <a:t>sil</a:t>
            </a:r>
            <a:endParaRPr sz="550">
              <a:latin typeface="Gill Sans MT"/>
              <a:cs typeface="Gill Sans MT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59124" y="1537851"/>
            <a:ext cx="2591435" cy="492125"/>
          </a:xfrm>
          <a:custGeom>
            <a:avLst/>
            <a:gdLst/>
            <a:ahLst/>
            <a:cxnLst/>
            <a:rect l="l" t="t" r="r" b="b"/>
            <a:pathLst>
              <a:path w="2591435" h="492125">
                <a:moveTo>
                  <a:pt x="0" y="0"/>
                </a:moveTo>
                <a:lnTo>
                  <a:pt x="0" y="492034"/>
                </a:lnTo>
                <a:lnTo>
                  <a:pt x="2591434" y="4920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59124" y="1537851"/>
            <a:ext cx="2591435" cy="492125"/>
          </a:xfrm>
          <a:custGeom>
            <a:avLst/>
            <a:gdLst/>
            <a:ahLst/>
            <a:cxnLst/>
            <a:rect l="l" t="t" r="r" b="b"/>
            <a:pathLst>
              <a:path w="2591435" h="492125">
                <a:moveTo>
                  <a:pt x="0" y="492034"/>
                </a:moveTo>
                <a:lnTo>
                  <a:pt x="41818" y="0"/>
                </a:lnTo>
                <a:lnTo>
                  <a:pt x="167140" y="0"/>
                </a:lnTo>
                <a:lnTo>
                  <a:pt x="208914" y="2222"/>
                </a:lnTo>
                <a:lnTo>
                  <a:pt x="250733" y="116023"/>
                </a:lnTo>
                <a:lnTo>
                  <a:pt x="292507" y="469809"/>
                </a:lnTo>
                <a:lnTo>
                  <a:pt x="334281" y="10205"/>
                </a:lnTo>
                <a:lnTo>
                  <a:pt x="376055" y="0"/>
                </a:lnTo>
                <a:lnTo>
                  <a:pt x="417829" y="0"/>
                </a:lnTo>
                <a:lnTo>
                  <a:pt x="459648" y="3538"/>
                </a:lnTo>
                <a:lnTo>
                  <a:pt x="501422" y="492034"/>
                </a:lnTo>
                <a:lnTo>
                  <a:pt x="584970" y="492034"/>
                </a:lnTo>
                <a:lnTo>
                  <a:pt x="626744" y="1769"/>
                </a:lnTo>
                <a:lnTo>
                  <a:pt x="668972" y="3084"/>
                </a:lnTo>
                <a:lnTo>
                  <a:pt x="710791" y="452483"/>
                </a:lnTo>
                <a:lnTo>
                  <a:pt x="752565" y="492034"/>
                </a:lnTo>
                <a:lnTo>
                  <a:pt x="794339" y="193810"/>
                </a:lnTo>
                <a:lnTo>
                  <a:pt x="836113" y="453"/>
                </a:lnTo>
                <a:lnTo>
                  <a:pt x="877887" y="0"/>
                </a:lnTo>
                <a:lnTo>
                  <a:pt x="919706" y="862"/>
                </a:lnTo>
                <a:lnTo>
                  <a:pt x="961480" y="491172"/>
                </a:lnTo>
                <a:lnTo>
                  <a:pt x="1003254" y="492034"/>
                </a:lnTo>
                <a:lnTo>
                  <a:pt x="1045028" y="491625"/>
                </a:lnTo>
                <a:lnTo>
                  <a:pt x="1086802" y="453"/>
                </a:lnTo>
                <a:lnTo>
                  <a:pt x="1128621" y="0"/>
                </a:lnTo>
                <a:lnTo>
                  <a:pt x="1253943" y="0"/>
                </a:lnTo>
                <a:lnTo>
                  <a:pt x="1295717" y="492034"/>
                </a:lnTo>
                <a:lnTo>
                  <a:pt x="1379310" y="492034"/>
                </a:lnTo>
                <a:lnTo>
                  <a:pt x="1421084" y="4898"/>
                </a:lnTo>
                <a:lnTo>
                  <a:pt x="1462858" y="0"/>
                </a:lnTo>
                <a:lnTo>
                  <a:pt x="1546451" y="0"/>
                </a:lnTo>
                <a:lnTo>
                  <a:pt x="1588225" y="492034"/>
                </a:lnTo>
                <a:lnTo>
                  <a:pt x="1629999" y="492034"/>
                </a:lnTo>
                <a:lnTo>
                  <a:pt x="1671773" y="453"/>
                </a:lnTo>
                <a:lnTo>
                  <a:pt x="1713547" y="0"/>
                </a:lnTo>
                <a:lnTo>
                  <a:pt x="1797140" y="0"/>
                </a:lnTo>
                <a:lnTo>
                  <a:pt x="1838914" y="33337"/>
                </a:lnTo>
                <a:lnTo>
                  <a:pt x="1880688" y="492034"/>
                </a:lnTo>
                <a:lnTo>
                  <a:pt x="1922462" y="1315"/>
                </a:lnTo>
                <a:lnTo>
                  <a:pt x="1964689" y="0"/>
                </a:lnTo>
                <a:lnTo>
                  <a:pt x="2466112" y="0"/>
                </a:lnTo>
                <a:lnTo>
                  <a:pt x="2507886" y="492034"/>
                </a:lnTo>
                <a:lnTo>
                  <a:pt x="2591434" y="492034"/>
                </a:lnTo>
              </a:path>
            </a:pathLst>
          </a:custGeom>
          <a:ln w="40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40079" y="1310250"/>
            <a:ext cx="78740" cy="0"/>
          </a:xfrm>
          <a:custGeom>
            <a:avLst/>
            <a:gdLst/>
            <a:ahLst/>
            <a:cxnLst/>
            <a:rect l="l" t="t" r="r" b="b"/>
            <a:pathLst>
              <a:path w="78740">
                <a:moveTo>
                  <a:pt x="0" y="0"/>
                </a:moveTo>
                <a:lnTo>
                  <a:pt x="78240" y="0"/>
                </a:lnTo>
              </a:path>
            </a:pathLst>
          </a:custGeom>
          <a:ln w="6667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59124" y="1537851"/>
            <a:ext cx="2591435" cy="492125"/>
          </a:xfrm>
          <a:custGeom>
            <a:avLst/>
            <a:gdLst/>
            <a:ahLst/>
            <a:cxnLst/>
            <a:rect l="l" t="t" r="r" b="b"/>
            <a:pathLst>
              <a:path w="2591435" h="492125">
                <a:moveTo>
                  <a:pt x="0" y="492034"/>
                </a:moveTo>
                <a:lnTo>
                  <a:pt x="961480" y="492034"/>
                </a:lnTo>
                <a:lnTo>
                  <a:pt x="1003254" y="490719"/>
                </a:lnTo>
                <a:lnTo>
                  <a:pt x="1045028" y="492034"/>
                </a:lnTo>
                <a:lnTo>
                  <a:pt x="1253943" y="492034"/>
                </a:lnTo>
                <a:lnTo>
                  <a:pt x="1295717" y="491625"/>
                </a:lnTo>
                <a:lnTo>
                  <a:pt x="1337536" y="491625"/>
                </a:lnTo>
                <a:lnTo>
                  <a:pt x="1379310" y="492034"/>
                </a:lnTo>
                <a:lnTo>
                  <a:pt x="2507886" y="492034"/>
                </a:lnTo>
                <a:lnTo>
                  <a:pt x="2549660" y="453"/>
                </a:lnTo>
                <a:lnTo>
                  <a:pt x="2591434" y="0"/>
                </a:lnTo>
              </a:path>
            </a:pathLst>
          </a:custGeom>
          <a:ln w="6667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40079" y="1368035"/>
            <a:ext cx="78740" cy="0"/>
          </a:xfrm>
          <a:custGeom>
            <a:avLst/>
            <a:gdLst/>
            <a:ahLst/>
            <a:cxnLst/>
            <a:rect l="l" t="t" r="r" b="b"/>
            <a:pathLst>
              <a:path w="78740">
                <a:moveTo>
                  <a:pt x="0" y="0"/>
                </a:moveTo>
                <a:lnTo>
                  <a:pt x="78240" y="0"/>
                </a:lnTo>
              </a:path>
            </a:pathLst>
          </a:custGeom>
          <a:ln w="6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59124" y="1538714"/>
            <a:ext cx="2591435" cy="491490"/>
          </a:xfrm>
          <a:custGeom>
            <a:avLst/>
            <a:gdLst/>
            <a:ahLst/>
            <a:cxnLst/>
            <a:rect l="l" t="t" r="r" b="b"/>
            <a:pathLst>
              <a:path w="2591435" h="491489">
                <a:moveTo>
                  <a:pt x="0" y="0"/>
                </a:moveTo>
                <a:lnTo>
                  <a:pt x="41818" y="491172"/>
                </a:lnTo>
                <a:lnTo>
                  <a:pt x="2591434" y="491172"/>
                </a:lnTo>
              </a:path>
            </a:pathLst>
          </a:custGeom>
          <a:ln w="6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35684" y="1252465"/>
            <a:ext cx="78740" cy="0"/>
          </a:xfrm>
          <a:custGeom>
            <a:avLst/>
            <a:gdLst/>
            <a:ahLst/>
            <a:cxnLst/>
            <a:rect l="l" t="t" r="r" b="b"/>
            <a:pathLst>
              <a:path w="78740">
                <a:moveTo>
                  <a:pt x="0" y="0"/>
                </a:moveTo>
                <a:lnTo>
                  <a:pt x="78240" y="0"/>
                </a:lnTo>
              </a:path>
            </a:pathLst>
          </a:custGeom>
          <a:ln w="6667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59124" y="1560076"/>
            <a:ext cx="2591435" cy="469900"/>
          </a:xfrm>
          <a:custGeom>
            <a:avLst/>
            <a:gdLst/>
            <a:ahLst/>
            <a:cxnLst/>
            <a:rect l="l" t="t" r="r" b="b"/>
            <a:pathLst>
              <a:path w="2591435" h="469900">
                <a:moveTo>
                  <a:pt x="0" y="469809"/>
                </a:moveTo>
                <a:lnTo>
                  <a:pt x="167140" y="469809"/>
                </a:lnTo>
                <a:lnTo>
                  <a:pt x="208914" y="467587"/>
                </a:lnTo>
                <a:lnTo>
                  <a:pt x="250733" y="354239"/>
                </a:lnTo>
                <a:lnTo>
                  <a:pt x="292507" y="0"/>
                </a:lnTo>
                <a:lnTo>
                  <a:pt x="334281" y="459604"/>
                </a:lnTo>
                <a:lnTo>
                  <a:pt x="376055" y="469809"/>
                </a:lnTo>
                <a:lnTo>
                  <a:pt x="2591434" y="469809"/>
                </a:lnTo>
              </a:path>
            </a:pathLst>
          </a:custGeom>
          <a:ln w="6667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35684" y="1310250"/>
            <a:ext cx="78740" cy="0"/>
          </a:xfrm>
          <a:custGeom>
            <a:avLst/>
            <a:gdLst/>
            <a:ahLst/>
            <a:cxnLst/>
            <a:rect l="l" t="t" r="r" b="b"/>
            <a:pathLst>
              <a:path w="78740">
                <a:moveTo>
                  <a:pt x="0" y="0"/>
                </a:moveTo>
                <a:lnTo>
                  <a:pt x="78240" y="0"/>
                </a:lnTo>
              </a:path>
            </a:pathLst>
          </a:custGeom>
          <a:ln w="6667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59124" y="1538305"/>
            <a:ext cx="2591435" cy="492125"/>
          </a:xfrm>
          <a:custGeom>
            <a:avLst/>
            <a:gdLst/>
            <a:ahLst/>
            <a:cxnLst/>
            <a:rect l="l" t="t" r="r" b="b"/>
            <a:pathLst>
              <a:path w="2591435" h="492125">
                <a:moveTo>
                  <a:pt x="0" y="491581"/>
                </a:moveTo>
                <a:lnTo>
                  <a:pt x="417829" y="491581"/>
                </a:lnTo>
                <a:lnTo>
                  <a:pt x="459648" y="488043"/>
                </a:lnTo>
                <a:lnTo>
                  <a:pt x="501422" y="0"/>
                </a:lnTo>
                <a:lnTo>
                  <a:pt x="543196" y="491581"/>
                </a:lnTo>
                <a:lnTo>
                  <a:pt x="2591434" y="491581"/>
                </a:lnTo>
              </a:path>
            </a:pathLst>
          </a:custGeom>
          <a:ln w="6667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829715" y="1199744"/>
            <a:ext cx="573405" cy="21209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7305">
              <a:lnSpc>
                <a:spcPts val="495"/>
              </a:lnSpc>
              <a:spcBef>
                <a:spcPts val="114"/>
              </a:spcBef>
              <a:tabLst>
                <a:tab pos="448945" algn="l"/>
              </a:tabLst>
            </a:pPr>
            <a:r>
              <a:rPr sz="450" spc="100" dirty="0">
                <a:latin typeface="Gill Sans MT"/>
                <a:cs typeface="Gill Sans MT"/>
              </a:rPr>
              <a:t>&lt;b</a:t>
            </a:r>
            <a:r>
              <a:rPr sz="450" spc="110" dirty="0">
                <a:latin typeface="Gill Sans MT"/>
                <a:cs typeface="Gill Sans MT"/>
              </a:rPr>
              <a:t>&gt;</a:t>
            </a:r>
            <a:r>
              <a:rPr sz="450" dirty="0">
                <a:latin typeface="Gill Sans MT"/>
                <a:cs typeface="Gill Sans MT"/>
              </a:rPr>
              <a:t>  </a:t>
            </a:r>
            <a:r>
              <a:rPr sz="450" spc="-15" dirty="0">
                <a:latin typeface="Gill Sans MT"/>
                <a:cs typeface="Gill Sans MT"/>
              </a:rPr>
              <a:t> </a:t>
            </a:r>
            <a:r>
              <a:rPr sz="450" u="dash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  </a:t>
            </a:r>
            <a:r>
              <a:rPr sz="450" u="dash" spc="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50" dirty="0">
                <a:latin typeface="Times New Roman"/>
                <a:cs typeface="Times New Roman"/>
              </a:rPr>
              <a:t>	</a:t>
            </a:r>
            <a:r>
              <a:rPr sz="450" spc="50" dirty="0">
                <a:latin typeface="Gill Sans MT"/>
                <a:cs typeface="Gill Sans MT"/>
              </a:rPr>
              <a:t>j.35</a:t>
            </a:r>
            <a:endParaRPr sz="450">
              <a:latin typeface="Gill Sans MT"/>
              <a:cs typeface="Gill Sans MT"/>
            </a:endParaRPr>
          </a:p>
          <a:p>
            <a:pPr marL="43815">
              <a:lnSpc>
                <a:spcPts val="455"/>
              </a:lnSpc>
              <a:tabLst>
                <a:tab pos="427990" algn="l"/>
              </a:tabLst>
            </a:pPr>
            <a:r>
              <a:rPr sz="450" spc="35" dirty="0">
                <a:latin typeface="Gill Sans MT"/>
                <a:cs typeface="Gill Sans MT"/>
              </a:rPr>
              <a:t>sil.</a:t>
            </a:r>
            <a:r>
              <a:rPr sz="450" spc="80" dirty="0">
                <a:latin typeface="Gill Sans MT"/>
                <a:cs typeface="Gill Sans MT"/>
              </a:rPr>
              <a:t>1</a:t>
            </a:r>
            <a:r>
              <a:rPr sz="450" dirty="0">
                <a:latin typeface="Gill Sans MT"/>
                <a:cs typeface="Gill Sans MT"/>
              </a:rPr>
              <a:t>	</a:t>
            </a:r>
            <a:r>
              <a:rPr sz="450" spc="60" dirty="0">
                <a:latin typeface="Gill Sans MT"/>
                <a:cs typeface="Gill Sans MT"/>
              </a:rPr>
              <a:t>u.46</a:t>
            </a:r>
            <a:endParaRPr sz="450">
              <a:latin typeface="Gill Sans MT"/>
              <a:cs typeface="Gill Sans MT"/>
            </a:endParaRPr>
          </a:p>
          <a:p>
            <a:pPr marL="12700">
              <a:lnSpc>
                <a:spcPts val="500"/>
              </a:lnSpc>
              <a:tabLst>
                <a:tab pos="434340" algn="l"/>
              </a:tabLst>
            </a:pPr>
            <a:r>
              <a:rPr sz="450" spc="70" dirty="0">
                <a:latin typeface="Gill Sans MT"/>
                <a:cs typeface="Gill Sans MT"/>
              </a:rPr>
              <a:t>m.2</a:t>
            </a:r>
            <a:r>
              <a:rPr sz="450" spc="75" dirty="0">
                <a:latin typeface="Gill Sans MT"/>
                <a:cs typeface="Gill Sans MT"/>
              </a:rPr>
              <a:t>5</a:t>
            </a:r>
            <a:r>
              <a:rPr sz="450" dirty="0">
                <a:latin typeface="Gill Sans MT"/>
                <a:cs typeface="Gill Sans MT"/>
              </a:rPr>
              <a:t>	</a:t>
            </a:r>
            <a:r>
              <a:rPr sz="450" spc="55" dirty="0">
                <a:latin typeface="Gill Sans MT"/>
                <a:cs typeface="Gill Sans MT"/>
              </a:rPr>
              <a:t>z.69</a:t>
            </a:r>
            <a:endParaRPr sz="450">
              <a:latin typeface="Gill Sans MT"/>
              <a:cs typeface="Gill Sans MT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435684" y="1368035"/>
            <a:ext cx="78740" cy="0"/>
          </a:xfrm>
          <a:custGeom>
            <a:avLst/>
            <a:gdLst/>
            <a:ahLst/>
            <a:cxnLst/>
            <a:rect l="l" t="t" r="r" b="b"/>
            <a:pathLst>
              <a:path w="78740">
                <a:moveTo>
                  <a:pt x="0" y="0"/>
                </a:moveTo>
                <a:lnTo>
                  <a:pt x="78240" y="0"/>
                </a:lnTo>
              </a:path>
            </a:pathLst>
          </a:custGeom>
          <a:ln w="6667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59124" y="1537851"/>
            <a:ext cx="2591435" cy="492125"/>
          </a:xfrm>
          <a:custGeom>
            <a:avLst/>
            <a:gdLst/>
            <a:ahLst/>
            <a:cxnLst/>
            <a:rect l="l" t="t" r="r" b="b"/>
            <a:pathLst>
              <a:path w="2591435" h="492125">
                <a:moveTo>
                  <a:pt x="0" y="492034"/>
                </a:moveTo>
                <a:lnTo>
                  <a:pt x="501422" y="492034"/>
                </a:lnTo>
                <a:lnTo>
                  <a:pt x="543196" y="0"/>
                </a:lnTo>
                <a:lnTo>
                  <a:pt x="584970" y="492034"/>
                </a:lnTo>
                <a:lnTo>
                  <a:pt x="2591434" y="492034"/>
                </a:lnTo>
              </a:path>
            </a:pathLst>
          </a:custGeom>
          <a:ln w="6667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831289" y="1252465"/>
            <a:ext cx="78740" cy="0"/>
          </a:xfrm>
          <a:custGeom>
            <a:avLst/>
            <a:gdLst/>
            <a:ahLst/>
            <a:cxnLst/>
            <a:rect l="l" t="t" r="r" b="b"/>
            <a:pathLst>
              <a:path w="78739">
                <a:moveTo>
                  <a:pt x="0" y="0"/>
                </a:moveTo>
                <a:lnTo>
                  <a:pt x="78240" y="0"/>
                </a:lnTo>
              </a:path>
            </a:pathLst>
          </a:custGeom>
          <a:ln w="6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59124" y="1537851"/>
            <a:ext cx="2591435" cy="492125"/>
          </a:xfrm>
          <a:custGeom>
            <a:avLst/>
            <a:gdLst/>
            <a:ahLst/>
            <a:cxnLst/>
            <a:rect l="l" t="t" r="r" b="b"/>
            <a:pathLst>
              <a:path w="2591435" h="492125">
                <a:moveTo>
                  <a:pt x="0" y="492034"/>
                </a:moveTo>
                <a:lnTo>
                  <a:pt x="543196" y="492034"/>
                </a:lnTo>
                <a:lnTo>
                  <a:pt x="584970" y="0"/>
                </a:lnTo>
                <a:lnTo>
                  <a:pt x="626744" y="490719"/>
                </a:lnTo>
                <a:lnTo>
                  <a:pt x="668972" y="492034"/>
                </a:lnTo>
                <a:lnTo>
                  <a:pt x="2591434" y="492034"/>
                </a:lnTo>
              </a:path>
            </a:pathLst>
          </a:custGeom>
          <a:ln w="6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831289" y="1310250"/>
            <a:ext cx="78740" cy="0"/>
          </a:xfrm>
          <a:custGeom>
            <a:avLst/>
            <a:gdLst/>
            <a:ahLst/>
            <a:cxnLst/>
            <a:rect l="l" t="t" r="r" b="b"/>
            <a:pathLst>
              <a:path w="78739">
                <a:moveTo>
                  <a:pt x="0" y="0"/>
                </a:moveTo>
                <a:lnTo>
                  <a:pt x="78240" y="0"/>
                </a:lnTo>
              </a:path>
            </a:pathLst>
          </a:custGeom>
          <a:ln w="6667">
            <a:solidFill>
              <a:srgbClr val="FF4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59124" y="1537851"/>
            <a:ext cx="2591435" cy="492125"/>
          </a:xfrm>
          <a:custGeom>
            <a:avLst/>
            <a:gdLst/>
            <a:ahLst/>
            <a:cxnLst/>
            <a:rect l="l" t="t" r="r" b="b"/>
            <a:pathLst>
              <a:path w="2591435" h="492125">
                <a:moveTo>
                  <a:pt x="0" y="492034"/>
                </a:moveTo>
                <a:lnTo>
                  <a:pt x="626744" y="492034"/>
                </a:lnTo>
                <a:lnTo>
                  <a:pt x="668972" y="488949"/>
                </a:lnTo>
                <a:lnTo>
                  <a:pt x="710791" y="39551"/>
                </a:lnTo>
                <a:lnTo>
                  <a:pt x="752565" y="0"/>
                </a:lnTo>
                <a:lnTo>
                  <a:pt x="794339" y="307567"/>
                </a:lnTo>
                <a:lnTo>
                  <a:pt x="836113" y="491625"/>
                </a:lnTo>
                <a:lnTo>
                  <a:pt x="877887" y="492034"/>
                </a:lnTo>
                <a:lnTo>
                  <a:pt x="2591434" y="492034"/>
                </a:lnTo>
              </a:path>
            </a:pathLst>
          </a:custGeom>
          <a:ln w="6667">
            <a:solidFill>
              <a:srgbClr val="FF4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1581649" y="1199744"/>
            <a:ext cx="217170" cy="21209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 indent="42545" algn="just">
              <a:lnSpc>
                <a:spcPts val="450"/>
              </a:lnSpc>
              <a:spcBef>
                <a:spcPts val="204"/>
              </a:spcBef>
            </a:pPr>
            <a:r>
              <a:rPr sz="450" spc="45" dirty="0">
                <a:latin typeface="Gill Sans MT"/>
                <a:cs typeface="Gill Sans MT"/>
              </a:rPr>
              <a:t>i.113  @.320  </a:t>
            </a:r>
            <a:r>
              <a:rPr sz="450" spc="65" dirty="0">
                <a:latin typeface="Gill Sans MT"/>
                <a:cs typeface="Gill Sans MT"/>
              </a:rPr>
              <a:t>m.227</a:t>
            </a:r>
            <a:endParaRPr sz="450">
              <a:latin typeface="Gill Sans MT"/>
              <a:cs typeface="Gill Sans MT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831289" y="1368035"/>
            <a:ext cx="78740" cy="0"/>
          </a:xfrm>
          <a:custGeom>
            <a:avLst/>
            <a:gdLst/>
            <a:ahLst/>
            <a:cxnLst/>
            <a:rect l="l" t="t" r="r" b="b"/>
            <a:pathLst>
              <a:path w="78739">
                <a:moveTo>
                  <a:pt x="0" y="0"/>
                </a:moveTo>
                <a:lnTo>
                  <a:pt x="78240" y="0"/>
                </a:lnTo>
              </a:path>
            </a:pathLst>
          </a:custGeom>
          <a:ln w="6667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59124" y="1546741"/>
            <a:ext cx="2591435" cy="483234"/>
          </a:xfrm>
          <a:custGeom>
            <a:avLst/>
            <a:gdLst/>
            <a:ahLst/>
            <a:cxnLst/>
            <a:rect l="l" t="t" r="r" b="b"/>
            <a:pathLst>
              <a:path w="2591435" h="483235">
                <a:moveTo>
                  <a:pt x="0" y="483144"/>
                </a:moveTo>
                <a:lnTo>
                  <a:pt x="877887" y="483144"/>
                </a:lnTo>
                <a:lnTo>
                  <a:pt x="919706" y="482282"/>
                </a:lnTo>
                <a:lnTo>
                  <a:pt x="961480" y="0"/>
                </a:lnTo>
                <a:lnTo>
                  <a:pt x="1003254" y="483144"/>
                </a:lnTo>
                <a:lnTo>
                  <a:pt x="2591434" y="483144"/>
                </a:lnTo>
              </a:path>
            </a:pathLst>
          </a:custGeom>
          <a:ln w="6667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226894" y="1252465"/>
            <a:ext cx="78740" cy="0"/>
          </a:xfrm>
          <a:custGeom>
            <a:avLst/>
            <a:gdLst/>
            <a:ahLst/>
            <a:cxnLst/>
            <a:rect l="l" t="t" r="r" b="b"/>
            <a:pathLst>
              <a:path w="78739">
                <a:moveTo>
                  <a:pt x="0" y="0"/>
                </a:moveTo>
                <a:lnTo>
                  <a:pt x="78240" y="0"/>
                </a:lnTo>
              </a:path>
            </a:pathLst>
          </a:custGeom>
          <a:ln w="666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59124" y="1544066"/>
            <a:ext cx="2591435" cy="486409"/>
          </a:xfrm>
          <a:custGeom>
            <a:avLst/>
            <a:gdLst/>
            <a:ahLst/>
            <a:cxnLst/>
            <a:rect l="l" t="t" r="r" b="b"/>
            <a:pathLst>
              <a:path w="2591435" h="486410">
                <a:moveTo>
                  <a:pt x="0" y="485820"/>
                </a:moveTo>
                <a:lnTo>
                  <a:pt x="961480" y="485820"/>
                </a:lnTo>
                <a:lnTo>
                  <a:pt x="1003254" y="0"/>
                </a:lnTo>
                <a:lnTo>
                  <a:pt x="1045028" y="485820"/>
                </a:lnTo>
                <a:lnTo>
                  <a:pt x="2591434" y="485820"/>
                </a:lnTo>
              </a:path>
            </a:pathLst>
          </a:custGeom>
          <a:ln w="666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226894" y="1310250"/>
            <a:ext cx="78740" cy="0"/>
          </a:xfrm>
          <a:custGeom>
            <a:avLst/>
            <a:gdLst/>
            <a:ahLst/>
            <a:cxnLst/>
            <a:rect l="l" t="t" r="r" b="b"/>
            <a:pathLst>
              <a:path w="78739">
                <a:moveTo>
                  <a:pt x="0" y="0"/>
                </a:moveTo>
                <a:lnTo>
                  <a:pt x="78240" y="0"/>
                </a:lnTo>
              </a:path>
            </a:pathLst>
          </a:custGeom>
          <a:ln w="6667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59124" y="1543159"/>
            <a:ext cx="2591435" cy="487045"/>
          </a:xfrm>
          <a:custGeom>
            <a:avLst/>
            <a:gdLst/>
            <a:ahLst/>
            <a:cxnLst/>
            <a:rect l="l" t="t" r="r" b="b"/>
            <a:pathLst>
              <a:path w="2591435" h="487044">
                <a:moveTo>
                  <a:pt x="0" y="486727"/>
                </a:moveTo>
                <a:lnTo>
                  <a:pt x="1003254" y="486727"/>
                </a:lnTo>
                <a:lnTo>
                  <a:pt x="1045028" y="0"/>
                </a:lnTo>
                <a:lnTo>
                  <a:pt x="1086802" y="486727"/>
                </a:lnTo>
                <a:lnTo>
                  <a:pt x="2591434" y="486727"/>
                </a:lnTo>
              </a:path>
            </a:pathLst>
          </a:custGeom>
          <a:ln w="6667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1998958" y="1199744"/>
            <a:ext cx="194945" cy="21209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 indent="43815" algn="r">
              <a:lnSpc>
                <a:spcPts val="450"/>
              </a:lnSpc>
              <a:spcBef>
                <a:spcPts val="204"/>
              </a:spcBef>
            </a:pPr>
            <a:r>
              <a:rPr sz="450" spc="50" dirty="0">
                <a:latin typeface="Gill Sans MT"/>
                <a:cs typeface="Gill Sans MT"/>
              </a:rPr>
              <a:t>z.87  </a:t>
            </a:r>
            <a:r>
              <a:rPr sz="450" spc="45" dirty="0">
                <a:latin typeface="Gill Sans MT"/>
                <a:cs typeface="Gill Sans MT"/>
              </a:rPr>
              <a:t>I.17  </a:t>
            </a:r>
            <a:r>
              <a:rPr sz="450" spc="60" dirty="0">
                <a:latin typeface="Gill Sans MT"/>
                <a:cs typeface="Gill Sans MT"/>
              </a:rPr>
              <a:t>n.350</a:t>
            </a:r>
            <a:endParaRPr sz="450">
              <a:latin typeface="Gill Sans MT"/>
              <a:cs typeface="Gill Sans MT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2226894" y="1368035"/>
            <a:ext cx="78740" cy="0"/>
          </a:xfrm>
          <a:custGeom>
            <a:avLst/>
            <a:gdLst/>
            <a:ahLst/>
            <a:cxnLst/>
            <a:rect l="l" t="t" r="r" b="b"/>
            <a:pathLst>
              <a:path w="78739">
                <a:moveTo>
                  <a:pt x="0" y="0"/>
                </a:moveTo>
                <a:lnTo>
                  <a:pt x="78240" y="0"/>
                </a:lnTo>
              </a:path>
            </a:pathLst>
          </a:custGeom>
          <a:ln w="6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59124" y="1541390"/>
            <a:ext cx="2591435" cy="488950"/>
          </a:xfrm>
          <a:custGeom>
            <a:avLst/>
            <a:gdLst/>
            <a:ahLst/>
            <a:cxnLst/>
            <a:rect l="l" t="t" r="r" b="b"/>
            <a:pathLst>
              <a:path w="2591435" h="488950">
                <a:moveTo>
                  <a:pt x="0" y="488496"/>
                </a:moveTo>
                <a:lnTo>
                  <a:pt x="1253943" y="488496"/>
                </a:lnTo>
                <a:lnTo>
                  <a:pt x="1295717" y="0"/>
                </a:lnTo>
                <a:lnTo>
                  <a:pt x="1337536" y="488496"/>
                </a:lnTo>
                <a:lnTo>
                  <a:pt x="2591434" y="488496"/>
                </a:lnTo>
              </a:path>
            </a:pathLst>
          </a:custGeom>
          <a:ln w="6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622499" y="1252465"/>
            <a:ext cx="78740" cy="0"/>
          </a:xfrm>
          <a:custGeom>
            <a:avLst/>
            <a:gdLst/>
            <a:ahLst/>
            <a:cxnLst/>
            <a:rect l="l" t="t" r="r" b="b"/>
            <a:pathLst>
              <a:path w="78739">
                <a:moveTo>
                  <a:pt x="0" y="0"/>
                </a:moveTo>
                <a:lnTo>
                  <a:pt x="78240" y="0"/>
                </a:lnTo>
              </a:path>
            </a:pathLst>
          </a:custGeom>
          <a:ln w="6667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59124" y="1545381"/>
            <a:ext cx="2591435" cy="484505"/>
          </a:xfrm>
          <a:custGeom>
            <a:avLst/>
            <a:gdLst/>
            <a:ahLst/>
            <a:cxnLst/>
            <a:rect l="l" t="t" r="r" b="b"/>
            <a:pathLst>
              <a:path w="2591435" h="484505">
                <a:moveTo>
                  <a:pt x="0" y="484504"/>
                </a:moveTo>
                <a:lnTo>
                  <a:pt x="1295717" y="484504"/>
                </a:lnTo>
                <a:lnTo>
                  <a:pt x="1337536" y="0"/>
                </a:lnTo>
                <a:lnTo>
                  <a:pt x="1379310" y="484504"/>
                </a:lnTo>
                <a:lnTo>
                  <a:pt x="2591434" y="484504"/>
                </a:lnTo>
              </a:path>
            </a:pathLst>
          </a:custGeom>
          <a:ln w="6667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622499" y="1310250"/>
            <a:ext cx="78740" cy="0"/>
          </a:xfrm>
          <a:custGeom>
            <a:avLst/>
            <a:gdLst/>
            <a:ahLst/>
            <a:cxnLst/>
            <a:rect l="l" t="t" r="r" b="b"/>
            <a:pathLst>
              <a:path w="78739">
                <a:moveTo>
                  <a:pt x="0" y="0"/>
                </a:moveTo>
                <a:lnTo>
                  <a:pt x="78240" y="0"/>
                </a:lnTo>
              </a:path>
            </a:pathLst>
          </a:custGeom>
          <a:ln w="6667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59124" y="1538305"/>
            <a:ext cx="2591435" cy="492125"/>
          </a:xfrm>
          <a:custGeom>
            <a:avLst/>
            <a:gdLst/>
            <a:ahLst/>
            <a:cxnLst/>
            <a:rect l="l" t="t" r="r" b="b"/>
            <a:pathLst>
              <a:path w="2591435" h="492125">
                <a:moveTo>
                  <a:pt x="0" y="491581"/>
                </a:moveTo>
                <a:lnTo>
                  <a:pt x="1337536" y="491581"/>
                </a:lnTo>
                <a:lnTo>
                  <a:pt x="1379310" y="0"/>
                </a:lnTo>
                <a:lnTo>
                  <a:pt x="1421084" y="486727"/>
                </a:lnTo>
                <a:lnTo>
                  <a:pt x="1462858" y="491581"/>
                </a:lnTo>
                <a:lnTo>
                  <a:pt x="2591434" y="491581"/>
                </a:lnTo>
              </a:path>
            </a:pathLst>
          </a:custGeom>
          <a:ln w="6667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2372859" y="1199744"/>
            <a:ext cx="217170" cy="21209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 indent="59055" algn="r">
              <a:lnSpc>
                <a:spcPts val="450"/>
              </a:lnSpc>
              <a:spcBef>
                <a:spcPts val="204"/>
              </a:spcBef>
            </a:pPr>
            <a:r>
              <a:rPr sz="450" spc="55" dirty="0">
                <a:latin typeface="Gill Sans MT"/>
                <a:cs typeface="Gill Sans MT"/>
              </a:rPr>
              <a:t>S.41  </a:t>
            </a:r>
            <a:r>
              <a:rPr sz="450" spc="45" dirty="0">
                <a:latin typeface="Gill Sans MT"/>
                <a:cs typeface="Gill Sans MT"/>
              </a:rPr>
              <a:t>@.133  </a:t>
            </a:r>
            <a:r>
              <a:rPr sz="450" spc="60" dirty="0">
                <a:latin typeface="Gill Sans MT"/>
                <a:cs typeface="Gill Sans MT"/>
              </a:rPr>
              <a:t>k.75</a:t>
            </a:r>
            <a:endParaRPr sz="450">
              <a:latin typeface="Gill Sans MT"/>
              <a:cs typeface="Gill Sans MT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2622499" y="1368035"/>
            <a:ext cx="78740" cy="0"/>
          </a:xfrm>
          <a:custGeom>
            <a:avLst/>
            <a:gdLst/>
            <a:ahLst/>
            <a:cxnLst/>
            <a:rect l="l" t="t" r="r" b="b"/>
            <a:pathLst>
              <a:path w="78739">
                <a:moveTo>
                  <a:pt x="0" y="0"/>
                </a:moveTo>
                <a:lnTo>
                  <a:pt x="78240" y="0"/>
                </a:lnTo>
              </a:path>
            </a:pathLst>
          </a:custGeom>
          <a:ln w="6667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59124" y="1538305"/>
            <a:ext cx="2591435" cy="492125"/>
          </a:xfrm>
          <a:custGeom>
            <a:avLst/>
            <a:gdLst/>
            <a:ahLst/>
            <a:cxnLst/>
            <a:rect l="l" t="t" r="r" b="b"/>
            <a:pathLst>
              <a:path w="2591435" h="492125">
                <a:moveTo>
                  <a:pt x="0" y="491581"/>
                </a:moveTo>
                <a:lnTo>
                  <a:pt x="1546451" y="491581"/>
                </a:lnTo>
                <a:lnTo>
                  <a:pt x="1588225" y="0"/>
                </a:lnTo>
                <a:lnTo>
                  <a:pt x="1629999" y="491581"/>
                </a:lnTo>
                <a:lnTo>
                  <a:pt x="2591434" y="491581"/>
                </a:lnTo>
              </a:path>
            </a:pathLst>
          </a:custGeom>
          <a:ln w="6667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018104" y="1252465"/>
            <a:ext cx="78740" cy="0"/>
          </a:xfrm>
          <a:custGeom>
            <a:avLst/>
            <a:gdLst/>
            <a:ahLst/>
            <a:cxnLst/>
            <a:rect l="l" t="t" r="r" b="b"/>
            <a:pathLst>
              <a:path w="78739">
                <a:moveTo>
                  <a:pt x="0" y="0"/>
                </a:moveTo>
                <a:lnTo>
                  <a:pt x="78240" y="0"/>
                </a:lnTo>
              </a:path>
            </a:pathLst>
          </a:custGeom>
          <a:ln w="6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59124" y="1537851"/>
            <a:ext cx="2591435" cy="492125"/>
          </a:xfrm>
          <a:custGeom>
            <a:avLst/>
            <a:gdLst/>
            <a:ahLst/>
            <a:cxnLst/>
            <a:rect l="l" t="t" r="r" b="b"/>
            <a:pathLst>
              <a:path w="2591435" h="492125">
                <a:moveTo>
                  <a:pt x="0" y="492034"/>
                </a:moveTo>
                <a:lnTo>
                  <a:pt x="1546451" y="492034"/>
                </a:lnTo>
                <a:lnTo>
                  <a:pt x="1588225" y="491625"/>
                </a:lnTo>
                <a:lnTo>
                  <a:pt x="1629999" y="0"/>
                </a:lnTo>
                <a:lnTo>
                  <a:pt x="1671773" y="491625"/>
                </a:lnTo>
                <a:lnTo>
                  <a:pt x="1713547" y="492034"/>
                </a:lnTo>
                <a:lnTo>
                  <a:pt x="2591434" y="492034"/>
                </a:lnTo>
              </a:path>
            </a:pathLst>
          </a:custGeom>
          <a:ln w="6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018104" y="1310250"/>
            <a:ext cx="78740" cy="0"/>
          </a:xfrm>
          <a:custGeom>
            <a:avLst/>
            <a:gdLst/>
            <a:ahLst/>
            <a:cxnLst/>
            <a:rect l="l" t="t" r="r" b="b"/>
            <a:pathLst>
              <a:path w="78739">
                <a:moveTo>
                  <a:pt x="0" y="0"/>
                </a:moveTo>
                <a:lnTo>
                  <a:pt x="78240" y="0"/>
                </a:lnTo>
              </a:path>
            </a:pathLst>
          </a:custGeom>
          <a:ln w="6667">
            <a:solidFill>
              <a:srgbClr val="FF4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59124" y="1537851"/>
            <a:ext cx="2591435" cy="492125"/>
          </a:xfrm>
          <a:custGeom>
            <a:avLst/>
            <a:gdLst/>
            <a:ahLst/>
            <a:cxnLst/>
            <a:rect l="l" t="t" r="r" b="b"/>
            <a:pathLst>
              <a:path w="2591435" h="492125">
                <a:moveTo>
                  <a:pt x="0" y="492034"/>
                </a:moveTo>
                <a:lnTo>
                  <a:pt x="1797140" y="492034"/>
                </a:lnTo>
                <a:lnTo>
                  <a:pt x="1838914" y="458697"/>
                </a:lnTo>
                <a:lnTo>
                  <a:pt x="1880688" y="0"/>
                </a:lnTo>
                <a:lnTo>
                  <a:pt x="1922462" y="490719"/>
                </a:lnTo>
                <a:lnTo>
                  <a:pt x="1964689" y="492034"/>
                </a:lnTo>
                <a:lnTo>
                  <a:pt x="2591434" y="492034"/>
                </a:lnTo>
              </a:path>
            </a:pathLst>
          </a:custGeom>
          <a:ln w="6667">
            <a:solidFill>
              <a:srgbClr val="FF4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2785828" y="1199744"/>
            <a:ext cx="199390" cy="21209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 indent="38735" algn="r">
              <a:lnSpc>
                <a:spcPts val="450"/>
              </a:lnSpc>
              <a:spcBef>
                <a:spcPts val="204"/>
              </a:spcBef>
            </a:pPr>
            <a:r>
              <a:rPr sz="450" spc="45" dirty="0">
                <a:latin typeface="Gill Sans MT"/>
                <a:cs typeface="Gill Sans MT"/>
              </a:rPr>
              <a:t>A.22  </a:t>
            </a:r>
            <a:r>
              <a:rPr sz="450" spc="60" dirty="0">
                <a:latin typeface="Gill Sans MT"/>
                <a:cs typeface="Gill Sans MT"/>
              </a:rPr>
              <a:t>g.18  </a:t>
            </a:r>
            <a:r>
              <a:rPr sz="450" spc="45" dirty="0">
                <a:latin typeface="Gill Sans MT"/>
                <a:cs typeface="Gill Sans MT"/>
              </a:rPr>
              <a:t>oU.68</a:t>
            </a:r>
            <a:endParaRPr sz="450">
              <a:latin typeface="Gill Sans MT"/>
              <a:cs typeface="Gill Sans MT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3018104" y="1368035"/>
            <a:ext cx="78740" cy="0"/>
          </a:xfrm>
          <a:custGeom>
            <a:avLst/>
            <a:gdLst/>
            <a:ahLst/>
            <a:cxnLst/>
            <a:rect l="l" t="t" r="r" b="b"/>
            <a:pathLst>
              <a:path w="78739">
                <a:moveTo>
                  <a:pt x="0" y="0"/>
                </a:moveTo>
                <a:lnTo>
                  <a:pt x="78240" y="0"/>
                </a:lnTo>
              </a:path>
            </a:pathLst>
          </a:custGeom>
          <a:ln w="6667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59124" y="1538305"/>
            <a:ext cx="2591435" cy="492125"/>
          </a:xfrm>
          <a:custGeom>
            <a:avLst/>
            <a:gdLst/>
            <a:ahLst/>
            <a:cxnLst/>
            <a:rect l="l" t="t" r="r" b="b"/>
            <a:pathLst>
              <a:path w="2591435" h="492125">
                <a:moveTo>
                  <a:pt x="0" y="491581"/>
                </a:moveTo>
                <a:lnTo>
                  <a:pt x="2466112" y="491581"/>
                </a:lnTo>
                <a:lnTo>
                  <a:pt x="2507886" y="0"/>
                </a:lnTo>
                <a:lnTo>
                  <a:pt x="2549660" y="491172"/>
                </a:lnTo>
                <a:lnTo>
                  <a:pt x="2591434" y="491581"/>
                </a:lnTo>
              </a:path>
            </a:pathLst>
          </a:custGeom>
          <a:ln w="6667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59124" y="1537851"/>
            <a:ext cx="2591435" cy="492125"/>
          </a:xfrm>
          <a:custGeom>
            <a:avLst/>
            <a:gdLst/>
            <a:ahLst/>
            <a:cxnLst/>
            <a:rect l="l" t="t" r="r" b="b"/>
            <a:pathLst>
              <a:path w="2591435" h="492125">
                <a:moveTo>
                  <a:pt x="0" y="0"/>
                </a:moveTo>
                <a:lnTo>
                  <a:pt x="0" y="492034"/>
                </a:lnTo>
                <a:lnTo>
                  <a:pt x="2591434" y="4920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Andrew</a:t>
            </a:r>
            <a:r>
              <a:rPr spc="-10" dirty="0"/>
              <a:t> </a:t>
            </a:r>
            <a:r>
              <a:rPr spc="-20" dirty="0"/>
              <a:t>Senior</a:t>
            </a:r>
          </a:p>
        </p:txBody>
      </p:sp>
      <p:sp>
        <p:nvSpPr>
          <p:cNvPr id="74" name="object 7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30" dirty="0"/>
              <a:t>Speech</a:t>
            </a:r>
            <a:r>
              <a:rPr spc="-15" dirty="0"/>
              <a:t> </a:t>
            </a:r>
            <a:r>
              <a:rPr spc="-5" dirty="0"/>
              <a:t>Recognition</a:t>
            </a:r>
          </a:p>
        </p:txBody>
      </p:sp>
      <p:sp>
        <p:nvSpPr>
          <p:cNvPr id="75" name="object 7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r>
              <a:rPr spc="-20" dirty="0"/>
              <a:t>45 </a:t>
            </a:r>
            <a:r>
              <a:rPr spc="5" dirty="0"/>
              <a:t>of</a:t>
            </a:r>
            <a:r>
              <a:rPr spc="40" dirty="0"/>
              <a:t> </a:t>
            </a:r>
            <a:r>
              <a:rPr spc="-20" dirty="0"/>
              <a:t>63</a:t>
            </a:r>
          </a:p>
        </p:txBody>
      </p:sp>
    </p:spTree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896485" cy="367030"/>
          </a:xfrm>
          <a:custGeom>
            <a:avLst/>
            <a:gdLst/>
            <a:ahLst/>
            <a:cxnLst/>
            <a:rect l="l" t="t" r="r" b="b"/>
            <a:pathLst>
              <a:path w="4896485" h="367030">
                <a:moveTo>
                  <a:pt x="0" y="366928"/>
                </a:moveTo>
                <a:lnTo>
                  <a:pt x="4896002" y="366928"/>
                </a:lnTo>
                <a:lnTo>
                  <a:pt x="4896002" y="0"/>
                </a:lnTo>
                <a:lnTo>
                  <a:pt x="0" y="0"/>
                </a:lnTo>
                <a:lnTo>
                  <a:pt x="0" y="366928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305" y="70800"/>
            <a:ext cx="63500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-5" dirty="0" smtClean="0"/>
              <a:t>План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347294" y="674254"/>
            <a:ext cx="3704006" cy="2286652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20345" marR="625475" indent="-208279">
              <a:lnSpc>
                <a:spcPct val="102600"/>
              </a:lnSpc>
              <a:spcBef>
                <a:spcPts val="55"/>
              </a:spcBef>
            </a:pPr>
            <a:r>
              <a:rPr lang="ru-RU" sz="1100" b="1" spc="-60" dirty="0">
                <a:solidFill>
                  <a:srgbClr val="4185F3"/>
                </a:solidFill>
                <a:latin typeface="Arial"/>
                <a:cs typeface="Arial"/>
              </a:rPr>
              <a:t>Распознавание речи</a:t>
            </a:r>
          </a:p>
          <a:p>
            <a:pPr marL="220345" marR="625475" indent="-208279">
              <a:lnSpc>
                <a:spcPct val="102600"/>
              </a:lnSpc>
              <a:spcBef>
                <a:spcPts val="55"/>
              </a:spcBef>
            </a:pPr>
            <a:r>
              <a:rPr lang="ru-RU" sz="1100" b="1" spc="-60" dirty="0">
                <a:solidFill>
                  <a:srgbClr val="4185F3"/>
                </a:solidFill>
                <a:latin typeface="Arial"/>
                <a:cs typeface="Arial"/>
              </a:rPr>
              <a:t>       </a:t>
            </a:r>
            <a:r>
              <a:rPr lang="ru-RU" sz="1100" spc="-40" dirty="0">
                <a:solidFill>
                  <a:srgbClr val="656565"/>
                </a:solidFill>
                <a:latin typeface="Arial"/>
                <a:cs typeface="Arial"/>
              </a:rPr>
              <a:t>Акустическое представление</a:t>
            </a:r>
            <a:endParaRPr lang="ru-RU" sz="1100" spc="-50" dirty="0">
              <a:solidFill>
                <a:srgbClr val="656565"/>
              </a:solidFill>
              <a:latin typeface="Arial"/>
              <a:cs typeface="Arial"/>
            </a:endParaRPr>
          </a:p>
          <a:p>
            <a:pPr marL="220345" marR="625475" indent="-208279">
              <a:lnSpc>
                <a:spcPct val="102600"/>
              </a:lnSpc>
              <a:spcBef>
                <a:spcPts val="55"/>
              </a:spcBef>
            </a:pPr>
            <a:r>
              <a:rPr lang="ru-RU" sz="1100" spc="-50" dirty="0">
                <a:solidFill>
                  <a:srgbClr val="656565"/>
                </a:solidFill>
                <a:latin typeface="Arial"/>
                <a:cs typeface="Arial"/>
              </a:rPr>
              <a:t>       </a:t>
            </a:r>
            <a:r>
              <a:rPr lang="ru-RU" sz="1100" spc="-40" dirty="0">
                <a:solidFill>
                  <a:srgbClr val="656565"/>
                </a:solidFill>
                <a:latin typeface="Arial"/>
                <a:cs typeface="Arial"/>
              </a:rPr>
              <a:t>Фонетическое представление</a:t>
            </a:r>
            <a:endParaRPr lang="ru-RU" sz="1100" spc="-50" dirty="0">
              <a:solidFill>
                <a:srgbClr val="656565"/>
              </a:solidFill>
              <a:latin typeface="Arial"/>
              <a:cs typeface="Arial"/>
            </a:endParaRPr>
          </a:p>
          <a:p>
            <a:pPr marL="220345" marR="625475" indent="-208279">
              <a:lnSpc>
                <a:spcPct val="102600"/>
              </a:lnSpc>
              <a:spcBef>
                <a:spcPts val="55"/>
              </a:spcBef>
            </a:pPr>
            <a:r>
              <a:rPr lang="ru-RU" sz="1100" spc="-50" dirty="0">
                <a:solidFill>
                  <a:srgbClr val="656565"/>
                </a:solidFill>
                <a:latin typeface="Arial"/>
                <a:cs typeface="Arial"/>
              </a:rPr>
              <a:t>       </a:t>
            </a:r>
            <a:r>
              <a:rPr lang="ru-RU" sz="1100" spc="-30" dirty="0">
                <a:solidFill>
                  <a:srgbClr val="656565"/>
                </a:solidFill>
                <a:latin typeface="Arial"/>
                <a:cs typeface="Arial"/>
              </a:rPr>
              <a:t>История</a:t>
            </a:r>
            <a:endParaRPr lang="ru-RU" sz="1100" dirty="0">
              <a:latin typeface="Arial"/>
              <a:cs typeface="Arial"/>
            </a:endParaRPr>
          </a:p>
          <a:p>
            <a:pPr marL="220345">
              <a:lnSpc>
                <a:spcPct val="100000"/>
              </a:lnSpc>
              <a:spcBef>
                <a:spcPts val="35"/>
              </a:spcBef>
            </a:pPr>
            <a:r>
              <a:rPr lang="ru-RU" sz="1100" spc="-30" dirty="0">
                <a:solidFill>
                  <a:srgbClr val="656565"/>
                </a:solidFill>
                <a:latin typeface="Arial"/>
                <a:cs typeface="Arial"/>
              </a:rPr>
              <a:t>Вероятностное распознавание речи</a:t>
            </a:r>
            <a:endParaRPr lang="ru-RU"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ru-RU" sz="1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ru-RU" sz="1100" b="1" spc="-25" dirty="0">
                <a:solidFill>
                  <a:srgbClr val="4185F3"/>
                </a:solidFill>
                <a:latin typeface="Arial"/>
                <a:cs typeface="Arial"/>
              </a:rPr>
              <a:t>Распознавание речи нейронной сети</a:t>
            </a:r>
            <a:endParaRPr lang="ru-RU" sz="1100" dirty="0">
              <a:latin typeface="Arial"/>
              <a:cs typeface="Arial"/>
            </a:endParaRPr>
          </a:p>
          <a:p>
            <a:pPr marL="220345" marR="662940">
              <a:lnSpc>
                <a:spcPct val="102600"/>
              </a:lnSpc>
            </a:pPr>
            <a:r>
              <a:rPr lang="ru-RU" sz="1100" spc="-35" dirty="0">
                <a:solidFill>
                  <a:srgbClr val="656565"/>
                </a:solidFill>
                <a:latin typeface="Arial"/>
                <a:cs typeface="Arial"/>
              </a:rPr>
              <a:t>Гибридные нейронные сети</a:t>
            </a:r>
            <a:endParaRPr lang="ru-RU" sz="1100" spc="-60" dirty="0">
              <a:solidFill>
                <a:srgbClr val="656565"/>
              </a:solidFill>
              <a:latin typeface="Arial"/>
              <a:cs typeface="Arial"/>
            </a:endParaRPr>
          </a:p>
          <a:p>
            <a:pPr marL="220345" marR="662940">
              <a:lnSpc>
                <a:spcPct val="102600"/>
              </a:lnSpc>
            </a:pPr>
            <a:r>
              <a:rPr lang="ru-RU" sz="1100" spc="-35" dirty="0">
                <a:solidFill>
                  <a:srgbClr val="656565"/>
                </a:solidFill>
                <a:latin typeface="Arial"/>
                <a:cs typeface="Arial"/>
              </a:rPr>
              <a:t>Тренировка потерь</a:t>
            </a:r>
            <a:endParaRPr lang="ru-RU" sz="1100" dirty="0">
              <a:latin typeface="Arial"/>
              <a:cs typeface="Arial"/>
            </a:endParaRPr>
          </a:p>
          <a:p>
            <a:pPr marL="220345" marR="130175">
              <a:lnSpc>
                <a:spcPct val="102600"/>
              </a:lnSpc>
            </a:pPr>
            <a:r>
              <a:rPr lang="ru-RU" sz="1100" spc="-95" dirty="0">
                <a:solidFill>
                  <a:srgbClr val="656565"/>
                </a:solidFill>
                <a:latin typeface="Arial"/>
                <a:cs typeface="Arial"/>
              </a:rPr>
              <a:t>Обучение дискриминационной последовательности</a:t>
            </a:r>
            <a:endParaRPr lang="ru-RU" sz="1100" spc="-20" dirty="0">
              <a:solidFill>
                <a:srgbClr val="656565"/>
              </a:solidFill>
              <a:latin typeface="Arial"/>
              <a:cs typeface="Arial"/>
            </a:endParaRPr>
          </a:p>
          <a:p>
            <a:pPr marL="220345" marR="130175">
              <a:lnSpc>
                <a:spcPct val="102600"/>
              </a:lnSpc>
            </a:pPr>
            <a:r>
              <a:rPr lang="ru-RU" sz="1100" spc="-70" dirty="0">
                <a:solidFill>
                  <a:srgbClr val="656565"/>
                </a:solidFill>
                <a:latin typeface="Arial"/>
                <a:cs typeface="Arial"/>
              </a:rPr>
              <a:t>Новые архитектуры</a:t>
            </a:r>
            <a:endParaRPr lang="ru-RU"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ru-RU" sz="1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ru-RU" sz="1100" b="1" spc="-15" dirty="0">
                <a:solidFill>
                  <a:srgbClr val="4185F3"/>
                </a:solidFill>
                <a:latin typeface="Arial"/>
                <a:cs typeface="Arial"/>
              </a:rPr>
              <a:t>Другие темы</a:t>
            </a:r>
            <a:endParaRPr lang="ru-RU" sz="1100" dirty="0">
              <a:latin typeface="Arial"/>
              <a:cs typeface="Arial"/>
            </a:endParaRPr>
          </a:p>
        </p:txBody>
      </p:sp>
      <p:sp>
        <p:nvSpPr>
          <p:cNvPr id="5" name="object 6"/>
          <p:cNvSpPr/>
          <p:nvPr/>
        </p:nvSpPr>
        <p:spPr>
          <a:xfrm>
            <a:off x="295004" y="610780"/>
            <a:ext cx="4130576" cy="1066423"/>
          </a:xfrm>
          <a:custGeom>
            <a:avLst/>
            <a:gdLst/>
            <a:ahLst/>
            <a:cxnLst/>
            <a:rect l="l" t="t" r="r" b="b"/>
            <a:pathLst>
              <a:path w="9718675" h="1779270">
                <a:moveTo>
                  <a:pt x="0" y="0"/>
                </a:moveTo>
                <a:lnTo>
                  <a:pt x="9718130" y="0"/>
                </a:lnTo>
                <a:lnTo>
                  <a:pt x="9718130" y="1778694"/>
                </a:lnTo>
                <a:lnTo>
                  <a:pt x="0" y="177869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4839" y="2394327"/>
            <a:ext cx="4130576" cy="566579"/>
          </a:xfrm>
          <a:custGeom>
            <a:avLst/>
            <a:gdLst/>
            <a:ahLst/>
            <a:cxnLst/>
            <a:rect l="l" t="t" r="r" b="b"/>
            <a:pathLst>
              <a:path w="9718675" h="1779270">
                <a:moveTo>
                  <a:pt x="0" y="0"/>
                </a:moveTo>
                <a:lnTo>
                  <a:pt x="9718130" y="0"/>
                </a:lnTo>
                <a:lnTo>
                  <a:pt x="9718130" y="1778694"/>
                </a:lnTo>
                <a:lnTo>
                  <a:pt x="0" y="177869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/>
          <p:cNvSpPr/>
          <p:nvPr/>
        </p:nvSpPr>
        <p:spPr>
          <a:xfrm>
            <a:off x="210165" y="1920953"/>
            <a:ext cx="4130576" cy="346426"/>
          </a:xfrm>
          <a:custGeom>
            <a:avLst/>
            <a:gdLst/>
            <a:ahLst/>
            <a:cxnLst/>
            <a:rect l="l" t="t" r="r" b="b"/>
            <a:pathLst>
              <a:path w="9718675" h="1779270">
                <a:moveTo>
                  <a:pt x="0" y="0"/>
                </a:moveTo>
                <a:lnTo>
                  <a:pt x="9718130" y="0"/>
                </a:lnTo>
                <a:lnTo>
                  <a:pt x="9718130" y="1778694"/>
                </a:lnTo>
                <a:lnTo>
                  <a:pt x="0" y="177869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305" y="70800"/>
            <a:ext cx="4633353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-55" dirty="0" smtClean="0"/>
              <a:t>Обучение дискриминационной последовательности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142671" y="418392"/>
            <a:ext cx="4923206" cy="171444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1130" indent="-138430">
              <a:lnSpc>
                <a:spcPct val="100000"/>
              </a:lnSpc>
              <a:spcBef>
                <a:spcPts val="90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lang="ru-RU" sz="1100" spc="-50" dirty="0" smtClean="0">
                <a:solidFill>
                  <a:srgbClr val="656565"/>
                </a:solidFill>
                <a:latin typeface="Arial"/>
                <a:cs typeface="Arial"/>
              </a:rPr>
              <a:t>Традиционное обучение использует потерю </a:t>
            </a:r>
            <a:r>
              <a:rPr lang="ru-RU" sz="1100" i="1" spc="-45" dirty="0" smtClean="0">
                <a:solidFill>
                  <a:srgbClr val="656565"/>
                </a:solidFill>
                <a:latin typeface="Trebuchet MS"/>
                <a:cs typeface="Arial"/>
              </a:rPr>
              <a:t>Перекрестной Энтропии</a:t>
            </a:r>
            <a:endParaRPr sz="1100" dirty="0" smtClean="0">
              <a:latin typeface="Arial"/>
              <a:cs typeface="Arial"/>
            </a:endParaRPr>
          </a:p>
          <a:p>
            <a:pPr marL="327660" marR="5080" indent="-177165">
              <a:lnSpc>
                <a:spcPct val="102699"/>
              </a:lnSpc>
            </a:pPr>
            <a:r>
              <a:rPr sz="1100" spc="-30" dirty="0" smtClean="0">
                <a:solidFill>
                  <a:srgbClr val="656565"/>
                </a:solidFill>
                <a:latin typeface="Lucida Sans Unicode"/>
                <a:cs typeface="Lucida Sans Unicode"/>
              </a:rPr>
              <a:t>− </a:t>
            </a:r>
            <a:r>
              <a:rPr lang="ru-RU" sz="1100" spc="-55" dirty="0" smtClean="0">
                <a:solidFill>
                  <a:srgbClr val="656565"/>
                </a:solidFill>
                <a:latin typeface="Arial"/>
                <a:cs typeface="Arial"/>
              </a:rPr>
              <a:t>Пытается максимизировать вероятность последовательности истинного состояния с учетом данных.</a:t>
            </a:r>
            <a:endParaRPr sz="1100" dirty="0" smtClean="0">
              <a:latin typeface="Arial"/>
              <a:cs typeface="Arial"/>
            </a:endParaRPr>
          </a:p>
          <a:p>
            <a:pPr marL="151130" indent="-138430">
              <a:lnSpc>
                <a:spcPct val="100000"/>
              </a:lnSpc>
              <a:spcBef>
                <a:spcPts val="35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lang="ru-RU" sz="1100" spc="-90" dirty="0" smtClean="0">
                <a:solidFill>
                  <a:srgbClr val="656565"/>
                </a:solidFill>
                <a:latin typeface="Arial"/>
                <a:cs typeface="Arial"/>
              </a:rPr>
              <a:t>Нас волнует Оборот, неправильно Распознанных Слов полной системы</a:t>
            </a:r>
            <a:r>
              <a:rPr sz="1100" spc="-60" dirty="0" smtClean="0">
                <a:solidFill>
                  <a:srgbClr val="656565"/>
                </a:solidFill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151130" indent="-138430">
              <a:lnSpc>
                <a:spcPct val="100000"/>
              </a:lnSpc>
              <a:spcBef>
                <a:spcPts val="35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lang="ru-RU" sz="1100" spc="-65" dirty="0" smtClean="0">
                <a:solidFill>
                  <a:srgbClr val="656565"/>
                </a:solidFill>
                <a:latin typeface="Arial"/>
                <a:cs typeface="Arial"/>
              </a:rPr>
              <a:t>Построить потерю, которая является дифференцируемой и ближе к тому, что нас интересует</a:t>
            </a:r>
            <a:r>
              <a:rPr sz="1100" spc="-25" dirty="0" smtClean="0">
                <a:solidFill>
                  <a:srgbClr val="656565"/>
                </a:solidFill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151130" indent="-138430">
              <a:lnSpc>
                <a:spcPct val="100000"/>
              </a:lnSpc>
              <a:spcBef>
                <a:spcPts val="35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lang="ru-RU" sz="1100" spc="-40" dirty="0" smtClean="0">
                <a:solidFill>
                  <a:srgbClr val="656565"/>
                </a:solidFill>
                <a:latin typeface="Arial"/>
                <a:cs typeface="Arial"/>
              </a:rPr>
              <a:t>Применительно к нейронным сетям</a:t>
            </a:r>
            <a:r>
              <a:rPr sz="1100" spc="-60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1100" spc="-30" dirty="0" smtClean="0">
                <a:solidFill>
                  <a:srgbClr val="656565"/>
                </a:solidFill>
                <a:latin typeface="Arial"/>
                <a:cs typeface="Arial"/>
              </a:rPr>
              <a:t>(</a:t>
            </a:r>
            <a:r>
              <a:rPr lang="ru-RU" sz="1100" spc="-30" dirty="0" err="1" smtClean="0">
                <a:solidFill>
                  <a:srgbClr val="656565"/>
                </a:solidFill>
                <a:latin typeface="Arial"/>
                <a:cs typeface="Arial"/>
              </a:rPr>
              <a:t>Кингсбери</a:t>
            </a:r>
            <a:r>
              <a:rPr sz="1100" spc="-30" dirty="0" smtClean="0">
                <a:solidFill>
                  <a:srgbClr val="656565"/>
                </a:solidFill>
                <a:latin typeface="Arial"/>
                <a:cs typeface="Arial"/>
              </a:rPr>
              <a:t>,</a:t>
            </a:r>
            <a:r>
              <a:rPr sz="1100" spc="-85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656565"/>
                </a:solidFill>
                <a:latin typeface="Arial"/>
                <a:cs typeface="Arial"/>
              </a:rPr>
              <a:t>2009)</a:t>
            </a:r>
            <a:endParaRPr sz="1100" dirty="0">
              <a:latin typeface="Arial"/>
              <a:cs typeface="Arial"/>
            </a:endParaRPr>
          </a:p>
          <a:p>
            <a:pPr marL="151130" indent="-138430">
              <a:lnSpc>
                <a:spcPct val="100000"/>
              </a:lnSpc>
              <a:spcBef>
                <a:spcPts val="35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lang="ru-RU" sz="1100" spc="-45" dirty="0" smtClean="0">
                <a:solidFill>
                  <a:srgbClr val="656565"/>
                </a:solidFill>
                <a:latin typeface="Arial"/>
                <a:cs typeface="Arial"/>
              </a:rPr>
              <a:t>Последующее масштабирование изучается сетью</a:t>
            </a:r>
            <a:r>
              <a:rPr sz="1100" spc="-40" dirty="0" smtClean="0">
                <a:solidFill>
                  <a:srgbClr val="656565"/>
                </a:solidFill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151130" indent="-138430">
              <a:lnSpc>
                <a:spcPct val="100000"/>
              </a:lnSpc>
              <a:spcBef>
                <a:spcPts val="35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lang="ru-RU" sz="1100" spc="-35" dirty="0" smtClean="0">
                <a:solidFill>
                  <a:srgbClr val="656565"/>
                </a:solidFill>
                <a:latin typeface="Arial"/>
                <a:cs typeface="Arial"/>
              </a:rPr>
              <a:t>Улучшает традиционное обучение </a:t>
            </a:r>
            <a:r>
              <a:rPr lang="ru-RU" sz="1100" i="1" spc="-50" dirty="0" smtClean="0">
                <a:solidFill>
                  <a:srgbClr val="656565"/>
                </a:solidFill>
                <a:latin typeface="Trebuchet MS"/>
                <a:cs typeface="Trebuchet MS"/>
              </a:rPr>
              <a:t>и</a:t>
            </a:r>
            <a:r>
              <a:rPr sz="1100" i="1" spc="30" dirty="0" smtClean="0">
                <a:solidFill>
                  <a:srgbClr val="656565"/>
                </a:solidFill>
                <a:latin typeface="Trebuchet MS"/>
                <a:cs typeface="Trebuchet MS"/>
              </a:rPr>
              <a:t> </a:t>
            </a:r>
            <a:r>
              <a:rPr lang="ru-RU" sz="1100" i="1" spc="55" dirty="0" smtClean="0">
                <a:solidFill>
                  <a:srgbClr val="656565"/>
                </a:solidFill>
                <a:latin typeface="Trebuchet MS"/>
                <a:cs typeface="Trebuchet MS"/>
              </a:rPr>
              <a:t>ВК</a:t>
            </a:r>
            <a:r>
              <a:rPr sz="1100" i="1" spc="30" dirty="0" smtClean="0">
                <a:solidFill>
                  <a:srgbClr val="656565"/>
                </a:solidFill>
                <a:latin typeface="Trebuchet MS"/>
                <a:cs typeface="Trebuchet MS"/>
              </a:rPr>
              <a:t> </a:t>
            </a:r>
            <a:r>
              <a:rPr lang="ru-RU" sz="1100" spc="-80" dirty="0" smtClean="0">
                <a:solidFill>
                  <a:srgbClr val="656565"/>
                </a:solidFill>
                <a:latin typeface="Arial"/>
                <a:cs typeface="Arial"/>
              </a:rPr>
              <a:t>на</a:t>
            </a:r>
            <a:r>
              <a:rPr sz="1100" spc="55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225" spc="675" baseline="92592" dirty="0">
                <a:solidFill>
                  <a:srgbClr val="656565"/>
                </a:solidFill>
                <a:latin typeface="Book Antiqua"/>
                <a:cs typeface="Book Antiqua"/>
              </a:rPr>
              <a:t>~</a:t>
            </a:r>
            <a:r>
              <a:rPr sz="1100" spc="-70" dirty="0">
                <a:solidFill>
                  <a:srgbClr val="656565"/>
                </a:solidFill>
                <a:latin typeface="Arial"/>
                <a:cs typeface="Arial"/>
              </a:rPr>
              <a:t>15</a:t>
            </a:r>
            <a:r>
              <a:rPr sz="1100" spc="-70" dirty="0" smtClean="0">
                <a:solidFill>
                  <a:srgbClr val="656565"/>
                </a:solidFill>
                <a:latin typeface="Arial"/>
                <a:cs typeface="Arial"/>
              </a:rPr>
              <a:t>%</a:t>
            </a:r>
            <a:r>
              <a:rPr sz="1100" spc="-30" dirty="0" smtClean="0">
                <a:solidFill>
                  <a:srgbClr val="656565"/>
                </a:solidFill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151130" indent="-138430">
              <a:lnSpc>
                <a:spcPct val="100000"/>
              </a:lnSpc>
              <a:spcBef>
                <a:spcPts val="35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sz="1100" dirty="0">
                <a:solidFill>
                  <a:srgbClr val="656565"/>
                </a:solidFill>
                <a:latin typeface="Arial"/>
                <a:cs typeface="Arial"/>
              </a:rPr>
              <a:t>bMMI, </a:t>
            </a:r>
            <a:r>
              <a:rPr sz="1100" spc="-50" dirty="0" err="1" smtClean="0">
                <a:solidFill>
                  <a:srgbClr val="656565"/>
                </a:solidFill>
                <a:latin typeface="Arial"/>
                <a:cs typeface="Arial"/>
              </a:rPr>
              <a:t>sMBR</a:t>
            </a:r>
            <a:r>
              <a:rPr lang="ru-RU" sz="1100" spc="-50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1100" spc="-50" dirty="0" smtClean="0">
                <a:solidFill>
                  <a:srgbClr val="656565"/>
                </a:solidFill>
                <a:latin typeface="Arial"/>
                <a:cs typeface="Arial"/>
              </a:rPr>
              <a:t>(</a:t>
            </a:r>
            <a:r>
              <a:rPr lang="ru-RU" sz="1100" spc="-50" dirty="0" err="1" smtClean="0">
                <a:solidFill>
                  <a:srgbClr val="656565"/>
                </a:solidFill>
                <a:latin typeface="Arial"/>
                <a:cs typeface="Arial"/>
              </a:rPr>
              <a:t>Пови</a:t>
            </a:r>
            <a:r>
              <a:rPr sz="1100" spc="-50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lang="ru-RU" sz="1100" spc="-20" dirty="0" smtClean="0">
                <a:solidFill>
                  <a:srgbClr val="656565"/>
                </a:solidFill>
                <a:latin typeface="Arial"/>
                <a:cs typeface="Arial"/>
              </a:rPr>
              <a:t>и </a:t>
            </a:r>
            <a:r>
              <a:rPr lang="ru-RU" sz="1100" spc="-20" dirty="0" err="1" smtClean="0">
                <a:solidFill>
                  <a:srgbClr val="656565"/>
                </a:solidFill>
                <a:latin typeface="Arial"/>
                <a:cs typeface="Arial"/>
              </a:rPr>
              <a:t>др</a:t>
            </a:r>
            <a:r>
              <a:rPr sz="1100" spc="-20" dirty="0" smtClean="0">
                <a:solidFill>
                  <a:srgbClr val="656565"/>
                </a:solidFill>
                <a:latin typeface="Arial"/>
                <a:cs typeface="Arial"/>
              </a:rPr>
              <a:t>.,</a:t>
            </a:r>
            <a:r>
              <a:rPr sz="1100" spc="30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656565"/>
                </a:solidFill>
                <a:latin typeface="Arial"/>
                <a:cs typeface="Arial"/>
              </a:rPr>
              <a:t>2008)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3439" y="2130677"/>
            <a:ext cx="9645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25" dirty="0">
                <a:solidFill>
                  <a:srgbClr val="656565"/>
                </a:solidFill>
                <a:latin typeface="Georgia"/>
                <a:cs typeface="Georgia"/>
              </a:rPr>
              <a:t>P </a:t>
            </a:r>
            <a:r>
              <a:rPr sz="1100" spc="80" dirty="0">
                <a:solidFill>
                  <a:srgbClr val="656565"/>
                </a:solidFill>
                <a:latin typeface="PMingLiU"/>
                <a:cs typeface="PMingLiU"/>
              </a:rPr>
              <a:t>(</a:t>
            </a:r>
            <a:r>
              <a:rPr sz="1100" i="1" spc="80" dirty="0">
                <a:solidFill>
                  <a:srgbClr val="656565"/>
                </a:solidFill>
                <a:latin typeface="Georgia"/>
                <a:cs typeface="Georgia"/>
              </a:rPr>
              <a:t>S</a:t>
            </a:r>
            <a:r>
              <a:rPr sz="1200" i="1" spc="120" baseline="-10416" dirty="0">
                <a:solidFill>
                  <a:srgbClr val="656565"/>
                </a:solidFill>
                <a:latin typeface="Arial"/>
                <a:cs typeface="Arial"/>
              </a:rPr>
              <a:t>r</a:t>
            </a:r>
            <a:r>
              <a:rPr sz="1100" spc="80" dirty="0">
                <a:solidFill>
                  <a:srgbClr val="656565"/>
                </a:solidFill>
                <a:latin typeface="Lucida Sans Unicode"/>
                <a:cs typeface="Lucida Sans Unicode"/>
              </a:rPr>
              <a:t>|</a:t>
            </a:r>
            <a:r>
              <a:rPr sz="1100" i="1" spc="80" dirty="0">
                <a:solidFill>
                  <a:srgbClr val="656565"/>
                </a:solidFill>
                <a:latin typeface="Georgia"/>
                <a:cs typeface="Georgia"/>
              </a:rPr>
              <a:t>X</a:t>
            </a:r>
            <a:r>
              <a:rPr sz="1200" i="1" spc="120" baseline="-10416" dirty="0">
                <a:solidFill>
                  <a:srgbClr val="656565"/>
                </a:solidFill>
                <a:latin typeface="Arial"/>
                <a:cs typeface="Arial"/>
              </a:rPr>
              <a:t>r</a:t>
            </a:r>
            <a:r>
              <a:rPr sz="1100" spc="80" dirty="0">
                <a:solidFill>
                  <a:srgbClr val="656565"/>
                </a:solidFill>
                <a:latin typeface="PMingLiU"/>
                <a:cs typeface="PMingLiU"/>
              </a:rPr>
              <a:t>) </a:t>
            </a:r>
            <a:r>
              <a:rPr sz="1100" spc="260" dirty="0">
                <a:solidFill>
                  <a:srgbClr val="656565"/>
                </a:solidFill>
                <a:latin typeface="PMingLiU"/>
                <a:cs typeface="PMingLiU"/>
              </a:rPr>
              <a:t>=</a:t>
            </a:r>
            <a:r>
              <a:rPr sz="1100" spc="55" dirty="0">
                <a:solidFill>
                  <a:srgbClr val="656565"/>
                </a:solidFill>
                <a:latin typeface="PMingLiU"/>
                <a:cs typeface="PMingLiU"/>
              </a:rPr>
              <a:t> </a:t>
            </a:r>
            <a:r>
              <a:rPr sz="1650" spc="705" baseline="2525" dirty="0">
                <a:solidFill>
                  <a:srgbClr val="656565"/>
                </a:solidFill>
                <a:latin typeface="Arial"/>
                <a:cs typeface="Arial"/>
              </a:rPr>
              <a:t>Σ</a:t>
            </a:r>
            <a:endParaRPr sz="1650" baseline="2525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93023" y="2225711"/>
            <a:ext cx="5403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90" dirty="0">
                <a:solidFill>
                  <a:srgbClr val="656565"/>
                </a:solidFill>
                <a:latin typeface="Georgia"/>
                <a:cs typeface="Georgia"/>
              </a:rPr>
              <a:t>p </a:t>
            </a:r>
            <a:r>
              <a:rPr sz="1100" spc="70" dirty="0">
                <a:solidFill>
                  <a:srgbClr val="656565"/>
                </a:solidFill>
                <a:latin typeface="PMingLiU"/>
                <a:cs typeface="PMingLiU"/>
              </a:rPr>
              <a:t>(</a:t>
            </a:r>
            <a:r>
              <a:rPr sz="1100" b="1" spc="70" dirty="0">
                <a:solidFill>
                  <a:srgbClr val="656565"/>
                </a:solidFill>
                <a:latin typeface="Arial"/>
                <a:cs typeface="Arial"/>
              </a:rPr>
              <a:t>X </a:t>
            </a:r>
            <a:r>
              <a:rPr sz="1100" i="1" spc="5" dirty="0">
                <a:solidFill>
                  <a:srgbClr val="656565"/>
                </a:solidFill>
                <a:latin typeface="Georgia"/>
                <a:cs typeface="Georgia"/>
              </a:rPr>
              <a:t>,</a:t>
            </a:r>
            <a:r>
              <a:rPr sz="1100" i="1" spc="-85" dirty="0">
                <a:solidFill>
                  <a:srgbClr val="656565"/>
                </a:solidFill>
                <a:latin typeface="Georgia"/>
                <a:cs typeface="Georgia"/>
              </a:rPr>
              <a:t> </a:t>
            </a:r>
            <a:r>
              <a:rPr sz="1100" i="1" spc="95" dirty="0">
                <a:solidFill>
                  <a:srgbClr val="656565"/>
                </a:solidFill>
                <a:latin typeface="Georgia"/>
                <a:cs typeface="Georgia"/>
              </a:rPr>
              <a:t>S</a:t>
            </a:r>
            <a:r>
              <a:rPr sz="1100" spc="95" dirty="0">
                <a:solidFill>
                  <a:srgbClr val="656565"/>
                </a:solidFill>
                <a:latin typeface="PMingLiU"/>
                <a:cs typeface="PMingLiU"/>
              </a:rPr>
              <a:t>)</a:t>
            </a:r>
            <a:endParaRPr sz="1100">
              <a:latin typeface="PMingLiU"/>
              <a:cs typeface="PMingLiU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46300" y="2036951"/>
            <a:ext cx="20955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988694" algn="l"/>
              </a:tabLst>
            </a:pPr>
            <a:r>
              <a:rPr sz="1100" u="sng" spc="-5" dirty="0">
                <a:solidFill>
                  <a:srgbClr val="656565"/>
                </a:solidFill>
                <a:uFill>
                  <a:solidFill>
                    <a:srgbClr val="656565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100" u="sng" spc="-50" dirty="0">
                <a:solidFill>
                  <a:srgbClr val="656565"/>
                </a:solidFill>
                <a:uFill>
                  <a:solidFill>
                    <a:srgbClr val="656565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i="1" u="sng" spc="-90" dirty="0">
                <a:solidFill>
                  <a:srgbClr val="656565"/>
                </a:solidFill>
                <a:uFill>
                  <a:solidFill>
                    <a:srgbClr val="656565"/>
                  </a:solidFill>
                </a:uFill>
                <a:latin typeface="Georgia"/>
                <a:cs typeface="Georgia"/>
              </a:rPr>
              <a:t>p</a:t>
            </a:r>
            <a:r>
              <a:rPr sz="1100" i="1" u="sng" spc="-85" dirty="0">
                <a:solidFill>
                  <a:srgbClr val="656565"/>
                </a:solidFill>
                <a:uFill>
                  <a:solidFill>
                    <a:srgbClr val="656565"/>
                  </a:solidFill>
                </a:uFill>
                <a:latin typeface="Georgia"/>
                <a:cs typeface="Georgia"/>
              </a:rPr>
              <a:t> </a:t>
            </a:r>
            <a:r>
              <a:rPr sz="1100" u="sng" spc="80" dirty="0">
                <a:solidFill>
                  <a:srgbClr val="656565"/>
                </a:solidFill>
                <a:uFill>
                  <a:solidFill>
                    <a:srgbClr val="656565"/>
                  </a:solidFill>
                </a:uFill>
                <a:latin typeface="PMingLiU"/>
                <a:cs typeface="PMingLiU"/>
              </a:rPr>
              <a:t>(</a:t>
            </a:r>
            <a:r>
              <a:rPr sz="1100" b="1" u="sng" spc="80" dirty="0">
                <a:solidFill>
                  <a:srgbClr val="656565"/>
                </a:solidFill>
                <a:uFill>
                  <a:solidFill>
                    <a:srgbClr val="656565"/>
                  </a:solidFill>
                </a:uFill>
                <a:latin typeface="Arial"/>
                <a:cs typeface="Arial"/>
              </a:rPr>
              <a:t>X</a:t>
            </a:r>
            <a:r>
              <a:rPr sz="1200" i="1" u="sng" spc="120" baseline="-10416" dirty="0">
                <a:solidFill>
                  <a:srgbClr val="656565"/>
                </a:solidFill>
                <a:uFill>
                  <a:solidFill>
                    <a:srgbClr val="656565"/>
                  </a:solidFill>
                </a:uFill>
                <a:latin typeface="Arial"/>
                <a:cs typeface="Arial"/>
              </a:rPr>
              <a:t>r</a:t>
            </a:r>
            <a:r>
              <a:rPr sz="1100" i="1" u="sng" spc="80" dirty="0">
                <a:solidFill>
                  <a:srgbClr val="656565"/>
                </a:solidFill>
                <a:uFill>
                  <a:solidFill>
                    <a:srgbClr val="656565"/>
                  </a:solidFill>
                </a:uFill>
                <a:latin typeface="Georgia"/>
                <a:cs typeface="Georgia"/>
              </a:rPr>
              <a:t>,</a:t>
            </a:r>
            <a:r>
              <a:rPr sz="1100" i="1" u="sng" spc="-80" dirty="0">
                <a:solidFill>
                  <a:srgbClr val="656565"/>
                </a:solidFill>
                <a:uFill>
                  <a:solidFill>
                    <a:srgbClr val="656565"/>
                  </a:solidFill>
                </a:uFill>
                <a:latin typeface="Georgia"/>
                <a:cs typeface="Georgia"/>
              </a:rPr>
              <a:t> </a:t>
            </a:r>
            <a:r>
              <a:rPr sz="1100" i="1" u="sng" spc="100" dirty="0">
                <a:solidFill>
                  <a:srgbClr val="656565"/>
                </a:solidFill>
                <a:uFill>
                  <a:solidFill>
                    <a:srgbClr val="656565"/>
                  </a:solidFill>
                </a:uFill>
                <a:latin typeface="Georgia"/>
                <a:cs typeface="Georgia"/>
              </a:rPr>
              <a:t>S</a:t>
            </a:r>
            <a:r>
              <a:rPr sz="1200" i="1" u="sng" spc="150" baseline="-10416" dirty="0">
                <a:solidFill>
                  <a:srgbClr val="656565"/>
                </a:solidFill>
                <a:uFill>
                  <a:solidFill>
                    <a:srgbClr val="656565"/>
                  </a:solidFill>
                </a:uFill>
                <a:latin typeface="Arial"/>
                <a:cs typeface="Arial"/>
              </a:rPr>
              <a:t>r</a:t>
            </a:r>
            <a:r>
              <a:rPr sz="1100" u="sng" spc="100" dirty="0">
                <a:solidFill>
                  <a:srgbClr val="656565"/>
                </a:solidFill>
                <a:uFill>
                  <a:solidFill>
                    <a:srgbClr val="656565"/>
                  </a:solidFill>
                </a:uFill>
                <a:latin typeface="PMingLiU"/>
                <a:cs typeface="PMingLiU"/>
              </a:rPr>
              <a:t>)</a:t>
            </a:r>
            <a:r>
              <a:rPr sz="1100" spc="100" dirty="0">
                <a:solidFill>
                  <a:srgbClr val="656565"/>
                </a:solidFill>
                <a:latin typeface="PMingLiU"/>
                <a:cs typeface="PMingLiU"/>
              </a:rPr>
              <a:t>	</a:t>
            </a:r>
            <a:r>
              <a:rPr sz="1100" u="sng" spc="100" dirty="0">
                <a:solidFill>
                  <a:srgbClr val="656565"/>
                </a:solidFill>
                <a:uFill>
                  <a:solidFill>
                    <a:srgbClr val="656565"/>
                  </a:solidFill>
                </a:uFill>
                <a:latin typeface="PMingLiU"/>
                <a:cs typeface="PMingLiU"/>
              </a:rPr>
              <a:t> </a:t>
            </a:r>
            <a:r>
              <a:rPr sz="1100" i="1" u="sng" spc="-90" dirty="0">
                <a:solidFill>
                  <a:srgbClr val="656565"/>
                </a:solidFill>
                <a:uFill>
                  <a:solidFill>
                    <a:srgbClr val="656565"/>
                  </a:solidFill>
                </a:uFill>
                <a:latin typeface="Georgia"/>
                <a:cs typeface="Georgia"/>
              </a:rPr>
              <a:t>p </a:t>
            </a:r>
            <a:r>
              <a:rPr sz="1100" u="sng" spc="75" dirty="0">
                <a:solidFill>
                  <a:srgbClr val="656565"/>
                </a:solidFill>
                <a:uFill>
                  <a:solidFill>
                    <a:srgbClr val="656565"/>
                  </a:solidFill>
                </a:uFill>
                <a:latin typeface="PMingLiU"/>
                <a:cs typeface="PMingLiU"/>
              </a:rPr>
              <a:t>(</a:t>
            </a:r>
            <a:r>
              <a:rPr sz="1100" b="1" u="sng" spc="75" dirty="0">
                <a:solidFill>
                  <a:srgbClr val="656565"/>
                </a:solidFill>
                <a:uFill>
                  <a:solidFill>
                    <a:srgbClr val="656565"/>
                  </a:solidFill>
                </a:uFill>
                <a:latin typeface="Arial"/>
                <a:cs typeface="Arial"/>
              </a:rPr>
              <a:t>X</a:t>
            </a:r>
            <a:r>
              <a:rPr sz="1200" i="1" u="sng" spc="112" baseline="-10416" dirty="0">
                <a:solidFill>
                  <a:srgbClr val="656565"/>
                </a:solidFill>
                <a:uFill>
                  <a:solidFill>
                    <a:srgbClr val="656565"/>
                  </a:solidFill>
                </a:uFill>
                <a:latin typeface="Arial"/>
                <a:cs typeface="Arial"/>
              </a:rPr>
              <a:t>r</a:t>
            </a:r>
            <a:r>
              <a:rPr sz="1100" u="sng" spc="75" dirty="0">
                <a:solidFill>
                  <a:srgbClr val="656565"/>
                </a:solidFill>
                <a:uFill>
                  <a:solidFill>
                    <a:srgbClr val="656565"/>
                  </a:solidFill>
                </a:uFill>
                <a:latin typeface="Lucida Sans Unicode"/>
                <a:cs typeface="Lucida Sans Unicode"/>
              </a:rPr>
              <a:t>|</a:t>
            </a:r>
            <a:r>
              <a:rPr sz="1100" i="1" u="sng" spc="75" dirty="0">
                <a:solidFill>
                  <a:srgbClr val="656565"/>
                </a:solidFill>
                <a:uFill>
                  <a:solidFill>
                    <a:srgbClr val="656565"/>
                  </a:solidFill>
                </a:uFill>
                <a:latin typeface="Georgia"/>
                <a:cs typeface="Georgia"/>
              </a:rPr>
              <a:t>S</a:t>
            </a:r>
            <a:r>
              <a:rPr sz="1200" i="1" u="sng" spc="112" baseline="-10416" dirty="0">
                <a:solidFill>
                  <a:srgbClr val="656565"/>
                </a:solidFill>
                <a:uFill>
                  <a:solidFill>
                    <a:srgbClr val="656565"/>
                  </a:solidFill>
                </a:uFill>
                <a:latin typeface="Arial"/>
                <a:cs typeface="Arial"/>
              </a:rPr>
              <a:t>r</a:t>
            </a:r>
            <a:r>
              <a:rPr sz="1100" u="sng" spc="75" dirty="0">
                <a:solidFill>
                  <a:srgbClr val="656565"/>
                </a:solidFill>
                <a:uFill>
                  <a:solidFill>
                    <a:srgbClr val="656565"/>
                  </a:solidFill>
                </a:uFill>
                <a:latin typeface="PMingLiU"/>
                <a:cs typeface="PMingLiU"/>
              </a:rPr>
              <a:t>) </a:t>
            </a:r>
            <a:r>
              <a:rPr sz="1100" i="1" u="sng" spc="25" dirty="0">
                <a:solidFill>
                  <a:srgbClr val="656565"/>
                </a:solidFill>
                <a:uFill>
                  <a:solidFill>
                    <a:srgbClr val="656565"/>
                  </a:solidFill>
                </a:uFill>
                <a:latin typeface="Georgia"/>
                <a:cs typeface="Georgia"/>
              </a:rPr>
              <a:t>P</a:t>
            </a:r>
            <a:r>
              <a:rPr sz="1100" i="1" u="sng" spc="-140" dirty="0">
                <a:solidFill>
                  <a:srgbClr val="656565"/>
                </a:solidFill>
                <a:uFill>
                  <a:solidFill>
                    <a:srgbClr val="656565"/>
                  </a:solidFill>
                </a:uFill>
                <a:latin typeface="Georgia"/>
                <a:cs typeface="Georgia"/>
              </a:rPr>
              <a:t> </a:t>
            </a:r>
            <a:r>
              <a:rPr sz="1100" u="sng" spc="95" dirty="0">
                <a:solidFill>
                  <a:srgbClr val="656565"/>
                </a:solidFill>
                <a:uFill>
                  <a:solidFill>
                    <a:srgbClr val="656565"/>
                  </a:solidFill>
                </a:uFill>
                <a:latin typeface="PMingLiU"/>
                <a:cs typeface="PMingLiU"/>
              </a:rPr>
              <a:t>(</a:t>
            </a:r>
            <a:r>
              <a:rPr sz="1100" i="1" u="sng" spc="95" dirty="0">
                <a:solidFill>
                  <a:srgbClr val="656565"/>
                </a:solidFill>
                <a:uFill>
                  <a:solidFill>
                    <a:srgbClr val="656565"/>
                  </a:solidFill>
                </a:uFill>
                <a:latin typeface="Georgia"/>
                <a:cs typeface="Georgia"/>
              </a:rPr>
              <a:t>S</a:t>
            </a:r>
            <a:r>
              <a:rPr sz="1200" i="1" u="sng" spc="142" baseline="-10416" dirty="0">
                <a:solidFill>
                  <a:srgbClr val="656565"/>
                </a:solidFill>
                <a:uFill>
                  <a:solidFill>
                    <a:srgbClr val="656565"/>
                  </a:solidFill>
                </a:uFill>
                <a:latin typeface="Arial"/>
                <a:cs typeface="Arial"/>
              </a:rPr>
              <a:t>r</a:t>
            </a:r>
            <a:r>
              <a:rPr sz="1100" u="sng" spc="95" dirty="0">
                <a:solidFill>
                  <a:srgbClr val="656565"/>
                </a:solidFill>
                <a:uFill>
                  <a:solidFill>
                    <a:srgbClr val="656565"/>
                  </a:solidFill>
                </a:uFill>
                <a:latin typeface="PMingLiU"/>
                <a:cs typeface="PMingLiU"/>
              </a:rPr>
              <a:t>)</a:t>
            </a:r>
            <a:r>
              <a:rPr sz="1100" u="sng" spc="5" dirty="0">
                <a:solidFill>
                  <a:srgbClr val="656565"/>
                </a:solidFill>
                <a:uFill>
                  <a:solidFill>
                    <a:srgbClr val="656565"/>
                  </a:solidFill>
                </a:uFill>
                <a:latin typeface="PMingLiU"/>
                <a:cs typeface="PMingLiU"/>
              </a:rPr>
              <a:t> </a:t>
            </a:r>
            <a:endParaRPr sz="1100">
              <a:latin typeface="PMingLiU"/>
              <a:cs typeface="PMingLiU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61208" y="2130677"/>
            <a:ext cx="3333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260" dirty="0">
                <a:solidFill>
                  <a:srgbClr val="656565"/>
                </a:solidFill>
                <a:latin typeface="PMingLiU"/>
                <a:cs typeface="PMingLiU"/>
              </a:rPr>
              <a:t>=</a:t>
            </a:r>
            <a:r>
              <a:rPr sz="1100" spc="55" dirty="0">
                <a:solidFill>
                  <a:srgbClr val="656565"/>
                </a:solidFill>
                <a:latin typeface="PMingLiU"/>
                <a:cs typeface="PMingLiU"/>
              </a:rPr>
              <a:t> </a:t>
            </a:r>
            <a:r>
              <a:rPr sz="1650" spc="705" baseline="2525" dirty="0">
                <a:solidFill>
                  <a:srgbClr val="656565"/>
                </a:solidFill>
                <a:latin typeface="Arial"/>
                <a:cs typeface="Arial"/>
              </a:rPr>
              <a:t>Σ</a:t>
            </a:r>
            <a:endParaRPr sz="1650" baseline="2525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92541" y="2303994"/>
            <a:ext cx="10674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88694" algn="l"/>
              </a:tabLst>
            </a:pPr>
            <a:r>
              <a:rPr sz="800" i="1" spc="-20" dirty="0">
                <a:solidFill>
                  <a:srgbClr val="656565"/>
                </a:solidFill>
                <a:latin typeface="Arial"/>
                <a:cs typeface="Arial"/>
              </a:rPr>
              <a:t>S	S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41295" y="2283814"/>
            <a:ext cx="105029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88694" algn="l"/>
              </a:tabLst>
            </a:pPr>
            <a:r>
              <a:rPr sz="800" i="1" spc="114" dirty="0">
                <a:solidFill>
                  <a:srgbClr val="656565"/>
                </a:solidFill>
                <a:latin typeface="Arial"/>
                <a:cs typeface="Arial"/>
              </a:rPr>
              <a:t>r	r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69348" y="2225711"/>
            <a:ext cx="8718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90" dirty="0">
                <a:solidFill>
                  <a:srgbClr val="656565"/>
                </a:solidFill>
                <a:latin typeface="Georgia"/>
                <a:cs typeface="Georgia"/>
              </a:rPr>
              <a:t>p </a:t>
            </a:r>
            <a:r>
              <a:rPr sz="1100" spc="70" dirty="0">
                <a:solidFill>
                  <a:srgbClr val="656565"/>
                </a:solidFill>
                <a:latin typeface="PMingLiU"/>
                <a:cs typeface="PMingLiU"/>
              </a:rPr>
              <a:t>(</a:t>
            </a:r>
            <a:r>
              <a:rPr sz="1100" b="1" spc="70" dirty="0">
                <a:solidFill>
                  <a:srgbClr val="656565"/>
                </a:solidFill>
                <a:latin typeface="Arial"/>
                <a:cs typeface="Arial"/>
              </a:rPr>
              <a:t>X </a:t>
            </a:r>
            <a:r>
              <a:rPr sz="1100" spc="25" dirty="0">
                <a:solidFill>
                  <a:srgbClr val="656565"/>
                </a:solidFill>
                <a:latin typeface="Lucida Sans Unicode"/>
                <a:cs typeface="Lucida Sans Unicode"/>
              </a:rPr>
              <a:t>|</a:t>
            </a:r>
            <a:r>
              <a:rPr sz="1100" i="1" spc="25" dirty="0">
                <a:solidFill>
                  <a:srgbClr val="656565"/>
                </a:solidFill>
                <a:latin typeface="Georgia"/>
                <a:cs typeface="Georgia"/>
              </a:rPr>
              <a:t>S</a:t>
            </a:r>
            <a:r>
              <a:rPr sz="1100" spc="25" dirty="0">
                <a:solidFill>
                  <a:srgbClr val="656565"/>
                </a:solidFill>
                <a:latin typeface="PMingLiU"/>
                <a:cs typeface="PMingLiU"/>
              </a:rPr>
              <a:t>) </a:t>
            </a:r>
            <a:r>
              <a:rPr sz="1100" i="1" spc="25" dirty="0">
                <a:solidFill>
                  <a:srgbClr val="656565"/>
                </a:solidFill>
                <a:latin typeface="Georgia"/>
                <a:cs typeface="Georgia"/>
              </a:rPr>
              <a:t>P</a:t>
            </a:r>
            <a:r>
              <a:rPr sz="1100" i="1" spc="-45" dirty="0">
                <a:solidFill>
                  <a:srgbClr val="656565"/>
                </a:solidFill>
                <a:latin typeface="Georgia"/>
                <a:cs typeface="Georgia"/>
              </a:rPr>
              <a:t> </a:t>
            </a:r>
            <a:r>
              <a:rPr sz="1100" spc="85" dirty="0">
                <a:solidFill>
                  <a:srgbClr val="656565"/>
                </a:solidFill>
                <a:latin typeface="PMingLiU"/>
                <a:cs typeface="PMingLiU"/>
              </a:rPr>
              <a:t>(</a:t>
            </a:r>
            <a:r>
              <a:rPr sz="1100" i="1" spc="85" dirty="0">
                <a:solidFill>
                  <a:srgbClr val="656565"/>
                </a:solidFill>
                <a:latin typeface="Georgia"/>
                <a:cs typeface="Georgia"/>
              </a:rPr>
              <a:t>S</a:t>
            </a:r>
            <a:r>
              <a:rPr sz="1100" spc="85" dirty="0">
                <a:solidFill>
                  <a:srgbClr val="656565"/>
                </a:solidFill>
                <a:latin typeface="PMingLiU"/>
                <a:cs typeface="PMingLiU"/>
              </a:rPr>
              <a:t>)</a:t>
            </a:r>
            <a:endParaRPr sz="1100" dirty="0">
              <a:latin typeface="PMingLiU"/>
              <a:cs typeface="PMingLiU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71000" y="2443961"/>
            <a:ext cx="10668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55" dirty="0">
                <a:solidFill>
                  <a:srgbClr val="656565"/>
                </a:solidFill>
                <a:latin typeface="Arial"/>
                <a:cs typeface="Arial"/>
              </a:rPr>
              <a:t>R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11755" y="2448190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894" dirty="0">
                <a:solidFill>
                  <a:srgbClr val="656565"/>
                </a:solidFill>
                <a:latin typeface="Arial"/>
                <a:cs typeface="Arial"/>
              </a:rPr>
              <a:t>Σ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17343" y="2781666"/>
            <a:ext cx="214629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135" dirty="0">
                <a:solidFill>
                  <a:srgbClr val="656565"/>
                </a:solidFill>
                <a:latin typeface="Arial"/>
                <a:cs typeface="Arial"/>
              </a:rPr>
              <a:t>r</a:t>
            </a:r>
            <a:r>
              <a:rPr sz="800" spc="140" dirty="0">
                <a:solidFill>
                  <a:srgbClr val="656565"/>
                </a:solidFill>
                <a:latin typeface="PMingLiU"/>
                <a:cs typeface="PMingLiU"/>
              </a:rPr>
              <a:t>=1</a:t>
            </a:r>
            <a:endParaRPr sz="800">
              <a:latin typeface="PMingLiU"/>
              <a:cs typeface="PMingLiU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63242" y="2637915"/>
            <a:ext cx="17157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56055" algn="l"/>
                <a:tab pos="1654175" algn="l"/>
              </a:tabLst>
            </a:pPr>
            <a:r>
              <a:rPr sz="800" i="1" spc="90" dirty="0">
                <a:solidFill>
                  <a:srgbClr val="656565"/>
                </a:solidFill>
                <a:latin typeface="Arial"/>
                <a:cs typeface="Arial"/>
              </a:rPr>
              <a:t>mmi	</a:t>
            </a:r>
            <a:r>
              <a:rPr sz="800" i="1" spc="114" dirty="0">
                <a:solidFill>
                  <a:srgbClr val="656565"/>
                </a:solidFill>
                <a:latin typeface="Arial"/>
                <a:cs typeface="Arial"/>
              </a:rPr>
              <a:t>r	r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67687" y="2579812"/>
            <a:ext cx="18745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64490" algn="l"/>
                <a:tab pos="1079500" algn="l"/>
              </a:tabLst>
            </a:pPr>
            <a:r>
              <a:rPr sz="1100" spc="165" dirty="0">
                <a:solidFill>
                  <a:srgbClr val="656565"/>
                </a:solidFill>
                <a:latin typeface="Lucida Sans Unicode"/>
                <a:cs typeface="Lucida Sans Unicode"/>
              </a:rPr>
              <a:t>L	</a:t>
            </a:r>
            <a:r>
              <a:rPr sz="1100" spc="30" dirty="0">
                <a:solidFill>
                  <a:srgbClr val="656565"/>
                </a:solidFill>
                <a:latin typeface="PMingLiU"/>
                <a:cs typeface="PMingLiU"/>
              </a:rPr>
              <a:t>(</a:t>
            </a:r>
            <a:r>
              <a:rPr sz="1100" i="1" spc="30" dirty="0">
                <a:solidFill>
                  <a:srgbClr val="656565"/>
                </a:solidFill>
                <a:latin typeface="Georgia"/>
                <a:cs typeface="Georgia"/>
              </a:rPr>
              <a:t>θ</a:t>
            </a:r>
            <a:r>
              <a:rPr sz="1100" spc="30" dirty="0">
                <a:solidFill>
                  <a:srgbClr val="656565"/>
                </a:solidFill>
                <a:latin typeface="PMingLiU"/>
                <a:cs typeface="PMingLiU"/>
              </a:rPr>
              <a:t>)</a:t>
            </a:r>
            <a:r>
              <a:rPr sz="1100" spc="15" dirty="0">
                <a:solidFill>
                  <a:srgbClr val="656565"/>
                </a:solidFill>
                <a:latin typeface="PMingLiU"/>
                <a:cs typeface="PMingLiU"/>
              </a:rPr>
              <a:t> </a:t>
            </a:r>
            <a:r>
              <a:rPr sz="1100" spc="260" dirty="0">
                <a:solidFill>
                  <a:srgbClr val="656565"/>
                </a:solidFill>
                <a:latin typeface="PMingLiU"/>
                <a:cs typeface="PMingLiU"/>
              </a:rPr>
              <a:t>=</a:t>
            </a:r>
            <a:r>
              <a:rPr sz="1100" spc="15" dirty="0">
                <a:solidFill>
                  <a:srgbClr val="656565"/>
                </a:solidFill>
                <a:latin typeface="PMingLiU"/>
                <a:cs typeface="PMingLiU"/>
              </a:rPr>
              <a:t> </a:t>
            </a:r>
            <a:r>
              <a:rPr sz="1100" spc="-30" dirty="0">
                <a:solidFill>
                  <a:srgbClr val="656565"/>
                </a:solidFill>
                <a:latin typeface="Lucida Sans Unicode"/>
                <a:cs typeface="Lucida Sans Unicode"/>
              </a:rPr>
              <a:t>−	</a:t>
            </a:r>
            <a:r>
              <a:rPr sz="1100" spc="20" dirty="0">
                <a:solidFill>
                  <a:srgbClr val="656565"/>
                </a:solidFill>
                <a:latin typeface="PMingLiU"/>
                <a:cs typeface="PMingLiU"/>
              </a:rPr>
              <a:t>log </a:t>
            </a:r>
            <a:r>
              <a:rPr sz="1100" i="1" spc="25" dirty="0">
                <a:solidFill>
                  <a:srgbClr val="656565"/>
                </a:solidFill>
                <a:latin typeface="Georgia"/>
                <a:cs typeface="Georgia"/>
              </a:rPr>
              <a:t>P </a:t>
            </a:r>
            <a:r>
              <a:rPr sz="1100" spc="65" dirty="0">
                <a:solidFill>
                  <a:srgbClr val="656565"/>
                </a:solidFill>
                <a:latin typeface="PMingLiU"/>
                <a:cs typeface="PMingLiU"/>
              </a:rPr>
              <a:t>(</a:t>
            </a:r>
            <a:r>
              <a:rPr sz="1100" i="1" spc="65" dirty="0">
                <a:solidFill>
                  <a:srgbClr val="656565"/>
                </a:solidFill>
                <a:latin typeface="Georgia"/>
                <a:cs typeface="Georgia"/>
              </a:rPr>
              <a:t>S </a:t>
            </a:r>
            <a:r>
              <a:rPr sz="1100" spc="-25" dirty="0">
                <a:solidFill>
                  <a:srgbClr val="656565"/>
                </a:solidFill>
                <a:latin typeface="Lucida Sans Unicode"/>
                <a:cs typeface="Lucida Sans Unicode"/>
              </a:rPr>
              <a:t>|</a:t>
            </a:r>
            <a:r>
              <a:rPr sz="1100" b="1" spc="-25" dirty="0">
                <a:solidFill>
                  <a:srgbClr val="656565"/>
                </a:solidFill>
                <a:latin typeface="Arial"/>
                <a:cs typeface="Arial"/>
              </a:rPr>
              <a:t>X</a:t>
            </a:r>
            <a:r>
              <a:rPr sz="1100" b="1" spc="140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1100" spc="75" dirty="0">
                <a:solidFill>
                  <a:srgbClr val="656565"/>
                </a:solidFill>
                <a:latin typeface="PMingLiU"/>
                <a:cs typeface="PMingLiU"/>
              </a:rPr>
              <a:t>)</a:t>
            </a:r>
            <a:endParaRPr sz="1100" dirty="0">
              <a:latin typeface="PMingLiU"/>
              <a:cs typeface="PMingLiU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35645" y="3011384"/>
            <a:ext cx="10668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55" dirty="0">
                <a:solidFill>
                  <a:srgbClr val="656565"/>
                </a:solidFill>
                <a:latin typeface="Arial"/>
                <a:cs typeface="Arial"/>
              </a:rPr>
              <a:t>R</a:t>
            </a:r>
            <a:endParaRPr sz="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97759" y="3011384"/>
            <a:ext cx="10668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55" dirty="0">
                <a:solidFill>
                  <a:srgbClr val="656565"/>
                </a:solidFill>
                <a:latin typeface="Arial"/>
                <a:cs typeface="Arial"/>
              </a:rPr>
              <a:t>R</a:t>
            </a:r>
            <a:endParaRPr sz="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3346348"/>
            <a:ext cx="1224280" cy="109855"/>
          </a:xfrm>
          <a:custGeom>
            <a:avLst/>
            <a:gdLst/>
            <a:ahLst/>
            <a:cxnLst/>
            <a:rect l="l" t="t" r="r" b="b"/>
            <a:pathLst>
              <a:path w="1224280" h="109854">
                <a:moveTo>
                  <a:pt x="0" y="109651"/>
                </a:moveTo>
                <a:lnTo>
                  <a:pt x="1224000" y="109651"/>
                </a:lnTo>
                <a:lnTo>
                  <a:pt x="1224000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80934" y="3196983"/>
            <a:ext cx="2448560" cy="109855"/>
          </a:xfrm>
          <a:custGeom>
            <a:avLst/>
            <a:gdLst/>
            <a:ahLst/>
            <a:cxnLst/>
            <a:rect l="l" t="t" r="r" b="b"/>
            <a:pathLst>
              <a:path w="2448560" h="109854">
                <a:moveTo>
                  <a:pt x="0" y="109651"/>
                </a:moveTo>
                <a:lnTo>
                  <a:pt x="2448001" y="109651"/>
                </a:lnTo>
                <a:lnTo>
                  <a:pt x="2448001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72001" y="3346348"/>
            <a:ext cx="1224280" cy="109855"/>
          </a:xfrm>
          <a:custGeom>
            <a:avLst/>
            <a:gdLst/>
            <a:ahLst/>
            <a:cxnLst/>
            <a:rect l="l" t="t" r="r" b="b"/>
            <a:pathLst>
              <a:path w="1224279" h="109854">
                <a:moveTo>
                  <a:pt x="0" y="109651"/>
                </a:moveTo>
                <a:lnTo>
                  <a:pt x="1224000" y="109651"/>
                </a:lnTo>
                <a:lnTo>
                  <a:pt x="1224000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066775" y="3194585"/>
            <a:ext cx="537845" cy="151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85"/>
              </a:lnSpc>
            </a:pPr>
            <a:r>
              <a:rPr sz="800" i="1" spc="105" dirty="0">
                <a:solidFill>
                  <a:srgbClr val="656565"/>
                </a:solidFill>
                <a:latin typeface="Arial"/>
                <a:cs typeface="Arial"/>
              </a:rPr>
              <a:t>sMBR</a:t>
            </a:r>
            <a:r>
              <a:rPr sz="800" i="1" spc="-80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1650" spc="44" baseline="7575" dirty="0">
                <a:solidFill>
                  <a:srgbClr val="656565"/>
                </a:solidFill>
                <a:latin typeface="PMingLiU"/>
                <a:cs typeface="PMingLiU"/>
              </a:rPr>
              <a:t>(</a:t>
            </a:r>
            <a:r>
              <a:rPr sz="1650" i="1" spc="44" baseline="7575" dirty="0">
                <a:solidFill>
                  <a:srgbClr val="656565"/>
                </a:solidFill>
                <a:latin typeface="Georgia"/>
                <a:cs typeface="Georgia"/>
              </a:rPr>
              <a:t>θ</a:t>
            </a:r>
            <a:r>
              <a:rPr sz="1650" spc="44" baseline="7575" dirty="0">
                <a:solidFill>
                  <a:srgbClr val="656565"/>
                </a:solidFill>
                <a:latin typeface="PMingLiU"/>
                <a:cs typeface="PMingLiU"/>
              </a:rPr>
              <a:t>)</a:t>
            </a:r>
            <a:endParaRPr sz="1650" baseline="7575">
              <a:latin typeface="PMingLiU"/>
              <a:cs typeface="PMingLiU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42888" y="3190429"/>
            <a:ext cx="2369185" cy="154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70"/>
              </a:lnSpc>
              <a:tabLst>
                <a:tab pos="464820" algn="l"/>
                <a:tab pos="1854200" algn="l"/>
              </a:tabLst>
            </a:pPr>
            <a:r>
              <a:rPr sz="1100" spc="260" dirty="0">
                <a:solidFill>
                  <a:srgbClr val="656565"/>
                </a:solidFill>
                <a:latin typeface="PMingLiU"/>
                <a:cs typeface="PMingLiU"/>
              </a:rPr>
              <a:t>=	</a:t>
            </a:r>
            <a:r>
              <a:rPr sz="1200" i="1" spc="157" baseline="-10416" dirty="0">
                <a:solidFill>
                  <a:srgbClr val="656565"/>
                </a:solidFill>
                <a:latin typeface="Arial"/>
                <a:cs typeface="Arial"/>
              </a:rPr>
              <a:t>sMBR </a:t>
            </a:r>
            <a:r>
              <a:rPr sz="1100" spc="80" dirty="0">
                <a:solidFill>
                  <a:srgbClr val="656565"/>
                </a:solidFill>
                <a:latin typeface="PMingLiU"/>
                <a:cs typeface="PMingLiU"/>
              </a:rPr>
              <a:t>(</a:t>
            </a:r>
            <a:r>
              <a:rPr sz="1100" b="1" spc="80" dirty="0">
                <a:solidFill>
                  <a:srgbClr val="656565"/>
                </a:solidFill>
                <a:latin typeface="Arial"/>
                <a:cs typeface="Arial"/>
              </a:rPr>
              <a:t>X</a:t>
            </a:r>
            <a:r>
              <a:rPr sz="1200" i="1" spc="120" baseline="-10416" dirty="0">
                <a:solidFill>
                  <a:srgbClr val="656565"/>
                </a:solidFill>
                <a:latin typeface="Arial"/>
                <a:cs typeface="Arial"/>
              </a:rPr>
              <a:t>r</a:t>
            </a:r>
            <a:r>
              <a:rPr sz="1100" i="1" spc="80" dirty="0">
                <a:solidFill>
                  <a:srgbClr val="656565"/>
                </a:solidFill>
                <a:latin typeface="Georgia"/>
                <a:cs typeface="Georgia"/>
              </a:rPr>
              <a:t>,</a:t>
            </a:r>
            <a:r>
              <a:rPr sz="1100" i="1" spc="-175" dirty="0">
                <a:solidFill>
                  <a:srgbClr val="656565"/>
                </a:solidFill>
                <a:latin typeface="Georgia"/>
                <a:cs typeface="Georgia"/>
              </a:rPr>
              <a:t> </a:t>
            </a:r>
            <a:r>
              <a:rPr sz="1100" i="1" spc="5" dirty="0">
                <a:solidFill>
                  <a:srgbClr val="656565"/>
                </a:solidFill>
                <a:latin typeface="Georgia"/>
                <a:cs typeface="Georgia"/>
              </a:rPr>
              <a:t>θ</a:t>
            </a:r>
            <a:r>
              <a:rPr sz="1100" spc="5" dirty="0">
                <a:solidFill>
                  <a:srgbClr val="656565"/>
                </a:solidFill>
                <a:latin typeface="PMingLiU"/>
                <a:cs typeface="PMingLiU"/>
              </a:rPr>
              <a:t>)</a:t>
            </a:r>
            <a:r>
              <a:rPr sz="1100" spc="20" dirty="0">
                <a:solidFill>
                  <a:srgbClr val="656565"/>
                </a:solidFill>
                <a:latin typeface="PMingLiU"/>
                <a:cs typeface="PMingLiU"/>
              </a:rPr>
              <a:t> </a:t>
            </a:r>
            <a:r>
              <a:rPr sz="1100" spc="260" dirty="0">
                <a:solidFill>
                  <a:srgbClr val="656565"/>
                </a:solidFill>
                <a:latin typeface="PMingLiU"/>
                <a:cs typeface="PMingLiU"/>
              </a:rPr>
              <a:t>=	</a:t>
            </a:r>
            <a:r>
              <a:rPr sz="1100" i="1" spc="25" dirty="0">
                <a:solidFill>
                  <a:srgbClr val="656565"/>
                </a:solidFill>
                <a:latin typeface="Georgia"/>
                <a:cs typeface="Georgia"/>
              </a:rPr>
              <a:t>P </a:t>
            </a:r>
            <a:r>
              <a:rPr sz="1100" spc="95" dirty="0">
                <a:solidFill>
                  <a:srgbClr val="656565"/>
                </a:solidFill>
                <a:latin typeface="PMingLiU"/>
                <a:cs typeface="PMingLiU"/>
              </a:rPr>
              <a:t>(</a:t>
            </a:r>
            <a:r>
              <a:rPr sz="1100" i="1" spc="95" dirty="0">
                <a:solidFill>
                  <a:srgbClr val="656565"/>
                </a:solidFill>
                <a:latin typeface="Georgia"/>
                <a:cs typeface="Georgia"/>
              </a:rPr>
              <a:t>S</a:t>
            </a:r>
            <a:r>
              <a:rPr sz="1200" i="1" spc="142" baseline="-10416" dirty="0">
                <a:solidFill>
                  <a:srgbClr val="656565"/>
                </a:solidFill>
                <a:latin typeface="Arial"/>
                <a:cs typeface="Arial"/>
              </a:rPr>
              <a:t>j</a:t>
            </a:r>
            <a:r>
              <a:rPr sz="1200" i="1" spc="195" baseline="-10416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1100" b="1" spc="90" dirty="0">
                <a:solidFill>
                  <a:srgbClr val="656565"/>
                </a:solidFill>
                <a:latin typeface="Arial"/>
                <a:cs typeface="Arial"/>
              </a:rPr>
              <a:t>X</a:t>
            </a:r>
            <a:r>
              <a:rPr sz="1200" i="1" spc="135" baseline="-10416" dirty="0">
                <a:solidFill>
                  <a:srgbClr val="656565"/>
                </a:solidFill>
                <a:latin typeface="Arial"/>
                <a:cs typeface="Arial"/>
              </a:rPr>
              <a:t>r</a:t>
            </a:r>
            <a:endParaRPr sz="1200" baseline="-10416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021341" y="3194585"/>
            <a:ext cx="617220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40"/>
              </a:lnSpc>
            </a:pPr>
            <a:r>
              <a:rPr sz="1100" spc="75" dirty="0">
                <a:solidFill>
                  <a:srgbClr val="656565"/>
                </a:solidFill>
                <a:latin typeface="PMingLiU"/>
                <a:cs typeface="PMingLiU"/>
              </a:rPr>
              <a:t>)</a:t>
            </a:r>
            <a:r>
              <a:rPr sz="1100" spc="-130" dirty="0">
                <a:solidFill>
                  <a:srgbClr val="656565"/>
                </a:solidFill>
                <a:latin typeface="PMingLiU"/>
                <a:cs typeface="PMingLiU"/>
              </a:rPr>
              <a:t> </a:t>
            </a:r>
            <a:r>
              <a:rPr sz="1100" i="1" spc="-15" dirty="0">
                <a:solidFill>
                  <a:srgbClr val="FF0000"/>
                </a:solidFill>
                <a:latin typeface="Georgia"/>
                <a:cs typeface="Georgia"/>
              </a:rPr>
              <a:t>e</a:t>
            </a:r>
            <a:r>
              <a:rPr sz="1100" i="1" spc="-10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100" spc="95" dirty="0">
                <a:solidFill>
                  <a:srgbClr val="FF0000"/>
                </a:solidFill>
                <a:latin typeface="PMingLiU"/>
                <a:cs typeface="PMingLiU"/>
              </a:rPr>
              <a:t>(</a:t>
            </a:r>
            <a:r>
              <a:rPr sz="1100" i="1" spc="95" dirty="0">
                <a:solidFill>
                  <a:srgbClr val="FF0000"/>
                </a:solidFill>
                <a:latin typeface="Georgia"/>
                <a:cs typeface="Georgia"/>
              </a:rPr>
              <a:t>S</a:t>
            </a:r>
            <a:r>
              <a:rPr sz="1200" i="1" spc="142" baseline="-10416" dirty="0">
                <a:solidFill>
                  <a:srgbClr val="FF0000"/>
                </a:solidFill>
                <a:latin typeface="Arial"/>
                <a:cs typeface="Arial"/>
              </a:rPr>
              <a:t>j</a:t>
            </a:r>
            <a:r>
              <a:rPr sz="1100" i="1" spc="95" dirty="0">
                <a:solidFill>
                  <a:srgbClr val="FF0000"/>
                </a:solidFill>
                <a:latin typeface="Georgia"/>
                <a:cs typeface="Georgia"/>
              </a:rPr>
              <a:t>,</a:t>
            </a:r>
            <a:r>
              <a:rPr sz="1100" i="1" spc="-11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100" i="1" spc="100" dirty="0">
                <a:solidFill>
                  <a:srgbClr val="FF0000"/>
                </a:solidFill>
                <a:latin typeface="Georgia"/>
                <a:cs typeface="Georgia"/>
              </a:rPr>
              <a:t>S</a:t>
            </a:r>
            <a:r>
              <a:rPr sz="1200" i="1" spc="150" baseline="-10416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100" spc="100" dirty="0">
                <a:solidFill>
                  <a:srgbClr val="FF0000"/>
                </a:solidFill>
                <a:latin typeface="PMingLiU"/>
                <a:cs typeface="PMingLiU"/>
              </a:rPr>
              <a:t>)</a:t>
            </a:r>
            <a:endParaRPr sz="1100">
              <a:latin typeface="PMingLiU"/>
              <a:cs typeface="PMingLiU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Andrew</a:t>
            </a:r>
            <a:r>
              <a:rPr spc="-10" dirty="0"/>
              <a:t> </a:t>
            </a:r>
            <a:r>
              <a:rPr spc="-20" dirty="0"/>
              <a:t>Senior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xfrm>
            <a:off x="2237403" y="3350157"/>
            <a:ext cx="68643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30" dirty="0"/>
              <a:t>Speech</a:t>
            </a:r>
            <a:r>
              <a:rPr spc="-15" dirty="0"/>
              <a:t> </a:t>
            </a:r>
            <a:r>
              <a:rPr spc="-5" dirty="0"/>
              <a:t>Recognition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4459223" y="3351784"/>
            <a:ext cx="30543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20" dirty="0">
                <a:solidFill>
                  <a:srgbClr val="656565"/>
                </a:solidFill>
                <a:latin typeface="Arial"/>
                <a:cs typeface="Arial"/>
              </a:rPr>
              <a:t>47 </a:t>
            </a:r>
            <a:r>
              <a:rPr sz="600" spc="5" dirty="0">
                <a:solidFill>
                  <a:srgbClr val="656565"/>
                </a:solidFill>
                <a:latin typeface="Arial"/>
                <a:cs typeface="Arial"/>
              </a:rPr>
              <a:t>of</a:t>
            </a:r>
            <a:r>
              <a:rPr sz="600" spc="40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656565"/>
                </a:solidFill>
                <a:latin typeface="Arial"/>
                <a:cs typeface="Arial"/>
              </a:rPr>
              <a:t>63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896485" cy="367030"/>
          </a:xfrm>
          <a:custGeom>
            <a:avLst/>
            <a:gdLst/>
            <a:ahLst/>
            <a:cxnLst/>
            <a:rect l="l" t="t" r="r" b="b"/>
            <a:pathLst>
              <a:path w="4896485" h="367030">
                <a:moveTo>
                  <a:pt x="0" y="366928"/>
                </a:moveTo>
                <a:lnTo>
                  <a:pt x="4896002" y="366928"/>
                </a:lnTo>
                <a:lnTo>
                  <a:pt x="4896002" y="0"/>
                </a:lnTo>
                <a:lnTo>
                  <a:pt x="0" y="0"/>
                </a:lnTo>
                <a:lnTo>
                  <a:pt x="0" y="366928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305" y="70800"/>
            <a:ext cx="63500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-5" dirty="0" smtClean="0"/>
              <a:t>План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347294" y="674254"/>
            <a:ext cx="3475406" cy="2286652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20345" marR="625475" indent="-208279">
              <a:lnSpc>
                <a:spcPct val="102600"/>
              </a:lnSpc>
              <a:spcBef>
                <a:spcPts val="55"/>
              </a:spcBef>
            </a:pPr>
            <a:r>
              <a:rPr lang="ru-RU" sz="1100" b="1" spc="-60" dirty="0" smtClean="0">
                <a:solidFill>
                  <a:srgbClr val="4185F3"/>
                </a:solidFill>
                <a:latin typeface="Arial"/>
                <a:cs typeface="Arial"/>
              </a:rPr>
              <a:t>Распознавание речи</a:t>
            </a:r>
          </a:p>
          <a:p>
            <a:pPr marL="220345" marR="625475" indent="-208279">
              <a:lnSpc>
                <a:spcPct val="102600"/>
              </a:lnSpc>
              <a:spcBef>
                <a:spcPts val="55"/>
              </a:spcBef>
            </a:pPr>
            <a:r>
              <a:rPr lang="ru-RU" sz="1100" b="1" spc="-60" dirty="0" smtClean="0">
                <a:solidFill>
                  <a:srgbClr val="4185F3"/>
                </a:solidFill>
                <a:latin typeface="Arial"/>
                <a:cs typeface="Arial"/>
              </a:rPr>
              <a:t>       </a:t>
            </a:r>
            <a:r>
              <a:rPr lang="ru-RU" sz="1100" spc="-40" dirty="0" smtClean="0">
                <a:solidFill>
                  <a:srgbClr val="656565"/>
                </a:solidFill>
                <a:latin typeface="Arial"/>
                <a:cs typeface="Arial"/>
              </a:rPr>
              <a:t>Акустическое представление</a:t>
            </a:r>
            <a:endParaRPr lang="ru-RU" sz="1100" spc="-50" dirty="0" smtClean="0">
              <a:solidFill>
                <a:srgbClr val="656565"/>
              </a:solidFill>
              <a:latin typeface="Arial"/>
              <a:cs typeface="Arial"/>
            </a:endParaRPr>
          </a:p>
          <a:p>
            <a:pPr marL="220345" marR="625475" indent="-208279">
              <a:lnSpc>
                <a:spcPct val="102600"/>
              </a:lnSpc>
              <a:spcBef>
                <a:spcPts val="55"/>
              </a:spcBef>
            </a:pPr>
            <a:r>
              <a:rPr lang="ru-RU" sz="1100" spc="-50" dirty="0" smtClean="0">
                <a:solidFill>
                  <a:srgbClr val="656565"/>
                </a:solidFill>
                <a:latin typeface="Arial"/>
                <a:cs typeface="Arial"/>
              </a:rPr>
              <a:t>       </a:t>
            </a:r>
            <a:r>
              <a:rPr lang="ru-RU" sz="1100" spc="-40" dirty="0" smtClean="0">
                <a:solidFill>
                  <a:srgbClr val="656565"/>
                </a:solidFill>
                <a:latin typeface="Arial"/>
                <a:cs typeface="Arial"/>
              </a:rPr>
              <a:t>Фонетическое представление</a:t>
            </a:r>
            <a:endParaRPr lang="ru-RU" sz="1100" spc="-50" dirty="0" smtClean="0">
              <a:solidFill>
                <a:srgbClr val="656565"/>
              </a:solidFill>
              <a:latin typeface="Arial"/>
              <a:cs typeface="Arial"/>
            </a:endParaRPr>
          </a:p>
          <a:p>
            <a:pPr marL="220345" marR="625475" indent="-208279">
              <a:lnSpc>
                <a:spcPct val="102600"/>
              </a:lnSpc>
              <a:spcBef>
                <a:spcPts val="55"/>
              </a:spcBef>
            </a:pPr>
            <a:r>
              <a:rPr lang="ru-RU" sz="1100" spc="-50" dirty="0" smtClean="0">
                <a:solidFill>
                  <a:srgbClr val="656565"/>
                </a:solidFill>
                <a:latin typeface="Arial"/>
                <a:cs typeface="Arial"/>
              </a:rPr>
              <a:t>       </a:t>
            </a:r>
            <a:r>
              <a:rPr lang="ru-RU" sz="1100" spc="-30" dirty="0" smtClean="0">
                <a:solidFill>
                  <a:srgbClr val="656565"/>
                </a:solidFill>
                <a:latin typeface="Arial"/>
                <a:cs typeface="Arial"/>
              </a:rPr>
              <a:t>История</a:t>
            </a:r>
            <a:endParaRPr lang="ru-RU" sz="1100" dirty="0" smtClean="0">
              <a:latin typeface="Arial"/>
              <a:cs typeface="Arial"/>
            </a:endParaRPr>
          </a:p>
          <a:p>
            <a:pPr marL="220345">
              <a:lnSpc>
                <a:spcPct val="100000"/>
              </a:lnSpc>
              <a:spcBef>
                <a:spcPts val="35"/>
              </a:spcBef>
            </a:pPr>
            <a:r>
              <a:rPr lang="ru-RU" sz="1100" spc="-30" dirty="0" smtClean="0">
                <a:solidFill>
                  <a:srgbClr val="656565"/>
                </a:solidFill>
                <a:latin typeface="Arial"/>
                <a:cs typeface="Arial"/>
              </a:rPr>
              <a:t>Вероятностное распознавание речи</a:t>
            </a:r>
            <a:endParaRPr lang="ru-RU" sz="11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ru-RU" sz="110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ru-RU" sz="1100" b="1" spc="-25" dirty="0" smtClean="0">
                <a:solidFill>
                  <a:srgbClr val="4185F3"/>
                </a:solidFill>
                <a:latin typeface="Arial"/>
                <a:cs typeface="Arial"/>
              </a:rPr>
              <a:t>Распознавание речи нейронной сети</a:t>
            </a:r>
            <a:endParaRPr lang="ru-RU" sz="1100" dirty="0" smtClean="0">
              <a:latin typeface="Arial"/>
              <a:cs typeface="Arial"/>
            </a:endParaRPr>
          </a:p>
          <a:p>
            <a:pPr marL="220345" marR="662940">
              <a:lnSpc>
                <a:spcPct val="102600"/>
              </a:lnSpc>
            </a:pPr>
            <a:r>
              <a:rPr lang="ru-RU" sz="1100" spc="-35" dirty="0" smtClean="0">
                <a:solidFill>
                  <a:srgbClr val="656565"/>
                </a:solidFill>
                <a:latin typeface="Arial"/>
                <a:cs typeface="Arial"/>
              </a:rPr>
              <a:t>Гибридные нейронные сети</a:t>
            </a:r>
            <a:endParaRPr lang="ru-RU" sz="1100" spc="-60" dirty="0" smtClean="0">
              <a:solidFill>
                <a:srgbClr val="656565"/>
              </a:solidFill>
              <a:latin typeface="Arial"/>
              <a:cs typeface="Arial"/>
            </a:endParaRPr>
          </a:p>
          <a:p>
            <a:pPr marL="220345" marR="662940">
              <a:lnSpc>
                <a:spcPct val="102600"/>
              </a:lnSpc>
            </a:pPr>
            <a:r>
              <a:rPr lang="ru-RU" sz="1100" spc="-35" dirty="0" smtClean="0">
                <a:solidFill>
                  <a:srgbClr val="656565"/>
                </a:solidFill>
                <a:latin typeface="Arial"/>
                <a:cs typeface="Arial"/>
              </a:rPr>
              <a:t>Тренировка потерь</a:t>
            </a:r>
            <a:endParaRPr lang="ru-RU" sz="1100" dirty="0" smtClean="0">
              <a:latin typeface="Arial"/>
              <a:cs typeface="Arial"/>
            </a:endParaRPr>
          </a:p>
          <a:p>
            <a:pPr marL="220345" marR="130175">
              <a:lnSpc>
                <a:spcPct val="102600"/>
              </a:lnSpc>
            </a:pPr>
            <a:r>
              <a:rPr lang="ru-RU" sz="1100" spc="-95" dirty="0" smtClean="0">
                <a:solidFill>
                  <a:srgbClr val="656565"/>
                </a:solidFill>
                <a:latin typeface="Arial"/>
                <a:cs typeface="Arial"/>
              </a:rPr>
              <a:t>Обучение дискриминационной последовательности</a:t>
            </a:r>
            <a:endParaRPr lang="ru-RU" sz="1100" spc="-20" dirty="0" smtClean="0">
              <a:solidFill>
                <a:srgbClr val="656565"/>
              </a:solidFill>
              <a:latin typeface="Arial"/>
              <a:cs typeface="Arial"/>
            </a:endParaRPr>
          </a:p>
          <a:p>
            <a:pPr marL="220345" marR="130175">
              <a:lnSpc>
                <a:spcPct val="102600"/>
              </a:lnSpc>
            </a:pPr>
            <a:r>
              <a:rPr lang="ru-RU" sz="1100" spc="-70" dirty="0" smtClean="0">
                <a:solidFill>
                  <a:srgbClr val="656565"/>
                </a:solidFill>
                <a:latin typeface="Arial"/>
                <a:cs typeface="Arial"/>
              </a:rPr>
              <a:t>Новые архитектуры</a:t>
            </a:r>
            <a:endParaRPr lang="ru-RU" sz="11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ru-RU" sz="110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ru-RU" sz="1100" b="1" spc="-15" dirty="0" smtClean="0">
                <a:solidFill>
                  <a:srgbClr val="4185F3"/>
                </a:solidFill>
                <a:latin typeface="Arial"/>
                <a:cs typeface="Arial"/>
              </a:rPr>
              <a:t>Другие темы</a:t>
            </a:r>
            <a:endParaRPr lang="ru-RU" sz="1100" dirty="0">
              <a:latin typeface="Arial"/>
              <a:cs typeface="Arial"/>
            </a:endParaRPr>
          </a:p>
        </p:txBody>
      </p:sp>
      <p:sp>
        <p:nvSpPr>
          <p:cNvPr id="5" name="object 6"/>
          <p:cNvSpPr/>
          <p:nvPr/>
        </p:nvSpPr>
        <p:spPr>
          <a:xfrm>
            <a:off x="102218" y="1044575"/>
            <a:ext cx="4130576" cy="2084070"/>
          </a:xfrm>
          <a:custGeom>
            <a:avLst/>
            <a:gdLst/>
            <a:ahLst/>
            <a:cxnLst/>
            <a:rect l="l" t="t" r="r" b="b"/>
            <a:pathLst>
              <a:path w="9718675" h="1779270">
                <a:moveTo>
                  <a:pt x="0" y="0"/>
                </a:moveTo>
                <a:lnTo>
                  <a:pt x="9718130" y="0"/>
                </a:lnTo>
                <a:lnTo>
                  <a:pt x="9718130" y="1778694"/>
                </a:lnTo>
                <a:lnTo>
                  <a:pt x="0" y="177869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896485" cy="402590"/>
          </a:xfrm>
          <a:custGeom>
            <a:avLst/>
            <a:gdLst/>
            <a:ahLst/>
            <a:cxnLst/>
            <a:rect l="l" t="t" r="r" b="b"/>
            <a:pathLst>
              <a:path w="4896485" h="402590">
                <a:moveTo>
                  <a:pt x="0" y="402348"/>
                </a:moveTo>
                <a:lnTo>
                  <a:pt x="4896002" y="402348"/>
                </a:lnTo>
                <a:lnTo>
                  <a:pt x="4896002" y="0"/>
                </a:lnTo>
                <a:lnTo>
                  <a:pt x="0" y="0"/>
                </a:lnTo>
                <a:lnTo>
                  <a:pt x="0" y="402348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1305" y="70800"/>
            <a:ext cx="4633353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b="1" spc="-55" dirty="0" smtClean="0">
                <a:solidFill>
                  <a:srgbClr val="4185F3"/>
                </a:solidFill>
                <a:latin typeface="Arial"/>
                <a:cs typeface="Arial"/>
              </a:rPr>
              <a:t>Обучение дискриминационной последовательности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6109" y="919929"/>
            <a:ext cx="2992831" cy="14702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Andrew</a:t>
            </a:r>
            <a:r>
              <a:rPr spc="-10" dirty="0"/>
              <a:t> </a:t>
            </a:r>
            <a:r>
              <a:rPr spc="-20" dirty="0"/>
              <a:t>Senior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30" dirty="0"/>
              <a:t>Speech</a:t>
            </a:r>
            <a:r>
              <a:rPr spc="-15" dirty="0"/>
              <a:t> </a:t>
            </a:r>
            <a:r>
              <a:rPr spc="-5" dirty="0"/>
              <a:t>Recognition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r>
              <a:rPr spc="-20" dirty="0"/>
              <a:t>48 </a:t>
            </a:r>
            <a:r>
              <a:rPr spc="5" dirty="0"/>
              <a:t>of</a:t>
            </a:r>
            <a:r>
              <a:rPr spc="40" dirty="0"/>
              <a:t> </a:t>
            </a:r>
            <a:r>
              <a:rPr spc="-20" dirty="0"/>
              <a:t>63</a:t>
            </a:r>
          </a:p>
        </p:txBody>
      </p:sp>
    </p:spTree>
  </p:cSld>
  <p:clrMapOvr>
    <a:masterClrMapping/>
  </p:clrMapOvr>
  <p:transition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896485" cy="402590"/>
          </a:xfrm>
          <a:custGeom>
            <a:avLst/>
            <a:gdLst/>
            <a:ahLst/>
            <a:cxnLst/>
            <a:rect l="l" t="t" r="r" b="b"/>
            <a:pathLst>
              <a:path w="4896485" h="402590">
                <a:moveTo>
                  <a:pt x="0" y="402348"/>
                </a:moveTo>
                <a:lnTo>
                  <a:pt x="4896002" y="402348"/>
                </a:lnTo>
                <a:lnTo>
                  <a:pt x="4896002" y="0"/>
                </a:lnTo>
                <a:lnTo>
                  <a:pt x="0" y="0"/>
                </a:lnTo>
                <a:lnTo>
                  <a:pt x="0" y="402348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1305" y="70800"/>
            <a:ext cx="4633353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b="1" spc="-55" dirty="0">
                <a:solidFill>
                  <a:srgbClr val="4185F3"/>
                </a:solidFill>
                <a:latin typeface="Arial"/>
                <a:cs typeface="Arial"/>
              </a:rPr>
              <a:t>Обучение дискриминационной последовательности</a:t>
            </a:r>
            <a:endParaRPr lang="ru-RU" sz="1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6109" y="919929"/>
            <a:ext cx="2992831" cy="14702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Andrew</a:t>
            </a:r>
            <a:r>
              <a:rPr spc="-10" dirty="0"/>
              <a:t> </a:t>
            </a:r>
            <a:r>
              <a:rPr spc="-20" dirty="0"/>
              <a:t>Senior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30" dirty="0"/>
              <a:t>Speech</a:t>
            </a:r>
            <a:r>
              <a:rPr spc="-15" dirty="0"/>
              <a:t> </a:t>
            </a:r>
            <a:r>
              <a:rPr spc="-5" dirty="0"/>
              <a:t>Recognition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r>
              <a:rPr spc="-20" dirty="0"/>
              <a:t>49 </a:t>
            </a:r>
            <a:r>
              <a:rPr spc="5" dirty="0"/>
              <a:t>of</a:t>
            </a:r>
            <a:r>
              <a:rPr spc="40" dirty="0"/>
              <a:t> </a:t>
            </a:r>
            <a:r>
              <a:rPr spc="-20" dirty="0"/>
              <a:t>63</a:t>
            </a:r>
          </a:p>
        </p:txBody>
      </p:sp>
    </p:spTree>
  </p:cSld>
  <p:clrMapOvr>
    <a:masterClrMapping/>
  </p:clrMapOvr>
  <p:transition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896485" cy="367030"/>
          </a:xfrm>
          <a:custGeom>
            <a:avLst/>
            <a:gdLst/>
            <a:ahLst/>
            <a:cxnLst/>
            <a:rect l="l" t="t" r="r" b="b"/>
            <a:pathLst>
              <a:path w="4896485" h="367030">
                <a:moveTo>
                  <a:pt x="0" y="366928"/>
                </a:moveTo>
                <a:lnTo>
                  <a:pt x="4896002" y="366928"/>
                </a:lnTo>
                <a:lnTo>
                  <a:pt x="4896002" y="0"/>
                </a:lnTo>
                <a:lnTo>
                  <a:pt x="0" y="0"/>
                </a:lnTo>
                <a:lnTo>
                  <a:pt x="0" y="366928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305" y="70800"/>
            <a:ext cx="63500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-5" dirty="0" smtClean="0"/>
              <a:t>План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347294" y="674254"/>
            <a:ext cx="3932606" cy="2286652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20345" marR="625475" indent="-208279">
              <a:lnSpc>
                <a:spcPct val="102600"/>
              </a:lnSpc>
              <a:spcBef>
                <a:spcPts val="55"/>
              </a:spcBef>
            </a:pPr>
            <a:r>
              <a:rPr lang="ru-RU" sz="1100" b="1" spc="-60" dirty="0">
                <a:solidFill>
                  <a:srgbClr val="4185F3"/>
                </a:solidFill>
                <a:latin typeface="Arial"/>
                <a:cs typeface="Arial"/>
              </a:rPr>
              <a:t>Распознавание речи</a:t>
            </a:r>
          </a:p>
          <a:p>
            <a:pPr marL="220345" marR="625475" indent="-208279">
              <a:lnSpc>
                <a:spcPct val="102600"/>
              </a:lnSpc>
              <a:spcBef>
                <a:spcPts val="55"/>
              </a:spcBef>
            </a:pPr>
            <a:r>
              <a:rPr lang="ru-RU" sz="1100" b="1" spc="-60" dirty="0">
                <a:solidFill>
                  <a:srgbClr val="4185F3"/>
                </a:solidFill>
                <a:latin typeface="Arial"/>
                <a:cs typeface="Arial"/>
              </a:rPr>
              <a:t>       </a:t>
            </a:r>
            <a:r>
              <a:rPr lang="ru-RU" sz="1100" spc="-40" dirty="0">
                <a:solidFill>
                  <a:srgbClr val="656565"/>
                </a:solidFill>
                <a:latin typeface="Arial"/>
                <a:cs typeface="Arial"/>
              </a:rPr>
              <a:t>Акустическое представление</a:t>
            </a:r>
            <a:endParaRPr lang="ru-RU" sz="1100" spc="-50" dirty="0">
              <a:solidFill>
                <a:srgbClr val="656565"/>
              </a:solidFill>
              <a:latin typeface="Arial"/>
              <a:cs typeface="Arial"/>
            </a:endParaRPr>
          </a:p>
          <a:p>
            <a:pPr marL="220345" marR="625475" indent="-208279">
              <a:lnSpc>
                <a:spcPct val="102600"/>
              </a:lnSpc>
              <a:spcBef>
                <a:spcPts val="55"/>
              </a:spcBef>
            </a:pPr>
            <a:r>
              <a:rPr lang="ru-RU" sz="1100" spc="-50" dirty="0">
                <a:solidFill>
                  <a:srgbClr val="656565"/>
                </a:solidFill>
                <a:latin typeface="Arial"/>
                <a:cs typeface="Arial"/>
              </a:rPr>
              <a:t>       </a:t>
            </a:r>
            <a:r>
              <a:rPr lang="ru-RU" sz="1100" spc="-40" dirty="0">
                <a:solidFill>
                  <a:srgbClr val="656565"/>
                </a:solidFill>
                <a:latin typeface="Arial"/>
                <a:cs typeface="Arial"/>
              </a:rPr>
              <a:t>Фонетическое представление</a:t>
            </a:r>
            <a:endParaRPr lang="ru-RU" sz="1100" spc="-50" dirty="0">
              <a:solidFill>
                <a:srgbClr val="656565"/>
              </a:solidFill>
              <a:latin typeface="Arial"/>
              <a:cs typeface="Arial"/>
            </a:endParaRPr>
          </a:p>
          <a:p>
            <a:pPr marL="220345" marR="625475" indent="-208279">
              <a:lnSpc>
                <a:spcPct val="102600"/>
              </a:lnSpc>
              <a:spcBef>
                <a:spcPts val="55"/>
              </a:spcBef>
            </a:pPr>
            <a:r>
              <a:rPr lang="ru-RU" sz="1100" spc="-50" dirty="0">
                <a:solidFill>
                  <a:srgbClr val="656565"/>
                </a:solidFill>
                <a:latin typeface="Arial"/>
                <a:cs typeface="Arial"/>
              </a:rPr>
              <a:t>       </a:t>
            </a:r>
            <a:r>
              <a:rPr lang="ru-RU" sz="1100" spc="-30" dirty="0">
                <a:solidFill>
                  <a:srgbClr val="656565"/>
                </a:solidFill>
                <a:latin typeface="Arial"/>
                <a:cs typeface="Arial"/>
              </a:rPr>
              <a:t>История</a:t>
            </a:r>
            <a:endParaRPr lang="ru-RU" sz="1100" dirty="0">
              <a:latin typeface="Arial"/>
              <a:cs typeface="Arial"/>
            </a:endParaRPr>
          </a:p>
          <a:p>
            <a:pPr marL="220345">
              <a:lnSpc>
                <a:spcPct val="100000"/>
              </a:lnSpc>
              <a:spcBef>
                <a:spcPts val="35"/>
              </a:spcBef>
            </a:pPr>
            <a:r>
              <a:rPr lang="ru-RU" sz="1100" spc="-30" dirty="0">
                <a:solidFill>
                  <a:srgbClr val="656565"/>
                </a:solidFill>
                <a:latin typeface="Arial"/>
                <a:cs typeface="Arial"/>
              </a:rPr>
              <a:t>Вероятностное распознавание речи</a:t>
            </a:r>
            <a:endParaRPr lang="ru-RU"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ru-RU" sz="1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ru-RU" sz="1100" b="1" spc="-25" dirty="0">
                <a:solidFill>
                  <a:srgbClr val="4185F3"/>
                </a:solidFill>
                <a:latin typeface="Arial"/>
                <a:cs typeface="Arial"/>
              </a:rPr>
              <a:t>Распознавание речи нейронной сети</a:t>
            </a:r>
            <a:endParaRPr lang="ru-RU" sz="1100" dirty="0">
              <a:latin typeface="Arial"/>
              <a:cs typeface="Arial"/>
            </a:endParaRPr>
          </a:p>
          <a:p>
            <a:pPr marL="220345" marR="662940">
              <a:lnSpc>
                <a:spcPct val="102600"/>
              </a:lnSpc>
            </a:pPr>
            <a:r>
              <a:rPr lang="ru-RU" sz="1100" spc="-35" dirty="0">
                <a:solidFill>
                  <a:srgbClr val="656565"/>
                </a:solidFill>
                <a:latin typeface="Arial"/>
                <a:cs typeface="Arial"/>
              </a:rPr>
              <a:t>Гибридные нейронные сети</a:t>
            </a:r>
            <a:endParaRPr lang="ru-RU" sz="1100" spc="-60" dirty="0">
              <a:solidFill>
                <a:srgbClr val="656565"/>
              </a:solidFill>
              <a:latin typeface="Arial"/>
              <a:cs typeface="Arial"/>
            </a:endParaRPr>
          </a:p>
          <a:p>
            <a:pPr marL="220345" marR="662940">
              <a:lnSpc>
                <a:spcPct val="102600"/>
              </a:lnSpc>
            </a:pPr>
            <a:r>
              <a:rPr lang="ru-RU" sz="1100" spc="-35" dirty="0">
                <a:solidFill>
                  <a:srgbClr val="656565"/>
                </a:solidFill>
                <a:latin typeface="Arial"/>
                <a:cs typeface="Arial"/>
              </a:rPr>
              <a:t>Тренировка потерь</a:t>
            </a:r>
            <a:endParaRPr lang="ru-RU" sz="1100" dirty="0">
              <a:latin typeface="Arial"/>
              <a:cs typeface="Arial"/>
            </a:endParaRPr>
          </a:p>
          <a:p>
            <a:pPr marL="220345" marR="130175">
              <a:lnSpc>
                <a:spcPct val="102600"/>
              </a:lnSpc>
            </a:pPr>
            <a:r>
              <a:rPr lang="ru-RU" sz="1100" spc="-95" dirty="0">
                <a:solidFill>
                  <a:srgbClr val="656565"/>
                </a:solidFill>
                <a:latin typeface="Arial"/>
                <a:cs typeface="Arial"/>
              </a:rPr>
              <a:t>Обучение дискриминационной последовательности</a:t>
            </a:r>
            <a:endParaRPr lang="ru-RU" sz="1100" spc="-20" dirty="0">
              <a:solidFill>
                <a:srgbClr val="656565"/>
              </a:solidFill>
              <a:latin typeface="Arial"/>
              <a:cs typeface="Arial"/>
            </a:endParaRPr>
          </a:p>
          <a:p>
            <a:pPr marL="220345" marR="130175">
              <a:lnSpc>
                <a:spcPct val="102600"/>
              </a:lnSpc>
            </a:pPr>
            <a:r>
              <a:rPr lang="ru-RU" sz="1100" spc="-70" dirty="0">
                <a:solidFill>
                  <a:srgbClr val="656565"/>
                </a:solidFill>
                <a:latin typeface="Arial"/>
                <a:cs typeface="Arial"/>
              </a:rPr>
              <a:t>Новые архитектуры</a:t>
            </a:r>
            <a:endParaRPr lang="ru-RU"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ru-RU" sz="1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ru-RU" sz="1100" b="1" spc="-15" dirty="0">
                <a:solidFill>
                  <a:srgbClr val="4185F3"/>
                </a:solidFill>
                <a:latin typeface="Arial"/>
                <a:cs typeface="Arial"/>
              </a:rPr>
              <a:t>Другие темы</a:t>
            </a:r>
            <a:endParaRPr lang="ru-RU" sz="1100" dirty="0">
              <a:latin typeface="Arial"/>
              <a:cs typeface="Arial"/>
            </a:endParaRPr>
          </a:p>
        </p:txBody>
      </p:sp>
      <p:sp>
        <p:nvSpPr>
          <p:cNvPr id="5" name="object 6"/>
          <p:cNvSpPr/>
          <p:nvPr/>
        </p:nvSpPr>
        <p:spPr>
          <a:xfrm>
            <a:off x="295004" y="610780"/>
            <a:ext cx="4130576" cy="1066423"/>
          </a:xfrm>
          <a:custGeom>
            <a:avLst/>
            <a:gdLst/>
            <a:ahLst/>
            <a:cxnLst/>
            <a:rect l="l" t="t" r="r" b="b"/>
            <a:pathLst>
              <a:path w="9718675" h="1779270">
                <a:moveTo>
                  <a:pt x="0" y="0"/>
                </a:moveTo>
                <a:lnTo>
                  <a:pt x="9718130" y="0"/>
                </a:lnTo>
                <a:lnTo>
                  <a:pt x="9718130" y="1778694"/>
                </a:lnTo>
                <a:lnTo>
                  <a:pt x="0" y="177869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7294" y="1894484"/>
            <a:ext cx="4130576" cy="521692"/>
          </a:xfrm>
          <a:custGeom>
            <a:avLst/>
            <a:gdLst/>
            <a:ahLst/>
            <a:cxnLst/>
            <a:rect l="l" t="t" r="r" b="b"/>
            <a:pathLst>
              <a:path w="9718675" h="1779270">
                <a:moveTo>
                  <a:pt x="0" y="0"/>
                </a:moveTo>
                <a:lnTo>
                  <a:pt x="9718130" y="0"/>
                </a:lnTo>
                <a:lnTo>
                  <a:pt x="9718130" y="1778694"/>
                </a:lnTo>
                <a:lnTo>
                  <a:pt x="0" y="177869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/>
          <p:cNvSpPr/>
          <p:nvPr/>
        </p:nvSpPr>
        <p:spPr>
          <a:xfrm>
            <a:off x="295004" y="2752015"/>
            <a:ext cx="4130576" cy="272365"/>
          </a:xfrm>
          <a:custGeom>
            <a:avLst/>
            <a:gdLst/>
            <a:ahLst/>
            <a:cxnLst/>
            <a:rect l="l" t="t" r="r" b="b"/>
            <a:pathLst>
              <a:path w="9718675" h="1779270">
                <a:moveTo>
                  <a:pt x="0" y="0"/>
                </a:moveTo>
                <a:lnTo>
                  <a:pt x="9718130" y="0"/>
                </a:lnTo>
                <a:lnTo>
                  <a:pt x="9718130" y="1778694"/>
                </a:lnTo>
                <a:lnTo>
                  <a:pt x="0" y="177869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78714"/>
            <a:ext cx="491059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-50" dirty="0" smtClean="0"/>
              <a:t>Из Последовательности в Последовательность (</a:t>
            </a:r>
            <a:r>
              <a:rPr lang="en-US" spc="-50" dirty="0" smtClean="0"/>
              <a:t>seq2seq)</a:t>
            </a:r>
            <a:endParaRPr spc="-5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Andrew</a:t>
            </a:r>
            <a:r>
              <a:rPr spc="-10" dirty="0"/>
              <a:t> </a:t>
            </a:r>
            <a:r>
              <a:rPr spc="-20" dirty="0"/>
              <a:t>Senior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30" dirty="0"/>
              <a:t>Speech</a:t>
            </a:r>
            <a:r>
              <a:rPr spc="-15" dirty="0"/>
              <a:t> </a:t>
            </a:r>
            <a:r>
              <a:rPr spc="-5" dirty="0"/>
              <a:t>Recognition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r>
              <a:rPr spc="-20" dirty="0"/>
              <a:t>51 </a:t>
            </a:r>
            <a:r>
              <a:rPr spc="5" dirty="0"/>
              <a:t>of</a:t>
            </a:r>
            <a:r>
              <a:rPr spc="40" dirty="0"/>
              <a:t> </a:t>
            </a:r>
            <a:r>
              <a:rPr spc="-20" dirty="0"/>
              <a:t>63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866023"/>
            <a:ext cx="3902710" cy="179459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51130" indent="-138430">
              <a:lnSpc>
                <a:spcPct val="100000"/>
              </a:lnSpc>
              <a:spcBef>
                <a:spcPts val="335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lang="ru-RU" sz="1100" spc="-60" dirty="0" smtClean="0">
                <a:solidFill>
                  <a:srgbClr val="656565"/>
                </a:solidFill>
                <a:latin typeface="Arial"/>
                <a:cs typeface="Arial"/>
              </a:rPr>
              <a:t>Базовые </a:t>
            </a:r>
            <a:r>
              <a:rPr lang="ru-RU" sz="1100" spc="-60" dirty="0" err="1" smtClean="0">
                <a:solidFill>
                  <a:srgbClr val="656565"/>
                </a:solidFill>
                <a:latin typeface="Arial"/>
                <a:cs typeface="Arial"/>
              </a:rPr>
              <a:t>ПвП</a:t>
            </a:r>
            <a:r>
              <a:rPr lang="ru-RU" sz="1100" spc="-60" dirty="0" smtClean="0">
                <a:solidFill>
                  <a:srgbClr val="656565"/>
                </a:solidFill>
                <a:latin typeface="Arial"/>
                <a:cs typeface="Arial"/>
              </a:rPr>
              <a:t> не так хороши для речи</a:t>
            </a:r>
            <a:endParaRPr sz="1100" dirty="0">
              <a:latin typeface="Arial"/>
              <a:cs typeface="Arial"/>
            </a:endParaRPr>
          </a:p>
          <a:p>
            <a:pPr marL="327660" lvl="1" indent="-176530">
              <a:lnSpc>
                <a:spcPct val="100000"/>
              </a:lnSpc>
              <a:spcBef>
                <a:spcPts val="235"/>
              </a:spcBef>
              <a:buFont typeface="Lucida Sans Unicode"/>
              <a:buChar char="−"/>
              <a:tabLst>
                <a:tab pos="328295" algn="l"/>
              </a:tabLst>
            </a:pPr>
            <a:r>
              <a:rPr lang="ru-RU" sz="1100" spc="-50" dirty="0" smtClean="0">
                <a:solidFill>
                  <a:srgbClr val="656565"/>
                </a:solidFill>
                <a:latin typeface="Arial"/>
                <a:cs typeface="Arial"/>
              </a:rPr>
              <a:t>Высказывания слишком длинные для запоминания</a:t>
            </a:r>
            <a:endParaRPr sz="1100" dirty="0">
              <a:latin typeface="Arial"/>
              <a:cs typeface="Arial"/>
            </a:endParaRPr>
          </a:p>
          <a:p>
            <a:pPr marL="327660" lvl="1" indent="-176530">
              <a:lnSpc>
                <a:spcPct val="100000"/>
              </a:lnSpc>
              <a:spcBef>
                <a:spcPts val="35"/>
              </a:spcBef>
              <a:buFont typeface="Lucida Sans Unicode"/>
              <a:buChar char="−"/>
              <a:tabLst>
                <a:tab pos="328295" algn="l"/>
              </a:tabLst>
            </a:pPr>
            <a:r>
              <a:rPr lang="ru-RU" sz="1100" spc="-20" dirty="0" smtClean="0">
                <a:solidFill>
                  <a:srgbClr val="656565"/>
                </a:solidFill>
                <a:latin typeface="Arial"/>
                <a:cs typeface="Arial"/>
              </a:rPr>
              <a:t>Монотонность звука </a:t>
            </a:r>
            <a:r>
              <a:rPr sz="1100" spc="-45" dirty="0" smtClean="0">
                <a:solidFill>
                  <a:srgbClr val="656565"/>
                </a:solidFill>
                <a:latin typeface="Arial"/>
                <a:cs typeface="Arial"/>
              </a:rPr>
              <a:t>(vs </a:t>
            </a:r>
            <a:r>
              <a:rPr lang="ru-RU" sz="1100" spc="-50" dirty="0" smtClean="0">
                <a:solidFill>
                  <a:srgbClr val="656565"/>
                </a:solidFill>
                <a:latin typeface="Arial"/>
                <a:cs typeface="Arial"/>
              </a:rPr>
              <a:t>Машинного Перевода</a:t>
            </a:r>
            <a:r>
              <a:rPr sz="1100" spc="-30" dirty="0" smtClean="0">
                <a:solidFill>
                  <a:srgbClr val="656565"/>
                </a:solidFill>
                <a:latin typeface="Arial"/>
                <a:cs typeface="Arial"/>
              </a:rPr>
              <a:t>)</a:t>
            </a:r>
            <a:endParaRPr sz="1100" dirty="0">
              <a:latin typeface="Arial"/>
              <a:cs typeface="Arial"/>
            </a:endParaRPr>
          </a:p>
          <a:p>
            <a:pPr marL="151130" indent="-138430">
              <a:lnSpc>
                <a:spcPct val="100000"/>
              </a:lnSpc>
              <a:spcBef>
                <a:spcPts val="330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lang="ru-RU" sz="1100" spc="-10" dirty="0" smtClean="0">
                <a:solidFill>
                  <a:srgbClr val="656565"/>
                </a:solidFill>
                <a:latin typeface="Arial"/>
                <a:cs typeface="Arial"/>
              </a:rPr>
              <a:t>Внимание</a:t>
            </a:r>
            <a:r>
              <a:rPr sz="1100" spc="-10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1100" spc="204" dirty="0">
                <a:solidFill>
                  <a:srgbClr val="656565"/>
                </a:solidFill>
                <a:latin typeface="Arial"/>
                <a:cs typeface="Arial"/>
              </a:rPr>
              <a:t>+ </a:t>
            </a:r>
            <a:r>
              <a:rPr sz="1100" spc="-100" dirty="0">
                <a:solidFill>
                  <a:srgbClr val="656565"/>
                </a:solidFill>
                <a:latin typeface="Arial"/>
                <a:cs typeface="Arial"/>
              </a:rPr>
              <a:t>seq2seq </a:t>
            </a:r>
            <a:r>
              <a:rPr lang="ru-RU" sz="1100" spc="-25" dirty="0" smtClean="0">
                <a:solidFill>
                  <a:srgbClr val="656565"/>
                </a:solidFill>
                <a:latin typeface="Arial"/>
                <a:cs typeface="Arial"/>
              </a:rPr>
              <a:t>для речи </a:t>
            </a:r>
            <a:r>
              <a:rPr sz="1100" spc="-50" dirty="0" smtClean="0">
                <a:solidFill>
                  <a:srgbClr val="656565"/>
                </a:solidFill>
                <a:latin typeface="Arial"/>
                <a:cs typeface="Arial"/>
              </a:rPr>
              <a:t>(</a:t>
            </a:r>
            <a:r>
              <a:rPr sz="1100" spc="-50" dirty="0" err="1" smtClean="0">
                <a:solidFill>
                  <a:srgbClr val="656565"/>
                </a:solidFill>
                <a:latin typeface="Arial"/>
                <a:cs typeface="Arial"/>
              </a:rPr>
              <a:t>Chorowski</a:t>
            </a:r>
            <a:r>
              <a:rPr sz="1100" spc="-50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656565"/>
                </a:solidFill>
                <a:latin typeface="Arial"/>
                <a:cs typeface="Arial"/>
              </a:rPr>
              <a:t>et al.,</a:t>
            </a:r>
            <a:r>
              <a:rPr sz="1100" spc="-130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656565"/>
                </a:solidFill>
                <a:latin typeface="Arial"/>
                <a:cs typeface="Arial"/>
              </a:rPr>
              <a:t>2015)</a:t>
            </a:r>
            <a:endParaRPr sz="1100" dirty="0">
              <a:latin typeface="Arial"/>
              <a:cs typeface="Arial"/>
            </a:endParaRPr>
          </a:p>
          <a:p>
            <a:pPr marL="151130" indent="-138430">
              <a:lnSpc>
                <a:spcPct val="100000"/>
              </a:lnSpc>
              <a:spcBef>
                <a:spcPts val="335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lang="ru-RU" sz="1100" spc="-35" dirty="0" smtClean="0">
                <a:solidFill>
                  <a:srgbClr val="656565"/>
                </a:solidFill>
                <a:latin typeface="Arial"/>
                <a:cs typeface="Arial"/>
              </a:rPr>
              <a:t>Слушай, следи, произноси </a:t>
            </a:r>
            <a:r>
              <a:rPr sz="1100" spc="-50" dirty="0" smtClean="0">
                <a:solidFill>
                  <a:srgbClr val="656565"/>
                </a:solidFill>
                <a:latin typeface="Arial"/>
                <a:cs typeface="Arial"/>
              </a:rPr>
              <a:t>(</a:t>
            </a:r>
            <a:r>
              <a:rPr lang="ru-RU" sz="1100" spc="-50" dirty="0" err="1" smtClean="0">
                <a:solidFill>
                  <a:srgbClr val="656565"/>
                </a:solidFill>
                <a:latin typeface="Arial"/>
                <a:cs typeface="Arial"/>
              </a:rPr>
              <a:t>Чанг</a:t>
            </a:r>
            <a:r>
              <a:rPr sz="1100" spc="-50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lang="ru-RU" sz="1100" spc="-20" dirty="0" smtClean="0">
                <a:solidFill>
                  <a:srgbClr val="656565"/>
                </a:solidFill>
                <a:latin typeface="Arial"/>
                <a:cs typeface="Arial"/>
              </a:rPr>
              <a:t>и </a:t>
            </a:r>
            <a:r>
              <a:rPr lang="ru-RU" sz="1100" spc="-20" dirty="0" err="1" smtClean="0">
                <a:solidFill>
                  <a:srgbClr val="656565"/>
                </a:solidFill>
                <a:latin typeface="Arial"/>
                <a:cs typeface="Arial"/>
              </a:rPr>
              <a:t>др</a:t>
            </a:r>
            <a:r>
              <a:rPr sz="1100" spc="-20" dirty="0" smtClean="0">
                <a:solidFill>
                  <a:srgbClr val="656565"/>
                </a:solidFill>
                <a:latin typeface="Arial"/>
                <a:cs typeface="Arial"/>
              </a:rPr>
              <a:t>.,</a:t>
            </a:r>
            <a:r>
              <a:rPr sz="1100" spc="-140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656565"/>
                </a:solidFill>
                <a:latin typeface="Arial"/>
                <a:cs typeface="Arial"/>
              </a:rPr>
              <a:t>2015)</a:t>
            </a:r>
            <a:endParaRPr sz="1100" dirty="0">
              <a:latin typeface="Arial"/>
              <a:cs typeface="Arial"/>
            </a:endParaRPr>
          </a:p>
          <a:p>
            <a:pPr marL="151130" indent="-138430">
              <a:lnSpc>
                <a:spcPct val="100000"/>
              </a:lnSpc>
              <a:spcBef>
                <a:spcPts val="335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lang="ru-RU" sz="1100" spc="-5" dirty="0" smtClean="0">
                <a:solidFill>
                  <a:srgbClr val="656565"/>
                </a:solidFill>
                <a:latin typeface="Arial"/>
                <a:cs typeface="Arial"/>
              </a:rPr>
              <a:t>Символы на выходе до </a:t>
            </a:r>
            <a:r>
              <a:rPr sz="1100" spc="-90" dirty="0" smtClean="0">
                <a:solidFill>
                  <a:srgbClr val="656565"/>
                </a:solidFill>
                <a:latin typeface="Arial"/>
                <a:cs typeface="Arial"/>
              </a:rPr>
              <a:t>EOS</a:t>
            </a:r>
            <a:endParaRPr sz="1100" dirty="0">
              <a:latin typeface="Arial"/>
              <a:cs typeface="Arial"/>
            </a:endParaRPr>
          </a:p>
          <a:p>
            <a:pPr marL="151130" indent="-138430">
              <a:lnSpc>
                <a:spcPct val="100000"/>
              </a:lnSpc>
              <a:spcBef>
                <a:spcPts val="335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lang="ru-RU" sz="1100" spc="-50" dirty="0" smtClean="0">
                <a:solidFill>
                  <a:srgbClr val="656565"/>
                </a:solidFill>
                <a:latin typeface="Arial"/>
                <a:cs typeface="Arial"/>
              </a:rPr>
              <a:t>Включает языковую модель обучающего набора</a:t>
            </a:r>
            <a:r>
              <a:rPr sz="1100" spc="-45" dirty="0" smtClean="0">
                <a:solidFill>
                  <a:srgbClr val="656565"/>
                </a:solidFill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151130" marR="5080" indent="-138430">
              <a:lnSpc>
                <a:spcPct val="102600"/>
              </a:lnSpc>
              <a:spcBef>
                <a:spcPts val="300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lang="ru-RU" sz="1100" spc="-55" dirty="0" smtClean="0">
                <a:solidFill>
                  <a:srgbClr val="656565"/>
                </a:solidFill>
                <a:latin typeface="Arial"/>
                <a:cs typeface="Arial"/>
              </a:rPr>
              <a:t>Сложнее включить отдельно обученную языковую модель</a:t>
            </a:r>
            <a:r>
              <a:rPr sz="1100" spc="-45" dirty="0" smtClean="0">
                <a:solidFill>
                  <a:srgbClr val="656565"/>
                </a:solidFill>
                <a:latin typeface="Arial"/>
                <a:cs typeface="Arial"/>
              </a:rPr>
              <a:t>. </a:t>
            </a:r>
            <a:r>
              <a:rPr sz="1100" spc="-30" dirty="0" smtClean="0">
                <a:solidFill>
                  <a:srgbClr val="656565"/>
                </a:solidFill>
                <a:latin typeface="Arial"/>
                <a:cs typeface="Arial"/>
              </a:rPr>
              <a:t>(</a:t>
            </a:r>
            <a:r>
              <a:rPr lang="ru-RU" sz="1100" spc="-30" dirty="0" err="1" smtClean="0">
                <a:solidFill>
                  <a:srgbClr val="656565"/>
                </a:solidFill>
                <a:latin typeface="Arial"/>
                <a:cs typeface="Arial"/>
              </a:rPr>
              <a:t>напр</a:t>
            </a:r>
            <a:r>
              <a:rPr sz="1100" spc="-30" dirty="0" smtClean="0">
                <a:solidFill>
                  <a:srgbClr val="656565"/>
                </a:solidFill>
                <a:latin typeface="Arial"/>
                <a:cs typeface="Arial"/>
              </a:rPr>
              <a:t>.</a:t>
            </a:r>
            <a:r>
              <a:rPr lang="ru-RU" sz="1100" spc="-30" dirty="0" smtClean="0">
                <a:solidFill>
                  <a:srgbClr val="656565"/>
                </a:solidFill>
                <a:latin typeface="Arial"/>
                <a:cs typeface="Arial"/>
              </a:rPr>
              <a:t>,</a:t>
            </a:r>
            <a:r>
              <a:rPr sz="1100" spc="-30" dirty="0" smtClean="0">
                <a:solidFill>
                  <a:srgbClr val="656565"/>
                </a:solidFill>
                <a:latin typeface="Arial"/>
                <a:cs typeface="Arial"/>
              </a:rPr>
              <a:t>  </a:t>
            </a:r>
            <a:r>
              <a:rPr lang="ru-RU" sz="1100" spc="-30" dirty="0" smtClean="0">
                <a:solidFill>
                  <a:srgbClr val="656565"/>
                </a:solidFill>
                <a:latin typeface="Arial"/>
                <a:cs typeface="Arial"/>
              </a:rPr>
              <a:t>обученная на триллионах </a:t>
            </a:r>
            <a:r>
              <a:rPr lang="ru-RU" sz="1100" spc="-30" dirty="0" err="1" smtClean="0">
                <a:solidFill>
                  <a:srgbClr val="656565"/>
                </a:solidFill>
                <a:latin typeface="Arial"/>
                <a:cs typeface="Arial"/>
              </a:rPr>
              <a:t>токенов</a:t>
            </a:r>
            <a:r>
              <a:rPr sz="1100" spc="-45" dirty="0" smtClean="0">
                <a:solidFill>
                  <a:srgbClr val="656565"/>
                </a:solidFill>
                <a:latin typeface="Arial"/>
                <a:cs typeface="Arial"/>
              </a:rPr>
              <a:t>)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84681"/>
            <a:ext cx="498679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b="1" spc="15" dirty="0">
                <a:solidFill>
                  <a:srgbClr val="4185F3"/>
                </a:solidFill>
                <a:latin typeface="Arial"/>
                <a:cs typeface="Arial"/>
              </a:rPr>
              <a:t>Смотри,</a:t>
            </a:r>
            <a:r>
              <a:rPr lang="da-DK" sz="1400" b="1" spc="15" dirty="0">
                <a:solidFill>
                  <a:srgbClr val="4185F3"/>
                </a:solidFill>
                <a:latin typeface="Arial"/>
                <a:cs typeface="Arial"/>
              </a:rPr>
              <a:t> </a:t>
            </a:r>
            <a:r>
              <a:rPr lang="ru-RU" sz="1400" b="1" spc="-25" dirty="0">
                <a:solidFill>
                  <a:srgbClr val="4185F3"/>
                </a:solidFill>
                <a:latin typeface="Arial"/>
                <a:cs typeface="Arial"/>
              </a:rPr>
              <a:t>Слушай</a:t>
            </a:r>
            <a:r>
              <a:rPr lang="da-DK" sz="1400" b="1" spc="-25" dirty="0">
                <a:solidFill>
                  <a:srgbClr val="4185F3"/>
                </a:solidFill>
                <a:latin typeface="Arial"/>
                <a:cs typeface="Arial"/>
              </a:rPr>
              <a:t>, </a:t>
            </a:r>
            <a:r>
              <a:rPr lang="ru-RU" sz="1400" b="1" spc="10" dirty="0">
                <a:solidFill>
                  <a:srgbClr val="4185F3"/>
                </a:solidFill>
                <a:latin typeface="Arial"/>
                <a:cs typeface="Arial"/>
              </a:rPr>
              <a:t>Следи</a:t>
            </a:r>
            <a:r>
              <a:rPr lang="da-DK" sz="1400" b="1" spc="10" dirty="0">
                <a:solidFill>
                  <a:srgbClr val="4185F3"/>
                </a:solidFill>
                <a:latin typeface="Arial"/>
                <a:cs typeface="Arial"/>
              </a:rPr>
              <a:t> </a:t>
            </a:r>
            <a:r>
              <a:rPr lang="ru-RU" sz="1400" b="1" spc="-45" dirty="0">
                <a:solidFill>
                  <a:srgbClr val="4185F3"/>
                </a:solidFill>
                <a:latin typeface="Arial"/>
                <a:cs typeface="Arial"/>
              </a:rPr>
              <a:t>и</a:t>
            </a:r>
            <a:r>
              <a:rPr lang="da-DK" sz="1400" b="1" spc="-45" dirty="0">
                <a:solidFill>
                  <a:srgbClr val="4185F3"/>
                </a:solidFill>
                <a:latin typeface="Arial"/>
                <a:cs typeface="Arial"/>
              </a:rPr>
              <a:t> </a:t>
            </a:r>
            <a:r>
              <a:rPr lang="ru-RU" sz="1400" b="1" spc="-35" dirty="0">
                <a:solidFill>
                  <a:srgbClr val="4185F3"/>
                </a:solidFill>
                <a:latin typeface="Arial"/>
                <a:cs typeface="Arial"/>
              </a:rPr>
              <a:t>Произноси</a:t>
            </a:r>
            <a:r>
              <a:rPr lang="da-DK" sz="1400" b="1" spc="-35" dirty="0">
                <a:solidFill>
                  <a:srgbClr val="4185F3"/>
                </a:solidFill>
                <a:latin typeface="Arial"/>
                <a:cs typeface="Arial"/>
              </a:rPr>
              <a:t> </a:t>
            </a:r>
            <a:r>
              <a:rPr lang="da-DK" sz="1400" b="1" spc="-15" dirty="0">
                <a:solidFill>
                  <a:srgbClr val="4185F3"/>
                </a:solidFill>
                <a:latin typeface="Arial"/>
                <a:cs typeface="Arial"/>
              </a:rPr>
              <a:t>(</a:t>
            </a:r>
            <a:r>
              <a:rPr lang="ru-RU" sz="1400" b="1" spc="-15" dirty="0" err="1">
                <a:solidFill>
                  <a:srgbClr val="4185F3"/>
                </a:solidFill>
                <a:latin typeface="Arial"/>
                <a:cs typeface="Arial"/>
              </a:rPr>
              <a:t>Чанг</a:t>
            </a:r>
            <a:r>
              <a:rPr lang="da-DK" sz="1400" b="1" spc="-15" dirty="0">
                <a:solidFill>
                  <a:srgbClr val="4185F3"/>
                </a:solidFill>
                <a:latin typeface="Arial"/>
                <a:cs typeface="Arial"/>
              </a:rPr>
              <a:t> </a:t>
            </a:r>
            <a:r>
              <a:rPr lang="ru-RU" sz="1400" b="1" spc="30" dirty="0">
                <a:solidFill>
                  <a:srgbClr val="4185F3"/>
                </a:solidFill>
                <a:latin typeface="Arial"/>
                <a:cs typeface="Arial"/>
              </a:rPr>
              <a:t>и </a:t>
            </a:r>
            <a:r>
              <a:rPr lang="ru-RU" sz="1400" b="1" spc="30" dirty="0" err="1">
                <a:solidFill>
                  <a:srgbClr val="4185F3"/>
                </a:solidFill>
                <a:latin typeface="Arial"/>
                <a:cs typeface="Arial"/>
              </a:rPr>
              <a:t>др</a:t>
            </a:r>
            <a:r>
              <a:rPr lang="da-DK" sz="1400" b="1" spc="10" dirty="0">
                <a:solidFill>
                  <a:srgbClr val="4185F3"/>
                </a:solidFill>
                <a:latin typeface="Arial"/>
                <a:cs typeface="Arial"/>
              </a:rPr>
              <a:t>.,</a:t>
            </a:r>
            <a:r>
              <a:rPr lang="da-DK" sz="1400" b="1" spc="95" dirty="0">
                <a:solidFill>
                  <a:srgbClr val="4185F3"/>
                </a:solidFill>
                <a:latin typeface="Arial"/>
                <a:cs typeface="Arial"/>
              </a:rPr>
              <a:t> </a:t>
            </a:r>
            <a:r>
              <a:rPr lang="da-DK" sz="1400" b="1" spc="35" dirty="0">
                <a:solidFill>
                  <a:srgbClr val="4185F3"/>
                </a:solidFill>
                <a:latin typeface="Arial"/>
                <a:cs typeface="Arial"/>
              </a:rPr>
              <a:t>2016)</a:t>
            </a:r>
            <a:endParaRPr lang="da-DK" sz="1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3" y="478064"/>
            <a:ext cx="4232821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100" spc="-30" dirty="0" smtClean="0">
                <a:solidFill>
                  <a:srgbClr val="656565"/>
                </a:solidFill>
                <a:latin typeface="Arial"/>
                <a:cs typeface="Arial"/>
              </a:rPr>
              <a:t>Одновременное применение</a:t>
            </a:r>
            <a:r>
              <a:rPr sz="1100" spc="-30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lang="ru-RU" sz="1100" spc="-55" dirty="0" smtClean="0">
                <a:solidFill>
                  <a:srgbClr val="656565"/>
                </a:solidFill>
                <a:latin typeface="Arial"/>
                <a:cs typeface="Arial"/>
              </a:rPr>
              <a:t>ССП</a:t>
            </a:r>
            <a:r>
              <a:rPr sz="1100" spc="-55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lang="ru-RU" sz="1100" spc="10" dirty="0" smtClean="0">
                <a:solidFill>
                  <a:srgbClr val="656565"/>
                </a:solidFill>
                <a:latin typeface="Arial"/>
                <a:cs typeface="Arial"/>
              </a:rPr>
              <a:t>к аудио </a:t>
            </a:r>
            <a:r>
              <a:rPr lang="ru-RU" sz="1100" spc="-65" dirty="0" smtClean="0">
                <a:solidFill>
                  <a:srgbClr val="656565"/>
                </a:solidFill>
                <a:latin typeface="Arial"/>
                <a:cs typeface="Arial"/>
              </a:rPr>
              <a:t>и</a:t>
            </a:r>
            <a:r>
              <a:rPr sz="1100" spc="-65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lang="ru-RU" sz="1100" spc="-55" dirty="0" smtClean="0">
                <a:solidFill>
                  <a:srgbClr val="656565"/>
                </a:solidFill>
                <a:latin typeface="Arial"/>
                <a:cs typeface="Arial"/>
              </a:rPr>
              <a:t>видео стримам</a:t>
            </a:r>
            <a:r>
              <a:rPr sz="1100" spc="-55" dirty="0" smtClean="0">
                <a:solidFill>
                  <a:srgbClr val="656565"/>
                </a:solidFill>
                <a:latin typeface="Arial"/>
                <a:cs typeface="Arial"/>
              </a:rPr>
              <a:t>.</a:t>
            </a:r>
            <a:r>
              <a:rPr lang="ru-RU" sz="1100" spc="-55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7614" y="676452"/>
            <a:ext cx="3060192" cy="1485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2192323"/>
            <a:ext cx="3932606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100" spc="-30" dirty="0" smtClean="0">
                <a:solidFill>
                  <a:srgbClr val="656565"/>
                </a:solidFill>
                <a:latin typeface="Arial"/>
                <a:cs typeface="Arial"/>
              </a:rPr>
              <a:t>Тренировка с плановой выборкой </a:t>
            </a:r>
            <a:r>
              <a:rPr sz="1100" spc="-35" dirty="0" smtClean="0">
                <a:solidFill>
                  <a:srgbClr val="656565"/>
                </a:solidFill>
                <a:latin typeface="Arial"/>
                <a:cs typeface="Arial"/>
              </a:rPr>
              <a:t>(</a:t>
            </a:r>
            <a:r>
              <a:rPr sz="1100" spc="-35" dirty="0" err="1" smtClean="0">
                <a:solidFill>
                  <a:srgbClr val="656565"/>
                </a:solidFill>
                <a:latin typeface="Arial"/>
                <a:cs typeface="Arial"/>
              </a:rPr>
              <a:t>Bengio</a:t>
            </a:r>
            <a:r>
              <a:rPr sz="1100" spc="-35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656565"/>
                </a:solidFill>
                <a:latin typeface="Arial"/>
                <a:cs typeface="Arial"/>
              </a:rPr>
              <a:t>et </a:t>
            </a:r>
            <a:r>
              <a:rPr sz="1100" spc="-25" dirty="0">
                <a:solidFill>
                  <a:srgbClr val="656565"/>
                </a:solidFill>
                <a:latin typeface="Arial"/>
                <a:cs typeface="Arial"/>
              </a:rPr>
              <a:t>al.,</a:t>
            </a:r>
            <a:r>
              <a:rPr sz="1100" spc="145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656565"/>
                </a:solidFill>
                <a:latin typeface="Arial"/>
                <a:cs typeface="Arial"/>
              </a:rPr>
              <a:t>2015)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6344" y="2400998"/>
            <a:ext cx="1551939" cy="971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Andrew</a:t>
            </a:r>
            <a:r>
              <a:rPr spc="-10" dirty="0"/>
              <a:t> </a:t>
            </a:r>
            <a:r>
              <a:rPr spc="-20" dirty="0"/>
              <a:t>Senior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30" dirty="0"/>
              <a:t>Speech</a:t>
            </a:r>
            <a:r>
              <a:rPr spc="-15" dirty="0"/>
              <a:t> </a:t>
            </a:r>
            <a:r>
              <a:rPr spc="-5" dirty="0"/>
              <a:t>Recognition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r>
              <a:rPr spc="-20" dirty="0"/>
              <a:t>52 </a:t>
            </a:r>
            <a:r>
              <a:rPr spc="5" dirty="0"/>
              <a:t>of</a:t>
            </a:r>
            <a:r>
              <a:rPr spc="40" dirty="0"/>
              <a:t> </a:t>
            </a:r>
            <a:r>
              <a:rPr spc="-20" dirty="0"/>
              <a:t>63</a:t>
            </a:r>
          </a:p>
        </p:txBody>
      </p:sp>
    </p:spTree>
  </p:cSld>
  <p:clrMapOvr>
    <a:masterClrMapping/>
  </p:clrMapOvr>
  <p:transition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896485" cy="422909"/>
          </a:xfrm>
          <a:custGeom>
            <a:avLst/>
            <a:gdLst/>
            <a:ahLst/>
            <a:cxnLst/>
            <a:rect l="l" t="t" r="r" b="b"/>
            <a:pathLst>
              <a:path w="4896485" h="422909">
                <a:moveTo>
                  <a:pt x="0" y="422592"/>
                </a:moveTo>
                <a:lnTo>
                  <a:pt x="4896002" y="422592"/>
                </a:lnTo>
                <a:lnTo>
                  <a:pt x="4896002" y="0"/>
                </a:lnTo>
                <a:lnTo>
                  <a:pt x="0" y="0"/>
                </a:lnTo>
                <a:lnTo>
                  <a:pt x="0" y="42259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0" y="83760"/>
            <a:ext cx="498679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b="1" spc="15" dirty="0" smtClean="0">
                <a:solidFill>
                  <a:srgbClr val="4185F3"/>
                </a:solidFill>
                <a:latin typeface="Arial"/>
                <a:cs typeface="Arial"/>
              </a:rPr>
              <a:t>Смотри,</a:t>
            </a:r>
            <a:r>
              <a:rPr lang="da-DK" sz="1400" b="1" spc="15" dirty="0" smtClean="0">
                <a:solidFill>
                  <a:srgbClr val="4185F3"/>
                </a:solidFill>
                <a:latin typeface="Arial"/>
                <a:cs typeface="Arial"/>
              </a:rPr>
              <a:t> </a:t>
            </a:r>
            <a:r>
              <a:rPr lang="ru-RU" sz="1400" b="1" spc="-25" dirty="0" smtClean="0">
                <a:solidFill>
                  <a:srgbClr val="4185F3"/>
                </a:solidFill>
                <a:latin typeface="Arial"/>
                <a:cs typeface="Arial"/>
              </a:rPr>
              <a:t>Слушай</a:t>
            </a:r>
            <a:r>
              <a:rPr lang="da-DK" sz="1400" b="1" spc="-25" dirty="0" smtClean="0">
                <a:solidFill>
                  <a:srgbClr val="4185F3"/>
                </a:solidFill>
                <a:latin typeface="Arial"/>
                <a:cs typeface="Arial"/>
              </a:rPr>
              <a:t>, </a:t>
            </a:r>
            <a:r>
              <a:rPr lang="ru-RU" sz="1400" b="1" spc="10" dirty="0" smtClean="0">
                <a:solidFill>
                  <a:srgbClr val="4185F3"/>
                </a:solidFill>
                <a:latin typeface="Arial"/>
                <a:cs typeface="Arial"/>
              </a:rPr>
              <a:t>Следи</a:t>
            </a:r>
            <a:r>
              <a:rPr lang="da-DK" sz="1400" b="1" spc="10" dirty="0" smtClean="0">
                <a:solidFill>
                  <a:srgbClr val="4185F3"/>
                </a:solidFill>
                <a:latin typeface="Arial"/>
                <a:cs typeface="Arial"/>
              </a:rPr>
              <a:t> </a:t>
            </a:r>
            <a:r>
              <a:rPr lang="ru-RU" sz="1400" b="1" spc="-45" dirty="0" smtClean="0">
                <a:solidFill>
                  <a:srgbClr val="4185F3"/>
                </a:solidFill>
                <a:latin typeface="Arial"/>
                <a:cs typeface="Arial"/>
              </a:rPr>
              <a:t>и</a:t>
            </a:r>
            <a:r>
              <a:rPr lang="da-DK" sz="1400" b="1" spc="-45" dirty="0" smtClean="0">
                <a:solidFill>
                  <a:srgbClr val="4185F3"/>
                </a:solidFill>
                <a:latin typeface="Arial"/>
                <a:cs typeface="Arial"/>
              </a:rPr>
              <a:t> </a:t>
            </a:r>
            <a:r>
              <a:rPr lang="ru-RU" sz="1400" b="1" spc="-35" dirty="0" smtClean="0">
                <a:solidFill>
                  <a:srgbClr val="4185F3"/>
                </a:solidFill>
                <a:latin typeface="Arial"/>
                <a:cs typeface="Arial"/>
              </a:rPr>
              <a:t>Произноси</a:t>
            </a:r>
            <a:r>
              <a:rPr lang="da-DK" sz="1400" b="1" spc="-35" dirty="0" smtClean="0">
                <a:solidFill>
                  <a:srgbClr val="4185F3"/>
                </a:solidFill>
                <a:latin typeface="Arial"/>
                <a:cs typeface="Arial"/>
              </a:rPr>
              <a:t> </a:t>
            </a:r>
            <a:r>
              <a:rPr lang="da-DK" sz="1400" b="1" spc="-15" dirty="0" smtClean="0">
                <a:solidFill>
                  <a:srgbClr val="4185F3"/>
                </a:solidFill>
                <a:latin typeface="Arial"/>
                <a:cs typeface="Arial"/>
              </a:rPr>
              <a:t>(</a:t>
            </a:r>
            <a:r>
              <a:rPr lang="ru-RU" sz="1400" b="1" spc="-15" dirty="0" err="1" smtClean="0">
                <a:solidFill>
                  <a:srgbClr val="4185F3"/>
                </a:solidFill>
                <a:latin typeface="Arial"/>
                <a:cs typeface="Arial"/>
              </a:rPr>
              <a:t>Чанг</a:t>
            </a:r>
            <a:r>
              <a:rPr lang="da-DK" sz="1400" b="1" spc="-15" dirty="0" smtClean="0">
                <a:solidFill>
                  <a:srgbClr val="4185F3"/>
                </a:solidFill>
                <a:latin typeface="Arial"/>
                <a:cs typeface="Arial"/>
              </a:rPr>
              <a:t> </a:t>
            </a:r>
            <a:r>
              <a:rPr lang="ru-RU" sz="1400" b="1" spc="30" dirty="0" smtClean="0">
                <a:solidFill>
                  <a:srgbClr val="4185F3"/>
                </a:solidFill>
                <a:latin typeface="Arial"/>
                <a:cs typeface="Arial"/>
              </a:rPr>
              <a:t>и </a:t>
            </a:r>
            <a:r>
              <a:rPr lang="ru-RU" sz="1400" b="1" spc="30" dirty="0" err="1" smtClean="0">
                <a:solidFill>
                  <a:srgbClr val="4185F3"/>
                </a:solidFill>
                <a:latin typeface="Arial"/>
                <a:cs typeface="Arial"/>
              </a:rPr>
              <a:t>др</a:t>
            </a:r>
            <a:r>
              <a:rPr lang="da-DK" sz="1400" b="1" spc="10" dirty="0" smtClean="0">
                <a:solidFill>
                  <a:srgbClr val="4185F3"/>
                </a:solidFill>
                <a:latin typeface="Arial"/>
                <a:cs typeface="Arial"/>
              </a:rPr>
              <a:t>.,</a:t>
            </a:r>
            <a:r>
              <a:rPr lang="da-DK" sz="1400" b="1" spc="95" dirty="0" smtClean="0">
                <a:solidFill>
                  <a:srgbClr val="4185F3"/>
                </a:solidFill>
                <a:latin typeface="Arial"/>
                <a:cs typeface="Arial"/>
              </a:rPr>
              <a:t> </a:t>
            </a:r>
            <a:r>
              <a:rPr lang="da-DK" sz="1400" b="1" spc="35" dirty="0">
                <a:solidFill>
                  <a:srgbClr val="4185F3"/>
                </a:solidFill>
                <a:latin typeface="Arial"/>
                <a:cs typeface="Arial"/>
              </a:rPr>
              <a:t>2016)</a:t>
            </a:r>
            <a:endParaRPr lang="da-DK" sz="1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7520" y="783983"/>
            <a:ext cx="1587563" cy="13524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3044" y="2186076"/>
            <a:ext cx="2187702" cy="6391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Andrew</a:t>
            </a:r>
            <a:r>
              <a:rPr spc="-10" dirty="0"/>
              <a:t> </a:t>
            </a:r>
            <a:r>
              <a:rPr spc="-20" dirty="0"/>
              <a:t>Senior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30" dirty="0"/>
              <a:t>Speech</a:t>
            </a:r>
            <a:r>
              <a:rPr spc="-15" dirty="0"/>
              <a:t> </a:t>
            </a:r>
            <a:r>
              <a:rPr spc="-5" dirty="0"/>
              <a:t>Recognition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r>
              <a:rPr spc="-20" dirty="0"/>
              <a:t>53 </a:t>
            </a:r>
            <a:r>
              <a:rPr spc="5" dirty="0"/>
              <a:t>of</a:t>
            </a:r>
            <a:r>
              <a:rPr spc="40" dirty="0"/>
              <a:t> </a:t>
            </a:r>
            <a:r>
              <a:rPr spc="-20" dirty="0"/>
              <a:t>63</a:t>
            </a:r>
          </a:p>
        </p:txBody>
      </p:sp>
    </p:spTree>
  </p:cSld>
  <p:clrMapOvr>
    <a:masterClrMapping/>
  </p:clrMapOvr>
  <p:transition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896485" cy="422909"/>
          </a:xfrm>
          <a:custGeom>
            <a:avLst/>
            <a:gdLst/>
            <a:ahLst/>
            <a:cxnLst/>
            <a:rect l="l" t="t" r="r" b="b"/>
            <a:pathLst>
              <a:path w="4896485" h="422909">
                <a:moveTo>
                  <a:pt x="0" y="422592"/>
                </a:moveTo>
                <a:lnTo>
                  <a:pt x="4896002" y="422592"/>
                </a:lnTo>
                <a:lnTo>
                  <a:pt x="4896002" y="0"/>
                </a:lnTo>
                <a:lnTo>
                  <a:pt x="0" y="0"/>
                </a:lnTo>
                <a:lnTo>
                  <a:pt x="0" y="42259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305" y="80921"/>
            <a:ext cx="452959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-5" dirty="0" smtClean="0"/>
              <a:t>Нейронный </a:t>
            </a:r>
            <a:r>
              <a:rPr lang="ru-RU" spc="-5" dirty="0" err="1" smtClean="0"/>
              <a:t>трансдуктор</a:t>
            </a:r>
            <a:r>
              <a:rPr lang="ru-RU" spc="-5" dirty="0" smtClean="0"/>
              <a:t> </a:t>
            </a:r>
            <a:r>
              <a:rPr spc="10" dirty="0" smtClean="0"/>
              <a:t>(</a:t>
            </a:r>
            <a:r>
              <a:rPr lang="ru-RU" spc="10" dirty="0" err="1" smtClean="0"/>
              <a:t>Джейтли</a:t>
            </a:r>
            <a:r>
              <a:rPr spc="10" dirty="0" smtClean="0"/>
              <a:t> </a:t>
            </a:r>
            <a:r>
              <a:rPr lang="ru-RU" spc="30" dirty="0" smtClean="0"/>
              <a:t>и </a:t>
            </a:r>
            <a:r>
              <a:rPr lang="ru-RU" spc="30" dirty="0" err="1" smtClean="0"/>
              <a:t>др</a:t>
            </a:r>
            <a:r>
              <a:rPr spc="10" dirty="0" smtClean="0"/>
              <a:t>.,</a:t>
            </a:r>
            <a:r>
              <a:rPr spc="-85" dirty="0" smtClean="0"/>
              <a:t> </a:t>
            </a:r>
            <a:r>
              <a:rPr spc="35" dirty="0"/>
              <a:t>2015)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7294" y="967026"/>
            <a:ext cx="3915410" cy="6559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51130" indent="-138430">
              <a:lnSpc>
                <a:spcPct val="100000"/>
              </a:lnSpc>
              <a:spcBef>
                <a:spcPts val="434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sz="1100" spc="-100" dirty="0">
                <a:solidFill>
                  <a:srgbClr val="656565"/>
                </a:solidFill>
                <a:latin typeface="Arial"/>
                <a:cs typeface="Arial"/>
              </a:rPr>
              <a:t>Seq2seq </a:t>
            </a:r>
            <a:r>
              <a:rPr sz="1100" spc="-65" dirty="0">
                <a:solidFill>
                  <a:srgbClr val="656565"/>
                </a:solidFill>
                <a:latin typeface="Arial"/>
                <a:cs typeface="Arial"/>
              </a:rPr>
              <a:t>models </a:t>
            </a:r>
            <a:r>
              <a:rPr sz="1100" spc="-50" dirty="0">
                <a:solidFill>
                  <a:srgbClr val="656565"/>
                </a:solidFill>
                <a:latin typeface="Arial"/>
                <a:cs typeface="Arial"/>
              </a:rPr>
              <a:t>require </a:t>
            </a:r>
            <a:r>
              <a:rPr sz="1100" spc="-30" dirty="0">
                <a:solidFill>
                  <a:srgbClr val="656565"/>
                </a:solidFill>
                <a:latin typeface="Arial"/>
                <a:cs typeface="Arial"/>
              </a:rPr>
              <a:t>the </a:t>
            </a:r>
            <a:r>
              <a:rPr sz="1100" spc="-60" dirty="0">
                <a:solidFill>
                  <a:srgbClr val="656565"/>
                </a:solidFill>
                <a:latin typeface="Arial"/>
                <a:cs typeface="Arial"/>
              </a:rPr>
              <a:t>whole </a:t>
            </a:r>
            <a:r>
              <a:rPr sz="1100" spc="-95" dirty="0">
                <a:solidFill>
                  <a:srgbClr val="656565"/>
                </a:solidFill>
                <a:latin typeface="Arial"/>
                <a:cs typeface="Arial"/>
              </a:rPr>
              <a:t>sequence </a:t>
            </a:r>
            <a:r>
              <a:rPr sz="1100" spc="10" dirty="0">
                <a:solidFill>
                  <a:srgbClr val="656565"/>
                </a:solidFill>
                <a:latin typeface="Arial"/>
                <a:cs typeface="Arial"/>
              </a:rPr>
              <a:t>to </a:t>
            </a:r>
            <a:r>
              <a:rPr sz="1100" spc="-75" dirty="0">
                <a:solidFill>
                  <a:srgbClr val="656565"/>
                </a:solidFill>
                <a:latin typeface="Arial"/>
                <a:cs typeface="Arial"/>
              </a:rPr>
              <a:t>be</a:t>
            </a:r>
            <a:r>
              <a:rPr sz="1100" spc="-65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656565"/>
                </a:solidFill>
                <a:latin typeface="Arial"/>
                <a:cs typeface="Arial"/>
              </a:rPr>
              <a:t>available.</a:t>
            </a:r>
            <a:endParaRPr sz="1100">
              <a:latin typeface="Arial"/>
              <a:cs typeface="Arial"/>
            </a:endParaRPr>
          </a:p>
          <a:p>
            <a:pPr marL="151130" indent="-138430">
              <a:lnSpc>
                <a:spcPct val="100000"/>
              </a:lnSpc>
              <a:spcBef>
                <a:spcPts val="334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sz="1100" spc="-35" dirty="0">
                <a:solidFill>
                  <a:srgbClr val="656565"/>
                </a:solidFill>
                <a:latin typeface="Arial"/>
                <a:cs typeface="Arial"/>
              </a:rPr>
              <a:t>Introduce </a:t>
            </a:r>
            <a:r>
              <a:rPr sz="1100" spc="-40" dirty="0">
                <a:solidFill>
                  <a:srgbClr val="656565"/>
                </a:solidFill>
                <a:latin typeface="Arial"/>
                <a:cs typeface="Arial"/>
              </a:rPr>
              <a:t>latency </a:t>
            </a:r>
            <a:r>
              <a:rPr sz="1100" spc="-65" dirty="0">
                <a:solidFill>
                  <a:srgbClr val="656565"/>
                </a:solidFill>
                <a:latin typeface="Arial"/>
                <a:cs typeface="Arial"/>
              </a:rPr>
              <a:t>compared </a:t>
            </a:r>
            <a:r>
              <a:rPr sz="1100" spc="10" dirty="0">
                <a:solidFill>
                  <a:srgbClr val="656565"/>
                </a:solidFill>
                <a:latin typeface="Arial"/>
                <a:cs typeface="Arial"/>
              </a:rPr>
              <a:t>to</a:t>
            </a:r>
            <a:r>
              <a:rPr sz="1100" spc="114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656565"/>
                </a:solidFill>
                <a:latin typeface="Arial"/>
                <a:cs typeface="Arial"/>
              </a:rPr>
              <a:t>unidirectional.</a:t>
            </a:r>
            <a:endParaRPr sz="1100">
              <a:latin typeface="Arial"/>
              <a:cs typeface="Arial"/>
            </a:endParaRPr>
          </a:p>
          <a:p>
            <a:pPr marL="151130" indent="-138430">
              <a:lnSpc>
                <a:spcPct val="100000"/>
              </a:lnSpc>
              <a:spcBef>
                <a:spcPts val="330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sz="1100" spc="-30" dirty="0">
                <a:solidFill>
                  <a:srgbClr val="656565"/>
                </a:solidFill>
                <a:latin typeface="Arial"/>
                <a:cs typeface="Arial"/>
              </a:rPr>
              <a:t>Solution: </a:t>
            </a:r>
            <a:r>
              <a:rPr sz="1100" spc="-50" dirty="0">
                <a:solidFill>
                  <a:srgbClr val="656565"/>
                </a:solidFill>
                <a:latin typeface="Arial"/>
                <a:cs typeface="Arial"/>
              </a:rPr>
              <a:t>Transcribe </a:t>
            </a:r>
            <a:r>
              <a:rPr sz="1100" spc="-35" dirty="0">
                <a:solidFill>
                  <a:srgbClr val="656565"/>
                </a:solidFill>
                <a:latin typeface="Arial"/>
                <a:cs typeface="Arial"/>
              </a:rPr>
              <a:t>monotonic </a:t>
            </a:r>
            <a:r>
              <a:rPr sz="1100" spc="-65" dirty="0">
                <a:solidFill>
                  <a:srgbClr val="656565"/>
                </a:solidFill>
                <a:latin typeface="Arial"/>
                <a:cs typeface="Arial"/>
              </a:rPr>
              <a:t>chunks </a:t>
            </a:r>
            <a:r>
              <a:rPr sz="1100" dirty="0">
                <a:solidFill>
                  <a:srgbClr val="656565"/>
                </a:solidFill>
                <a:latin typeface="Arial"/>
                <a:cs typeface="Arial"/>
              </a:rPr>
              <a:t>at </a:t>
            </a:r>
            <a:r>
              <a:rPr sz="1100" spc="-90" dirty="0">
                <a:solidFill>
                  <a:srgbClr val="656565"/>
                </a:solidFill>
                <a:latin typeface="Arial"/>
                <a:cs typeface="Arial"/>
              </a:rPr>
              <a:t>a </a:t>
            </a:r>
            <a:r>
              <a:rPr sz="1100" spc="-20" dirty="0">
                <a:solidFill>
                  <a:srgbClr val="656565"/>
                </a:solidFill>
                <a:latin typeface="Arial"/>
                <a:cs typeface="Arial"/>
              </a:rPr>
              <a:t>time </a:t>
            </a:r>
            <a:r>
              <a:rPr sz="1100" dirty="0">
                <a:solidFill>
                  <a:srgbClr val="656565"/>
                </a:solidFill>
                <a:latin typeface="Arial"/>
                <a:cs typeface="Arial"/>
              </a:rPr>
              <a:t>with</a:t>
            </a:r>
            <a:r>
              <a:rPr sz="1100" spc="-95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1100" spc="-15" dirty="0">
                <a:solidFill>
                  <a:srgbClr val="656565"/>
                </a:solidFill>
                <a:latin typeface="Arial"/>
                <a:cs typeface="Arial"/>
              </a:rPr>
              <a:t>attention.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9994" y="1670666"/>
            <a:ext cx="1726311" cy="9398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Andrew</a:t>
            </a:r>
            <a:r>
              <a:rPr spc="-10" dirty="0"/>
              <a:t> </a:t>
            </a:r>
            <a:r>
              <a:rPr spc="-20" dirty="0"/>
              <a:t>Senior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30" dirty="0"/>
              <a:t>Speech</a:t>
            </a:r>
            <a:r>
              <a:rPr spc="-15" dirty="0"/>
              <a:t> </a:t>
            </a:r>
            <a:r>
              <a:rPr spc="-5" dirty="0"/>
              <a:t>Recognition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r>
              <a:rPr spc="-20" dirty="0"/>
              <a:t>54 </a:t>
            </a:r>
            <a:r>
              <a:rPr spc="5" dirty="0"/>
              <a:t>of</a:t>
            </a:r>
            <a:r>
              <a:rPr spc="40" dirty="0"/>
              <a:t> </a:t>
            </a:r>
            <a:r>
              <a:rPr spc="-20" dirty="0"/>
              <a:t>63</a:t>
            </a:r>
          </a:p>
        </p:txBody>
      </p:sp>
    </p:spTree>
  </p:cSld>
  <p:clrMapOvr>
    <a:masterClrMapping/>
  </p:clrMapOvr>
  <p:transition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896485" cy="367030"/>
          </a:xfrm>
          <a:custGeom>
            <a:avLst/>
            <a:gdLst/>
            <a:ahLst/>
            <a:cxnLst/>
            <a:rect l="l" t="t" r="r" b="b"/>
            <a:pathLst>
              <a:path w="4896485" h="367030">
                <a:moveTo>
                  <a:pt x="0" y="366928"/>
                </a:moveTo>
                <a:lnTo>
                  <a:pt x="4896002" y="366928"/>
                </a:lnTo>
                <a:lnTo>
                  <a:pt x="4896002" y="0"/>
                </a:lnTo>
                <a:lnTo>
                  <a:pt x="0" y="0"/>
                </a:lnTo>
                <a:lnTo>
                  <a:pt x="0" y="366928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1305" y="70800"/>
            <a:ext cx="239599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b="1" spc="-5" dirty="0" smtClean="0">
                <a:solidFill>
                  <a:srgbClr val="4185F3"/>
                </a:solidFill>
                <a:latin typeface="Arial"/>
                <a:cs typeface="Arial"/>
              </a:rPr>
              <a:t>Нейронный </a:t>
            </a:r>
            <a:r>
              <a:rPr lang="ru-RU" sz="1400" b="1" spc="-5" dirty="0" err="1" smtClean="0">
                <a:solidFill>
                  <a:srgbClr val="4185F3"/>
                </a:solidFill>
                <a:latin typeface="Arial"/>
                <a:cs typeface="Arial"/>
              </a:rPr>
              <a:t>трансдуктор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4375" y="833996"/>
            <a:ext cx="1465611" cy="506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8757" y="1368018"/>
            <a:ext cx="1759172" cy="13013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Andrew</a:t>
            </a:r>
            <a:r>
              <a:rPr spc="-10" dirty="0"/>
              <a:t> </a:t>
            </a:r>
            <a:r>
              <a:rPr spc="-20" dirty="0"/>
              <a:t>Senior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30" dirty="0"/>
              <a:t>Speech</a:t>
            </a:r>
            <a:r>
              <a:rPr spc="-15" dirty="0"/>
              <a:t> </a:t>
            </a:r>
            <a:r>
              <a:rPr spc="-5" dirty="0"/>
              <a:t>Recognition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r>
              <a:rPr spc="-20" dirty="0"/>
              <a:t>55 </a:t>
            </a:r>
            <a:r>
              <a:rPr spc="5" dirty="0"/>
              <a:t>of</a:t>
            </a:r>
            <a:r>
              <a:rPr spc="40" dirty="0"/>
              <a:t> </a:t>
            </a:r>
            <a:r>
              <a:rPr spc="-20" dirty="0"/>
              <a:t>63</a:t>
            </a:r>
          </a:p>
        </p:txBody>
      </p:sp>
    </p:spTree>
  </p:cSld>
  <p:clrMapOvr>
    <a:masterClrMapping/>
  </p:clrMapOvr>
  <p:transition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305" y="70800"/>
            <a:ext cx="338659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-35" dirty="0" smtClean="0"/>
              <a:t>Распознавание речи </a:t>
            </a:r>
            <a:r>
              <a:rPr lang="en-US" spc="-35" dirty="0" smtClean="0"/>
              <a:t>Raw-</a:t>
            </a:r>
            <a:r>
              <a:rPr lang="ru-RU" spc="-35" dirty="0" smtClean="0"/>
              <a:t>сигнала</a:t>
            </a:r>
            <a:endParaRPr spc="-3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Andrew</a:t>
            </a:r>
            <a:r>
              <a:rPr spc="-10" dirty="0"/>
              <a:t> </a:t>
            </a:r>
            <a:r>
              <a:rPr spc="-20" dirty="0"/>
              <a:t>Senior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30" dirty="0"/>
              <a:t>Speech</a:t>
            </a:r>
            <a:r>
              <a:rPr spc="-15" dirty="0"/>
              <a:t> </a:t>
            </a:r>
            <a:r>
              <a:rPr spc="-5" dirty="0"/>
              <a:t>Recognition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r>
              <a:rPr spc="-20" dirty="0"/>
              <a:t>56 </a:t>
            </a:r>
            <a:r>
              <a:rPr spc="5" dirty="0"/>
              <a:t>of</a:t>
            </a:r>
            <a:r>
              <a:rPr spc="40" dirty="0"/>
              <a:t> </a:t>
            </a:r>
            <a:r>
              <a:rPr spc="-20" dirty="0"/>
              <a:t>63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817979"/>
            <a:ext cx="4417364" cy="1920012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51130" indent="-138430">
              <a:lnSpc>
                <a:spcPct val="100000"/>
              </a:lnSpc>
              <a:spcBef>
                <a:spcPts val="434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lang="ru-RU" sz="1100" spc="-90" dirty="0" smtClean="0">
                <a:solidFill>
                  <a:srgbClr val="656565"/>
                </a:solidFill>
                <a:latin typeface="Arial"/>
                <a:cs typeface="Arial"/>
              </a:rPr>
              <a:t>Обычно мы обучаем на значительно уменьшенном размерном сигнале</a:t>
            </a:r>
            <a:r>
              <a:rPr sz="1100" spc="-45" dirty="0" smtClean="0">
                <a:solidFill>
                  <a:srgbClr val="656565"/>
                </a:solidFill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151130" indent="-138430">
              <a:lnSpc>
                <a:spcPct val="100000"/>
              </a:lnSpc>
              <a:spcBef>
                <a:spcPts val="334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lang="ru-RU" sz="1100" spc="-40" dirty="0" smtClean="0">
                <a:solidFill>
                  <a:srgbClr val="656565"/>
                </a:solidFill>
                <a:latin typeface="Arial"/>
                <a:cs typeface="Arial"/>
              </a:rPr>
              <a:t>Хотелось бы обучать из конца в конец</a:t>
            </a:r>
            <a:r>
              <a:rPr sz="1100" spc="-40" dirty="0" smtClean="0">
                <a:solidFill>
                  <a:srgbClr val="656565"/>
                </a:solidFill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151130" indent="-138430">
              <a:lnSpc>
                <a:spcPct val="100000"/>
              </a:lnSpc>
              <a:spcBef>
                <a:spcPts val="330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lang="ru-RU" sz="1100" spc="-65" dirty="0" smtClean="0">
                <a:solidFill>
                  <a:srgbClr val="656565"/>
                </a:solidFill>
                <a:latin typeface="Arial"/>
                <a:cs typeface="Arial"/>
              </a:rPr>
              <a:t>Обучает </a:t>
            </a:r>
            <a:r>
              <a:rPr lang="ru-RU" sz="1100" spc="-65" dirty="0" err="1" smtClean="0">
                <a:solidFill>
                  <a:srgbClr val="656565"/>
                </a:solidFill>
                <a:latin typeface="Arial"/>
                <a:cs typeface="Arial"/>
              </a:rPr>
              <a:t>фильтрбанки</a:t>
            </a:r>
            <a:r>
              <a:rPr lang="ru-RU" sz="1100" spc="-65" dirty="0" smtClean="0">
                <a:solidFill>
                  <a:srgbClr val="656565"/>
                </a:solidFill>
                <a:latin typeface="Arial"/>
                <a:cs typeface="Arial"/>
              </a:rPr>
              <a:t> вместо </a:t>
            </a:r>
            <a:r>
              <a:rPr lang="ru-RU" sz="1100" spc="-65" dirty="0" err="1" smtClean="0">
                <a:solidFill>
                  <a:srgbClr val="656565"/>
                </a:solidFill>
                <a:latin typeface="Arial"/>
                <a:cs typeface="Arial"/>
              </a:rPr>
              <a:t>крафтинга</a:t>
            </a:r>
            <a:r>
              <a:rPr lang="ru-RU" sz="1100" spc="-65" dirty="0" smtClean="0">
                <a:solidFill>
                  <a:srgbClr val="656565"/>
                </a:solidFill>
                <a:latin typeface="Arial"/>
                <a:cs typeface="Arial"/>
              </a:rPr>
              <a:t> вручную</a:t>
            </a:r>
            <a:r>
              <a:rPr sz="1100" spc="-30" dirty="0" smtClean="0">
                <a:solidFill>
                  <a:srgbClr val="656565"/>
                </a:solidFill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151130" marR="173355" indent="-138430">
              <a:lnSpc>
                <a:spcPct val="102600"/>
              </a:lnSpc>
              <a:spcBef>
                <a:spcPts val="300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lang="ru-RU" sz="1100" spc="-10" dirty="0" smtClean="0">
                <a:solidFill>
                  <a:srgbClr val="656565"/>
                </a:solidFill>
                <a:latin typeface="Arial"/>
                <a:cs typeface="Arial"/>
              </a:rPr>
              <a:t>Сверточная РНС с частотой дискредитации звука не может обучить достаточно длинные зависимости</a:t>
            </a:r>
            <a:r>
              <a:rPr sz="1100" spc="-70" dirty="0" smtClean="0">
                <a:solidFill>
                  <a:srgbClr val="656565"/>
                </a:solidFill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327660" marR="623570" lvl="1" indent="-176530">
              <a:lnSpc>
                <a:spcPct val="102699"/>
              </a:lnSpc>
              <a:spcBef>
                <a:spcPts val="200"/>
              </a:spcBef>
              <a:buFont typeface="Lucida Sans Unicode"/>
              <a:buChar char="−"/>
              <a:tabLst>
                <a:tab pos="328295" algn="l"/>
              </a:tabLst>
            </a:pPr>
            <a:r>
              <a:rPr lang="ru-RU" sz="1100" spc="-35" dirty="0" smtClean="0">
                <a:solidFill>
                  <a:srgbClr val="656565"/>
                </a:solidFill>
                <a:latin typeface="Arial"/>
                <a:cs typeface="Arial"/>
              </a:rPr>
              <a:t>Добавить </a:t>
            </a:r>
            <a:r>
              <a:rPr lang="ru-RU" sz="1100" spc="-35" dirty="0" err="1" smtClean="0">
                <a:solidFill>
                  <a:srgbClr val="656565"/>
                </a:solidFill>
                <a:latin typeface="Arial"/>
                <a:cs typeface="Arial"/>
              </a:rPr>
              <a:t>сверточный</a:t>
            </a:r>
            <a:r>
              <a:rPr lang="ru-RU" sz="1100" spc="-35" dirty="0" smtClean="0">
                <a:solidFill>
                  <a:srgbClr val="656565"/>
                </a:solidFill>
                <a:latin typeface="Arial"/>
                <a:cs typeface="Arial"/>
              </a:rPr>
              <a:t> фильтр к традиционной системе,</a:t>
            </a:r>
            <a:r>
              <a:rPr sz="1100" spc="-70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lang="ru-RU" sz="1100" spc="-55" dirty="0" err="1" smtClean="0">
                <a:solidFill>
                  <a:srgbClr val="656565"/>
                </a:solidFill>
                <a:latin typeface="Arial"/>
                <a:cs typeface="Arial"/>
              </a:rPr>
              <a:t>напр</a:t>
            </a:r>
            <a:r>
              <a:rPr sz="1100" spc="-55" dirty="0" smtClean="0">
                <a:solidFill>
                  <a:srgbClr val="656565"/>
                </a:solidFill>
                <a:latin typeface="Arial"/>
                <a:cs typeface="Arial"/>
              </a:rPr>
              <a:t>.</a:t>
            </a:r>
            <a:r>
              <a:rPr lang="ru-RU" sz="1100" spc="-55" dirty="0" smtClean="0">
                <a:solidFill>
                  <a:srgbClr val="656565"/>
                </a:solidFill>
                <a:latin typeface="Arial"/>
                <a:cs typeface="Arial"/>
              </a:rPr>
              <a:t>, </a:t>
            </a:r>
            <a:r>
              <a:rPr sz="1100" spc="-55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rgbClr val="656565"/>
                </a:solidFill>
                <a:latin typeface="Arial"/>
                <a:cs typeface="Arial"/>
              </a:rPr>
              <a:t>CLDNN </a:t>
            </a:r>
            <a:r>
              <a:rPr sz="1100" spc="-35" dirty="0" smtClean="0">
                <a:solidFill>
                  <a:srgbClr val="656565"/>
                </a:solidFill>
                <a:latin typeface="Arial"/>
                <a:cs typeface="Arial"/>
              </a:rPr>
              <a:t>(</a:t>
            </a:r>
            <a:r>
              <a:rPr lang="en-US" sz="1100" spc="-35" dirty="0" err="1" smtClean="0">
                <a:solidFill>
                  <a:srgbClr val="656565"/>
                </a:solidFill>
                <a:latin typeface="Arial"/>
                <a:cs typeface="Arial"/>
              </a:rPr>
              <a:t>Sainath</a:t>
            </a:r>
            <a:r>
              <a:rPr lang="ru-RU" sz="1100" spc="-35" dirty="0" smtClean="0">
                <a:solidFill>
                  <a:srgbClr val="656565"/>
                </a:solidFill>
                <a:latin typeface="Arial"/>
                <a:cs typeface="Arial"/>
              </a:rPr>
              <a:t> и </a:t>
            </a:r>
            <a:r>
              <a:rPr lang="ru-RU" sz="1100" spc="-35" dirty="0" err="1" smtClean="0">
                <a:solidFill>
                  <a:srgbClr val="656565"/>
                </a:solidFill>
                <a:latin typeface="Arial"/>
                <a:cs typeface="Arial"/>
              </a:rPr>
              <a:t>др</a:t>
            </a:r>
            <a:r>
              <a:rPr sz="1100" spc="-20" dirty="0" smtClean="0">
                <a:solidFill>
                  <a:srgbClr val="656565"/>
                </a:solidFill>
                <a:latin typeface="Arial"/>
                <a:cs typeface="Arial"/>
              </a:rPr>
              <a:t>.,</a:t>
            </a:r>
            <a:r>
              <a:rPr sz="1100" spc="25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656565"/>
                </a:solidFill>
                <a:latin typeface="Arial"/>
                <a:cs typeface="Arial"/>
              </a:rPr>
              <a:t>2015b)</a:t>
            </a:r>
            <a:endParaRPr sz="1100" dirty="0">
              <a:latin typeface="Arial"/>
              <a:cs typeface="Arial"/>
            </a:endParaRPr>
          </a:p>
          <a:p>
            <a:pPr marL="327660" lvl="1" indent="-176530">
              <a:lnSpc>
                <a:spcPct val="100000"/>
              </a:lnSpc>
              <a:spcBef>
                <a:spcPts val="35"/>
              </a:spcBef>
              <a:buFont typeface="Lucida Sans Unicode"/>
              <a:buChar char="−"/>
              <a:tabLst>
                <a:tab pos="328295" algn="l"/>
              </a:tabLst>
            </a:pPr>
            <a:r>
              <a:rPr lang="ru-RU" sz="1100" spc="-50" dirty="0" smtClean="0">
                <a:solidFill>
                  <a:srgbClr val="656565"/>
                </a:solidFill>
                <a:latin typeface="Arial"/>
                <a:cs typeface="Arial"/>
              </a:rPr>
              <a:t>Нейросетевая архитектура</a:t>
            </a:r>
            <a:r>
              <a:rPr sz="1100" spc="-35" dirty="0" smtClean="0">
                <a:solidFill>
                  <a:srgbClr val="656565"/>
                </a:solidFill>
                <a:latin typeface="Arial"/>
                <a:cs typeface="Arial"/>
              </a:rPr>
              <a:t>. </a:t>
            </a:r>
            <a:r>
              <a:rPr sz="1100" spc="-95" dirty="0" smtClean="0">
                <a:solidFill>
                  <a:srgbClr val="656565"/>
                </a:solidFill>
                <a:latin typeface="Arial"/>
                <a:cs typeface="Arial"/>
              </a:rPr>
              <a:t>[</a:t>
            </a:r>
            <a:r>
              <a:rPr lang="ru-RU" sz="1100" spc="-95" dirty="0" smtClean="0">
                <a:solidFill>
                  <a:srgbClr val="656565"/>
                </a:solidFill>
                <a:latin typeface="Arial"/>
                <a:cs typeface="Arial"/>
              </a:rPr>
              <a:t>Смотрите</a:t>
            </a:r>
            <a:r>
              <a:rPr sz="1100" spc="-95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lang="ru-RU" sz="1100" spc="-95" dirty="0" smtClean="0">
                <a:solidFill>
                  <a:srgbClr val="656565"/>
                </a:solidFill>
                <a:latin typeface="Arial"/>
                <a:cs typeface="Arial"/>
              </a:rPr>
              <a:t>разговор о </a:t>
            </a:r>
            <a:r>
              <a:rPr lang="ru-RU" sz="1100" dirty="0" smtClean="0">
                <a:solidFill>
                  <a:srgbClr val="656565"/>
                </a:solidFill>
                <a:latin typeface="Arial"/>
                <a:cs typeface="Arial"/>
              </a:rPr>
              <a:t>СР</a:t>
            </a:r>
            <a:r>
              <a:rPr sz="1100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lang="ru-RU" sz="1100" spc="-5" dirty="0" smtClean="0">
                <a:solidFill>
                  <a:srgbClr val="656565"/>
                </a:solidFill>
                <a:latin typeface="Arial"/>
                <a:cs typeface="Arial"/>
              </a:rPr>
              <a:t>в четверг</a:t>
            </a:r>
            <a:r>
              <a:rPr sz="1100" spc="-40" dirty="0" smtClean="0">
                <a:solidFill>
                  <a:srgbClr val="656565"/>
                </a:solidFill>
                <a:latin typeface="Arial"/>
                <a:cs typeface="Arial"/>
              </a:rPr>
              <a:t>]</a:t>
            </a:r>
            <a:endParaRPr sz="1100" dirty="0">
              <a:latin typeface="Arial"/>
              <a:cs typeface="Arial"/>
            </a:endParaRPr>
          </a:p>
          <a:p>
            <a:pPr marL="327660" marR="5080" lvl="1" indent="-176530">
              <a:lnSpc>
                <a:spcPct val="102600"/>
              </a:lnSpc>
              <a:buFont typeface="Lucida Sans Unicode"/>
              <a:buChar char="−"/>
              <a:tabLst>
                <a:tab pos="328295" algn="l"/>
              </a:tabLst>
            </a:pPr>
            <a:r>
              <a:rPr lang="ru-RU" sz="1100" spc="-50" dirty="0" smtClean="0">
                <a:solidFill>
                  <a:srgbClr val="656565"/>
                </a:solidFill>
                <a:latin typeface="Arial"/>
                <a:cs typeface="Arial"/>
              </a:rPr>
              <a:t>РНС </a:t>
            </a:r>
            <a:r>
              <a:rPr sz="1100" spc="-50" dirty="0" smtClean="0">
                <a:solidFill>
                  <a:srgbClr val="656565"/>
                </a:solidFill>
                <a:latin typeface="Arial"/>
                <a:cs typeface="Arial"/>
              </a:rPr>
              <a:t>Clockwork (</a:t>
            </a:r>
            <a:r>
              <a:rPr lang="ru-RU" sz="1100" spc="-50" dirty="0" err="1" smtClean="0">
                <a:solidFill>
                  <a:srgbClr val="656565"/>
                </a:solidFill>
                <a:latin typeface="Arial"/>
                <a:cs typeface="Arial"/>
              </a:rPr>
              <a:t>Коутник</a:t>
            </a:r>
            <a:r>
              <a:rPr sz="1100" spc="-50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lang="ru-RU" sz="1100" spc="-20" dirty="0" smtClean="0">
                <a:solidFill>
                  <a:srgbClr val="656565"/>
                </a:solidFill>
                <a:latin typeface="Arial"/>
                <a:cs typeface="Arial"/>
              </a:rPr>
              <a:t>и </a:t>
            </a:r>
            <a:r>
              <a:rPr lang="ru-RU" sz="1100" spc="-20" dirty="0" err="1" smtClean="0">
                <a:solidFill>
                  <a:srgbClr val="656565"/>
                </a:solidFill>
                <a:latin typeface="Arial"/>
                <a:cs typeface="Arial"/>
              </a:rPr>
              <a:t>др</a:t>
            </a:r>
            <a:r>
              <a:rPr sz="1100" spc="-20" dirty="0" smtClean="0">
                <a:solidFill>
                  <a:srgbClr val="656565"/>
                </a:solidFill>
                <a:latin typeface="Arial"/>
                <a:cs typeface="Arial"/>
              </a:rPr>
              <a:t>., </a:t>
            </a:r>
            <a:r>
              <a:rPr sz="1100" spc="-45" dirty="0">
                <a:solidFill>
                  <a:srgbClr val="656565"/>
                </a:solidFill>
                <a:latin typeface="Arial"/>
                <a:cs typeface="Arial"/>
              </a:rPr>
              <a:t>2014) </a:t>
            </a:r>
            <a:r>
              <a:rPr lang="ru-RU" sz="1100" spc="-65" dirty="0" smtClean="0">
                <a:solidFill>
                  <a:srgbClr val="656565"/>
                </a:solidFill>
                <a:latin typeface="Arial"/>
                <a:cs typeface="Arial"/>
              </a:rPr>
              <a:t>Запустить иерархическую РНС с несколькими скоростями.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305" y="70800"/>
            <a:ext cx="399619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-35" dirty="0"/>
              <a:t>Распознавание речи </a:t>
            </a:r>
            <a:r>
              <a:rPr lang="en-US" spc="-35" dirty="0"/>
              <a:t>Raw-</a:t>
            </a:r>
            <a:r>
              <a:rPr lang="ru-RU" spc="-35" dirty="0"/>
              <a:t>сигнала</a:t>
            </a:r>
            <a:endParaRPr spc="-35" dirty="0"/>
          </a:p>
        </p:txBody>
      </p:sp>
      <p:sp>
        <p:nvSpPr>
          <p:cNvPr id="3" name="object 3"/>
          <p:cNvSpPr txBox="1"/>
          <p:nvPr/>
        </p:nvSpPr>
        <p:spPr>
          <a:xfrm>
            <a:off x="328548" y="410828"/>
            <a:ext cx="4117975" cy="35009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100" spc="-70" dirty="0" smtClean="0">
                <a:solidFill>
                  <a:srgbClr val="656565"/>
                </a:solidFill>
                <a:latin typeface="Arial"/>
                <a:cs typeface="Arial"/>
              </a:rPr>
              <a:t>Частотное распределение обучаемых фильтров отличается от ручной инициализации</a:t>
            </a:r>
            <a:r>
              <a:rPr sz="1100" spc="-20" dirty="0" smtClean="0">
                <a:solidFill>
                  <a:srgbClr val="656565"/>
                </a:solidFill>
                <a:latin typeface="Arial"/>
                <a:cs typeface="Arial"/>
              </a:rPr>
              <a:t>: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9044" y="772490"/>
            <a:ext cx="3390900" cy="2392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Andrew</a:t>
            </a:r>
            <a:r>
              <a:rPr spc="-10" dirty="0"/>
              <a:t> </a:t>
            </a:r>
            <a:r>
              <a:rPr spc="-20" dirty="0"/>
              <a:t>Senior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30" dirty="0"/>
              <a:t>Speech</a:t>
            </a:r>
            <a:r>
              <a:rPr spc="-15" dirty="0"/>
              <a:t> </a:t>
            </a:r>
            <a:r>
              <a:rPr spc="-5" dirty="0"/>
              <a:t>Recognition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r>
              <a:rPr spc="-20" dirty="0"/>
              <a:t>57 </a:t>
            </a:r>
            <a:r>
              <a:rPr spc="5" dirty="0"/>
              <a:t>of</a:t>
            </a:r>
            <a:r>
              <a:rPr spc="40" dirty="0"/>
              <a:t> </a:t>
            </a:r>
            <a:r>
              <a:rPr spc="-20" dirty="0"/>
              <a:t>63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305" y="70800"/>
            <a:ext cx="463368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50" dirty="0" smtClean="0"/>
              <a:t>Что есть речь </a:t>
            </a:r>
            <a:r>
              <a:rPr spc="175" dirty="0" smtClean="0"/>
              <a:t>— </a:t>
            </a:r>
            <a:r>
              <a:rPr lang="ru-RU" spc="-65" dirty="0" smtClean="0"/>
              <a:t>физическая реализация</a:t>
            </a:r>
            <a:endParaRPr spc="-35" dirty="0"/>
          </a:p>
        </p:txBody>
      </p:sp>
      <p:sp>
        <p:nvSpPr>
          <p:cNvPr id="3" name="object 3"/>
          <p:cNvSpPr txBox="1"/>
          <p:nvPr/>
        </p:nvSpPr>
        <p:spPr>
          <a:xfrm>
            <a:off x="347293" y="451990"/>
            <a:ext cx="4417695" cy="1611339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51130" indent="-138430">
              <a:lnSpc>
                <a:spcPct val="100000"/>
              </a:lnSpc>
              <a:spcBef>
                <a:spcPts val="385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lang="ru-RU" sz="1100" spc="-90" dirty="0" smtClean="0">
                <a:solidFill>
                  <a:srgbClr val="656565"/>
                </a:solidFill>
                <a:latin typeface="Arial"/>
                <a:cs typeface="Arial"/>
              </a:rPr>
              <a:t>Волны изменения давления воздуха</a:t>
            </a:r>
            <a:r>
              <a:rPr sz="1100" spc="-75" dirty="0" smtClean="0">
                <a:solidFill>
                  <a:srgbClr val="656565"/>
                </a:solidFill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151130" indent="-138430">
              <a:lnSpc>
                <a:spcPct val="100000"/>
              </a:lnSpc>
              <a:spcBef>
                <a:spcPts val="284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lang="ru-RU" sz="1100" spc="-75" dirty="0" smtClean="0">
                <a:solidFill>
                  <a:srgbClr val="656565"/>
                </a:solidFill>
                <a:latin typeface="Arial"/>
                <a:cs typeface="Arial"/>
              </a:rPr>
              <a:t>Реализуется через возбуждение голосовых связок</a:t>
            </a:r>
            <a:endParaRPr sz="1100" dirty="0">
              <a:latin typeface="Arial"/>
              <a:cs typeface="Arial"/>
            </a:endParaRPr>
          </a:p>
          <a:p>
            <a:pPr marL="151130" indent="-138430">
              <a:lnSpc>
                <a:spcPct val="100000"/>
              </a:lnSpc>
              <a:spcBef>
                <a:spcPts val="35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lang="ru-RU" sz="1100" spc="-30" dirty="0" smtClean="0">
                <a:solidFill>
                  <a:srgbClr val="656565"/>
                </a:solidFill>
                <a:latin typeface="Arial"/>
                <a:cs typeface="Arial"/>
              </a:rPr>
              <a:t>Модулируется голосовым трактом</a:t>
            </a:r>
            <a:r>
              <a:rPr sz="1100" dirty="0" smtClean="0">
                <a:solidFill>
                  <a:srgbClr val="656565"/>
                </a:solidFill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151130" indent="-138430">
              <a:lnSpc>
                <a:spcPct val="100000"/>
              </a:lnSpc>
              <a:spcBef>
                <a:spcPts val="35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lang="ru-RU" sz="1100" spc="-30" dirty="0" smtClean="0">
                <a:solidFill>
                  <a:srgbClr val="656565"/>
                </a:solidFill>
                <a:latin typeface="Arial"/>
                <a:cs typeface="Arial"/>
              </a:rPr>
              <a:t>Модулируется </a:t>
            </a:r>
            <a:r>
              <a:rPr lang="ru-RU" sz="1100" spc="-30" dirty="0" err="1" smtClean="0">
                <a:solidFill>
                  <a:srgbClr val="656565"/>
                </a:solidFill>
                <a:latin typeface="Arial"/>
                <a:cs typeface="Arial"/>
              </a:rPr>
              <a:t>артикуляторами</a:t>
            </a:r>
            <a:r>
              <a:rPr lang="ru-RU" sz="1100" spc="-30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1100" spc="-30" dirty="0" smtClean="0">
                <a:solidFill>
                  <a:srgbClr val="656565"/>
                </a:solidFill>
                <a:latin typeface="Arial"/>
                <a:cs typeface="Arial"/>
              </a:rPr>
              <a:t>(</a:t>
            </a:r>
            <a:r>
              <a:rPr lang="ru-RU" sz="1100" spc="-30" dirty="0" smtClean="0">
                <a:solidFill>
                  <a:srgbClr val="656565"/>
                </a:solidFill>
                <a:latin typeface="Arial"/>
                <a:cs typeface="Arial"/>
              </a:rPr>
              <a:t>языком</a:t>
            </a:r>
            <a:r>
              <a:rPr sz="1100" spc="-30" dirty="0" smtClean="0">
                <a:solidFill>
                  <a:srgbClr val="656565"/>
                </a:solidFill>
                <a:latin typeface="Arial"/>
                <a:cs typeface="Arial"/>
              </a:rPr>
              <a:t>, </a:t>
            </a:r>
            <a:r>
              <a:rPr lang="ru-RU" sz="1100" spc="-25" dirty="0" smtClean="0">
                <a:solidFill>
                  <a:srgbClr val="656565"/>
                </a:solidFill>
                <a:latin typeface="Arial"/>
                <a:cs typeface="Arial"/>
              </a:rPr>
              <a:t>зубами</a:t>
            </a:r>
            <a:r>
              <a:rPr sz="1100" spc="-25" dirty="0" smtClean="0">
                <a:solidFill>
                  <a:srgbClr val="656565"/>
                </a:solidFill>
                <a:latin typeface="Arial"/>
                <a:cs typeface="Arial"/>
              </a:rPr>
              <a:t>,</a:t>
            </a:r>
            <a:r>
              <a:rPr sz="1100" spc="5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lang="ru-RU" sz="1100" spc="-20" dirty="0" smtClean="0">
                <a:solidFill>
                  <a:srgbClr val="656565"/>
                </a:solidFill>
                <a:latin typeface="Arial"/>
                <a:cs typeface="Arial"/>
              </a:rPr>
              <a:t>губами</a:t>
            </a:r>
            <a:r>
              <a:rPr sz="1100" spc="-20" dirty="0" smtClean="0">
                <a:solidFill>
                  <a:srgbClr val="656565"/>
                </a:solidFill>
                <a:latin typeface="Arial"/>
                <a:cs typeface="Arial"/>
              </a:rPr>
              <a:t>).</a:t>
            </a:r>
            <a:endParaRPr sz="1100" dirty="0">
              <a:latin typeface="Arial"/>
              <a:cs typeface="Arial"/>
            </a:endParaRPr>
          </a:p>
          <a:p>
            <a:pPr marL="151130" indent="-138430">
              <a:lnSpc>
                <a:spcPct val="100000"/>
              </a:lnSpc>
              <a:spcBef>
                <a:spcPts val="35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lang="ru-RU" sz="1100" spc="-80" dirty="0" smtClean="0">
                <a:solidFill>
                  <a:srgbClr val="656565"/>
                </a:solidFill>
                <a:latin typeface="Arial"/>
                <a:cs typeface="Arial"/>
              </a:rPr>
              <a:t>Гласные с открытым голосовым трактом (стационарные)</a:t>
            </a:r>
            <a:endParaRPr sz="1100" dirty="0">
              <a:latin typeface="Arial"/>
              <a:cs typeface="Arial"/>
            </a:endParaRPr>
          </a:p>
          <a:p>
            <a:pPr marL="151130">
              <a:lnSpc>
                <a:spcPct val="100000"/>
              </a:lnSpc>
              <a:spcBef>
                <a:spcPts val="35"/>
              </a:spcBef>
            </a:pPr>
            <a:r>
              <a:rPr sz="1100" spc="-30" dirty="0">
                <a:solidFill>
                  <a:srgbClr val="656565"/>
                </a:solidFill>
                <a:latin typeface="Lucida Sans Unicode"/>
                <a:cs typeface="Lucida Sans Unicode"/>
              </a:rPr>
              <a:t>− </a:t>
            </a:r>
            <a:r>
              <a:rPr lang="ru-RU" sz="1100" spc="-85" dirty="0" smtClean="0">
                <a:solidFill>
                  <a:srgbClr val="656565"/>
                </a:solidFill>
                <a:latin typeface="Arial"/>
                <a:cs typeface="Arial"/>
              </a:rPr>
              <a:t>Может быть параметризирована положением языка</a:t>
            </a:r>
            <a:r>
              <a:rPr sz="1100" spc="-40" dirty="0" smtClean="0">
                <a:solidFill>
                  <a:srgbClr val="656565"/>
                </a:solidFill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151130" indent="-138430">
              <a:lnSpc>
                <a:spcPct val="100000"/>
              </a:lnSpc>
              <a:spcBef>
                <a:spcPts val="35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lang="ru-RU" sz="1100" spc="-70" dirty="0" smtClean="0">
                <a:solidFill>
                  <a:srgbClr val="656565"/>
                </a:solidFill>
                <a:latin typeface="Arial"/>
                <a:cs typeface="Arial"/>
              </a:rPr>
              <a:t>Согласные образуются за счет сужения голосового тракта</a:t>
            </a:r>
            <a:r>
              <a:rPr sz="1100" dirty="0" smtClean="0">
                <a:solidFill>
                  <a:srgbClr val="656565"/>
                </a:solidFill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151130" indent="-138430">
              <a:lnSpc>
                <a:spcPct val="100000"/>
              </a:lnSpc>
              <a:spcBef>
                <a:spcPts val="35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lang="ru-RU" sz="1100" spc="-60" dirty="0" smtClean="0">
                <a:solidFill>
                  <a:srgbClr val="656565"/>
                </a:solidFill>
                <a:latin typeface="Arial"/>
                <a:cs typeface="Arial"/>
              </a:rPr>
              <a:t>Преобразована в Напряжение при помощи микрофоном</a:t>
            </a:r>
            <a:r>
              <a:rPr sz="1100" spc="-50" dirty="0" smtClean="0">
                <a:solidFill>
                  <a:srgbClr val="656565"/>
                </a:solidFill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151130" indent="-138430">
              <a:lnSpc>
                <a:spcPct val="100000"/>
              </a:lnSpc>
              <a:spcBef>
                <a:spcPts val="35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lang="ru-RU" sz="1100" spc="-70" dirty="0" smtClean="0">
                <a:solidFill>
                  <a:srgbClr val="656565"/>
                </a:solidFill>
                <a:latin typeface="Arial"/>
                <a:cs typeface="Arial"/>
              </a:rPr>
              <a:t>Выборка происходит с помощью Аналого-Цифрового </a:t>
            </a:r>
            <a:r>
              <a:rPr lang="ru-RU" sz="1100" spc="-70" dirty="0">
                <a:solidFill>
                  <a:srgbClr val="656565"/>
                </a:solidFill>
                <a:latin typeface="Arial"/>
                <a:cs typeface="Arial"/>
              </a:rPr>
              <a:t>П</a:t>
            </a:r>
            <a:r>
              <a:rPr lang="ru-RU" sz="1100" spc="-70" dirty="0" smtClean="0">
                <a:solidFill>
                  <a:srgbClr val="656565"/>
                </a:solidFill>
                <a:latin typeface="Arial"/>
                <a:cs typeface="Arial"/>
              </a:rPr>
              <a:t>реобразователя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1695" y="2141530"/>
            <a:ext cx="2088514" cy="848360"/>
          </a:xfrm>
          <a:custGeom>
            <a:avLst/>
            <a:gdLst/>
            <a:ahLst/>
            <a:cxnLst/>
            <a:rect l="l" t="t" r="r" b="b"/>
            <a:pathLst>
              <a:path w="2088514" h="848360">
                <a:moveTo>
                  <a:pt x="0" y="170604"/>
                </a:moveTo>
                <a:lnTo>
                  <a:pt x="51967" y="182051"/>
                </a:lnTo>
                <a:lnTo>
                  <a:pt x="98865" y="223569"/>
                </a:lnTo>
                <a:lnTo>
                  <a:pt x="141823" y="288476"/>
                </a:lnTo>
                <a:lnTo>
                  <a:pt x="162175" y="327611"/>
                </a:lnTo>
                <a:lnTo>
                  <a:pt x="181964" y="370088"/>
                </a:lnTo>
                <a:lnTo>
                  <a:pt x="201331" y="415071"/>
                </a:lnTo>
                <a:lnTo>
                  <a:pt x="220416" y="461725"/>
                </a:lnTo>
                <a:lnTo>
                  <a:pt x="239361" y="509214"/>
                </a:lnTo>
                <a:lnTo>
                  <a:pt x="258305" y="556702"/>
                </a:lnTo>
                <a:lnTo>
                  <a:pt x="277391" y="603356"/>
                </a:lnTo>
                <a:lnTo>
                  <a:pt x="296758" y="648339"/>
                </a:lnTo>
                <a:lnTo>
                  <a:pt x="316547" y="690816"/>
                </a:lnTo>
                <a:lnTo>
                  <a:pt x="336899" y="729952"/>
                </a:lnTo>
                <a:lnTo>
                  <a:pt x="357955" y="764911"/>
                </a:lnTo>
                <a:lnTo>
                  <a:pt x="402743" y="818959"/>
                </a:lnTo>
                <a:lnTo>
                  <a:pt x="452035" y="846277"/>
                </a:lnTo>
                <a:lnTo>
                  <a:pt x="478722" y="847824"/>
                </a:lnTo>
                <a:lnTo>
                  <a:pt x="504492" y="840717"/>
                </a:lnTo>
                <a:lnTo>
                  <a:pt x="546962" y="803673"/>
                </a:lnTo>
                <a:lnTo>
                  <a:pt x="579425" y="741438"/>
                </a:lnTo>
                <a:lnTo>
                  <a:pt x="592685" y="702842"/>
                </a:lnTo>
                <a:lnTo>
                  <a:pt x="604382" y="660309"/>
                </a:lnTo>
                <a:lnTo>
                  <a:pt x="614828" y="614628"/>
                </a:lnTo>
                <a:lnTo>
                  <a:pt x="624335" y="566585"/>
                </a:lnTo>
                <a:lnTo>
                  <a:pt x="633217" y="516968"/>
                </a:lnTo>
                <a:lnTo>
                  <a:pt x="641786" y="466563"/>
                </a:lnTo>
                <a:lnTo>
                  <a:pt x="650356" y="416158"/>
                </a:lnTo>
                <a:lnTo>
                  <a:pt x="659238" y="366541"/>
                </a:lnTo>
                <a:lnTo>
                  <a:pt x="668745" y="318498"/>
                </a:lnTo>
                <a:lnTo>
                  <a:pt x="679191" y="272817"/>
                </a:lnTo>
                <a:lnTo>
                  <a:pt x="690888" y="230285"/>
                </a:lnTo>
                <a:lnTo>
                  <a:pt x="704148" y="191689"/>
                </a:lnTo>
                <a:lnTo>
                  <a:pt x="736611" y="129455"/>
                </a:lnTo>
                <a:lnTo>
                  <a:pt x="779081" y="92412"/>
                </a:lnTo>
                <a:lnTo>
                  <a:pt x="804851" y="85305"/>
                </a:lnTo>
                <a:lnTo>
                  <a:pt x="831539" y="86852"/>
                </a:lnTo>
                <a:lnTo>
                  <a:pt x="880832" y="114169"/>
                </a:lnTo>
                <a:lnTo>
                  <a:pt x="925620" y="168216"/>
                </a:lnTo>
                <a:lnTo>
                  <a:pt x="946676" y="203175"/>
                </a:lnTo>
                <a:lnTo>
                  <a:pt x="967029" y="242311"/>
                </a:lnTo>
                <a:lnTo>
                  <a:pt x="986818" y="284787"/>
                </a:lnTo>
                <a:lnTo>
                  <a:pt x="1006185" y="329770"/>
                </a:lnTo>
                <a:lnTo>
                  <a:pt x="1025271" y="376423"/>
                </a:lnTo>
                <a:lnTo>
                  <a:pt x="1044216" y="423912"/>
                </a:lnTo>
                <a:lnTo>
                  <a:pt x="1063161" y="471401"/>
                </a:lnTo>
                <a:lnTo>
                  <a:pt x="1082246" y="518054"/>
                </a:lnTo>
                <a:lnTo>
                  <a:pt x="1101613" y="563037"/>
                </a:lnTo>
                <a:lnTo>
                  <a:pt x="1121403" y="605514"/>
                </a:lnTo>
                <a:lnTo>
                  <a:pt x="1141755" y="644650"/>
                </a:lnTo>
                <a:lnTo>
                  <a:pt x="1162812" y="679609"/>
                </a:lnTo>
                <a:lnTo>
                  <a:pt x="1207600" y="733656"/>
                </a:lnTo>
                <a:lnTo>
                  <a:pt x="1256893" y="760974"/>
                </a:lnTo>
                <a:lnTo>
                  <a:pt x="1283581" y="762522"/>
                </a:lnTo>
                <a:lnTo>
                  <a:pt x="1309353" y="755415"/>
                </a:lnTo>
                <a:lnTo>
                  <a:pt x="1351826" y="718371"/>
                </a:lnTo>
                <a:lnTo>
                  <a:pt x="1384292" y="656136"/>
                </a:lnTo>
                <a:lnTo>
                  <a:pt x="1397554" y="617539"/>
                </a:lnTo>
                <a:lnTo>
                  <a:pt x="1409251" y="575007"/>
                </a:lnTo>
                <a:lnTo>
                  <a:pt x="1419698" y="529326"/>
                </a:lnTo>
                <a:lnTo>
                  <a:pt x="1429207" y="481283"/>
                </a:lnTo>
                <a:lnTo>
                  <a:pt x="1438090" y="431665"/>
                </a:lnTo>
                <a:lnTo>
                  <a:pt x="1446660" y="381261"/>
                </a:lnTo>
                <a:lnTo>
                  <a:pt x="1455231" y="330856"/>
                </a:lnTo>
                <a:lnTo>
                  <a:pt x="1464114" y="281238"/>
                </a:lnTo>
                <a:lnTo>
                  <a:pt x="1473622" y="233195"/>
                </a:lnTo>
                <a:lnTo>
                  <a:pt x="1484069" y="187514"/>
                </a:lnTo>
                <a:lnTo>
                  <a:pt x="1495767" y="144982"/>
                </a:lnTo>
                <a:lnTo>
                  <a:pt x="1509029" y="106385"/>
                </a:lnTo>
                <a:lnTo>
                  <a:pt x="1541494" y="44150"/>
                </a:lnTo>
                <a:lnTo>
                  <a:pt x="1583968" y="7106"/>
                </a:lnTo>
                <a:lnTo>
                  <a:pt x="1609740" y="0"/>
                </a:lnTo>
                <a:lnTo>
                  <a:pt x="1636429" y="1547"/>
                </a:lnTo>
                <a:lnTo>
                  <a:pt x="1685725" y="28864"/>
                </a:lnTo>
                <a:lnTo>
                  <a:pt x="1730515" y="82912"/>
                </a:lnTo>
                <a:lnTo>
                  <a:pt x="1751572" y="117871"/>
                </a:lnTo>
                <a:lnTo>
                  <a:pt x="1771925" y="157006"/>
                </a:lnTo>
                <a:lnTo>
                  <a:pt x="1791715" y="199483"/>
                </a:lnTo>
                <a:lnTo>
                  <a:pt x="1811083" y="244466"/>
                </a:lnTo>
                <a:lnTo>
                  <a:pt x="1830169" y="291119"/>
                </a:lnTo>
                <a:lnTo>
                  <a:pt x="1849114" y="338608"/>
                </a:lnTo>
                <a:lnTo>
                  <a:pt x="1868060" y="386096"/>
                </a:lnTo>
                <a:lnTo>
                  <a:pt x="1887146" y="432749"/>
                </a:lnTo>
                <a:lnTo>
                  <a:pt x="1906514" y="477732"/>
                </a:lnTo>
                <a:lnTo>
                  <a:pt x="1926304" y="520209"/>
                </a:lnTo>
                <a:lnTo>
                  <a:pt x="1946657" y="559344"/>
                </a:lnTo>
                <a:lnTo>
                  <a:pt x="1967714" y="594303"/>
                </a:lnTo>
                <a:lnTo>
                  <a:pt x="2012504" y="648351"/>
                </a:lnTo>
                <a:lnTo>
                  <a:pt x="2061800" y="675669"/>
                </a:lnTo>
                <a:lnTo>
                  <a:pt x="2088489" y="677216"/>
                </a:lnTo>
              </a:path>
            </a:pathLst>
          </a:custGeom>
          <a:ln w="7620">
            <a:solidFill>
              <a:srgbClr val="02030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09050" y="3001606"/>
            <a:ext cx="145415" cy="895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00" spc="15" dirty="0">
                <a:solidFill>
                  <a:srgbClr val="231F20"/>
                </a:solidFill>
                <a:latin typeface="Tahoma"/>
                <a:cs typeface="Tahoma"/>
              </a:rPr>
              <a:t>Time</a:t>
            </a:r>
            <a:endParaRPr sz="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53431" y="2154864"/>
            <a:ext cx="0" cy="857250"/>
          </a:xfrm>
          <a:custGeom>
            <a:avLst/>
            <a:gdLst/>
            <a:ahLst/>
            <a:cxnLst/>
            <a:rect l="l" t="t" r="r" b="b"/>
            <a:pathLst>
              <a:path h="857250">
                <a:moveTo>
                  <a:pt x="0" y="856625"/>
                </a:moveTo>
                <a:lnTo>
                  <a:pt x="0" y="0"/>
                </a:lnTo>
              </a:path>
            </a:pathLst>
          </a:custGeom>
          <a:ln w="381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42361" y="2121108"/>
            <a:ext cx="22225" cy="41910"/>
          </a:xfrm>
          <a:custGeom>
            <a:avLst/>
            <a:gdLst/>
            <a:ahLst/>
            <a:cxnLst/>
            <a:rect l="l" t="t" r="r" b="b"/>
            <a:pathLst>
              <a:path w="22225" h="41910">
                <a:moveTo>
                  <a:pt x="11071" y="0"/>
                </a:moveTo>
                <a:lnTo>
                  <a:pt x="0" y="41304"/>
                </a:lnTo>
                <a:lnTo>
                  <a:pt x="22139" y="41304"/>
                </a:lnTo>
                <a:lnTo>
                  <a:pt x="1107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7931" y="3011490"/>
            <a:ext cx="2061845" cy="0"/>
          </a:xfrm>
          <a:custGeom>
            <a:avLst/>
            <a:gdLst/>
            <a:ahLst/>
            <a:cxnLst/>
            <a:rect l="l" t="t" r="r" b="b"/>
            <a:pathLst>
              <a:path w="2061845">
                <a:moveTo>
                  <a:pt x="0" y="0"/>
                </a:moveTo>
                <a:lnTo>
                  <a:pt x="2061747" y="0"/>
                </a:lnTo>
              </a:path>
            </a:pathLst>
          </a:custGeom>
          <a:ln w="381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2128" y="3000419"/>
            <a:ext cx="41910" cy="22225"/>
          </a:xfrm>
          <a:custGeom>
            <a:avLst/>
            <a:gdLst/>
            <a:ahLst/>
            <a:cxnLst/>
            <a:rect l="l" t="t" r="r" b="b"/>
            <a:pathLst>
              <a:path w="41910" h="22225">
                <a:moveTo>
                  <a:pt x="0" y="0"/>
                </a:moveTo>
                <a:lnTo>
                  <a:pt x="0" y="22139"/>
                </a:lnTo>
                <a:lnTo>
                  <a:pt x="41304" y="11071"/>
                </a:lnTo>
                <a:lnTo>
                  <a:pt x="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550303" y="2422486"/>
            <a:ext cx="95885" cy="267335"/>
          </a:xfrm>
          <a:prstGeom prst="rect">
            <a:avLst/>
          </a:prstGeom>
        </p:spPr>
        <p:txBody>
          <a:bodyPr vert="vert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00" spc="10" dirty="0">
                <a:solidFill>
                  <a:srgbClr val="231F20"/>
                </a:solidFill>
                <a:latin typeface="Tahoma"/>
                <a:cs typeface="Tahoma"/>
              </a:rPr>
              <a:t>Amplitude</a:t>
            </a:r>
            <a:endParaRPr sz="4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7930" y="2121109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4565" y="2121109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201" y="2121109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7837" y="2121109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4472" y="2121109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1108" y="2121109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97744" y="2121109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4376" y="2121109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11011" y="2121109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67647" y="2121109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24282" y="2121109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80918" y="2121109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37554" y="2121109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94189" y="2121109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250825" y="2121109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07457" y="2121109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64093" y="2121109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420728" y="2121109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7364" y="2121109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34000" y="2121109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590635" y="2121109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47271" y="2121109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703903" y="2121109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760538" y="2121109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817174" y="2121109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873810" y="2121109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30445" y="2121109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87081" y="2121109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solidFill>
            <a:srgbClr val="231F2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043717" y="2121109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solidFill>
            <a:srgbClr val="231F2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100348" y="2121109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solidFill>
            <a:srgbClr val="231F2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156984" y="2121109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213620" y="2121109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270255" y="2121109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326891" y="2121109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383527" y="2121109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440162" y="2121109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496798" y="2121109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57930" y="2176758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14565" y="2176758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71201" y="2176758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27837" y="2176758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84472" y="2176758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41108" y="2176758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97744" y="2176758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54376" y="2176758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11011" y="2176758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67647" y="2176758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24282" y="2176758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080918" y="2176758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137554" y="2176758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194189" y="2176758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250825" y="2176758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solidFill>
            <a:srgbClr val="231F2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307457" y="2176758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364093" y="2176758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420728" y="2176758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477364" y="2176758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534000" y="2176758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590635" y="2176758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647271" y="2176758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703903" y="2176758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760538" y="2176758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817174" y="2176758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873810" y="2176758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930445" y="2176758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987081" y="2176758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043717" y="2176758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100348" y="2176758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156984" y="2176758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solidFill>
            <a:srgbClr val="231F2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213620" y="2176758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270255" y="2176758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326891" y="2176758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383527" y="2176758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440162" y="2176758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496798" y="2176758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57930" y="2232407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14565" y="2232407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71201" y="2232407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27837" y="2232407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84472" y="2232407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41108" y="2232407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97744" y="2232407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54376" y="2232407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911011" y="2232407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967647" y="2232407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024282" y="2232407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080918" y="2232407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137554" y="2232407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194189" y="2232407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solidFill>
            <a:srgbClr val="231F2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250825" y="2232407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307457" y="2232407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solidFill>
            <a:srgbClr val="231F2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364093" y="2232407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420728" y="2232407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477364" y="2232407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534000" y="2232407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590635" y="2232407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647271" y="2232407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703903" y="2232407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760538" y="2232407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817174" y="2232407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873810" y="2232407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930445" y="2232407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987081" y="2232407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043717" y="2232407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100348" y="2232407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156984" y="2232407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213620" y="2232407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270255" y="2232407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326891" y="2232407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383527" y="2232407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440162" y="2232407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496798" y="2232407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514565" y="2288056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71201" y="2288056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27837" y="2288056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84472" y="2288056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41108" y="2288056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797744" y="2288056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854376" y="2288056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911011" y="2288056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967647" y="2288056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024282" y="2288056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080918" y="2288056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137554" y="2288056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solidFill>
            <a:srgbClr val="231F2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194189" y="2288056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250825" y="2288056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307457" y="2288056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364093" y="2288056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solidFill>
            <a:srgbClr val="231F2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420728" y="2288056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477364" y="2288056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534000" y="2288056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590635" y="2288056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647271" y="2288056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703903" y="2288056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760538" y="2288056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817174" y="2288056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873810" y="2288056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930445" y="2288056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solidFill>
            <a:srgbClr val="231F2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987081" y="2288056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2043717" y="2288056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2100348" y="2288056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2156984" y="2288056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2213620" y="2288056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solidFill>
            <a:srgbClr val="231F2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2270255" y="2288056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2326891" y="2288056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2383527" y="2288056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2440162" y="2288056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2496798" y="2288056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457930" y="2343705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14565" y="2343705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solidFill>
            <a:srgbClr val="231F2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71201" y="2343705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627837" y="2343705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684472" y="2343705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741108" y="2343705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797744" y="2343705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854376" y="2343705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911011" y="2343705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967647" y="2343705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1024282" y="2343705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080918" y="2343705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1137554" y="2343705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1194189" y="2343705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1250825" y="2343705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1307457" y="2343705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364093" y="2343705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420728" y="2343705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1477364" y="2343705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1534000" y="2343705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1590635" y="2343705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1647271" y="2343705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1703903" y="2343705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1760538" y="2343705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1817174" y="2343705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1873810" y="2343705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1930445" y="2343705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1987081" y="2343705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2043717" y="2343705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2100348" y="2343705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2156984" y="2343705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2213620" y="2343705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2270255" y="2343705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2326891" y="2343705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2383527" y="2343705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2440162" y="2343705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2496798" y="2343705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457930" y="2399353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514565" y="2399353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571201" y="2399353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solidFill>
            <a:srgbClr val="231F2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627837" y="2399353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684472" y="2399353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741108" y="2399353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797744" y="2399353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854376" y="2399353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911011" y="2399353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967647" y="2399353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1024282" y="2399353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1080918" y="2399353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1137554" y="2399353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1194189" y="2399353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1250825" y="2399353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1307457" y="2399353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1364093" y="2399353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1420728" y="2399353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solidFill>
            <a:srgbClr val="231F2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1477364" y="2399353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1534000" y="2399353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1590635" y="2399353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1647271" y="2399353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1703903" y="2399353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1760538" y="2399353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1817174" y="2399353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1873810" y="2399353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1930445" y="2399353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1987081" y="2399353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2043717" y="2399353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2100348" y="2399353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2156984" y="2399353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2213620" y="2399353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2270255" y="2399353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solidFill>
            <a:srgbClr val="231F2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2326891" y="2399353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2383527" y="2399353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2440162" y="2399353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2496798" y="2399353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457930" y="2455002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514565" y="2455002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571201" y="2455002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627837" y="2455002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684472" y="2455002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741108" y="2455002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797744" y="2455002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854376" y="2455002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911011" y="2455002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967647" y="2455002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1024282" y="2455002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1080918" y="2455002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1137554" y="2455002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1194189" y="2455002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1250825" y="2455002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1307457" y="2455002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1364093" y="2455002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1420728" y="2455002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1477364" y="2455002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1534000" y="2455002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1590635" y="2455002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1647271" y="2455002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1703903" y="2455002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1760538" y="2455002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1817174" y="2455002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1873810" y="2455002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1930445" y="2455002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1987081" y="2455002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2043717" y="2455002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2100348" y="2455002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2156984" y="2455002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2213620" y="2455002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2270255" y="2455002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2326891" y="2455002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2383527" y="2455002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2440162" y="2455002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2496798" y="2455002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457930" y="2510651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514565" y="2510651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571201" y="2510651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627837" y="2510651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solidFill>
            <a:srgbClr val="231F2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684472" y="2510651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741108" y="2510651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797744" y="2510651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854376" y="2510651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911011" y="2510651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967647" y="2510651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1024282" y="2510651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1080918" y="2510651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1137554" y="2510651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1194189" y="2510651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1250825" y="2510651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1307457" y="2510651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1364093" y="2510651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1420728" y="2510651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1477364" y="2510651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solidFill>
            <a:srgbClr val="231F2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1534000" y="2510651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1590635" y="2510651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1647271" y="2510651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1703903" y="2510651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1760538" y="2510651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1817174" y="2510651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1873810" y="2510651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1930445" y="2510651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1987081" y="2510651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2043717" y="2510651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2100348" y="2510651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2156984" y="2510651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2213620" y="2510651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2270255" y="2510651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2326891" y="2510651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solidFill>
            <a:srgbClr val="231F2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2383527" y="2510651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2440162" y="2510651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2496798" y="2510651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457930" y="2566300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514565" y="2566300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571201" y="2566300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627837" y="2566300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684472" y="2566300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741108" y="2566300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797744" y="2566300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854376" y="2566300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911011" y="2566300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967647" y="2566300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1024282" y="2566300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1080918" y="2566300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solidFill>
            <a:srgbClr val="231F2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1137554" y="2566300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1194189" y="2566300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1250825" y="2566300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1307457" y="2566300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1364093" y="2566300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1420728" y="2566300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1477364" y="2566300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1534000" y="2566300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1590635" y="2566300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1647271" y="2566300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1703903" y="2566300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1760538" y="2566300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1817174" y="2566300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1873810" y="2566300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solidFill>
            <a:srgbClr val="231F2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1930445" y="2566300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1987081" y="2566300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2043717" y="2566300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2100348" y="2566300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2156984" y="2566300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2213620" y="2566300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2270255" y="2566300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2326891" y="2566300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2383527" y="2566300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2440162" y="2566300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2496798" y="2566300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457930" y="2621949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514565" y="2621949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571201" y="2621949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627837" y="2621949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684472" y="2621949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741108" y="2621949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797744" y="2621949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854376" y="2621949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911011" y="2621949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967647" y="2621949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1024282" y="2621949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1080918" y="2621949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1137554" y="2621949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1194189" y="2621949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1250825" y="2621949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1307457" y="2621949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1364093" y="2621949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1420728" y="2621949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1477364" y="2621949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1534000" y="2621949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1590635" y="2621949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1647271" y="2621949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1703903" y="2621949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1760538" y="2621949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1817174" y="2621949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1873810" y="2621949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1930445" y="2621949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1987081" y="2621949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2043717" y="2621949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2100348" y="2621949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2156984" y="2621949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2213620" y="2621949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2270255" y="2621949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2326891" y="2621949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2383527" y="2621949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2440162" y="2621949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2496798" y="2621949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457930" y="2677598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514565" y="2677598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571201" y="2677598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627837" y="2677598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684472" y="2677598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solidFill>
            <a:srgbClr val="231F2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741108" y="2677598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797744" y="2677598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854376" y="2677598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911011" y="2677598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967647" y="2677598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1024282" y="2677598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1080918" y="2677598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1137554" y="2677598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1194189" y="2677598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1250825" y="2677598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1307457" y="2677598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1364093" y="2677598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1420728" y="2677598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1477364" y="2677598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1534000" y="2677598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solidFill>
            <a:srgbClr val="231F2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1590635" y="2677598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1647271" y="2677598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1703903" y="2677598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1760538" y="2677598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1817174" y="2677598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1873810" y="2677598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1930445" y="2677598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1987081" y="2677598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2043717" y="2677598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2100348" y="2677598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2156984" y="2677598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2213620" y="2677598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2270255" y="2677598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2326891" y="2677598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2383527" y="2677598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solidFill>
            <a:srgbClr val="231F2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2440162" y="2677598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2496798" y="2677598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457930" y="2733247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514565" y="2733247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571201" y="2733247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627837" y="2733247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684472" y="2733247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741108" y="2733247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797744" y="2733247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854376" y="2733247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911011" y="2733247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967647" y="2733247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1024282" y="2733247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1080918" y="2733247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1137554" y="2733247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1194189" y="2733247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1250825" y="2733247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1307457" y="2733247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1364093" y="2733247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1420728" y="2733247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1477364" y="2733247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1534000" y="2733247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1590635" y="2733247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1647271" y="2733247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1703903" y="2733247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1760538" y="2733247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1817174" y="2733247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1873810" y="2733247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1930445" y="2733247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1987081" y="2733247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2043717" y="2733247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2100348" y="2733247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2156984" y="2733247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2213620" y="2733247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2270255" y="2733247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2326891" y="2733247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2383527" y="2733247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2440162" y="2733247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solidFill>
            <a:srgbClr val="231F2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2496798" y="2733247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457930" y="2788895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514565" y="2788895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571201" y="2788895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627837" y="2788895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684472" y="2788895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741108" y="2788895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solidFill>
            <a:srgbClr val="231F2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797744" y="2788895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854376" y="2788895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911011" y="2788895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967647" y="2788895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1024283" y="2788895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solidFill>
            <a:srgbClr val="231F2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1080918" y="2788895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1137554" y="2788895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1194189" y="2788895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1250825" y="2788895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1307457" y="2788895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1364093" y="2788895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1420728" y="2788895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1477364" y="2788895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1534000" y="2788895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1590635" y="2788895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solidFill>
            <a:srgbClr val="231F2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1647271" y="2788895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1703903" y="2788895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1760538" y="2788895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1817174" y="2788895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solidFill>
            <a:srgbClr val="231F2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1873810" y="2788895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1930445" y="2788895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1987081" y="2788895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2043717" y="2788895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2100348" y="2788895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2156984" y="2788895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2213620" y="2788895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2270255" y="2788895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2326891" y="2788895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2383527" y="2788895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2440162" y="2788895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2496798" y="2788895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solidFill>
            <a:srgbClr val="231F2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457930" y="2844544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514565" y="2844544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571201" y="2844544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627837" y="2844544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684472" y="2844544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741108" y="2844544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797744" y="2844544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854376" y="2844544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911011" y="2844544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967647" y="2844544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1024282" y="2844544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1080918" y="2844544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1137554" y="2844544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1194189" y="2844544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1250825" y="2844544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1307457" y="2844544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1364093" y="2844544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1420728" y="2844544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1477364" y="2844544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1534000" y="2844544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1590635" y="2844544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1647271" y="2844544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solidFill>
            <a:srgbClr val="231F2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1703903" y="2844544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solidFill>
            <a:srgbClr val="231F2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1760538" y="2844544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solidFill>
            <a:srgbClr val="231F2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1817174" y="2844544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1873810" y="2844544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1930445" y="2844544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1987081" y="2844544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2043717" y="2844544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2100348" y="2844544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2156984" y="2844544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2213620" y="2844544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2270255" y="2844544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2326891" y="2844544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object 525"/>
          <p:cNvSpPr/>
          <p:nvPr/>
        </p:nvSpPr>
        <p:spPr>
          <a:xfrm>
            <a:off x="2383527" y="2844544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2440162" y="2844544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object 527"/>
          <p:cNvSpPr/>
          <p:nvPr/>
        </p:nvSpPr>
        <p:spPr>
          <a:xfrm>
            <a:off x="2496798" y="2844544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object 528"/>
          <p:cNvSpPr/>
          <p:nvPr/>
        </p:nvSpPr>
        <p:spPr>
          <a:xfrm>
            <a:off x="457930" y="2900193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9" name="object 529"/>
          <p:cNvSpPr/>
          <p:nvPr/>
        </p:nvSpPr>
        <p:spPr>
          <a:xfrm>
            <a:off x="514565" y="2900193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0" name="object 530"/>
          <p:cNvSpPr/>
          <p:nvPr/>
        </p:nvSpPr>
        <p:spPr>
          <a:xfrm>
            <a:off x="571201" y="2900193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object 531"/>
          <p:cNvSpPr/>
          <p:nvPr/>
        </p:nvSpPr>
        <p:spPr>
          <a:xfrm>
            <a:off x="627837" y="2900193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object 532"/>
          <p:cNvSpPr/>
          <p:nvPr/>
        </p:nvSpPr>
        <p:spPr>
          <a:xfrm>
            <a:off x="684472" y="2900193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object 533"/>
          <p:cNvSpPr/>
          <p:nvPr/>
        </p:nvSpPr>
        <p:spPr>
          <a:xfrm>
            <a:off x="741108" y="2900193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797744" y="2900193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solidFill>
            <a:srgbClr val="231F2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854376" y="2900193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6" name="object 536"/>
          <p:cNvSpPr/>
          <p:nvPr/>
        </p:nvSpPr>
        <p:spPr>
          <a:xfrm>
            <a:off x="911011" y="2900193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967647" y="2900193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solidFill>
            <a:srgbClr val="231F2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8" name="object 538"/>
          <p:cNvSpPr/>
          <p:nvPr/>
        </p:nvSpPr>
        <p:spPr>
          <a:xfrm>
            <a:off x="1024282" y="2900193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9" name="object 539"/>
          <p:cNvSpPr/>
          <p:nvPr/>
        </p:nvSpPr>
        <p:spPr>
          <a:xfrm>
            <a:off x="1080918" y="2900193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0" name="object 540"/>
          <p:cNvSpPr/>
          <p:nvPr/>
        </p:nvSpPr>
        <p:spPr>
          <a:xfrm>
            <a:off x="1137554" y="2900193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1" name="object 541"/>
          <p:cNvSpPr/>
          <p:nvPr/>
        </p:nvSpPr>
        <p:spPr>
          <a:xfrm>
            <a:off x="1194189" y="2900193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2" name="object 542"/>
          <p:cNvSpPr/>
          <p:nvPr/>
        </p:nvSpPr>
        <p:spPr>
          <a:xfrm>
            <a:off x="1250825" y="2900193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3" name="object 543"/>
          <p:cNvSpPr/>
          <p:nvPr/>
        </p:nvSpPr>
        <p:spPr>
          <a:xfrm>
            <a:off x="1307457" y="2900193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4" name="object 544"/>
          <p:cNvSpPr/>
          <p:nvPr/>
        </p:nvSpPr>
        <p:spPr>
          <a:xfrm>
            <a:off x="1364093" y="2900193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5" name="object 545"/>
          <p:cNvSpPr/>
          <p:nvPr/>
        </p:nvSpPr>
        <p:spPr>
          <a:xfrm>
            <a:off x="1420728" y="2900193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6" name="object 546"/>
          <p:cNvSpPr/>
          <p:nvPr/>
        </p:nvSpPr>
        <p:spPr>
          <a:xfrm>
            <a:off x="1477364" y="2900193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7" name="object 547"/>
          <p:cNvSpPr/>
          <p:nvPr/>
        </p:nvSpPr>
        <p:spPr>
          <a:xfrm>
            <a:off x="1534000" y="2900193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8" name="object 548"/>
          <p:cNvSpPr/>
          <p:nvPr/>
        </p:nvSpPr>
        <p:spPr>
          <a:xfrm>
            <a:off x="1590635" y="2900193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9" name="object 549"/>
          <p:cNvSpPr/>
          <p:nvPr/>
        </p:nvSpPr>
        <p:spPr>
          <a:xfrm>
            <a:off x="1647271" y="2900193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0" name="object 550"/>
          <p:cNvSpPr/>
          <p:nvPr/>
        </p:nvSpPr>
        <p:spPr>
          <a:xfrm>
            <a:off x="1703903" y="2900193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1" name="object 551"/>
          <p:cNvSpPr/>
          <p:nvPr/>
        </p:nvSpPr>
        <p:spPr>
          <a:xfrm>
            <a:off x="1760538" y="2900193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2" name="object 552"/>
          <p:cNvSpPr/>
          <p:nvPr/>
        </p:nvSpPr>
        <p:spPr>
          <a:xfrm>
            <a:off x="1817174" y="2900193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3" name="object 553"/>
          <p:cNvSpPr/>
          <p:nvPr/>
        </p:nvSpPr>
        <p:spPr>
          <a:xfrm>
            <a:off x="1873810" y="2900193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4" name="object 554"/>
          <p:cNvSpPr/>
          <p:nvPr/>
        </p:nvSpPr>
        <p:spPr>
          <a:xfrm>
            <a:off x="1930445" y="2900193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5" name="object 555"/>
          <p:cNvSpPr/>
          <p:nvPr/>
        </p:nvSpPr>
        <p:spPr>
          <a:xfrm>
            <a:off x="1987081" y="2900193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6" name="object 556"/>
          <p:cNvSpPr/>
          <p:nvPr/>
        </p:nvSpPr>
        <p:spPr>
          <a:xfrm>
            <a:off x="2043717" y="2900193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7" name="object 557"/>
          <p:cNvSpPr/>
          <p:nvPr/>
        </p:nvSpPr>
        <p:spPr>
          <a:xfrm>
            <a:off x="2100348" y="2900193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8" name="object 558"/>
          <p:cNvSpPr/>
          <p:nvPr/>
        </p:nvSpPr>
        <p:spPr>
          <a:xfrm>
            <a:off x="2156984" y="2900193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9" name="object 559"/>
          <p:cNvSpPr/>
          <p:nvPr/>
        </p:nvSpPr>
        <p:spPr>
          <a:xfrm>
            <a:off x="2213620" y="2900193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0" name="object 560"/>
          <p:cNvSpPr/>
          <p:nvPr/>
        </p:nvSpPr>
        <p:spPr>
          <a:xfrm>
            <a:off x="2270255" y="2900193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1" name="object 561"/>
          <p:cNvSpPr/>
          <p:nvPr/>
        </p:nvSpPr>
        <p:spPr>
          <a:xfrm>
            <a:off x="2326891" y="2900193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2" name="object 562"/>
          <p:cNvSpPr/>
          <p:nvPr/>
        </p:nvSpPr>
        <p:spPr>
          <a:xfrm>
            <a:off x="2383527" y="2900193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3" name="object 563"/>
          <p:cNvSpPr/>
          <p:nvPr/>
        </p:nvSpPr>
        <p:spPr>
          <a:xfrm>
            <a:off x="2440162" y="2900193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4" name="object 564"/>
          <p:cNvSpPr/>
          <p:nvPr/>
        </p:nvSpPr>
        <p:spPr>
          <a:xfrm>
            <a:off x="2496798" y="2900193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5" name="object 565"/>
          <p:cNvSpPr/>
          <p:nvPr/>
        </p:nvSpPr>
        <p:spPr>
          <a:xfrm>
            <a:off x="457930" y="2955842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6" name="object 566"/>
          <p:cNvSpPr/>
          <p:nvPr/>
        </p:nvSpPr>
        <p:spPr>
          <a:xfrm>
            <a:off x="514565" y="2955842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7" name="object 567"/>
          <p:cNvSpPr/>
          <p:nvPr/>
        </p:nvSpPr>
        <p:spPr>
          <a:xfrm>
            <a:off x="571201" y="2955842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8" name="object 568"/>
          <p:cNvSpPr/>
          <p:nvPr/>
        </p:nvSpPr>
        <p:spPr>
          <a:xfrm>
            <a:off x="627837" y="2955842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9" name="object 569"/>
          <p:cNvSpPr/>
          <p:nvPr/>
        </p:nvSpPr>
        <p:spPr>
          <a:xfrm>
            <a:off x="684472" y="2955842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0" name="object 570"/>
          <p:cNvSpPr/>
          <p:nvPr/>
        </p:nvSpPr>
        <p:spPr>
          <a:xfrm>
            <a:off x="741108" y="2955842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1" name="object 571"/>
          <p:cNvSpPr/>
          <p:nvPr/>
        </p:nvSpPr>
        <p:spPr>
          <a:xfrm>
            <a:off x="797744" y="2955842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2" name="object 572"/>
          <p:cNvSpPr/>
          <p:nvPr/>
        </p:nvSpPr>
        <p:spPr>
          <a:xfrm>
            <a:off x="854376" y="2955842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solidFill>
            <a:srgbClr val="231F2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3" name="object 573"/>
          <p:cNvSpPr/>
          <p:nvPr/>
        </p:nvSpPr>
        <p:spPr>
          <a:xfrm>
            <a:off x="911011" y="2955842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solidFill>
            <a:srgbClr val="231F2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4" name="object 574"/>
          <p:cNvSpPr/>
          <p:nvPr/>
        </p:nvSpPr>
        <p:spPr>
          <a:xfrm>
            <a:off x="967647" y="2955842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5" name="object 575"/>
          <p:cNvSpPr/>
          <p:nvPr/>
        </p:nvSpPr>
        <p:spPr>
          <a:xfrm>
            <a:off x="1024282" y="2955842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6" name="object 576"/>
          <p:cNvSpPr/>
          <p:nvPr/>
        </p:nvSpPr>
        <p:spPr>
          <a:xfrm>
            <a:off x="1080918" y="2955842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7" name="object 577"/>
          <p:cNvSpPr/>
          <p:nvPr/>
        </p:nvSpPr>
        <p:spPr>
          <a:xfrm>
            <a:off x="1137554" y="2955842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8" name="object 578"/>
          <p:cNvSpPr/>
          <p:nvPr/>
        </p:nvSpPr>
        <p:spPr>
          <a:xfrm>
            <a:off x="1194189" y="2955842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9" name="object 579"/>
          <p:cNvSpPr/>
          <p:nvPr/>
        </p:nvSpPr>
        <p:spPr>
          <a:xfrm>
            <a:off x="1250825" y="2955842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0" name="object 580"/>
          <p:cNvSpPr/>
          <p:nvPr/>
        </p:nvSpPr>
        <p:spPr>
          <a:xfrm>
            <a:off x="1307457" y="2955842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1" name="object 581"/>
          <p:cNvSpPr/>
          <p:nvPr/>
        </p:nvSpPr>
        <p:spPr>
          <a:xfrm>
            <a:off x="1364093" y="2955842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2" name="object 582"/>
          <p:cNvSpPr/>
          <p:nvPr/>
        </p:nvSpPr>
        <p:spPr>
          <a:xfrm>
            <a:off x="1420728" y="2955842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3" name="object 583"/>
          <p:cNvSpPr/>
          <p:nvPr/>
        </p:nvSpPr>
        <p:spPr>
          <a:xfrm>
            <a:off x="1477364" y="2955842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4" name="object 584"/>
          <p:cNvSpPr/>
          <p:nvPr/>
        </p:nvSpPr>
        <p:spPr>
          <a:xfrm>
            <a:off x="1534000" y="2955842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5" name="object 585"/>
          <p:cNvSpPr/>
          <p:nvPr/>
        </p:nvSpPr>
        <p:spPr>
          <a:xfrm>
            <a:off x="1590635" y="2955842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6" name="object 586"/>
          <p:cNvSpPr/>
          <p:nvPr/>
        </p:nvSpPr>
        <p:spPr>
          <a:xfrm>
            <a:off x="1647271" y="2955842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7" name="object 587"/>
          <p:cNvSpPr/>
          <p:nvPr/>
        </p:nvSpPr>
        <p:spPr>
          <a:xfrm>
            <a:off x="1703903" y="2955842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8" name="object 588"/>
          <p:cNvSpPr/>
          <p:nvPr/>
        </p:nvSpPr>
        <p:spPr>
          <a:xfrm>
            <a:off x="1760538" y="2955842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9" name="object 589"/>
          <p:cNvSpPr/>
          <p:nvPr/>
        </p:nvSpPr>
        <p:spPr>
          <a:xfrm>
            <a:off x="1817174" y="2955842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0" name="object 590"/>
          <p:cNvSpPr/>
          <p:nvPr/>
        </p:nvSpPr>
        <p:spPr>
          <a:xfrm>
            <a:off x="1873810" y="2955842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1" name="object 591"/>
          <p:cNvSpPr/>
          <p:nvPr/>
        </p:nvSpPr>
        <p:spPr>
          <a:xfrm>
            <a:off x="1930445" y="2955842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2" name="object 592"/>
          <p:cNvSpPr/>
          <p:nvPr/>
        </p:nvSpPr>
        <p:spPr>
          <a:xfrm>
            <a:off x="1987081" y="2955842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3" name="object 593"/>
          <p:cNvSpPr/>
          <p:nvPr/>
        </p:nvSpPr>
        <p:spPr>
          <a:xfrm>
            <a:off x="2043717" y="2955842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4" name="object 594"/>
          <p:cNvSpPr/>
          <p:nvPr/>
        </p:nvSpPr>
        <p:spPr>
          <a:xfrm>
            <a:off x="2100348" y="2955842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5" name="object 595"/>
          <p:cNvSpPr/>
          <p:nvPr/>
        </p:nvSpPr>
        <p:spPr>
          <a:xfrm>
            <a:off x="2156984" y="2955842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6" name="object 596"/>
          <p:cNvSpPr/>
          <p:nvPr/>
        </p:nvSpPr>
        <p:spPr>
          <a:xfrm>
            <a:off x="2213620" y="2955842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7" name="object 597"/>
          <p:cNvSpPr/>
          <p:nvPr/>
        </p:nvSpPr>
        <p:spPr>
          <a:xfrm>
            <a:off x="2270255" y="2955842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8" name="object 598"/>
          <p:cNvSpPr/>
          <p:nvPr/>
        </p:nvSpPr>
        <p:spPr>
          <a:xfrm>
            <a:off x="2326891" y="2955842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9" name="object 599"/>
          <p:cNvSpPr/>
          <p:nvPr/>
        </p:nvSpPr>
        <p:spPr>
          <a:xfrm>
            <a:off x="2383527" y="2955842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0" name="object 600"/>
          <p:cNvSpPr/>
          <p:nvPr/>
        </p:nvSpPr>
        <p:spPr>
          <a:xfrm>
            <a:off x="2440162" y="2955842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1" name="object 601"/>
          <p:cNvSpPr/>
          <p:nvPr/>
        </p:nvSpPr>
        <p:spPr>
          <a:xfrm>
            <a:off x="2496798" y="2955842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2" name="object 602"/>
          <p:cNvSpPr/>
          <p:nvPr/>
        </p:nvSpPr>
        <p:spPr>
          <a:xfrm>
            <a:off x="457930" y="2288056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solidFill>
            <a:srgbClr val="231F2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3" name="object 603"/>
          <p:cNvSpPr/>
          <p:nvPr/>
        </p:nvSpPr>
        <p:spPr>
          <a:xfrm>
            <a:off x="457930" y="2288056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0"/>
                </a:moveTo>
                <a:lnTo>
                  <a:pt x="56635" y="0"/>
                </a:lnTo>
                <a:lnTo>
                  <a:pt x="56635" y="55648"/>
                </a:lnTo>
                <a:lnTo>
                  <a:pt x="0" y="5564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4" name="object 604"/>
          <p:cNvSpPr txBox="1"/>
          <p:nvPr/>
        </p:nvSpPr>
        <p:spPr>
          <a:xfrm>
            <a:off x="445234" y="3119716"/>
            <a:ext cx="90106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spc="25" dirty="0">
                <a:solidFill>
                  <a:srgbClr val="231F20"/>
                </a:solidFill>
                <a:latin typeface="Tahoma"/>
                <a:cs typeface="Tahoma"/>
              </a:rPr>
              <a:t>Sampling </a:t>
            </a:r>
            <a:r>
              <a:rPr sz="600" spc="-15" dirty="0">
                <a:solidFill>
                  <a:srgbClr val="231F20"/>
                </a:solidFill>
                <a:latin typeface="Tahoma"/>
                <a:cs typeface="Tahoma"/>
              </a:rPr>
              <a:t>&amp;</a:t>
            </a:r>
            <a:r>
              <a:rPr sz="600" spc="-13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600" spc="15" dirty="0">
                <a:solidFill>
                  <a:srgbClr val="231F20"/>
                </a:solidFill>
                <a:latin typeface="Tahoma"/>
                <a:cs typeface="Tahoma"/>
              </a:rPr>
              <a:t>Quantization</a:t>
            </a:r>
            <a:endParaRPr sz="600">
              <a:latin typeface="Tahoma"/>
              <a:cs typeface="Tahoma"/>
            </a:endParaRPr>
          </a:p>
        </p:txBody>
      </p:sp>
      <p:sp>
        <p:nvSpPr>
          <p:cNvPr id="605" name="object 60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Andrew</a:t>
            </a:r>
            <a:r>
              <a:rPr spc="-10" dirty="0"/>
              <a:t> </a:t>
            </a:r>
            <a:r>
              <a:rPr spc="-20" dirty="0"/>
              <a:t>Senior</a:t>
            </a:r>
          </a:p>
        </p:txBody>
      </p:sp>
      <p:sp>
        <p:nvSpPr>
          <p:cNvPr id="606" name="object 60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30" dirty="0"/>
              <a:t>Speech</a:t>
            </a:r>
            <a:r>
              <a:rPr spc="-15" dirty="0"/>
              <a:t> </a:t>
            </a:r>
            <a:r>
              <a:rPr spc="-5" dirty="0"/>
              <a:t>Recognition</a:t>
            </a:r>
          </a:p>
        </p:txBody>
      </p:sp>
      <p:sp>
        <p:nvSpPr>
          <p:cNvPr id="607" name="object 607"/>
          <p:cNvSpPr txBox="1"/>
          <p:nvPr/>
        </p:nvSpPr>
        <p:spPr>
          <a:xfrm>
            <a:off x="4486859" y="3351784"/>
            <a:ext cx="27813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r>
              <a:rPr sz="600" spc="-20" dirty="0">
                <a:solidFill>
                  <a:srgbClr val="656565"/>
                </a:solidFill>
                <a:latin typeface="Arial"/>
                <a:cs typeface="Arial"/>
              </a:rPr>
              <a:t>4 </a:t>
            </a:r>
            <a:r>
              <a:rPr sz="600" spc="5" dirty="0">
                <a:solidFill>
                  <a:srgbClr val="656565"/>
                </a:solidFill>
                <a:latin typeface="Arial"/>
                <a:cs typeface="Arial"/>
              </a:rPr>
              <a:t>of</a:t>
            </a:r>
            <a:r>
              <a:rPr sz="600" spc="35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656565"/>
                </a:solidFill>
                <a:latin typeface="Arial"/>
                <a:cs typeface="Arial"/>
              </a:rPr>
              <a:t>63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305" y="70800"/>
            <a:ext cx="308179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-50" dirty="0" smtClean="0"/>
              <a:t>Распознавание речи при шуме</a:t>
            </a:r>
            <a:endParaRPr spc="-7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Andrew</a:t>
            </a:r>
            <a:r>
              <a:rPr spc="-10" dirty="0"/>
              <a:t> </a:t>
            </a:r>
            <a:r>
              <a:rPr spc="-20" dirty="0"/>
              <a:t>Senior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30" dirty="0"/>
              <a:t>Speech</a:t>
            </a:r>
            <a:r>
              <a:rPr spc="-15" dirty="0"/>
              <a:t> </a:t>
            </a:r>
            <a:r>
              <a:rPr spc="-5" dirty="0"/>
              <a:t>Recognition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r>
              <a:rPr spc="-20" dirty="0"/>
              <a:t>58 </a:t>
            </a:r>
            <a:r>
              <a:rPr spc="5" dirty="0"/>
              <a:t>of</a:t>
            </a:r>
            <a:r>
              <a:rPr spc="40" dirty="0"/>
              <a:t> </a:t>
            </a:r>
            <a:r>
              <a:rPr spc="-20" dirty="0"/>
              <a:t>63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983460"/>
            <a:ext cx="3771900" cy="1679178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51130" indent="-138430">
              <a:lnSpc>
                <a:spcPct val="100000"/>
              </a:lnSpc>
              <a:spcBef>
                <a:spcPts val="335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lang="ru-RU" sz="1100" spc="-15" dirty="0" smtClean="0">
                <a:solidFill>
                  <a:srgbClr val="656565"/>
                </a:solidFill>
                <a:latin typeface="Arial"/>
                <a:cs typeface="Arial"/>
              </a:rPr>
              <a:t>Много-стилевое обучение </a:t>
            </a:r>
            <a:r>
              <a:rPr sz="1100" spc="60" dirty="0" smtClean="0">
                <a:solidFill>
                  <a:srgbClr val="656565"/>
                </a:solidFill>
                <a:latin typeface="Arial"/>
                <a:cs typeface="Arial"/>
              </a:rPr>
              <a:t>(“</a:t>
            </a:r>
            <a:r>
              <a:rPr lang="ru-RU" sz="1100" spc="60" dirty="0" smtClean="0">
                <a:solidFill>
                  <a:srgbClr val="656565"/>
                </a:solidFill>
                <a:latin typeface="Arial"/>
                <a:cs typeface="Arial"/>
              </a:rPr>
              <a:t>МСО</a:t>
            </a:r>
            <a:r>
              <a:rPr sz="1100" spc="60" dirty="0" smtClean="0">
                <a:solidFill>
                  <a:srgbClr val="656565"/>
                </a:solidFill>
                <a:latin typeface="Arial"/>
                <a:cs typeface="Arial"/>
              </a:rPr>
              <a:t>”)</a:t>
            </a:r>
            <a:endParaRPr sz="1100" dirty="0">
              <a:latin typeface="Arial"/>
              <a:cs typeface="Arial"/>
            </a:endParaRPr>
          </a:p>
          <a:p>
            <a:pPr marL="327660" lvl="1" indent="-176530">
              <a:lnSpc>
                <a:spcPct val="100000"/>
              </a:lnSpc>
              <a:spcBef>
                <a:spcPts val="235"/>
              </a:spcBef>
              <a:buFont typeface="Lucida Sans Unicode"/>
              <a:buChar char="−"/>
              <a:tabLst>
                <a:tab pos="328295" algn="l"/>
              </a:tabLst>
            </a:pPr>
            <a:r>
              <a:rPr lang="ru-RU" sz="1100" spc="-40" dirty="0" smtClean="0">
                <a:solidFill>
                  <a:srgbClr val="656565"/>
                </a:solidFill>
                <a:latin typeface="Arial"/>
                <a:cs typeface="Arial"/>
              </a:rPr>
              <a:t>Собрать данные с шумами</a:t>
            </a:r>
            <a:r>
              <a:rPr sz="1100" spc="-30" dirty="0" smtClean="0">
                <a:solidFill>
                  <a:srgbClr val="656565"/>
                </a:solidFill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327660" marR="5080" lvl="1" indent="-176530">
              <a:lnSpc>
                <a:spcPct val="102699"/>
              </a:lnSpc>
              <a:buFont typeface="Lucida Sans Unicode"/>
              <a:buChar char="−"/>
              <a:tabLst>
                <a:tab pos="328295" algn="l"/>
              </a:tabLst>
            </a:pPr>
            <a:r>
              <a:rPr lang="ru-RU" sz="1100" spc="-20" dirty="0" smtClean="0">
                <a:solidFill>
                  <a:srgbClr val="656565"/>
                </a:solidFill>
                <a:latin typeface="Arial"/>
                <a:cs typeface="Arial"/>
              </a:rPr>
              <a:t>Или</a:t>
            </a:r>
            <a:r>
              <a:rPr sz="1100" spc="-20" dirty="0" smtClean="0">
                <a:solidFill>
                  <a:srgbClr val="656565"/>
                </a:solidFill>
                <a:latin typeface="Arial"/>
                <a:cs typeface="Arial"/>
              </a:rPr>
              <a:t>, </a:t>
            </a:r>
            <a:r>
              <a:rPr lang="ru-RU" sz="1100" spc="-65" dirty="0" smtClean="0">
                <a:solidFill>
                  <a:srgbClr val="656565"/>
                </a:solidFill>
                <a:latin typeface="Arial"/>
                <a:cs typeface="Arial"/>
              </a:rPr>
              <a:t>добавить реалистичный, но </a:t>
            </a:r>
            <a:r>
              <a:rPr lang="ru-RU" sz="1100" spc="-65" dirty="0" err="1" smtClean="0">
                <a:solidFill>
                  <a:srgbClr val="656565"/>
                </a:solidFill>
                <a:latin typeface="Arial"/>
                <a:cs typeface="Arial"/>
              </a:rPr>
              <a:t>рандомизированный</a:t>
            </a:r>
            <a:r>
              <a:rPr lang="ru-RU" sz="1100" spc="-65" dirty="0" smtClean="0">
                <a:solidFill>
                  <a:srgbClr val="656565"/>
                </a:solidFill>
                <a:latin typeface="Arial"/>
                <a:cs typeface="Arial"/>
              </a:rPr>
              <a:t> шум в высказывания в процессе обучения.</a:t>
            </a:r>
            <a:endParaRPr sz="1100" dirty="0">
              <a:latin typeface="Arial"/>
              <a:cs typeface="Arial"/>
            </a:endParaRPr>
          </a:p>
          <a:p>
            <a:pPr marL="327660" lvl="1" indent="-176530">
              <a:lnSpc>
                <a:spcPct val="100000"/>
              </a:lnSpc>
              <a:spcBef>
                <a:spcPts val="35"/>
              </a:spcBef>
              <a:buFont typeface="Lucida Sans Unicode"/>
              <a:buChar char="−"/>
              <a:tabLst>
                <a:tab pos="328295" algn="l"/>
              </a:tabLst>
            </a:pPr>
            <a:r>
              <a:rPr lang="ru-RU" sz="1100" spc="-55" dirty="0" err="1" smtClean="0">
                <a:solidFill>
                  <a:srgbClr val="656565"/>
                </a:solidFill>
                <a:latin typeface="Arial"/>
                <a:cs typeface="Arial"/>
              </a:rPr>
              <a:t>напр</a:t>
            </a:r>
            <a:r>
              <a:rPr sz="1100" spc="-55" dirty="0" smtClean="0">
                <a:solidFill>
                  <a:srgbClr val="656565"/>
                </a:solidFill>
                <a:latin typeface="Arial"/>
                <a:cs typeface="Arial"/>
              </a:rPr>
              <a:t>. </a:t>
            </a:r>
            <a:r>
              <a:rPr lang="ru-RU" sz="1100" spc="-30" dirty="0" smtClean="0">
                <a:solidFill>
                  <a:srgbClr val="656565"/>
                </a:solidFill>
                <a:latin typeface="Arial"/>
                <a:cs typeface="Arial"/>
              </a:rPr>
              <a:t>Через «</a:t>
            </a:r>
            <a:r>
              <a:rPr lang="en-US" sz="1100" spc="-30" dirty="0" smtClean="0">
                <a:solidFill>
                  <a:srgbClr val="656565"/>
                </a:solidFill>
                <a:latin typeface="Arial"/>
                <a:cs typeface="Arial"/>
              </a:rPr>
              <a:t>room simulator</a:t>
            </a:r>
            <a:r>
              <a:rPr lang="ru-RU" sz="1100" spc="-30" dirty="0" smtClean="0">
                <a:solidFill>
                  <a:srgbClr val="656565"/>
                </a:solidFill>
                <a:latin typeface="Arial"/>
                <a:cs typeface="Arial"/>
              </a:rPr>
              <a:t>» добавить </a:t>
            </a:r>
            <a:r>
              <a:rPr lang="ru-RU" sz="1100" spc="-30" dirty="0" err="1" smtClean="0">
                <a:solidFill>
                  <a:srgbClr val="656565"/>
                </a:solidFill>
                <a:latin typeface="Arial"/>
                <a:cs typeface="Arial"/>
              </a:rPr>
              <a:t>ревербацию</a:t>
            </a:r>
            <a:r>
              <a:rPr sz="1100" spc="-40" dirty="0" smtClean="0">
                <a:solidFill>
                  <a:srgbClr val="656565"/>
                </a:solidFill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327660" lvl="1" indent="-176530">
              <a:lnSpc>
                <a:spcPct val="100000"/>
              </a:lnSpc>
              <a:spcBef>
                <a:spcPts val="35"/>
              </a:spcBef>
              <a:buFont typeface="Lucida Sans Unicode"/>
              <a:buChar char="−"/>
              <a:tabLst>
                <a:tab pos="328295" algn="l"/>
              </a:tabLst>
            </a:pPr>
            <a:r>
              <a:rPr lang="ru-RU" sz="1100" spc="-25" dirty="0" smtClean="0">
                <a:solidFill>
                  <a:srgbClr val="656565"/>
                </a:solidFill>
                <a:latin typeface="Arial"/>
                <a:cs typeface="Arial"/>
              </a:rPr>
              <a:t>Дополнительно можно добавить потерю чистой реконструкции в обучение</a:t>
            </a:r>
            <a:r>
              <a:rPr sz="1100" spc="-15" dirty="0" smtClean="0">
                <a:solidFill>
                  <a:srgbClr val="656565"/>
                </a:solidFill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151130" indent="-138430">
              <a:lnSpc>
                <a:spcPct val="100000"/>
              </a:lnSpc>
              <a:spcBef>
                <a:spcPts val="330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lang="ru-RU" sz="1100" spc="-30" dirty="0" smtClean="0">
                <a:solidFill>
                  <a:srgbClr val="656565"/>
                </a:solidFill>
                <a:latin typeface="Arial"/>
                <a:cs typeface="Arial"/>
              </a:rPr>
              <a:t>Обучить </a:t>
            </a:r>
            <a:r>
              <a:rPr lang="ru-RU" sz="1100" spc="-30" dirty="0" err="1" smtClean="0">
                <a:solidFill>
                  <a:srgbClr val="656565"/>
                </a:solidFill>
                <a:latin typeface="Arial"/>
                <a:cs typeface="Arial"/>
              </a:rPr>
              <a:t>шумоподавитель</a:t>
            </a:r>
            <a:r>
              <a:rPr sz="1100" spc="-60" dirty="0" smtClean="0">
                <a:solidFill>
                  <a:srgbClr val="656565"/>
                </a:solidFill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151130" indent="-138430">
              <a:lnSpc>
                <a:spcPct val="100000"/>
              </a:lnSpc>
              <a:spcBef>
                <a:spcPts val="335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sz="1100" spc="-15" dirty="0">
                <a:solidFill>
                  <a:srgbClr val="656565"/>
                </a:solidFill>
                <a:latin typeface="Arial"/>
                <a:cs typeface="Arial"/>
              </a:rPr>
              <a:t>NB </a:t>
            </a:r>
            <a:r>
              <a:rPr lang="ru-RU" sz="1100" spc="-35" dirty="0" smtClean="0">
                <a:solidFill>
                  <a:srgbClr val="656565"/>
                </a:solidFill>
                <a:latin typeface="Arial"/>
                <a:cs typeface="Arial"/>
              </a:rPr>
              <a:t>Эффект </a:t>
            </a:r>
            <a:r>
              <a:rPr lang="ru-RU" sz="1100" i="1" spc="-50" dirty="0" smtClean="0">
                <a:solidFill>
                  <a:srgbClr val="656565"/>
                </a:solidFill>
                <a:latin typeface="Trebuchet MS"/>
                <a:cs typeface="Trebuchet MS"/>
              </a:rPr>
              <a:t>Ломбарда</a:t>
            </a:r>
            <a:r>
              <a:rPr sz="1100" i="1" spc="-50" dirty="0" smtClean="0">
                <a:solidFill>
                  <a:srgbClr val="656565"/>
                </a:solidFill>
                <a:latin typeface="Trebuchet MS"/>
                <a:cs typeface="Trebuchet MS"/>
              </a:rPr>
              <a:t> </a:t>
            </a:r>
            <a:r>
              <a:rPr sz="1100" spc="-70" dirty="0" smtClean="0">
                <a:solidFill>
                  <a:srgbClr val="656565"/>
                </a:solidFill>
                <a:latin typeface="Arial"/>
                <a:cs typeface="Arial"/>
              </a:rPr>
              <a:t>– </a:t>
            </a:r>
            <a:r>
              <a:rPr lang="ru-RU" sz="1100" spc="-60" dirty="0" smtClean="0">
                <a:solidFill>
                  <a:srgbClr val="656565"/>
                </a:solidFill>
                <a:latin typeface="Arial"/>
                <a:cs typeface="Arial"/>
              </a:rPr>
              <a:t>голос меняется при шуме</a:t>
            </a:r>
            <a:r>
              <a:rPr sz="1100" spc="-65" dirty="0" smtClean="0">
                <a:solidFill>
                  <a:srgbClr val="656565"/>
                </a:solidFill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304" y="70800"/>
            <a:ext cx="441841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-10" dirty="0" smtClean="0"/>
              <a:t>Много-микрофонное распознавание речи</a:t>
            </a:r>
            <a:endParaRPr spc="-3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Andrew</a:t>
            </a:r>
            <a:r>
              <a:rPr spc="-10" dirty="0"/>
              <a:t> </a:t>
            </a:r>
            <a:r>
              <a:rPr spc="-20" dirty="0"/>
              <a:t>Senior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30" dirty="0"/>
              <a:t>Speech</a:t>
            </a:r>
            <a:r>
              <a:rPr spc="-15" dirty="0"/>
              <a:t> </a:t>
            </a:r>
            <a:r>
              <a:rPr spc="-5" dirty="0"/>
              <a:t>Recognition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r>
              <a:rPr spc="-20" dirty="0"/>
              <a:t>59 </a:t>
            </a:r>
            <a:r>
              <a:rPr spc="5" dirty="0"/>
              <a:t>of</a:t>
            </a:r>
            <a:r>
              <a:rPr spc="40" dirty="0"/>
              <a:t> </a:t>
            </a:r>
            <a:r>
              <a:rPr spc="-20" dirty="0"/>
              <a:t>63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807857"/>
            <a:ext cx="4202430" cy="2433229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51130" indent="-138430">
              <a:lnSpc>
                <a:spcPct val="100000"/>
              </a:lnSpc>
              <a:spcBef>
                <a:spcPts val="434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lang="ru-RU" sz="1100" spc="-10" dirty="0" smtClean="0">
                <a:solidFill>
                  <a:srgbClr val="656565"/>
                </a:solidFill>
                <a:latin typeface="Arial"/>
                <a:cs typeface="Arial"/>
              </a:rPr>
              <a:t>Несколько микрофонов дают более полное представление.</a:t>
            </a:r>
            <a:endParaRPr sz="1100" dirty="0">
              <a:latin typeface="Arial"/>
              <a:cs typeface="Arial"/>
            </a:endParaRPr>
          </a:p>
          <a:p>
            <a:pPr marL="151130" indent="-138430">
              <a:lnSpc>
                <a:spcPct val="100000"/>
              </a:lnSpc>
              <a:spcBef>
                <a:spcPts val="334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sz="1100" spc="-35" dirty="0" smtClean="0">
                <a:solidFill>
                  <a:srgbClr val="656565"/>
                </a:solidFill>
                <a:latin typeface="Arial"/>
                <a:cs typeface="Arial"/>
              </a:rPr>
              <a:t>“</a:t>
            </a:r>
            <a:r>
              <a:rPr lang="ru-RU" sz="1100" spc="-35" dirty="0" smtClean="0">
                <a:solidFill>
                  <a:srgbClr val="656565"/>
                </a:solidFill>
                <a:latin typeface="Arial"/>
                <a:cs typeface="Arial"/>
              </a:rPr>
              <a:t>Самый близкий к спикеру</a:t>
            </a:r>
            <a:r>
              <a:rPr sz="1100" spc="-50" dirty="0" smtClean="0">
                <a:solidFill>
                  <a:srgbClr val="656565"/>
                </a:solidFill>
                <a:latin typeface="Arial"/>
                <a:cs typeface="Arial"/>
              </a:rPr>
              <a:t>” </a:t>
            </a:r>
            <a:r>
              <a:rPr lang="ru-RU" sz="1100" spc="-90" dirty="0" smtClean="0">
                <a:solidFill>
                  <a:srgbClr val="656565"/>
                </a:solidFill>
                <a:latin typeface="Arial"/>
                <a:cs typeface="Arial"/>
              </a:rPr>
              <a:t>имеет лучшее </a:t>
            </a:r>
            <a:r>
              <a:rPr lang="ru-RU" sz="1100" spc="-85" dirty="0" smtClean="0">
                <a:solidFill>
                  <a:srgbClr val="656565"/>
                </a:solidFill>
                <a:latin typeface="Arial"/>
                <a:cs typeface="Arial"/>
              </a:rPr>
              <a:t>отношение Сигнал/Шум (</a:t>
            </a:r>
            <a:r>
              <a:rPr lang="en-US" sz="1100" spc="-85" dirty="0" smtClean="0">
                <a:solidFill>
                  <a:srgbClr val="656565"/>
                </a:solidFill>
                <a:latin typeface="Arial"/>
                <a:cs typeface="Arial"/>
              </a:rPr>
              <a:t>SNR)</a:t>
            </a:r>
            <a:endParaRPr sz="1100" dirty="0">
              <a:latin typeface="Arial"/>
              <a:cs typeface="Arial"/>
            </a:endParaRPr>
          </a:p>
          <a:p>
            <a:pPr marL="151130" indent="-138430">
              <a:lnSpc>
                <a:spcPct val="100000"/>
              </a:lnSpc>
              <a:spcBef>
                <a:spcPts val="330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lang="ru-RU" sz="1100" spc="-45" dirty="0" err="1" smtClean="0">
                <a:solidFill>
                  <a:srgbClr val="656565"/>
                </a:solidFill>
                <a:latin typeface="Arial"/>
                <a:cs typeface="Arial"/>
              </a:rPr>
              <a:t>Бимформинг</a:t>
            </a:r>
            <a:r>
              <a:rPr lang="ru-RU" sz="1100" spc="-45" dirty="0" smtClean="0">
                <a:solidFill>
                  <a:srgbClr val="656565"/>
                </a:solidFill>
                <a:latin typeface="Arial"/>
                <a:cs typeface="Arial"/>
              </a:rPr>
              <a:t> или </a:t>
            </a:r>
            <a:r>
              <a:rPr lang="ru-RU" sz="1100" spc="-45" dirty="0" err="1" smtClean="0">
                <a:solidFill>
                  <a:srgbClr val="656565"/>
                </a:solidFill>
                <a:latin typeface="Arial"/>
                <a:cs typeface="Arial"/>
              </a:rPr>
              <a:t>лучеформирование</a:t>
            </a:r>
            <a:r>
              <a:rPr lang="ru-RU" sz="1100" spc="-45" dirty="0" smtClean="0">
                <a:solidFill>
                  <a:srgbClr val="656565"/>
                </a:solidFill>
                <a:latin typeface="Arial"/>
                <a:cs typeface="Arial"/>
              </a:rPr>
              <a:t>:</a:t>
            </a:r>
            <a:endParaRPr sz="1100" dirty="0">
              <a:latin typeface="Arial"/>
              <a:cs typeface="Arial"/>
            </a:endParaRPr>
          </a:p>
          <a:p>
            <a:pPr marL="327660" lvl="1" indent="-176530">
              <a:lnSpc>
                <a:spcPct val="100000"/>
              </a:lnSpc>
              <a:spcBef>
                <a:spcPts val="235"/>
              </a:spcBef>
              <a:buFont typeface="Lucida Sans Unicode"/>
              <a:buChar char="−"/>
              <a:tabLst>
                <a:tab pos="328295" algn="l"/>
              </a:tabLst>
            </a:pPr>
            <a:r>
              <a:rPr lang="ru-RU" sz="1100" spc="-75" dirty="0" smtClean="0">
                <a:solidFill>
                  <a:srgbClr val="656565"/>
                </a:solidFill>
                <a:latin typeface="Arial"/>
                <a:cs typeface="Arial"/>
              </a:rPr>
              <a:t>Учитывая геометрию микрофонной решетки и скорость звука</a:t>
            </a:r>
            <a:endParaRPr sz="1100" dirty="0">
              <a:latin typeface="Arial"/>
              <a:cs typeface="Arial"/>
            </a:endParaRPr>
          </a:p>
          <a:p>
            <a:pPr marL="327660" lvl="1" indent="-176530">
              <a:lnSpc>
                <a:spcPct val="100000"/>
              </a:lnSpc>
              <a:spcBef>
                <a:spcPts val="35"/>
              </a:spcBef>
              <a:buFont typeface="Lucida Sans Unicode"/>
              <a:buChar char="−"/>
              <a:tabLst>
                <a:tab pos="328295" algn="l"/>
              </a:tabLst>
            </a:pPr>
            <a:r>
              <a:rPr lang="ru-RU" sz="1100" spc="-55" dirty="0" smtClean="0">
                <a:solidFill>
                  <a:srgbClr val="656565"/>
                </a:solidFill>
                <a:latin typeface="Arial"/>
                <a:cs typeface="Arial"/>
              </a:rPr>
              <a:t>Вычислить Время Задержки Прихода каждого микрофона</a:t>
            </a:r>
            <a:endParaRPr sz="1100" dirty="0">
              <a:latin typeface="Arial"/>
              <a:cs typeface="Arial"/>
            </a:endParaRPr>
          </a:p>
          <a:p>
            <a:pPr marL="327660" marR="352425" lvl="1" indent="-176530">
              <a:lnSpc>
                <a:spcPct val="102600"/>
              </a:lnSpc>
              <a:buFont typeface="Lucida Sans Unicode"/>
              <a:buChar char="−"/>
              <a:tabLst>
                <a:tab pos="328295" algn="l"/>
              </a:tabLst>
            </a:pPr>
            <a:r>
              <a:rPr sz="1100" i="1" spc="-45" dirty="0">
                <a:solidFill>
                  <a:srgbClr val="656565"/>
                </a:solidFill>
                <a:latin typeface="Trebuchet MS"/>
                <a:cs typeface="Trebuchet MS"/>
              </a:rPr>
              <a:t>Delay-and-sum</a:t>
            </a:r>
            <a:r>
              <a:rPr sz="1100" spc="-45" dirty="0">
                <a:solidFill>
                  <a:srgbClr val="656565"/>
                </a:solidFill>
                <a:latin typeface="Arial"/>
                <a:cs typeface="Arial"/>
              </a:rPr>
              <a:t>: </a:t>
            </a:r>
            <a:r>
              <a:rPr lang="ru-RU" sz="1100" spc="-45" dirty="0" smtClean="0">
                <a:solidFill>
                  <a:srgbClr val="656565"/>
                </a:solidFill>
                <a:latin typeface="Arial"/>
                <a:cs typeface="Arial"/>
              </a:rPr>
              <a:t>Конструктивная интерференция сигнала в выбранном направлении</a:t>
            </a:r>
            <a:r>
              <a:rPr sz="1100" spc="-25" dirty="0" smtClean="0">
                <a:solidFill>
                  <a:srgbClr val="656565"/>
                </a:solidFill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327660" lvl="1" indent="-176530">
              <a:lnSpc>
                <a:spcPct val="100000"/>
              </a:lnSpc>
              <a:spcBef>
                <a:spcPts val="35"/>
              </a:spcBef>
              <a:buFont typeface="Lucida Sans Unicode"/>
              <a:buChar char="−"/>
              <a:tabLst>
                <a:tab pos="328295" algn="l"/>
              </a:tabLst>
            </a:pPr>
            <a:r>
              <a:rPr lang="ru-RU" sz="1100" spc="-35" dirty="0" smtClean="0">
                <a:solidFill>
                  <a:srgbClr val="656565"/>
                </a:solidFill>
                <a:latin typeface="Arial"/>
                <a:cs typeface="Arial"/>
              </a:rPr>
              <a:t>Разрушительная интерференция зависит от направления/частоты шума.</a:t>
            </a:r>
            <a:endParaRPr sz="1100" dirty="0">
              <a:latin typeface="Arial"/>
              <a:cs typeface="Arial"/>
            </a:endParaRPr>
          </a:p>
          <a:p>
            <a:pPr marL="151130" indent="-138430">
              <a:lnSpc>
                <a:spcPct val="100000"/>
              </a:lnSpc>
              <a:spcBef>
                <a:spcPts val="335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lang="ru-RU" sz="1100" spc="-50" dirty="0" smtClean="0">
                <a:solidFill>
                  <a:srgbClr val="656565"/>
                </a:solidFill>
                <a:latin typeface="Arial"/>
                <a:cs typeface="Arial"/>
              </a:rPr>
              <a:t>Дополнительные возможности для использования нейронной сети</a:t>
            </a:r>
            <a:r>
              <a:rPr sz="1100" spc="-25" dirty="0" smtClean="0">
                <a:solidFill>
                  <a:srgbClr val="656565"/>
                </a:solidFill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327660" lvl="1" indent="-176530">
              <a:lnSpc>
                <a:spcPct val="100000"/>
              </a:lnSpc>
              <a:spcBef>
                <a:spcPts val="235"/>
              </a:spcBef>
              <a:buFont typeface="Lucida Sans Unicode"/>
              <a:buChar char="−"/>
              <a:tabLst>
                <a:tab pos="328295" algn="l"/>
              </a:tabLst>
            </a:pPr>
            <a:r>
              <a:rPr lang="ru-RU" sz="1100" spc="-15" dirty="0" smtClean="0">
                <a:solidFill>
                  <a:srgbClr val="656565"/>
                </a:solidFill>
                <a:latin typeface="Arial"/>
                <a:cs typeface="Arial"/>
              </a:rPr>
              <a:t>Важно сохранять информацию о фазе для формирования луча.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896485" cy="650875"/>
          </a:xfrm>
          <a:custGeom>
            <a:avLst/>
            <a:gdLst/>
            <a:ahLst/>
            <a:cxnLst/>
            <a:rect l="l" t="t" r="r" b="b"/>
            <a:pathLst>
              <a:path w="4896485" h="650875">
                <a:moveTo>
                  <a:pt x="0" y="650341"/>
                </a:moveTo>
                <a:lnTo>
                  <a:pt x="4896002" y="650341"/>
                </a:lnTo>
                <a:lnTo>
                  <a:pt x="4896002" y="0"/>
                </a:lnTo>
                <a:lnTo>
                  <a:pt x="0" y="0"/>
                </a:lnTo>
                <a:lnTo>
                  <a:pt x="0" y="650341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305" y="80921"/>
            <a:ext cx="4598035" cy="463588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ct val="106700"/>
              </a:lnSpc>
              <a:spcBef>
                <a:spcPts val="20"/>
              </a:spcBef>
            </a:pPr>
            <a:r>
              <a:rPr lang="ru-RU" spc="-30" dirty="0" smtClean="0"/>
              <a:t>Учтенный мультиканальный необработанный сигнал </a:t>
            </a:r>
            <a:r>
              <a:rPr spc="65" dirty="0" smtClean="0"/>
              <a:t>CLDNN </a:t>
            </a:r>
            <a:r>
              <a:rPr dirty="0" smtClean="0"/>
              <a:t>(</a:t>
            </a:r>
            <a:r>
              <a:rPr dirty="0" err="1" smtClean="0"/>
              <a:t>Sainath</a:t>
            </a:r>
            <a:r>
              <a:rPr lang="ru-RU" dirty="0"/>
              <a:t> </a:t>
            </a:r>
            <a:r>
              <a:rPr lang="ru-RU" dirty="0" smtClean="0"/>
              <a:t>и </a:t>
            </a:r>
            <a:r>
              <a:rPr lang="ru-RU" dirty="0" err="1" smtClean="0"/>
              <a:t>др</a:t>
            </a:r>
            <a:r>
              <a:rPr spc="10" dirty="0" smtClean="0"/>
              <a:t>.,</a:t>
            </a:r>
            <a:r>
              <a:rPr spc="235" dirty="0" smtClean="0"/>
              <a:t> </a:t>
            </a:r>
            <a:r>
              <a:rPr spc="35" dirty="0"/>
              <a:t>2016)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97574" y="1956985"/>
            <a:ext cx="203200" cy="109220"/>
          </a:xfrm>
          <a:prstGeom prst="rect">
            <a:avLst/>
          </a:prstGeom>
          <a:solidFill>
            <a:srgbClr val="FFAAFB"/>
          </a:solidFill>
          <a:ln w="3175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240"/>
              </a:spcBef>
            </a:pPr>
            <a:r>
              <a:rPr sz="300" spc="10" dirty="0">
                <a:latin typeface="Arial"/>
                <a:cs typeface="Arial"/>
              </a:rPr>
              <a:t>fConv</a:t>
            </a:r>
            <a:endParaRPr sz="3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00854" y="1770265"/>
            <a:ext cx="203200" cy="109220"/>
          </a:xfrm>
          <a:custGeom>
            <a:avLst/>
            <a:gdLst/>
            <a:ahLst/>
            <a:cxnLst/>
            <a:rect l="l" t="t" r="r" b="b"/>
            <a:pathLst>
              <a:path w="203200" h="109219">
                <a:moveTo>
                  <a:pt x="0" y="0"/>
                </a:moveTo>
                <a:lnTo>
                  <a:pt x="203200" y="0"/>
                </a:lnTo>
                <a:lnTo>
                  <a:pt x="203200" y="109220"/>
                </a:lnTo>
                <a:lnTo>
                  <a:pt x="0" y="109220"/>
                </a:lnTo>
                <a:lnTo>
                  <a:pt x="0" y="0"/>
                </a:lnTo>
                <a:close/>
              </a:path>
            </a:pathLst>
          </a:custGeom>
          <a:solidFill>
            <a:srgbClr val="A5FB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0854" y="1770265"/>
            <a:ext cx="203200" cy="109220"/>
          </a:xfrm>
          <a:custGeom>
            <a:avLst/>
            <a:gdLst/>
            <a:ahLst/>
            <a:cxnLst/>
            <a:rect l="l" t="t" r="r" b="b"/>
            <a:pathLst>
              <a:path w="203200" h="109219">
                <a:moveTo>
                  <a:pt x="0" y="0"/>
                </a:moveTo>
                <a:lnTo>
                  <a:pt x="203200" y="0"/>
                </a:lnTo>
                <a:lnTo>
                  <a:pt x="203200" y="109220"/>
                </a:lnTo>
                <a:lnTo>
                  <a:pt x="0" y="10922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35560" y="1785505"/>
            <a:ext cx="133985" cy="742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00" spc="10" dirty="0">
                <a:latin typeface="Arial"/>
                <a:cs typeface="Arial"/>
              </a:rPr>
              <a:t>LS</a:t>
            </a:r>
            <a:r>
              <a:rPr sz="300" spc="5" dirty="0">
                <a:latin typeface="Arial"/>
                <a:cs typeface="Arial"/>
              </a:rPr>
              <a:t>T</a:t>
            </a:r>
            <a:r>
              <a:rPr sz="300" spc="15" dirty="0">
                <a:latin typeface="Arial"/>
                <a:cs typeface="Arial"/>
              </a:rPr>
              <a:t>M</a:t>
            </a:r>
            <a:endParaRPr sz="3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04054" y="1786910"/>
            <a:ext cx="83185" cy="71755"/>
          </a:xfrm>
          <a:custGeom>
            <a:avLst/>
            <a:gdLst/>
            <a:ahLst/>
            <a:cxnLst/>
            <a:rect l="l" t="t" r="r" b="b"/>
            <a:pathLst>
              <a:path w="83184" h="71755">
                <a:moveTo>
                  <a:pt x="0" y="4869"/>
                </a:moveTo>
                <a:lnTo>
                  <a:pt x="14451" y="2107"/>
                </a:lnTo>
                <a:lnTo>
                  <a:pt x="28014" y="404"/>
                </a:lnTo>
                <a:lnTo>
                  <a:pt x="40269" y="0"/>
                </a:lnTo>
                <a:lnTo>
                  <a:pt x="50800" y="1135"/>
                </a:lnTo>
                <a:lnTo>
                  <a:pt x="75086" y="14178"/>
                </a:lnTo>
                <a:lnTo>
                  <a:pt x="83181" y="34885"/>
                </a:lnTo>
                <a:lnTo>
                  <a:pt x="75086" y="55862"/>
                </a:lnTo>
                <a:lnTo>
                  <a:pt x="50800" y="69715"/>
                </a:lnTo>
                <a:lnTo>
                  <a:pt x="45151" y="70741"/>
                </a:lnTo>
                <a:lnTo>
                  <a:pt x="38905" y="71274"/>
                </a:lnTo>
                <a:lnTo>
                  <a:pt x="32136" y="71352"/>
                </a:lnTo>
                <a:lnTo>
                  <a:pt x="24916" y="7101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08837" y="1850374"/>
            <a:ext cx="21590" cy="15240"/>
          </a:xfrm>
          <a:custGeom>
            <a:avLst/>
            <a:gdLst/>
            <a:ahLst/>
            <a:cxnLst/>
            <a:rect l="l" t="t" r="r" b="b"/>
            <a:pathLst>
              <a:path w="21590" h="15239">
                <a:moveTo>
                  <a:pt x="21152" y="0"/>
                </a:moveTo>
                <a:lnTo>
                  <a:pt x="0" y="4851"/>
                </a:lnTo>
                <a:lnTo>
                  <a:pt x="19126" y="15104"/>
                </a:lnTo>
                <a:lnTo>
                  <a:pt x="211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08837" y="1850374"/>
            <a:ext cx="21590" cy="15240"/>
          </a:xfrm>
          <a:custGeom>
            <a:avLst/>
            <a:gdLst/>
            <a:ahLst/>
            <a:cxnLst/>
            <a:rect l="l" t="t" r="r" b="b"/>
            <a:pathLst>
              <a:path w="21590" h="15239">
                <a:moveTo>
                  <a:pt x="0" y="4851"/>
                </a:moveTo>
                <a:lnTo>
                  <a:pt x="19126" y="15104"/>
                </a:lnTo>
                <a:lnTo>
                  <a:pt x="21152" y="0"/>
                </a:lnTo>
                <a:lnTo>
                  <a:pt x="0" y="485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00854" y="1587385"/>
            <a:ext cx="203200" cy="109220"/>
          </a:xfrm>
          <a:custGeom>
            <a:avLst/>
            <a:gdLst/>
            <a:ahLst/>
            <a:cxnLst/>
            <a:rect l="l" t="t" r="r" b="b"/>
            <a:pathLst>
              <a:path w="203200" h="109219">
                <a:moveTo>
                  <a:pt x="0" y="0"/>
                </a:moveTo>
                <a:lnTo>
                  <a:pt x="203200" y="0"/>
                </a:lnTo>
                <a:lnTo>
                  <a:pt x="203200" y="109220"/>
                </a:lnTo>
                <a:lnTo>
                  <a:pt x="0" y="109220"/>
                </a:lnTo>
                <a:lnTo>
                  <a:pt x="0" y="0"/>
                </a:lnTo>
                <a:close/>
              </a:path>
            </a:pathLst>
          </a:custGeom>
          <a:solidFill>
            <a:srgbClr val="A5FB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00854" y="1587385"/>
            <a:ext cx="203200" cy="109220"/>
          </a:xfrm>
          <a:custGeom>
            <a:avLst/>
            <a:gdLst/>
            <a:ahLst/>
            <a:cxnLst/>
            <a:rect l="l" t="t" r="r" b="b"/>
            <a:pathLst>
              <a:path w="203200" h="109219">
                <a:moveTo>
                  <a:pt x="0" y="0"/>
                </a:moveTo>
                <a:lnTo>
                  <a:pt x="203200" y="0"/>
                </a:lnTo>
                <a:lnTo>
                  <a:pt x="203200" y="109220"/>
                </a:lnTo>
                <a:lnTo>
                  <a:pt x="0" y="10922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35560" y="1602625"/>
            <a:ext cx="133985" cy="742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00" spc="10" dirty="0">
                <a:latin typeface="Arial"/>
                <a:cs typeface="Arial"/>
              </a:rPr>
              <a:t>LS</a:t>
            </a:r>
            <a:r>
              <a:rPr sz="300" spc="5" dirty="0">
                <a:latin typeface="Arial"/>
                <a:cs typeface="Arial"/>
              </a:rPr>
              <a:t>T</a:t>
            </a:r>
            <a:r>
              <a:rPr sz="300" spc="15" dirty="0">
                <a:latin typeface="Arial"/>
                <a:cs typeface="Arial"/>
              </a:rPr>
              <a:t>M</a:t>
            </a:r>
            <a:endParaRPr sz="3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04054" y="1604030"/>
            <a:ext cx="83185" cy="71755"/>
          </a:xfrm>
          <a:custGeom>
            <a:avLst/>
            <a:gdLst/>
            <a:ahLst/>
            <a:cxnLst/>
            <a:rect l="l" t="t" r="r" b="b"/>
            <a:pathLst>
              <a:path w="83184" h="71755">
                <a:moveTo>
                  <a:pt x="0" y="4869"/>
                </a:moveTo>
                <a:lnTo>
                  <a:pt x="14451" y="2107"/>
                </a:lnTo>
                <a:lnTo>
                  <a:pt x="28014" y="404"/>
                </a:lnTo>
                <a:lnTo>
                  <a:pt x="40269" y="0"/>
                </a:lnTo>
                <a:lnTo>
                  <a:pt x="50800" y="1135"/>
                </a:lnTo>
                <a:lnTo>
                  <a:pt x="75086" y="14178"/>
                </a:lnTo>
                <a:lnTo>
                  <a:pt x="83181" y="34885"/>
                </a:lnTo>
                <a:lnTo>
                  <a:pt x="75086" y="55862"/>
                </a:lnTo>
                <a:lnTo>
                  <a:pt x="50800" y="69715"/>
                </a:lnTo>
                <a:lnTo>
                  <a:pt x="45151" y="70741"/>
                </a:lnTo>
                <a:lnTo>
                  <a:pt x="38905" y="71274"/>
                </a:lnTo>
                <a:lnTo>
                  <a:pt x="32136" y="71352"/>
                </a:lnTo>
                <a:lnTo>
                  <a:pt x="24916" y="7101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8837" y="1667493"/>
            <a:ext cx="21590" cy="15240"/>
          </a:xfrm>
          <a:custGeom>
            <a:avLst/>
            <a:gdLst/>
            <a:ahLst/>
            <a:cxnLst/>
            <a:rect l="l" t="t" r="r" b="b"/>
            <a:pathLst>
              <a:path w="21590" h="15239">
                <a:moveTo>
                  <a:pt x="21152" y="0"/>
                </a:moveTo>
                <a:lnTo>
                  <a:pt x="0" y="4851"/>
                </a:lnTo>
                <a:lnTo>
                  <a:pt x="19126" y="15104"/>
                </a:lnTo>
                <a:lnTo>
                  <a:pt x="211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8837" y="1667494"/>
            <a:ext cx="21590" cy="15240"/>
          </a:xfrm>
          <a:custGeom>
            <a:avLst/>
            <a:gdLst/>
            <a:ahLst/>
            <a:cxnLst/>
            <a:rect l="l" t="t" r="r" b="b"/>
            <a:pathLst>
              <a:path w="21590" h="15239">
                <a:moveTo>
                  <a:pt x="0" y="4851"/>
                </a:moveTo>
                <a:lnTo>
                  <a:pt x="19126" y="15104"/>
                </a:lnTo>
                <a:lnTo>
                  <a:pt x="21152" y="0"/>
                </a:lnTo>
                <a:lnTo>
                  <a:pt x="0" y="485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00854" y="1404505"/>
            <a:ext cx="203200" cy="109220"/>
          </a:xfrm>
          <a:custGeom>
            <a:avLst/>
            <a:gdLst/>
            <a:ahLst/>
            <a:cxnLst/>
            <a:rect l="l" t="t" r="r" b="b"/>
            <a:pathLst>
              <a:path w="203200" h="109219">
                <a:moveTo>
                  <a:pt x="0" y="0"/>
                </a:moveTo>
                <a:lnTo>
                  <a:pt x="203200" y="0"/>
                </a:lnTo>
                <a:lnTo>
                  <a:pt x="203200" y="109220"/>
                </a:lnTo>
                <a:lnTo>
                  <a:pt x="0" y="109220"/>
                </a:lnTo>
                <a:lnTo>
                  <a:pt x="0" y="0"/>
                </a:lnTo>
                <a:close/>
              </a:path>
            </a:pathLst>
          </a:custGeom>
          <a:solidFill>
            <a:srgbClr val="A5FB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00854" y="1404505"/>
            <a:ext cx="203200" cy="109220"/>
          </a:xfrm>
          <a:custGeom>
            <a:avLst/>
            <a:gdLst/>
            <a:ahLst/>
            <a:cxnLst/>
            <a:rect l="l" t="t" r="r" b="b"/>
            <a:pathLst>
              <a:path w="203200" h="109219">
                <a:moveTo>
                  <a:pt x="0" y="0"/>
                </a:moveTo>
                <a:lnTo>
                  <a:pt x="203200" y="0"/>
                </a:lnTo>
                <a:lnTo>
                  <a:pt x="203200" y="109220"/>
                </a:lnTo>
                <a:lnTo>
                  <a:pt x="0" y="10922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935560" y="1419745"/>
            <a:ext cx="133985" cy="742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00" spc="10" dirty="0">
                <a:latin typeface="Arial"/>
                <a:cs typeface="Arial"/>
              </a:rPr>
              <a:t>LS</a:t>
            </a:r>
            <a:r>
              <a:rPr sz="300" spc="5" dirty="0">
                <a:latin typeface="Arial"/>
                <a:cs typeface="Arial"/>
              </a:rPr>
              <a:t>T</a:t>
            </a:r>
            <a:r>
              <a:rPr sz="300" spc="15" dirty="0">
                <a:latin typeface="Arial"/>
                <a:cs typeface="Arial"/>
              </a:rPr>
              <a:t>M</a:t>
            </a:r>
            <a:endParaRPr sz="3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104054" y="1421150"/>
            <a:ext cx="83185" cy="71755"/>
          </a:xfrm>
          <a:custGeom>
            <a:avLst/>
            <a:gdLst/>
            <a:ahLst/>
            <a:cxnLst/>
            <a:rect l="l" t="t" r="r" b="b"/>
            <a:pathLst>
              <a:path w="83184" h="71755">
                <a:moveTo>
                  <a:pt x="0" y="4869"/>
                </a:moveTo>
                <a:lnTo>
                  <a:pt x="14451" y="2107"/>
                </a:lnTo>
                <a:lnTo>
                  <a:pt x="28014" y="404"/>
                </a:lnTo>
                <a:lnTo>
                  <a:pt x="40269" y="0"/>
                </a:lnTo>
                <a:lnTo>
                  <a:pt x="50800" y="1135"/>
                </a:lnTo>
                <a:lnTo>
                  <a:pt x="75086" y="14178"/>
                </a:lnTo>
                <a:lnTo>
                  <a:pt x="83181" y="34885"/>
                </a:lnTo>
                <a:lnTo>
                  <a:pt x="75086" y="55862"/>
                </a:lnTo>
                <a:lnTo>
                  <a:pt x="50800" y="69715"/>
                </a:lnTo>
                <a:lnTo>
                  <a:pt x="45151" y="70741"/>
                </a:lnTo>
                <a:lnTo>
                  <a:pt x="38905" y="71274"/>
                </a:lnTo>
                <a:lnTo>
                  <a:pt x="32136" y="71352"/>
                </a:lnTo>
                <a:lnTo>
                  <a:pt x="24916" y="7101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08837" y="1484614"/>
            <a:ext cx="21590" cy="15240"/>
          </a:xfrm>
          <a:custGeom>
            <a:avLst/>
            <a:gdLst/>
            <a:ahLst/>
            <a:cxnLst/>
            <a:rect l="l" t="t" r="r" b="b"/>
            <a:pathLst>
              <a:path w="21590" h="15240">
                <a:moveTo>
                  <a:pt x="21152" y="0"/>
                </a:moveTo>
                <a:lnTo>
                  <a:pt x="0" y="4851"/>
                </a:lnTo>
                <a:lnTo>
                  <a:pt x="19126" y="15104"/>
                </a:lnTo>
                <a:lnTo>
                  <a:pt x="211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08837" y="1484614"/>
            <a:ext cx="21590" cy="15240"/>
          </a:xfrm>
          <a:custGeom>
            <a:avLst/>
            <a:gdLst/>
            <a:ahLst/>
            <a:cxnLst/>
            <a:rect l="l" t="t" r="r" b="b"/>
            <a:pathLst>
              <a:path w="21590" h="15240">
                <a:moveTo>
                  <a:pt x="0" y="4851"/>
                </a:moveTo>
                <a:lnTo>
                  <a:pt x="19126" y="15104"/>
                </a:lnTo>
                <a:lnTo>
                  <a:pt x="21152" y="0"/>
                </a:lnTo>
                <a:lnTo>
                  <a:pt x="0" y="485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00854" y="1221625"/>
            <a:ext cx="203200" cy="109220"/>
          </a:xfrm>
          <a:custGeom>
            <a:avLst/>
            <a:gdLst/>
            <a:ahLst/>
            <a:cxnLst/>
            <a:rect l="l" t="t" r="r" b="b"/>
            <a:pathLst>
              <a:path w="203200" h="109219">
                <a:moveTo>
                  <a:pt x="0" y="0"/>
                </a:moveTo>
                <a:lnTo>
                  <a:pt x="203200" y="0"/>
                </a:lnTo>
                <a:lnTo>
                  <a:pt x="203200" y="109220"/>
                </a:lnTo>
                <a:lnTo>
                  <a:pt x="0" y="109220"/>
                </a:lnTo>
                <a:lnTo>
                  <a:pt x="0" y="0"/>
                </a:lnTo>
                <a:close/>
              </a:path>
            </a:pathLst>
          </a:custGeom>
          <a:solidFill>
            <a:srgbClr val="FFC4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00854" y="1221625"/>
            <a:ext cx="203200" cy="109220"/>
          </a:xfrm>
          <a:custGeom>
            <a:avLst/>
            <a:gdLst/>
            <a:ahLst/>
            <a:cxnLst/>
            <a:rect l="l" t="t" r="r" b="b"/>
            <a:pathLst>
              <a:path w="203200" h="109219">
                <a:moveTo>
                  <a:pt x="0" y="0"/>
                </a:moveTo>
                <a:lnTo>
                  <a:pt x="203200" y="0"/>
                </a:lnTo>
                <a:lnTo>
                  <a:pt x="203200" y="109220"/>
                </a:lnTo>
                <a:lnTo>
                  <a:pt x="0" y="10922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45730" y="1236865"/>
            <a:ext cx="113664" cy="742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00" spc="10" dirty="0">
                <a:latin typeface="Arial"/>
                <a:cs typeface="Arial"/>
              </a:rPr>
              <a:t>DNN</a:t>
            </a:r>
            <a:endParaRPr sz="3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994834" y="1183271"/>
            <a:ext cx="0" cy="38735"/>
          </a:xfrm>
          <a:custGeom>
            <a:avLst/>
            <a:gdLst/>
            <a:ahLst/>
            <a:cxnLst/>
            <a:rect l="l" t="t" r="r" b="b"/>
            <a:pathLst>
              <a:path h="38734">
                <a:moveTo>
                  <a:pt x="0" y="38354"/>
                </a:moveTo>
                <a:lnTo>
                  <a:pt x="0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85690" y="1158887"/>
            <a:ext cx="18415" cy="24765"/>
          </a:xfrm>
          <a:custGeom>
            <a:avLst/>
            <a:gdLst/>
            <a:ahLst/>
            <a:cxnLst/>
            <a:rect l="l" t="t" r="r" b="b"/>
            <a:pathLst>
              <a:path w="18415" h="24765">
                <a:moveTo>
                  <a:pt x="9144" y="0"/>
                </a:moveTo>
                <a:lnTo>
                  <a:pt x="0" y="24384"/>
                </a:lnTo>
                <a:lnTo>
                  <a:pt x="18288" y="24384"/>
                </a:lnTo>
                <a:lnTo>
                  <a:pt x="91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85690" y="1158887"/>
            <a:ext cx="18415" cy="24765"/>
          </a:xfrm>
          <a:custGeom>
            <a:avLst/>
            <a:gdLst/>
            <a:ahLst/>
            <a:cxnLst/>
            <a:rect l="l" t="t" r="r" b="b"/>
            <a:pathLst>
              <a:path w="18415" h="24765">
                <a:moveTo>
                  <a:pt x="9144" y="0"/>
                </a:moveTo>
                <a:lnTo>
                  <a:pt x="0" y="24384"/>
                </a:lnTo>
                <a:lnTo>
                  <a:pt x="18288" y="24384"/>
                </a:lnTo>
                <a:lnTo>
                  <a:pt x="9144" y="0"/>
                </a:lnTo>
                <a:close/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00133" y="1912246"/>
            <a:ext cx="1270" cy="45085"/>
          </a:xfrm>
          <a:custGeom>
            <a:avLst/>
            <a:gdLst/>
            <a:ahLst/>
            <a:cxnLst/>
            <a:rect l="l" t="t" r="r" b="b"/>
            <a:pathLst>
              <a:path w="1269" h="45085">
                <a:moveTo>
                  <a:pt x="0" y="44739"/>
                </a:moveTo>
                <a:lnTo>
                  <a:pt x="786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91776" y="1887866"/>
            <a:ext cx="18415" cy="24765"/>
          </a:xfrm>
          <a:custGeom>
            <a:avLst/>
            <a:gdLst/>
            <a:ahLst/>
            <a:cxnLst/>
            <a:rect l="l" t="t" r="r" b="b"/>
            <a:pathLst>
              <a:path w="18415" h="24764">
                <a:moveTo>
                  <a:pt x="9570" y="0"/>
                </a:moveTo>
                <a:lnTo>
                  <a:pt x="0" y="24219"/>
                </a:lnTo>
                <a:lnTo>
                  <a:pt x="18285" y="24540"/>
                </a:lnTo>
                <a:lnTo>
                  <a:pt x="95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91776" y="1887866"/>
            <a:ext cx="18415" cy="24765"/>
          </a:xfrm>
          <a:custGeom>
            <a:avLst/>
            <a:gdLst/>
            <a:ahLst/>
            <a:cxnLst/>
            <a:rect l="l" t="t" r="r" b="b"/>
            <a:pathLst>
              <a:path w="18415" h="24764">
                <a:moveTo>
                  <a:pt x="9570" y="0"/>
                </a:moveTo>
                <a:lnTo>
                  <a:pt x="0" y="24219"/>
                </a:lnTo>
                <a:lnTo>
                  <a:pt x="18285" y="24540"/>
                </a:lnTo>
                <a:lnTo>
                  <a:pt x="9570" y="0"/>
                </a:lnTo>
                <a:close/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02454" y="1729371"/>
            <a:ext cx="0" cy="41275"/>
          </a:xfrm>
          <a:custGeom>
            <a:avLst/>
            <a:gdLst/>
            <a:ahLst/>
            <a:cxnLst/>
            <a:rect l="l" t="t" r="r" b="b"/>
            <a:pathLst>
              <a:path h="41275">
                <a:moveTo>
                  <a:pt x="0" y="40894"/>
                </a:moveTo>
                <a:lnTo>
                  <a:pt x="0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93310" y="1704987"/>
            <a:ext cx="18415" cy="24765"/>
          </a:xfrm>
          <a:custGeom>
            <a:avLst/>
            <a:gdLst/>
            <a:ahLst/>
            <a:cxnLst/>
            <a:rect l="l" t="t" r="r" b="b"/>
            <a:pathLst>
              <a:path w="18415" h="24764">
                <a:moveTo>
                  <a:pt x="9144" y="0"/>
                </a:moveTo>
                <a:lnTo>
                  <a:pt x="0" y="24384"/>
                </a:lnTo>
                <a:lnTo>
                  <a:pt x="18288" y="24384"/>
                </a:lnTo>
                <a:lnTo>
                  <a:pt x="91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93310" y="1704987"/>
            <a:ext cx="18415" cy="24765"/>
          </a:xfrm>
          <a:custGeom>
            <a:avLst/>
            <a:gdLst/>
            <a:ahLst/>
            <a:cxnLst/>
            <a:rect l="l" t="t" r="r" b="b"/>
            <a:pathLst>
              <a:path w="18415" h="24764">
                <a:moveTo>
                  <a:pt x="9144" y="0"/>
                </a:moveTo>
                <a:lnTo>
                  <a:pt x="0" y="24384"/>
                </a:lnTo>
                <a:lnTo>
                  <a:pt x="18288" y="24384"/>
                </a:lnTo>
                <a:lnTo>
                  <a:pt x="9144" y="0"/>
                </a:lnTo>
                <a:close/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02454" y="1546491"/>
            <a:ext cx="0" cy="41275"/>
          </a:xfrm>
          <a:custGeom>
            <a:avLst/>
            <a:gdLst/>
            <a:ahLst/>
            <a:cxnLst/>
            <a:rect l="l" t="t" r="r" b="b"/>
            <a:pathLst>
              <a:path h="41275">
                <a:moveTo>
                  <a:pt x="0" y="40894"/>
                </a:moveTo>
                <a:lnTo>
                  <a:pt x="0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93310" y="1522107"/>
            <a:ext cx="18415" cy="24765"/>
          </a:xfrm>
          <a:custGeom>
            <a:avLst/>
            <a:gdLst/>
            <a:ahLst/>
            <a:cxnLst/>
            <a:rect l="l" t="t" r="r" b="b"/>
            <a:pathLst>
              <a:path w="18415" h="24765">
                <a:moveTo>
                  <a:pt x="9144" y="0"/>
                </a:moveTo>
                <a:lnTo>
                  <a:pt x="0" y="24384"/>
                </a:lnTo>
                <a:lnTo>
                  <a:pt x="18288" y="24384"/>
                </a:lnTo>
                <a:lnTo>
                  <a:pt x="91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93310" y="1522107"/>
            <a:ext cx="18415" cy="24765"/>
          </a:xfrm>
          <a:custGeom>
            <a:avLst/>
            <a:gdLst/>
            <a:ahLst/>
            <a:cxnLst/>
            <a:rect l="l" t="t" r="r" b="b"/>
            <a:pathLst>
              <a:path w="18415" h="24765">
                <a:moveTo>
                  <a:pt x="9144" y="0"/>
                </a:moveTo>
                <a:lnTo>
                  <a:pt x="0" y="24384"/>
                </a:lnTo>
                <a:lnTo>
                  <a:pt x="18288" y="24384"/>
                </a:lnTo>
                <a:lnTo>
                  <a:pt x="9144" y="0"/>
                </a:lnTo>
                <a:close/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002454" y="1363611"/>
            <a:ext cx="0" cy="41275"/>
          </a:xfrm>
          <a:custGeom>
            <a:avLst/>
            <a:gdLst/>
            <a:ahLst/>
            <a:cxnLst/>
            <a:rect l="l" t="t" r="r" b="b"/>
            <a:pathLst>
              <a:path h="41275">
                <a:moveTo>
                  <a:pt x="0" y="40894"/>
                </a:moveTo>
                <a:lnTo>
                  <a:pt x="0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93310" y="1339227"/>
            <a:ext cx="18415" cy="24765"/>
          </a:xfrm>
          <a:custGeom>
            <a:avLst/>
            <a:gdLst/>
            <a:ahLst/>
            <a:cxnLst/>
            <a:rect l="l" t="t" r="r" b="b"/>
            <a:pathLst>
              <a:path w="18415" h="24765">
                <a:moveTo>
                  <a:pt x="9144" y="0"/>
                </a:moveTo>
                <a:lnTo>
                  <a:pt x="0" y="24384"/>
                </a:lnTo>
                <a:lnTo>
                  <a:pt x="18288" y="24384"/>
                </a:lnTo>
                <a:lnTo>
                  <a:pt x="91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93310" y="1339227"/>
            <a:ext cx="18415" cy="24765"/>
          </a:xfrm>
          <a:custGeom>
            <a:avLst/>
            <a:gdLst/>
            <a:ahLst/>
            <a:cxnLst/>
            <a:rect l="l" t="t" r="r" b="b"/>
            <a:pathLst>
              <a:path w="18415" h="24765">
                <a:moveTo>
                  <a:pt x="9144" y="0"/>
                </a:moveTo>
                <a:lnTo>
                  <a:pt x="0" y="24384"/>
                </a:lnTo>
                <a:lnTo>
                  <a:pt x="18288" y="24384"/>
                </a:lnTo>
                <a:lnTo>
                  <a:pt x="9144" y="0"/>
                </a:lnTo>
                <a:close/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862347" y="1087005"/>
            <a:ext cx="280670" cy="742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00" spc="15" dirty="0">
                <a:latin typeface="Arial"/>
                <a:cs typeface="Arial"/>
              </a:rPr>
              <a:t>output</a:t>
            </a:r>
            <a:r>
              <a:rPr sz="300" spc="-25" dirty="0">
                <a:latin typeface="Arial"/>
                <a:cs typeface="Arial"/>
              </a:rPr>
              <a:t> </a:t>
            </a:r>
            <a:r>
              <a:rPr sz="300" spc="5" dirty="0">
                <a:latin typeface="Arial"/>
                <a:cs typeface="Arial"/>
              </a:rPr>
              <a:t>targets</a:t>
            </a:r>
            <a:endParaRPr sz="3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202510" y="3116838"/>
            <a:ext cx="268605" cy="9588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R="5080" algn="r">
              <a:lnSpc>
                <a:spcPts val="204"/>
              </a:lnSpc>
              <a:spcBef>
                <a:spcPts val="115"/>
              </a:spcBef>
            </a:pPr>
            <a:r>
              <a:rPr sz="250" i="1" spc="105" dirty="0">
                <a:solidFill>
                  <a:srgbClr val="656565"/>
                </a:solidFill>
                <a:latin typeface="Arial"/>
                <a:cs typeface="Arial"/>
              </a:rPr>
              <a:t>M</a:t>
            </a:r>
            <a:endParaRPr sz="250">
              <a:latin typeface="Arial"/>
              <a:cs typeface="Arial"/>
            </a:endParaRPr>
          </a:p>
          <a:p>
            <a:pPr marR="44450" algn="r">
              <a:lnSpc>
                <a:spcPts val="325"/>
              </a:lnSpc>
            </a:pPr>
            <a:r>
              <a:rPr sz="525" b="0" i="1" spc="22" baseline="7936" dirty="0">
                <a:solidFill>
                  <a:srgbClr val="656565"/>
                </a:solidFill>
                <a:latin typeface="Bookman Old Style"/>
                <a:cs typeface="Bookman Old Style"/>
              </a:rPr>
              <a:t>x</a:t>
            </a:r>
            <a:r>
              <a:rPr sz="250" spc="15" dirty="0">
                <a:solidFill>
                  <a:srgbClr val="656565"/>
                </a:solidFill>
                <a:latin typeface="Trebuchet MS"/>
                <a:cs typeface="Trebuchet MS"/>
              </a:rPr>
              <a:t>2</a:t>
            </a:r>
            <a:r>
              <a:rPr sz="525" spc="22" baseline="7936" dirty="0">
                <a:solidFill>
                  <a:srgbClr val="656565"/>
                </a:solidFill>
                <a:latin typeface="Tahoma"/>
                <a:cs typeface="Tahoma"/>
              </a:rPr>
              <a:t>[</a:t>
            </a:r>
            <a:r>
              <a:rPr sz="525" b="0" i="1" spc="22" baseline="7936" dirty="0">
                <a:solidFill>
                  <a:srgbClr val="656565"/>
                </a:solidFill>
                <a:latin typeface="Bookman Old Style"/>
                <a:cs typeface="Bookman Old Style"/>
              </a:rPr>
              <a:t>t</a:t>
            </a:r>
            <a:r>
              <a:rPr sz="525" spc="22" baseline="7936" dirty="0">
                <a:solidFill>
                  <a:srgbClr val="656565"/>
                </a:solidFill>
                <a:latin typeface="Tahoma"/>
                <a:cs typeface="Tahoma"/>
              </a:rPr>
              <a:t>]</a:t>
            </a:r>
            <a:r>
              <a:rPr sz="525" spc="-60" baseline="7936" dirty="0">
                <a:solidFill>
                  <a:srgbClr val="656565"/>
                </a:solidFill>
                <a:latin typeface="Tahoma"/>
                <a:cs typeface="Tahoma"/>
              </a:rPr>
              <a:t> </a:t>
            </a:r>
            <a:r>
              <a:rPr sz="525" spc="75" baseline="7936" dirty="0">
                <a:solidFill>
                  <a:srgbClr val="656565"/>
                </a:solidFill>
                <a:latin typeface="Lucida Sans Unicode"/>
                <a:cs typeface="Lucida Sans Unicode"/>
              </a:rPr>
              <a:t>2</a:t>
            </a:r>
            <a:r>
              <a:rPr sz="525" spc="-52" baseline="7936" dirty="0">
                <a:solidFill>
                  <a:srgbClr val="656565"/>
                </a:solidFill>
                <a:latin typeface="Lucida Sans Unicode"/>
                <a:cs typeface="Lucida Sans Unicode"/>
              </a:rPr>
              <a:t> </a:t>
            </a:r>
            <a:r>
              <a:rPr sz="525" spc="22" baseline="7936" dirty="0">
                <a:solidFill>
                  <a:srgbClr val="656565"/>
                </a:solidFill>
                <a:latin typeface="Lucida Sans Unicode"/>
                <a:cs typeface="Lucida Sans Unicode"/>
              </a:rPr>
              <a:t>&lt;</a:t>
            </a:r>
            <a:endParaRPr sz="525" baseline="7936">
              <a:latin typeface="Lucida Sans Unicode"/>
              <a:cs typeface="Lucida Sans Unicode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897574" y="2174205"/>
            <a:ext cx="203200" cy="109220"/>
          </a:xfrm>
          <a:custGeom>
            <a:avLst/>
            <a:gdLst/>
            <a:ahLst/>
            <a:cxnLst/>
            <a:rect l="l" t="t" r="r" b="b"/>
            <a:pathLst>
              <a:path w="203200" h="109219">
                <a:moveTo>
                  <a:pt x="0" y="0"/>
                </a:moveTo>
                <a:lnTo>
                  <a:pt x="203200" y="0"/>
                </a:lnTo>
                <a:lnTo>
                  <a:pt x="203200" y="109220"/>
                </a:lnTo>
                <a:lnTo>
                  <a:pt x="0" y="109220"/>
                </a:lnTo>
                <a:lnTo>
                  <a:pt x="0" y="0"/>
                </a:lnTo>
                <a:close/>
              </a:path>
            </a:pathLst>
          </a:custGeom>
          <a:solidFill>
            <a:srgbClr val="26E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97574" y="2174205"/>
            <a:ext cx="203200" cy="109220"/>
          </a:xfrm>
          <a:custGeom>
            <a:avLst/>
            <a:gdLst/>
            <a:ahLst/>
            <a:cxnLst/>
            <a:rect l="l" t="t" r="r" b="b"/>
            <a:pathLst>
              <a:path w="203200" h="109219">
                <a:moveTo>
                  <a:pt x="0" y="0"/>
                </a:moveTo>
                <a:lnTo>
                  <a:pt x="203200" y="0"/>
                </a:lnTo>
                <a:lnTo>
                  <a:pt x="203200" y="109220"/>
                </a:lnTo>
                <a:lnTo>
                  <a:pt x="0" y="10922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930544" y="2165315"/>
            <a:ext cx="137795" cy="122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 marR="5080" indent="-1905">
              <a:lnSpc>
                <a:spcPct val="105600"/>
              </a:lnSpc>
              <a:spcBef>
                <a:spcPts val="100"/>
              </a:spcBef>
            </a:pPr>
            <a:r>
              <a:rPr sz="300" spc="5" dirty="0">
                <a:latin typeface="Arial"/>
                <a:cs typeface="Arial"/>
              </a:rPr>
              <a:t>pool +  nonlin</a:t>
            </a:r>
            <a:endParaRPr sz="3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948304" y="2921735"/>
            <a:ext cx="110540" cy="11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99636" y="2305230"/>
            <a:ext cx="0" cy="56515"/>
          </a:xfrm>
          <a:custGeom>
            <a:avLst/>
            <a:gdLst/>
            <a:ahLst/>
            <a:cxnLst/>
            <a:rect l="l" t="t" r="r" b="b"/>
            <a:pathLst>
              <a:path h="56514">
                <a:moveTo>
                  <a:pt x="0" y="0"/>
                </a:moveTo>
                <a:lnTo>
                  <a:pt x="0" y="56174"/>
                </a:lnTo>
              </a:path>
            </a:pathLst>
          </a:custGeom>
          <a:ln w="5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90644" y="2283387"/>
            <a:ext cx="18415" cy="24765"/>
          </a:xfrm>
          <a:custGeom>
            <a:avLst/>
            <a:gdLst/>
            <a:ahLst/>
            <a:cxnLst/>
            <a:rect l="l" t="t" r="r" b="b"/>
            <a:pathLst>
              <a:path w="18415" h="24764">
                <a:moveTo>
                  <a:pt x="9282" y="0"/>
                </a:moveTo>
                <a:lnTo>
                  <a:pt x="0" y="24331"/>
                </a:lnTo>
                <a:lnTo>
                  <a:pt x="18287" y="24435"/>
                </a:lnTo>
                <a:lnTo>
                  <a:pt x="92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90644" y="2283387"/>
            <a:ext cx="18415" cy="24765"/>
          </a:xfrm>
          <a:custGeom>
            <a:avLst/>
            <a:gdLst/>
            <a:ahLst/>
            <a:cxnLst/>
            <a:rect l="l" t="t" r="r" b="b"/>
            <a:pathLst>
              <a:path w="18415" h="24764">
                <a:moveTo>
                  <a:pt x="9282" y="0"/>
                </a:moveTo>
                <a:lnTo>
                  <a:pt x="0" y="24331"/>
                </a:lnTo>
                <a:lnTo>
                  <a:pt x="18287" y="24435"/>
                </a:lnTo>
                <a:lnTo>
                  <a:pt x="9282" y="0"/>
                </a:lnTo>
                <a:close/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99442" y="2098971"/>
            <a:ext cx="635" cy="75565"/>
          </a:xfrm>
          <a:custGeom>
            <a:avLst/>
            <a:gdLst/>
            <a:ahLst/>
            <a:cxnLst/>
            <a:rect l="l" t="t" r="r" b="b"/>
            <a:pathLst>
              <a:path w="634" h="75564">
                <a:moveTo>
                  <a:pt x="0" y="75234"/>
                </a:moveTo>
                <a:lnTo>
                  <a:pt x="370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90669" y="2074587"/>
            <a:ext cx="18415" cy="24765"/>
          </a:xfrm>
          <a:custGeom>
            <a:avLst/>
            <a:gdLst/>
            <a:ahLst/>
            <a:cxnLst/>
            <a:rect l="l" t="t" r="r" b="b"/>
            <a:pathLst>
              <a:path w="18415" h="24764">
                <a:moveTo>
                  <a:pt x="9263" y="0"/>
                </a:moveTo>
                <a:lnTo>
                  <a:pt x="0" y="24338"/>
                </a:lnTo>
                <a:lnTo>
                  <a:pt x="18287" y="24428"/>
                </a:lnTo>
                <a:lnTo>
                  <a:pt x="92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90669" y="2074587"/>
            <a:ext cx="18415" cy="24765"/>
          </a:xfrm>
          <a:custGeom>
            <a:avLst/>
            <a:gdLst/>
            <a:ahLst/>
            <a:cxnLst/>
            <a:rect l="l" t="t" r="r" b="b"/>
            <a:pathLst>
              <a:path w="18415" h="24764">
                <a:moveTo>
                  <a:pt x="9263" y="0"/>
                </a:moveTo>
                <a:lnTo>
                  <a:pt x="0" y="24338"/>
                </a:lnTo>
                <a:lnTo>
                  <a:pt x="18287" y="24428"/>
                </a:lnTo>
                <a:lnTo>
                  <a:pt x="9263" y="0"/>
                </a:lnTo>
                <a:close/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87974" y="2512605"/>
            <a:ext cx="1245870" cy="676910"/>
          </a:xfrm>
          <a:custGeom>
            <a:avLst/>
            <a:gdLst/>
            <a:ahLst/>
            <a:cxnLst/>
            <a:rect l="l" t="t" r="r" b="b"/>
            <a:pathLst>
              <a:path w="1245870" h="676910">
                <a:moveTo>
                  <a:pt x="0" y="0"/>
                </a:moveTo>
                <a:lnTo>
                  <a:pt x="1245600" y="0"/>
                </a:lnTo>
                <a:lnTo>
                  <a:pt x="1245600" y="676799"/>
                </a:lnTo>
                <a:lnTo>
                  <a:pt x="0" y="676799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151174" y="1223805"/>
            <a:ext cx="108585" cy="828040"/>
          </a:xfrm>
          <a:custGeom>
            <a:avLst/>
            <a:gdLst/>
            <a:ahLst/>
            <a:cxnLst/>
            <a:rect l="l" t="t" r="r" b="b"/>
            <a:pathLst>
              <a:path w="108584" h="828039">
                <a:moveTo>
                  <a:pt x="0" y="0"/>
                </a:moveTo>
                <a:lnTo>
                  <a:pt x="17887" y="63000"/>
                </a:lnTo>
                <a:lnTo>
                  <a:pt x="56699" y="201600"/>
                </a:lnTo>
                <a:lnTo>
                  <a:pt x="94162" y="340200"/>
                </a:lnTo>
                <a:lnTo>
                  <a:pt x="108000" y="403200"/>
                </a:lnTo>
                <a:lnTo>
                  <a:pt x="102588" y="417685"/>
                </a:lnTo>
                <a:lnTo>
                  <a:pt x="92169" y="456521"/>
                </a:lnTo>
                <a:lnTo>
                  <a:pt x="78269" y="512777"/>
                </a:lnTo>
                <a:lnTo>
                  <a:pt x="62413" y="579522"/>
                </a:lnTo>
                <a:lnTo>
                  <a:pt x="46128" y="649825"/>
                </a:lnTo>
                <a:lnTo>
                  <a:pt x="30938" y="716755"/>
                </a:lnTo>
                <a:lnTo>
                  <a:pt x="18369" y="773381"/>
                </a:lnTo>
                <a:lnTo>
                  <a:pt x="9948" y="812773"/>
                </a:lnTo>
                <a:lnTo>
                  <a:pt x="7199" y="8280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1280167" y="1583805"/>
            <a:ext cx="165100" cy="742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00" spc="10" dirty="0">
                <a:latin typeface="Arial"/>
                <a:cs typeface="Arial"/>
              </a:rPr>
              <a:t>CLDNN</a:t>
            </a:r>
            <a:endParaRPr sz="3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517574" y="2944605"/>
            <a:ext cx="295275" cy="115570"/>
          </a:xfrm>
          <a:custGeom>
            <a:avLst/>
            <a:gdLst/>
            <a:ahLst/>
            <a:cxnLst/>
            <a:rect l="l" t="t" r="r" b="b"/>
            <a:pathLst>
              <a:path w="295275" h="115569">
                <a:moveTo>
                  <a:pt x="0" y="0"/>
                </a:moveTo>
                <a:lnTo>
                  <a:pt x="295199" y="0"/>
                </a:lnTo>
                <a:lnTo>
                  <a:pt x="295199" y="115199"/>
                </a:lnTo>
                <a:lnTo>
                  <a:pt x="0" y="115199"/>
                </a:lnTo>
                <a:lnTo>
                  <a:pt x="0" y="0"/>
                </a:lnTo>
                <a:close/>
              </a:path>
            </a:pathLst>
          </a:custGeom>
          <a:solidFill>
            <a:srgbClr val="F7FD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17574" y="2944605"/>
            <a:ext cx="295275" cy="115570"/>
          </a:xfrm>
          <a:custGeom>
            <a:avLst/>
            <a:gdLst/>
            <a:ahLst/>
            <a:cxnLst/>
            <a:rect l="l" t="t" r="r" b="b"/>
            <a:pathLst>
              <a:path w="295275" h="115569">
                <a:moveTo>
                  <a:pt x="0" y="0"/>
                </a:moveTo>
                <a:lnTo>
                  <a:pt x="295199" y="0"/>
                </a:lnTo>
                <a:lnTo>
                  <a:pt x="295199" y="115200"/>
                </a:lnTo>
                <a:lnTo>
                  <a:pt x="0" y="11520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54374" y="3092572"/>
            <a:ext cx="0" cy="38735"/>
          </a:xfrm>
          <a:custGeom>
            <a:avLst/>
            <a:gdLst/>
            <a:ahLst/>
            <a:cxnLst/>
            <a:rect l="l" t="t" r="r" b="b"/>
            <a:pathLst>
              <a:path h="38735">
                <a:moveTo>
                  <a:pt x="0" y="38354"/>
                </a:moveTo>
                <a:lnTo>
                  <a:pt x="0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45230" y="3068187"/>
            <a:ext cx="18415" cy="24765"/>
          </a:xfrm>
          <a:custGeom>
            <a:avLst/>
            <a:gdLst/>
            <a:ahLst/>
            <a:cxnLst/>
            <a:rect l="l" t="t" r="r" b="b"/>
            <a:pathLst>
              <a:path w="18415" h="24764">
                <a:moveTo>
                  <a:pt x="9144" y="0"/>
                </a:moveTo>
                <a:lnTo>
                  <a:pt x="0" y="24384"/>
                </a:lnTo>
                <a:lnTo>
                  <a:pt x="18288" y="24384"/>
                </a:lnTo>
                <a:lnTo>
                  <a:pt x="91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45230" y="3068188"/>
            <a:ext cx="18415" cy="24765"/>
          </a:xfrm>
          <a:custGeom>
            <a:avLst/>
            <a:gdLst/>
            <a:ahLst/>
            <a:cxnLst/>
            <a:rect l="l" t="t" r="r" b="b"/>
            <a:pathLst>
              <a:path w="18415" h="24764">
                <a:moveTo>
                  <a:pt x="9144" y="0"/>
                </a:moveTo>
                <a:lnTo>
                  <a:pt x="0" y="24384"/>
                </a:lnTo>
                <a:lnTo>
                  <a:pt x="18288" y="24384"/>
                </a:lnTo>
                <a:lnTo>
                  <a:pt x="9144" y="0"/>
                </a:lnTo>
                <a:close/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509406" y="3103759"/>
            <a:ext cx="262890" cy="9588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R="5080" algn="r">
              <a:lnSpc>
                <a:spcPts val="204"/>
              </a:lnSpc>
              <a:spcBef>
                <a:spcPts val="115"/>
              </a:spcBef>
            </a:pPr>
            <a:r>
              <a:rPr sz="250" i="1" spc="95" dirty="0">
                <a:solidFill>
                  <a:srgbClr val="656565"/>
                </a:solidFill>
                <a:latin typeface="Arial"/>
                <a:cs typeface="Arial"/>
              </a:rPr>
              <a:t>M</a:t>
            </a:r>
            <a:endParaRPr sz="250">
              <a:latin typeface="Arial"/>
              <a:cs typeface="Arial"/>
            </a:endParaRPr>
          </a:p>
          <a:p>
            <a:pPr marR="43815" algn="r">
              <a:lnSpc>
                <a:spcPts val="325"/>
              </a:lnSpc>
            </a:pPr>
            <a:r>
              <a:rPr sz="525" b="0" i="1" spc="15" baseline="7936" dirty="0">
                <a:solidFill>
                  <a:srgbClr val="656565"/>
                </a:solidFill>
                <a:latin typeface="Bookman Old Style"/>
                <a:cs typeface="Bookman Old Style"/>
              </a:rPr>
              <a:t>x</a:t>
            </a:r>
            <a:r>
              <a:rPr sz="250" spc="10" dirty="0">
                <a:solidFill>
                  <a:srgbClr val="656565"/>
                </a:solidFill>
                <a:latin typeface="Trebuchet MS"/>
                <a:cs typeface="Trebuchet MS"/>
              </a:rPr>
              <a:t>1</a:t>
            </a:r>
            <a:r>
              <a:rPr sz="525" spc="15" baseline="7936" dirty="0">
                <a:solidFill>
                  <a:srgbClr val="656565"/>
                </a:solidFill>
                <a:latin typeface="Tahoma"/>
                <a:cs typeface="Tahoma"/>
              </a:rPr>
              <a:t>[</a:t>
            </a:r>
            <a:r>
              <a:rPr sz="525" b="0" i="1" spc="15" baseline="7936" dirty="0">
                <a:solidFill>
                  <a:srgbClr val="656565"/>
                </a:solidFill>
                <a:latin typeface="Bookman Old Style"/>
                <a:cs typeface="Bookman Old Style"/>
              </a:rPr>
              <a:t>t</a:t>
            </a:r>
            <a:r>
              <a:rPr sz="525" spc="15" baseline="7936" dirty="0">
                <a:solidFill>
                  <a:srgbClr val="656565"/>
                </a:solidFill>
                <a:latin typeface="Tahoma"/>
                <a:cs typeface="Tahoma"/>
              </a:rPr>
              <a:t>] </a:t>
            </a:r>
            <a:r>
              <a:rPr sz="525" spc="67" baseline="7936" dirty="0">
                <a:solidFill>
                  <a:srgbClr val="656565"/>
                </a:solidFill>
                <a:latin typeface="Lucida Sans Unicode"/>
                <a:cs typeface="Lucida Sans Unicode"/>
              </a:rPr>
              <a:t>2</a:t>
            </a:r>
            <a:r>
              <a:rPr sz="525" spc="-127" baseline="7936" dirty="0">
                <a:solidFill>
                  <a:srgbClr val="656565"/>
                </a:solidFill>
                <a:latin typeface="Lucida Sans Unicode"/>
                <a:cs typeface="Lucida Sans Unicode"/>
              </a:rPr>
              <a:t> </a:t>
            </a:r>
            <a:r>
              <a:rPr sz="525" spc="15" baseline="7936" dirty="0">
                <a:solidFill>
                  <a:srgbClr val="656565"/>
                </a:solidFill>
                <a:latin typeface="Lucida Sans Unicode"/>
                <a:cs typeface="Lucida Sans Unicode"/>
              </a:rPr>
              <a:t>&lt;</a:t>
            </a:r>
            <a:endParaRPr sz="525" baseline="7936">
              <a:latin typeface="Lucida Sans Unicode"/>
              <a:cs typeface="Lucida Sans Unicode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517574" y="2786205"/>
            <a:ext cx="295275" cy="115570"/>
          </a:xfrm>
          <a:custGeom>
            <a:avLst/>
            <a:gdLst/>
            <a:ahLst/>
            <a:cxnLst/>
            <a:rect l="l" t="t" r="r" b="b"/>
            <a:pathLst>
              <a:path w="295275" h="115569">
                <a:moveTo>
                  <a:pt x="0" y="0"/>
                </a:moveTo>
                <a:lnTo>
                  <a:pt x="295199" y="0"/>
                </a:lnTo>
                <a:lnTo>
                  <a:pt x="295199" y="115199"/>
                </a:lnTo>
                <a:lnTo>
                  <a:pt x="0" y="115199"/>
                </a:lnTo>
                <a:lnTo>
                  <a:pt x="0" y="0"/>
                </a:lnTo>
                <a:close/>
              </a:path>
            </a:pathLst>
          </a:custGeom>
          <a:solidFill>
            <a:srgbClr val="F7FD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17574" y="2786205"/>
            <a:ext cx="295275" cy="115570"/>
          </a:xfrm>
          <a:custGeom>
            <a:avLst/>
            <a:gdLst/>
            <a:ahLst/>
            <a:cxnLst/>
            <a:rect l="l" t="t" r="r" b="b"/>
            <a:pathLst>
              <a:path w="295275" h="115569">
                <a:moveTo>
                  <a:pt x="0" y="0"/>
                </a:moveTo>
                <a:lnTo>
                  <a:pt x="295199" y="0"/>
                </a:lnTo>
                <a:lnTo>
                  <a:pt x="295199" y="115199"/>
                </a:lnTo>
                <a:lnTo>
                  <a:pt x="0" y="115199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17574" y="2534205"/>
            <a:ext cx="295275" cy="115570"/>
          </a:xfrm>
          <a:custGeom>
            <a:avLst/>
            <a:gdLst/>
            <a:ahLst/>
            <a:cxnLst/>
            <a:rect l="l" t="t" r="r" b="b"/>
            <a:pathLst>
              <a:path w="295275" h="115569">
                <a:moveTo>
                  <a:pt x="0" y="0"/>
                </a:moveTo>
                <a:lnTo>
                  <a:pt x="295199" y="0"/>
                </a:lnTo>
                <a:lnTo>
                  <a:pt x="295199" y="115199"/>
                </a:lnTo>
                <a:lnTo>
                  <a:pt x="0" y="115199"/>
                </a:lnTo>
                <a:lnTo>
                  <a:pt x="0" y="0"/>
                </a:lnTo>
                <a:close/>
              </a:path>
            </a:pathLst>
          </a:custGeom>
          <a:solidFill>
            <a:srgbClr val="F7FD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17574" y="2534205"/>
            <a:ext cx="295275" cy="115570"/>
          </a:xfrm>
          <a:custGeom>
            <a:avLst/>
            <a:gdLst/>
            <a:ahLst/>
            <a:cxnLst/>
            <a:rect l="l" t="t" r="r" b="b"/>
            <a:pathLst>
              <a:path w="295275" h="115569">
                <a:moveTo>
                  <a:pt x="0" y="0"/>
                </a:moveTo>
                <a:lnTo>
                  <a:pt x="295199" y="0"/>
                </a:lnTo>
                <a:lnTo>
                  <a:pt x="295199" y="115199"/>
                </a:lnTo>
                <a:lnTo>
                  <a:pt x="0" y="115199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642962" y="2627205"/>
            <a:ext cx="4000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dirty="0">
                <a:latin typeface="Arial"/>
                <a:cs typeface="Arial"/>
              </a:rPr>
              <a:t>.</a:t>
            </a: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400" dirty="0">
                <a:latin typeface="Arial"/>
                <a:cs typeface="Arial"/>
              </a:rPr>
              <a:t>.</a:t>
            </a:r>
            <a:endParaRPr sz="4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69368" y="2986331"/>
            <a:ext cx="52705" cy="72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" spc="55" dirty="0">
                <a:solidFill>
                  <a:srgbClr val="656565"/>
                </a:solidFill>
                <a:latin typeface="Trebuchet MS"/>
                <a:cs typeface="Trebuchet MS"/>
              </a:rPr>
              <a:t>1</a:t>
            </a:r>
            <a:endParaRPr sz="300">
              <a:latin typeface="Trebuchet MS"/>
              <a:cs typeface="Trebuchet MS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30154" y="2956050"/>
            <a:ext cx="227965" cy="920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00" b="0" i="1" spc="60" dirty="0">
                <a:solidFill>
                  <a:srgbClr val="656565"/>
                </a:solidFill>
                <a:latin typeface="Bookman Old Style"/>
                <a:cs typeface="Bookman Old Style"/>
              </a:rPr>
              <a:t>h </a:t>
            </a:r>
            <a:r>
              <a:rPr sz="400" spc="100" dirty="0">
                <a:solidFill>
                  <a:srgbClr val="656565"/>
                </a:solidFill>
                <a:latin typeface="Lucida Sans Unicode"/>
                <a:cs typeface="Lucida Sans Unicode"/>
              </a:rPr>
              <a:t>2</a:t>
            </a:r>
            <a:r>
              <a:rPr sz="400" spc="-35" dirty="0">
                <a:solidFill>
                  <a:srgbClr val="656565"/>
                </a:solidFill>
                <a:latin typeface="Lucida Sans Unicode"/>
                <a:cs typeface="Lucida Sans Unicode"/>
              </a:rPr>
              <a:t> </a:t>
            </a:r>
            <a:r>
              <a:rPr sz="400" spc="65" dirty="0">
                <a:solidFill>
                  <a:srgbClr val="656565"/>
                </a:solidFill>
                <a:latin typeface="Lucida Sans Unicode"/>
                <a:cs typeface="Lucida Sans Unicode"/>
              </a:rPr>
              <a:t>&lt;</a:t>
            </a:r>
            <a:endParaRPr sz="400">
              <a:latin typeface="Lucida Sans Unicode"/>
              <a:cs typeface="Lucida Sans Unicode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69368" y="2949806"/>
            <a:ext cx="231775" cy="72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75260" algn="l"/>
              </a:tabLst>
            </a:pPr>
            <a:r>
              <a:rPr sz="300" spc="55" dirty="0">
                <a:solidFill>
                  <a:srgbClr val="656565"/>
                </a:solidFill>
                <a:latin typeface="Trebuchet MS"/>
                <a:cs typeface="Trebuchet MS"/>
              </a:rPr>
              <a:t>1	</a:t>
            </a:r>
            <a:r>
              <a:rPr sz="300" i="1" spc="120" dirty="0">
                <a:solidFill>
                  <a:srgbClr val="656565"/>
                </a:solidFill>
                <a:latin typeface="Arial"/>
                <a:cs typeface="Arial"/>
              </a:rPr>
              <a:t>N</a:t>
            </a:r>
            <a:endParaRPr sz="3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76568" y="2830778"/>
            <a:ext cx="52705" cy="774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00" spc="55" dirty="0">
                <a:solidFill>
                  <a:srgbClr val="656565"/>
                </a:solidFill>
                <a:latin typeface="Trebuchet MS"/>
                <a:cs typeface="Trebuchet MS"/>
              </a:rPr>
              <a:t>1</a:t>
            </a:r>
            <a:endParaRPr sz="300">
              <a:latin typeface="Trebuchet MS"/>
              <a:cs typeface="Trebuchet MS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37355" y="2797132"/>
            <a:ext cx="22796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b="0" i="1" spc="25" dirty="0">
                <a:solidFill>
                  <a:srgbClr val="656565"/>
                </a:solidFill>
                <a:latin typeface="Bookman Old Style"/>
                <a:cs typeface="Bookman Old Style"/>
              </a:rPr>
              <a:t>h </a:t>
            </a:r>
            <a:r>
              <a:rPr sz="450" spc="70" dirty="0">
                <a:solidFill>
                  <a:srgbClr val="656565"/>
                </a:solidFill>
                <a:latin typeface="Lucida Sans Unicode"/>
                <a:cs typeface="Lucida Sans Unicode"/>
              </a:rPr>
              <a:t>2</a:t>
            </a:r>
            <a:r>
              <a:rPr sz="450" spc="-5" dirty="0">
                <a:solidFill>
                  <a:srgbClr val="656565"/>
                </a:solidFill>
                <a:latin typeface="Lucida Sans Unicode"/>
                <a:cs typeface="Lucida Sans Unicode"/>
              </a:rPr>
              <a:t> </a:t>
            </a:r>
            <a:r>
              <a:rPr sz="450" spc="25" dirty="0">
                <a:solidFill>
                  <a:srgbClr val="656565"/>
                </a:solidFill>
                <a:latin typeface="Lucida Sans Unicode"/>
                <a:cs typeface="Lucida Sans Unicode"/>
              </a:rPr>
              <a:t>&lt;</a:t>
            </a:r>
            <a:endParaRPr sz="450">
              <a:latin typeface="Lucida Sans Unicode"/>
              <a:cs typeface="Lucida Sans Unicode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76568" y="2790194"/>
            <a:ext cx="231775" cy="774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75260" algn="l"/>
              </a:tabLst>
            </a:pPr>
            <a:r>
              <a:rPr sz="300" spc="55" dirty="0">
                <a:solidFill>
                  <a:srgbClr val="656565"/>
                </a:solidFill>
                <a:latin typeface="Trebuchet MS"/>
                <a:cs typeface="Trebuchet MS"/>
              </a:rPr>
              <a:t>2	</a:t>
            </a:r>
            <a:r>
              <a:rPr sz="300" i="1" spc="120" dirty="0">
                <a:solidFill>
                  <a:srgbClr val="656565"/>
                </a:solidFill>
                <a:latin typeface="Arial"/>
                <a:cs typeface="Arial"/>
              </a:rPr>
              <a:t>N</a:t>
            </a:r>
            <a:endParaRPr sz="300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1179974" y="2944605"/>
            <a:ext cx="295275" cy="115570"/>
          </a:xfrm>
          <a:custGeom>
            <a:avLst/>
            <a:gdLst/>
            <a:ahLst/>
            <a:cxnLst/>
            <a:rect l="l" t="t" r="r" b="b"/>
            <a:pathLst>
              <a:path w="295275" h="115569">
                <a:moveTo>
                  <a:pt x="0" y="0"/>
                </a:moveTo>
                <a:lnTo>
                  <a:pt x="295199" y="0"/>
                </a:lnTo>
                <a:lnTo>
                  <a:pt x="295199" y="115199"/>
                </a:lnTo>
                <a:lnTo>
                  <a:pt x="0" y="115199"/>
                </a:lnTo>
                <a:lnTo>
                  <a:pt x="0" y="0"/>
                </a:lnTo>
                <a:close/>
              </a:path>
            </a:pathLst>
          </a:custGeom>
          <a:solidFill>
            <a:srgbClr val="F7FD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179974" y="2944605"/>
            <a:ext cx="295275" cy="115570"/>
          </a:xfrm>
          <a:custGeom>
            <a:avLst/>
            <a:gdLst/>
            <a:ahLst/>
            <a:cxnLst/>
            <a:rect l="l" t="t" r="r" b="b"/>
            <a:pathLst>
              <a:path w="295275" h="115569">
                <a:moveTo>
                  <a:pt x="0" y="0"/>
                </a:moveTo>
                <a:lnTo>
                  <a:pt x="295199" y="0"/>
                </a:lnTo>
                <a:lnTo>
                  <a:pt x="295199" y="115200"/>
                </a:lnTo>
                <a:lnTo>
                  <a:pt x="0" y="11520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316774" y="3092572"/>
            <a:ext cx="0" cy="38735"/>
          </a:xfrm>
          <a:custGeom>
            <a:avLst/>
            <a:gdLst/>
            <a:ahLst/>
            <a:cxnLst/>
            <a:rect l="l" t="t" r="r" b="b"/>
            <a:pathLst>
              <a:path h="38735">
                <a:moveTo>
                  <a:pt x="0" y="38354"/>
                </a:moveTo>
                <a:lnTo>
                  <a:pt x="0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307630" y="3068187"/>
            <a:ext cx="18415" cy="24765"/>
          </a:xfrm>
          <a:custGeom>
            <a:avLst/>
            <a:gdLst/>
            <a:ahLst/>
            <a:cxnLst/>
            <a:rect l="l" t="t" r="r" b="b"/>
            <a:pathLst>
              <a:path w="18415" h="24764">
                <a:moveTo>
                  <a:pt x="9144" y="0"/>
                </a:moveTo>
                <a:lnTo>
                  <a:pt x="0" y="24384"/>
                </a:lnTo>
                <a:lnTo>
                  <a:pt x="18288" y="24384"/>
                </a:lnTo>
                <a:lnTo>
                  <a:pt x="91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307630" y="3068188"/>
            <a:ext cx="18415" cy="24765"/>
          </a:xfrm>
          <a:custGeom>
            <a:avLst/>
            <a:gdLst/>
            <a:ahLst/>
            <a:cxnLst/>
            <a:rect l="l" t="t" r="r" b="b"/>
            <a:pathLst>
              <a:path w="18415" h="24764">
                <a:moveTo>
                  <a:pt x="9144" y="0"/>
                </a:moveTo>
                <a:lnTo>
                  <a:pt x="0" y="24384"/>
                </a:lnTo>
                <a:lnTo>
                  <a:pt x="18288" y="24384"/>
                </a:lnTo>
                <a:lnTo>
                  <a:pt x="9144" y="0"/>
                </a:lnTo>
                <a:close/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179974" y="2786205"/>
            <a:ext cx="295275" cy="115570"/>
          </a:xfrm>
          <a:custGeom>
            <a:avLst/>
            <a:gdLst/>
            <a:ahLst/>
            <a:cxnLst/>
            <a:rect l="l" t="t" r="r" b="b"/>
            <a:pathLst>
              <a:path w="295275" h="115569">
                <a:moveTo>
                  <a:pt x="0" y="0"/>
                </a:moveTo>
                <a:lnTo>
                  <a:pt x="295199" y="0"/>
                </a:lnTo>
                <a:lnTo>
                  <a:pt x="295199" y="115199"/>
                </a:lnTo>
                <a:lnTo>
                  <a:pt x="0" y="115199"/>
                </a:lnTo>
                <a:lnTo>
                  <a:pt x="0" y="0"/>
                </a:lnTo>
                <a:close/>
              </a:path>
            </a:pathLst>
          </a:custGeom>
          <a:solidFill>
            <a:srgbClr val="F7FD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179974" y="2786205"/>
            <a:ext cx="295275" cy="115570"/>
          </a:xfrm>
          <a:custGeom>
            <a:avLst/>
            <a:gdLst/>
            <a:ahLst/>
            <a:cxnLst/>
            <a:rect l="l" t="t" r="r" b="b"/>
            <a:pathLst>
              <a:path w="295275" h="115569">
                <a:moveTo>
                  <a:pt x="0" y="0"/>
                </a:moveTo>
                <a:lnTo>
                  <a:pt x="295199" y="0"/>
                </a:lnTo>
                <a:lnTo>
                  <a:pt x="295199" y="115199"/>
                </a:lnTo>
                <a:lnTo>
                  <a:pt x="0" y="115199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179974" y="2534205"/>
            <a:ext cx="295275" cy="115570"/>
          </a:xfrm>
          <a:custGeom>
            <a:avLst/>
            <a:gdLst/>
            <a:ahLst/>
            <a:cxnLst/>
            <a:rect l="l" t="t" r="r" b="b"/>
            <a:pathLst>
              <a:path w="295275" h="115569">
                <a:moveTo>
                  <a:pt x="0" y="0"/>
                </a:moveTo>
                <a:lnTo>
                  <a:pt x="295199" y="0"/>
                </a:lnTo>
                <a:lnTo>
                  <a:pt x="295199" y="115199"/>
                </a:lnTo>
                <a:lnTo>
                  <a:pt x="0" y="115199"/>
                </a:lnTo>
                <a:lnTo>
                  <a:pt x="0" y="0"/>
                </a:lnTo>
                <a:close/>
              </a:path>
            </a:pathLst>
          </a:custGeom>
          <a:solidFill>
            <a:srgbClr val="F7FD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179974" y="2534205"/>
            <a:ext cx="295275" cy="115570"/>
          </a:xfrm>
          <a:custGeom>
            <a:avLst/>
            <a:gdLst/>
            <a:ahLst/>
            <a:cxnLst/>
            <a:rect l="l" t="t" r="r" b="b"/>
            <a:pathLst>
              <a:path w="295275" h="115569">
                <a:moveTo>
                  <a:pt x="0" y="0"/>
                </a:moveTo>
                <a:lnTo>
                  <a:pt x="295199" y="0"/>
                </a:lnTo>
                <a:lnTo>
                  <a:pt x="295199" y="115199"/>
                </a:lnTo>
                <a:lnTo>
                  <a:pt x="0" y="115199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305362" y="2627205"/>
            <a:ext cx="4000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dirty="0">
                <a:latin typeface="Arial"/>
                <a:cs typeface="Arial"/>
              </a:rPr>
              <a:t>.</a:t>
            </a: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400" dirty="0">
                <a:latin typeface="Arial"/>
                <a:cs typeface="Arial"/>
              </a:rPr>
              <a:t>.</a:t>
            </a:r>
            <a:endParaRPr sz="4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38968" y="2979130"/>
            <a:ext cx="52705" cy="72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" spc="55" dirty="0">
                <a:solidFill>
                  <a:srgbClr val="656565"/>
                </a:solidFill>
                <a:latin typeface="Trebuchet MS"/>
                <a:cs typeface="Trebuchet MS"/>
              </a:rPr>
              <a:t>2</a:t>
            </a:r>
            <a:endParaRPr sz="300">
              <a:latin typeface="Trebuchet MS"/>
              <a:cs typeface="Trebuchet MS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199755" y="2948849"/>
            <a:ext cx="227965" cy="920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00" b="0" i="1" spc="60" dirty="0">
                <a:solidFill>
                  <a:srgbClr val="656565"/>
                </a:solidFill>
                <a:latin typeface="Bookman Old Style"/>
                <a:cs typeface="Bookman Old Style"/>
              </a:rPr>
              <a:t>h </a:t>
            </a:r>
            <a:r>
              <a:rPr sz="400" spc="100" dirty="0">
                <a:solidFill>
                  <a:srgbClr val="656565"/>
                </a:solidFill>
                <a:latin typeface="Lucida Sans Unicode"/>
                <a:cs typeface="Lucida Sans Unicode"/>
              </a:rPr>
              <a:t>2</a:t>
            </a:r>
            <a:r>
              <a:rPr sz="400" spc="-35" dirty="0">
                <a:solidFill>
                  <a:srgbClr val="656565"/>
                </a:solidFill>
                <a:latin typeface="Lucida Sans Unicode"/>
                <a:cs typeface="Lucida Sans Unicode"/>
              </a:rPr>
              <a:t> </a:t>
            </a:r>
            <a:r>
              <a:rPr sz="400" spc="65" dirty="0">
                <a:solidFill>
                  <a:srgbClr val="656565"/>
                </a:solidFill>
                <a:latin typeface="Lucida Sans Unicode"/>
                <a:cs typeface="Lucida Sans Unicode"/>
              </a:rPr>
              <a:t>&lt;</a:t>
            </a:r>
            <a:endParaRPr sz="400">
              <a:latin typeface="Lucida Sans Unicode"/>
              <a:cs typeface="Lucida Sans Unicode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1238968" y="2942605"/>
            <a:ext cx="231775" cy="72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75260" algn="l"/>
              </a:tabLst>
            </a:pPr>
            <a:r>
              <a:rPr sz="300" spc="55" dirty="0">
                <a:solidFill>
                  <a:srgbClr val="656565"/>
                </a:solidFill>
                <a:latin typeface="Trebuchet MS"/>
                <a:cs typeface="Trebuchet MS"/>
              </a:rPr>
              <a:t>1	</a:t>
            </a:r>
            <a:r>
              <a:rPr sz="300" i="1" spc="120" dirty="0">
                <a:solidFill>
                  <a:srgbClr val="656565"/>
                </a:solidFill>
                <a:latin typeface="Arial"/>
                <a:cs typeface="Arial"/>
              </a:rPr>
              <a:t>N</a:t>
            </a:r>
            <a:endParaRPr sz="30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1235302" y="2824376"/>
            <a:ext cx="50165" cy="762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0" spc="30" dirty="0">
                <a:solidFill>
                  <a:srgbClr val="656565"/>
                </a:solidFill>
                <a:latin typeface="Trebuchet MS"/>
                <a:cs typeface="Trebuchet MS"/>
              </a:rPr>
              <a:t>2</a:t>
            </a:r>
            <a:endParaRPr sz="300">
              <a:latin typeface="Trebuchet MS"/>
              <a:cs typeface="Trebuchet MS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200116" y="2791347"/>
            <a:ext cx="224154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b="0" i="1" spc="-5" dirty="0">
                <a:solidFill>
                  <a:srgbClr val="656565"/>
                </a:solidFill>
                <a:latin typeface="Bookman Old Style"/>
                <a:cs typeface="Bookman Old Style"/>
              </a:rPr>
              <a:t>h</a:t>
            </a:r>
            <a:r>
              <a:rPr sz="450" b="0" i="1" spc="25" dirty="0">
                <a:solidFill>
                  <a:srgbClr val="656565"/>
                </a:solidFill>
                <a:latin typeface="Bookman Old Style"/>
                <a:cs typeface="Bookman Old Style"/>
              </a:rPr>
              <a:t> </a:t>
            </a:r>
            <a:r>
              <a:rPr sz="450" spc="75" dirty="0">
                <a:solidFill>
                  <a:srgbClr val="656565"/>
                </a:solidFill>
                <a:latin typeface="Lucida Sans Unicode"/>
                <a:cs typeface="Lucida Sans Unicode"/>
              </a:rPr>
              <a:t>2&lt;</a:t>
            </a:r>
            <a:r>
              <a:rPr sz="450" spc="-10" dirty="0">
                <a:solidFill>
                  <a:srgbClr val="656565"/>
                </a:solidFill>
                <a:latin typeface="Lucida Sans Unicode"/>
                <a:cs typeface="Lucida Sans Unicode"/>
              </a:rPr>
              <a:t> </a:t>
            </a:r>
            <a:endParaRPr sz="450">
              <a:latin typeface="Lucida Sans Unicode"/>
              <a:cs typeface="Lucida Sans Unicode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1235302" y="2784536"/>
            <a:ext cx="210820" cy="762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0" spc="30" dirty="0">
                <a:solidFill>
                  <a:srgbClr val="656565"/>
                </a:solidFill>
                <a:latin typeface="Trebuchet MS"/>
                <a:cs typeface="Trebuchet MS"/>
              </a:rPr>
              <a:t>2</a:t>
            </a:r>
            <a:r>
              <a:rPr sz="300" spc="60" dirty="0">
                <a:solidFill>
                  <a:srgbClr val="656565"/>
                </a:solidFill>
                <a:latin typeface="Trebuchet MS"/>
                <a:cs typeface="Trebuchet MS"/>
              </a:rPr>
              <a:t> </a:t>
            </a:r>
            <a:r>
              <a:rPr sz="300" i="1" spc="85" dirty="0">
                <a:solidFill>
                  <a:srgbClr val="656565"/>
                </a:solidFill>
                <a:latin typeface="Arial"/>
                <a:cs typeface="Arial"/>
              </a:rPr>
              <a:t>N</a:t>
            </a:r>
            <a:endParaRPr sz="300">
              <a:latin typeface="Arial"/>
              <a:cs typeface="Arial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812774" y="2982894"/>
            <a:ext cx="111760" cy="8890"/>
          </a:xfrm>
          <a:custGeom>
            <a:avLst/>
            <a:gdLst/>
            <a:ahLst/>
            <a:cxnLst/>
            <a:rect l="l" t="t" r="r" b="b"/>
            <a:pathLst>
              <a:path w="111759" h="8889">
                <a:moveTo>
                  <a:pt x="0" y="8320"/>
                </a:moveTo>
                <a:lnTo>
                  <a:pt x="11172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923931" y="2975295"/>
            <a:ext cx="20955" cy="15240"/>
          </a:xfrm>
          <a:custGeom>
            <a:avLst/>
            <a:gdLst/>
            <a:ahLst/>
            <a:cxnLst/>
            <a:rect l="l" t="t" r="r" b="b"/>
            <a:pathLst>
              <a:path w="20955" h="15239">
                <a:moveTo>
                  <a:pt x="0" y="0"/>
                </a:moveTo>
                <a:lnTo>
                  <a:pt x="1131" y="15197"/>
                </a:lnTo>
                <a:lnTo>
                  <a:pt x="20829" y="60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923931" y="2975295"/>
            <a:ext cx="20955" cy="15240"/>
          </a:xfrm>
          <a:custGeom>
            <a:avLst/>
            <a:gdLst/>
            <a:ahLst/>
            <a:cxnLst/>
            <a:rect l="l" t="t" r="r" b="b"/>
            <a:pathLst>
              <a:path w="20955" h="15239">
                <a:moveTo>
                  <a:pt x="20829" y="6089"/>
                </a:moveTo>
                <a:lnTo>
                  <a:pt x="0" y="0"/>
                </a:lnTo>
                <a:lnTo>
                  <a:pt x="1131" y="15198"/>
                </a:lnTo>
                <a:lnTo>
                  <a:pt x="20829" y="608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082644" y="2983155"/>
            <a:ext cx="97790" cy="7620"/>
          </a:xfrm>
          <a:custGeom>
            <a:avLst/>
            <a:gdLst/>
            <a:ahLst/>
            <a:cxnLst/>
            <a:rect l="l" t="t" r="r" b="b"/>
            <a:pathLst>
              <a:path w="97790" h="7619">
                <a:moveTo>
                  <a:pt x="97329" y="756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062385" y="2975558"/>
            <a:ext cx="20955" cy="15240"/>
          </a:xfrm>
          <a:custGeom>
            <a:avLst/>
            <a:gdLst/>
            <a:ahLst/>
            <a:cxnLst/>
            <a:rect l="l" t="t" r="r" b="b"/>
            <a:pathLst>
              <a:path w="20955" h="15239">
                <a:moveTo>
                  <a:pt x="20849" y="0"/>
                </a:moveTo>
                <a:lnTo>
                  <a:pt x="0" y="6021"/>
                </a:lnTo>
                <a:lnTo>
                  <a:pt x="19667" y="15194"/>
                </a:lnTo>
                <a:lnTo>
                  <a:pt x="208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062385" y="2975558"/>
            <a:ext cx="20955" cy="15240"/>
          </a:xfrm>
          <a:custGeom>
            <a:avLst/>
            <a:gdLst/>
            <a:ahLst/>
            <a:cxnLst/>
            <a:rect l="l" t="t" r="r" b="b"/>
            <a:pathLst>
              <a:path w="20955" h="15239">
                <a:moveTo>
                  <a:pt x="0" y="6021"/>
                </a:moveTo>
                <a:lnTo>
                  <a:pt x="19667" y="15194"/>
                </a:lnTo>
                <a:lnTo>
                  <a:pt x="20849" y="0"/>
                </a:lnTo>
                <a:lnTo>
                  <a:pt x="0" y="602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11504" y="2770535"/>
            <a:ext cx="369740" cy="110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978381" y="262059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5985" y="0"/>
                </a:moveTo>
                <a:lnTo>
                  <a:pt x="0" y="0"/>
                </a:lnTo>
                <a:lnTo>
                  <a:pt x="0" y="36007"/>
                </a:lnTo>
                <a:lnTo>
                  <a:pt x="35985" y="36007"/>
                </a:lnTo>
                <a:lnTo>
                  <a:pt x="35985" y="0"/>
                </a:lnTo>
                <a:close/>
              </a:path>
            </a:pathLst>
          </a:custGeom>
          <a:solidFill>
            <a:srgbClr val="ED97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942374" y="2602605"/>
            <a:ext cx="108585" cy="0"/>
          </a:xfrm>
          <a:custGeom>
            <a:avLst/>
            <a:gdLst/>
            <a:ahLst/>
            <a:cxnLst/>
            <a:rect l="l" t="t" r="r" b="b"/>
            <a:pathLst>
              <a:path w="108584">
                <a:moveTo>
                  <a:pt x="0" y="0"/>
                </a:moveTo>
                <a:lnTo>
                  <a:pt x="107999" y="0"/>
                </a:lnTo>
              </a:path>
            </a:pathLst>
          </a:custGeom>
          <a:ln w="35985">
            <a:solidFill>
              <a:srgbClr val="ED97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978381" y="254860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5985" y="0"/>
                </a:moveTo>
                <a:lnTo>
                  <a:pt x="0" y="0"/>
                </a:lnTo>
                <a:lnTo>
                  <a:pt x="0" y="36007"/>
                </a:lnTo>
                <a:lnTo>
                  <a:pt x="35985" y="36007"/>
                </a:lnTo>
                <a:lnTo>
                  <a:pt x="35985" y="0"/>
                </a:lnTo>
                <a:close/>
              </a:path>
            </a:pathLst>
          </a:custGeom>
          <a:solidFill>
            <a:srgbClr val="ED97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942374" y="2548605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4" h="108585">
                <a:moveTo>
                  <a:pt x="0" y="36007"/>
                </a:moveTo>
                <a:lnTo>
                  <a:pt x="36007" y="36007"/>
                </a:lnTo>
                <a:lnTo>
                  <a:pt x="36007" y="0"/>
                </a:lnTo>
                <a:lnTo>
                  <a:pt x="71992" y="0"/>
                </a:lnTo>
                <a:lnTo>
                  <a:pt x="71992" y="36007"/>
                </a:lnTo>
                <a:lnTo>
                  <a:pt x="107999" y="36007"/>
                </a:lnTo>
                <a:lnTo>
                  <a:pt x="107999" y="71992"/>
                </a:lnTo>
                <a:lnTo>
                  <a:pt x="71992" y="71992"/>
                </a:lnTo>
                <a:lnTo>
                  <a:pt x="71992" y="108000"/>
                </a:lnTo>
                <a:lnTo>
                  <a:pt x="36007" y="108000"/>
                </a:lnTo>
                <a:lnTo>
                  <a:pt x="36007" y="71992"/>
                </a:lnTo>
                <a:lnTo>
                  <a:pt x="0" y="71992"/>
                </a:lnTo>
                <a:lnTo>
                  <a:pt x="0" y="3600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12774" y="2596618"/>
            <a:ext cx="104775" cy="3810"/>
          </a:xfrm>
          <a:custGeom>
            <a:avLst/>
            <a:gdLst/>
            <a:ahLst/>
            <a:cxnLst/>
            <a:rect l="l" t="t" r="r" b="b"/>
            <a:pathLst>
              <a:path w="104775" h="3810">
                <a:moveTo>
                  <a:pt x="0" y="0"/>
                </a:moveTo>
                <a:lnTo>
                  <a:pt x="104467" y="340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916993" y="2592409"/>
            <a:ext cx="20955" cy="15240"/>
          </a:xfrm>
          <a:custGeom>
            <a:avLst/>
            <a:gdLst/>
            <a:ahLst/>
            <a:cxnLst/>
            <a:rect l="l" t="t" r="r" b="b"/>
            <a:pathLst>
              <a:path w="20955" h="15239">
                <a:moveTo>
                  <a:pt x="496" y="0"/>
                </a:moveTo>
                <a:lnTo>
                  <a:pt x="0" y="15231"/>
                </a:lnTo>
                <a:lnTo>
                  <a:pt x="20557" y="8278"/>
                </a:lnTo>
                <a:lnTo>
                  <a:pt x="4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916993" y="2592409"/>
            <a:ext cx="20955" cy="15240"/>
          </a:xfrm>
          <a:custGeom>
            <a:avLst/>
            <a:gdLst/>
            <a:ahLst/>
            <a:cxnLst/>
            <a:rect l="l" t="t" r="r" b="b"/>
            <a:pathLst>
              <a:path w="20955" h="15239">
                <a:moveTo>
                  <a:pt x="20557" y="8278"/>
                </a:moveTo>
                <a:lnTo>
                  <a:pt x="496" y="0"/>
                </a:lnTo>
                <a:lnTo>
                  <a:pt x="0" y="15231"/>
                </a:lnTo>
                <a:lnTo>
                  <a:pt x="20557" y="827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075473" y="2591805"/>
            <a:ext cx="97790" cy="6350"/>
          </a:xfrm>
          <a:custGeom>
            <a:avLst/>
            <a:gdLst/>
            <a:ahLst/>
            <a:cxnLst/>
            <a:rect l="l" t="t" r="r" b="b"/>
            <a:pathLst>
              <a:path w="97790" h="6350">
                <a:moveTo>
                  <a:pt x="97301" y="0"/>
                </a:moveTo>
                <a:lnTo>
                  <a:pt x="0" y="595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055191" y="2590157"/>
            <a:ext cx="20955" cy="15240"/>
          </a:xfrm>
          <a:custGeom>
            <a:avLst/>
            <a:gdLst/>
            <a:ahLst/>
            <a:cxnLst/>
            <a:rect l="l" t="t" r="r" b="b"/>
            <a:pathLst>
              <a:path w="20955" h="15239">
                <a:moveTo>
                  <a:pt x="19816" y="0"/>
                </a:moveTo>
                <a:lnTo>
                  <a:pt x="0" y="8847"/>
                </a:lnTo>
                <a:lnTo>
                  <a:pt x="20747" y="15211"/>
                </a:lnTo>
                <a:lnTo>
                  <a:pt x="198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055191" y="2590157"/>
            <a:ext cx="20955" cy="15240"/>
          </a:xfrm>
          <a:custGeom>
            <a:avLst/>
            <a:gdLst/>
            <a:ahLst/>
            <a:cxnLst/>
            <a:rect l="l" t="t" r="r" b="b"/>
            <a:pathLst>
              <a:path w="20955" h="15239">
                <a:moveTo>
                  <a:pt x="0" y="8847"/>
                </a:moveTo>
                <a:lnTo>
                  <a:pt x="20747" y="15211"/>
                </a:lnTo>
                <a:lnTo>
                  <a:pt x="19816" y="0"/>
                </a:lnTo>
                <a:lnTo>
                  <a:pt x="0" y="884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897574" y="2361405"/>
            <a:ext cx="203200" cy="109220"/>
          </a:xfrm>
          <a:prstGeom prst="rect">
            <a:avLst/>
          </a:prstGeom>
          <a:solidFill>
            <a:srgbClr val="FFAAFB"/>
          </a:solidFill>
          <a:ln w="3175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240"/>
              </a:spcBef>
            </a:pPr>
            <a:r>
              <a:rPr sz="300" spc="10" dirty="0">
                <a:latin typeface="Arial"/>
                <a:cs typeface="Arial"/>
              </a:rPr>
              <a:t>tConv2</a:t>
            </a:r>
            <a:endParaRPr sz="300">
              <a:latin typeface="Arial"/>
              <a:cs typeface="Arial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997184" y="2495768"/>
            <a:ext cx="1270" cy="53340"/>
          </a:xfrm>
          <a:custGeom>
            <a:avLst/>
            <a:gdLst/>
            <a:ahLst/>
            <a:cxnLst/>
            <a:rect l="l" t="t" r="r" b="b"/>
            <a:pathLst>
              <a:path w="1269" h="53339">
                <a:moveTo>
                  <a:pt x="0" y="52836"/>
                </a:moveTo>
                <a:lnTo>
                  <a:pt x="79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990358" y="2475450"/>
            <a:ext cx="15240" cy="20955"/>
          </a:xfrm>
          <a:custGeom>
            <a:avLst/>
            <a:gdLst/>
            <a:ahLst/>
            <a:cxnLst/>
            <a:rect l="l" t="t" r="r" b="b"/>
            <a:pathLst>
              <a:path w="15240" h="20955">
                <a:moveTo>
                  <a:pt x="7924" y="0"/>
                </a:moveTo>
                <a:lnTo>
                  <a:pt x="0" y="20203"/>
                </a:lnTo>
                <a:lnTo>
                  <a:pt x="15238" y="20432"/>
                </a:lnTo>
                <a:lnTo>
                  <a:pt x="79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990358" y="2475450"/>
            <a:ext cx="15240" cy="20955"/>
          </a:xfrm>
          <a:custGeom>
            <a:avLst/>
            <a:gdLst/>
            <a:ahLst/>
            <a:cxnLst/>
            <a:rect l="l" t="t" r="r" b="b"/>
            <a:pathLst>
              <a:path w="15240" h="20955">
                <a:moveTo>
                  <a:pt x="7924" y="0"/>
                </a:moveTo>
                <a:lnTo>
                  <a:pt x="0" y="20203"/>
                </a:lnTo>
                <a:lnTo>
                  <a:pt x="15238" y="20432"/>
                </a:lnTo>
                <a:lnTo>
                  <a:pt x="7924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919264" y="2493899"/>
            <a:ext cx="64769" cy="278130"/>
          </a:xfrm>
          <a:custGeom>
            <a:avLst/>
            <a:gdLst/>
            <a:ahLst/>
            <a:cxnLst/>
            <a:rect l="l" t="t" r="r" b="b"/>
            <a:pathLst>
              <a:path w="64769" h="278130">
                <a:moveTo>
                  <a:pt x="64564" y="27790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911842" y="2474106"/>
            <a:ext cx="15240" cy="21590"/>
          </a:xfrm>
          <a:custGeom>
            <a:avLst/>
            <a:gdLst/>
            <a:ahLst/>
            <a:cxnLst/>
            <a:rect l="l" t="t" r="r" b="b"/>
            <a:pathLst>
              <a:path w="15240" h="21589">
                <a:moveTo>
                  <a:pt x="2823" y="0"/>
                </a:moveTo>
                <a:lnTo>
                  <a:pt x="0" y="21517"/>
                </a:lnTo>
                <a:lnTo>
                  <a:pt x="14844" y="18068"/>
                </a:lnTo>
                <a:lnTo>
                  <a:pt x="28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911842" y="2474106"/>
            <a:ext cx="15240" cy="21590"/>
          </a:xfrm>
          <a:custGeom>
            <a:avLst/>
            <a:gdLst/>
            <a:ahLst/>
            <a:cxnLst/>
            <a:rect l="l" t="t" r="r" b="b"/>
            <a:pathLst>
              <a:path w="15240" h="21589">
                <a:moveTo>
                  <a:pt x="2823" y="0"/>
                </a:moveTo>
                <a:lnTo>
                  <a:pt x="0" y="21517"/>
                </a:lnTo>
                <a:lnTo>
                  <a:pt x="14844" y="18068"/>
                </a:lnTo>
                <a:lnTo>
                  <a:pt x="2823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012382" y="2494223"/>
            <a:ext cx="70485" cy="429259"/>
          </a:xfrm>
          <a:custGeom>
            <a:avLst/>
            <a:gdLst/>
            <a:ahLst/>
            <a:cxnLst/>
            <a:rect l="l" t="t" r="r" b="b"/>
            <a:pathLst>
              <a:path w="70484" h="429260">
                <a:moveTo>
                  <a:pt x="0" y="428781"/>
                </a:moveTo>
                <a:lnTo>
                  <a:pt x="6994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074805" y="2474168"/>
            <a:ext cx="15240" cy="21590"/>
          </a:xfrm>
          <a:custGeom>
            <a:avLst/>
            <a:gdLst/>
            <a:ahLst/>
            <a:cxnLst/>
            <a:rect l="l" t="t" r="r" b="b"/>
            <a:pathLst>
              <a:path w="15240" h="21589">
                <a:moveTo>
                  <a:pt x="10791" y="0"/>
                </a:moveTo>
                <a:lnTo>
                  <a:pt x="0" y="18828"/>
                </a:lnTo>
                <a:lnTo>
                  <a:pt x="15041" y="21281"/>
                </a:lnTo>
                <a:lnTo>
                  <a:pt x="107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074805" y="2474168"/>
            <a:ext cx="15240" cy="21590"/>
          </a:xfrm>
          <a:custGeom>
            <a:avLst/>
            <a:gdLst/>
            <a:ahLst/>
            <a:cxnLst/>
            <a:rect l="l" t="t" r="r" b="b"/>
            <a:pathLst>
              <a:path w="15240" h="21589">
                <a:moveTo>
                  <a:pt x="10791" y="0"/>
                </a:moveTo>
                <a:lnTo>
                  <a:pt x="0" y="18828"/>
                </a:lnTo>
                <a:lnTo>
                  <a:pt x="15041" y="21281"/>
                </a:lnTo>
                <a:lnTo>
                  <a:pt x="10791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 txBox="1"/>
          <p:nvPr/>
        </p:nvSpPr>
        <p:spPr>
          <a:xfrm>
            <a:off x="1083855" y="2035865"/>
            <a:ext cx="239395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i="1" spc="5" dirty="0">
                <a:solidFill>
                  <a:srgbClr val="656565"/>
                </a:solidFill>
                <a:latin typeface="Arial"/>
                <a:cs typeface="Arial"/>
              </a:rPr>
              <a:t>z</a:t>
            </a:r>
            <a:r>
              <a:rPr sz="400" spc="5" dirty="0">
                <a:solidFill>
                  <a:srgbClr val="656565"/>
                </a:solidFill>
                <a:latin typeface="Tahoma"/>
                <a:cs typeface="Tahoma"/>
              </a:rPr>
              <a:t>[</a:t>
            </a:r>
            <a:r>
              <a:rPr sz="400" i="1" spc="5" dirty="0">
                <a:solidFill>
                  <a:srgbClr val="656565"/>
                </a:solidFill>
                <a:latin typeface="Arial"/>
                <a:cs typeface="Arial"/>
              </a:rPr>
              <a:t>t</a:t>
            </a:r>
            <a:r>
              <a:rPr sz="400" spc="5" dirty="0">
                <a:solidFill>
                  <a:srgbClr val="656565"/>
                </a:solidFill>
                <a:latin typeface="Tahoma"/>
                <a:cs typeface="Tahoma"/>
              </a:rPr>
              <a:t>] </a:t>
            </a:r>
            <a:r>
              <a:rPr sz="400" spc="30" dirty="0">
                <a:solidFill>
                  <a:srgbClr val="656565"/>
                </a:solidFill>
                <a:latin typeface="Lucida Sans Unicode"/>
                <a:cs typeface="Lucida Sans Unicode"/>
              </a:rPr>
              <a:t>2</a:t>
            </a:r>
            <a:r>
              <a:rPr sz="400" spc="-45" dirty="0">
                <a:solidFill>
                  <a:srgbClr val="656565"/>
                </a:solidFill>
                <a:latin typeface="Lucida Sans Unicode"/>
                <a:cs typeface="Lucida Sans Unicode"/>
              </a:rPr>
              <a:t> </a:t>
            </a:r>
            <a:r>
              <a:rPr sz="400" spc="35" dirty="0">
                <a:solidFill>
                  <a:srgbClr val="656565"/>
                </a:solidFill>
                <a:latin typeface="Lucida Sans Unicode"/>
                <a:cs typeface="Lucida Sans Unicode"/>
              </a:rPr>
              <a:t>&lt; </a:t>
            </a:r>
            <a:endParaRPr sz="400">
              <a:latin typeface="Lucida Sans Unicode"/>
              <a:cs typeface="Lucida Sans Unicode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1281101" y="2029748"/>
            <a:ext cx="187960" cy="71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25" dirty="0">
                <a:solidFill>
                  <a:srgbClr val="656565"/>
                </a:solidFill>
                <a:latin typeface="Trebuchet MS"/>
                <a:cs typeface="Trebuchet MS"/>
              </a:rPr>
              <a:t>1</a:t>
            </a:r>
            <a:r>
              <a:rPr sz="300" spc="25" dirty="0">
                <a:solidFill>
                  <a:srgbClr val="656565"/>
                </a:solidFill>
                <a:latin typeface="Lucida Sans Unicode"/>
                <a:cs typeface="Lucida Sans Unicode"/>
              </a:rPr>
              <a:t>⇥</a:t>
            </a:r>
            <a:r>
              <a:rPr sz="300" i="1" spc="25" dirty="0">
                <a:solidFill>
                  <a:srgbClr val="656565"/>
                </a:solidFill>
                <a:latin typeface="Arial"/>
                <a:cs typeface="Arial"/>
              </a:rPr>
              <a:t>F</a:t>
            </a:r>
            <a:r>
              <a:rPr sz="300" i="1" spc="-65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300" spc="20" dirty="0">
                <a:solidFill>
                  <a:srgbClr val="656565"/>
                </a:solidFill>
                <a:latin typeface="Lucida Sans Unicode"/>
                <a:cs typeface="Lucida Sans Unicode"/>
              </a:rPr>
              <a:t>⇥</a:t>
            </a:r>
            <a:r>
              <a:rPr sz="300" i="1" spc="20" dirty="0">
                <a:solidFill>
                  <a:srgbClr val="656565"/>
                </a:solidFill>
                <a:latin typeface="Arial"/>
                <a:cs typeface="Arial"/>
              </a:rPr>
              <a:t>P</a:t>
            </a:r>
            <a:endParaRPr sz="300">
              <a:latin typeface="Arial"/>
              <a:cs typeface="Arial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1106506" y="2417006"/>
            <a:ext cx="428625" cy="98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6060">
              <a:lnSpc>
                <a:spcPts val="220"/>
              </a:lnSpc>
              <a:spcBef>
                <a:spcPts val="105"/>
              </a:spcBef>
            </a:pPr>
            <a:r>
              <a:rPr sz="300" i="1" spc="125" dirty="0">
                <a:solidFill>
                  <a:srgbClr val="656565"/>
                </a:solidFill>
                <a:latin typeface="Arial"/>
                <a:cs typeface="Arial"/>
              </a:rPr>
              <a:t>M</a:t>
            </a:r>
            <a:r>
              <a:rPr sz="300" i="1" spc="-70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300" spc="35" dirty="0">
                <a:solidFill>
                  <a:srgbClr val="656565"/>
                </a:solidFill>
                <a:latin typeface="Lucida Sans Unicode"/>
                <a:cs typeface="Lucida Sans Unicode"/>
              </a:rPr>
              <a:t>⇥</a:t>
            </a:r>
            <a:r>
              <a:rPr sz="300" spc="35" dirty="0">
                <a:solidFill>
                  <a:srgbClr val="656565"/>
                </a:solidFill>
                <a:latin typeface="Trebuchet MS"/>
                <a:cs typeface="Trebuchet MS"/>
              </a:rPr>
              <a:t>1</a:t>
            </a:r>
            <a:r>
              <a:rPr sz="300" spc="35" dirty="0">
                <a:solidFill>
                  <a:srgbClr val="656565"/>
                </a:solidFill>
                <a:latin typeface="Lucida Sans Unicode"/>
                <a:cs typeface="Lucida Sans Unicode"/>
              </a:rPr>
              <a:t>⇥</a:t>
            </a:r>
            <a:r>
              <a:rPr sz="300" i="1" spc="35" dirty="0">
                <a:solidFill>
                  <a:srgbClr val="656565"/>
                </a:solidFill>
                <a:latin typeface="Arial"/>
                <a:cs typeface="Arial"/>
              </a:rPr>
              <a:t>P</a:t>
            </a:r>
            <a:endParaRPr sz="300">
              <a:latin typeface="Arial"/>
              <a:cs typeface="Arial"/>
            </a:endParaRPr>
          </a:p>
          <a:p>
            <a:pPr marL="12700">
              <a:lnSpc>
                <a:spcPts val="340"/>
              </a:lnSpc>
            </a:pPr>
            <a:r>
              <a:rPr sz="400" b="0" i="1" spc="5" dirty="0">
                <a:solidFill>
                  <a:srgbClr val="656565"/>
                </a:solidFill>
                <a:latin typeface="Bookman Old Style"/>
                <a:cs typeface="Bookman Old Style"/>
              </a:rPr>
              <a:t>y</a:t>
            </a:r>
            <a:r>
              <a:rPr sz="400" spc="5" dirty="0">
                <a:solidFill>
                  <a:srgbClr val="656565"/>
                </a:solidFill>
                <a:latin typeface="Tahoma"/>
                <a:cs typeface="Tahoma"/>
              </a:rPr>
              <a:t>[</a:t>
            </a:r>
            <a:r>
              <a:rPr sz="400" b="0" i="1" spc="5" dirty="0">
                <a:solidFill>
                  <a:srgbClr val="656565"/>
                </a:solidFill>
                <a:latin typeface="Bookman Old Style"/>
                <a:cs typeface="Bookman Old Style"/>
              </a:rPr>
              <a:t>t</a:t>
            </a:r>
            <a:r>
              <a:rPr sz="400" spc="5" dirty="0">
                <a:solidFill>
                  <a:srgbClr val="656565"/>
                </a:solidFill>
                <a:latin typeface="Tahoma"/>
                <a:cs typeface="Tahoma"/>
              </a:rPr>
              <a:t>] </a:t>
            </a:r>
            <a:r>
              <a:rPr sz="400" spc="75" dirty="0">
                <a:solidFill>
                  <a:srgbClr val="656565"/>
                </a:solidFill>
                <a:latin typeface="Lucida Sans Unicode"/>
                <a:cs typeface="Lucida Sans Unicode"/>
              </a:rPr>
              <a:t>2</a:t>
            </a:r>
            <a:r>
              <a:rPr sz="400" dirty="0">
                <a:solidFill>
                  <a:srgbClr val="656565"/>
                </a:solidFill>
                <a:latin typeface="Lucida Sans Unicode"/>
                <a:cs typeface="Lucida Sans Unicode"/>
              </a:rPr>
              <a:t> </a:t>
            </a:r>
            <a:r>
              <a:rPr sz="400" spc="40" dirty="0">
                <a:solidFill>
                  <a:srgbClr val="656565"/>
                </a:solidFill>
                <a:latin typeface="Lucida Sans Unicode"/>
                <a:cs typeface="Lucida Sans Unicode"/>
              </a:rPr>
              <a:t>&lt;</a:t>
            </a:r>
            <a:endParaRPr sz="400">
              <a:latin typeface="Lucida Sans Unicode"/>
              <a:cs typeface="Lucida Sans Unicode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571234" y="2566704"/>
            <a:ext cx="51435" cy="812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50" spc="20" dirty="0">
                <a:solidFill>
                  <a:srgbClr val="656565"/>
                </a:solidFill>
                <a:latin typeface="Trebuchet MS"/>
                <a:cs typeface="Trebuchet MS"/>
              </a:rPr>
              <a:t>1</a:t>
            </a:r>
            <a:endParaRPr sz="350">
              <a:latin typeface="Trebuchet MS"/>
              <a:cs typeface="Trebuchet MS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533841" y="2530311"/>
            <a:ext cx="232410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b="0" i="1" spc="-20" dirty="0">
                <a:solidFill>
                  <a:srgbClr val="656565"/>
                </a:solidFill>
                <a:latin typeface="Bookman Old Style"/>
                <a:cs typeface="Bookman Old Style"/>
              </a:rPr>
              <a:t>h </a:t>
            </a:r>
            <a:r>
              <a:rPr sz="500" spc="20" dirty="0">
                <a:solidFill>
                  <a:srgbClr val="656565"/>
                </a:solidFill>
                <a:latin typeface="Lucida Sans Unicode"/>
                <a:cs typeface="Lucida Sans Unicode"/>
              </a:rPr>
              <a:t>2</a:t>
            </a:r>
            <a:r>
              <a:rPr sz="500" spc="-10" dirty="0">
                <a:solidFill>
                  <a:srgbClr val="656565"/>
                </a:solidFill>
                <a:latin typeface="Lucida Sans Unicode"/>
                <a:cs typeface="Lucida Sans Unicode"/>
              </a:rPr>
              <a:t> </a:t>
            </a:r>
            <a:r>
              <a:rPr sz="500" spc="-30" dirty="0">
                <a:solidFill>
                  <a:srgbClr val="656565"/>
                </a:solidFill>
                <a:latin typeface="Lucida Sans Unicode"/>
                <a:cs typeface="Lucida Sans Unicode"/>
              </a:rPr>
              <a:t>&lt;</a:t>
            </a:r>
            <a:endParaRPr sz="500">
              <a:latin typeface="Lucida Sans Unicode"/>
              <a:cs typeface="Lucida Sans Unicode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571234" y="2522806"/>
            <a:ext cx="236220" cy="812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81610" algn="l"/>
              </a:tabLst>
            </a:pPr>
            <a:r>
              <a:rPr sz="350" i="1" spc="25" dirty="0">
                <a:solidFill>
                  <a:srgbClr val="656565"/>
                </a:solidFill>
                <a:latin typeface="Arial"/>
                <a:cs typeface="Arial"/>
              </a:rPr>
              <a:t>P	</a:t>
            </a:r>
            <a:r>
              <a:rPr sz="350" i="1" spc="70" dirty="0">
                <a:solidFill>
                  <a:srgbClr val="656565"/>
                </a:solidFill>
                <a:latin typeface="Arial"/>
                <a:cs typeface="Arial"/>
              </a:rPr>
              <a:t>N</a:t>
            </a:r>
            <a:endParaRPr sz="350">
              <a:latin typeface="Arial"/>
              <a:cs typeface="Arial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1227450" y="2567224"/>
            <a:ext cx="52069" cy="825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0" spc="25" dirty="0">
                <a:solidFill>
                  <a:srgbClr val="656565"/>
                </a:solidFill>
                <a:latin typeface="Trebuchet MS"/>
                <a:cs typeface="Trebuchet MS"/>
              </a:rPr>
              <a:t>2</a:t>
            </a:r>
            <a:endParaRPr sz="350">
              <a:latin typeface="Trebuchet MS"/>
              <a:cs typeface="Trebuchet MS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1188980" y="2530214"/>
            <a:ext cx="238760" cy="106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00" b="0" i="1" spc="-10" dirty="0">
                <a:solidFill>
                  <a:srgbClr val="656565"/>
                </a:solidFill>
                <a:latin typeface="Bookman Old Style"/>
                <a:cs typeface="Bookman Old Style"/>
              </a:rPr>
              <a:t>h</a:t>
            </a:r>
            <a:r>
              <a:rPr sz="500" b="0" i="1" spc="125" dirty="0">
                <a:solidFill>
                  <a:srgbClr val="656565"/>
                </a:solidFill>
                <a:latin typeface="Bookman Old Style"/>
                <a:cs typeface="Bookman Old Style"/>
              </a:rPr>
              <a:t> </a:t>
            </a:r>
            <a:r>
              <a:rPr sz="500" spc="30" dirty="0">
                <a:solidFill>
                  <a:srgbClr val="656565"/>
                </a:solidFill>
                <a:latin typeface="Lucida Sans Unicode"/>
                <a:cs typeface="Lucida Sans Unicode"/>
              </a:rPr>
              <a:t>2</a:t>
            </a:r>
            <a:r>
              <a:rPr sz="500" spc="-15" dirty="0">
                <a:solidFill>
                  <a:srgbClr val="656565"/>
                </a:solidFill>
                <a:latin typeface="Lucida Sans Unicode"/>
                <a:cs typeface="Lucida Sans Unicode"/>
              </a:rPr>
              <a:t> </a:t>
            </a:r>
            <a:r>
              <a:rPr sz="500" spc="-20" dirty="0">
                <a:solidFill>
                  <a:srgbClr val="656565"/>
                </a:solidFill>
                <a:latin typeface="Lucida Sans Unicode"/>
                <a:cs typeface="Lucida Sans Unicode"/>
              </a:rPr>
              <a:t>&lt;</a:t>
            </a:r>
            <a:endParaRPr sz="500">
              <a:latin typeface="Lucida Sans Unicode"/>
              <a:cs typeface="Lucida Sans Unicode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1227450" y="2522583"/>
            <a:ext cx="242570" cy="825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86690" algn="l"/>
              </a:tabLst>
            </a:pPr>
            <a:r>
              <a:rPr sz="350" i="1" spc="30" dirty="0">
                <a:solidFill>
                  <a:srgbClr val="656565"/>
                </a:solidFill>
                <a:latin typeface="Arial"/>
                <a:cs typeface="Arial"/>
              </a:rPr>
              <a:t>P	</a:t>
            </a:r>
            <a:r>
              <a:rPr sz="350" i="1" spc="75" dirty="0">
                <a:solidFill>
                  <a:srgbClr val="656565"/>
                </a:solidFill>
                <a:latin typeface="Arial"/>
                <a:cs typeface="Arial"/>
              </a:rPr>
              <a:t>N</a:t>
            </a:r>
            <a:endParaRPr sz="350">
              <a:latin typeface="Arial"/>
              <a:cs typeface="Arial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1476642" y="2505405"/>
            <a:ext cx="156845" cy="742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00" spc="10" dirty="0">
                <a:latin typeface="Arial"/>
                <a:cs typeface="Arial"/>
              </a:rPr>
              <a:t>tConv1</a:t>
            </a:r>
            <a:endParaRPr sz="300">
              <a:latin typeface="Arial"/>
              <a:cs typeface="Arial"/>
            </a:endParaRPr>
          </a:p>
        </p:txBody>
      </p:sp>
      <p:sp>
        <p:nvSpPr>
          <p:cNvPr id="126" name="object 126"/>
          <p:cNvSpPr/>
          <p:nvPr/>
        </p:nvSpPr>
        <p:spPr>
          <a:xfrm>
            <a:off x="610034" y="1411005"/>
            <a:ext cx="203200" cy="109220"/>
          </a:xfrm>
          <a:custGeom>
            <a:avLst/>
            <a:gdLst/>
            <a:ahLst/>
            <a:cxnLst/>
            <a:rect l="l" t="t" r="r" b="b"/>
            <a:pathLst>
              <a:path w="203200" h="109219">
                <a:moveTo>
                  <a:pt x="0" y="0"/>
                </a:moveTo>
                <a:lnTo>
                  <a:pt x="203199" y="0"/>
                </a:lnTo>
                <a:lnTo>
                  <a:pt x="203199" y="109220"/>
                </a:lnTo>
                <a:lnTo>
                  <a:pt x="0" y="109220"/>
                </a:lnTo>
                <a:lnTo>
                  <a:pt x="0" y="0"/>
                </a:lnTo>
                <a:close/>
              </a:path>
            </a:pathLst>
          </a:custGeom>
          <a:solidFill>
            <a:srgbClr val="F9FC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10034" y="1411005"/>
            <a:ext cx="203200" cy="109220"/>
          </a:xfrm>
          <a:custGeom>
            <a:avLst/>
            <a:gdLst/>
            <a:ahLst/>
            <a:cxnLst/>
            <a:rect l="l" t="t" r="r" b="b"/>
            <a:pathLst>
              <a:path w="203200" h="109219">
                <a:moveTo>
                  <a:pt x="0" y="0"/>
                </a:moveTo>
                <a:lnTo>
                  <a:pt x="203200" y="0"/>
                </a:lnTo>
                <a:lnTo>
                  <a:pt x="203200" y="109220"/>
                </a:lnTo>
                <a:lnTo>
                  <a:pt x="0" y="10922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03634" y="1545451"/>
            <a:ext cx="0" cy="38735"/>
          </a:xfrm>
          <a:custGeom>
            <a:avLst/>
            <a:gdLst/>
            <a:ahLst/>
            <a:cxnLst/>
            <a:rect l="l" t="t" r="r" b="b"/>
            <a:pathLst>
              <a:path h="38734">
                <a:moveTo>
                  <a:pt x="0" y="38354"/>
                </a:moveTo>
                <a:lnTo>
                  <a:pt x="0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94490" y="1521067"/>
            <a:ext cx="18415" cy="24765"/>
          </a:xfrm>
          <a:custGeom>
            <a:avLst/>
            <a:gdLst/>
            <a:ahLst/>
            <a:cxnLst/>
            <a:rect l="l" t="t" r="r" b="b"/>
            <a:pathLst>
              <a:path w="18415" h="24765">
                <a:moveTo>
                  <a:pt x="9144" y="0"/>
                </a:moveTo>
                <a:lnTo>
                  <a:pt x="0" y="24384"/>
                </a:lnTo>
                <a:lnTo>
                  <a:pt x="18288" y="24384"/>
                </a:lnTo>
                <a:lnTo>
                  <a:pt x="91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94490" y="1521067"/>
            <a:ext cx="18415" cy="24765"/>
          </a:xfrm>
          <a:custGeom>
            <a:avLst/>
            <a:gdLst/>
            <a:ahLst/>
            <a:cxnLst/>
            <a:rect l="l" t="t" r="r" b="b"/>
            <a:pathLst>
              <a:path w="18415" h="24765">
                <a:moveTo>
                  <a:pt x="9144" y="0"/>
                </a:moveTo>
                <a:lnTo>
                  <a:pt x="0" y="24384"/>
                </a:lnTo>
                <a:lnTo>
                  <a:pt x="18288" y="24384"/>
                </a:lnTo>
                <a:lnTo>
                  <a:pt x="9144" y="0"/>
                </a:lnTo>
                <a:close/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03634" y="1372651"/>
            <a:ext cx="0" cy="38735"/>
          </a:xfrm>
          <a:custGeom>
            <a:avLst/>
            <a:gdLst/>
            <a:ahLst/>
            <a:cxnLst/>
            <a:rect l="l" t="t" r="r" b="b"/>
            <a:pathLst>
              <a:path h="38734">
                <a:moveTo>
                  <a:pt x="0" y="38354"/>
                </a:moveTo>
                <a:lnTo>
                  <a:pt x="0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94490" y="1348267"/>
            <a:ext cx="18415" cy="24765"/>
          </a:xfrm>
          <a:custGeom>
            <a:avLst/>
            <a:gdLst/>
            <a:ahLst/>
            <a:cxnLst/>
            <a:rect l="l" t="t" r="r" b="b"/>
            <a:pathLst>
              <a:path w="18415" h="24765">
                <a:moveTo>
                  <a:pt x="9144" y="0"/>
                </a:moveTo>
                <a:lnTo>
                  <a:pt x="0" y="24384"/>
                </a:lnTo>
                <a:lnTo>
                  <a:pt x="18288" y="24384"/>
                </a:lnTo>
                <a:lnTo>
                  <a:pt x="91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94490" y="1348267"/>
            <a:ext cx="18415" cy="24765"/>
          </a:xfrm>
          <a:custGeom>
            <a:avLst/>
            <a:gdLst/>
            <a:ahLst/>
            <a:cxnLst/>
            <a:rect l="l" t="t" r="r" b="b"/>
            <a:pathLst>
              <a:path w="18415" h="24765">
                <a:moveTo>
                  <a:pt x="9144" y="0"/>
                </a:moveTo>
                <a:lnTo>
                  <a:pt x="0" y="24384"/>
                </a:lnTo>
                <a:lnTo>
                  <a:pt x="18288" y="24384"/>
                </a:lnTo>
                <a:lnTo>
                  <a:pt x="9144" y="0"/>
                </a:lnTo>
                <a:close/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10034" y="1583805"/>
            <a:ext cx="203200" cy="109220"/>
          </a:xfrm>
          <a:custGeom>
            <a:avLst/>
            <a:gdLst/>
            <a:ahLst/>
            <a:cxnLst/>
            <a:rect l="l" t="t" r="r" b="b"/>
            <a:pathLst>
              <a:path w="203200" h="109219">
                <a:moveTo>
                  <a:pt x="0" y="0"/>
                </a:moveTo>
                <a:lnTo>
                  <a:pt x="203199" y="0"/>
                </a:lnTo>
                <a:lnTo>
                  <a:pt x="203199" y="109220"/>
                </a:lnTo>
                <a:lnTo>
                  <a:pt x="0" y="109220"/>
                </a:lnTo>
                <a:lnTo>
                  <a:pt x="0" y="0"/>
                </a:lnTo>
                <a:close/>
              </a:path>
            </a:pathLst>
          </a:custGeom>
          <a:solidFill>
            <a:srgbClr val="F9FC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10034" y="1583805"/>
            <a:ext cx="203200" cy="109220"/>
          </a:xfrm>
          <a:custGeom>
            <a:avLst/>
            <a:gdLst/>
            <a:ahLst/>
            <a:cxnLst/>
            <a:rect l="l" t="t" r="r" b="b"/>
            <a:pathLst>
              <a:path w="203200" h="109219">
                <a:moveTo>
                  <a:pt x="0" y="0"/>
                </a:moveTo>
                <a:lnTo>
                  <a:pt x="203200" y="0"/>
                </a:lnTo>
                <a:lnTo>
                  <a:pt x="203200" y="109220"/>
                </a:lnTo>
                <a:lnTo>
                  <a:pt x="0" y="10922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04375" y="1724563"/>
            <a:ext cx="635" cy="17780"/>
          </a:xfrm>
          <a:custGeom>
            <a:avLst/>
            <a:gdLst/>
            <a:ahLst/>
            <a:cxnLst/>
            <a:rect l="l" t="t" r="r" b="b"/>
            <a:pathLst>
              <a:path w="634" h="17780">
                <a:moveTo>
                  <a:pt x="399" y="17642"/>
                </a:moveTo>
                <a:lnTo>
                  <a:pt x="0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695233" y="1700185"/>
            <a:ext cx="18415" cy="24765"/>
          </a:xfrm>
          <a:custGeom>
            <a:avLst/>
            <a:gdLst/>
            <a:ahLst/>
            <a:cxnLst/>
            <a:rect l="l" t="t" r="r" b="b"/>
            <a:pathLst>
              <a:path w="18415" h="24764">
                <a:moveTo>
                  <a:pt x="8590" y="0"/>
                </a:moveTo>
                <a:lnTo>
                  <a:pt x="0" y="24584"/>
                </a:lnTo>
                <a:lnTo>
                  <a:pt x="18283" y="24170"/>
                </a:lnTo>
                <a:lnTo>
                  <a:pt x="85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695233" y="1700185"/>
            <a:ext cx="18415" cy="24765"/>
          </a:xfrm>
          <a:custGeom>
            <a:avLst/>
            <a:gdLst/>
            <a:ahLst/>
            <a:cxnLst/>
            <a:rect l="l" t="t" r="r" b="b"/>
            <a:pathLst>
              <a:path w="18415" h="24764">
                <a:moveTo>
                  <a:pt x="8590" y="0"/>
                </a:moveTo>
                <a:lnTo>
                  <a:pt x="0" y="24584"/>
                </a:lnTo>
                <a:lnTo>
                  <a:pt x="18283" y="24170"/>
                </a:lnTo>
                <a:lnTo>
                  <a:pt x="8590" y="0"/>
                </a:lnTo>
                <a:close/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04774" y="1742205"/>
            <a:ext cx="297815" cy="3175"/>
          </a:xfrm>
          <a:custGeom>
            <a:avLst/>
            <a:gdLst/>
            <a:ahLst/>
            <a:cxnLst/>
            <a:rect l="l" t="t" r="r" b="b"/>
            <a:pathLst>
              <a:path w="297815" h="3175">
                <a:moveTo>
                  <a:pt x="297679" y="2800"/>
                </a:moveTo>
                <a:lnTo>
                  <a:pt x="69088" y="2022"/>
                </a:lnTo>
                <a:lnTo>
                  <a:pt x="0" y="0"/>
                </a:lnTo>
              </a:path>
            </a:pathLst>
          </a:custGeom>
          <a:ln w="508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 txBox="1"/>
          <p:nvPr/>
        </p:nvSpPr>
        <p:spPr>
          <a:xfrm>
            <a:off x="546374" y="1238205"/>
            <a:ext cx="331470" cy="52578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235585">
              <a:lnSpc>
                <a:spcPts val="360"/>
              </a:lnSpc>
              <a:spcBef>
                <a:spcPts val="20"/>
              </a:spcBef>
            </a:pPr>
            <a:r>
              <a:rPr sz="300" spc="10" dirty="0">
                <a:latin typeface="Arial"/>
                <a:cs typeface="Arial"/>
              </a:rPr>
              <a:t>MTL</a:t>
            </a:r>
            <a:endParaRPr sz="300">
              <a:latin typeface="Arial"/>
              <a:cs typeface="Arial"/>
            </a:endParaRPr>
          </a:p>
          <a:p>
            <a:pPr marL="48260">
              <a:lnSpc>
                <a:spcPts val="360"/>
              </a:lnSpc>
            </a:pPr>
            <a:r>
              <a:rPr sz="300" spc="5" dirty="0">
                <a:latin typeface="Arial"/>
                <a:cs typeface="Arial"/>
              </a:rPr>
              <a:t>clean</a:t>
            </a:r>
            <a:r>
              <a:rPr sz="300" spc="-55" dirty="0">
                <a:latin typeface="Arial"/>
                <a:cs typeface="Arial"/>
              </a:rPr>
              <a:t> </a:t>
            </a:r>
            <a:r>
              <a:rPr sz="300" spc="5" dirty="0">
                <a:latin typeface="Arial"/>
                <a:cs typeface="Arial"/>
              </a:rPr>
              <a:t>features</a:t>
            </a:r>
            <a:endParaRPr sz="300">
              <a:latin typeface="Arial"/>
              <a:cs typeface="Arial"/>
            </a:endParaRPr>
          </a:p>
          <a:p>
            <a:pPr marL="120650" marR="113664" algn="ctr">
              <a:lnSpc>
                <a:spcPts val="1360"/>
              </a:lnSpc>
              <a:spcBef>
                <a:spcPts val="75"/>
              </a:spcBef>
            </a:pPr>
            <a:r>
              <a:rPr sz="300" spc="10" dirty="0">
                <a:latin typeface="Arial"/>
                <a:cs typeface="Arial"/>
              </a:rPr>
              <a:t>DNN  DNN</a:t>
            </a:r>
            <a:endParaRPr sz="300">
              <a:latin typeface="Arial"/>
              <a:cs typeface="Arial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554678" y="2344117"/>
            <a:ext cx="338455" cy="102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i="1" spc="-89" baseline="-22222" dirty="0">
                <a:solidFill>
                  <a:srgbClr val="656565"/>
                </a:solidFill>
                <a:latin typeface="Arial"/>
                <a:cs typeface="Arial"/>
              </a:rPr>
              <a:t>g </a:t>
            </a:r>
            <a:r>
              <a:rPr sz="750" spc="-7" baseline="-22222" dirty="0">
                <a:solidFill>
                  <a:srgbClr val="656565"/>
                </a:solidFill>
                <a:latin typeface="Lucida Sans Unicode"/>
                <a:cs typeface="Lucida Sans Unicode"/>
              </a:rPr>
              <a:t>2 &lt;</a:t>
            </a:r>
            <a:r>
              <a:rPr sz="350" i="1" spc="-5" dirty="0">
                <a:solidFill>
                  <a:srgbClr val="656565"/>
                </a:solidFill>
                <a:latin typeface="Arial"/>
                <a:cs typeface="Arial"/>
              </a:rPr>
              <a:t>L</a:t>
            </a:r>
            <a:r>
              <a:rPr sz="350" spc="-5" dirty="0">
                <a:solidFill>
                  <a:srgbClr val="656565"/>
                </a:solidFill>
                <a:latin typeface="Lucida Sans Unicode"/>
                <a:cs typeface="Lucida Sans Unicode"/>
              </a:rPr>
              <a:t>⇥</a:t>
            </a:r>
            <a:r>
              <a:rPr sz="350" i="1" spc="-5" dirty="0">
                <a:solidFill>
                  <a:srgbClr val="656565"/>
                </a:solidFill>
                <a:latin typeface="Arial"/>
                <a:cs typeface="Arial"/>
              </a:rPr>
              <a:t>F</a:t>
            </a:r>
            <a:r>
              <a:rPr sz="350" i="1" spc="-75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350" spc="-20" dirty="0">
                <a:solidFill>
                  <a:srgbClr val="656565"/>
                </a:solidFill>
                <a:latin typeface="Lucida Sans Unicode"/>
                <a:cs typeface="Lucida Sans Unicode"/>
              </a:rPr>
              <a:t>⇥</a:t>
            </a:r>
            <a:r>
              <a:rPr sz="350" spc="-20" dirty="0">
                <a:solidFill>
                  <a:srgbClr val="656565"/>
                </a:solidFill>
                <a:latin typeface="Trebuchet MS"/>
                <a:cs typeface="Trebuchet MS"/>
              </a:rPr>
              <a:t>1</a:t>
            </a:r>
            <a:endParaRPr sz="350">
              <a:latin typeface="Trebuchet MS"/>
              <a:cs typeface="Trebuchet MS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1096959" y="2174489"/>
            <a:ext cx="23939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i="1" spc="-10" dirty="0">
                <a:solidFill>
                  <a:srgbClr val="656565"/>
                </a:solidFill>
                <a:latin typeface="Arial"/>
                <a:cs typeface="Arial"/>
              </a:rPr>
              <a:t>w</a:t>
            </a:r>
            <a:r>
              <a:rPr sz="450" spc="-10" dirty="0">
                <a:solidFill>
                  <a:srgbClr val="656565"/>
                </a:solidFill>
                <a:latin typeface="Tahoma"/>
                <a:cs typeface="Tahoma"/>
              </a:rPr>
              <a:t>[</a:t>
            </a:r>
            <a:r>
              <a:rPr sz="450" i="1" spc="-10" dirty="0">
                <a:solidFill>
                  <a:srgbClr val="656565"/>
                </a:solidFill>
                <a:latin typeface="Arial"/>
                <a:cs typeface="Arial"/>
              </a:rPr>
              <a:t>t</a:t>
            </a:r>
            <a:r>
              <a:rPr sz="450" spc="-10" dirty="0">
                <a:solidFill>
                  <a:srgbClr val="656565"/>
                </a:solidFill>
                <a:latin typeface="Tahoma"/>
                <a:cs typeface="Tahoma"/>
              </a:rPr>
              <a:t>] </a:t>
            </a:r>
            <a:r>
              <a:rPr sz="450" spc="25" dirty="0">
                <a:solidFill>
                  <a:srgbClr val="656565"/>
                </a:solidFill>
                <a:latin typeface="Lucida Sans Unicode"/>
                <a:cs typeface="Lucida Sans Unicode"/>
              </a:rPr>
              <a:t>2</a:t>
            </a:r>
            <a:r>
              <a:rPr sz="450" spc="-75" dirty="0">
                <a:solidFill>
                  <a:srgbClr val="656565"/>
                </a:solidFill>
                <a:latin typeface="Lucida Sans Unicode"/>
                <a:cs typeface="Lucida Sans Unicode"/>
              </a:rPr>
              <a:t> </a:t>
            </a:r>
            <a:r>
              <a:rPr sz="450" spc="-25" dirty="0">
                <a:solidFill>
                  <a:srgbClr val="656565"/>
                </a:solidFill>
                <a:latin typeface="Lucida Sans Unicode"/>
                <a:cs typeface="Lucida Sans Unicode"/>
              </a:rPr>
              <a:t>&lt;</a:t>
            </a:r>
            <a:endParaRPr sz="450">
              <a:latin typeface="Lucida Sans Unicode"/>
              <a:cs typeface="Lucida Sans Unicode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1310732" y="2170831"/>
            <a:ext cx="346075" cy="742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00" i="1" spc="105" dirty="0">
                <a:solidFill>
                  <a:srgbClr val="656565"/>
                </a:solidFill>
                <a:latin typeface="Arial"/>
                <a:cs typeface="Arial"/>
              </a:rPr>
              <a:t>M</a:t>
            </a:r>
            <a:r>
              <a:rPr sz="300" i="1" spc="-65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300" spc="30" dirty="0">
                <a:solidFill>
                  <a:srgbClr val="656565"/>
                </a:solidFill>
                <a:latin typeface="Lucida Sans Unicode"/>
                <a:cs typeface="Lucida Sans Unicode"/>
              </a:rPr>
              <a:t>—</a:t>
            </a:r>
            <a:r>
              <a:rPr sz="300" i="1" spc="30" dirty="0">
                <a:solidFill>
                  <a:srgbClr val="656565"/>
                </a:solidFill>
                <a:latin typeface="Arial"/>
                <a:cs typeface="Arial"/>
              </a:rPr>
              <a:t>L</a:t>
            </a:r>
            <a:r>
              <a:rPr sz="300" spc="30" dirty="0">
                <a:solidFill>
                  <a:srgbClr val="656565"/>
                </a:solidFill>
                <a:latin typeface="Lucida Sans Unicode"/>
                <a:cs typeface="Lucida Sans Unicode"/>
              </a:rPr>
              <a:t>+1⇥</a:t>
            </a:r>
            <a:r>
              <a:rPr sz="300" i="1" spc="30" dirty="0">
                <a:solidFill>
                  <a:srgbClr val="656565"/>
                </a:solidFill>
                <a:latin typeface="Arial"/>
                <a:cs typeface="Arial"/>
              </a:rPr>
              <a:t>F</a:t>
            </a:r>
            <a:r>
              <a:rPr sz="300" i="1" spc="-60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300" spc="20" dirty="0">
                <a:solidFill>
                  <a:srgbClr val="656565"/>
                </a:solidFill>
                <a:latin typeface="Lucida Sans Unicode"/>
                <a:cs typeface="Lucida Sans Unicode"/>
              </a:rPr>
              <a:t>⇥</a:t>
            </a:r>
            <a:r>
              <a:rPr sz="300" i="1" spc="20" dirty="0">
                <a:solidFill>
                  <a:srgbClr val="656565"/>
                </a:solidFill>
                <a:latin typeface="Arial"/>
                <a:cs typeface="Arial"/>
              </a:rPr>
              <a:t>P</a:t>
            </a:r>
            <a:endParaRPr sz="300">
              <a:latin typeface="Arial"/>
              <a:cs typeface="Arial"/>
            </a:endParaRPr>
          </a:p>
        </p:txBody>
      </p:sp>
      <p:sp>
        <p:nvSpPr>
          <p:cNvPr id="144" name="object 144"/>
          <p:cNvSpPr/>
          <p:nvPr/>
        </p:nvSpPr>
        <p:spPr>
          <a:xfrm>
            <a:off x="1936508" y="996213"/>
            <a:ext cx="1227455" cy="151130"/>
          </a:xfrm>
          <a:custGeom>
            <a:avLst/>
            <a:gdLst/>
            <a:ahLst/>
            <a:cxnLst/>
            <a:rect l="l" t="t" r="r" b="b"/>
            <a:pathLst>
              <a:path w="1227455" h="151130">
                <a:moveTo>
                  <a:pt x="0" y="150660"/>
                </a:moveTo>
                <a:lnTo>
                  <a:pt x="1226958" y="150660"/>
                </a:lnTo>
                <a:lnTo>
                  <a:pt x="1226958" y="0"/>
                </a:lnTo>
                <a:lnTo>
                  <a:pt x="0" y="0"/>
                </a:lnTo>
                <a:lnTo>
                  <a:pt x="0" y="150660"/>
                </a:lnTo>
                <a:close/>
              </a:path>
            </a:pathLst>
          </a:custGeom>
          <a:solidFill>
            <a:srgbClr val="E9E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936508" y="11468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936508" y="11468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936508" y="99621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936508" y="99621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2181900" y="996213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4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2181900" y="1057828"/>
            <a:ext cx="0" cy="89535"/>
          </a:xfrm>
          <a:custGeom>
            <a:avLst/>
            <a:gdLst/>
            <a:ahLst/>
            <a:cxnLst/>
            <a:rect l="l" t="t" r="r" b="b"/>
            <a:pathLst>
              <a:path h="89534">
                <a:moveTo>
                  <a:pt x="0" y="0"/>
                </a:moveTo>
                <a:lnTo>
                  <a:pt x="0" y="8904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2181900" y="11468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2181900" y="11468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2181900" y="99621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2181900" y="99621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2427292" y="996213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4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2427292" y="1057828"/>
            <a:ext cx="0" cy="89535"/>
          </a:xfrm>
          <a:custGeom>
            <a:avLst/>
            <a:gdLst/>
            <a:ahLst/>
            <a:cxnLst/>
            <a:rect l="l" t="t" r="r" b="b"/>
            <a:pathLst>
              <a:path h="89534">
                <a:moveTo>
                  <a:pt x="0" y="0"/>
                </a:moveTo>
                <a:lnTo>
                  <a:pt x="0" y="8904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2427292" y="11468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2427292" y="11468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2427292" y="99621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2427292" y="99621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2672683" y="996213"/>
            <a:ext cx="0" cy="151130"/>
          </a:xfrm>
          <a:custGeom>
            <a:avLst/>
            <a:gdLst/>
            <a:ahLst/>
            <a:cxnLst/>
            <a:rect l="l" t="t" r="r" b="b"/>
            <a:pathLst>
              <a:path h="151130">
                <a:moveTo>
                  <a:pt x="0" y="150660"/>
                </a:moveTo>
                <a:lnTo>
                  <a:pt x="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2672683" y="11468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2672683" y="11468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2672683" y="99621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2672683" y="99621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2918075" y="996213"/>
            <a:ext cx="0" cy="151130"/>
          </a:xfrm>
          <a:custGeom>
            <a:avLst/>
            <a:gdLst/>
            <a:ahLst/>
            <a:cxnLst/>
            <a:rect l="l" t="t" r="r" b="b"/>
            <a:pathLst>
              <a:path h="151130">
                <a:moveTo>
                  <a:pt x="0" y="150660"/>
                </a:moveTo>
                <a:lnTo>
                  <a:pt x="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2918075" y="11468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2918075" y="11468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2918075" y="99621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2918075" y="99621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3163467" y="11468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3163467" y="11468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3163467" y="99621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3163467" y="99621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936508" y="11468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1936508" y="11468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3163467" y="11468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3163467" y="11468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1869264" y="1143855"/>
            <a:ext cx="24130" cy="3175"/>
          </a:xfrm>
          <a:custGeom>
            <a:avLst/>
            <a:gdLst/>
            <a:ahLst/>
            <a:cxnLst/>
            <a:rect l="l" t="t" r="r" b="b"/>
            <a:pathLst>
              <a:path w="24130" h="3175">
                <a:moveTo>
                  <a:pt x="0" y="0"/>
                </a:moveTo>
                <a:lnTo>
                  <a:pt x="23850" y="0"/>
                </a:lnTo>
                <a:lnTo>
                  <a:pt x="23850" y="3162"/>
                </a:lnTo>
                <a:lnTo>
                  <a:pt x="0" y="3162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1936508" y="1116741"/>
            <a:ext cx="1227455" cy="0"/>
          </a:xfrm>
          <a:custGeom>
            <a:avLst/>
            <a:gdLst/>
            <a:ahLst/>
            <a:cxnLst/>
            <a:rect l="l" t="t" r="r" b="b"/>
            <a:pathLst>
              <a:path w="1227455">
                <a:moveTo>
                  <a:pt x="0" y="0"/>
                </a:moveTo>
                <a:lnTo>
                  <a:pt x="122695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1936508" y="111674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1936508" y="111674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3163467" y="111674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3163467" y="111674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1870931" y="1113723"/>
            <a:ext cx="24130" cy="3175"/>
          </a:xfrm>
          <a:custGeom>
            <a:avLst/>
            <a:gdLst/>
            <a:ahLst/>
            <a:cxnLst/>
            <a:rect l="l" t="t" r="r" b="b"/>
            <a:pathLst>
              <a:path w="24130" h="3175">
                <a:moveTo>
                  <a:pt x="0" y="0"/>
                </a:moveTo>
                <a:lnTo>
                  <a:pt x="23850" y="0"/>
                </a:lnTo>
                <a:lnTo>
                  <a:pt x="23850" y="3162"/>
                </a:lnTo>
                <a:lnTo>
                  <a:pt x="0" y="3162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1936508" y="1086609"/>
            <a:ext cx="1227455" cy="0"/>
          </a:xfrm>
          <a:custGeom>
            <a:avLst/>
            <a:gdLst/>
            <a:ahLst/>
            <a:cxnLst/>
            <a:rect l="l" t="t" r="r" b="b"/>
            <a:pathLst>
              <a:path w="1227455">
                <a:moveTo>
                  <a:pt x="0" y="0"/>
                </a:moveTo>
                <a:lnTo>
                  <a:pt x="122695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1936508" y="10866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1936508" y="10866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3163467" y="10866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3163467" y="10866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1936508" y="1056477"/>
            <a:ext cx="1227455" cy="0"/>
          </a:xfrm>
          <a:custGeom>
            <a:avLst/>
            <a:gdLst/>
            <a:ahLst/>
            <a:cxnLst/>
            <a:rect l="l" t="t" r="r" b="b"/>
            <a:pathLst>
              <a:path w="1227455">
                <a:moveTo>
                  <a:pt x="0" y="0"/>
                </a:moveTo>
                <a:lnTo>
                  <a:pt x="122695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1936508" y="105647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1936508" y="105647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3163467" y="105647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3163467" y="105647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2611533" y="1026345"/>
            <a:ext cx="552450" cy="0"/>
          </a:xfrm>
          <a:custGeom>
            <a:avLst/>
            <a:gdLst/>
            <a:ahLst/>
            <a:cxnLst/>
            <a:rect l="l" t="t" r="r" b="b"/>
            <a:pathLst>
              <a:path w="552450">
                <a:moveTo>
                  <a:pt x="0" y="0"/>
                </a:moveTo>
                <a:lnTo>
                  <a:pt x="55193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936508" y="1026345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936508" y="102634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936508" y="102634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3163467" y="102634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3163467" y="102634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1936508" y="99621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1936508" y="99621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3163467" y="99621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3163467" y="99621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 txBox="1"/>
          <p:nvPr/>
        </p:nvSpPr>
        <p:spPr>
          <a:xfrm>
            <a:off x="1883303" y="957178"/>
            <a:ext cx="50165" cy="698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0" dirty="0">
                <a:solidFill>
                  <a:srgbClr val="262626"/>
                </a:solidFill>
                <a:latin typeface="Lucida Sans Unicode"/>
                <a:cs typeface="Lucida Sans Unicode"/>
              </a:rPr>
              <a:t>6</a:t>
            </a:r>
            <a:endParaRPr sz="300">
              <a:latin typeface="Lucida Sans Unicode"/>
              <a:cs typeface="Lucida Sans Unicode"/>
            </a:endParaRPr>
          </a:p>
        </p:txBody>
      </p:sp>
      <p:sp>
        <p:nvSpPr>
          <p:cNvPr id="207" name="object 207"/>
          <p:cNvSpPr/>
          <p:nvPr/>
        </p:nvSpPr>
        <p:spPr>
          <a:xfrm>
            <a:off x="1936508" y="1025874"/>
            <a:ext cx="1227455" cy="107950"/>
          </a:xfrm>
          <a:custGeom>
            <a:avLst/>
            <a:gdLst/>
            <a:ahLst/>
            <a:cxnLst/>
            <a:rect l="l" t="t" r="r" b="b"/>
            <a:pathLst>
              <a:path w="1227455" h="107950">
                <a:moveTo>
                  <a:pt x="0" y="60190"/>
                </a:moveTo>
                <a:lnTo>
                  <a:pt x="15336" y="60667"/>
                </a:lnTo>
                <a:lnTo>
                  <a:pt x="30673" y="61327"/>
                </a:lnTo>
                <a:lnTo>
                  <a:pt x="46010" y="60926"/>
                </a:lnTo>
                <a:lnTo>
                  <a:pt x="61347" y="58947"/>
                </a:lnTo>
                <a:lnTo>
                  <a:pt x="76684" y="62956"/>
                </a:lnTo>
                <a:lnTo>
                  <a:pt x="92021" y="57909"/>
                </a:lnTo>
                <a:lnTo>
                  <a:pt x="107358" y="64413"/>
                </a:lnTo>
                <a:lnTo>
                  <a:pt x="122695" y="58292"/>
                </a:lnTo>
                <a:lnTo>
                  <a:pt x="138032" y="63736"/>
                </a:lnTo>
                <a:lnTo>
                  <a:pt x="153369" y="60328"/>
                </a:lnTo>
                <a:lnTo>
                  <a:pt x="168706" y="61312"/>
                </a:lnTo>
                <a:lnTo>
                  <a:pt x="184043" y="56674"/>
                </a:lnTo>
                <a:lnTo>
                  <a:pt x="199380" y="60559"/>
                </a:lnTo>
                <a:lnTo>
                  <a:pt x="214717" y="62507"/>
                </a:lnTo>
                <a:lnTo>
                  <a:pt x="230054" y="58660"/>
                </a:lnTo>
                <a:lnTo>
                  <a:pt x="245391" y="69385"/>
                </a:lnTo>
                <a:lnTo>
                  <a:pt x="260728" y="49847"/>
                </a:lnTo>
                <a:lnTo>
                  <a:pt x="276065" y="68620"/>
                </a:lnTo>
                <a:lnTo>
                  <a:pt x="291402" y="56909"/>
                </a:lnTo>
                <a:lnTo>
                  <a:pt x="306739" y="62338"/>
                </a:lnTo>
                <a:lnTo>
                  <a:pt x="322076" y="66355"/>
                </a:lnTo>
                <a:lnTo>
                  <a:pt x="337413" y="51083"/>
                </a:lnTo>
                <a:lnTo>
                  <a:pt x="352750" y="71092"/>
                </a:lnTo>
                <a:lnTo>
                  <a:pt x="368087" y="51907"/>
                </a:lnTo>
                <a:lnTo>
                  <a:pt x="383424" y="62125"/>
                </a:lnTo>
                <a:lnTo>
                  <a:pt x="398761" y="54967"/>
                </a:lnTo>
                <a:lnTo>
                  <a:pt x="414098" y="69209"/>
                </a:lnTo>
                <a:lnTo>
                  <a:pt x="429435" y="60724"/>
                </a:lnTo>
                <a:lnTo>
                  <a:pt x="444772" y="61385"/>
                </a:lnTo>
                <a:lnTo>
                  <a:pt x="460109" y="61308"/>
                </a:lnTo>
                <a:lnTo>
                  <a:pt x="475446" y="39901"/>
                </a:lnTo>
                <a:lnTo>
                  <a:pt x="490783" y="87100"/>
                </a:lnTo>
                <a:lnTo>
                  <a:pt x="506120" y="42255"/>
                </a:lnTo>
                <a:lnTo>
                  <a:pt x="521457" y="85687"/>
                </a:lnTo>
                <a:lnTo>
                  <a:pt x="536794" y="49611"/>
                </a:lnTo>
                <a:lnTo>
                  <a:pt x="552131" y="50965"/>
                </a:lnTo>
                <a:lnTo>
                  <a:pt x="567468" y="91808"/>
                </a:lnTo>
                <a:lnTo>
                  <a:pt x="582805" y="0"/>
                </a:lnTo>
                <a:lnTo>
                  <a:pt x="598142" y="107816"/>
                </a:lnTo>
                <a:lnTo>
                  <a:pt x="613479" y="47846"/>
                </a:lnTo>
                <a:lnTo>
                  <a:pt x="628816" y="56644"/>
                </a:lnTo>
                <a:lnTo>
                  <a:pt x="644153" y="76742"/>
                </a:lnTo>
                <a:lnTo>
                  <a:pt x="659490" y="22599"/>
                </a:lnTo>
                <a:lnTo>
                  <a:pt x="674827" y="85805"/>
                </a:lnTo>
                <a:lnTo>
                  <a:pt x="690164" y="64501"/>
                </a:lnTo>
                <a:lnTo>
                  <a:pt x="705501" y="91573"/>
                </a:lnTo>
                <a:lnTo>
                  <a:pt x="720838" y="47434"/>
                </a:lnTo>
                <a:lnTo>
                  <a:pt x="736175" y="32368"/>
                </a:lnTo>
                <a:lnTo>
                  <a:pt x="751512" y="75271"/>
                </a:lnTo>
                <a:lnTo>
                  <a:pt x="766849" y="34840"/>
                </a:lnTo>
                <a:lnTo>
                  <a:pt x="782186" y="64339"/>
                </a:lnTo>
                <a:lnTo>
                  <a:pt x="797523" y="82392"/>
                </a:lnTo>
                <a:lnTo>
                  <a:pt x="812860" y="49435"/>
                </a:lnTo>
                <a:lnTo>
                  <a:pt x="828197" y="58733"/>
                </a:lnTo>
                <a:lnTo>
                  <a:pt x="843534" y="92750"/>
                </a:lnTo>
                <a:lnTo>
                  <a:pt x="858871" y="50259"/>
                </a:lnTo>
                <a:lnTo>
                  <a:pt x="874207" y="55408"/>
                </a:lnTo>
                <a:lnTo>
                  <a:pt x="889544" y="60264"/>
                </a:lnTo>
                <a:lnTo>
                  <a:pt x="904881" y="28248"/>
                </a:lnTo>
                <a:lnTo>
                  <a:pt x="920218" y="75683"/>
                </a:lnTo>
                <a:lnTo>
                  <a:pt x="935555" y="83451"/>
                </a:lnTo>
                <a:lnTo>
                  <a:pt x="950892" y="52966"/>
                </a:lnTo>
                <a:lnTo>
                  <a:pt x="966229" y="55732"/>
                </a:lnTo>
                <a:lnTo>
                  <a:pt x="981566" y="62081"/>
                </a:lnTo>
                <a:lnTo>
                  <a:pt x="996903" y="54702"/>
                </a:lnTo>
                <a:lnTo>
                  <a:pt x="1012240" y="66590"/>
                </a:lnTo>
                <a:lnTo>
                  <a:pt x="1027577" y="56144"/>
                </a:lnTo>
                <a:lnTo>
                  <a:pt x="1042914" y="59153"/>
                </a:lnTo>
                <a:lnTo>
                  <a:pt x="1058251" y="78978"/>
                </a:lnTo>
                <a:lnTo>
                  <a:pt x="1073588" y="54290"/>
                </a:lnTo>
                <a:lnTo>
                  <a:pt x="1088925" y="54820"/>
                </a:lnTo>
                <a:lnTo>
                  <a:pt x="1104262" y="56909"/>
                </a:lnTo>
                <a:lnTo>
                  <a:pt x="1119599" y="58719"/>
                </a:lnTo>
                <a:lnTo>
                  <a:pt x="1134936" y="65089"/>
                </a:lnTo>
                <a:lnTo>
                  <a:pt x="1150273" y="62927"/>
                </a:lnTo>
                <a:lnTo>
                  <a:pt x="1165610" y="55614"/>
                </a:lnTo>
                <a:lnTo>
                  <a:pt x="1180947" y="64883"/>
                </a:lnTo>
                <a:lnTo>
                  <a:pt x="1196284" y="66649"/>
                </a:lnTo>
                <a:lnTo>
                  <a:pt x="1211621" y="52966"/>
                </a:lnTo>
                <a:lnTo>
                  <a:pt x="1226958" y="62058"/>
                </a:lnTo>
              </a:path>
            </a:pathLst>
          </a:custGeom>
          <a:ln w="5334">
            <a:solidFill>
              <a:srgbClr val="4C71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1936508" y="1045413"/>
            <a:ext cx="1227455" cy="88265"/>
          </a:xfrm>
          <a:custGeom>
            <a:avLst/>
            <a:gdLst/>
            <a:ahLst/>
            <a:cxnLst/>
            <a:rect l="l" t="t" r="r" b="b"/>
            <a:pathLst>
              <a:path w="1227455" h="88265">
                <a:moveTo>
                  <a:pt x="0" y="41975"/>
                </a:moveTo>
                <a:lnTo>
                  <a:pt x="15336" y="40166"/>
                </a:lnTo>
                <a:lnTo>
                  <a:pt x="30673" y="41475"/>
                </a:lnTo>
                <a:lnTo>
                  <a:pt x="46010" y="40353"/>
                </a:lnTo>
                <a:lnTo>
                  <a:pt x="61347" y="43094"/>
                </a:lnTo>
                <a:lnTo>
                  <a:pt x="76684" y="40136"/>
                </a:lnTo>
                <a:lnTo>
                  <a:pt x="92021" y="40055"/>
                </a:lnTo>
                <a:lnTo>
                  <a:pt x="107358" y="42027"/>
                </a:lnTo>
                <a:lnTo>
                  <a:pt x="122695" y="41036"/>
                </a:lnTo>
                <a:lnTo>
                  <a:pt x="138032" y="41619"/>
                </a:lnTo>
                <a:lnTo>
                  <a:pt x="153369" y="40828"/>
                </a:lnTo>
                <a:lnTo>
                  <a:pt x="168706" y="41865"/>
                </a:lnTo>
                <a:lnTo>
                  <a:pt x="184043" y="40763"/>
                </a:lnTo>
                <a:lnTo>
                  <a:pt x="199380" y="43859"/>
                </a:lnTo>
                <a:lnTo>
                  <a:pt x="214717" y="40920"/>
                </a:lnTo>
                <a:lnTo>
                  <a:pt x="230054" y="40747"/>
                </a:lnTo>
                <a:lnTo>
                  <a:pt x="245391" y="39077"/>
                </a:lnTo>
                <a:lnTo>
                  <a:pt x="260728" y="39901"/>
                </a:lnTo>
                <a:lnTo>
                  <a:pt x="276065" y="41718"/>
                </a:lnTo>
                <a:lnTo>
                  <a:pt x="291402" y="40122"/>
                </a:lnTo>
                <a:lnTo>
                  <a:pt x="306739" y="42954"/>
                </a:lnTo>
                <a:lnTo>
                  <a:pt x="322076" y="43197"/>
                </a:lnTo>
                <a:lnTo>
                  <a:pt x="337413" y="44374"/>
                </a:lnTo>
                <a:lnTo>
                  <a:pt x="352750" y="34928"/>
                </a:lnTo>
                <a:lnTo>
                  <a:pt x="368087" y="42038"/>
                </a:lnTo>
                <a:lnTo>
                  <a:pt x="383424" y="40548"/>
                </a:lnTo>
                <a:lnTo>
                  <a:pt x="398761" y="41061"/>
                </a:lnTo>
                <a:lnTo>
                  <a:pt x="414098" y="47169"/>
                </a:lnTo>
                <a:lnTo>
                  <a:pt x="429435" y="34398"/>
                </a:lnTo>
                <a:lnTo>
                  <a:pt x="444772" y="43329"/>
                </a:lnTo>
                <a:lnTo>
                  <a:pt x="460109" y="39739"/>
                </a:lnTo>
                <a:lnTo>
                  <a:pt x="475446" y="46080"/>
                </a:lnTo>
                <a:lnTo>
                  <a:pt x="490783" y="46316"/>
                </a:lnTo>
                <a:lnTo>
                  <a:pt x="506120" y="28719"/>
                </a:lnTo>
                <a:lnTo>
                  <a:pt x="521457" y="48464"/>
                </a:lnTo>
                <a:lnTo>
                  <a:pt x="536794" y="41094"/>
                </a:lnTo>
                <a:lnTo>
                  <a:pt x="552131" y="23187"/>
                </a:lnTo>
                <a:lnTo>
                  <a:pt x="567468" y="46875"/>
                </a:lnTo>
                <a:lnTo>
                  <a:pt x="582805" y="52672"/>
                </a:lnTo>
                <a:lnTo>
                  <a:pt x="598142" y="38488"/>
                </a:lnTo>
                <a:lnTo>
                  <a:pt x="613479" y="57086"/>
                </a:lnTo>
                <a:lnTo>
                  <a:pt x="628816" y="43432"/>
                </a:lnTo>
                <a:lnTo>
                  <a:pt x="644153" y="17537"/>
                </a:lnTo>
                <a:lnTo>
                  <a:pt x="659490" y="44874"/>
                </a:lnTo>
                <a:lnTo>
                  <a:pt x="674827" y="38591"/>
                </a:lnTo>
                <a:lnTo>
                  <a:pt x="690164" y="50435"/>
                </a:lnTo>
                <a:lnTo>
                  <a:pt x="705501" y="35428"/>
                </a:lnTo>
                <a:lnTo>
                  <a:pt x="720838" y="29778"/>
                </a:lnTo>
                <a:lnTo>
                  <a:pt x="736175" y="41471"/>
                </a:lnTo>
                <a:lnTo>
                  <a:pt x="751512" y="33721"/>
                </a:lnTo>
                <a:lnTo>
                  <a:pt x="766849" y="88041"/>
                </a:lnTo>
                <a:lnTo>
                  <a:pt x="782186" y="56615"/>
                </a:lnTo>
                <a:lnTo>
                  <a:pt x="797523" y="0"/>
                </a:lnTo>
                <a:lnTo>
                  <a:pt x="812860" y="31897"/>
                </a:lnTo>
                <a:lnTo>
                  <a:pt x="828197" y="42159"/>
                </a:lnTo>
                <a:lnTo>
                  <a:pt x="843534" y="34310"/>
                </a:lnTo>
                <a:lnTo>
                  <a:pt x="858871" y="56026"/>
                </a:lnTo>
                <a:lnTo>
                  <a:pt x="874207" y="42402"/>
                </a:lnTo>
                <a:lnTo>
                  <a:pt x="889544" y="28660"/>
                </a:lnTo>
                <a:lnTo>
                  <a:pt x="904881" y="65913"/>
                </a:lnTo>
                <a:lnTo>
                  <a:pt x="920218" y="39018"/>
                </a:lnTo>
                <a:lnTo>
                  <a:pt x="935555" y="21775"/>
                </a:lnTo>
                <a:lnTo>
                  <a:pt x="950892" y="43785"/>
                </a:lnTo>
                <a:lnTo>
                  <a:pt x="966229" y="45580"/>
                </a:lnTo>
                <a:lnTo>
                  <a:pt x="981566" y="46080"/>
                </a:lnTo>
                <a:lnTo>
                  <a:pt x="996903" y="44226"/>
                </a:lnTo>
                <a:lnTo>
                  <a:pt x="1012240" y="37370"/>
                </a:lnTo>
                <a:lnTo>
                  <a:pt x="1027577" y="40254"/>
                </a:lnTo>
                <a:lnTo>
                  <a:pt x="1042914" y="40670"/>
                </a:lnTo>
                <a:lnTo>
                  <a:pt x="1058251" y="28248"/>
                </a:lnTo>
                <a:lnTo>
                  <a:pt x="1073588" y="47051"/>
                </a:lnTo>
                <a:lnTo>
                  <a:pt x="1088925" y="45757"/>
                </a:lnTo>
                <a:lnTo>
                  <a:pt x="1104262" y="43756"/>
                </a:lnTo>
                <a:lnTo>
                  <a:pt x="1119599" y="47816"/>
                </a:lnTo>
                <a:lnTo>
                  <a:pt x="1134936" y="37282"/>
                </a:lnTo>
                <a:lnTo>
                  <a:pt x="1150273" y="38871"/>
                </a:lnTo>
                <a:lnTo>
                  <a:pt x="1165610" y="41364"/>
                </a:lnTo>
                <a:lnTo>
                  <a:pt x="1180947" y="38915"/>
                </a:lnTo>
                <a:lnTo>
                  <a:pt x="1196284" y="36340"/>
                </a:lnTo>
                <a:lnTo>
                  <a:pt x="1211621" y="49082"/>
                </a:lnTo>
                <a:lnTo>
                  <a:pt x="1226958" y="39342"/>
                </a:lnTo>
              </a:path>
            </a:pathLst>
          </a:custGeom>
          <a:ln w="5334">
            <a:solidFill>
              <a:srgbClr val="54A7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 txBox="1"/>
          <p:nvPr/>
        </p:nvSpPr>
        <p:spPr>
          <a:xfrm>
            <a:off x="2163759" y="886651"/>
            <a:ext cx="778510" cy="1193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" spc="25" dirty="0">
                <a:solidFill>
                  <a:srgbClr val="262626"/>
                </a:solidFill>
                <a:latin typeface="Lucida Sans Unicode"/>
                <a:cs typeface="Lucida Sans Unicode"/>
              </a:rPr>
              <a:t>Impulse</a:t>
            </a:r>
            <a:r>
              <a:rPr sz="600" spc="-35" dirty="0">
                <a:solidFill>
                  <a:srgbClr val="262626"/>
                </a:solidFill>
                <a:latin typeface="Lucida Sans Unicode"/>
                <a:cs typeface="Lucida Sans Unicode"/>
              </a:rPr>
              <a:t> </a:t>
            </a:r>
            <a:r>
              <a:rPr sz="600" spc="30" dirty="0">
                <a:solidFill>
                  <a:srgbClr val="262626"/>
                </a:solidFill>
                <a:latin typeface="Lucida Sans Unicode"/>
                <a:cs typeface="Lucida Sans Unicode"/>
              </a:rPr>
              <a:t>responses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210" name="object 210"/>
          <p:cNvSpPr/>
          <p:nvPr/>
        </p:nvSpPr>
        <p:spPr>
          <a:xfrm>
            <a:off x="1946033" y="1031783"/>
            <a:ext cx="666115" cy="0"/>
          </a:xfrm>
          <a:custGeom>
            <a:avLst/>
            <a:gdLst/>
            <a:ahLst/>
            <a:cxnLst/>
            <a:rect l="l" t="t" r="r" b="b"/>
            <a:pathLst>
              <a:path w="666114">
                <a:moveTo>
                  <a:pt x="0" y="0"/>
                </a:moveTo>
                <a:lnTo>
                  <a:pt x="665499" y="0"/>
                </a:lnTo>
              </a:path>
            </a:pathLst>
          </a:custGeom>
          <a:ln w="52089">
            <a:solidFill>
              <a:srgbClr val="E9E9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1946033" y="1005738"/>
            <a:ext cx="666115" cy="52705"/>
          </a:xfrm>
          <a:custGeom>
            <a:avLst/>
            <a:gdLst/>
            <a:ahLst/>
            <a:cxnLst/>
            <a:rect l="l" t="t" r="r" b="b"/>
            <a:pathLst>
              <a:path w="666114" h="52705">
                <a:moveTo>
                  <a:pt x="0" y="52089"/>
                </a:moveTo>
                <a:lnTo>
                  <a:pt x="665499" y="52089"/>
                </a:lnTo>
                <a:lnTo>
                  <a:pt x="665499" y="0"/>
                </a:lnTo>
                <a:lnTo>
                  <a:pt x="0" y="0"/>
                </a:lnTo>
                <a:lnTo>
                  <a:pt x="0" y="5208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2307864" y="1028955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5334">
            <a:solidFill>
              <a:srgbClr val="54A7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 txBox="1"/>
          <p:nvPr/>
        </p:nvSpPr>
        <p:spPr>
          <a:xfrm>
            <a:off x="1882232" y="992747"/>
            <a:ext cx="737870" cy="698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32130" algn="l"/>
              </a:tabLst>
            </a:pPr>
            <a:r>
              <a:rPr sz="450" baseline="9259" dirty="0">
                <a:solidFill>
                  <a:srgbClr val="262626"/>
                </a:solidFill>
                <a:latin typeface="Lucida Sans Unicode"/>
                <a:cs typeface="Lucida Sans Unicode"/>
              </a:rPr>
              <a:t>4  </a:t>
            </a:r>
            <a:r>
              <a:rPr sz="450" u="sng" baseline="9259" dirty="0">
                <a:solidFill>
                  <a:srgbClr val="262626"/>
                </a:solidFill>
                <a:uFill>
                  <a:solidFill>
                    <a:srgbClr val="4C71AF"/>
                  </a:solidFill>
                </a:uFill>
                <a:latin typeface="Lucida Sans Unicode"/>
                <a:cs typeface="Lucida Sans Unicode"/>
              </a:rPr>
              <a:t>       </a:t>
            </a:r>
            <a:r>
              <a:rPr sz="450" baseline="9259" dirty="0">
                <a:solidFill>
                  <a:srgbClr val="262626"/>
                </a:solidFill>
                <a:latin typeface="Lucida Sans Unicode"/>
                <a:cs typeface="Lucida Sans Unicode"/>
              </a:rPr>
              <a:t> </a:t>
            </a:r>
            <a:r>
              <a:rPr sz="450" spc="104" baseline="9259" dirty="0">
                <a:solidFill>
                  <a:srgbClr val="262626"/>
                </a:solidFill>
                <a:latin typeface="Lucida Sans Unicode"/>
                <a:cs typeface="Lucida Sans Unicode"/>
              </a:rPr>
              <a:t> </a:t>
            </a:r>
            <a:r>
              <a:rPr sz="300" spc="5" dirty="0">
                <a:solidFill>
                  <a:srgbClr val="262626"/>
                </a:solidFill>
                <a:latin typeface="Lucida Sans Unicode"/>
                <a:cs typeface="Lucida Sans Unicode"/>
              </a:rPr>
              <a:t>Channel</a:t>
            </a:r>
            <a:r>
              <a:rPr sz="300" dirty="0">
                <a:solidFill>
                  <a:srgbClr val="262626"/>
                </a:solidFill>
                <a:latin typeface="Lucida Sans Unicode"/>
                <a:cs typeface="Lucida Sans Unicode"/>
              </a:rPr>
              <a:t> 0	</a:t>
            </a:r>
            <a:r>
              <a:rPr sz="300" spc="5" dirty="0">
                <a:solidFill>
                  <a:srgbClr val="262626"/>
                </a:solidFill>
                <a:latin typeface="Lucida Sans Unicode"/>
                <a:cs typeface="Lucida Sans Unicode"/>
              </a:rPr>
              <a:t>Channel</a:t>
            </a:r>
            <a:r>
              <a:rPr sz="300" spc="-45" dirty="0">
                <a:solidFill>
                  <a:srgbClr val="262626"/>
                </a:solidFill>
                <a:latin typeface="Lucida Sans Unicode"/>
                <a:cs typeface="Lucida Sans Unicode"/>
              </a:rPr>
              <a:t> </a:t>
            </a:r>
            <a:r>
              <a:rPr sz="300" dirty="0">
                <a:solidFill>
                  <a:srgbClr val="262626"/>
                </a:solidFill>
                <a:latin typeface="Lucida Sans Unicode"/>
                <a:cs typeface="Lucida Sans Unicode"/>
              </a:rPr>
              <a:t>1</a:t>
            </a:r>
            <a:endParaRPr sz="300">
              <a:latin typeface="Lucida Sans Unicode"/>
              <a:cs typeface="Lucida Sans Unicode"/>
            </a:endParaRPr>
          </a:p>
        </p:txBody>
      </p:sp>
      <p:sp>
        <p:nvSpPr>
          <p:cNvPr id="214" name="object 214"/>
          <p:cNvSpPr/>
          <p:nvPr/>
        </p:nvSpPr>
        <p:spPr>
          <a:xfrm>
            <a:off x="3408858" y="996213"/>
            <a:ext cx="1226958" cy="1506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3411246" y="11468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3411246" y="11468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3411246" y="99621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3411246" y="99621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3564019" y="11468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3564019" y="11468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3564019" y="99621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3564019" y="99621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3716792" y="11468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3716792" y="11468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3716792" y="99621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3716792" y="99621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3869565" y="11468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3869565" y="11468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3869565" y="99621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3869565" y="99621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4022338" y="11468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4022338" y="11468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4022338" y="99621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4022338" y="99621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4175111" y="11468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4175111" y="11468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4175111" y="99621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4175111" y="99621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4327884" y="11468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4327884" y="11468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4327884" y="99621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4327884" y="99621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4480657" y="11468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4480657" y="11468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4480657" y="99621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4480657" y="99621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4633430" y="11468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4633430" y="11468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4633430" y="99621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4633430" y="99621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3408858" y="11468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3408858" y="11468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4635817" y="11468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4635817" y="11468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3408858" y="109665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3408858" y="109665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4635817" y="109665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4635817" y="109665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3408858" y="104643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3408858" y="104643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4635817" y="104643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4635817" y="104643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3408858" y="99621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3408858" y="99621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4635817" y="99621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4635817" y="99621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3408858" y="996213"/>
            <a:ext cx="1227455" cy="0"/>
          </a:xfrm>
          <a:custGeom>
            <a:avLst/>
            <a:gdLst/>
            <a:ahLst/>
            <a:cxnLst/>
            <a:rect l="l" t="t" r="r" b="b"/>
            <a:pathLst>
              <a:path w="1227454">
                <a:moveTo>
                  <a:pt x="0" y="0"/>
                </a:moveTo>
                <a:lnTo>
                  <a:pt x="1226958" y="0"/>
                </a:lnTo>
              </a:path>
            </a:pathLst>
          </a:custGeom>
          <a:ln w="381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3408858" y="996213"/>
            <a:ext cx="0" cy="151130"/>
          </a:xfrm>
          <a:custGeom>
            <a:avLst/>
            <a:gdLst/>
            <a:ahLst/>
            <a:cxnLst/>
            <a:rect l="l" t="t" r="r" b="b"/>
            <a:pathLst>
              <a:path h="151130">
                <a:moveTo>
                  <a:pt x="0" y="150660"/>
                </a:moveTo>
                <a:lnTo>
                  <a:pt x="0" y="0"/>
                </a:lnTo>
              </a:path>
            </a:pathLst>
          </a:custGeom>
          <a:ln w="381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4635817" y="996213"/>
            <a:ext cx="0" cy="151130"/>
          </a:xfrm>
          <a:custGeom>
            <a:avLst/>
            <a:gdLst/>
            <a:ahLst/>
            <a:cxnLst/>
            <a:rect l="l" t="t" r="r" b="b"/>
            <a:pathLst>
              <a:path h="151130">
                <a:moveTo>
                  <a:pt x="0" y="150660"/>
                </a:moveTo>
                <a:lnTo>
                  <a:pt x="0" y="0"/>
                </a:lnTo>
              </a:path>
            </a:pathLst>
          </a:custGeom>
          <a:ln w="381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3408858" y="1146873"/>
            <a:ext cx="1227455" cy="0"/>
          </a:xfrm>
          <a:custGeom>
            <a:avLst/>
            <a:gdLst/>
            <a:ahLst/>
            <a:cxnLst/>
            <a:rect l="l" t="t" r="r" b="b"/>
            <a:pathLst>
              <a:path w="1227454">
                <a:moveTo>
                  <a:pt x="0" y="0"/>
                </a:moveTo>
                <a:lnTo>
                  <a:pt x="1226958" y="0"/>
                </a:lnTo>
              </a:path>
            </a:pathLst>
          </a:custGeom>
          <a:ln w="381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 txBox="1"/>
          <p:nvPr/>
        </p:nvSpPr>
        <p:spPr>
          <a:xfrm>
            <a:off x="3752879" y="886651"/>
            <a:ext cx="554990" cy="1193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" spc="40" dirty="0">
                <a:solidFill>
                  <a:srgbClr val="262626"/>
                </a:solidFill>
                <a:latin typeface="Lucida Sans Unicode"/>
                <a:cs typeface="Lucida Sans Unicode"/>
              </a:rPr>
              <a:t>Beampattern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272" name="object 272"/>
          <p:cNvSpPr/>
          <p:nvPr/>
        </p:nvSpPr>
        <p:spPr>
          <a:xfrm>
            <a:off x="4734572" y="28478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4734572" y="28478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 txBox="1"/>
          <p:nvPr/>
        </p:nvSpPr>
        <p:spPr>
          <a:xfrm>
            <a:off x="4743208" y="2789231"/>
            <a:ext cx="68580" cy="103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00" spc="15" dirty="0">
                <a:solidFill>
                  <a:srgbClr val="262626"/>
                </a:solidFill>
                <a:latin typeface="Lucida Sans Unicode"/>
                <a:cs typeface="Lucida Sans Unicode"/>
              </a:rPr>
              <a:t>0</a:t>
            </a:r>
            <a:endParaRPr sz="500">
              <a:latin typeface="Lucida Sans Unicode"/>
              <a:cs typeface="Lucida Sans Unicode"/>
            </a:endParaRPr>
          </a:p>
        </p:txBody>
      </p:sp>
      <p:sp>
        <p:nvSpPr>
          <p:cNvPr id="275" name="object 275"/>
          <p:cNvSpPr/>
          <p:nvPr/>
        </p:nvSpPr>
        <p:spPr>
          <a:xfrm>
            <a:off x="4734572" y="250223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4734572" y="250223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 txBox="1"/>
          <p:nvPr/>
        </p:nvSpPr>
        <p:spPr>
          <a:xfrm>
            <a:off x="4743208" y="2443588"/>
            <a:ext cx="68580" cy="103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00" spc="15" dirty="0">
                <a:solidFill>
                  <a:srgbClr val="262626"/>
                </a:solidFill>
                <a:latin typeface="Lucida Sans Unicode"/>
                <a:cs typeface="Lucida Sans Unicode"/>
              </a:rPr>
              <a:t>6</a:t>
            </a:r>
            <a:endParaRPr sz="500">
              <a:latin typeface="Lucida Sans Unicode"/>
              <a:cs typeface="Lucida Sans Unicode"/>
            </a:endParaRPr>
          </a:p>
        </p:txBody>
      </p:sp>
      <p:sp>
        <p:nvSpPr>
          <p:cNvPr id="278" name="object 278"/>
          <p:cNvSpPr/>
          <p:nvPr/>
        </p:nvSpPr>
        <p:spPr>
          <a:xfrm>
            <a:off x="4734572" y="215658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4734572" y="215658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 txBox="1"/>
          <p:nvPr/>
        </p:nvSpPr>
        <p:spPr>
          <a:xfrm>
            <a:off x="4743208" y="2097945"/>
            <a:ext cx="111125" cy="103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00" spc="15" dirty="0">
                <a:solidFill>
                  <a:srgbClr val="262626"/>
                </a:solidFill>
                <a:latin typeface="Lucida Sans Unicode"/>
                <a:cs typeface="Lucida Sans Unicode"/>
              </a:rPr>
              <a:t>12</a:t>
            </a:r>
            <a:endParaRPr sz="500">
              <a:latin typeface="Lucida Sans Unicode"/>
              <a:cs typeface="Lucida Sans Unicode"/>
            </a:endParaRPr>
          </a:p>
        </p:txBody>
      </p:sp>
      <p:sp>
        <p:nvSpPr>
          <p:cNvPr id="281" name="object 281"/>
          <p:cNvSpPr/>
          <p:nvPr/>
        </p:nvSpPr>
        <p:spPr>
          <a:xfrm>
            <a:off x="4734572" y="181094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4734572" y="181094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 txBox="1"/>
          <p:nvPr/>
        </p:nvSpPr>
        <p:spPr>
          <a:xfrm>
            <a:off x="4743208" y="1752301"/>
            <a:ext cx="111125" cy="103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00" spc="15" dirty="0">
                <a:solidFill>
                  <a:srgbClr val="262626"/>
                </a:solidFill>
                <a:latin typeface="Lucida Sans Unicode"/>
                <a:cs typeface="Lucida Sans Unicode"/>
              </a:rPr>
              <a:t>18</a:t>
            </a:r>
            <a:endParaRPr sz="500">
              <a:latin typeface="Lucida Sans Unicode"/>
              <a:cs typeface="Lucida Sans Unicode"/>
            </a:endParaRPr>
          </a:p>
        </p:txBody>
      </p:sp>
      <p:sp>
        <p:nvSpPr>
          <p:cNvPr id="284" name="object 284"/>
          <p:cNvSpPr/>
          <p:nvPr/>
        </p:nvSpPr>
        <p:spPr>
          <a:xfrm>
            <a:off x="4734572" y="1465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4734572" y="1465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 txBox="1"/>
          <p:nvPr/>
        </p:nvSpPr>
        <p:spPr>
          <a:xfrm>
            <a:off x="4743208" y="1406658"/>
            <a:ext cx="111125" cy="103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00" spc="15" dirty="0">
                <a:solidFill>
                  <a:srgbClr val="262626"/>
                </a:solidFill>
                <a:latin typeface="Lucida Sans Unicode"/>
                <a:cs typeface="Lucida Sans Unicode"/>
              </a:rPr>
              <a:t>24</a:t>
            </a:r>
            <a:endParaRPr sz="500">
              <a:latin typeface="Lucida Sans Unicode"/>
              <a:cs typeface="Lucida Sans Unicode"/>
            </a:endParaRPr>
          </a:p>
        </p:txBody>
      </p:sp>
      <p:sp>
        <p:nvSpPr>
          <p:cNvPr id="287" name="object 287"/>
          <p:cNvSpPr/>
          <p:nvPr/>
        </p:nvSpPr>
        <p:spPr>
          <a:xfrm>
            <a:off x="4734572" y="1119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4734572" y="1119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 txBox="1"/>
          <p:nvPr/>
        </p:nvSpPr>
        <p:spPr>
          <a:xfrm>
            <a:off x="4743208" y="1061015"/>
            <a:ext cx="111125" cy="103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00" spc="15" dirty="0">
                <a:solidFill>
                  <a:srgbClr val="262626"/>
                </a:solidFill>
                <a:latin typeface="Lucida Sans Unicode"/>
                <a:cs typeface="Lucida Sans Unicode"/>
              </a:rPr>
              <a:t>30</a:t>
            </a:r>
            <a:endParaRPr sz="500">
              <a:latin typeface="Lucida Sans Unicode"/>
              <a:cs typeface="Lucida Sans Unicode"/>
            </a:endParaRPr>
          </a:p>
        </p:txBody>
      </p:sp>
      <p:sp>
        <p:nvSpPr>
          <p:cNvPr id="290" name="object 290"/>
          <p:cNvSpPr/>
          <p:nvPr/>
        </p:nvSpPr>
        <p:spPr>
          <a:xfrm>
            <a:off x="4675319" y="2841122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0A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4675319" y="2834371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0D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4675319" y="2827621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0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4675319" y="2820870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12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4675319" y="2814119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1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4675319" y="2807368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17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4675319" y="2800617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1A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4675319" y="2793866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1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4675319" y="2787115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1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4675319" y="2780364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22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4675319" y="2773614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24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4675319" y="2766863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27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4675319" y="2760112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2A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4675319" y="2753361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2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4675319" y="2746610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2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4675319" y="2739859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31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4675319" y="2733109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34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4675319" y="2726358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37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4675319" y="2719607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3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4675319" y="2712856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3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4675319" y="2706105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3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4675319" y="2699354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41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4675319" y="2692604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44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4675319" y="2685853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46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4675319" y="2679102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4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4675319" y="2672351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4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4675319" y="2665600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4E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4675319" y="2658849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51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4675319" y="2652098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54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4675319" y="2645348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56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4675319" y="2638597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5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4675319" y="2631846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5B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4675319" y="2625095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5E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4675319" y="2618344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61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4675319" y="2611593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6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4675319" y="2604843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66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4675319" y="2598092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6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4675319" y="2591341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6B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4675319" y="2584590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6E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4675319" y="2577839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7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4675319" y="2571088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7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4675319" y="2564338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76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4675319" y="2557587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7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4675319" y="2550836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7B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4675319" y="2544085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7E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4675319" y="2537334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4675319" y="2530583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8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4675319" y="2523832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8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4675319" y="2517082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8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4675319" y="2510331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8B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4675319" y="2503580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8D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4675319" y="2496829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9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4675319" y="2490078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9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4675319" y="2483327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9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4675319" y="2476577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9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4675319" y="2469826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9A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4675319" y="2463075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9D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4675319" y="2456324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A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4675319" y="2449573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A2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4675319" y="2442822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A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4675319" y="2436072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A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4675319" y="2429321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AA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4675319" y="2422570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AD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4675319" y="2415819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A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4675319" y="2409068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B2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4675319" y="2402317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B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4675319" y="2395566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B7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4675319" y="2388816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BA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4675319" y="2382065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BD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4675319" y="2375314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4675319" y="2368563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C2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4675319" y="2361812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C4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4675319" y="2355061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C7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4675319" y="2348310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CA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4675319" y="2341560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4675319" y="2334809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C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4675319" y="2328058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D2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4675319" y="2321307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D4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4675319" y="2314556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D7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4675319" y="2307806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D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4675319" y="2301055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D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4675319" y="2294304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D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4675319" y="2287553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E1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4675319" y="2280802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E4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4675319" y="2274051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E7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4675319" y="2267300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E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4675319" y="2260550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E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4675319" y="2253799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EE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4675319" y="2247048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1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4675319" y="2240297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4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4675319" y="2233546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6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4675319" y="2226795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4675319" y="2220044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4675319" y="2213294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E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4675319" y="2206543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0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4675319" y="2199792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0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4675319" y="2193041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0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4675319" y="2186290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0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4675319" y="2179539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0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4675319" y="2172789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0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4675319" y="2166038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1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4675319" y="2159287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1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4675319" y="2152536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1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4675319" y="2145785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1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4675319" y="2139034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1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4675319" y="2132283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1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4675319" y="2125533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2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4675319" y="2118782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2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4675319" y="2112031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2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4675319" y="2105280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2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4675319" y="2098529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2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4675319" y="2091778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2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4675319" y="2085028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3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4675319" y="2078277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3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4675319" y="2071526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3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4675319" y="2064775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3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4675319" y="2058024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3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4675319" y="2051273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3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4675319" y="2044523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4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4675319" y="2037772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4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4675319" y="2031021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4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4675319" y="2024270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4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4675319" y="2017519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4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4675319" y="2010768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4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4675319" y="2004017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5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4675319" y="1997267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5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4675319" y="1990516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5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4675319" y="1983765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5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4675319" y="1977014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5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4675319" y="1970263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5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4675319" y="1963512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6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4675319" y="1956761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6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4675319" y="1950011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4675319" y="1943260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6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4675319" y="1936509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6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4675319" y="1929758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4675319" y="1923007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7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4675319" y="1916257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7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4675319" y="1909506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7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4675319" y="1902755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7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4675319" y="1896004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4675319" y="1889253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4675319" y="1882502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4675319" y="1875751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8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4675319" y="1869001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8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4675319" y="1862250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8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4675319" y="1855499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4675319" y="1848748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8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4675319" y="1841997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4675319" y="1835246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9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4675319" y="1828495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4675319" y="1821745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4675319" y="1814994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9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4675319" y="1808243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9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4675319" y="1801492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9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4675319" y="1794741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A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4675319" y="1787990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A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4675319" y="1781240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A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4675319" y="1774489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4675319" y="1767738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A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4675319" y="1760987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A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4675319" y="1754236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4675319" y="1747485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B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4675319" y="1740735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B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4675319" y="1733984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B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4675319" y="1727233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B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4675319" y="1720482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4675319" y="1713731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C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4675319" y="1706980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C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4675319" y="1700229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C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4675319" y="1693479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C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4675319" y="1686728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4675319" y="1679977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4675319" y="1673226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D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4675319" y="1666475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D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4675319" y="1659724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D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4675319" y="1652974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D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4675319" y="1646223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D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4675319" y="1639472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D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4675319" y="1632721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E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4675319" y="1625970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E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4675319" y="1619219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5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E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4675319" y="1612469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4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E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4675319" y="1605718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4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E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4675319" y="1598967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4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E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4675319" y="1592216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4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F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4675319" y="1585465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4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F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4675319" y="1578714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4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F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4675319" y="1571963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4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F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4675319" y="1565213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4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4675319" y="1558462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4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F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4675319" y="1551711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4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FF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4675319" y="1544960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4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FF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4675319" y="1538209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4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FF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4675319" y="1531458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4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FF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4675319" y="1524707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4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FF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4675319" y="1517957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4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FF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4675319" y="1511206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4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FF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4675319" y="1504455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4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FF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4675319" y="1497704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4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FF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4675319" y="1490953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4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FF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4675319" y="1484202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4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FF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4675319" y="1477452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4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FF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4675319" y="1470701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4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FF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4675319" y="1463950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4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FF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4675319" y="1457199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4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FF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4675319" y="1450448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4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FF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4675319" y="1443697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4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FF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4675319" y="1436947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4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FF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4675319" y="1430196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4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FF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4675319" y="1423445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4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FF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4675319" y="1416694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4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F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4675319" y="1409943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4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F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4675319" y="1403192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4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FF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4675319" y="1396441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4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FF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4675319" y="1389691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4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FF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4675319" y="1382940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4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FF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4675319" y="1376189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4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FF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4675319" y="1369438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4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FF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4675319" y="1362687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4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FF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4675319" y="1355936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4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FF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4675319" y="1349186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4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FF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4675319" y="1342435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4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FF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4675319" y="1335684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4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FF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4675319" y="1328933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4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FF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4675319" y="1322182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4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FF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4675319" y="1315431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4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F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4675319" y="1308680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4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FF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4675319" y="1301930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4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FF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4675319" y="1295179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4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FF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4675319" y="1288428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4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FF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4675319" y="1281677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4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FF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4675319" y="1274926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4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FF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4675319" y="1268175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4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FF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4675319" y="1261425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4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FF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object 525"/>
          <p:cNvSpPr/>
          <p:nvPr/>
        </p:nvSpPr>
        <p:spPr>
          <a:xfrm>
            <a:off x="4675319" y="1254674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4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FF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4675319" y="1247923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4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FF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object 527"/>
          <p:cNvSpPr/>
          <p:nvPr/>
        </p:nvSpPr>
        <p:spPr>
          <a:xfrm>
            <a:off x="4675319" y="1241172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4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FF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object 528"/>
          <p:cNvSpPr/>
          <p:nvPr/>
        </p:nvSpPr>
        <p:spPr>
          <a:xfrm>
            <a:off x="4675319" y="1234421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4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F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9" name="object 529"/>
          <p:cNvSpPr/>
          <p:nvPr/>
        </p:nvSpPr>
        <p:spPr>
          <a:xfrm>
            <a:off x="4675319" y="1227670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4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F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0" name="object 530"/>
          <p:cNvSpPr/>
          <p:nvPr/>
        </p:nvSpPr>
        <p:spPr>
          <a:xfrm>
            <a:off x="4675319" y="1220920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4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F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object 531"/>
          <p:cNvSpPr/>
          <p:nvPr/>
        </p:nvSpPr>
        <p:spPr>
          <a:xfrm>
            <a:off x="4675319" y="1214169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4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FF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object 532"/>
          <p:cNvSpPr/>
          <p:nvPr/>
        </p:nvSpPr>
        <p:spPr>
          <a:xfrm>
            <a:off x="4675319" y="1207418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4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object 533"/>
          <p:cNvSpPr/>
          <p:nvPr/>
        </p:nvSpPr>
        <p:spPr>
          <a:xfrm>
            <a:off x="4675319" y="1200667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4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F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4675319" y="1193916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4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FF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4675319" y="1187165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4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FF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6" name="object 536"/>
          <p:cNvSpPr/>
          <p:nvPr/>
        </p:nvSpPr>
        <p:spPr>
          <a:xfrm>
            <a:off x="4675319" y="1180414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4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FF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4675319" y="1173664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4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F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8" name="object 538"/>
          <p:cNvSpPr/>
          <p:nvPr/>
        </p:nvSpPr>
        <p:spPr>
          <a:xfrm>
            <a:off x="4675319" y="1166913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4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9" name="object 539"/>
          <p:cNvSpPr/>
          <p:nvPr/>
        </p:nvSpPr>
        <p:spPr>
          <a:xfrm>
            <a:off x="4675319" y="1160162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4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FF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0" name="object 540"/>
          <p:cNvSpPr/>
          <p:nvPr/>
        </p:nvSpPr>
        <p:spPr>
          <a:xfrm>
            <a:off x="4675319" y="1153411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4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FF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1" name="object 541"/>
          <p:cNvSpPr/>
          <p:nvPr/>
        </p:nvSpPr>
        <p:spPr>
          <a:xfrm>
            <a:off x="4675319" y="1146660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4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F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2" name="object 542"/>
          <p:cNvSpPr/>
          <p:nvPr/>
        </p:nvSpPr>
        <p:spPr>
          <a:xfrm>
            <a:off x="4675319" y="1139909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4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FF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3" name="object 543"/>
          <p:cNvSpPr/>
          <p:nvPr/>
        </p:nvSpPr>
        <p:spPr>
          <a:xfrm>
            <a:off x="4675319" y="1133159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4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FF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4" name="object 544"/>
          <p:cNvSpPr/>
          <p:nvPr/>
        </p:nvSpPr>
        <p:spPr>
          <a:xfrm>
            <a:off x="4675319" y="1126408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89" h="6984">
                <a:moveTo>
                  <a:pt x="0" y="6750"/>
                </a:moveTo>
                <a:lnTo>
                  <a:pt x="59253" y="6750"/>
                </a:lnTo>
                <a:lnTo>
                  <a:pt x="59253" y="0"/>
                </a:lnTo>
                <a:lnTo>
                  <a:pt x="0" y="0"/>
                </a:lnTo>
                <a:lnTo>
                  <a:pt x="0" y="6750"/>
                </a:lnTo>
                <a:close/>
              </a:path>
            </a:pathLst>
          </a:custGeom>
          <a:solidFill>
            <a:srgbClr val="FFFF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5" name="object 545"/>
          <p:cNvSpPr/>
          <p:nvPr/>
        </p:nvSpPr>
        <p:spPr>
          <a:xfrm>
            <a:off x="4675319" y="1119657"/>
            <a:ext cx="59690" cy="1728470"/>
          </a:xfrm>
          <a:custGeom>
            <a:avLst/>
            <a:gdLst/>
            <a:ahLst/>
            <a:cxnLst/>
            <a:rect l="l" t="t" r="r" b="b"/>
            <a:pathLst>
              <a:path w="59689" h="1728470">
                <a:moveTo>
                  <a:pt x="0" y="1728216"/>
                </a:moveTo>
                <a:lnTo>
                  <a:pt x="0" y="1721465"/>
                </a:lnTo>
                <a:lnTo>
                  <a:pt x="0" y="6750"/>
                </a:lnTo>
                <a:lnTo>
                  <a:pt x="0" y="0"/>
                </a:lnTo>
                <a:lnTo>
                  <a:pt x="59253" y="0"/>
                </a:lnTo>
                <a:lnTo>
                  <a:pt x="59253" y="6750"/>
                </a:lnTo>
                <a:lnTo>
                  <a:pt x="59253" y="1721465"/>
                </a:lnTo>
                <a:lnTo>
                  <a:pt x="59253" y="1728216"/>
                </a:lnTo>
                <a:lnTo>
                  <a:pt x="0" y="1728216"/>
                </a:lnTo>
              </a:path>
            </a:pathLst>
          </a:custGeom>
          <a:ln w="381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6" name="object 546"/>
          <p:cNvSpPr/>
          <p:nvPr/>
        </p:nvSpPr>
        <p:spPr>
          <a:xfrm>
            <a:off x="1936508" y="1192071"/>
            <a:ext cx="1227455" cy="151130"/>
          </a:xfrm>
          <a:custGeom>
            <a:avLst/>
            <a:gdLst/>
            <a:ahLst/>
            <a:cxnLst/>
            <a:rect l="l" t="t" r="r" b="b"/>
            <a:pathLst>
              <a:path w="1227455" h="151130">
                <a:moveTo>
                  <a:pt x="0" y="150660"/>
                </a:moveTo>
                <a:lnTo>
                  <a:pt x="1226958" y="150660"/>
                </a:lnTo>
                <a:lnTo>
                  <a:pt x="1226958" y="0"/>
                </a:lnTo>
                <a:lnTo>
                  <a:pt x="0" y="0"/>
                </a:lnTo>
                <a:lnTo>
                  <a:pt x="0" y="150660"/>
                </a:lnTo>
                <a:close/>
              </a:path>
            </a:pathLst>
          </a:custGeom>
          <a:solidFill>
            <a:srgbClr val="E9E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7" name="object 547"/>
          <p:cNvSpPr/>
          <p:nvPr/>
        </p:nvSpPr>
        <p:spPr>
          <a:xfrm>
            <a:off x="1936508" y="134273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8" name="object 548"/>
          <p:cNvSpPr/>
          <p:nvPr/>
        </p:nvSpPr>
        <p:spPr>
          <a:xfrm>
            <a:off x="1936508" y="134273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9" name="object 549"/>
          <p:cNvSpPr/>
          <p:nvPr/>
        </p:nvSpPr>
        <p:spPr>
          <a:xfrm>
            <a:off x="1936508" y="119207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0" name="object 550"/>
          <p:cNvSpPr/>
          <p:nvPr/>
        </p:nvSpPr>
        <p:spPr>
          <a:xfrm>
            <a:off x="1936508" y="119207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1" name="object 551"/>
          <p:cNvSpPr/>
          <p:nvPr/>
        </p:nvSpPr>
        <p:spPr>
          <a:xfrm>
            <a:off x="2181900" y="1192071"/>
            <a:ext cx="0" cy="151130"/>
          </a:xfrm>
          <a:custGeom>
            <a:avLst/>
            <a:gdLst/>
            <a:ahLst/>
            <a:cxnLst/>
            <a:rect l="l" t="t" r="r" b="b"/>
            <a:pathLst>
              <a:path h="151130">
                <a:moveTo>
                  <a:pt x="0" y="150660"/>
                </a:moveTo>
                <a:lnTo>
                  <a:pt x="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2" name="object 552"/>
          <p:cNvSpPr/>
          <p:nvPr/>
        </p:nvSpPr>
        <p:spPr>
          <a:xfrm>
            <a:off x="2181900" y="134273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3" name="object 553"/>
          <p:cNvSpPr/>
          <p:nvPr/>
        </p:nvSpPr>
        <p:spPr>
          <a:xfrm>
            <a:off x="2181900" y="134273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4" name="object 554"/>
          <p:cNvSpPr/>
          <p:nvPr/>
        </p:nvSpPr>
        <p:spPr>
          <a:xfrm>
            <a:off x="2181900" y="119207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5" name="object 555"/>
          <p:cNvSpPr/>
          <p:nvPr/>
        </p:nvSpPr>
        <p:spPr>
          <a:xfrm>
            <a:off x="2181900" y="119207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6" name="object 556"/>
          <p:cNvSpPr/>
          <p:nvPr/>
        </p:nvSpPr>
        <p:spPr>
          <a:xfrm>
            <a:off x="2427292" y="1192071"/>
            <a:ext cx="0" cy="151130"/>
          </a:xfrm>
          <a:custGeom>
            <a:avLst/>
            <a:gdLst/>
            <a:ahLst/>
            <a:cxnLst/>
            <a:rect l="l" t="t" r="r" b="b"/>
            <a:pathLst>
              <a:path h="151130">
                <a:moveTo>
                  <a:pt x="0" y="150660"/>
                </a:moveTo>
                <a:lnTo>
                  <a:pt x="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7" name="object 557"/>
          <p:cNvSpPr/>
          <p:nvPr/>
        </p:nvSpPr>
        <p:spPr>
          <a:xfrm>
            <a:off x="2427292" y="134273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8" name="object 558"/>
          <p:cNvSpPr/>
          <p:nvPr/>
        </p:nvSpPr>
        <p:spPr>
          <a:xfrm>
            <a:off x="2427292" y="134273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9" name="object 559"/>
          <p:cNvSpPr/>
          <p:nvPr/>
        </p:nvSpPr>
        <p:spPr>
          <a:xfrm>
            <a:off x="2427292" y="119207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0" name="object 560"/>
          <p:cNvSpPr/>
          <p:nvPr/>
        </p:nvSpPr>
        <p:spPr>
          <a:xfrm>
            <a:off x="2427292" y="119207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1" name="object 561"/>
          <p:cNvSpPr/>
          <p:nvPr/>
        </p:nvSpPr>
        <p:spPr>
          <a:xfrm>
            <a:off x="2672683" y="1192071"/>
            <a:ext cx="0" cy="151130"/>
          </a:xfrm>
          <a:custGeom>
            <a:avLst/>
            <a:gdLst/>
            <a:ahLst/>
            <a:cxnLst/>
            <a:rect l="l" t="t" r="r" b="b"/>
            <a:pathLst>
              <a:path h="151130">
                <a:moveTo>
                  <a:pt x="0" y="150660"/>
                </a:moveTo>
                <a:lnTo>
                  <a:pt x="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2" name="object 562"/>
          <p:cNvSpPr/>
          <p:nvPr/>
        </p:nvSpPr>
        <p:spPr>
          <a:xfrm>
            <a:off x="2672683" y="134273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3" name="object 563"/>
          <p:cNvSpPr/>
          <p:nvPr/>
        </p:nvSpPr>
        <p:spPr>
          <a:xfrm>
            <a:off x="2672683" y="134273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4" name="object 564"/>
          <p:cNvSpPr/>
          <p:nvPr/>
        </p:nvSpPr>
        <p:spPr>
          <a:xfrm>
            <a:off x="2672683" y="119207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5" name="object 565"/>
          <p:cNvSpPr/>
          <p:nvPr/>
        </p:nvSpPr>
        <p:spPr>
          <a:xfrm>
            <a:off x="2672683" y="119207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6" name="object 566"/>
          <p:cNvSpPr/>
          <p:nvPr/>
        </p:nvSpPr>
        <p:spPr>
          <a:xfrm>
            <a:off x="2918075" y="1192071"/>
            <a:ext cx="0" cy="151130"/>
          </a:xfrm>
          <a:custGeom>
            <a:avLst/>
            <a:gdLst/>
            <a:ahLst/>
            <a:cxnLst/>
            <a:rect l="l" t="t" r="r" b="b"/>
            <a:pathLst>
              <a:path h="151130">
                <a:moveTo>
                  <a:pt x="0" y="150660"/>
                </a:moveTo>
                <a:lnTo>
                  <a:pt x="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7" name="object 567"/>
          <p:cNvSpPr/>
          <p:nvPr/>
        </p:nvSpPr>
        <p:spPr>
          <a:xfrm>
            <a:off x="2918075" y="134273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8" name="object 568"/>
          <p:cNvSpPr/>
          <p:nvPr/>
        </p:nvSpPr>
        <p:spPr>
          <a:xfrm>
            <a:off x="2918075" y="134273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9" name="object 569"/>
          <p:cNvSpPr/>
          <p:nvPr/>
        </p:nvSpPr>
        <p:spPr>
          <a:xfrm>
            <a:off x="2918075" y="119207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0" name="object 570"/>
          <p:cNvSpPr/>
          <p:nvPr/>
        </p:nvSpPr>
        <p:spPr>
          <a:xfrm>
            <a:off x="2918075" y="119207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1" name="object 571"/>
          <p:cNvSpPr/>
          <p:nvPr/>
        </p:nvSpPr>
        <p:spPr>
          <a:xfrm>
            <a:off x="3163467" y="134273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2" name="object 572"/>
          <p:cNvSpPr/>
          <p:nvPr/>
        </p:nvSpPr>
        <p:spPr>
          <a:xfrm>
            <a:off x="3163467" y="134273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3" name="object 573"/>
          <p:cNvSpPr/>
          <p:nvPr/>
        </p:nvSpPr>
        <p:spPr>
          <a:xfrm>
            <a:off x="3163467" y="119207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4" name="object 574"/>
          <p:cNvSpPr/>
          <p:nvPr/>
        </p:nvSpPr>
        <p:spPr>
          <a:xfrm>
            <a:off x="3163467" y="119207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5" name="object 575"/>
          <p:cNvSpPr/>
          <p:nvPr/>
        </p:nvSpPr>
        <p:spPr>
          <a:xfrm>
            <a:off x="1936508" y="134273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6" name="object 576"/>
          <p:cNvSpPr/>
          <p:nvPr/>
        </p:nvSpPr>
        <p:spPr>
          <a:xfrm>
            <a:off x="1936508" y="134273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7" name="object 577"/>
          <p:cNvSpPr/>
          <p:nvPr/>
        </p:nvSpPr>
        <p:spPr>
          <a:xfrm>
            <a:off x="3163467" y="134273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8" name="object 578"/>
          <p:cNvSpPr/>
          <p:nvPr/>
        </p:nvSpPr>
        <p:spPr>
          <a:xfrm>
            <a:off x="3163467" y="134273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9" name="object 579"/>
          <p:cNvSpPr/>
          <p:nvPr/>
        </p:nvSpPr>
        <p:spPr>
          <a:xfrm>
            <a:off x="1832891" y="1339713"/>
            <a:ext cx="24130" cy="3175"/>
          </a:xfrm>
          <a:custGeom>
            <a:avLst/>
            <a:gdLst/>
            <a:ahLst/>
            <a:cxnLst/>
            <a:rect l="l" t="t" r="r" b="b"/>
            <a:pathLst>
              <a:path w="24130" h="3175">
                <a:moveTo>
                  <a:pt x="0" y="0"/>
                </a:moveTo>
                <a:lnTo>
                  <a:pt x="23850" y="0"/>
                </a:lnTo>
                <a:lnTo>
                  <a:pt x="23850" y="3162"/>
                </a:lnTo>
                <a:lnTo>
                  <a:pt x="0" y="3162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0" name="object 580"/>
          <p:cNvSpPr/>
          <p:nvPr/>
        </p:nvSpPr>
        <p:spPr>
          <a:xfrm>
            <a:off x="1936508" y="1305066"/>
            <a:ext cx="1227455" cy="0"/>
          </a:xfrm>
          <a:custGeom>
            <a:avLst/>
            <a:gdLst/>
            <a:ahLst/>
            <a:cxnLst/>
            <a:rect l="l" t="t" r="r" b="b"/>
            <a:pathLst>
              <a:path w="1227455">
                <a:moveTo>
                  <a:pt x="0" y="0"/>
                </a:moveTo>
                <a:lnTo>
                  <a:pt x="122695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1" name="object 581"/>
          <p:cNvSpPr/>
          <p:nvPr/>
        </p:nvSpPr>
        <p:spPr>
          <a:xfrm>
            <a:off x="1936508" y="130506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2" name="object 582"/>
          <p:cNvSpPr/>
          <p:nvPr/>
        </p:nvSpPr>
        <p:spPr>
          <a:xfrm>
            <a:off x="1936508" y="130506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3" name="object 583"/>
          <p:cNvSpPr/>
          <p:nvPr/>
        </p:nvSpPr>
        <p:spPr>
          <a:xfrm>
            <a:off x="3163467" y="130506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4" name="object 584"/>
          <p:cNvSpPr/>
          <p:nvPr/>
        </p:nvSpPr>
        <p:spPr>
          <a:xfrm>
            <a:off x="3163467" y="130506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5" name="object 585"/>
          <p:cNvSpPr/>
          <p:nvPr/>
        </p:nvSpPr>
        <p:spPr>
          <a:xfrm>
            <a:off x="1834557" y="1302048"/>
            <a:ext cx="24130" cy="3175"/>
          </a:xfrm>
          <a:custGeom>
            <a:avLst/>
            <a:gdLst/>
            <a:ahLst/>
            <a:cxnLst/>
            <a:rect l="l" t="t" r="r" b="b"/>
            <a:pathLst>
              <a:path w="24130" h="3175">
                <a:moveTo>
                  <a:pt x="0" y="0"/>
                </a:moveTo>
                <a:lnTo>
                  <a:pt x="23850" y="0"/>
                </a:lnTo>
                <a:lnTo>
                  <a:pt x="23850" y="3162"/>
                </a:lnTo>
                <a:lnTo>
                  <a:pt x="0" y="3162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6" name="object 586"/>
          <p:cNvSpPr/>
          <p:nvPr/>
        </p:nvSpPr>
        <p:spPr>
          <a:xfrm>
            <a:off x="1936508" y="1267401"/>
            <a:ext cx="1227455" cy="0"/>
          </a:xfrm>
          <a:custGeom>
            <a:avLst/>
            <a:gdLst/>
            <a:ahLst/>
            <a:cxnLst/>
            <a:rect l="l" t="t" r="r" b="b"/>
            <a:pathLst>
              <a:path w="1227455">
                <a:moveTo>
                  <a:pt x="0" y="0"/>
                </a:moveTo>
                <a:lnTo>
                  <a:pt x="122695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7" name="object 587"/>
          <p:cNvSpPr/>
          <p:nvPr/>
        </p:nvSpPr>
        <p:spPr>
          <a:xfrm>
            <a:off x="1936508" y="126740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8" name="object 588"/>
          <p:cNvSpPr/>
          <p:nvPr/>
        </p:nvSpPr>
        <p:spPr>
          <a:xfrm>
            <a:off x="1936508" y="126740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9" name="object 589"/>
          <p:cNvSpPr/>
          <p:nvPr/>
        </p:nvSpPr>
        <p:spPr>
          <a:xfrm>
            <a:off x="3163467" y="126740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0" name="object 590"/>
          <p:cNvSpPr/>
          <p:nvPr/>
        </p:nvSpPr>
        <p:spPr>
          <a:xfrm>
            <a:off x="3163467" y="126740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1" name="object 591"/>
          <p:cNvSpPr/>
          <p:nvPr/>
        </p:nvSpPr>
        <p:spPr>
          <a:xfrm>
            <a:off x="1936508" y="1229736"/>
            <a:ext cx="1227455" cy="0"/>
          </a:xfrm>
          <a:custGeom>
            <a:avLst/>
            <a:gdLst/>
            <a:ahLst/>
            <a:cxnLst/>
            <a:rect l="l" t="t" r="r" b="b"/>
            <a:pathLst>
              <a:path w="1227455">
                <a:moveTo>
                  <a:pt x="0" y="0"/>
                </a:moveTo>
                <a:lnTo>
                  <a:pt x="122695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2" name="object 592"/>
          <p:cNvSpPr/>
          <p:nvPr/>
        </p:nvSpPr>
        <p:spPr>
          <a:xfrm>
            <a:off x="1936508" y="122973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3" name="object 593"/>
          <p:cNvSpPr/>
          <p:nvPr/>
        </p:nvSpPr>
        <p:spPr>
          <a:xfrm>
            <a:off x="1936508" y="122973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4" name="object 594"/>
          <p:cNvSpPr/>
          <p:nvPr/>
        </p:nvSpPr>
        <p:spPr>
          <a:xfrm>
            <a:off x="3163467" y="122973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5" name="object 595"/>
          <p:cNvSpPr/>
          <p:nvPr/>
        </p:nvSpPr>
        <p:spPr>
          <a:xfrm>
            <a:off x="3163467" y="122973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6" name="object 596"/>
          <p:cNvSpPr/>
          <p:nvPr/>
        </p:nvSpPr>
        <p:spPr>
          <a:xfrm>
            <a:off x="1936508" y="119207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7" name="object 597"/>
          <p:cNvSpPr/>
          <p:nvPr/>
        </p:nvSpPr>
        <p:spPr>
          <a:xfrm>
            <a:off x="1936508" y="119207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8" name="object 598"/>
          <p:cNvSpPr/>
          <p:nvPr/>
        </p:nvSpPr>
        <p:spPr>
          <a:xfrm>
            <a:off x="3163467" y="119207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9" name="object 599"/>
          <p:cNvSpPr/>
          <p:nvPr/>
        </p:nvSpPr>
        <p:spPr>
          <a:xfrm>
            <a:off x="3163467" y="119207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0" name="object 600"/>
          <p:cNvSpPr/>
          <p:nvPr/>
        </p:nvSpPr>
        <p:spPr>
          <a:xfrm>
            <a:off x="1936508" y="1218481"/>
            <a:ext cx="1227455" cy="114300"/>
          </a:xfrm>
          <a:custGeom>
            <a:avLst/>
            <a:gdLst/>
            <a:ahLst/>
            <a:cxnLst/>
            <a:rect l="l" t="t" r="r" b="b"/>
            <a:pathLst>
              <a:path w="1227455" h="114300">
                <a:moveTo>
                  <a:pt x="0" y="49153"/>
                </a:moveTo>
                <a:lnTo>
                  <a:pt x="15336" y="51161"/>
                </a:lnTo>
                <a:lnTo>
                  <a:pt x="30673" y="48199"/>
                </a:lnTo>
                <a:lnTo>
                  <a:pt x="46010" y="54368"/>
                </a:lnTo>
                <a:lnTo>
                  <a:pt x="61347" y="47874"/>
                </a:lnTo>
                <a:lnTo>
                  <a:pt x="76684" y="58161"/>
                </a:lnTo>
                <a:lnTo>
                  <a:pt x="92021" y="49885"/>
                </a:lnTo>
                <a:lnTo>
                  <a:pt x="107358" y="62070"/>
                </a:lnTo>
                <a:lnTo>
                  <a:pt x="122695" y="53058"/>
                </a:lnTo>
                <a:lnTo>
                  <a:pt x="138032" y="65012"/>
                </a:lnTo>
                <a:lnTo>
                  <a:pt x="153369" y="57656"/>
                </a:lnTo>
                <a:lnTo>
                  <a:pt x="168706" y="62437"/>
                </a:lnTo>
                <a:lnTo>
                  <a:pt x="184043" y="67127"/>
                </a:lnTo>
                <a:lnTo>
                  <a:pt x="199380" y="60690"/>
                </a:lnTo>
                <a:lnTo>
                  <a:pt x="214717" y="70070"/>
                </a:lnTo>
                <a:lnTo>
                  <a:pt x="230054" y="55541"/>
                </a:lnTo>
                <a:lnTo>
                  <a:pt x="245391" y="72644"/>
                </a:lnTo>
                <a:lnTo>
                  <a:pt x="260728" y="55587"/>
                </a:lnTo>
                <a:lnTo>
                  <a:pt x="276065" y="70254"/>
                </a:lnTo>
                <a:lnTo>
                  <a:pt x="291402" y="53702"/>
                </a:lnTo>
                <a:lnTo>
                  <a:pt x="306739" y="62070"/>
                </a:lnTo>
                <a:lnTo>
                  <a:pt x="322076" y="52023"/>
                </a:lnTo>
                <a:lnTo>
                  <a:pt x="337413" y="47788"/>
                </a:lnTo>
                <a:lnTo>
                  <a:pt x="352750" y="49440"/>
                </a:lnTo>
                <a:lnTo>
                  <a:pt x="368087" y="32920"/>
                </a:lnTo>
                <a:lnTo>
                  <a:pt x="383424" y="43701"/>
                </a:lnTo>
                <a:lnTo>
                  <a:pt x="398761" y="20965"/>
                </a:lnTo>
                <a:lnTo>
                  <a:pt x="414098" y="33563"/>
                </a:lnTo>
                <a:lnTo>
                  <a:pt x="429435" y="10850"/>
                </a:lnTo>
                <a:lnTo>
                  <a:pt x="444772" y="22621"/>
                </a:lnTo>
                <a:lnTo>
                  <a:pt x="460109" y="2023"/>
                </a:lnTo>
                <a:lnTo>
                  <a:pt x="475446" y="8276"/>
                </a:lnTo>
                <a:lnTo>
                  <a:pt x="490783" y="4965"/>
                </a:lnTo>
                <a:lnTo>
                  <a:pt x="506120" y="1103"/>
                </a:lnTo>
                <a:lnTo>
                  <a:pt x="521457" y="7356"/>
                </a:lnTo>
                <a:lnTo>
                  <a:pt x="536794" y="0"/>
                </a:lnTo>
                <a:lnTo>
                  <a:pt x="552131" y="19310"/>
                </a:lnTo>
                <a:lnTo>
                  <a:pt x="567468" y="5701"/>
                </a:lnTo>
                <a:lnTo>
                  <a:pt x="582805" y="25379"/>
                </a:lnTo>
                <a:lnTo>
                  <a:pt x="598142" y="18758"/>
                </a:lnTo>
                <a:lnTo>
                  <a:pt x="613479" y="34667"/>
                </a:lnTo>
                <a:lnTo>
                  <a:pt x="628816" y="39862"/>
                </a:lnTo>
                <a:lnTo>
                  <a:pt x="644153" y="47150"/>
                </a:lnTo>
                <a:lnTo>
                  <a:pt x="659490" y="63725"/>
                </a:lnTo>
                <a:lnTo>
                  <a:pt x="674827" y="57012"/>
                </a:lnTo>
                <a:lnTo>
                  <a:pt x="690164" y="89932"/>
                </a:lnTo>
                <a:lnTo>
                  <a:pt x="705501" y="67863"/>
                </a:lnTo>
                <a:lnTo>
                  <a:pt x="720838" y="109243"/>
                </a:lnTo>
                <a:lnTo>
                  <a:pt x="736175" y="79817"/>
                </a:lnTo>
                <a:lnTo>
                  <a:pt x="751512" y="114024"/>
                </a:lnTo>
                <a:lnTo>
                  <a:pt x="766849" y="92507"/>
                </a:lnTo>
                <a:lnTo>
                  <a:pt x="782186" y="111082"/>
                </a:lnTo>
                <a:lnTo>
                  <a:pt x="797523" y="101518"/>
                </a:lnTo>
                <a:lnTo>
                  <a:pt x="812860" y="99679"/>
                </a:lnTo>
                <a:lnTo>
                  <a:pt x="828197" y="105197"/>
                </a:lnTo>
                <a:lnTo>
                  <a:pt x="843534" y="81288"/>
                </a:lnTo>
                <a:lnTo>
                  <a:pt x="858871" y="97840"/>
                </a:lnTo>
                <a:lnTo>
                  <a:pt x="874207" y="68690"/>
                </a:lnTo>
                <a:lnTo>
                  <a:pt x="889544" y="85518"/>
                </a:lnTo>
                <a:lnTo>
                  <a:pt x="904881" y="54299"/>
                </a:lnTo>
                <a:lnTo>
                  <a:pt x="920218" y="68414"/>
                </a:lnTo>
                <a:lnTo>
                  <a:pt x="935555" y="45081"/>
                </a:lnTo>
                <a:lnTo>
                  <a:pt x="950892" y="49200"/>
                </a:lnTo>
                <a:lnTo>
                  <a:pt x="966229" y="40000"/>
                </a:lnTo>
                <a:lnTo>
                  <a:pt x="981566" y="29885"/>
                </a:lnTo>
                <a:lnTo>
                  <a:pt x="996903" y="39081"/>
                </a:lnTo>
                <a:lnTo>
                  <a:pt x="1012240" y="16000"/>
                </a:lnTo>
                <a:lnTo>
                  <a:pt x="1027577" y="38621"/>
                </a:lnTo>
                <a:lnTo>
                  <a:pt x="1042914" y="6252"/>
                </a:lnTo>
                <a:lnTo>
                  <a:pt x="1058251" y="38943"/>
                </a:lnTo>
                <a:lnTo>
                  <a:pt x="1073588" y="5333"/>
                </a:lnTo>
                <a:lnTo>
                  <a:pt x="1088925" y="37793"/>
                </a:lnTo>
                <a:lnTo>
                  <a:pt x="1104262" y="14528"/>
                </a:lnTo>
                <a:lnTo>
                  <a:pt x="1119599" y="39127"/>
                </a:lnTo>
                <a:lnTo>
                  <a:pt x="1134936" y="19494"/>
                </a:lnTo>
                <a:lnTo>
                  <a:pt x="1150273" y="40782"/>
                </a:lnTo>
                <a:lnTo>
                  <a:pt x="1165610" y="29241"/>
                </a:lnTo>
                <a:lnTo>
                  <a:pt x="1180947" y="44713"/>
                </a:lnTo>
                <a:lnTo>
                  <a:pt x="1196284" y="37655"/>
                </a:lnTo>
                <a:lnTo>
                  <a:pt x="1211621" y="47701"/>
                </a:lnTo>
                <a:lnTo>
                  <a:pt x="1226958" y="38897"/>
                </a:lnTo>
              </a:path>
            </a:pathLst>
          </a:custGeom>
          <a:ln w="5334">
            <a:solidFill>
              <a:srgbClr val="4C71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1" name="object 601"/>
          <p:cNvSpPr/>
          <p:nvPr/>
        </p:nvSpPr>
        <p:spPr>
          <a:xfrm>
            <a:off x="1936508" y="1210389"/>
            <a:ext cx="1227455" cy="104139"/>
          </a:xfrm>
          <a:custGeom>
            <a:avLst/>
            <a:gdLst/>
            <a:ahLst/>
            <a:cxnLst/>
            <a:rect l="l" t="t" r="r" b="b"/>
            <a:pathLst>
              <a:path w="1227455" h="104140">
                <a:moveTo>
                  <a:pt x="0" y="57245"/>
                </a:moveTo>
                <a:lnTo>
                  <a:pt x="15336" y="56380"/>
                </a:lnTo>
                <a:lnTo>
                  <a:pt x="30673" y="56133"/>
                </a:lnTo>
                <a:lnTo>
                  <a:pt x="46010" y="56440"/>
                </a:lnTo>
                <a:lnTo>
                  <a:pt x="61347" y="53311"/>
                </a:lnTo>
                <a:lnTo>
                  <a:pt x="76684" y="52989"/>
                </a:lnTo>
                <a:lnTo>
                  <a:pt x="92021" y="52023"/>
                </a:lnTo>
                <a:lnTo>
                  <a:pt x="107358" y="51495"/>
                </a:lnTo>
                <a:lnTo>
                  <a:pt x="122695" y="51449"/>
                </a:lnTo>
                <a:lnTo>
                  <a:pt x="138032" y="46069"/>
                </a:lnTo>
                <a:lnTo>
                  <a:pt x="153369" y="48782"/>
                </a:lnTo>
                <a:lnTo>
                  <a:pt x="168706" y="44322"/>
                </a:lnTo>
                <a:lnTo>
                  <a:pt x="184043" y="46483"/>
                </a:lnTo>
                <a:lnTo>
                  <a:pt x="199380" y="41471"/>
                </a:lnTo>
                <a:lnTo>
                  <a:pt x="214717" y="44230"/>
                </a:lnTo>
                <a:lnTo>
                  <a:pt x="230054" y="43127"/>
                </a:lnTo>
                <a:lnTo>
                  <a:pt x="245391" y="43770"/>
                </a:lnTo>
                <a:lnTo>
                  <a:pt x="260728" y="45058"/>
                </a:lnTo>
                <a:lnTo>
                  <a:pt x="276065" y="47357"/>
                </a:lnTo>
                <a:lnTo>
                  <a:pt x="291402" y="50989"/>
                </a:lnTo>
                <a:lnTo>
                  <a:pt x="306739" y="50115"/>
                </a:lnTo>
                <a:lnTo>
                  <a:pt x="322076" y="55759"/>
                </a:lnTo>
                <a:lnTo>
                  <a:pt x="337413" y="58495"/>
                </a:lnTo>
                <a:lnTo>
                  <a:pt x="352750" y="65518"/>
                </a:lnTo>
                <a:lnTo>
                  <a:pt x="368087" y="67173"/>
                </a:lnTo>
                <a:lnTo>
                  <a:pt x="383424" y="74300"/>
                </a:lnTo>
                <a:lnTo>
                  <a:pt x="398761" y="76139"/>
                </a:lnTo>
                <a:lnTo>
                  <a:pt x="414098" y="85886"/>
                </a:lnTo>
                <a:lnTo>
                  <a:pt x="429435" y="86438"/>
                </a:lnTo>
                <a:lnTo>
                  <a:pt x="444772" y="91403"/>
                </a:lnTo>
                <a:lnTo>
                  <a:pt x="460109" y="94714"/>
                </a:lnTo>
                <a:lnTo>
                  <a:pt x="475446" y="95265"/>
                </a:lnTo>
                <a:lnTo>
                  <a:pt x="490783" y="102070"/>
                </a:lnTo>
                <a:lnTo>
                  <a:pt x="506120" y="98944"/>
                </a:lnTo>
                <a:lnTo>
                  <a:pt x="521457" y="104093"/>
                </a:lnTo>
                <a:lnTo>
                  <a:pt x="536794" y="93610"/>
                </a:lnTo>
                <a:lnTo>
                  <a:pt x="552131" y="97656"/>
                </a:lnTo>
                <a:lnTo>
                  <a:pt x="567468" y="84966"/>
                </a:lnTo>
                <a:lnTo>
                  <a:pt x="582805" y="86254"/>
                </a:lnTo>
                <a:lnTo>
                  <a:pt x="598142" y="75679"/>
                </a:lnTo>
                <a:lnTo>
                  <a:pt x="613479" y="66391"/>
                </a:lnTo>
                <a:lnTo>
                  <a:pt x="628816" y="59978"/>
                </a:lnTo>
                <a:lnTo>
                  <a:pt x="644153" y="47265"/>
                </a:lnTo>
                <a:lnTo>
                  <a:pt x="659490" y="45747"/>
                </a:lnTo>
                <a:lnTo>
                  <a:pt x="674827" y="27770"/>
                </a:lnTo>
                <a:lnTo>
                  <a:pt x="690164" y="33655"/>
                </a:lnTo>
                <a:lnTo>
                  <a:pt x="705501" y="13609"/>
                </a:lnTo>
                <a:lnTo>
                  <a:pt x="720838" y="18391"/>
                </a:lnTo>
                <a:lnTo>
                  <a:pt x="736175" y="2942"/>
                </a:lnTo>
                <a:lnTo>
                  <a:pt x="751512" y="6988"/>
                </a:lnTo>
                <a:lnTo>
                  <a:pt x="766849" y="2574"/>
                </a:lnTo>
                <a:lnTo>
                  <a:pt x="782186" y="0"/>
                </a:lnTo>
                <a:lnTo>
                  <a:pt x="797523" y="10666"/>
                </a:lnTo>
                <a:lnTo>
                  <a:pt x="812860" y="0"/>
                </a:lnTo>
                <a:lnTo>
                  <a:pt x="828197" y="18207"/>
                </a:lnTo>
                <a:lnTo>
                  <a:pt x="843534" y="4781"/>
                </a:lnTo>
                <a:lnTo>
                  <a:pt x="858871" y="29425"/>
                </a:lnTo>
                <a:lnTo>
                  <a:pt x="874207" y="21149"/>
                </a:lnTo>
                <a:lnTo>
                  <a:pt x="889544" y="41196"/>
                </a:lnTo>
                <a:lnTo>
                  <a:pt x="904881" y="41012"/>
                </a:lnTo>
                <a:lnTo>
                  <a:pt x="920218" y="50713"/>
                </a:lnTo>
                <a:lnTo>
                  <a:pt x="935555" y="58253"/>
                </a:lnTo>
                <a:lnTo>
                  <a:pt x="950892" y="60092"/>
                </a:lnTo>
                <a:lnTo>
                  <a:pt x="966229" y="75771"/>
                </a:lnTo>
                <a:lnTo>
                  <a:pt x="981566" y="70070"/>
                </a:lnTo>
                <a:lnTo>
                  <a:pt x="996903" y="84415"/>
                </a:lnTo>
                <a:lnTo>
                  <a:pt x="1012240" y="77150"/>
                </a:lnTo>
                <a:lnTo>
                  <a:pt x="1027577" y="86806"/>
                </a:lnTo>
                <a:lnTo>
                  <a:pt x="1042914" y="81840"/>
                </a:lnTo>
                <a:lnTo>
                  <a:pt x="1058251" y="84231"/>
                </a:lnTo>
                <a:lnTo>
                  <a:pt x="1073588" y="86254"/>
                </a:lnTo>
                <a:lnTo>
                  <a:pt x="1088925" y="79541"/>
                </a:lnTo>
                <a:lnTo>
                  <a:pt x="1104262" y="86254"/>
                </a:lnTo>
                <a:lnTo>
                  <a:pt x="1119599" y="72369"/>
                </a:lnTo>
                <a:lnTo>
                  <a:pt x="1134936" y="83495"/>
                </a:lnTo>
                <a:lnTo>
                  <a:pt x="1150273" y="65104"/>
                </a:lnTo>
                <a:lnTo>
                  <a:pt x="1165610" y="76598"/>
                </a:lnTo>
                <a:lnTo>
                  <a:pt x="1180947" y="62047"/>
                </a:lnTo>
                <a:lnTo>
                  <a:pt x="1196284" y="69150"/>
                </a:lnTo>
                <a:lnTo>
                  <a:pt x="1211621" y="58529"/>
                </a:lnTo>
                <a:lnTo>
                  <a:pt x="1226958" y="63081"/>
                </a:lnTo>
              </a:path>
            </a:pathLst>
          </a:custGeom>
          <a:ln w="5334">
            <a:solidFill>
              <a:srgbClr val="54A7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2" name="object 602"/>
          <p:cNvSpPr/>
          <p:nvPr/>
        </p:nvSpPr>
        <p:spPr>
          <a:xfrm>
            <a:off x="3408858" y="1192071"/>
            <a:ext cx="1226958" cy="1506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3" name="object 603"/>
          <p:cNvSpPr/>
          <p:nvPr/>
        </p:nvSpPr>
        <p:spPr>
          <a:xfrm>
            <a:off x="3411246" y="134273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4" name="object 604"/>
          <p:cNvSpPr/>
          <p:nvPr/>
        </p:nvSpPr>
        <p:spPr>
          <a:xfrm>
            <a:off x="3411246" y="134273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5" name="object 605"/>
          <p:cNvSpPr/>
          <p:nvPr/>
        </p:nvSpPr>
        <p:spPr>
          <a:xfrm>
            <a:off x="3411246" y="119207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6" name="object 606"/>
          <p:cNvSpPr/>
          <p:nvPr/>
        </p:nvSpPr>
        <p:spPr>
          <a:xfrm>
            <a:off x="3411246" y="119207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7" name="object 607"/>
          <p:cNvSpPr/>
          <p:nvPr/>
        </p:nvSpPr>
        <p:spPr>
          <a:xfrm>
            <a:off x="3564019" y="134273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8" name="object 608"/>
          <p:cNvSpPr/>
          <p:nvPr/>
        </p:nvSpPr>
        <p:spPr>
          <a:xfrm>
            <a:off x="3564019" y="134273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9" name="object 609"/>
          <p:cNvSpPr/>
          <p:nvPr/>
        </p:nvSpPr>
        <p:spPr>
          <a:xfrm>
            <a:off x="3564019" y="119207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0" name="object 610"/>
          <p:cNvSpPr/>
          <p:nvPr/>
        </p:nvSpPr>
        <p:spPr>
          <a:xfrm>
            <a:off x="3564019" y="119207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1" name="object 611"/>
          <p:cNvSpPr/>
          <p:nvPr/>
        </p:nvSpPr>
        <p:spPr>
          <a:xfrm>
            <a:off x="3716792" y="134273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2" name="object 612"/>
          <p:cNvSpPr/>
          <p:nvPr/>
        </p:nvSpPr>
        <p:spPr>
          <a:xfrm>
            <a:off x="3716792" y="134273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3" name="object 613"/>
          <p:cNvSpPr/>
          <p:nvPr/>
        </p:nvSpPr>
        <p:spPr>
          <a:xfrm>
            <a:off x="3716792" y="119207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4" name="object 614"/>
          <p:cNvSpPr/>
          <p:nvPr/>
        </p:nvSpPr>
        <p:spPr>
          <a:xfrm>
            <a:off x="3716792" y="119207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5" name="object 615"/>
          <p:cNvSpPr/>
          <p:nvPr/>
        </p:nvSpPr>
        <p:spPr>
          <a:xfrm>
            <a:off x="3869565" y="134273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6" name="object 616"/>
          <p:cNvSpPr/>
          <p:nvPr/>
        </p:nvSpPr>
        <p:spPr>
          <a:xfrm>
            <a:off x="3869565" y="134273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7" name="object 617"/>
          <p:cNvSpPr/>
          <p:nvPr/>
        </p:nvSpPr>
        <p:spPr>
          <a:xfrm>
            <a:off x="3869565" y="119207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8" name="object 618"/>
          <p:cNvSpPr/>
          <p:nvPr/>
        </p:nvSpPr>
        <p:spPr>
          <a:xfrm>
            <a:off x="3869565" y="119207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9" name="object 619"/>
          <p:cNvSpPr/>
          <p:nvPr/>
        </p:nvSpPr>
        <p:spPr>
          <a:xfrm>
            <a:off x="4022338" y="134273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0" name="object 620"/>
          <p:cNvSpPr/>
          <p:nvPr/>
        </p:nvSpPr>
        <p:spPr>
          <a:xfrm>
            <a:off x="4022338" y="134273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1" name="object 621"/>
          <p:cNvSpPr/>
          <p:nvPr/>
        </p:nvSpPr>
        <p:spPr>
          <a:xfrm>
            <a:off x="4022338" y="119207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2" name="object 622"/>
          <p:cNvSpPr/>
          <p:nvPr/>
        </p:nvSpPr>
        <p:spPr>
          <a:xfrm>
            <a:off x="4022338" y="119207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3" name="object 623"/>
          <p:cNvSpPr/>
          <p:nvPr/>
        </p:nvSpPr>
        <p:spPr>
          <a:xfrm>
            <a:off x="4175111" y="134273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4" name="object 624"/>
          <p:cNvSpPr/>
          <p:nvPr/>
        </p:nvSpPr>
        <p:spPr>
          <a:xfrm>
            <a:off x="4175111" y="134273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5" name="object 625"/>
          <p:cNvSpPr/>
          <p:nvPr/>
        </p:nvSpPr>
        <p:spPr>
          <a:xfrm>
            <a:off x="4175111" y="119207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6" name="object 626"/>
          <p:cNvSpPr/>
          <p:nvPr/>
        </p:nvSpPr>
        <p:spPr>
          <a:xfrm>
            <a:off x="4175111" y="119207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7" name="object 627"/>
          <p:cNvSpPr/>
          <p:nvPr/>
        </p:nvSpPr>
        <p:spPr>
          <a:xfrm>
            <a:off x="4327884" y="134273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8" name="object 628"/>
          <p:cNvSpPr/>
          <p:nvPr/>
        </p:nvSpPr>
        <p:spPr>
          <a:xfrm>
            <a:off x="4327884" y="134273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9" name="object 629"/>
          <p:cNvSpPr/>
          <p:nvPr/>
        </p:nvSpPr>
        <p:spPr>
          <a:xfrm>
            <a:off x="4327884" y="119207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0" name="object 630"/>
          <p:cNvSpPr/>
          <p:nvPr/>
        </p:nvSpPr>
        <p:spPr>
          <a:xfrm>
            <a:off x="4327884" y="119207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1" name="object 631"/>
          <p:cNvSpPr/>
          <p:nvPr/>
        </p:nvSpPr>
        <p:spPr>
          <a:xfrm>
            <a:off x="4480657" y="134273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2" name="object 632"/>
          <p:cNvSpPr/>
          <p:nvPr/>
        </p:nvSpPr>
        <p:spPr>
          <a:xfrm>
            <a:off x="4480657" y="134273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3" name="object 633"/>
          <p:cNvSpPr/>
          <p:nvPr/>
        </p:nvSpPr>
        <p:spPr>
          <a:xfrm>
            <a:off x="4480657" y="119207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4" name="object 634"/>
          <p:cNvSpPr/>
          <p:nvPr/>
        </p:nvSpPr>
        <p:spPr>
          <a:xfrm>
            <a:off x="4480657" y="119207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5" name="object 635"/>
          <p:cNvSpPr/>
          <p:nvPr/>
        </p:nvSpPr>
        <p:spPr>
          <a:xfrm>
            <a:off x="4633430" y="134273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6" name="object 636"/>
          <p:cNvSpPr/>
          <p:nvPr/>
        </p:nvSpPr>
        <p:spPr>
          <a:xfrm>
            <a:off x="4633430" y="134273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7" name="object 637"/>
          <p:cNvSpPr/>
          <p:nvPr/>
        </p:nvSpPr>
        <p:spPr>
          <a:xfrm>
            <a:off x="4633430" y="119207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8" name="object 638"/>
          <p:cNvSpPr/>
          <p:nvPr/>
        </p:nvSpPr>
        <p:spPr>
          <a:xfrm>
            <a:off x="4633430" y="119207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9" name="object 639"/>
          <p:cNvSpPr/>
          <p:nvPr/>
        </p:nvSpPr>
        <p:spPr>
          <a:xfrm>
            <a:off x="3408858" y="134273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0" name="object 640"/>
          <p:cNvSpPr/>
          <p:nvPr/>
        </p:nvSpPr>
        <p:spPr>
          <a:xfrm>
            <a:off x="3408858" y="134273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1" name="object 641"/>
          <p:cNvSpPr/>
          <p:nvPr/>
        </p:nvSpPr>
        <p:spPr>
          <a:xfrm>
            <a:off x="4635817" y="134273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2" name="object 642"/>
          <p:cNvSpPr/>
          <p:nvPr/>
        </p:nvSpPr>
        <p:spPr>
          <a:xfrm>
            <a:off x="4635817" y="134273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3" name="object 643"/>
          <p:cNvSpPr/>
          <p:nvPr/>
        </p:nvSpPr>
        <p:spPr>
          <a:xfrm>
            <a:off x="3408858" y="129251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4" name="object 644"/>
          <p:cNvSpPr/>
          <p:nvPr/>
        </p:nvSpPr>
        <p:spPr>
          <a:xfrm>
            <a:off x="3408858" y="129251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5" name="object 645"/>
          <p:cNvSpPr/>
          <p:nvPr/>
        </p:nvSpPr>
        <p:spPr>
          <a:xfrm>
            <a:off x="4635817" y="129251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6" name="object 646"/>
          <p:cNvSpPr/>
          <p:nvPr/>
        </p:nvSpPr>
        <p:spPr>
          <a:xfrm>
            <a:off x="4635817" y="129251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7" name="object 647"/>
          <p:cNvSpPr/>
          <p:nvPr/>
        </p:nvSpPr>
        <p:spPr>
          <a:xfrm>
            <a:off x="3408858" y="124229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8" name="object 648"/>
          <p:cNvSpPr/>
          <p:nvPr/>
        </p:nvSpPr>
        <p:spPr>
          <a:xfrm>
            <a:off x="3408858" y="124229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9" name="object 649"/>
          <p:cNvSpPr/>
          <p:nvPr/>
        </p:nvSpPr>
        <p:spPr>
          <a:xfrm>
            <a:off x="4635817" y="124229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0" name="object 650"/>
          <p:cNvSpPr/>
          <p:nvPr/>
        </p:nvSpPr>
        <p:spPr>
          <a:xfrm>
            <a:off x="4635817" y="124229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1" name="object 651"/>
          <p:cNvSpPr/>
          <p:nvPr/>
        </p:nvSpPr>
        <p:spPr>
          <a:xfrm>
            <a:off x="3408858" y="119207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2" name="object 652"/>
          <p:cNvSpPr/>
          <p:nvPr/>
        </p:nvSpPr>
        <p:spPr>
          <a:xfrm>
            <a:off x="3408858" y="119207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3" name="object 653"/>
          <p:cNvSpPr/>
          <p:nvPr/>
        </p:nvSpPr>
        <p:spPr>
          <a:xfrm>
            <a:off x="4635817" y="119207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4" name="object 654"/>
          <p:cNvSpPr/>
          <p:nvPr/>
        </p:nvSpPr>
        <p:spPr>
          <a:xfrm>
            <a:off x="4635817" y="119207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5" name="object 655"/>
          <p:cNvSpPr/>
          <p:nvPr/>
        </p:nvSpPr>
        <p:spPr>
          <a:xfrm>
            <a:off x="3408858" y="1192071"/>
            <a:ext cx="1227455" cy="0"/>
          </a:xfrm>
          <a:custGeom>
            <a:avLst/>
            <a:gdLst/>
            <a:ahLst/>
            <a:cxnLst/>
            <a:rect l="l" t="t" r="r" b="b"/>
            <a:pathLst>
              <a:path w="1227454">
                <a:moveTo>
                  <a:pt x="0" y="0"/>
                </a:moveTo>
                <a:lnTo>
                  <a:pt x="1226958" y="0"/>
                </a:lnTo>
              </a:path>
            </a:pathLst>
          </a:custGeom>
          <a:ln w="381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6" name="object 656"/>
          <p:cNvSpPr/>
          <p:nvPr/>
        </p:nvSpPr>
        <p:spPr>
          <a:xfrm>
            <a:off x="3408858" y="1192071"/>
            <a:ext cx="0" cy="151130"/>
          </a:xfrm>
          <a:custGeom>
            <a:avLst/>
            <a:gdLst/>
            <a:ahLst/>
            <a:cxnLst/>
            <a:rect l="l" t="t" r="r" b="b"/>
            <a:pathLst>
              <a:path h="151130">
                <a:moveTo>
                  <a:pt x="0" y="150660"/>
                </a:moveTo>
                <a:lnTo>
                  <a:pt x="0" y="0"/>
                </a:lnTo>
              </a:path>
            </a:pathLst>
          </a:custGeom>
          <a:ln w="381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7" name="object 657"/>
          <p:cNvSpPr/>
          <p:nvPr/>
        </p:nvSpPr>
        <p:spPr>
          <a:xfrm>
            <a:off x="4635817" y="1192071"/>
            <a:ext cx="0" cy="151130"/>
          </a:xfrm>
          <a:custGeom>
            <a:avLst/>
            <a:gdLst/>
            <a:ahLst/>
            <a:cxnLst/>
            <a:rect l="l" t="t" r="r" b="b"/>
            <a:pathLst>
              <a:path h="151130">
                <a:moveTo>
                  <a:pt x="0" y="150660"/>
                </a:moveTo>
                <a:lnTo>
                  <a:pt x="0" y="0"/>
                </a:lnTo>
              </a:path>
            </a:pathLst>
          </a:custGeom>
          <a:ln w="381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8" name="object 658"/>
          <p:cNvSpPr/>
          <p:nvPr/>
        </p:nvSpPr>
        <p:spPr>
          <a:xfrm>
            <a:off x="1936508" y="1387929"/>
            <a:ext cx="1227455" cy="151130"/>
          </a:xfrm>
          <a:custGeom>
            <a:avLst/>
            <a:gdLst/>
            <a:ahLst/>
            <a:cxnLst/>
            <a:rect l="l" t="t" r="r" b="b"/>
            <a:pathLst>
              <a:path w="1227455" h="151130">
                <a:moveTo>
                  <a:pt x="0" y="150660"/>
                </a:moveTo>
                <a:lnTo>
                  <a:pt x="1226958" y="150660"/>
                </a:lnTo>
                <a:lnTo>
                  <a:pt x="1226958" y="0"/>
                </a:lnTo>
                <a:lnTo>
                  <a:pt x="0" y="0"/>
                </a:lnTo>
                <a:lnTo>
                  <a:pt x="0" y="150660"/>
                </a:lnTo>
                <a:close/>
              </a:path>
            </a:pathLst>
          </a:custGeom>
          <a:solidFill>
            <a:srgbClr val="E9E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9" name="object 659"/>
          <p:cNvSpPr/>
          <p:nvPr/>
        </p:nvSpPr>
        <p:spPr>
          <a:xfrm>
            <a:off x="1936508" y="15385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0" name="object 660"/>
          <p:cNvSpPr/>
          <p:nvPr/>
        </p:nvSpPr>
        <p:spPr>
          <a:xfrm>
            <a:off x="1936508" y="15385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1" name="object 661"/>
          <p:cNvSpPr/>
          <p:nvPr/>
        </p:nvSpPr>
        <p:spPr>
          <a:xfrm>
            <a:off x="1936508" y="13879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2" name="object 662"/>
          <p:cNvSpPr/>
          <p:nvPr/>
        </p:nvSpPr>
        <p:spPr>
          <a:xfrm>
            <a:off x="1936508" y="13879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3" name="object 663"/>
          <p:cNvSpPr/>
          <p:nvPr/>
        </p:nvSpPr>
        <p:spPr>
          <a:xfrm>
            <a:off x="2181900" y="1387929"/>
            <a:ext cx="0" cy="151130"/>
          </a:xfrm>
          <a:custGeom>
            <a:avLst/>
            <a:gdLst/>
            <a:ahLst/>
            <a:cxnLst/>
            <a:rect l="l" t="t" r="r" b="b"/>
            <a:pathLst>
              <a:path h="151130">
                <a:moveTo>
                  <a:pt x="0" y="150660"/>
                </a:moveTo>
                <a:lnTo>
                  <a:pt x="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4" name="object 664"/>
          <p:cNvSpPr/>
          <p:nvPr/>
        </p:nvSpPr>
        <p:spPr>
          <a:xfrm>
            <a:off x="2181900" y="15385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5" name="object 665"/>
          <p:cNvSpPr/>
          <p:nvPr/>
        </p:nvSpPr>
        <p:spPr>
          <a:xfrm>
            <a:off x="2181900" y="15385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6" name="object 666"/>
          <p:cNvSpPr/>
          <p:nvPr/>
        </p:nvSpPr>
        <p:spPr>
          <a:xfrm>
            <a:off x="2181900" y="13879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7" name="object 667"/>
          <p:cNvSpPr/>
          <p:nvPr/>
        </p:nvSpPr>
        <p:spPr>
          <a:xfrm>
            <a:off x="2181900" y="13879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8" name="object 668"/>
          <p:cNvSpPr/>
          <p:nvPr/>
        </p:nvSpPr>
        <p:spPr>
          <a:xfrm>
            <a:off x="2427292" y="1387929"/>
            <a:ext cx="0" cy="151130"/>
          </a:xfrm>
          <a:custGeom>
            <a:avLst/>
            <a:gdLst/>
            <a:ahLst/>
            <a:cxnLst/>
            <a:rect l="l" t="t" r="r" b="b"/>
            <a:pathLst>
              <a:path h="151130">
                <a:moveTo>
                  <a:pt x="0" y="150660"/>
                </a:moveTo>
                <a:lnTo>
                  <a:pt x="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9" name="object 669"/>
          <p:cNvSpPr/>
          <p:nvPr/>
        </p:nvSpPr>
        <p:spPr>
          <a:xfrm>
            <a:off x="2427292" y="15385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0" name="object 670"/>
          <p:cNvSpPr/>
          <p:nvPr/>
        </p:nvSpPr>
        <p:spPr>
          <a:xfrm>
            <a:off x="2427292" y="15385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1" name="object 671"/>
          <p:cNvSpPr/>
          <p:nvPr/>
        </p:nvSpPr>
        <p:spPr>
          <a:xfrm>
            <a:off x="2427292" y="13879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2" name="object 672"/>
          <p:cNvSpPr/>
          <p:nvPr/>
        </p:nvSpPr>
        <p:spPr>
          <a:xfrm>
            <a:off x="2427292" y="13879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3" name="object 673"/>
          <p:cNvSpPr/>
          <p:nvPr/>
        </p:nvSpPr>
        <p:spPr>
          <a:xfrm>
            <a:off x="2672683" y="1387929"/>
            <a:ext cx="0" cy="151130"/>
          </a:xfrm>
          <a:custGeom>
            <a:avLst/>
            <a:gdLst/>
            <a:ahLst/>
            <a:cxnLst/>
            <a:rect l="l" t="t" r="r" b="b"/>
            <a:pathLst>
              <a:path h="151130">
                <a:moveTo>
                  <a:pt x="0" y="150660"/>
                </a:moveTo>
                <a:lnTo>
                  <a:pt x="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4" name="object 674"/>
          <p:cNvSpPr/>
          <p:nvPr/>
        </p:nvSpPr>
        <p:spPr>
          <a:xfrm>
            <a:off x="2672683" y="15385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5" name="object 675"/>
          <p:cNvSpPr/>
          <p:nvPr/>
        </p:nvSpPr>
        <p:spPr>
          <a:xfrm>
            <a:off x="2672683" y="15385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6" name="object 676"/>
          <p:cNvSpPr/>
          <p:nvPr/>
        </p:nvSpPr>
        <p:spPr>
          <a:xfrm>
            <a:off x="2672683" y="13879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7" name="object 677"/>
          <p:cNvSpPr/>
          <p:nvPr/>
        </p:nvSpPr>
        <p:spPr>
          <a:xfrm>
            <a:off x="2672683" y="13879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8" name="object 678"/>
          <p:cNvSpPr/>
          <p:nvPr/>
        </p:nvSpPr>
        <p:spPr>
          <a:xfrm>
            <a:off x="2918075" y="1387929"/>
            <a:ext cx="0" cy="151130"/>
          </a:xfrm>
          <a:custGeom>
            <a:avLst/>
            <a:gdLst/>
            <a:ahLst/>
            <a:cxnLst/>
            <a:rect l="l" t="t" r="r" b="b"/>
            <a:pathLst>
              <a:path h="151130">
                <a:moveTo>
                  <a:pt x="0" y="150660"/>
                </a:moveTo>
                <a:lnTo>
                  <a:pt x="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9" name="object 679"/>
          <p:cNvSpPr/>
          <p:nvPr/>
        </p:nvSpPr>
        <p:spPr>
          <a:xfrm>
            <a:off x="2918075" y="15385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0" name="object 680"/>
          <p:cNvSpPr/>
          <p:nvPr/>
        </p:nvSpPr>
        <p:spPr>
          <a:xfrm>
            <a:off x="2918075" y="15385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1" name="object 681"/>
          <p:cNvSpPr/>
          <p:nvPr/>
        </p:nvSpPr>
        <p:spPr>
          <a:xfrm>
            <a:off x="2918075" y="13879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2" name="object 682"/>
          <p:cNvSpPr/>
          <p:nvPr/>
        </p:nvSpPr>
        <p:spPr>
          <a:xfrm>
            <a:off x="2918075" y="13879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3" name="object 683"/>
          <p:cNvSpPr/>
          <p:nvPr/>
        </p:nvSpPr>
        <p:spPr>
          <a:xfrm>
            <a:off x="3163467" y="15385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4" name="object 684"/>
          <p:cNvSpPr/>
          <p:nvPr/>
        </p:nvSpPr>
        <p:spPr>
          <a:xfrm>
            <a:off x="3163467" y="15385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5" name="object 685"/>
          <p:cNvSpPr/>
          <p:nvPr/>
        </p:nvSpPr>
        <p:spPr>
          <a:xfrm>
            <a:off x="3163467" y="13879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6" name="object 686"/>
          <p:cNvSpPr/>
          <p:nvPr/>
        </p:nvSpPr>
        <p:spPr>
          <a:xfrm>
            <a:off x="3163467" y="13879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7" name="object 687"/>
          <p:cNvSpPr/>
          <p:nvPr/>
        </p:nvSpPr>
        <p:spPr>
          <a:xfrm>
            <a:off x="1936508" y="15385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8" name="object 688"/>
          <p:cNvSpPr/>
          <p:nvPr/>
        </p:nvSpPr>
        <p:spPr>
          <a:xfrm>
            <a:off x="1936508" y="15385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9" name="object 689"/>
          <p:cNvSpPr/>
          <p:nvPr/>
        </p:nvSpPr>
        <p:spPr>
          <a:xfrm>
            <a:off x="3163467" y="15385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0" name="object 690"/>
          <p:cNvSpPr/>
          <p:nvPr/>
        </p:nvSpPr>
        <p:spPr>
          <a:xfrm>
            <a:off x="3163467" y="15385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1" name="object 691"/>
          <p:cNvSpPr/>
          <p:nvPr/>
        </p:nvSpPr>
        <p:spPr>
          <a:xfrm>
            <a:off x="1832891" y="1535571"/>
            <a:ext cx="24130" cy="3175"/>
          </a:xfrm>
          <a:custGeom>
            <a:avLst/>
            <a:gdLst/>
            <a:ahLst/>
            <a:cxnLst/>
            <a:rect l="l" t="t" r="r" b="b"/>
            <a:pathLst>
              <a:path w="24130" h="3175">
                <a:moveTo>
                  <a:pt x="0" y="0"/>
                </a:moveTo>
                <a:lnTo>
                  <a:pt x="23850" y="0"/>
                </a:lnTo>
                <a:lnTo>
                  <a:pt x="23850" y="3162"/>
                </a:lnTo>
                <a:lnTo>
                  <a:pt x="0" y="3162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2" name="object 692"/>
          <p:cNvSpPr/>
          <p:nvPr/>
        </p:nvSpPr>
        <p:spPr>
          <a:xfrm>
            <a:off x="1936508" y="1500924"/>
            <a:ext cx="1227455" cy="0"/>
          </a:xfrm>
          <a:custGeom>
            <a:avLst/>
            <a:gdLst/>
            <a:ahLst/>
            <a:cxnLst/>
            <a:rect l="l" t="t" r="r" b="b"/>
            <a:pathLst>
              <a:path w="1227455">
                <a:moveTo>
                  <a:pt x="0" y="0"/>
                </a:moveTo>
                <a:lnTo>
                  <a:pt x="122695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3" name="object 693"/>
          <p:cNvSpPr/>
          <p:nvPr/>
        </p:nvSpPr>
        <p:spPr>
          <a:xfrm>
            <a:off x="1936508" y="150092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4" name="object 694"/>
          <p:cNvSpPr/>
          <p:nvPr/>
        </p:nvSpPr>
        <p:spPr>
          <a:xfrm>
            <a:off x="1936508" y="150092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5" name="object 695"/>
          <p:cNvSpPr/>
          <p:nvPr/>
        </p:nvSpPr>
        <p:spPr>
          <a:xfrm>
            <a:off x="3163467" y="150092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6" name="object 696"/>
          <p:cNvSpPr/>
          <p:nvPr/>
        </p:nvSpPr>
        <p:spPr>
          <a:xfrm>
            <a:off x="3163467" y="150092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7" name="object 697"/>
          <p:cNvSpPr/>
          <p:nvPr/>
        </p:nvSpPr>
        <p:spPr>
          <a:xfrm>
            <a:off x="1834557" y="1497906"/>
            <a:ext cx="24130" cy="3175"/>
          </a:xfrm>
          <a:custGeom>
            <a:avLst/>
            <a:gdLst/>
            <a:ahLst/>
            <a:cxnLst/>
            <a:rect l="l" t="t" r="r" b="b"/>
            <a:pathLst>
              <a:path w="24130" h="3175">
                <a:moveTo>
                  <a:pt x="0" y="0"/>
                </a:moveTo>
                <a:lnTo>
                  <a:pt x="23850" y="0"/>
                </a:lnTo>
                <a:lnTo>
                  <a:pt x="23850" y="3162"/>
                </a:lnTo>
                <a:lnTo>
                  <a:pt x="0" y="3162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8" name="object 698"/>
          <p:cNvSpPr/>
          <p:nvPr/>
        </p:nvSpPr>
        <p:spPr>
          <a:xfrm>
            <a:off x="1936508" y="1463259"/>
            <a:ext cx="1227455" cy="0"/>
          </a:xfrm>
          <a:custGeom>
            <a:avLst/>
            <a:gdLst/>
            <a:ahLst/>
            <a:cxnLst/>
            <a:rect l="l" t="t" r="r" b="b"/>
            <a:pathLst>
              <a:path w="1227455">
                <a:moveTo>
                  <a:pt x="0" y="0"/>
                </a:moveTo>
                <a:lnTo>
                  <a:pt x="122695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9" name="object 699"/>
          <p:cNvSpPr/>
          <p:nvPr/>
        </p:nvSpPr>
        <p:spPr>
          <a:xfrm>
            <a:off x="1936508" y="14632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0" name="object 700"/>
          <p:cNvSpPr/>
          <p:nvPr/>
        </p:nvSpPr>
        <p:spPr>
          <a:xfrm>
            <a:off x="1936508" y="14632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1" name="object 701"/>
          <p:cNvSpPr/>
          <p:nvPr/>
        </p:nvSpPr>
        <p:spPr>
          <a:xfrm>
            <a:off x="3163467" y="14632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2" name="object 702"/>
          <p:cNvSpPr/>
          <p:nvPr/>
        </p:nvSpPr>
        <p:spPr>
          <a:xfrm>
            <a:off x="3163467" y="14632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3" name="object 703"/>
          <p:cNvSpPr/>
          <p:nvPr/>
        </p:nvSpPr>
        <p:spPr>
          <a:xfrm>
            <a:off x="1936508" y="1425594"/>
            <a:ext cx="1227455" cy="0"/>
          </a:xfrm>
          <a:custGeom>
            <a:avLst/>
            <a:gdLst/>
            <a:ahLst/>
            <a:cxnLst/>
            <a:rect l="l" t="t" r="r" b="b"/>
            <a:pathLst>
              <a:path w="1227455">
                <a:moveTo>
                  <a:pt x="0" y="0"/>
                </a:moveTo>
                <a:lnTo>
                  <a:pt x="122695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4" name="object 704"/>
          <p:cNvSpPr/>
          <p:nvPr/>
        </p:nvSpPr>
        <p:spPr>
          <a:xfrm>
            <a:off x="1936508" y="142559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5" name="object 705"/>
          <p:cNvSpPr/>
          <p:nvPr/>
        </p:nvSpPr>
        <p:spPr>
          <a:xfrm>
            <a:off x="1936508" y="142559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6" name="object 706"/>
          <p:cNvSpPr/>
          <p:nvPr/>
        </p:nvSpPr>
        <p:spPr>
          <a:xfrm>
            <a:off x="3163467" y="142559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7" name="object 707"/>
          <p:cNvSpPr/>
          <p:nvPr/>
        </p:nvSpPr>
        <p:spPr>
          <a:xfrm>
            <a:off x="3163467" y="142559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8" name="object 708"/>
          <p:cNvSpPr/>
          <p:nvPr/>
        </p:nvSpPr>
        <p:spPr>
          <a:xfrm>
            <a:off x="1936508" y="13879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9" name="object 709"/>
          <p:cNvSpPr/>
          <p:nvPr/>
        </p:nvSpPr>
        <p:spPr>
          <a:xfrm>
            <a:off x="1936508" y="13879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0" name="object 710"/>
          <p:cNvSpPr/>
          <p:nvPr/>
        </p:nvSpPr>
        <p:spPr>
          <a:xfrm>
            <a:off x="3163467" y="13879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1" name="object 711"/>
          <p:cNvSpPr/>
          <p:nvPr/>
        </p:nvSpPr>
        <p:spPr>
          <a:xfrm>
            <a:off x="3163467" y="13879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2" name="object 712"/>
          <p:cNvSpPr/>
          <p:nvPr/>
        </p:nvSpPr>
        <p:spPr>
          <a:xfrm>
            <a:off x="1936508" y="1416729"/>
            <a:ext cx="1227455" cy="104139"/>
          </a:xfrm>
          <a:custGeom>
            <a:avLst/>
            <a:gdLst/>
            <a:ahLst/>
            <a:cxnLst/>
            <a:rect l="l" t="t" r="r" b="b"/>
            <a:pathLst>
              <a:path w="1227455" h="104140">
                <a:moveTo>
                  <a:pt x="0" y="37977"/>
                </a:moveTo>
                <a:lnTo>
                  <a:pt x="15336" y="49368"/>
                </a:lnTo>
                <a:lnTo>
                  <a:pt x="30673" y="42759"/>
                </a:lnTo>
                <a:lnTo>
                  <a:pt x="46010" y="53380"/>
                </a:lnTo>
                <a:lnTo>
                  <a:pt x="61347" y="45012"/>
                </a:lnTo>
                <a:lnTo>
                  <a:pt x="76684" y="57012"/>
                </a:lnTo>
                <a:lnTo>
                  <a:pt x="92021" y="49449"/>
                </a:lnTo>
                <a:lnTo>
                  <a:pt x="107358" y="60414"/>
                </a:lnTo>
                <a:lnTo>
                  <a:pt x="122695" y="50598"/>
                </a:lnTo>
                <a:lnTo>
                  <a:pt x="138032" y="55725"/>
                </a:lnTo>
                <a:lnTo>
                  <a:pt x="153369" y="45558"/>
                </a:lnTo>
                <a:lnTo>
                  <a:pt x="168706" y="49357"/>
                </a:lnTo>
                <a:lnTo>
                  <a:pt x="184043" y="39081"/>
                </a:lnTo>
                <a:lnTo>
                  <a:pt x="199380" y="41380"/>
                </a:lnTo>
                <a:lnTo>
                  <a:pt x="214717" y="30437"/>
                </a:lnTo>
                <a:lnTo>
                  <a:pt x="230054" y="30345"/>
                </a:lnTo>
                <a:lnTo>
                  <a:pt x="245391" y="23264"/>
                </a:lnTo>
                <a:lnTo>
                  <a:pt x="260728" y="27586"/>
                </a:lnTo>
                <a:lnTo>
                  <a:pt x="276065" y="30253"/>
                </a:lnTo>
                <a:lnTo>
                  <a:pt x="291402" y="34023"/>
                </a:lnTo>
                <a:lnTo>
                  <a:pt x="306739" y="43839"/>
                </a:lnTo>
                <a:lnTo>
                  <a:pt x="322076" y="47983"/>
                </a:lnTo>
                <a:lnTo>
                  <a:pt x="337413" y="61242"/>
                </a:lnTo>
                <a:lnTo>
                  <a:pt x="352750" y="63633"/>
                </a:lnTo>
                <a:lnTo>
                  <a:pt x="368087" y="73380"/>
                </a:lnTo>
                <a:lnTo>
                  <a:pt x="383424" y="73932"/>
                </a:lnTo>
                <a:lnTo>
                  <a:pt x="398761" y="81472"/>
                </a:lnTo>
                <a:lnTo>
                  <a:pt x="414098" y="75587"/>
                </a:lnTo>
                <a:lnTo>
                  <a:pt x="429435" y="73932"/>
                </a:lnTo>
                <a:lnTo>
                  <a:pt x="444772" y="62529"/>
                </a:lnTo>
                <a:lnTo>
                  <a:pt x="460109" y="57702"/>
                </a:lnTo>
                <a:lnTo>
                  <a:pt x="475446" y="45058"/>
                </a:lnTo>
                <a:lnTo>
                  <a:pt x="490783" y="39816"/>
                </a:lnTo>
                <a:lnTo>
                  <a:pt x="506120" y="30897"/>
                </a:lnTo>
                <a:lnTo>
                  <a:pt x="521457" y="29517"/>
                </a:lnTo>
                <a:lnTo>
                  <a:pt x="536794" y="22621"/>
                </a:lnTo>
                <a:lnTo>
                  <a:pt x="552131" y="28138"/>
                </a:lnTo>
                <a:lnTo>
                  <a:pt x="567468" y="22804"/>
                </a:lnTo>
                <a:lnTo>
                  <a:pt x="582805" y="29701"/>
                </a:lnTo>
                <a:lnTo>
                  <a:pt x="598142" y="22621"/>
                </a:lnTo>
                <a:lnTo>
                  <a:pt x="613479" y="27586"/>
                </a:lnTo>
                <a:lnTo>
                  <a:pt x="628816" y="19862"/>
                </a:lnTo>
                <a:lnTo>
                  <a:pt x="644153" y="23908"/>
                </a:lnTo>
                <a:lnTo>
                  <a:pt x="659490" y="19678"/>
                </a:lnTo>
                <a:lnTo>
                  <a:pt x="674827" y="26115"/>
                </a:lnTo>
                <a:lnTo>
                  <a:pt x="690164" y="29609"/>
                </a:lnTo>
                <a:lnTo>
                  <a:pt x="705501" y="39035"/>
                </a:lnTo>
                <a:lnTo>
                  <a:pt x="720838" y="47236"/>
                </a:lnTo>
                <a:lnTo>
                  <a:pt x="736175" y="63449"/>
                </a:lnTo>
                <a:lnTo>
                  <a:pt x="751512" y="75035"/>
                </a:lnTo>
                <a:lnTo>
                  <a:pt x="766849" y="88461"/>
                </a:lnTo>
                <a:lnTo>
                  <a:pt x="782186" y="96185"/>
                </a:lnTo>
                <a:lnTo>
                  <a:pt x="797523" y="103909"/>
                </a:lnTo>
                <a:lnTo>
                  <a:pt x="812860" y="101702"/>
                </a:lnTo>
                <a:lnTo>
                  <a:pt x="828197" y="93610"/>
                </a:lnTo>
                <a:lnTo>
                  <a:pt x="843534" y="80185"/>
                </a:lnTo>
                <a:lnTo>
                  <a:pt x="858871" y="62437"/>
                </a:lnTo>
                <a:lnTo>
                  <a:pt x="874207" y="46497"/>
                </a:lnTo>
                <a:lnTo>
                  <a:pt x="889544" y="26483"/>
                </a:lnTo>
                <a:lnTo>
                  <a:pt x="904881" y="15816"/>
                </a:lnTo>
                <a:lnTo>
                  <a:pt x="920218" y="3494"/>
                </a:lnTo>
                <a:lnTo>
                  <a:pt x="935555" y="0"/>
                </a:lnTo>
                <a:lnTo>
                  <a:pt x="950892" y="1287"/>
                </a:lnTo>
                <a:lnTo>
                  <a:pt x="966229" y="10482"/>
                </a:lnTo>
                <a:lnTo>
                  <a:pt x="981566" y="15816"/>
                </a:lnTo>
                <a:lnTo>
                  <a:pt x="996903" y="29241"/>
                </a:lnTo>
                <a:lnTo>
                  <a:pt x="1012240" y="38069"/>
                </a:lnTo>
                <a:lnTo>
                  <a:pt x="1027577" y="50460"/>
                </a:lnTo>
                <a:lnTo>
                  <a:pt x="1042914" y="57472"/>
                </a:lnTo>
                <a:lnTo>
                  <a:pt x="1058251" y="62529"/>
                </a:lnTo>
                <a:lnTo>
                  <a:pt x="1073588" y="62713"/>
                </a:lnTo>
                <a:lnTo>
                  <a:pt x="1088925" y="62621"/>
                </a:lnTo>
                <a:lnTo>
                  <a:pt x="1104262" y="58483"/>
                </a:lnTo>
                <a:lnTo>
                  <a:pt x="1119599" y="56966"/>
                </a:lnTo>
                <a:lnTo>
                  <a:pt x="1134936" y="50276"/>
                </a:lnTo>
                <a:lnTo>
                  <a:pt x="1150273" y="52046"/>
                </a:lnTo>
                <a:lnTo>
                  <a:pt x="1165610" y="47678"/>
                </a:lnTo>
                <a:lnTo>
                  <a:pt x="1180947" y="46072"/>
                </a:lnTo>
                <a:lnTo>
                  <a:pt x="1196284" y="43058"/>
                </a:lnTo>
                <a:lnTo>
                  <a:pt x="1211621" y="47782"/>
                </a:lnTo>
                <a:lnTo>
                  <a:pt x="1226958" y="43334"/>
                </a:lnTo>
              </a:path>
            </a:pathLst>
          </a:custGeom>
          <a:ln w="5334">
            <a:solidFill>
              <a:srgbClr val="4C71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3" name="object 713"/>
          <p:cNvSpPr/>
          <p:nvPr/>
        </p:nvSpPr>
        <p:spPr>
          <a:xfrm>
            <a:off x="1936508" y="1400729"/>
            <a:ext cx="1227455" cy="135890"/>
          </a:xfrm>
          <a:custGeom>
            <a:avLst/>
            <a:gdLst/>
            <a:ahLst/>
            <a:cxnLst/>
            <a:rect l="l" t="t" r="r" b="b"/>
            <a:pathLst>
              <a:path w="1227455" h="135890">
                <a:moveTo>
                  <a:pt x="0" y="67334"/>
                </a:moveTo>
                <a:lnTo>
                  <a:pt x="15336" y="62677"/>
                </a:lnTo>
                <a:lnTo>
                  <a:pt x="30673" y="65886"/>
                </a:lnTo>
                <a:lnTo>
                  <a:pt x="46010" y="60046"/>
                </a:lnTo>
                <a:lnTo>
                  <a:pt x="61347" y="63265"/>
                </a:lnTo>
                <a:lnTo>
                  <a:pt x="76684" y="54759"/>
                </a:lnTo>
                <a:lnTo>
                  <a:pt x="92021" y="61969"/>
                </a:lnTo>
                <a:lnTo>
                  <a:pt x="107358" y="52138"/>
                </a:lnTo>
                <a:lnTo>
                  <a:pt x="122695" y="57977"/>
                </a:lnTo>
                <a:lnTo>
                  <a:pt x="138032" y="56506"/>
                </a:lnTo>
                <a:lnTo>
                  <a:pt x="153369" y="60725"/>
                </a:lnTo>
                <a:lnTo>
                  <a:pt x="168706" y="58552"/>
                </a:lnTo>
                <a:lnTo>
                  <a:pt x="184043" y="67679"/>
                </a:lnTo>
                <a:lnTo>
                  <a:pt x="199380" y="63558"/>
                </a:lnTo>
                <a:lnTo>
                  <a:pt x="214717" y="72690"/>
                </a:lnTo>
                <a:lnTo>
                  <a:pt x="230054" y="72185"/>
                </a:lnTo>
                <a:lnTo>
                  <a:pt x="245391" y="75495"/>
                </a:lnTo>
                <a:lnTo>
                  <a:pt x="260728" y="73748"/>
                </a:lnTo>
                <a:lnTo>
                  <a:pt x="276065" y="73242"/>
                </a:lnTo>
                <a:lnTo>
                  <a:pt x="291402" y="71495"/>
                </a:lnTo>
                <a:lnTo>
                  <a:pt x="306739" y="67472"/>
                </a:lnTo>
                <a:lnTo>
                  <a:pt x="322076" y="68414"/>
                </a:lnTo>
                <a:lnTo>
                  <a:pt x="337413" y="64127"/>
                </a:lnTo>
                <a:lnTo>
                  <a:pt x="352750" y="65276"/>
                </a:lnTo>
                <a:lnTo>
                  <a:pt x="368087" y="59702"/>
                </a:lnTo>
                <a:lnTo>
                  <a:pt x="383424" y="60920"/>
                </a:lnTo>
                <a:lnTo>
                  <a:pt x="398761" y="56414"/>
                </a:lnTo>
                <a:lnTo>
                  <a:pt x="414098" y="52506"/>
                </a:lnTo>
                <a:lnTo>
                  <a:pt x="429435" y="51816"/>
                </a:lnTo>
                <a:lnTo>
                  <a:pt x="444772" y="44138"/>
                </a:lnTo>
                <a:lnTo>
                  <a:pt x="460109" y="40460"/>
                </a:lnTo>
                <a:lnTo>
                  <a:pt x="475446" y="32184"/>
                </a:lnTo>
                <a:lnTo>
                  <a:pt x="490783" y="33104"/>
                </a:lnTo>
                <a:lnTo>
                  <a:pt x="506120" y="25931"/>
                </a:lnTo>
                <a:lnTo>
                  <a:pt x="521457" y="38253"/>
                </a:lnTo>
                <a:lnTo>
                  <a:pt x="536794" y="34391"/>
                </a:lnTo>
                <a:lnTo>
                  <a:pt x="552131" y="56966"/>
                </a:lnTo>
                <a:lnTo>
                  <a:pt x="567468" y="56989"/>
                </a:lnTo>
                <a:lnTo>
                  <a:pt x="582805" y="90116"/>
                </a:lnTo>
                <a:lnTo>
                  <a:pt x="598142" y="88645"/>
                </a:lnTo>
                <a:lnTo>
                  <a:pt x="613479" y="119542"/>
                </a:lnTo>
                <a:lnTo>
                  <a:pt x="628816" y="115496"/>
                </a:lnTo>
                <a:lnTo>
                  <a:pt x="644153" y="135358"/>
                </a:lnTo>
                <a:lnTo>
                  <a:pt x="659490" y="117703"/>
                </a:lnTo>
                <a:lnTo>
                  <a:pt x="674827" y="122116"/>
                </a:lnTo>
                <a:lnTo>
                  <a:pt x="690164" y="99495"/>
                </a:lnTo>
                <a:lnTo>
                  <a:pt x="705501" y="88829"/>
                </a:lnTo>
                <a:lnTo>
                  <a:pt x="720838" y="57909"/>
                </a:lnTo>
                <a:lnTo>
                  <a:pt x="736175" y="43403"/>
                </a:lnTo>
                <a:lnTo>
                  <a:pt x="751512" y="17287"/>
                </a:lnTo>
                <a:lnTo>
                  <a:pt x="766849" y="8092"/>
                </a:lnTo>
                <a:lnTo>
                  <a:pt x="782186" y="0"/>
                </a:lnTo>
                <a:lnTo>
                  <a:pt x="797523" y="2942"/>
                </a:lnTo>
                <a:lnTo>
                  <a:pt x="812860" y="10666"/>
                </a:lnTo>
                <a:lnTo>
                  <a:pt x="828197" y="17103"/>
                </a:lnTo>
                <a:lnTo>
                  <a:pt x="843534" y="34943"/>
                </a:lnTo>
                <a:lnTo>
                  <a:pt x="858871" y="44506"/>
                </a:lnTo>
                <a:lnTo>
                  <a:pt x="874207" y="65656"/>
                </a:lnTo>
                <a:lnTo>
                  <a:pt x="889544" y="73518"/>
                </a:lnTo>
                <a:lnTo>
                  <a:pt x="904881" y="83955"/>
                </a:lnTo>
                <a:lnTo>
                  <a:pt x="920218" y="87725"/>
                </a:lnTo>
                <a:lnTo>
                  <a:pt x="935555" y="90484"/>
                </a:lnTo>
                <a:lnTo>
                  <a:pt x="950892" y="85150"/>
                </a:lnTo>
                <a:lnTo>
                  <a:pt x="966229" y="84415"/>
                </a:lnTo>
                <a:lnTo>
                  <a:pt x="981566" y="77426"/>
                </a:lnTo>
                <a:lnTo>
                  <a:pt x="996903" y="78713"/>
                </a:lnTo>
                <a:lnTo>
                  <a:pt x="1012240" y="73150"/>
                </a:lnTo>
                <a:lnTo>
                  <a:pt x="1027577" y="67633"/>
                </a:lnTo>
                <a:lnTo>
                  <a:pt x="1042914" y="67380"/>
                </a:lnTo>
                <a:lnTo>
                  <a:pt x="1058251" y="68598"/>
                </a:lnTo>
                <a:lnTo>
                  <a:pt x="1073588" y="65093"/>
                </a:lnTo>
                <a:lnTo>
                  <a:pt x="1088925" y="63095"/>
                </a:lnTo>
                <a:lnTo>
                  <a:pt x="1104262" y="62688"/>
                </a:lnTo>
                <a:lnTo>
                  <a:pt x="1119599" y="61776"/>
                </a:lnTo>
                <a:lnTo>
                  <a:pt x="1134936" y="59863"/>
                </a:lnTo>
                <a:lnTo>
                  <a:pt x="1150273" y="62187"/>
                </a:lnTo>
                <a:lnTo>
                  <a:pt x="1165610" y="56644"/>
                </a:lnTo>
                <a:lnTo>
                  <a:pt x="1180947" y="60736"/>
                </a:lnTo>
                <a:lnTo>
                  <a:pt x="1196284" y="57564"/>
                </a:lnTo>
                <a:lnTo>
                  <a:pt x="1211621" y="58782"/>
                </a:lnTo>
                <a:lnTo>
                  <a:pt x="1226958" y="56368"/>
                </a:lnTo>
              </a:path>
            </a:pathLst>
          </a:custGeom>
          <a:ln w="5334">
            <a:solidFill>
              <a:srgbClr val="54A7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4" name="object 714"/>
          <p:cNvSpPr/>
          <p:nvPr/>
        </p:nvSpPr>
        <p:spPr>
          <a:xfrm>
            <a:off x="3408858" y="1340826"/>
            <a:ext cx="1226958" cy="1977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5" name="object 715"/>
          <p:cNvSpPr/>
          <p:nvPr/>
        </p:nvSpPr>
        <p:spPr>
          <a:xfrm>
            <a:off x="3411246" y="15385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6" name="object 716"/>
          <p:cNvSpPr/>
          <p:nvPr/>
        </p:nvSpPr>
        <p:spPr>
          <a:xfrm>
            <a:off x="3411246" y="15385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7" name="object 717"/>
          <p:cNvSpPr/>
          <p:nvPr/>
        </p:nvSpPr>
        <p:spPr>
          <a:xfrm>
            <a:off x="3411246" y="13879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8" name="object 718"/>
          <p:cNvSpPr/>
          <p:nvPr/>
        </p:nvSpPr>
        <p:spPr>
          <a:xfrm>
            <a:off x="3411246" y="13879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9" name="object 719"/>
          <p:cNvSpPr/>
          <p:nvPr/>
        </p:nvSpPr>
        <p:spPr>
          <a:xfrm>
            <a:off x="3564019" y="15385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0" name="object 720"/>
          <p:cNvSpPr/>
          <p:nvPr/>
        </p:nvSpPr>
        <p:spPr>
          <a:xfrm>
            <a:off x="3564019" y="15385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1" name="object 721"/>
          <p:cNvSpPr/>
          <p:nvPr/>
        </p:nvSpPr>
        <p:spPr>
          <a:xfrm>
            <a:off x="3564019" y="13879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2" name="object 722"/>
          <p:cNvSpPr/>
          <p:nvPr/>
        </p:nvSpPr>
        <p:spPr>
          <a:xfrm>
            <a:off x="3564019" y="13879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3" name="object 723"/>
          <p:cNvSpPr/>
          <p:nvPr/>
        </p:nvSpPr>
        <p:spPr>
          <a:xfrm>
            <a:off x="3716792" y="15385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4" name="object 724"/>
          <p:cNvSpPr/>
          <p:nvPr/>
        </p:nvSpPr>
        <p:spPr>
          <a:xfrm>
            <a:off x="3716792" y="15385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5" name="object 725"/>
          <p:cNvSpPr/>
          <p:nvPr/>
        </p:nvSpPr>
        <p:spPr>
          <a:xfrm>
            <a:off x="3716792" y="13879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6" name="object 726"/>
          <p:cNvSpPr/>
          <p:nvPr/>
        </p:nvSpPr>
        <p:spPr>
          <a:xfrm>
            <a:off x="3716792" y="13879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7" name="object 727"/>
          <p:cNvSpPr/>
          <p:nvPr/>
        </p:nvSpPr>
        <p:spPr>
          <a:xfrm>
            <a:off x="3869565" y="15385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8" name="object 728"/>
          <p:cNvSpPr/>
          <p:nvPr/>
        </p:nvSpPr>
        <p:spPr>
          <a:xfrm>
            <a:off x="3869565" y="15385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9" name="object 729"/>
          <p:cNvSpPr/>
          <p:nvPr/>
        </p:nvSpPr>
        <p:spPr>
          <a:xfrm>
            <a:off x="3869565" y="13879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0" name="object 730"/>
          <p:cNvSpPr/>
          <p:nvPr/>
        </p:nvSpPr>
        <p:spPr>
          <a:xfrm>
            <a:off x="3869565" y="13879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1" name="object 731"/>
          <p:cNvSpPr/>
          <p:nvPr/>
        </p:nvSpPr>
        <p:spPr>
          <a:xfrm>
            <a:off x="4022338" y="15385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2" name="object 732"/>
          <p:cNvSpPr/>
          <p:nvPr/>
        </p:nvSpPr>
        <p:spPr>
          <a:xfrm>
            <a:off x="4022338" y="15385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3" name="object 733"/>
          <p:cNvSpPr/>
          <p:nvPr/>
        </p:nvSpPr>
        <p:spPr>
          <a:xfrm>
            <a:off x="4022338" y="13879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4" name="object 734"/>
          <p:cNvSpPr/>
          <p:nvPr/>
        </p:nvSpPr>
        <p:spPr>
          <a:xfrm>
            <a:off x="4022338" y="13879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5" name="object 735"/>
          <p:cNvSpPr/>
          <p:nvPr/>
        </p:nvSpPr>
        <p:spPr>
          <a:xfrm>
            <a:off x="4175111" y="15385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6" name="object 736"/>
          <p:cNvSpPr/>
          <p:nvPr/>
        </p:nvSpPr>
        <p:spPr>
          <a:xfrm>
            <a:off x="4175111" y="15385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7" name="object 737"/>
          <p:cNvSpPr/>
          <p:nvPr/>
        </p:nvSpPr>
        <p:spPr>
          <a:xfrm>
            <a:off x="4175111" y="13879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8" name="object 738"/>
          <p:cNvSpPr/>
          <p:nvPr/>
        </p:nvSpPr>
        <p:spPr>
          <a:xfrm>
            <a:off x="4175111" y="13879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9" name="object 739"/>
          <p:cNvSpPr/>
          <p:nvPr/>
        </p:nvSpPr>
        <p:spPr>
          <a:xfrm>
            <a:off x="4327884" y="15385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0" name="object 740"/>
          <p:cNvSpPr/>
          <p:nvPr/>
        </p:nvSpPr>
        <p:spPr>
          <a:xfrm>
            <a:off x="4327884" y="15385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1" name="object 741"/>
          <p:cNvSpPr/>
          <p:nvPr/>
        </p:nvSpPr>
        <p:spPr>
          <a:xfrm>
            <a:off x="4327884" y="13879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2" name="object 742"/>
          <p:cNvSpPr/>
          <p:nvPr/>
        </p:nvSpPr>
        <p:spPr>
          <a:xfrm>
            <a:off x="4327884" y="13879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3" name="object 743"/>
          <p:cNvSpPr/>
          <p:nvPr/>
        </p:nvSpPr>
        <p:spPr>
          <a:xfrm>
            <a:off x="4480657" y="15385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4" name="object 744"/>
          <p:cNvSpPr/>
          <p:nvPr/>
        </p:nvSpPr>
        <p:spPr>
          <a:xfrm>
            <a:off x="4480657" y="15385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5" name="object 745"/>
          <p:cNvSpPr/>
          <p:nvPr/>
        </p:nvSpPr>
        <p:spPr>
          <a:xfrm>
            <a:off x="4480657" y="13879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6" name="object 746"/>
          <p:cNvSpPr/>
          <p:nvPr/>
        </p:nvSpPr>
        <p:spPr>
          <a:xfrm>
            <a:off x="4480657" y="13879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7" name="object 747"/>
          <p:cNvSpPr/>
          <p:nvPr/>
        </p:nvSpPr>
        <p:spPr>
          <a:xfrm>
            <a:off x="4633430" y="15385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8" name="object 748"/>
          <p:cNvSpPr/>
          <p:nvPr/>
        </p:nvSpPr>
        <p:spPr>
          <a:xfrm>
            <a:off x="4633430" y="15385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9" name="object 749"/>
          <p:cNvSpPr/>
          <p:nvPr/>
        </p:nvSpPr>
        <p:spPr>
          <a:xfrm>
            <a:off x="4633430" y="13879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0" name="object 750"/>
          <p:cNvSpPr/>
          <p:nvPr/>
        </p:nvSpPr>
        <p:spPr>
          <a:xfrm>
            <a:off x="4633430" y="13879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1" name="object 751"/>
          <p:cNvSpPr/>
          <p:nvPr/>
        </p:nvSpPr>
        <p:spPr>
          <a:xfrm>
            <a:off x="3408858" y="15385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2" name="object 752"/>
          <p:cNvSpPr/>
          <p:nvPr/>
        </p:nvSpPr>
        <p:spPr>
          <a:xfrm>
            <a:off x="3408858" y="15385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3" name="object 753"/>
          <p:cNvSpPr/>
          <p:nvPr/>
        </p:nvSpPr>
        <p:spPr>
          <a:xfrm>
            <a:off x="4635817" y="15385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4" name="object 754"/>
          <p:cNvSpPr/>
          <p:nvPr/>
        </p:nvSpPr>
        <p:spPr>
          <a:xfrm>
            <a:off x="4635817" y="15385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5" name="object 755"/>
          <p:cNvSpPr/>
          <p:nvPr/>
        </p:nvSpPr>
        <p:spPr>
          <a:xfrm>
            <a:off x="3408858" y="148836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6" name="object 756"/>
          <p:cNvSpPr/>
          <p:nvPr/>
        </p:nvSpPr>
        <p:spPr>
          <a:xfrm>
            <a:off x="3408858" y="148836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7" name="object 757"/>
          <p:cNvSpPr/>
          <p:nvPr/>
        </p:nvSpPr>
        <p:spPr>
          <a:xfrm>
            <a:off x="4635817" y="148836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8" name="object 758"/>
          <p:cNvSpPr/>
          <p:nvPr/>
        </p:nvSpPr>
        <p:spPr>
          <a:xfrm>
            <a:off x="4635817" y="148836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9" name="object 759"/>
          <p:cNvSpPr/>
          <p:nvPr/>
        </p:nvSpPr>
        <p:spPr>
          <a:xfrm>
            <a:off x="3408858" y="143814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0" name="object 760"/>
          <p:cNvSpPr/>
          <p:nvPr/>
        </p:nvSpPr>
        <p:spPr>
          <a:xfrm>
            <a:off x="3408858" y="143814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1" name="object 761"/>
          <p:cNvSpPr/>
          <p:nvPr/>
        </p:nvSpPr>
        <p:spPr>
          <a:xfrm>
            <a:off x="4635817" y="143814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2" name="object 762"/>
          <p:cNvSpPr/>
          <p:nvPr/>
        </p:nvSpPr>
        <p:spPr>
          <a:xfrm>
            <a:off x="4635817" y="143814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3" name="object 763"/>
          <p:cNvSpPr/>
          <p:nvPr/>
        </p:nvSpPr>
        <p:spPr>
          <a:xfrm>
            <a:off x="3408858" y="13879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4" name="object 764"/>
          <p:cNvSpPr/>
          <p:nvPr/>
        </p:nvSpPr>
        <p:spPr>
          <a:xfrm>
            <a:off x="3408858" y="13879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5" name="object 765"/>
          <p:cNvSpPr/>
          <p:nvPr/>
        </p:nvSpPr>
        <p:spPr>
          <a:xfrm>
            <a:off x="4635817" y="13879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6" name="object 766"/>
          <p:cNvSpPr/>
          <p:nvPr/>
        </p:nvSpPr>
        <p:spPr>
          <a:xfrm>
            <a:off x="4635817" y="13879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7" name="object 767"/>
          <p:cNvSpPr/>
          <p:nvPr/>
        </p:nvSpPr>
        <p:spPr>
          <a:xfrm>
            <a:off x="3408858" y="1387929"/>
            <a:ext cx="1227455" cy="0"/>
          </a:xfrm>
          <a:custGeom>
            <a:avLst/>
            <a:gdLst/>
            <a:ahLst/>
            <a:cxnLst/>
            <a:rect l="l" t="t" r="r" b="b"/>
            <a:pathLst>
              <a:path w="1227454">
                <a:moveTo>
                  <a:pt x="0" y="0"/>
                </a:moveTo>
                <a:lnTo>
                  <a:pt x="1226958" y="0"/>
                </a:lnTo>
              </a:path>
            </a:pathLst>
          </a:custGeom>
          <a:ln w="381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8" name="object 768"/>
          <p:cNvSpPr/>
          <p:nvPr/>
        </p:nvSpPr>
        <p:spPr>
          <a:xfrm>
            <a:off x="3408858" y="1387929"/>
            <a:ext cx="0" cy="151130"/>
          </a:xfrm>
          <a:custGeom>
            <a:avLst/>
            <a:gdLst/>
            <a:ahLst/>
            <a:cxnLst/>
            <a:rect l="l" t="t" r="r" b="b"/>
            <a:pathLst>
              <a:path h="151130">
                <a:moveTo>
                  <a:pt x="0" y="150660"/>
                </a:moveTo>
                <a:lnTo>
                  <a:pt x="0" y="0"/>
                </a:lnTo>
              </a:path>
            </a:pathLst>
          </a:custGeom>
          <a:ln w="381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9" name="object 769"/>
          <p:cNvSpPr/>
          <p:nvPr/>
        </p:nvSpPr>
        <p:spPr>
          <a:xfrm>
            <a:off x="4635817" y="1387929"/>
            <a:ext cx="0" cy="151130"/>
          </a:xfrm>
          <a:custGeom>
            <a:avLst/>
            <a:gdLst/>
            <a:ahLst/>
            <a:cxnLst/>
            <a:rect l="l" t="t" r="r" b="b"/>
            <a:pathLst>
              <a:path h="151130">
                <a:moveTo>
                  <a:pt x="0" y="150660"/>
                </a:moveTo>
                <a:lnTo>
                  <a:pt x="0" y="0"/>
                </a:lnTo>
              </a:path>
            </a:pathLst>
          </a:custGeom>
          <a:ln w="381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0" name="object 770"/>
          <p:cNvSpPr/>
          <p:nvPr/>
        </p:nvSpPr>
        <p:spPr>
          <a:xfrm>
            <a:off x="1936508" y="1583787"/>
            <a:ext cx="1227455" cy="151130"/>
          </a:xfrm>
          <a:custGeom>
            <a:avLst/>
            <a:gdLst/>
            <a:ahLst/>
            <a:cxnLst/>
            <a:rect l="l" t="t" r="r" b="b"/>
            <a:pathLst>
              <a:path w="1227455" h="151130">
                <a:moveTo>
                  <a:pt x="0" y="150660"/>
                </a:moveTo>
                <a:lnTo>
                  <a:pt x="1226958" y="150660"/>
                </a:lnTo>
                <a:lnTo>
                  <a:pt x="1226958" y="0"/>
                </a:lnTo>
                <a:lnTo>
                  <a:pt x="0" y="0"/>
                </a:lnTo>
                <a:lnTo>
                  <a:pt x="0" y="150660"/>
                </a:lnTo>
                <a:close/>
              </a:path>
            </a:pathLst>
          </a:custGeom>
          <a:solidFill>
            <a:srgbClr val="E9E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1" name="object 771"/>
          <p:cNvSpPr/>
          <p:nvPr/>
        </p:nvSpPr>
        <p:spPr>
          <a:xfrm>
            <a:off x="1936508" y="173444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2" name="object 772"/>
          <p:cNvSpPr/>
          <p:nvPr/>
        </p:nvSpPr>
        <p:spPr>
          <a:xfrm>
            <a:off x="1936508" y="173444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3" name="object 773"/>
          <p:cNvSpPr/>
          <p:nvPr/>
        </p:nvSpPr>
        <p:spPr>
          <a:xfrm>
            <a:off x="1936508" y="158378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4" name="object 774"/>
          <p:cNvSpPr/>
          <p:nvPr/>
        </p:nvSpPr>
        <p:spPr>
          <a:xfrm>
            <a:off x="1936508" y="158378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5" name="object 775"/>
          <p:cNvSpPr/>
          <p:nvPr/>
        </p:nvSpPr>
        <p:spPr>
          <a:xfrm>
            <a:off x="2181900" y="1583787"/>
            <a:ext cx="0" cy="151130"/>
          </a:xfrm>
          <a:custGeom>
            <a:avLst/>
            <a:gdLst/>
            <a:ahLst/>
            <a:cxnLst/>
            <a:rect l="l" t="t" r="r" b="b"/>
            <a:pathLst>
              <a:path h="151130">
                <a:moveTo>
                  <a:pt x="0" y="150660"/>
                </a:moveTo>
                <a:lnTo>
                  <a:pt x="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6" name="object 776"/>
          <p:cNvSpPr/>
          <p:nvPr/>
        </p:nvSpPr>
        <p:spPr>
          <a:xfrm>
            <a:off x="2181900" y="173444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7" name="object 777"/>
          <p:cNvSpPr/>
          <p:nvPr/>
        </p:nvSpPr>
        <p:spPr>
          <a:xfrm>
            <a:off x="2181900" y="173444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8" name="object 778"/>
          <p:cNvSpPr/>
          <p:nvPr/>
        </p:nvSpPr>
        <p:spPr>
          <a:xfrm>
            <a:off x="2181900" y="158378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9" name="object 779"/>
          <p:cNvSpPr/>
          <p:nvPr/>
        </p:nvSpPr>
        <p:spPr>
          <a:xfrm>
            <a:off x="2181900" y="158378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0" name="object 780"/>
          <p:cNvSpPr/>
          <p:nvPr/>
        </p:nvSpPr>
        <p:spPr>
          <a:xfrm>
            <a:off x="2427292" y="1583787"/>
            <a:ext cx="0" cy="151130"/>
          </a:xfrm>
          <a:custGeom>
            <a:avLst/>
            <a:gdLst/>
            <a:ahLst/>
            <a:cxnLst/>
            <a:rect l="l" t="t" r="r" b="b"/>
            <a:pathLst>
              <a:path h="151130">
                <a:moveTo>
                  <a:pt x="0" y="150660"/>
                </a:moveTo>
                <a:lnTo>
                  <a:pt x="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1" name="object 781"/>
          <p:cNvSpPr/>
          <p:nvPr/>
        </p:nvSpPr>
        <p:spPr>
          <a:xfrm>
            <a:off x="2427292" y="173444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2" name="object 782"/>
          <p:cNvSpPr/>
          <p:nvPr/>
        </p:nvSpPr>
        <p:spPr>
          <a:xfrm>
            <a:off x="2427292" y="173444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3" name="object 783"/>
          <p:cNvSpPr/>
          <p:nvPr/>
        </p:nvSpPr>
        <p:spPr>
          <a:xfrm>
            <a:off x="2427292" y="158378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4" name="object 784"/>
          <p:cNvSpPr/>
          <p:nvPr/>
        </p:nvSpPr>
        <p:spPr>
          <a:xfrm>
            <a:off x="2427292" y="158378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5" name="object 785"/>
          <p:cNvSpPr/>
          <p:nvPr/>
        </p:nvSpPr>
        <p:spPr>
          <a:xfrm>
            <a:off x="2672683" y="1583787"/>
            <a:ext cx="0" cy="151130"/>
          </a:xfrm>
          <a:custGeom>
            <a:avLst/>
            <a:gdLst/>
            <a:ahLst/>
            <a:cxnLst/>
            <a:rect l="l" t="t" r="r" b="b"/>
            <a:pathLst>
              <a:path h="151130">
                <a:moveTo>
                  <a:pt x="0" y="150660"/>
                </a:moveTo>
                <a:lnTo>
                  <a:pt x="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6" name="object 786"/>
          <p:cNvSpPr/>
          <p:nvPr/>
        </p:nvSpPr>
        <p:spPr>
          <a:xfrm>
            <a:off x="2672683" y="173444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7" name="object 787"/>
          <p:cNvSpPr/>
          <p:nvPr/>
        </p:nvSpPr>
        <p:spPr>
          <a:xfrm>
            <a:off x="2672683" y="173444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8" name="object 788"/>
          <p:cNvSpPr/>
          <p:nvPr/>
        </p:nvSpPr>
        <p:spPr>
          <a:xfrm>
            <a:off x="2672683" y="158378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9" name="object 789"/>
          <p:cNvSpPr/>
          <p:nvPr/>
        </p:nvSpPr>
        <p:spPr>
          <a:xfrm>
            <a:off x="2672683" y="158378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0" name="object 790"/>
          <p:cNvSpPr/>
          <p:nvPr/>
        </p:nvSpPr>
        <p:spPr>
          <a:xfrm>
            <a:off x="2918075" y="1583787"/>
            <a:ext cx="0" cy="151130"/>
          </a:xfrm>
          <a:custGeom>
            <a:avLst/>
            <a:gdLst/>
            <a:ahLst/>
            <a:cxnLst/>
            <a:rect l="l" t="t" r="r" b="b"/>
            <a:pathLst>
              <a:path h="151130">
                <a:moveTo>
                  <a:pt x="0" y="150660"/>
                </a:moveTo>
                <a:lnTo>
                  <a:pt x="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1" name="object 791"/>
          <p:cNvSpPr/>
          <p:nvPr/>
        </p:nvSpPr>
        <p:spPr>
          <a:xfrm>
            <a:off x="2918075" y="173444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2" name="object 792"/>
          <p:cNvSpPr/>
          <p:nvPr/>
        </p:nvSpPr>
        <p:spPr>
          <a:xfrm>
            <a:off x="2918075" y="173444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3" name="object 793"/>
          <p:cNvSpPr/>
          <p:nvPr/>
        </p:nvSpPr>
        <p:spPr>
          <a:xfrm>
            <a:off x="2918075" y="158378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4" name="object 794"/>
          <p:cNvSpPr/>
          <p:nvPr/>
        </p:nvSpPr>
        <p:spPr>
          <a:xfrm>
            <a:off x="2918075" y="158378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5" name="object 795"/>
          <p:cNvSpPr/>
          <p:nvPr/>
        </p:nvSpPr>
        <p:spPr>
          <a:xfrm>
            <a:off x="3163467" y="173444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6" name="object 796"/>
          <p:cNvSpPr/>
          <p:nvPr/>
        </p:nvSpPr>
        <p:spPr>
          <a:xfrm>
            <a:off x="3163467" y="173444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7" name="object 797"/>
          <p:cNvSpPr/>
          <p:nvPr/>
        </p:nvSpPr>
        <p:spPr>
          <a:xfrm>
            <a:off x="3163467" y="158378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8" name="object 798"/>
          <p:cNvSpPr/>
          <p:nvPr/>
        </p:nvSpPr>
        <p:spPr>
          <a:xfrm>
            <a:off x="3163467" y="158378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9" name="object 799"/>
          <p:cNvSpPr/>
          <p:nvPr/>
        </p:nvSpPr>
        <p:spPr>
          <a:xfrm>
            <a:off x="1936508" y="173444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0" name="object 800"/>
          <p:cNvSpPr/>
          <p:nvPr/>
        </p:nvSpPr>
        <p:spPr>
          <a:xfrm>
            <a:off x="1936508" y="173444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1" name="object 801"/>
          <p:cNvSpPr/>
          <p:nvPr/>
        </p:nvSpPr>
        <p:spPr>
          <a:xfrm>
            <a:off x="3163467" y="173444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2" name="object 802"/>
          <p:cNvSpPr/>
          <p:nvPr/>
        </p:nvSpPr>
        <p:spPr>
          <a:xfrm>
            <a:off x="3163467" y="173444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3" name="object 803"/>
          <p:cNvSpPr/>
          <p:nvPr/>
        </p:nvSpPr>
        <p:spPr>
          <a:xfrm>
            <a:off x="1870931" y="1731429"/>
            <a:ext cx="24130" cy="3175"/>
          </a:xfrm>
          <a:custGeom>
            <a:avLst/>
            <a:gdLst/>
            <a:ahLst/>
            <a:cxnLst/>
            <a:rect l="l" t="t" r="r" b="b"/>
            <a:pathLst>
              <a:path w="24130" h="3175">
                <a:moveTo>
                  <a:pt x="0" y="0"/>
                </a:moveTo>
                <a:lnTo>
                  <a:pt x="23850" y="0"/>
                </a:lnTo>
                <a:lnTo>
                  <a:pt x="23850" y="3162"/>
                </a:lnTo>
                <a:lnTo>
                  <a:pt x="0" y="3162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4" name="object 804"/>
          <p:cNvSpPr/>
          <p:nvPr/>
        </p:nvSpPr>
        <p:spPr>
          <a:xfrm>
            <a:off x="1936508" y="1696782"/>
            <a:ext cx="1227455" cy="0"/>
          </a:xfrm>
          <a:custGeom>
            <a:avLst/>
            <a:gdLst/>
            <a:ahLst/>
            <a:cxnLst/>
            <a:rect l="l" t="t" r="r" b="b"/>
            <a:pathLst>
              <a:path w="1227455">
                <a:moveTo>
                  <a:pt x="0" y="0"/>
                </a:moveTo>
                <a:lnTo>
                  <a:pt x="122695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5" name="object 805"/>
          <p:cNvSpPr/>
          <p:nvPr/>
        </p:nvSpPr>
        <p:spPr>
          <a:xfrm>
            <a:off x="1936508" y="16967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6" name="object 806"/>
          <p:cNvSpPr/>
          <p:nvPr/>
        </p:nvSpPr>
        <p:spPr>
          <a:xfrm>
            <a:off x="1936508" y="16967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7" name="object 807"/>
          <p:cNvSpPr/>
          <p:nvPr/>
        </p:nvSpPr>
        <p:spPr>
          <a:xfrm>
            <a:off x="3163467" y="16967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8" name="object 808"/>
          <p:cNvSpPr/>
          <p:nvPr/>
        </p:nvSpPr>
        <p:spPr>
          <a:xfrm>
            <a:off x="3163467" y="16967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9" name="object 809"/>
          <p:cNvSpPr/>
          <p:nvPr/>
        </p:nvSpPr>
        <p:spPr>
          <a:xfrm>
            <a:off x="1870633" y="1693764"/>
            <a:ext cx="24130" cy="3175"/>
          </a:xfrm>
          <a:custGeom>
            <a:avLst/>
            <a:gdLst/>
            <a:ahLst/>
            <a:cxnLst/>
            <a:rect l="l" t="t" r="r" b="b"/>
            <a:pathLst>
              <a:path w="24130" h="3175">
                <a:moveTo>
                  <a:pt x="0" y="0"/>
                </a:moveTo>
                <a:lnTo>
                  <a:pt x="23850" y="0"/>
                </a:lnTo>
                <a:lnTo>
                  <a:pt x="23850" y="3162"/>
                </a:lnTo>
                <a:lnTo>
                  <a:pt x="0" y="3162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0" name="object 810"/>
          <p:cNvSpPr/>
          <p:nvPr/>
        </p:nvSpPr>
        <p:spPr>
          <a:xfrm>
            <a:off x="1936508" y="1659117"/>
            <a:ext cx="1227455" cy="0"/>
          </a:xfrm>
          <a:custGeom>
            <a:avLst/>
            <a:gdLst/>
            <a:ahLst/>
            <a:cxnLst/>
            <a:rect l="l" t="t" r="r" b="b"/>
            <a:pathLst>
              <a:path w="1227455">
                <a:moveTo>
                  <a:pt x="0" y="0"/>
                </a:moveTo>
                <a:lnTo>
                  <a:pt x="122695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1" name="object 811"/>
          <p:cNvSpPr/>
          <p:nvPr/>
        </p:nvSpPr>
        <p:spPr>
          <a:xfrm>
            <a:off x="1936508" y="165911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2" name="object 812"/>
          <p:cNvSpPr/>
          <p:nvPr/>
        </p:nvSpPr>
        <p:spPr>
          <a:xfrm>
            <a:off x="1936508" y="165911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3" name="object 813"/>
          <p:cNvSpPr/>
          <p:nvPr/>
        </p:nvSpPr>
        <p:spPr>
          <a:xfrm>
            <a:off x="3163467" y="165911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4" name="object 814"/>
          <p:cNvSpPr/>
          <p:nvPr/>
        </p:nvSpPr>
        <p:spPr>
          <a:xfrm>
            <a:off x="3163467" y="165911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5" name="object 815"/>
          <p:cNvSpPr/>
          <p:nvPr/>
        </p:nvSpPr>
        <p:spPr>
          <a:xfrm>
            <a:off x="1936508" y="1621452"/>
            <a:ext cx="1227455" cy="0"/>
          </a:xfrm>
          <a:custGeom>
            <a:avLst/>
            <a:gdLst/>
            <a:ahLst/>
            <a:cxnLst/>
            <a:rect l="l" t="t" r="r" b="b"/>
            <a:pathLst>
              <a:path w="1227455">
                <a:moveTo>
                  <a:pt x="0" y="0"/>
                </a:moveTo>
                <a:lnTo>
                  <a:pt x="122695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6" name="object 816"/>
          <p:cNvSpPr/>
          <p:nvPr/>
        </p:nvSpPr>
        <p:spPr>
          <a:xfrm>
            <a:off x="1936508" y="162145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7" name="object 817"/>
          <p:cNvSpPr/>
          <p:nvPr/>
        </p:nvSpPr>
        <p:spPr>
          <a:xfrm>
            <a:off x="1936508" y="162145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8" name="object 818"/>
          <p:cNvSpPr/>
          <p:nvPr/>
        </p:nvSpPr>
        <p:spPr>
          <a:xfrm>
            <a:off x="3163467" y="162145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9" name="object 819"/>
          <p:cNvSpPr/>
          <p:nvPr/>
        </p:nvSpPr>
        <p:spPr>
          <a:xfrm>
            <a:off x="3163467" y="162145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0" name="object 820"/>
          <p:cNvSpPr/>
          <p:nvPr/>
        </p:nvSpPr>
        <p:spPr>
          <a:xfrm>
            <a:off x="1936508" y="158378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1" name="object 821"/>
          <p:cNvSpPr/>
          <p:nvPr/>
        </p:nvSpPr>
        <p:spPr>
          <a:xfrm>
            <a:off x="1936508" y="158378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2" name="object 822"/>
          <p:cNvSpPr/>
          <p:nvPr/>
        </p:nvSpPr>
        <p:spPr>
          <a:xfrm>
            <a:off x="3163467" y="158378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3" name="object 823"/>
          <p:cNvSpPr/>
          <p:nvPr/>
        </p:nvSpPr>
        <p:spPr>
          <a:xfrm>
            <a:off x="3163467" y="158378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4" name="object 824"/>
          <p:cNvSpPr txBox="1"/>
          <p:nvPr/>
        </p:nvSpPr>
        <p:spPr>
          <a:xfrm>
            <a:off x="1846513" y="1017441"/>
            <a:ext cx="89535" cy="7480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ts val="300"/>
              </a:lnSpc>
              <a:spcBef>
                <a:spcPts val="90"/>
              </a:spcBef>
            </a:pPr>
            <a:r>
              <a:rPr sz="300" dirty="0">
                <a:solidFill>
                  <a:srgbClr val="262626"/>
                </a:solidFill>
                <a:latin typeface="Lucida Sans Unicode"/>
                <a:cs typeface="Lucida Sans Unicode"/>
              </a:rPr>
              <a:t>2</a:t>
            </a:r>
            <a:endParaRPr sz="300">
              <a:latin typeface="Lucida Sans Unicode"/>
              <a:cs typeface="Lucida Sans Unicode"/>
            </a:endParaRPr>
          </a:p>
          <a:p>
            <a:pPr marL="48895">
              <a:lnSpc>
                <a:spcPts val="235"/>
              </a:lnSpc>
            </a:pPr>
            <a:r>
              <a:rPr sz="300" dirty="0">
                <a:solidFill>
                  <a:srgbClr val="262626"/>
                </a:solidFill>
                <a:latin typeface="Lucida Sans Unicode"/>
                <a:cs typeface="Lucida Sans Unicode"/>
              </a:rPr>
              <a:t>0</a:t>
            </a:r>
            <a:endParaRPr sz="300">
              <a:latin typeface="Lucida Sans Unicode"/>
              <a:cs typeface="Lucida Sans Unicode"/>
            </a:endParaRPr>
          </a:p>
          <a:p>
            <a:pPr marL="52069">
              <a:lnSpc>
                <a:spcPts val="235"/>
              </a:lnSpc>
            </a:pPr>
            <a:r>
              <a:rPr sz="300" dirty="0">
                <a:solidFill>
                  <a:srgbClr val="262626"/>
                </a:solidFill>
                <a:latin typeface="Lucida Sans Unicode"/>
                <a:cs typeface="Lucida Sans Unicode"/>
              </a:rPr>
              <a:t>2</a:t>
            </a:r>
            <a:endParaRPr sz="300">
              <a:latin typeface="Lucida Sans Unicode"/>
              <a:cs typeface="Lucida Sans Unicode"/>
            </a:endParaRPr>
          </a:p>
          <a:p>
            <a:pPr marL="50165">
              <a:lnSpc>
                <a:spcPts val="295"/>
              </a:lnSpc>
            </a:pPr>
            <a:r>
              <a:rPr sz="300" dirty="0">
                <a:solidFill>
                  <a:srgbClr val="262626"/>
                </a:solidFill>
                <a:latin typeface="Lucida Sans Unicode"/>
                <a:cs typeface="Lucida Sans Unicode"/>
              </a:rPr>
              <a:t>4</a:t>
            </a:r>
            <a:endParaRPr sz="300">
              <a:latin typeface="Lucida Sans Unicode"/>
              <a:cs typeface="Lucida Sans Unicode"/>
            </a:endParaRPr>
          </a:p>
          <a:p>
            <a:pPr marL="12700">
              <a:lnSpc>
                <a:spcPts val="325"/>
              </a:lnSpc>
            </a:pPr>
            <a:r>
              <a:rPr sz="300" dirty="0">
                <a:solidFill>
                  <a:srgbClr val="262626"/>
                </a:solidFill>
                <a:latin typeface="Lucida Sans Unicode"/>
                <a:cs typeface="Lucida Sans Unicode"/>
              </a:rPr>
              <a:t>0.4</a:t>
            </a:r>
            <a:endParaRPr sz="300">
              <a:latin typeface="Lucida Sans Unicode"/>
              <a:cs typeface="Lucida Sans Unicode"/>
            </a:endParaRPr>
          </a:p>
          <a:p>
            <a:pPr marL="13970">
              <a:lnSpc>
                <a:spcPts val="295"/>
              </a:lnSpc>
            </a:pPr>
            <a:r>
              <a:rPr sz="300" dirty="0">
                <a:solidFill>
                  <a:srgbClr val="262626"/>
                </a:solidFill>
                <a:latin typeface="Lucida Sans Unicode"/>
                <a:cs typeface="Lucida Sans Unicode"/>
              </a:rPr>
              <a:t>0.2</a:t>
            </a:r>
            <a:endParaRPr sz="300">
              <a:latin typeface="Lucida Sans Unicode"/>
              <a:cs typeface="Lucida Sans Unicode"/>
            </a:endParaRPr>
          </a:p>
          <a:p>
            <a:pPr marL="12700">
              <a:lnSpc>
                <a:spcPts val="295"/>
              </a:lnSpc>
            </a:pPr>
            <a:r>
              <a:rPr sz="300" dirty="0">
                <a:solidFill>
                  <a:srgbClr val="262626"/>
                </a:solidFill>
                <a:latin typeface="Lucida Sans Unicode"/>
                <a:cs typeface="Lucida Sans Unicode"/>
              </a:rPr>
              <a:t>0.0</a:t>
            </a:r>
            <a:endParaRPr sz="300">
              <a:latin typeface="Lucida Sans Unicode"/>
              <a:cs typeface="Lucida Sans Unicode"/>
            </a:endParaRPr>
          </a:p>
          <a:p>
            <a:pPr marL="15875">
              <a:lnSpc>
                <a:spcPts val="295"/>
              </a:lnSpc>
            </a:pPr>
            <a:r>
              <a:rPr sz="300" dirty="0">
                <a:solidFill>
                  <a:srgbClr val="262626"/>
                </a:solidFill>
                <a:latin typeface="Lucida Sans Unicode"/>
                <a:cs typeface="Lucida Sans Unicode"/>
              </a:rPr>
              <a:t>0.2</a:t>
            </a:r>
            <a:endParaRPr sz="300">
              <a:latin typeface="Lucida Sans Unicode"/>
              <a:cs typeface="Lucida Sans Unicode"/>
            </a:endParaRPr>
          </a:p>
          <a:p>
            <a:pPr marL="13970">
              <a:lnSpc>
                <a:spcPts val="325"/>
              </a:lnSpc>
            </a:pPr>
            <a:r>
              <a:rPr sz="300" dirty="0">
                <a:solidFill>
                  <a:srgbClr val="262626"/>
                </a:solidFill>
                <a:latin typeface="Lucida Sans Unicode"/>
                <a:cs typeface="Lucida Sans Unicode"/>
              </a:rPr>
              <a:t>0.4</a:t>
            </a:r>
            <a:endParaRPr sz="300">
              <a:latin typeface="Lucida Sans Unicode"/>
              <a:cs typeface="Lucida Sans Unicode"/>
            </a:endParaRPr>
          </a:p>
          <a:p>
            <a:pPr marL="12700">
              <a:lnSpc>
                <a:spcPts val="325"/>
              </a:lnSpc>
            </a:pPr>
            <a:r>
              <a:rPr sz="300" dirty="0">
                <a:solidFill>
                  <a:srgbClr val="262626"/>
                </a:solidFill>
                <a:latin typeface="Lucida Sans Unicode"/>
                <a:cs typeface="Lucida Sans Unicode"/>
              </a:rPr>
              <a:t>0.4</a:t>
            </a:r>
            <a:endParaRPr sz="300">
              <a:latin typeface="Lucida Sans Unicode"/>
              <a:cs typeface="Lucida Sans Unicode"/>
            </a:endParaRPr>
          </a:p>
          <a:p>
            <a:pPr marL="13970">
              <a:lnSpc>
                <a:spcPts val="295"/>
              </a:lnSpc>
            </a:pPr>
            <a:r>
              <a:rPr sz="300" dirty="0">
                <a:solidFill>
                  <a:srgbClr val="262626"/>
                </a:solidFill>
                <a:latin typeface="Lucida Sans Unicode"/>
                <a:cs typeface="Lucida Sans Unicode"/>
              </a:rPr>
              <a:t>0.2</a:t>
            </a:r>
            <a:endParaRPr sz="300">
              <a:latin typeface="Lucida Sans Unicode"/>
              <a:cs typeface="Lucida Sans Unicode"/>
            </a:endParaRPr>
          </a:p>
          <a:p>
            <a:pPr marL="12700">
              <a:lnSpc>
                <a:spcPts val="295"/>
              </a:lnSpc>
            </a:pPr>
            <a:r>
              <a:rPr sz="300" dirty="0">
                <a:solidFill>
                  <a:srgbClr val="262626"/>
                </a:solidFill>
                <a:latin typeface="Lucida Sans Unicode"/>
                <a:cs typeface="Lucida Sans Unicode"/>
              </a:rPr>
              <a:t>0.0</a:t>
            </a:r>
            <a:endParaRPr sz="300">
              <a:latin typeface="Lucida Sans Unicode"/>
              <a:cs typeface="Lucida Sans Unicode"/>
            </a:endParaRPr>
          </a:p>
          <a:p>
            <a:pPr marL="15875">
              <a:lnSpc>
                <a:spcPts val="295"/>
              </a:lnSpc>
            </a:pPr>
            <a:r>
              <a:rPr sz="300" dirty="0">
                <a:solidFill>
                  <a:srgbClr val="262626"/>
                </a:solidFill>
                <a:latin typeface="Lucida Sans Unicode"/>
                <a:cs typeface="Lucida Sans Unicode"/>
              </a:rPr>
              <a:t>0.2</a:t>
            </a:r>
            <a:endParaRPr sz="300">
              <a:latin typeface="Lucida Sans Unicode"/>
              <a:cs typeface="Lucida Sans Unicode"/>
            </a:endParaRPr>
          </a:p>
          <a:p>
            <a:pPr marL="13970">
              <a:lnSpc>
                <a:spcPts val="325"/>
              </a:lnSpc>
            </a:pPr>
            <a:r>
              <a:rPr sz="300" dirty="0">
                <a:solidFill>
                  <a:srgbClr val="262626"/>
                </a:solidFill>
                <a:latin typeface="Lucida Sans Unicode"/>
                <a:cs typeface="Lucida Sans Unicode"/>
              </a:rPr>
              <a:t>0.4</a:t>
            </a:r>
            <a:endParaRPr sz="300">
              <a:latin typeface="Lucida Sans Unicode"/>
              <a:cs typeface="Lucida Sans Unicode"/>
            </a:endParaRPr>
          </a:p>
          <a:p>
            <a:pPr marL="50800">
              <a:lnSpc>
                <a:spcPts val="325"/>
              </a:lnSpc>
            </a:pPr>
            <a:r>
              <a:rPr sz="300" dirty="0">
                <a:solidFill>
                  <a:srgbClr val="262626"/>
                </a:solidFill>
                <a:latin typeface="Lucida Sans Unicode"/>
                <a:cs typeface="Lucida Sans Unicode"/>
              </a:rPr>
              <a:t>2</a:t>
            </a:r>
            <a:endParaRPr sz="300">
              <a:latin typeface="Lucida Sans Unicode"/>
              <a:cs typeface="Lucida Sans Unicode"/>
            </a:endParaRPr>
          </a:p>
          <a:p>
            <a:pPr marL="52069">
              <a:lnSpc>
                <a:spcPts val="295"/>
              </a:lnSpc>
            </a:pPr>
            <a:r>
              <a:rPr sz="300" dirty="0">
                <a:solidFill>
                  <a:srgbClr val="262626"/>
                </a:solidFill>
                <a:latin typeface="Lucida Sans Unicode"/>
                <a:cs typeface="Lucida Sans Unicode"/>
              </a:rPr>
              <a:t>1</a:t>
            </a:r>
            <a:endParaRPr sz="300">
              <a:latin typeface="Lucida Sans Unicode"/>
              <a:cs typeface="Lucida Sans Unicode"/>
            </a:endParaRPr>
          </a:p>
          <a:p>
            <a:pPr marL="48895">
              <a:lnSpc>
                <a:spcPts val="295"/>
              </a:lnSpc>
            </a:pPr>
            <a:r>
              <a:rPr sz="300" dirty="0">
                <a:solidFill>
                  <a:srgbClr val="262626"/>
                </a:solidFill>
                <a:latin typeface="Lucida Sans Unicode"/>
                <a:cs typeface="Lucida Sans Unicode"/>
              </a:rPr>
              <a:t>0</a:t>
            </a:r>
            <a:endParaRPr sz="300">
              <a:latin typeface="Lucida Sans Unicode"/>
              <a:cs typeface="Lucida Sans Unicode"/>
            </a:endParaRPr>
          </a:p>
          <a:p>
            <a:pPr marL="51435">
              <a:lnSpc>
                <a:spcPts val="295"/>
              </a:lnSpc>
            </a:pPr>
            <a:r>
              <a:rPr sz="300" dirty="0">
                <a:solidFill>
                  <a:srgbClr val="262626"/>
                </a:solidFill>
                <a:latin typeface="Lucida Sans Unicode"/>
                <a:cs typeface="Lucida Sans Unicode"/>
              </a:rPr>
              <a:t>1</a:t>
            </a:r>
            <a:endParaRPr sz="300">
              <a:latin typeface="Lucida Sans Unicode"/>
              <a:cs typeface="Lucida Sans Unicode"/>
            </a:endParaRPr>
          </a:p>
          <a:p>
            <a:pPr marL="52069">
              <a:lnSpc>
                <a:spcPts val="330"/>
              </a:lnSpc>
            </a:pPr>
            <a:r>
              <a:rPr sz="300" dirty="0">
                <a:solidFill>
                  <a:srgbClr val="262626"/>
                </a:solidFill>
                <a:latin typeface="Lucida Sans Unicode"/>
                <a:cs typeface="Lucida Sans Unicode"/>
              </a:rPr>
              <a:t>2</a:t>
            </a:r>
            <a:endParaRPr sz="300">
              <a:latin typeface="Lucida Sans Unicode"/>
              <a:cs typeface="Lucida Sans Unicode"/>
            </a:endParaRPr>
          </a:p>
        </p:txBody>
      </p:sp>
      <p:sp>
        <p:nvSpPr>
          <p:cNvPr id="825" name="object 825"/>
          <p:cNvSpPr/>
          <p:nvPr/>
        </p:nvSpPr>
        <p:spPr>
          <a:xfrm>
            <a:off x="1936508" y="1613507"/>
            <a:ext cx="1227455" cy="72390"/>
          </a:xfrm>
          <a:custGeom>
            <a:avLst/>
            <a:gdLst/>
            <a:ahLst/>
            <a:cxnLst/>
            <a:rect l="l" t="t" r="r" b="b"/>
            <a:pathLst>
              <a:path w="1227455" h="72389">
                <a:moveTo>
                  <a:pt x="0" y="44924"/>
                </a:moveTo>
                <a:lnTo>
                  <a:pt x="15336" y="45124"/>
                </a:lnTo>
                <a:lnTo>
                  <a:pt x="30673" y="48662"/>
                </a:lnTo>
                <a:lnTo>
                  <a:pt x="46010" y="40019"/>
                </a:lnTo>
                <a:lnTo>
                  <a:pt x="61347" y="48570"/>
                </a:lnTo>
                <a:lnTo>
                  <a:pt x="76684" y="35458"/>
                </a:lnTo>
                <a:lnTo>
                  <a:pt x="92021" y="49490"/>
                </a:lnTo>
                <a:lnTo>
                  <a:pt x="107358" y="35973"/>
                </a:lnTo>
                <a:lnTo>
                  <a:pt x="122695" y="51200"/>
                </a:lnTo>
                <a:lnTo>
                  <a:pt x="138032" y="42078"/>
                </a:lnTo>
                <a:lnTo>
                  <a:pt x="153369" y="44120"/>
                </a:lnTo>
                <a:lnTo>
                  <a:pt x="168706" y="40166"/>
                </a:lnTo>
                <a:lnTo>
                  <a:pt x="184043" y="28910"/>
                </a:lnTo>
                <a:lnTo>
                  <a:pt x="199380" y="48699"/>
                </a:lnTo>
                <a:lnTo>
                  <a:pt x="214717" y="31117"/>
                </a:lnTo>
                <a:lnTo>
                  <a:pt x="230054" y="57527"/>
                </a:lnTo>
                <a:lnTo>
                  <a:pt x="245391" y="23834"/>
                </a:lnTo>
                <a:lnTo>
                  <a:pt x="260728" y="49104"/>
                </a:lnTo>
                <a:lnTo>
                  <a:pt x="276065" y="24129"/>
                </a:lnTo>
                <a:lnTo>
                  <a:pt x="291402" y="40460"/>
                </a:lnTo>
                <a:lnTo>
                  <a:pt x="306739" y="35605"/>
                </a:lnTo>
                <a:lnTo>
                  <a:pt x="322076" y="35899"/>
                </a:lnTo>
                <a:lnTo>
                  <a:pt x="337413" y="53187"/>
                </a:lnTo>
                <a:lnTo>
                  <a:pt x="352750" y="19421"/>
                </a:lnTo>
                <a:lnTo>
                  <a:pt x="368087" y="43899"/>
                </a:lnTo>
                <a:lnTo>
                  <a:pt x="383424" y="1177"/>
                </a:lnTo>
                <a:lnTo>
                  <a:pt x="398761" y="52157"/>
                </a:lnTo>
                <a:lnTo>
                  <a:pt x="414098" y="25453"/>
                </a:lnTo>
                <a:lnTo>
                  <a:pt x="429435" y="55541"/>
                </a:lnTo>
                <a:lnTo>
                  <a:pt x="444772" y="28910"/>
                </a:lnTo>
                <a:lnTo>
                  <a:pt x="460109" y="24570"/>
                </a:lnTo>
                <a:lnTo>
                  <a:pt x="475446" y="31338"/>
                </a:lnTo>
                <a:lnTo>
                  <a:pt x="490783" y="5885"/>
                </a:lnTo>
                <a:lnTo>
                  <a:pt x="506120" y="49711"/>
                </a:lnTo>
                <a:lnTo>
                  <a:pt x="521457" y="15889"/>
                </a:lnTo>
                <a:lnTo>
                  <a:pt x="536794" y="71946"/>
                </a:lnTo>
                <a:lnTo>
                  <a:pt x="552131" y="15448"/>
                </a:lnTo>
                <a:lnTo>
                  <a:pt x="567468" y="39724"/>
                </a:lnTo>
                <a:lnTo>
                  <a:pt x="582805" y="4708"/>
                </a:lnTo>
                <a:lnTo>
                  <a:pt x="598142" y="29278"/>
                </a:lnTo>
                <a:lnTo>
                  <a:pt x="613479" y="45404"/>
                </a:lnTo>
                <a:lnTo>
                  <a:pt x="628816" y="29278"/>
                </a:lnTo>
                <a:lnTo>
                  <a:pt x="644153" y="59955"/>
                </a:lnTo>
                <a:lnTo>
                  <a:pt x="659490" y="8239"/>
                </a:lnTo>
                <a:lnTo>
                  <a:pt x="674827" y="56129"/>
                </a:lnTo>
                <a:lnTo>
                  <a:pt x="690164" y="0"/>
                </a:lnTo>
                <a:lnTo>
                  <a:pt x="705501" y="54511"/>
                </a:lnTo>
                <a:lnTo>
                  <a:pt x="720838" y="26777"/>
                </a:lnTo>
                <a:lnTo>
                  <a:pt x="736175" y="62456"/>
                </a:lnTo>
                <a:lnTo>
                  <a:pt x="751512" y="42409"/>
                </a:lnTo>
                <a:lnTo>
                  <a:pt x="766849" y="27071"/>
                </a:lnTo>
                <a:lnTo>
                  <a:pt x="782186" y="38253"/>
                </a:lnTo>
                <a:lnTo>
                  <a:pt x="797523" y="18979"/>
                </a:lnTo>
                <a:lnTo>
                  <a:pt x="812860" y="64295"/>
                </a:lnTo>
                <a:lnTo>
                  <a:pt x="828197" y="29572"/>
                </a:lnTo>
                <a:lnTo>
                  <a:pt x="843534" y="67973"/>
                </a:lnTo>
                <a:lnTo>
                  <a:pt x="858871" y="33545"/>
                </a:lnTo>
                <a:lnTo>
                  <a:pt x="874207" y="54474"/>
                </a:lnTo>
                <a:lnTo>
                  <a:pt x="889544" y="31191"/>
                </a:lnTo>
                <a:lnTo>
                  <a:pt x="904881" y="35237"/>
                </a:lnTo>
                <a:lnTo>
                  <a:pt x="920218" y="48478"/>
                </a:lnTo>
                <a:lnTo>
                  <a:pt x="935555" y="43660"/>
                </a:lnTo>
                <a:lnTo>
                  <a:pt x="950892" y="64883"/>
                </a:lnTo>
                <a:lnTo>
                  <a:pt x="966229" y="36819"/>
                </a:lnTo>
                <a:lnTo>
                  <a:pt x="981566" y="59292"/>
                </a:lnTo>
                <a:lnTo>
                  <a:pt x="996903" y="37996"/>
                </a:lnTo>
                <a:lnTo>
                  <a:pt x="1012240" y="54290"/>
                </a:lnTo>
                <a:lnTo>
                  <a:pt x="1027577" y="37407"/>
                </a:lnTo>
                <a:lnTo>
                  <a:pt x="1042914" y="44239"/>
                </a:lnTo>
                <a:lnTo>
                  <a:pt x="1058251" y="49839"/>
                </a:lnTo>
                <a:lnTo>
                  <a:pt x="1073588" y="50722"/>
                </a:lnTo>
                <a:lnTo>
                  <a:pt x="1088925" y="57012"/>
                </a:lnTo>
                <a:lnTo>
                  <a:pt x="1104262" y="42998"/>
                </a:lnTo>
                <a:lnTo>
                  <a:pt x="1119599" y="52966"/>
                </a:lnTo>
                <a:lnTo>
                  <a:pt x="1134936" y="42005"/>
                </a:lnTo>
                <a:lnTo>
                  <a:pt x="1150273" y="48442"/>
                </a:lnTo>
                <a:lnTo>
                  <a:pt x="1165610" y="39136"/>
                </a:lnTo>
                <a:lnTo>
                  <a:pt x="1180947" y="48589"/>
                </a:lnTo>
                <a:lnTo>
                  <a:pt x="1196284" y="48828"/>
                </a:lnTo>
                <a:lnTo>
                  <a:pt x="1211621" y="51421"/>
                </a:lnTo>
                <a:lnTo>
                  <a:pt x="1226958" y="46649"/>
                </a:lnTo>
              </a:path>
            </a:pathLst>
          </a:custGeom>
          <a:ln w="5334">
            <a:solidFill>
              <a:srgbClr val="4C71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6" name="object 826"/>
          <p:cNvSpPr/>
          <p:nvPr/>
        </p:nvSpPr>
        <p:spPr>
          <a:xfrm>
            <a:off x="1936508" y="1632339"/>
            <a:ext cx="1227455" cy="68580"/>
          </a:xfrm>
          <a:custGeom>
            <a:avLst/>
            <a:gdLst/>
            <a:ahLst/>
            <a:cxnLst/>
            <a:rect l="l" t="t" r="r" b="b"/>
            <a:pathLst>
              <a:path w="1227455" h="68580">
                <a:moveTo>
                  <a:pt x="0" y="30878"/>
                </a:moveTo>
                <a:lnTo>
                  <a:pt x="15336" y="29278"/>
                </a:lnTo>
                <a:lnTo>
                  <a:pt x="30673" y="24423"/>
                </a:lnTo>
                <a:lnTo>
                  <a:pt x="46010" y="28809"/>
                </a:lnTo>
                <a:lnTo>
                  <a:pt x="61347" y="22234"/>
                </a:lnTo>
                <a:lnTo>
                  <a:pt x="76684" y="36929"/>
                </a:lnTo>
                <a:lnTo>
                  <a:pt x="92021" y="22106"/>
                </a:lnTo>
                <a:lnTo>
                  <a:pt x="107358" y="39430"/>
                </a:lnTo>
                <a:lnTo>
                  <a:pt x="122695" y="21444"/>
                </a:lnTo>
                <a:lnTo>
                  <a:pt x="138032" y="38842"/>
                </a:lnTo>
                <a:lnTo>
                  <a:pt x="153369" y="21517"/>
                </a:lnTo>
                <a:lnTo>
                  <a:pt x="168706" y="30032"/>
                </a:lnTo>
                <a:lnTo>
                  <a:pt x="184043" y="31025"/>
                </a:lnTo>
                <a:lnTo>
                  <a:pt x="199380" y="31080"/>
                </a:lnTo>
                <a:lnTo>
                  <a:pt x="214717" y="44947"/>
                </a:lnTo>
                <a:lnTo>
                  <a:pt x="230054" y="21112"/>
                </a:lnTo>
                <a:lnTo>
                  <a:pt x="245391" y="45095"/>
                </a:lnTo>
                <a:lnTo>
                  <a:pt x="260728" y="15522"/>
                </a:lnTo>
                <a:lnTo>
                  <a:pt x="276065" y="48993"/>
                </a:lnTo>
                <a:lnTo>
                  <a:pt x="291402" y="21554"/>
                </a:lnTo>
                <a:lnTo>
                  <a:pt x="306739" y="47669"/>
                </a:lnTo>
                <a:lnTo>
                  <a:pt x="322076" y="34060"/>
                </a:lnTo>
                <a:lnTo>
                  <a:pt x="337413" y="37370"/>
                </a:lnTo>
                <a:lnTo>
                  <a:pt x="352750" y="39871"/>
                </a:lnTo>
                <a:lnTo>
                  <a:pt x="368087" y="18906"/>
                </a:lnTo>
                <a:lnTo>
                  <a:pt x="383424" y="54143"/>
                </a:lnTo>
                <a:lnTo>
                  <a:pt x="398761" y="25076"/>
                </a:lnTo>
                <a:lnTo>
                  <a:pt x="414098" y="67973"/>
                </a:lnTo>
                <a:lnTo>
                  <a:pt x="429435" y="21002"/>
                </a:lnTo>
                <a:lnTo>
                  <a:pt x="444772" y="51200"/>
                </a:lnTo>
                <a:lnTo>
                  <a:pt x="460109" y="21995"/>
                </a:lnTo>
                <a:lnTo>
                  <a:pt x="475446" y="39136"/>
                </a:lnTo>
                <a:lnTo>
                  <a:pt x="490783" y="41637"/>
                </a:lnTo>
                <a:lnTo>
                  <a:pt x="506120" y="36120"/>
                </a:lnTo>
                <a:lnTo>
                  <a:pt x="521457" y="68562"/>
                </a:lnTo>
                <a:lnTo>
                  <a:pt x="536794" y="25434"/>
                </a:lnTo>
                <a:lnTo>
                  <a:pt x="552131" y="59145"/>
                </a:lnTo>
                <a:lnTo>
                  <a:pt x="567468" y="0"/>
                </a:lnTo>
                <a:lnTo>
                  <a:pt x="582805" y="55026"/>
                </a:lnTo>
                <a:lnTo>
                  <a:pt x="598142" y="23706"/>
                </a:lnTo>
                <a:lnTo>
                  <a:pt x="613479" y="63412"/>
                </a:lnTo>
                <a:lnTo>
                  <a:pt x="628816" y="40460"/>
                </a:lnTo>
                <a:lnTo>
                  <a:pt x="644153" y="38106"/>
                </a:lnTo>
                <a:lnTo>
                  <a:pt x="659490" y="42005"/>
                </a:lnTo>
                <a:lnTo>
                  <a:pt x="674827" y="12947"/>
                </a:lnTo>
                <a:lnTo>
                  <a:pt x="690164" y="48258"/>
                </a:lnTo>
                <a:lnTo>
                  <a:pt x="705501" y="17655"/>
                </a:lnTo>
                <a:lnTo>
                  <a:pt x="720838" y="67385"/>
                </a:lnTo>
                <a:lnTo>
                  <a:pt x="736175" y="27733"/>
                </a:lnTo>
                <a:lnTo>
                  <a:pt x="751512" y="43035"/>
                </a:lnTo>
                <a:lnTo>
                  <a:pt x="766849" y="12873"/>
                </a:lnTo>
                <a:lnTo>
                  <a:pt x="782186" y="22602"/>
                </a:lnTo>
                <a:lnTo>
                  <a:pt x="797523" y="39798"/>
                </a:lnTo>
                <a:lnTo>
                  <a:pt x="812860" y="30198"/>
                </a:lnTo>
                <a:lnTo>
                  <a:pt x="828197" y="55614"/>
                </a:lnTo>
                <a:lnTo>
                  <a:pt x="843534" y="16699"/>
                </a:lnTo>
                <a:lnTo>
                  <a:pt x="858871" y="42520"/>
                </a:lnTo>
                <a:lnTo>
                  <a:pt x="874207" y="2648"/>
                </a:lnTo>
                <a:lnTo>
                  <a:pt x="889544" y="27568"/>
                </a:lnTo>
                <a:lnTo>
                  <a:pt x="904881" y="19421"/>
                </a:lnTo>
                <a:lnTo>
                  <a:pt x="920218" y="39577"/>
                </a:lnTo>
                <a:lnTo>
                  <a:pt x="935555" y="43403"/>
                </a:lnTo>
                <a:lnTo>
                  <a:pt x="950892" y="24184"/>
                </a:lnTo>
                <a:lnTo>
                  <a:pt x="966229" y="29903"/>
                </a:lnTo>
                <a:lnTo>
                  <a:pt x="981566" y="5149"/>
                </a:lnTo>
                <a:lnTo>
                  <a:pt x="996903" y="28800"/>
                </a:lnTo>
                <a:lnTo>
                  <a:pt x="1012240" y="13020"/>
                </a:lnTo>
                <a:lnTo>
                  <a:pt x="1027577" y="33913"/>
                </a:lnTo>
                <a:lnTo>
                  <a:pt x="1042914" y="26257"/>
                </a:lnTo>
                <a:lnTo>
                  <a:pt x="1058251" y="33692"/>
                </a:lnTo>
                <a:lnTo>
                  <a:pt x="1073588" y="26124"/>
                </a:lnTo>
                <a:lnTo>
                  <a:pt x="1088925" y="18354"/>
                </a:lnTo>
                <a:lnTo>
                  <a:pt x="1104262" y="22473"/>
                </a:lnTo>
                <a:lnTo>
                  <a:pt x="1119599" y="19163"/>
                </a:lnTo>
                <a:lnTo>
                  <a:pt x="1134936" y="27331"/>
                </a:lnTo>
                <a:lnTo>
                  <a:pt x="1150273" y="22142"/>
                </a:lnTo>
                <a:lnTo>
                  <a:pt x="1165610" y="28028"/>
                </a:lnTo>
                <a:lnTo>
                  <a:pt x="1180947" y="29775"/>
                </a:lnTo>
                <a:lnTo>
                  <a:pt x="1196284" y="26529"/>
                </a:lnTo>
                <a:lnTo>
                  <a:pt x="1211621" y="26023"/>
                </a:lnTo>
                <a:lnTo>
                  <a:pt x="1226958" y="19347"/>
                </a:lnTo>
              </a:path>
            </a:pathLst>
          </a:custGeom>
          <a:ln w="5334">
            <a:solidFill>
              <a:srgbClr val="54A7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7" name="object 827"/>
          <p:cNvSpPr/>
          <p:nvPr/>
        </p:nvSpPr>
        <p:spPr>
          <a:xfrm>
            <a:off x="3408858" y="1536684"/>
            <a:ext cx="1226958" cy="1977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8" name="object 828"/>
          <p:cNvSpPr/>
          <p:nvPr/>
        </p:nvSpPr>
        <p:spPr>
          <a:xfrm>
            <a:off x="3411246" y="173444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9" name="object 829"/>
          <p:cNvSpPr/>
          <p:nvPr/>
        </p:nvSpPr>
        <p:spPr>
          <a:xfrm>
            <a:off x="3411246" y="173444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0" name="object 830"/>
          <p:cNvSpPr/>
          <p:nvPr/>
        </p:nvSpPr>
        <p:spPr>
          <a:xfrm>
            <a:off x="3411246" y="158378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1" name="object 831"/>
          <p:cNvSpPr/>
          <p:nvPr/>
        </p:nvSpPr>
        <p:spPr>
          <a:xfrm>
            <a:off x="3411246" y="158378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2" name="object 832"/>
          <p:cNvSpPr/>
          <p:nvPr/>
        </p:nvSpPr>
        <p:spPr>
          <a:xfrm>
            <a:off x="3564019" y="173444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3" name="object 833"/>
          <p:cNvSpPr/>
          <p:nvPr/>
        </p:nvSpPr>
        <p:spPr>
          <a:xfrm>
            <a:off x="3564019" y="173444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4" name="object 834"/>
          <p:cNvSpPr/>
          <p:nvPr/>
        </p:nvSpPr>
        <p:spPr>
          <a:xfrm>
            <a:off x="3564019" y="158378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5" name="object 835"/>
          <p:cNvSpPr/>
          <p:nvPr/>
        </p:nvSpPr>
        <p:spPr>
          <a:xfrm>
            <a:off x="3564019" y="158378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6" name="object 836"/>
          <p:cNvSpPr/>
          <p:nvPr/>
        </p:nvSpPr>
        <p:spPr>
          <a:xfrm>
            <a:off x="3716792" y="173444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7" name="object 837"/>
          <p:cNvSpPr/>
          <p:nvPr/>
        </p:nvSpPr>
        <p:spPr>
          <a:xfrm>
            <a:off x="3716792" y="173444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8" name="object 838"/>
          <p:cNvSpPr/>
          <p:nvPr/>
        </p:nvSpPr>
        <p:spPr>
          <a:xfrm>
            <a:off x="3716792" y="158378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9" name="object 839"/>
          <p:cNvSpPr/>
          <p:nvPr/>
        </p:nvSpPr>
        <p:spPr>
          <a:xfrm>
            <a:off x="3716792" y="158378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0" name="object 840"/>
          <p:cNvSpPr/>
          <p:nvPr/>
        </p:nvSpPr>
        <p:spPr>
          <a:xfrm>
            <a:off x="3869565" y="173444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1" name="object 841"/>
          <p:cNvSpPr/>
          <p:nvPr/>
        </p:nvSpPr>
        <p:spPr>
          <a:xfrm>
            <a:off x="3869565" y="173444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2" name="object 842"/>
          <p:cNvSpPr/>
          <p:nvPr/>
        </p:nvSpPr>
        <p:spPr>
          <a:xfrm>
            <a:off x="3869565" y="158378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3" name="object 843"/>
          <p:cNvSpPr/>
          <p:nvPr/>
        </p:nvSpPr>
        <p:spPr>
          <a:xfrm>
            <a:off x="3869565" y="158378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4" name="object 844"/>
          <p:cNvSpPr/>
          <p:nvPr/>
        </p:nvSpPr>
        <p:spPr>
          <a:xfrm>
            <a:off x="4022338" y="173444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5" name="object 845"/>
          <p:cNvSpPr/>
          <p:nvPr/>
        </p:nvSpPr>
        <p:spPr>
          <a:xfrm>
            <a:off x="4022338" y="173444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6" name="object 846"/>
          <p:cNvSpPr/>
          <p:nvPr/>
        </p:nvSpPr>
        <p:spPr>
          <a:xfrm>
            <a:off x="4022338" y="158378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7" name="object 847"/>
          <p:cNvSpPr/>
          <p:nvPr/>
        </p:nvSpPr>
        <p:spPr>
          <a:xfrm>
            <a:off x="4022338" y="158378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8" name="object 848"/>
          <p:cNvSpPr/>
          <p:nvPr/>
        </p:nvSpPr>
        <p:spPr>
          <a:xfrm>
            <a:off x="4175111" y="173444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9" name="object 849"/>
          <p:cNvSpPr/>
          <p:nvPr/>
        </p:nvSpPr>
        <p:spPr>
          <a:xfrm>
            <a:off x="4175111" y="173444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0" name="object 850"/>
          <p:cNvSpPr/>
          <p:nvPr/>
        </p:nvSpPr>
        <p:spPr>
          <a:xfrm>
            <a:off x="4175111" y="158378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1" name="object 851"/>
          <p:cNvSpPr/>
          <p:nvPr/>
        </p:nvSpPr>
        <p:spPr>
          <a:xfrm>
            <a:off x="4175111" y="158378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2" name="object 852"/>
          <p:cNvSpPr/>
          <p:nvPr/>
        </p:nvSpPr>
        <p:spPr>
          <a:xfrm>
            <a:off x="4327884" y="173444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3" name="object 853"/>
          <p:cNvSpPr/>
          <p:nvPr/>
        </p:nvSpPr>
        <p:spPr>
          <a:xfrm>
            <a:off x="4327884" y="173444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4" name="object 854"/>
          <p:cNvSpPr/>
          <p:nvPr/>
        </p:nvSpPr>
        <p:spPr>
          <a:xfrm>
            <a:off x="4327884" y="158378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5" name="object 855"/>
          <p:cNvSpPr/>
          <p:nvPr/>
        </p:nvSpPr>
        <p:spPr>
          <a:xfrm>
            <a:off x="4327884" y="158378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6" name="object 856"/>
          <p:cNvSpPr/>
          <p:nvPr/>
        </p:nvSpPr>
        <p:spPr>
          <a:xfrm>
            <a:off x="4480657" y="173444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7" name="object 857"/>
          <p:cNvSpPr/>
          <p:nvPr/>
        </p:nvSpPr>
        <p:spPr>
          <a:xfrm>
            <a:off x="4480657" y="173444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8" name="object 858"/>
          <p:cNvSpPr/>
          <p:nvPr/>
        </p:nvSpPr>
        <p:spPr>
          <a:xfrm>
            <a:off x="4480657" y="158378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9" name="object 859"/>
          <p:cNvSpPr/>
          <p:nvPr/>
        </p:nvSpPr>
        <p:spPr>
          <a:xfrm>
            <a:off x="4480657" y="158378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0" name="object 860"/>
          <p:cNvSpPr/>
          <p:nvPr/>
        </p:nvSpPr>
        <p:spPr>
          <a:xfrm>
            <a:off x="4633430" y="173444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1" name="object 861"/>
          <p:cNvSpPr/>
          <p:nvPr/>
        </p:nvSpPr>
        <p:spPr>
          <a:xfrm>
            <a:off x="4633430" y="173444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2" name="object 862"/>
          <p:cNvSpPr/>
          <p:nvPr/>
        </p:nvSpPr>
        <p:spPr>
          <a:xfrm>
            <a:off x="4633430" y="158378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3" name="object 863"/>
          <p:cNvSpPr/>
          <p:nvPr/>
        </p:nvSpPr>
        <p:spPr>
          <a:xfrm>
            <a:off x="4633430" y="158378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4" name="object 864"/>
          <p:cNvSpPr/>
          <p:nvPr/>
        </p:nvSpPr>
        <p:spPr>
          <a:xfrm>
            <a:off x="3408858" y="173444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5" name="object 865"/>
          <p:cNvSpPr/>
          <p:nvPr/>
        </p:nvSpPr>
        <p:spPr>
          <a:xfrm>
            <a:off x="3408858" y="173444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6" name="object 866"/>
          <p:cNvSpPr/>
          <p:nvPr/>
        </p:nvSpPr>
        <p:spPr>
          <a:xfrm>
            <a:off x="4635817" y="173444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7" name="object 867"/>
          <p:cNvSpPr/>
          <p:nvPr/>
        </p:nvSpPr>
        <p:spPr>
          <a:xfrm>
            <a:off x="4635817" y="173444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8" name="object 868"/>
          <p:cNvSpPr/>
          <p:nvPr/>
        </p:nvSpPr>
        <p:spPr>
          <a:xfrm>
            <a:off x="3408858" y="168422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9" name="object 869"/>
          <p:cNvSpPr/>
          <p:nvPr/>
        </p:nvSpPr>
        <p:spPr>
          <a:xfrm>
            <a:off x="3408858" y="168422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0" name="object 870"/>
          <p:cNvSpPr/>
          <p:nvPr/>
        </p:nvSpPr>
        <p:spPr>
          <a:xfrm>
            <a:off x="4635817" y="168422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1" name="object 871"/>
          <p:cNvSpPr/>
          <p:nvPr/>
        </p:nvSpPr>
        <p:spPr>
          <a:xfrm>
            <a:off x="4635817" y="168422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2" name="object 872"/>
          <p:cNvSpPr/>
          <p:nvPr/>
        </p:nvSpPr>
        <p:spPr>
          <a:xfrm>
            <a:off x="3408858" y="163400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3" name="object 873"/>
          <p:cNvSpPr/>
          <p:nvPr/>
        </p:nvSpPr>
        <p:spPr>
          <a:xfrm>
            <a:off x="3408858" y="163400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4" name="object 874"/>
          <p:cNvSpPr/>
          <p:nvPr/>
        </p:nvSpPr>
        <p:spPr>
          <a:xfrm>
            <a:off x="4635817" y="163400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5" name="object 875"/>
          <p:cNvSpPr/>
          <p:nvPr/>
        </p:nvSpPr>
        <p:spPr>
          <a:xfrm>
            <a:off x="4635817" y="163400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6" name="object 876"/>
          <p:cNvSpPr/>
          <p:nvPr/>
        </p:nvSpPr>
        <p:spPr>
          <a:xfrm>
            <a:off x="3408858" y="158378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7" name="object 877"/>
          <p:cNvSpPr/>
          <p:nvPr/>
        </p:nvSpPr>
        <p:spPr>
          <a:xfrm>
            <a:off x="3408858" y="158378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8" name="object 878"/>
          <p:cNvSpPr/>
          <p:nvPr/>
        </p:nvSpPr>
        <p:spPr>
          <a:xfrm>
            <a:off x="4635817" y="158378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9" name="object 879"/>
          <p:cNvSpPr/>
          <p:nvPr/>
        </p:nvSpPr>
        <p:spPr>
          <a:xfrm>
            <a:off x="4635817" y="158378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0" name="object 880"/>
          <p:cNvSpPr/>
          <p:nvPr/>
        </p:nvSpPr>
        <p:spPr>
          <a:xfrm>
            <a:off x="3408858" y="1583787"/>
            <a:ext cx="1227455" cy="0"/>
          </a:xfrm>
          <a:custGeom>
            <a:avLst/>
            <a:gdLst/>
            <a:ahLst/>
            <a:cxnLst/>
            <a:rect l="l" t="t" r="r" b="b"/>
            <a:pathLst>
              <a:path w="1227454">
                <a:moveTo>
                  <a:pt x="0" y="0"/>
                </a:moveTo>
                <a:lnTo>
                  <a:pt x="1226958" y="0"/>
                </a:lnTo>
              </a:path>
            </a:pathLst>
          </a:custGeom>
          <a:ln w="381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1" name="object 881"/>
          <p:cNvSpPr/>
          <p:nvPr/>
        </p:nvSpPr>
        <p:spPr>
          <a:xfrm>
            <a:off x="3408858" y="1583787"/>
            <a:ext cx="0" cy="151130"/>
          </a:xfrm>
          <a:custGeom>
            <a:avLst/>
            <a:gdLst/>
            <a:ahLst/>
            <a:cxnLst/>
            <a:rect l="l" t="t" r="r" b="b"/>
            <a:pathLst>
              <a:path h="151130">
                <a:moveTo>
                  <a:pt x="0" y="150660"/>
                </a:moveTo>
                <a:lnTo>
                  <a:pt x="0" y="0"/>
                </a:lnTo>
              </a:path>
            </a:pathLst>
          </a:custGeom>
          <a:ln w="381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2" name="object 882"/>
          <p:cNvSpPr/>
          <p:nvPr/>
        </p:nvSpPr>
        <p:spPr>
          <a:xfrm>
            <a:off x="4635817" y="1583787"/>
            <a:ext cx="0" cy="151130"/>
          </a:xfrm>
          <a:custGeom>
            <a:avLst/>
            <a:gdLst/>
            <a:ahLst/>
            <a:cxnLst/>
            <a:rect l="l" t="t" r="r" b="b"/>
            <a:pathLst>
              <a:path h="151130">
                <a:moveTo>
                  <a:pt x="0" y="150660"/>
                </a:moveTo>
                <a:lnTo>
                  <a:pt x="0" y="0"/>
                </a:lnTo>
              </a:path>
            </a:pathLst>
          </a:custGeom>
          <a:ln w="381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3" name="object 883"/>
          <p:cNvSpPr/>
          <p:nvPr/>
        </p:nvSpPr>
        <p:spPr>
          <a:xfrm>
            <a:off x="1936508" y="1779645"/>
            <a:ext cx="1227455" cy="151130"/>
          </a:xfrm>
          <a:custGeom>
            <a:avLst/>
            <a:gdLst/>
            <a:ahLst/>
            <a:cxnLst/>
            <a:rect l="l" t="t" r="r" b="b"/>
            <a:pathLst>
              <a:path w="1227455" h="151130">
                <a:moveTo>
                  <a:pt x="0" y="150660"/>
                </a:moveTo>
                <a:lnTo>
                  <a:pt x="1226958" y="150660"/>
                </a:lnTo>
                <a:lnTo>
                  <a:pt x="1226958" y="0"/>
                </a:lnTo>
                <a:lnTo>
                  <a:pt x="0" y="0"/>
                </a:lnTo>
                <a:lnTo>
                  <a:pt x="0" y="150660"/>
                </a:lnTo>
                <a:close/>
              </a:path>
            </a:pathLst>
          </a:custGeom>
          <a:solidFill>
            <a:srgbClr val="E9E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4" name="object 884"/>
          <p:cNvSpPr/>
          <p:nvPr/>
        </p:nvSpPr>
        <p:spPr>
          <a:xfrm>
            <a:off x="1936508" y="19303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5" name="object 885"/>
          <p:cNvSpPr/>
          <p:nvPr/>
        </p:nvSpPr>
        <p:spPr>
          <a:xfrm>
            <a:off x="1936508" y="19303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6" name="object 886"/>
          <p:cNvSpPr/>
          <p:nvPr/>
        </p:nvSpPr>
        <p:spPr>
          <a:xfrm>
            <a:off x="1936508" y="177964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7" name="object 887"/>
          <p:cNvSpPr/>
          <p:nvPr/>
        </p:nvSpPr>
        <p:spPr>
          <a:xfrm>
            <a:off x="1936508" y="177964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8" name="object 888"/>
          <p:cNvSpPr/>
          <p:nvPr/>
        </p:nvSpPr>
        <p:spPr>
          <a:xfrm>
            <a:off x="2181900" y="1779645"/>
            <a:ext cx="0" cy="151130"/>
          </a:xfrm>
          <a:custGeom>
            <a:avLst/>
            <a:gdLst/>
            <a:ahLst/>
            <a:cxnLst/>
            <a:rect l="l" t="t" r="r" b="b"/>
            <a:pathLst>
              <a:path h="151130">
                <a:moveTo>
                  <a:pt x="0" y="150660"/>
                </a:moveTo>
                <a:lnTo>
                  <a:pt x="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9" name="object 889"/>
          <p:cNvSpPr/>
          <p:nvPr/>
        </p:nvSpPr>
        <p:spPr>
          <a:xfrm>
            <a:off x="2181900" y="19303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0" name="object 890"/>
          <p:cNvSpPr/>
          <p:nvPr/>
        </p:nvSpPr>
        <p:spPr>
          <a:xfrm>
            <a:off x="2181900" y="19303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1" name="object 891"/>
          <p:cNvSpPr/>
          <p:nvPr/>
        </p:nvSpPr>
        <p:spPr>
          <a:xfrm>
            <a:off x="2181900" y="177964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2" name="object 892"/>
          <p:cNvSpPr/>
          <p:nvPr/>
        </p:nvSpPr>
        <p:spPr>
          <a:xfrm>
            <a:off x="2181900" y="177964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3" name="object 893"/>
          <p:cNvSpPr/>
          <p:nvPr/>
        </p:nvSpPr>
        <p:spPr>
          <a:xfrm>
            <a:off x="2427292" y="1779645"/>
            <a:ext cx="0" cy="151130"/>
          </a:xfrm>
          <a:custGeom>
            <a:avLst/>
            <a:gdLst/>
            <a:ahLst/>
            <a:cxnLst/>
            <a:rect l="l" t="t" r="r" b="b"/>
            <a:pathLst>
              <a:path h="151130">
                <a:moveTo>
                  <a:pt x="0" y="150660"/>
                </a:moveTo>
                <a:lnTo>
                  <a:pt x="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4" name="object 894"/>
          <p:cNvSpPr/>
          <p:nvPr/>
        </p:nvSpPr>
        <p:spPr>
          <a:xfrm>
            <a:off x="2427292" y="19303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5" name="object 895"/>
          <p:cNvSpPr/>
          <p:nvPr/>
        </p:nvSpPr>
        <p:spPr>
          <a:xfrm>
            <a:off x="2427292" y="19303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6" name="object 896"/>
          <p:cNvSpPr/>
          <p:nvPr/>
        </p:nvSpPr>
        <p:spPr>
          <a:xfrm>
            <a:off x="2427292" y="177964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7" name="object 897"/>
          <p:cNvSpPr/>
          <p:nvPr/>
        </p:nvSpPr>
        <p:spPr>
          <a:xfrm>
            <a:off x="2427292" y="177964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8" name="object 898"/>
          <p:cNvSpPr/>
          <p:nvPr/>
        </p:nvSpPr>
        <p:spPr>
          <a:xfrm>
            <a:off x="2672683" y="1779645"/>
            <a:ext cx="0" cy="151130"/>
          </a:xfrm>
          <a:custGeom>
            <a:avLst/>
            <a:gdLst/>
            <a:ahLst/>
            <a:cxnLst/>
            <a:rect l="l" t="t" r="r" b="b"/>
            <a:pathLst>
              <a:path h="151130">
                <a:moveTo>
                  <a:pt x="0" y="150660"/>
                </a:moveTo>
                <a:lnTo>
                  <a:pt x="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9" name="object 899"/>
          <p:cNvSpPr/>
          <p:nvPr/>
        </p:nvSpPr>
        <p:spPr>
          <a:xfrm>
            <a:off x="2672683" y="19303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0" name="object 900"/>
          <p:cNvSpPr/>
          <p:nvPr/>
        </p:nvSpPr>
        <p:spPr>
          <a:xfrm>
            <a:off x="2672683" y="19303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1" name="object 901"/>
          <p:cNvSpPr/>
          <p:nvPr/>
        </p:nvSpPr>
        <p:spPr>
          <a:xfrm>
            <a:off x="2672683" y="177964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2" name="object 902"/>
          <p:cNvSpPr/>
          <p:nvPr/>
        </p:nvSpPr>
        <p:spPr>
          <a:xfrm>
            <a:off x="2672683" y="177964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3" name="object 903"/>
          <p:cNvSpPr/>
          <p:nvPr/>
        </p:nvSpPr>
        <p:spPr>
          <a:xfrm>
            <a:off x="2918075" y="1779645"/>
            <a:ext cx="0" cy="151130"/>
          </a:xfrm>
          <a:custGeom>
            <a:avLst/>
            <a:gdLst/>
            <a:ahLst/>
            <a:cxnLst/>
            <a:rect l="l" t="t" r="r" b="b"/>
            <a:pathLst>
              <a:path h="151130">
                <a:moveTo>
                  <a:pt x="0" y="150660"/>
                </a:moveTo>
                <a:lnTo>
                  <a:pt x="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4" name="object 904"/>
          <p:cNvSpPr/>
          <p:nvPr/>
        </p:nvSpPr>
        <p:spPr>
          <a:xfrm>
            <a:off x="2918075" y="19303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5" name="object 905"/>
          <p:cNvSpPr/>
          <p:nvPr/>
        </p:nvSpPr>
        <p:spPr>
          <a:xfrm>
            <a:off x="2918075" y="19303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6" name="object 906"/>
          <p:cNvSpPr/>
          <p:nvPr/>
        </p:nvSpPr>
        <p:spPr>
          <a:xfrm>
            <a:off x="2918075" y="177964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7" name="object 907"/>
          <p:cNvSpPr/>
          <p:nvPr/>
        </p:nvSpPr>
        <p:spPr>
          <a:xfrm>
            <a:off x="2918075" y="177964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8" name="object 908"/>
          <p:cNvSpPr/>
          <p:nvPr/>
        </p:nvSpPr>
        <p:spPr>
          <a:xfrm>
            <a:off x="3163467" y="19303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9" name="object 909"/>
          <p:cNvSpPr/>
          <p:nvPr/>
        </p:nvSpPr>
        <p:spPr>
          <a:xfrm>
            <a:off x="3163467" y="19303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0" name="object 910"/>
          <p:cNvSpPr/>
          <p:nvPr/>
        </p:nvSpPr>
        <p:spPr>
          <a:xfrm>
            <a:off x="3163467" y="177964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1" name="object 911"/>
          <p:cNvSpPr/>
          <p:nvPr/>
        </p:nvSpPr>
        <p:spPr>
          <a:xfrm>
            <a:off x="3163467" y="177964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2" name="object 912"/>
          <p:cNvSpPr/>
          <p:nvPr/>
        </p:nvSpPr>
        <p:spPr>
          <a:xfrm>
            <a:off x="1936508" y="1905195"/>
            <a:ext cx="1227455" cy="0"/>
          </a:xfrm>
          <a:custGeom>
            <a:avLst/>
            <a:gdLst/>
            <a:ahLst/>
            <a:cxnLst/>
            <a:rect l="l" t="t" r="r" b="b"/>
            <a:pathLst>
              <a:path w="1227455">
                <a:moveTo>
                  <a:pt x="0" y="0"/>
                </a:moveTo>
                <a:lnTo>
                  <a:pt x="122695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3" name="object 913"/>
          <p:cNvSpPr/>
          <p:nvPr/>
        </p:nvSpPr>
        <p:spPr>
          <a:xfrm>
            <a:off x="1936508" y="190519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4" name="object 914"/>
          <p:cNvSpPr/>
          <p:nvPr/>
        </p:nvSpPr>
        <p:spPr>
          <a:xfrm>
            <a:off x="1936508" y="190519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5" name="object 915"/>
          <p:cNvSpPr/>
          <p:nvPr/>
        </p:nvSpPr>
        <p:spPr>
          <a:xfrm>
            <a:off x="3163467" y="190519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6" name="object 916"/>
          <p:cNvSpPr/>
          <p:nvPr/>
        </p:nvSpPr>
        <p:spPr>
          <a:xfrm>
            <a:off x="3163467" y="190519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7" name="object 917"/>
          <p:cNvSpPr/>
          <p:nvPr/>
        </p:nvSpPr>
        <p:spPr>
          <a:xfrm>
            <a:off x="1834557" y="1902177"/>
            <a:ext cx="24130" cy="3175"/>
          </a:xfrm>
          <a:custGeom>
            <a:avLst/>
            <a:gdLst/>
            <a:ahLst/>
            <a:cxnLst/>
            <a:rect l="l" t="t" r="r" b="b"/>
            <a:pathLst>
              <a:path w="24130" h="3175">
                <a:moveTo>
                  <a:pt x="0" y="0"/>
                </a:moveTo>
                <a:lnTo>
                  <a:pt x="23850" y="0"/>
                </a:lnTo>
                <a:lnTo>
                  <a:pt x="23850" y="3162"/>
                </a:lnTo>
                <a:lnTo>
                  <a:pt x="0" y="3162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8" name="object 918"/>
          <p:cNvSpPr/>
          <p:nvPr/>
        </p:nvSpPr>
        <p:spPr>
          <a:xfrm>
            <a:off x="1936508" y="1854975"/>
            <a:ext cx="1227455" cy="0"/>
          </a:xfrm>
          <a:custGeom>
            <a:avLst/>
            <a:gdLst/>
            <a:ahLst/>
            <a:cxnLst/>
            <a:rect l="l" t="t" r="r" b="b"/>
            <a:pathLst>
              <a:path w="1227455">
                <a:moveTo>
                  <a:pt x="0" y="0"/>
                </a:moveTo>
                <a:lnTo>
                  <a:pt x="122695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9" name="object 919"/>
          <p:cNvSpPr/>
          <p:nvPr/>
        </p:nvSpPr>
        <p:spPr>
          <a:xfrm>
            <a:off x="1936508" y="18549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0" name="object 920"/>
          <p:cNvSpPr/>
          <p:nvPr/>
        </p:nvSpPr>
        <p:spPr>
          <a:xfrm>
            <a:off x="1936508" y="18549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1" name="object 921"/>
          <p:cNvSpPr/>
          <p:nvPr/>
        </p:nvSpPr>
        <p:spPr>
          <a:xfrm>
            <a:off x="3163467" y="18549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2" name="object 922"/>
          <p:cNvSpPr/>
          <p:nvPr/>
        </p:nvSpPr>
        <p:spPr>
          <a:xfrm>
            <a:off x="3163467" y="18549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3" name="object 923"/>
          <p:cNvSpPr/>
          <p:nvPr/>
        </p:nvSpPr>
        <p:spPr>
          <a:xfrm>
            <a:off x="1936508" y="1804755"/>
            <a:ext cx="1227455" cy="0"/>
          </a:xfrm>
          <a:custGeom>
            <a:avLst/>
            <a:gdLst/>
            <a:ahLst/>
            <a:cxnLst/>
            <a:rect l="l" t="t" r="r" b="b"/>
            <a:pathLst>
              <a:path w="1227455">
                <a:moveTo>
                  <a:pt x="0" y="0"/>
                </a:moveTo>
                <a:lnTo>
                  <a:pt x="122695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4" name="object 924"/>
          <p:cNvSpPr/>
          <p:nvPr/>
        </p:nvSpPr>
        <p:spPr>
          <a:xfrm>
            <a:off x="1936508" y="180475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5" name="object 925"/>
          <p:cNvSpPr/>
          <p:nvPr/>
        </p:nvSpPr>
        <p:spPr>
          <a:xfrm>
            <a:off x="1936508" y="180475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6" name="object 926"/>
          <p:cNvSpPr/>
          <p:nvPr/>
        </p:nvSpPr>
        <p:spPr>
          <a:xfrm>
            <a:off x="3163467" y="180475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7" name="object 927"/>
          <p:cNvSpPr/>
          <p:nvPr/>
        </p:nvSpPr>
        <p:spPr>
          <a:xfrm>
            <a:off x="3163467" y="180475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8" name="object 928"/>
          <p:cNvSpPr/>
          <p:nvPr/>
        </p:nvSpPr>
        <p:spPr>
          <a:xfrm>
            <a:off x="1936508" y="1802744"/>
            <a:ext cx="1227455" cy="125095"/>
          </a:xfrm>
          <a:custGeom>
            <a:avLst/>
            <a:gdLst/>
            <a:ahLst/>
            <a:cxnLst/>
            <a:rect l="l" t="t" r="r" b="b"/>
            <a:pathLst>
              <a:path w="1227455" h="125094">
                <a:moveTo>
                  <a:pt x="0" y="41073"/>
                </a:moveTo>
                <a:lnTo>
                  <a:pt x="15336" y="49870"/>
                </a:lnTo>
                <a:lnTo>
                  <a:pt x="30673" y="45242"/>
                </a:lnTo>
                <a:lnTo>
                  <a:pt x="46010" y="55372"/>
                </a:lnTo>
                <a:lnTo>
                  <a:pt x="61347" y="42115"/>
                </a:lnTo>
                <a:lnTo>
                  <a:pt x="76684" y="50276"/>
                </a:lnTo>
                <a:lnTo>
                  <a:pt x="92021" y="41625"/>
                </a:lnTo>
                <a:lnTo>
                  <a:pt x="107358" y="47111"/>
                </a:lnTo>
                <a:lnTo>
                  <a:pt x="122695" y="41747"/>
                </a:lnTo>
                <a:lnTo>
                  <a:pt x="138032" y="52981"/>
                </a:lnTo>
                <a:lnTo>
                  <a:pt x="153369" y="45119"/>
                </a:lnTo>
                <a:lnTo>
                  <a:pt x="168706" y="51617"/>
                </a:lnTo>
                <a:lnTo>
                  <a:pt x="184043" y="45640"/>
                </a:lnTo>
                <a:lnTo>
                  <a:pt x="199380" y="56368"/>
                </a:lnTo>
                <a:lnTo>
                  <a:pt x="214717" y="47908"/>
                </a:lnTo>
                <a:lnTo>
                  <a:pt x="230054" y="59096"/>
                </a:lnTo>
                <a:lnTo>
                  <a:pt x="245391" y="49640"/>
                </a:lnTo>
                <a:lnTo>
                  <a:pt x="260728" y="64614"/>
                </a:lnTo>
                <a:lnTo>
                  <a:pt x="276065" y="58514"/>
                </a:lnTo>
                <a:lnTo>
                  <a:pt x="291402" y="67495"/>
                </a:lnTo>
                <a:lnTo>
                  <a:pt x="306739" y="67679"/>
                </a:lnTo>
                <a:lnTo>
                  <a:pt x="322076" y="75280"/>
                </a:lnTo>
                <a:lnTo>
                  <a:pt x="337413" y="80675"/>
                </a:lnTo>
                <a:lnTo>
                  <a:pt x="352750" y="81043"/>
                </a:lnTo>
                <a:lnTo>
                  <a:pt x="368087" y="88032"/>
                </a:lnTo>
                <a:lnTo>
                  <a:pt x="383424" y="89012"/>
                </a:lnTo>
                <a:lnTo>
                  <a:pt x="398761" y="99066"/>
                </a:lnTo>
                <a:lnTo>
                  <a:pt x="414098" y="95879"/>
                </a:lnTo>
                <a:lnTo>
                  <a:pt x="429435" y="101518"/>
                </a:lnTo>
                <a:lnTo>
                  <a:pt x="444772" y="97105"/>
                </a:lnTo>
                <a:lnTo>
                  <a:pt x="460109" y="111082"/>
                </a:lnTo>
                <a:lnTo>
                  <a:pt x="475446" y="109120"/>
                </a:lnTo>
                <a:lnTo>
                  <a:pt x="490783" y="120400"/>
                </a:lnTo>
                <a:lnTo>
                  <a:pt x="506120" y="115005"/>
                </a:lnTo>
                <a:lnTo>
                  <a:pt x="521457" y="121381"/>
                </a:lnTo>
                <a:lnTo>
                  <a:pt x="536794" y="116477"/>
                </a:lnTo>
                <a:lnTo>
                  <a:pt x="552131" y="124814"/>
                </a:lnTo>
                <a:lnTo>
                  <a:pt x="567468" y="117948"/>
                </a:lnTo>
                <a:lnTo>
                  <a:pt x="582805" y="121871"/>
                </a:lnTo>
                <a:lnTo>
                  <a:pt x="598142" y="108630"/>
                </a:lnTo>
                <a:lnTo>
                  <a:pt x="613479" y="116967"/>
                </a:lnTo>
                <a:lnTo>
                  <a:pt x="628816" y="99802"/>
                </a:lnTo>
                <a:lnTo>
                  <a:pt x="644153" y="109365"/>
                </a:lnTo>
                <a:lnTo>
                  <a:pt x="659490" y="90239"/>
                </a:lnTo>
                <a:lnTo>
                  <a:pt x="674827" y="97595"/>
                </a:lnTo>
                <a:lnTo>
                  <a:pt x="690164" y="81166"/>
                </a:lnTo>
                <a:lnTo>
                  <a:pt x="705501" y="87051"/>
                </a:lnTo>
                <a:lnTo>
                  <a:pt x="720838" y="72460"/>
                </a:lnTo>
                <a:lnTo>
                  <a:pt x="736175" y="78959"/>
                </a:lnTo>
                <a:lnTo>
                  <a:pt x="751512" y="61732"/>
                </a:lnTo>
                <a:lnTo>
                  <a:pt x="766849" y="65104"/>
                </a:lnTo>
                <a:lnTo>
                  <a:pt x="782186" y="47142"/>
                </a:lnTo>
                <a:lnTo>
                  <a:pt x="797523" y="49272"/>
                </a:lnTo>
                <a:lnTo>
                  <a:pt x="812860" y="38314"/>
                </a:lnTo>
                <a:lnTo>
                  <a:pt x="828197" y="37763"/>
                </a:lnTo>
                <a:lnTo>
                  <a:pt x="843534" y="36291"/>
                </a:lnTo>
                <a:lnTo>
                  <a:pt x="858871" y="31019"/>
                </a:lnTo>
                <a:lnTo>
                  <a:pt x="874207" y="26237"/>
                </a:lnTo>
                <a:lnTo>
                  <a:pt x="889544" y="17165"/>
                </a:lnTo>
                <a:lnTo>
                  <a:pt x="904881" y="22069"/>
                </a:lnTo>
                <a:lnTo>
                  <a:pt x="920218" y="13241"/>
                </a:lnTo>
                <a:lnTo>
                  <a:pt x="935555" y="24766"/>
                </a:lnTo>
                <a:lnTo>
                  <a:pt x="950892" y="11279"/>
                </a:lnTo>
                <a:lnTo>
                  <a:pt x="966229" y="25379"/>
                </a:lnTo>
                <a:lnTo>
                  <a:pt x="981566" y="5394"/>
                </a:lnTo>
                <a:lnTo>
                  <a:pt x="996903" y="22191"/>
                </a:lnTo>
                <a:lnTo>
                  <a:pt x="1012240" y="0"/>
                </a:lnTo>
                <a:lnTo>
                  <a:pt x="1027577" y="27831"/>
                </a:lnTo>
                <a:lnTo>
                  <a:pt x="1042914" y="6866"/>
                </a:lnTo>
                <a:lnTo>
                  <a:pt x="1058251" y="33839"/>
                </a:lnTo>
                <a:lnTo>
                  <a:pt x="1073588" y="9072"/>
                </a:lnTo>
                <a:lnTo>
                  <a:pt x="1088925" y="41441"/>
                </a:lnTo>
                <a:lnTo>
                  <a:pt x="1104262" y="17165"/>
                </a:lnTo>
                <a:lnTo>
                  <a:pt x="1119599" y="41196"/>
                </a:lnTo>
                <a:lnTo>
                  <a:pt x="1134936" y="21578"/>
                </a:lnTo>
                <a:lnTo>
                  <a:pt x="1150273" y="49242"/>
                </a:lnTo>
                <a:lnTo>
                  <a:pt x="1165610" y="30774"/>
                </a:lnTo>
                <a:lnTo>
                  <a:pt x="1180947" y="51272"/>
                </a:lnTo>
                <a:lnTo>
                  <a:pt x="1196284" y="37456"/>
                </a:lnTo>
                <a:lnTo>
                  <a:pt x="1211621" y="48874"/>
                </a:lnTo>
                <a:lnTo>
                  <a:pt x="1226958" y="36720"/>
                </a:lnTo>
              </a:path>
            </a:pathLst>
          </a:custGeom>
          <a:ln w="5334">
            <a:solidFill>
              <a:srgbClr val="4C71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9" name="object 929"/>
          <p:cNvSpPr/>
          <p:nvPr/>
        </p:nvSpPr>
        <p:spPr>
          <a:xfrm>
            <a:off x="1936508" y="1837565"/>
            <a:ext cx="1227455" cy="33020"/>
          </a:xfrm>
          <a:custGeom>
            <a:avLst/>
            <a:gdLst/>
            <a:ahLst/>
            <a:cxnLst/>
            <a:rect l="l" t="t" r="r" b="b"/>
            <a:pathLst>
              <a:path w="1227455" h="33019">
                <a:moveTo>
                  <a:pt x="0" y="16502"/>
                </a:moveTo>
                <a:lnTo>
                  <a:pt x="15336" y="17626"/>
                </a:lnTo>
                <a:lnTo>
                  <a:pt x="30673" y="13333"/>
                </a:lnTo>
                <a:lnTo>
                  <a:pt x="46010" y="16632"/>
                </a:lnTo>
                <a:lnTo>
                  <a:pt x="61347" y="14896"/>
                </a:lnTo>
                <a:lnTo>
                  <a:pt x="76684" y="19770"/>
                </a:lnTo>
                <a:lnTo>
                  <a:pt x="92021" y="15908"/>
                </a:lnTo>
                <a:lnTo>
                  <a:pt x="107358" y="17858"/>
                </a:lnTo>
                <a:lnTo>
                  <a:pt x="122695" y="12260"/>
                </a:lnTo>
                <a:lnTo>
                  <a:pt x="138032" y="16391"/>
                </a:lnTo>
                <a:lnTo>
                  <a:pt x="153369" y="11249"/>
                </a:lnTo>
                <a:lnTo>
                  <a:pt x="168706" y="20230"/>
                </a:lnTo>
                <a:lnTo>
                  <a:pt x="184043" y="15004"/>
                </a:lnTo>
                <a:lnTo>
                  <a:pt x="199380" y="17524"/>
                </a:lnTo>
                <a:lnTo>
                  <a:pt x="214717" y="13778"/>
                </a:lnTo>
                <a:lnTo>
                  <a:pt x="230054" y="15187"/>
                </a:lnTo>
                <a:lnTo>
                  <a:pt x="245391" y="11647"/>
                </a:lnTo>
                <a:lnTo>
                  <a:pt x="260728" y="13992"/>
                </a:lnTo>
                <a:lnTo>
                  <a:pt x="276065" y="13578"/>
                </a:lnTo>
                <a:lnTo>
                  <a:pt x="291402" y="15356"/>
                </a:lnTo>
                <a:lnTo>
                  <a:pt x="306739" y="7356"/>
                </a:lnTo>
                <a:lnTo>
                  <a:pt x="322076" y="5149"/>
                </a:lnTo>
                <a:lnTo>
                  <a:pt x="337413" y="8521"/>
                </a:lnTo>
                <a:lnTo>
                  <a:pt x="352750" y="8950"/>
                </a:lnTo>
                <a:lnTo>
                  <a:pt x="368087" y="7111"/>
                </a:lnTo>
                <a:lnTo>
                  <a:pt x="383424" y="4229"/>
                </a:lnTo>
                <a:lnTo>
                  <a:pt x="398761" y="9747"/>
                </a:lnTo>
                <a:lnTo>
                  <a:pt x="414098" y="3065"/>
                </a:lnTo>
                <a:lnTo>
                  <a:pt x="429435" y="7233"/>
                </a:lnTo>
                <a:lnTo>
                  <a:pt x="444772" y="3187"/>
                </a:lnTo>
                <a:lnTo>
                  <a:pt x="460109" y="7049"/>
                </a:lnTo>
                <a:lnTo>
                  <a:pt x="475446" y="0"/>
                </a:lnTo>
                <a:lnTo>
                  <a:pt x="490783" y="8705"/>
                </a:lnTo>
                <a:lnTo>
                  <a:pt x="506120" y="1103"/>
                </a:lnTo>
                <a:lnTo>
                  <a:pt x="521457" y="6682"/>
                </a:lnTo>
                <a:lnTo>
                  <a:pt x="536794" y="1348"/>
                </a:lnTo>
                <a:lnTo>
                  <a:pt x="552131" y="12935"/>
                </a:lnTo>
                <a:lnTo>
                  <a:pt x="567468" y="3800"/>
                </a:lnTo>
                <a:lnTo>
                  <a:pt x="582805" y="10574"/>
                </a:lnTo>
                <a:lnTo>
                  <a:pt x="598142" y="7662"/>
                </a:lnTo>
                <a:lnTo>
                  <a:pt x="613479" y="18575"/>
                </a:lnTo>
                <a:lnTo>
                  <a:pt x="628816" y="9624"/>
                </a:lnTo>
                <a:lnTo>
                  <a:pt x="644153" y="17870"/>
                </a:lnTo>
                <a:lnTo>
                  <a:pt x="659490" y="9011"/>
                </a:lnTo>
                <a:lnTo>
                  <a:pt x="674827" y="23295"/>
                </a:lnTo>
                <a:lnTo>
                  <a:pt x="690164" y="8337"/>
                </a:lnTo>
                <a:lnTo>
                  <a:pt x="705501" y="24950"/>
                </a:lnTo>
                <a:lnTo>
                  <a:pt x="720838" y="13149"/>
                </a:lnTo>
                <a:lnTo>
                  <a:pt x="736175" y="31387"/>
                </a:lnTo>
                <a:lnTo>
                  <a:pt x="751512" y="17331"/>
                </a:lnTo>
                <a:lnTo>
                  <a:pt x="766849" y="31080"/>
                </a:lnTo>
                <a:lnTo>
                  <a:pt x="782186" y="18337"/>
                </a:lnTo>
                <a:lnTo>
                  <a:pt x="797523" y="30284"/>
                </a:lnTo>
                <a:lnTo>
                  <a:pt x="812860" y="21364"/>
                </a:lnTo>
                <a:lnTo>
                  <a:pt x="828197" y="30713"/>
                </a:lnTo>
                <a:lnTo>
                  <a:pt x="843534" y="22375"/>
                </a:lnTo>
                <a:lnTo>
                  <a:pt x="858871" y="31019"/>
                </a:lnTo>
                <a:lnTo>
                  <a:pt x="874207" y="28444"/>
                </a:lnTo>
                <a:lnTo>
                  <a:pt x="889544" y="28874"/>
                </a:lnTo>
                <a:lnTo>
                  <a:pt x="904881" y="28996"/>
                </a:lnTo>
                <a:lnTo>
                  <a:pt x="920218" y="23601"/>
                </a:lnTo>
                <a:lnTo>
                  <a:pt x="935555" y="29364"/>
                </a:lnTo>
                <a:lnTo>
                  <a:pt x="950892" y="21854"/>
                </a:lnTo>
                <a:lnTo>
                  <a:pt x="966229" y="29425"/>
                </a:lnTo>
                <a:lnTo>
                  <a:pt x="981566" y="20337"/>
                </a:lnTo>
                <a:lnTo>
                  <a:pt x="996903" y="29487"/>
                </a:lnTo>
                <a:lnTo>
                  <a:pt x="1012240" y="11862"/>
                </a:lnTo>
                <a:lnTo>
                  <a:pt x="1027577" y="25165"/>
                </a:lnTo>
                <a:lnTo>
                  <a:pt x="1042914" y="7417"/>
                </a:lnTo>
                <a:lnTo>
                  <a:pt x="1058251" y="28506"/>
                </a:lnTo>
                <a:lnTo>
                  <a:pt x="1073588" y="9685"/>
                </a:lnTo>
                <a:lnTo>
                  <a:pt x="1088925" y="32674"/>
                </a:lnTo>
                <a:lnTo>
                  <a:pt x="1104262" y="11525"/>
                </a:lnTo>
                <a:lnTo>
                  <a:pt x="1119599" y="28261"/>
                </a:lnTo>
                <a:lnTo>
                  <a:pt x="1134936" y="6743"/>
                </a:lnTo>
                <a:lnTo>
                  <a:pt x="1150273" y="27157"/>
                </a:lnTo>
                <a:lnTo>
                  <a:pt x="1165610" y="5149"/>
                </a:lnTo>
                <a:lnTo>
                  <a:pt x="1180947" y="22437"/>
                </a:lnTo>
                <a:lnTo>
                  <a:pt x="1196284" y="8030"/>
                </a:lnTo>
                <a:lnTo>
                  <a:pt x="1211621" y="16705"/>
                </a:lnTo>
                <a:lnTo>
                  <a:pt x="1226958" y="245"/>
                </a:lnTo>
              </a:path>
            </a:pathLst>
          </a:custGeom>
          <a:ln w="5334">
            <a:solidFill>
              <a:srgbClr val="54A7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0" name="object 930"/>
          <p:cNvSpPr/>
          <p:nvPr/>
        </p:nvSpPr>
        <p:spPr>
          <a:xfrm>
            <a:off x="3408858" y="1732542"/>
            <a:ext cx="1226958" cy="1977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1" name="object 931"/>
          <p:cNvSpPr/>
          <p:nvPr/>
        </p:nvSpPr>
        <p:spPr>
          <a:xfrm>
            <a:off x="3411246" y="19303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2" name="object 932"/>
          <p:cNvSpPr/>
          <p:nvPr/>
        </p:nvSpPr>
        <p:spPr>
          <a:xfrm>
            <a:off x="3411246" y="19303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3" name="object 933"/>
          <p:cNvSpPr/>
          <p:nvPr/>
        </p:nvSpPr>
        <p:spPr>
          <a:xfrm>
            <a:off x="3411246" y="177964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4" name="object 934"/>
          <p:cNvSpPr/>
          <p:nvPr/>
        </p:nvSpPr>
        <p:spPr>
          <a:xfrm>
            <a:off x="3411246" y="177964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5" name="object 935"/>
          <p:cNvSpPr/>
          <p:nvPr/>
        </p:nvSpPr>
        <p:spPr>
          <a:xfrm>
            <a:off x="3564019" y="19303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6" name="object 936"/>
          <p:cNvSpPr/>
          <p:nvPr/>
        </p:nvSpPr>
        <p:spPr>
          <a:xfrm>
            <a:off x="3564019" y="19303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7" name="object 937"/>
          <p:cNvSpPr/>
          <p:nvPr/>
        </p:nvSpPr>
        <p:spPr>
          <a:xfrm>
            <a:off x="3564019" y="177964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8" name="object 938"/>
          <p:cNvSpPr/>
          <p:nvPr/>
        </p:nvSpPr>
        <p:spPr>
          <a:xfrm>
            <a:off x="3564019" y="177964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9" name="object 939"/>
          <p:cNvSpPr/>
          <p:nvPr/>
        </p:nvSpPr>
        <p:spPr>
          <a:xfrm>
            <a:off x="3716792" y="19303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0" name="object 940"/>
          <p:cNvSpPr/>
          <p:nvPr/>
        </p:nvSpPr>
        <p:spPr>
          <a:xfrm>
            <a:off x="3716792" y="19303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1" name="object 941"/>
          <p:cNvSpPr/>
          <p:nvPr/>
        </p:nvSpPr>
        <p:spPr>
          <a:xfrm>
            <a:off x="3716792" y="177964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2" name="object 942"/>
          <p:cNvSpPr/>
          <p:nvPr/>
        </p:nvSpPr>
        <p:spPr>
          <a:xfrm>
            <a:off x="3716792" y="177964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3" name="object 943"/>
          <p:cNvSpPr/>
          <p:nvPr/>
        </p:nvSpPr>
        <p:spPr>
          <a:xfrm>
            <a:off x="3869565" y="19303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4" name="object 944"/>
          <p:cNvSpPr/>
          <p:nvPr/>
        </p:nvSpPr>
        <p:spPr>
          <a:xfrm>
            <a:off x="3869565" y="19303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5" name="object 945"/>
          <p:cNvSpPr/>
          <p:nvPr/>
        </p:nvSpPr>
        <p:spPr>
          <a:xfrm>
            <a:off x="3869565" y="177964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6" name="object 946"/>
          <p:cNvSpPr/>
          <p:nvPr/>
        </p:nvSpPr>
        <p:spPr>
          <a:xfrm>
            <a:off x="3869565" y="177964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7" name="object 947"/>
          <p:cNvSpPr/>
          <p:nvPr/>
        </p:nvSpPr>
        <p:spPr>
          <a:xfrm>
            <a:off x="4022338" y="19303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8" name="object 948"/>
          <p:cNvSpPr/>
          <p:nvPr/>
        </p:nvSpPr>
        <p:spPr>
          <a:xfrm>
            <a:off x="4022338" y="19303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9" name="object 949"/>
          <p:cNvSpPr/>
          <p:nvPr/>
        </p:nvSpPr>
        <p:spPr>
          <a:xfrm>
            <a:off x="4022338" y="177964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0" name="object 950"/>
          <p:cNvSpPr/>
          <p:nvPr/>
        </p:nvSpPr>
        <p:spPr>
          <a:xfrm>
            <a:off x="4022338" y="177964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1" name="object 951"/>
          <p:cNvSpPr/>
          <p:nvPr/>
        </p:nvSpPr>
        <p:spPr>
          <a:xfrm>
            <a:off x="4175111" y="19303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2" name="object 952"/>
          <p:cNvSpPr/>
          <p:nvPr/>
        </p:nvSpPr>
        <p:spPr>
          <a:xfrm>
            <a:off x="4175111" y="19303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3" name="object 953"/>
          <p:cNvSpPr/>
          <p:nvPr/>
        </p:nvSpPr>
        <p:spPr>
          <a:xfrm>
            <a:off x="4175111" y="177964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4" name="object 954"/>
          <p:cNvSpPr/>
          <p:nvPr/>
        </p:nvSpPr>
        <p:spPr>
          <a:xfrm>
            <a:off x="4175111" y="177964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5" name="object 955"/>
          <p:cNvSpPr/>
          <p:nvPr/>
        </p:nvSpPr>
        <p:spPr>
          <a:xfrm>
            <a:off x="4327884" y="19303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6" name="object 956"/>
          <p:cNvSpPr/>
          <p:nvPr/>
        </p:nvSpPr>
        <p:spPr>
          <a:xfrm>
            <a:off x="4327884" y="19303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7" name="object 957"/>
          <p:cNvSpPr/>
          <p:nvPr/>
        </p:nvSpPr>
        <p:spPr>
          <a:xfrm>
            <a:off x="4327884" y="177964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8" name="object 958"/>
          <p:cNvSpPr/>
          <p:nvPr/>
        </p:nvSpPr>
        <p:spPr>
          <a:xfrm>
            <a:off x="4327884" y="177964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9" name="object 959"/>
          <p:cNvSpPr/>
          <p:nvPr/>
        </p:nvSpPr>
        <p:spPr>
          <a:xfrm>
            <a:off x="4480657" y="19303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0" name="object 960"/>
          <p:cNvSpPr/>
          <p:nvPr/>
        </p:nvSpPr>
        <p:spPr>
          <a:xfrm>
            <a:off x="4480657" y="19303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1" name="object 961"/>
          <p:cNvSpPr/>
          <p:nvPr/>
        </p:nvSpPr>
        <p:spPr>
          <a:xfrm>
            <a:off x="4480657" y="177964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2" name="object 962"/>
          <p:cNvSpPr/>
          <p:nvPr/>
        </p:nvSpPr>
        <p:spPr>
          <a:xfrm>
            <a:off x="4480657" y="177964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3" name="object 963"/>
          <p:cNvSpPr/>
          <p:nvPr/>
        </p:nvSpPr>
        <p:spPr>
          <a:xfrm>
            <a:off x="4633430" y="19303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4" name="object 964"/>
          <p:cNvSpPr/>
          <p:nvPr/>
        </p:nvSpPr>
        <p:spPr>
          <a:xfrm>
            <a:off x="4633430" y="19303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5" name="object 965"/>
          <p:cNvSpPr/>
          <p:nvPr/>
        </p:nvSpPr>
        <p:spPr>
          <a:xfrm>
            <a:off x="4633430" y="177964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6" name="object 966"/>
          <p:cNvSpPr/>
          <p:nvPr/>
        </p:nvSpPr>
        <p:spPr>
          <a:xfrm>
            <a:off x="4633430" y="177964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7" name="object 967"/>
          <p:cNvSpPr/>
          <p:nvPr/>
        </p:nvSpPr>
        <p:spPr>
          <a:xfrm>
            <a:off x="3408858" y="19303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8" name="object 968"/>
          <p:cNvSpPr/>
          <p:nvPr/>
        </p:nvSpPr>
        <p:spPr>
          <a:xfrm>
            <a:off x="3408858" y="19303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9" name="object 969"/>
          <p:cNvSpPr/>
          <p:nvPr/>
        </p:nvSpPr>
        <p:spPr>
          <a:xfrm>
            <a:off x="4635817" y="19303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0" name="object 970"/>
          <p:cNvSpPr/>
          <p:nvPr/>
        </p:nvSpPr>
        <p:spPr>
          <a:xfrm>
            <a:off x="4635817" y="19303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1" name="object 971"/>
          <p:cNvSpPr/>
          <p:nvPr/>
        </p:nvSpPr>
        <p:spPr>
          <a:xfrm>
            <a:off x="3408858" y="188008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2" name="object 972"/>
          <p:cNvSpPr/>
          <p:nvPr/>
        </p:nvSpPr>
        <p:spPr>
          <a:xfrm>
            <a:off x="3408858" y="188008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3" name="object 973"/>
          <p:cNvSpPr/>
          <p:nvPr/>
        </p:nvSpPr>
        <p:spPr>
          <a:xfrm>
            <a:off x="4635817" y="188008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4" name="object 974"/>
          <p:cNvSpPr/>
          <p:nvPr/>
        </p:nvSpPr>
        <p:spPr>
          <a:xfrm>
            <a:off x="4635817" y="188008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5" name="object 975"/>
          <p:cNvSpPr/>
          <p:nvPr/>
        </p:nvSpPr>
        <p:spPr>
          <a:xfrm>
            <a:off x="3408858" y="182986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6" name="object 976"/>
          <p:cNvSpPr/>
          <p:nvPr/>
        </p:nvSpPr>
        <p:spPr>
          <a:xfrm>
            <a:off x="3408858" y="182986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7" name="object 977"/>
          <p:cNvSpPr/>
          <p:nvPr/>
        </p:nvSpPr>
        <p:spPr>
          <a:xfrm>
            <a:off x="4635817" y="182986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8" name="object 978"/>
          <p:cNvSpPr/>
          <p:nvPr/>
        </p:nvSpPr>
        <p:spPr>
          <a:xfrm>
            <a:off x="4635817" y="182986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9" name="object 979"/>
          <p:cNvSpPr/>
          <p:nvPr/>
        </p:nvSpPr>
        <p:spPr>
          <a:xfrm>
            <a:off x="3408858" y="177964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0" name="object 980"/>
          <p:cNvSpPr/>
          <p:nvPr/>
        </p:nvSpPr>
        <p:spPr>
          <a:xfrm>
            <a:off x="3408858" y="177964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1" name="object 981"/>
          <p:cNvSpPr/>
          <p:nvPr/>
        </p:nvSpPr>
        <p:spPr>
          <a:xfrm>
            <a:off x="4635817" y="177964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2" name="object 982"/>
          <p:cNvSpPr/>
          <p:nvPr/>
        </p:nvSpPr>
        <p:spPr>
          <a:xfrm>
            <a:off x="4635817" y="177964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3" name="object 983"/>
          <p:cNvSpPr/>
          <p:nvPr/>
        </p:nvSpPr>
        <p:spPr>
          <a:xfrm>
            <a:off x="3408858" y="1779645"/>
            <a:ext cx="1227455" cy="0"/>
          </a:xfrm>
          <a:custGeom>
            <a:avLst/>
            <a:gdLst/>
            <a:ahLst/>
            <a:cxnLst/>
            <a:rect l="l" t="t" r="r" b="b"/>
            <a:pathLst>
              <a:path w="1227454">
                <a:moveTo>
                  <a:pt x="0" y="0"/>
                </a:moveTo>
                <a:lnTo>
                  <a:pt x="1226958" y="0"/>
                </a:lnTo>
              </a:path>
            </a:pathLst>
          </a:custGeom>
          <a:ln w="381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4" name="object 984"/>
          <p:cNvSpPr/>
          <p:nvPr/>
        </p:nvSpPr>
        <p:spPr>
          <a:xfrm>
            <a:off x="3408858" y="1779645"/>
            <a:ext cx="0" cy="151130"/>
          </a:xfrm>
          <a:custGeom>
            <a:avLst/>
            <a:gdLst/>
            <a:ahLst/>
            <a:cxnLst/>
            <a:rect l="l" t="t" r="r" b="b"/>
            <a:pathLst>
              <a:path h="151130">
                <a:moveTo>
                  <a:pt x="0" y="150660"/>
                </a:moveTo>
                <a:lnTo>
                  <a:pt x="0" y="0"/>
                </a:lnTo>
              </a:path>
            </a:pathLst>
          </a:custGeom>
          <a:ln w="381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5" name="object 985"/>
          <p:cNvSpPr/>
          <p:nvPr/>
        </p:nvSpPr>
        <p:spPr>
          <a:xfrm>
            <a:off x="4635817" y="1779645"/>
            <a:ext cx="0" cy="151130"/>
          </a:xfrm>
          <a:custGeom>
            <a:avLst/>
            <a:gdLst/>
            <a:ahLst/>
            <a:cxnLst/>
            <a:rect l="l" t="t" r="r" b="b"/>
            <a:pathLst>
              <a:path h="151130">
                <a:moveTo>
                  <a:pt x="0" y="150660"/>
                </a:moveTo>
                <a:lnTo>
                  <a:pt x="0" y="0"/>
                </a:lnTo>
              </a:path>
            </a:pathLst>
          </a:custGeom>
          <a:ln w="381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6" name="object 986"/>
          <p:cNvSpPr/>
          <p:nvPr/>
        </p:nvSpPr>
        <p:spPr>
          <a:xfrm>
            <a:off x="1936508" y="1975503"/>
            <a:ext cx="1227455" cy="151130"/>
          </a:xfrm>
          <a:custGeom>
            <a:avLst/>
            <a:gdLst/>
            <a:ahLst/>
            <a:cxnLst/>
            <a:rect l="l" t="t" r="r" b="b"/>
            <a:pathLst>
              <a:path w="1227455" h="151130">
                <a:moveTo>
                  <a:pt x="0" y="150660"/>
                </a:moveTo>
                <a:lnTo>
                  <a:pt x="1226958" y="150660"/>
                </a:lnTo>
                <a:lnTo>
                  <a:pt x="1226958" y="0"/>
                </a:lnTo>
                <a:lnTo>
                  <a:pt x="0" y="0"/>
                </a:lnTo>
                <a:lnTo>
                  <a:pt x="0" y="150660"/>
                </a:lnTo>
                <a:close/>
              </a:path>
            </a:pathLst>
          </a:custGeom>
          <a:solidFill>
            <a:srgbClr val="E9E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7" name="object 987"/>
          <p:cNvSpPr/>
          <p:nvPr/>
        </p:nvSpPr>
        <p:spPr>
          <a:xfrm>
            <a:off x="1936508" y="212616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8" name="object 988"/>
          <p:cNvSpPr/>
          <p:nvPr/>
        </p:nvSpPr>
        <p:spPr>
          <a:xfrm>
            <a:off x="1936508" y="212616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9" name="object 989"/>
          <p:cNvSpPr/>
          <p:nvPr/>
        </p:nvSpPr>
        <p:spPr>
          <a:xfrm>
            <a:off x="1936508" y="197550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0" name="object 990"/>
          <p:cNvSpPr/>
          <p:nvPr/>
        </p:nvSpPr>
        <p:spPr>
          <a:xfrm>
            <a:off x="1936508" y="197550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1" name="object 991"/>
          <p:cNvSpPr/>
          <p:nvPr/>
        </p:nvSpPr>
        <p:spPr>
          <a:xfrm>
            <a:off x="2181900" y="1975503"/>
            <a:ext cx="0" cy="151130"/>
          </a:xfrm>
          <a:custGeom>
            <a:avLst/>
            <a:gdLst/>
            <a:ahLst/>
            <a:cxnLst/>
            <a:rect l="l" t="t" r="r" b="b"/>
            <a:pathLst>
              <a:path h="151130">
                <a:moveTo>
                  <a:pt x="0" y="150660"/>
                </a:moveTo>
                <a:lnTo>
                  <a:pt x="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2" name="object 992"/>
          <p:cNvSpPr/>
          <p:nvPr/>
        </p:nvSpPr>
        <p:spPr>
          <a:xfrm>
            <a:off x="2181900" y="212616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3" name="object 993"/>
          <p:cNvSpPr/>
          <p:nvPr/>
        </p:nvSpPr>
        <p:spPr>
          <a:xfrm>
            <a:off x="2181900" y="212616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4" name="object 994"/>
          <p:cNvSpPr/>
          <p:nvPr/>
        </p:nvSpPr>
        <p:spPr>
          <a:xfrm>
            <a:off x="2181900" y="197550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5" name="object 995"/>
          <p:cNvSpPr/>
          <p:nvPr/>
        </p:nvSpPr>
        <p:spPr>
          <a:xfrm>
            <a:off x="2181900" y="197550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6" name="object 996"/>
          <p:cNvSpPr/>
          <p:nvPr/>
        </p:nvSpPr>
        <p:spPr>
          <a:xfrm>
            <a:off x="2427292" y="1975503"/>
            <a:ext cx="0" cy="151130"/>
          </a:xfrm>
          <a:custGeom>
            <a:avLst/>
            <a:gdLst/>
            <a:ahLst/>
            <a:cxnLst/>
            <a:rect l="l" t="t" r="r" b="b"/>
            <a:pathLst>
              <a:path h="151130">
                <a:moveTo>
                  <a:pt x="0" y="150660"/>
                </a:moveTo>
                <a:lnTo>
                  <a:pt x="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7" name="object 997"/>
          <p:cNvSpPr/>
          <p:nvPr/>
        </p:nvSpPr>
        <p:spPr>
          <a:xfrm>
            <a:off x="2427292" y="212616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8" name="object 998"/>
          <p:cNvSpPr/>
          <p:nvPr/>
        </p:nvSpPr>
        <p:spPr>
          <a:xfrm>
            <a:off x="2427292" y="212616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9" name="object 999"/>
          <p:cNvSpPr/>
          <p:nvPr/>
        </p:nvSpPr>
        <p:spPr>
          <a:xfrm>
            <a:off x="2427292" y="197550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0" name="object 1000"/>
          <p:cNvSpPr/>
          <p:nvPr/>
        </p:nvSpPr>
        <p:spPr>
          <a:xfrm>
            <a:off x="2427292" y="197550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1" name="object 1001"/>
          <p:cNvSpPr/>
          <p:nvPr/>
        </p:nvSpPr>
        <p:spPr>
          <a:xfrm>
            <a:off x="2672683" y="1975503"/>
            <a:ext cx="0" cy="151130"/>
          </a:xfrm>
          <a:custGeom>
            <a:avLst/>
            <a:gdLst/>
            <a:ahLst/>
            <a:cxnLst/>
            <a:rect l="l" t="t" r="r" b="b"/>
            <a:pathLst>
              <a:path h="151130">
                <a:moveTo>
                  <a:pt x="0" y="150660"/>
                </a:moveTo>
                <a:lnTo>
                  <a:pt x="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2" name="object 1002"/>
          <p:cNvSpPr/>
          <p:nvPr/>
        </p:nvSpPr>
        <p:spPr>
          <a:xfrm>
            <a:off x="2672683" y="212616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3" name="object 1003"/>
          <p:cNvSpPr/>
          <p:nvPr/>
        </p:nvSpPr>
        <p:spPr>
          <a:xfrm>
            <a:off x="2672683" y="212616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4" name="object 1004"/>
          <p:cNvSpPr/>
          <p:nvPr/>
        </p:nvSpPr>
        <p:spPr>
          <a:xfrm>
            <a:off x="2672683" y="197550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5" name="object 1005"/>
          <p:cNvSpPr/>
          <p:nvPr/>
        </p:nvSpPr>
        <p:spPr>
          <a:xfrm>
            <a:off x="2672683" y="197550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6" name="object 1006"/>
          <p:cNvSpPr/>
          <p:nvPr/>
        </p:nvSpPr>
        <p:spPr>
          <a:xfrm>
            <a:off x="2918075" y="1975503"/>
            <a:ext cx="0" cy="151130"/>
          </a:xfrm>
          <a:custGeom>
            <a:avLst/>
            <a:gdLst/>
            <a:ahLst/>
            <a:cxnLst/>
            <a:rect l="l" t="t" r="r" b="b"/>
            <a:pathLst>
              <a:path h="151130">
                <a:moveTo>
                  <a:pt x="0" y="150660"/>
                </a:moveTo>
                <a:lnTo>
                  <a:pt x="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7" name="object 1007"/>
          <p:cNvSpPr/>
          <p:nvPr/>
        </p:nvSpPr>
        <p:spPr>
          <a:xfrm>
            <a:off x="2918075" y="212616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8" name="object 1008"/>
          <p:cNvSpPr/>
          <p:nvPr/>
        </p:nvSpPr>
        <p:spPr>
          <a:xfrm>
            <a:off x="2918075" y="212616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9" name="object 1009"/>
          <p:cNvSpPr/>
          <p:nvPr/>
        </p:nvSpPr>
        <p:spPr>
          <a:xfrm>
            <a:off x="2918075" y="197550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0" name="object 1010"/>
          <p:cNvSpPr/>
          <p:nvPr/>
        </p:nvSpPr>
        <p:spPr>
          <a:xfrm>
            <a:off x="2918075" y="197550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1" name="object 1011"/>
          <p:cNvSpPr/>
          <p:nvPr/>
        </p:nvSpPr>
        <p:spPr>
          <a:xfrm>
            <a:off x="3163467" y="212616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2" name="object 1012"/>
          <p:cNvSpPr/>
          <p:nvPr/>
        </p:nvSpPr>
        <p:spPr>
          <a:xfrm>
            <a:off x="3163467" y="212616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3" name="object 1013"/>
          <p:cNvSpPr/>
          <p:nvPr/>
        </p:nvSpPr>
        <p:spPr>
          <a:xfrm>
            <a:off x="3163467" y="197550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4" name="object 1014"/>
          <p:cNvSpPr/>
          <p:nvPr/>
        </p:nvSpPr>
        <p:spPr>
          <a:xfrm>
            <a:off x="3163467" y="197550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5" name="object 1015"/>
          <p:cNvSpPr/>
          <p:nvPr/>
        </p:nvSpPr>
        <p:spPr>
          <a:xfrm>
            <a:off x="1936508" y="212616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6" name="object 1016"/>
          <p:cNvSpPr/>
          <p:nvPr/>
        </p:nvSpPr>
        <p:spPr>
          <a:xfrm>
            <a:off x="1936508" y="212616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7" name="object 1017"/>
          <p:cNvSpPr/>
          <p:nvPr/>
        </p:nvSpPr>
        <p:spPr>
          <a:xfrm>
            <a:off x="3163467" y="212616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8" name="object 1018"/>
          <p:cNvSpPr/>
          <p:nvPr/>
        </p:nvSpPr>
        <p:spPr>
          <a:xfrm>
            <a:off x="3163467" y="212616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9" name="object 1019"/>
          <p:cNvSpPr/>
          <p:nvPr/>
        </p:nvSpPr>
        <p:spPr>
          <a:xfrm>
            <a:off x="1833248" y="2123145"/>
            <a:ext cx="24130" cy="3175"/>
          </a:xfrm>
          <a:custGeom>
            <a:avLst/>
            <a:gdLst/>
            <a:ahLst/>
            <a:cxnLst/>
            <a:rect l="l" t="t" r="r" b="b"/>
            <a:pathLst>
              <a:path w="24130" h="3175">
                <a:moveTo>
                  <a:pt x="0" y="0"/>
                </a:moveTo>
                <a:lnTo>
                  <a:pt x="23850" y="0"/>
                </a:lnTo>
                <a:lnTo>
                  <a:pt x="23850" y="3162"/>
                </a:lnTo>
                <a:lnTo>
                  <a:pt x="0" y="3162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0" name="object 1020"/>
          <p:cNvSpPr/>
          <p:nvPr/>
        </p:nvSpPr>
        <p:spPr>
          <a:xfrm>
            <a:off x="1936508" y="2088498"/>
            <a:ext cx="1227455" cy="0"/>
          </a:xfrm>
          <a:custGeom>
            <a:avLst/>
            <a:gdLst/>
            <a:ahLst/>
            <a:cxnLst/>
            <a:rect l="l" t="t" r="r" b="b"/>
            <a:pathLst>
              <a:path w="1227455">
                <a:moveTo>
                  <a:pt x="0" y="0"/>
                </a:moveTo>
                <a:lnTo>
                  <a:pt x="122695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1" name="object 1021"/>
          <p:cNvSpPr/>
          <p:nvPr/>
        </p:nvSpPr>
        <p:spPr>
          <a:xfrm>
            <a:off x="1936508" y="208849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2" name="object 1022"/>
          <p:cNvSpPr/>
          <p:nvPr/>
        </p:nvSpPr>
        <p:spPr>
          <a:xfrm>
            <a:off x="1936508" y="208849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3" name="object 1023"/>
          <p:cNvSpPr/>
          <p:nvPr/>
        </p:nvSpPr>
        <p:spPr>
          <a:xfrm>
            <a:off x="3163467" y="208849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4" name="object 1024"/>
          <p:cNvSpPr/>
          <p:nvPr/>
        </p:nvSpPr>
        <p:spPr>
          <a:xfrm>
            <a:off x="3163467" y="208849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5" name="object 1025"/>
          <p:cNvSpPr/>
          <p:nvPr/>
        </p:nvSpPr>
        <p:spPr>
          <a:xfrm>
            <a:off x="1834081" y="2085480"/>
            <a:ext cx="24130" cy="3175"/>
          </a:xfrm>
          <a:custGeom>
            <a:avLst/>
            <a:gdLst/>
            <a:ahLst/>
            <a:cxnLst/>
            <a:rect l="l" t="t" r="r" b="b"/>
            <a:pathLst>
              <a:path w="24130" h="3175">
                <a:moveTo>
                  <a:pt x="0" y="0"/>
                </a:moveTo>
                <a:lnTo>
                  <a:pt x="23850" y="0"/>
                </a:lnTo>
                <a:lnTo>
                  <a:pt x="23850" y="3162"/>
                </a:lnTo>
                <a:lnTo>
                  <a:pt x="0" y="3162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6" name="object 1026"/>
          <p:cNvSpPr/>
          <p:nvPr/>
        </p:nvSpPr>
        <p:spPr>
          <a:xfrm>
            <a:off x="1936508" y="2050833"/>
            <a:ext cx="1227455" cy="0"/>
          </a:xfrm>
          <a:custGeom>
            <a:avLst/>
            <a:gdLst/>
            <a:ahLst/>
            <a:cxnLst/>
            <a:rect l="l" t="t" r="r" b="b"/>
            <a:pathLst>
              <a:path w="1227455">
                <a:moveTo>
                  <a:pt x="0" y="0"/>
                </a:moveTo>
                <a:lnTo>
                  <a:pt x="122695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7" name="object 1027"/>
          <p:cNvSpPr/>
          <p:nvPr/>
        </p:nvSpPr>
        <p:spPr>
          <a:xfrm>
            <a:off x="1936508" y="205083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8" name="object 1028"/>
          <p:cNvSpPr/>
          <p:nvPr/>
        </p:nvSpPr>
        <p:spPr>
          <a:xfrm>
            <a:off x="1936508" y="205083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9" name="object 1029"/>
          <p:cNvSpPr/>
          <p:nvPr/>
        </p:nvSpPr>
        <p:spPr>
          <a:xfrm>
            <a:off x="3163467" y="205083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0" name="object 1030"/>
          <p:cNvSpPr/>
          <p:nvPr/>
        </p:nvSpPr>
        <p:spPr>
          <a:xfrm>
            <a:off x="3163467" y="205083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1" name="object 1031"/>
          <p:cNvSpPr/>
          <p:nvPr/>
        </p:nvSpPr>
        <p:spPr>
          <a:xfrm>
            <a:off x="1936508" y="2013168"/>
            <a:ext cx="1227455" cy="0"/>
          </a:xfrm>
          <a:custGeom>
            <a:avLst/>
            <a:gdLst/>
            <a:ahLst/>
            <a:cxnLst/>
            <a:rect l="l" t="t" r="r" b="b"/>
            <a:pathLst>
              <a:path w="1227455">
                <a:moveTo>
                  <a:pt x="0" y="0"/>
                </a:moveTo>
                <a:lnTo>
                  <a:pt x="122695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2" name="object 1032"/>
          <p:cNvSpPr/>
          <p:nvPr/>
        </p:nvSpPr>
        <p:spPr>
          <a:xfrm>
            <a:off x="1936508" y="201316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3" name="object 1033"/>
          <p:cNvSpPr/>
          <p:nvPr/>
        </p:nvSpPr>
        <p:spPr>
          <a:xfrm>
            <a:off x="1936508" y="201316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4" name="object 1034"/>
          <p:cNvSpPr/>
          <p:nvPr/>
        </p:nvSpPr>
        <p:spPr>
          <a:xfrm>
            <a:off x="3163467" y="201316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5" name="object 1035"/>
          <p:cNvSpPr/>
          <p:nvPr/>
        </p:nvSpPr>
        <p:spPr>
          <a:xfrm>
            <a:off x="3163467" y="201316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6" name="object 1036"/>
          <p:cNvSpPr/>
          <p:nvPr/>
        </p:nvSpPr>
        <p:spPr>
          <a:xfrm>
            <a:off x="1936508" y="197550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7" name="object 1037"/>
          <p:cNvSpPr/>
          <p:nvPr/>
        </p:nvSpPr>
        <p:spPr>
          <a:xfrm>
            <a:off x="1936508" y="197550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8" name="object 1038"/>
          <p:cNvSpPr/>
          <p:nvPr/>
        </p:nvSpPr>
        <p:spPr>
          <a:xfrm>
            <a:off x="3163467" y="197550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9" name="object 1039"/>
          <p:cNvSpPr/>
          <p:nvPr/>
        </p:nvSpPr>
        <p:spPr>
          <a:xfrm>
            <a:off x="3163467" y="197550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0" name="object 1040"/>
          <p:cNvSpPr/>
          <p:nvPr/>
        </p:nvSpPr>
        <p:spPr>
          <a:xfrm>
            <a:off x="1936508" y="2014198"/>
            <a:ext cx="1227455" cy="92075"/>
          </a:xfrm>
          <a:custGeom>
            <a:avLst/>
            <a:gdLst/>
            <a:ahLst/>
            <a:cxnLst/>
            <a:rect l="l" t="t" r="r" b="b"/>
            <a:pathLst>
              <a:path w="1227455" h="92075">
                <a:moveTo>
                  <a:pt x="0" y="38860"/>
                </a:moveTo>
                <a:lnTo>
                  <a:pt x="15336" y="38225"/>
                </a:lnTo>
                <a:lnTo>
                  <a:pt x="30673" y="36921"/>
                </a:lnTo>
                <a:lnTo>
                  <a:pt x="46010" y="33232"/>
                </a:lnTo>
                <a:lnTo>
                  <a:pt x="61347" y="35867"/>
                </a:lnTo>
                <a:lnTo>
                  <a:pt x="76684" y="34538"/>
                </a:lnTo>
                <a:lnTo>
                  <a:pt x="92021" y="34060"/>
                </a:lnTo>
                <a:lnTo>
                  <a:pt x="107358" y="28175"/>
                </a:lnTo>
                <a:lnTo>
                  <a:pt x="122695" y="31743"/>
                </a:lnTo>
                <a:lnTo>
                  <a:pt x="138032" y="39816"/>
                </a:lnTo>
                <a:lnTo>
                  <a:pt x="153369" y="41048"/>
                </a:lnTo>
                <a:lnTo>
                  <a:pt x="168706" y="36719"/>
                </a:lnTo>
                <a:lnTo>
                  <a:pt x="184043" y="43660"/>
                </a:lnTo>
                <a:lnTo>
                  <a:pt x="199380" y="52230"/>
                </a:lnTo>
                <a:lnTo>
                  <a:pt x="214717" y="52598"/>
                </a:lnTo>
                <a:lnTo>
                  <a:pt x="230054" y="37858"/>
                </a:lnTo>
                <a:lnTo>
                  <a:pt x="245391" y="39375"/>
                </a:lnTo>
                <a:lnTo>
                  <a:pt x="260728" y="43255"/>
                </a:lnTo>
                <a:lnTo>
                  <a:pt x="276065" y="32460"/>
                </a:lnTo>
                <a:lnTo>
                  <a:pt x="291402" y="13977"/>
                </a:lnTo>
                <a:lnTo>
                  <a:pt x="306739" y="9121"/>
                </a:lnTo>
                <a:lnTo>
                  <a:pt x="322076" y="18832"/>
                </a:lnTo>
                <a:lnTo>
                  <a:pt x="337413" y="22437"/>
                </a:lnTo>
                <a:lnTo>
                  <a:pt x="352750" y="27770"/>
                </a:lnTo>
                <a:lnTo>
                  <a:pt x="368087" y="29720"/>
                </a:lnTo>
                <a:lnTo>
                  <a:pt x="383424" y="45683"/>
                </a:lnTo>
                <a:lnTo>
                  <a:pt x="398761" y="57968"/>
                </a:lnTo>
                <a:lnTo>
                  <a:pt x="414098" y="63853"/>
                </a:lnTo>
                <a:lnTo>
                  <a:pt x="429435" y="62529"/>
                </a:lnTo>
                <a:lnTo>
                  <a:pt x="444772" y="65766"/>
                </a:lnTo>
                <a:lnTo>
                  <a:pt x="460109" y="67826"/>
                </a:lnTo>
                <a:lnTo>
                  <a:pt x="475446" y="49803"/>
                </a:lnTo>
                <a:lnTo>
                  <a:pt x="490783" y="27660"/>
                </a:lnTo>
                <a:lnTo>
                  <a:pt x="506120" y="8239"/>
                </a:lnTo>
                <a:lnTo>
                  <a:pt x="521457" y="2648"/>
                </a:lnTo>
                <a:lnTo>
                  <a:pt x="536794" y="1618"/>
                </a:lnTo>
                <a:lnTo>
                  <a:pt x="552131" y="20009"/>
                </a:lnTo>
                <a:lnTo>
                  <a:pt x="567468" y="14418"/>
                </a:lnTo>
                <a:lnTo>
                  <a:pt x="582805" y="12800"/>
                </a:lnTo>
                <a:lnTo>
                  <a:pt x="598142" y="22363"/>
                </a:lnTo>
                <a:lnTo>
                  <a:pt x="613479" y="65178"/>
                </a:lnTo>
                <a:lnTo>
                  <a:pt x="628816" y="58998"/>
                </a:lnTo>
                <a:lnTo>
                  <a:pt x="644153" y="52230"/>
                </a:lnTo>
                <a:lnTo>
                  <a:pt x="659490" y="65325"/>
                </a:lnTo>
                <a:lnTo>
                  <a:pt x="674827" y="91955"/>
                </a:lnTo>
                <a:lnTo>
                  <a:pt x="690164" y="45904"/>
                </a:lnTo>
                <a:lnTo>
                  <a:pt x="705501" y="0"/>
                </a:lnTo>
                <a:lnTo>
                  <a:pt x="720838" y="16919"/>
                </a:lnTo>
                <a:lnTo>
                  <a:pt x="736175" y="53554"/>
                </a:lnTo>
                <a:lnTo>
                  <a:pt x="751512" y="34005"/>
                </a:lnTo>
                <a:lnTo>
                  <a:pt x="766849" y="10299"/>
                </a:lnTo>
                <a:lnTo>
                  <a:pt x="782186" y="25894"/>
                </a:lnTo>
                <a:lnTo>
                  <a:pt x="797523" y="36182"/>
                </a:lnTo>
                <a:lnTo>
                  <a:pt x="812860" y="20230"/>
                </a:lnTo>
                <a:lnTo>
                  <a:pt x="828197" y="35430"/>
                </a:lnTo>
                <a:lnTo>
                  <a:pt x="843534" y="60322"/>
                </a:lnTo>
                <a:lnTo>
                  <a:pt x="858871" y="60764"/>
                </a:lnTo>
                <a:lnTo>
                  <a:pt x="874207" y="37196"/>
                </a:lnTo>
                <a:lnTo>
                  <a:pt x="889544" y="34768"/>
                </a:lnTo>
                <a:lnTo>
                  <a:pt x="904881" y="19568"/>
                </a:lnTo>
                <a:lnTo>
                  <a:pt x="920218" y="11181"/>
                </a:lnTo>
                <a:lnTo>
                  <a:pt x="935555" y="36600"/>
                </a:lnTo>
                <a:lnTo>
                  <a:pt x="950892" y="62235"/>
                </a:lnTo>
                <a:lnTo>
                  <a:pt x="966229" y="46124"/>
                </a:lnTo>
                <a:lnTo>
                  <a:pt x="981566" y="16478"/>
                </a:lnTo>
                <a:lnTo>
                  <a:pt x="996903" y="22731"/>
                </a:lnTo>
                <a:lnTo>
                  <a:pt x="1012240" y="50980"/>
                </a:lnTo>
                <a:lnTo>
                  <a:pt x="1027577" y="56203"/>
                </a:lnTo>
                <a:lnTo>
                  <a:pt x="1042914" y="46713"/>
                </a:lnTo>
                <a:lnTo>
                  <a:pt x="1058251" y="35816"/>
                </a:lnTo>
                <a:lnTo>
                  <a:pt x="1073588" y="38510"/>
                </a:lnTo>
                <a:lnTo>
                  <a:pt x="1088925" y="37784"/>
                </a:lnTo>
                <a:lnTo>
                  <a:pt x="1104262" y="20083"/>
                </a:lnTo>
                <a:lnTo>
                  <a:pt x="1119599" y="19862"/>
                </a:lnTo>
                <a:lnTo>
                  <a:pt x="1134936" y="35182"/>
                </a:lnTo>
                <a:lnTo>
                  <a:pt x="1150273" y="59587"/>
                </a:lnTo>
                <a:lnTo>
                  <a:pt x="1165610" y="26336"/>
                </a:lnTo>
                <a:lnTo>
                  <a:pt x="1180947" y="22142"/>
                </a:lnTo>
                <a:lnTo>
                  <a:pt x="1196284" y="32460"/>
                </a:lnTo>
                <a:lnTo>
                  <a:pt x="1211621" y="56056"/>
                </a:lnTo>
                <a:lnTo>
                  <a:pt x="1226958" y="39099"/>
                </a:lnTo>
              </a:path>
            </a:pathLst>
          </a:custGeom>
          <a:ln w="5334">
            <a:solidFill>
              <a:srgbClr val="4C71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1" name="object 1041"/>
          <p:cNvSpPr/>
          <p:nvPr/>
        </p:nvSpPr>
        <p:spPr>
          <a:xfrm>
            <a:off x="1936508" y="1984331"/>
            <a:ext cx="1227455" cy="128905"/>
          </a:xfrm>
          <a:custGeom>
            <a:avLst/>
            <a:gdLst/>
            <a:ahLst/>
            <a:cxnLst/>
            <a:rect l="l" t="t" r="r" b="b"/>
            <a:pathLst>
              <a:path w="1227455" h="128905">
                <a:moveTo>
                  <a:pt x="0" y="65251"/>
                </a:moveTo>
                <a:lnTo>
                  <a:pt x="15336" y="66395"/>
                </a:lnTo>
                <a:lnTo>
                  <a:pt x="30673" y="68985"/>
                </a:lnTo>
                <a:lnTo>
                  <a:pt x="46010" y="70621"/>
                </a:lnTo>
                <a:lnTo>
                  <a:pt x="61347" y="62033"/>
                </a:lnTo>
                <a:lnTo>
                  <a:pt x="76684" y="62952"/>
                </a:lnTo>
                <a:lnTo>
                  <a:pt x="92021" y="63007"/>
                </a:lnTo>
                <a:lnTo>
                  <a:pt x="107358" y="64037"/>
                </a:lnTo>
                <a:lnTo>
                  <a:pt x="122695" y="57490"/>
                </a:lnTo>
                <a:lnTo>
                  <a:pt x="138032" y="64865"/>
                </a:lnTo>
                <a:lnTo>
                  <a:pt x="153369" y="81730"/>
                </a:lnTo>
                <a:lnTo>
                  <a:pt x="168706" y="78419"/>
                </a:lnTo>
                <a:lnTo>
                  <a:pt x="184043" y="64663"/>
                </a:lnTo>
                <a:lnTo>
                  <a:pt x="199380" y="72865"/>
                </a:lnTo>
                <a:lnTo>
                  <a:pt x="214717" y="82760"/>
                </a:lnTo>
                <a:lnTo>
                  <a:pt x="230054" y="73233"/>
                </a:lnTo>
                <a:lnTo>
                  <a:pt x="245391" y="59844"/>
                </a:lnTo>
                <a:lnTo>
                  <a:pt x="260728" y="64617"/>
                </a:lnTo>
                <a:lnTo>
                  <a:pt x="276065" y="55761"/>
                </a:lnTo>
                <a:lnTo>
                  <a:pt x="291402" y="36929"/>
                </a:lnTo>
                <a:lnTo>
                  <a:pt x="306739" y="42667"/>
                </a:lnTo>
                <a:lnTo>
                  <a:pt x="322076" y="57895"/>
                </a:lnTo>
                <a:lnTo>
                  <a:pt x="337413" y="47375"/>
                </a:lnTo>
                <a:lnTo>
                  <a:pt x="352750" y="54952"/>
                </a:lnTo>
                <a:lnTo>
                  <a:pt x="368087" y="96516"/>
                </a:lnTo>
                <a:lnTo>
                  <a:pt x="383424" y="99459"/>
                </a:lnTo>
                <a:lnTo>
                  <a:pt x="398761" y="67173"/>
                </a:lnTo>
                <a:lnTo>
                  <a:pt x="414098" y="88424"/>
                </a:lnTo>
                <a:lnTo>
                  <a:pt x="429435" y="127413"/>
                </a:lnTo>
                <a:lnTo>
                  <a:pt x="444772" y="87983"/>
                </a:lnTo>
                <a:lnTo>
                  <a:pt x="460109" y="35163"/>
                </a:lnTo>
                <a:lnTo>
                  <a:pt x="475446" y="68166"/>
                </a:lnTo>
                <a:lnTo>
                  <a:pt x="490783" y="80553"/>
                </a:lnTo>
                <a:lnTo>
                  <a:pt x="506120" y="17361"/>
                </a:lnTo>
                <a:lnTo>
                  <a:pt x="521457" y="2354"/>
                </a:lnTo>
                <a:lnTo>
                  <a:pt x="536794" y="58851"/>
                </a:lnTo>
                <a:lnTo>
                  <a:pt x="552131" y="62217"/>
                </a:lnTo>
                <a:lnTo>
                  <a:pt x="567468" y="18832"/>
                </a:lnTo>
                <a:lnTo>
                  <a:pt x="582805" y="75366"/>
                </a:lnTo>
                <a:lnTo>
                  <a:pt x="598142" y="114466"/>
                </a:lnTo>
                <a:lnTo>
                  <a:pt x="613479" y="77536"/>
                </a:lnTo>
                <a:lnTo>
                  <a:pt x="628816" y="58778"/>
                </a:lnTo>
                <a:lnTo>
                  <a:pt x="644153" y="128590"/>
                </a:lnTo>
                <a:lnTo>
                  <a:pt x="659490" y="105344"/>
                </a:lnTo>
                <a:lnTo>
                  <a:pt x="674827" y="32515"/>
                </a:lnTo>
                <a:lnTo>
                  <a:pt x="690164" y="52304"/>
                </a:lnTo>
                <a:lnTo>
                  <a:pt x="705501" y="114760"/>
                </a:lnTo>
                <a:lnTo>
                  <a:pt x="720838" y="53039"/>
                </a:lnTo>
                <a:lnTo>
                  <a:pt x="736175" y="0"/>
                </a:lnTo>
                <a:lnTo>
                  <a:pt x="751512" y="51127"/>
                </a:lnTo>
                <a:lnTo>
                  <a:pt x="766849" y="97105"/>
                </a:lnTo>
                <a:lnTo>
                  <a:pt x="782186" y="48626"/>
                </a:lnTo>
                <a:lnTo>
                  <a:pt x="797523" y="43403"/>
                </a:lnTo>
                <a:lnTo>
                  <a:pt x="812860" y="91808"/>
                </a:lnTo>
                <a:lnTo>
                  <a:pt x="828197" y="93132"/>
                </a:lnTo>
                <a:lnTo>
                  <a:pt x="843534" y="51127"/>
                </a:lnTo>
                <a:lnTo>
                  <a:pt x="858871" y="48846"/>
                </a:lnTo>
                <a:lnTo>
                  <a:pt x="874207" y="76433"/>
                </a:lnTo>
                <a:lnTo>
                  <a:pt x="889544" y="70842"/>
                </a:lnTo>
                <a:lnTo>
                  <a:pt x="904881" y="75844"/>
                </a:lnTo>
                <a:lnTo>
                  <a:pt x="920218" y="74704"/>
                </a:lnTo>
                <a:lnTo>
                  <a:pt x="935555" y="57490"/>
                </a:lnTo>
                <a:lnTo>
                  <a:pt x="950892" y="42225"/>
                </a:lnTo>
                <a:lnTo>
                  <a:pt x="966229" y="59366"/>
                </a:lnTo>
                <a:lnTo>
                  <a:pt x="981566" y="89307"/>
                </a:lnTo>
                <a:lnTo>
                  <a:pt x="996903" y="90484"/>
                </a:lnTo>
                <a:lnTo>
                  <a:pt x="1012240" y="74631"/>
                </a:lnTo>
                <a:lnTo>
                  <a:pt x="1027577" y="50612"/>
                </a:lnTo>
                <a:lnTo>
                  <a:pt x="1042914" y="50612"/>
                </a:lnTo>
                <a:lnTo>
                  <a:pt x="1058251" y="63247"/>
                </a:lnTo>
                <a:lnTo>
                  <a:pt x="1073588" y="67826"/>
                </a:lnTo>
                <a:lnTo>
                  <a:pt x="1088925" y="63118"/>
                </a:lnTo>
                <a:lnTo>
                  <a:pt x="1104262" y="77904"/>
                </a:lnTo>
                <a:lnTo>
                  <a:pt x="1119599" y="76433"/>
                </a:lnTo>
                <a:lnTo>
                  <a:pt x="1134936" y="52304"/>
                </a:lnTo>
                <a:lnTo>
                  <a:pt x="1150273" y="35605"/>
                </a:lnTo>
                <a:lnTo>
                  <a:pt x="1165610" y="78346"/>
                </a:lnTo>
                <a:lnTo>
                  <a:pt x="1180947" y="94456"/>
                </a:lnTo>
                <a:lnTo>
                  <a:pt x="1196284" y="76433"/>
                </a:lnTo>
                <a:lnTo>
                  <a:pt x="1211621" y="48626"/>
                </a:lnTo>
                <a:lnTo>
                  <a:pt x="1226958" y="61095"/>
                </a:lnTo>
              </a:path>
            </a:pathLst>
          </a:custGeom>
          <a:ln w="5334">
            <a:solidFill>
              <a:srgbClr val="54A7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2" name="object 1042"/>
          <p:cNvSpPr/>
          <p:nvPr/>
        </p:nvSpPr>
        <p:spPr>
          <a:xfrm>
            <a:off x="3408858" y="1928400"/>
            <a:ext cx="1226958" cy="1977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3" name="object 1043"/>
          <p:cNvSpPr/>
          <p:nvPr/>
        </p:nvSpPr>
        <p:spPr>
          <a:xfrm>
            <a:off x="3411246" y="212616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4" name="object 1044"/>
          <p:cNvSpPr/>
          <p:nvPr/>
        </p:nvSpPr>
        <p:spPr>
          <a:xfrm>
            <a:off x="3411246" y="212616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5" name="object 1045"/>
          <p:cNvSpPr/>
          <p:nvPr/>
        </p:nvSpPr>
        <p:spPr>
          <a:xfrm>
            <a:off x="3411246" y="197550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6" name="object 1046"/>
          <p:cNvSpPr/>
          <p:nvPr/>
        </p:nvSpPr>
        <p:spPr>
          <a:xfrm>
            <a:off x="3411246" y="197550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7" name="object 1047"/>
          <p:cNvSpPr/>
          <p:nvPr/>
        </p:nvSpPr>
        <p:spPr>
          <a:xfrm>
            <a:off x="3564019" y="212616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" name="object 1048"/>
          <p:cNvSpPr/>
          <p:nvPr/>
        </p:nvSpPr>
        <p:spPr>
          <a:xfrm>
            <a:off x="3564019" y="212616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9" name="object 1049"/>
          <p:cNvSpPr/>
          <p:nvPr/>
        </p:nvSpPr>
        <p:spPr>
          <a:xfrm>
            <a:off x="3564019" y="197550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0" name="object 1050"/>
          <p:cNvSpPr/>
          <p:nvPr/>
        </p:nvSpPr>
        <p:spPr>
          <a:xfrm>
            <a:off x="3564019" y="197550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1" name="object 1051"/>
          <p:cNvSpPr/>
          <p:nvPr/>
        </p:nvSpPr>
        <p:spPr>
          <a:xfrm>
            <a:off x="3716792" y="212616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2" name="object 1052"/>
          <p:cNvSpPr/>
          <p:nvPr/>
        </p:nvSpPr>
        <p:spPr>
          <a:xfrm>
            <a:off x="3716792" y="212616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3" name="object 1053"/>
          <p:cNvSpPr/>
          <p:nvPr/>
        </p:nvSpPr>
        <p:spPr>
          <a:xfrm>
            <a:off x="3716792" y="197550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4" name="object 1054"/>
          <p:cNvSpPr/>
          <p:nvPr/>
        </p:nvSpPr>
        <p:spPr>
          <a:xfrm>
            <a:off x="3716792" y="197550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5" name="object 1055"/>
          <p:cNvSpPr/>
          <p:nvPr/>
        </p:nvSpPr>
        <p:spPr>
          <a:xfrm>
            <a:off x="3869565" y="212616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6" name="object 1056"/>
          <p:cNvSpPr/>
          <p:nvPr/>
        </p:nvSpPr>
        <p:spPr>
          <a:xfrm>
            <a:off x="3869565" y="212616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7" name="object 1057"/>
          <p:cNvSpPr/>
          <p:nvPr/>
        </p:nvSpPr>
        <p:spPr>
          <a:xfrm>
            <a:off x="3869565" y="197550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8" name="object 1058"/>
          <p:cNvSpPr/>
          <p:nvPr/>
        </p:nvSpPr>
        <p:spPr>
          <a:xfrm>
            <a:off x="3869565" y="197550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9" name="object 1059"/>
          <p:cNvSpPr/>
          <p:nvPr/>
        </p:nvSpPr>
        <p:spPr>
          <a:xfrm>
            <a:off x="4022338" y="212616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0" name="object 1060"/>
          <p:cNvSpPr/>
          <p:nvPr/>
        </p:nvSpPr>
        <p:spPr>
          <a:xfrm>
            <a:off x="4022338" y="212616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1" name="object 1061"/>
          <p:cNvSpPr/>
          <p:nvPr/>
        </p:nvSpPr>
        <p:spPr>
          <a:xfrm>
            <a:off x="4022338" y="197550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2" name="object 1062"/>
          <p:cNvSpPr/>
          <p:nvPr/>
        </p:nvSpPr>
        <p:spPr>
          <a:xfrm>
            <a:off x="4022338" y="197550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3" name="object 1063"/>
          <p:cNvSpPr/>
          <p:nvPr/>
        </p:nvSpPr>
        <p:spPr>
          <a:xfrm>
            <a:off x="4175111" y="212616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4" name="object 1064"/>
          <p:cNvSpPr/>
          <p:nvPr/>
        </p:nvSpPr>
        <p:spPr>
          <a:xfrm>
            <a:off x="4175111" y="212616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5" name="object 1065"/>
          <p:cNvSpPr/>
          <p:nvPr/>
        </p:nvSpPr>
        <p:spPr>
          <a:xfrm>
            <a:off x="4175111" y="197550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6" name="object 1066"/>
          <p:cNvSpPr/>
          <p:nvPr/>
        </p:nvSpPr>
        <p:spPr>
          <a:xfrm>
            <a:off x="4175111" y="197550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7" name="object 1067"/>
          <p:cNvSpPr/>
          <p:nvPr/>
        </p:nvSpPr>
        <p:spPr>
          <a:xfrm>
            <a:off x="4327884" y="212616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8" name="object 1068"/>
          <p:cNvSpPr/>
          <p:nvPr/>
        </p:nvSpPr>
        <p:spPr>
          <a:xfrm>
            <a:off x="4327884" y="212616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9" name="object 1069"/>
          <p:cNvSpPr/>
          <p:nvPr/>
        </p:nvSpPr>
        <p:spPr>
          <a:xfrm>
            <a:off x="4327884" y="197550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0" name="object 1070"/>
          <p:cNvSpPr/>
          <p:nvPr/>
        </p:nvSpPr>
        <p:spPr>
          <a:xfrm>
            <a:off x="4327884" y="197550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1" name="object 1071"/>
          <p:cNvSpPr/>
          <p:nvPr/>
        </p:nvSpPr>
        <p:spPr>
          <a:xfrm>
            <a:off x="4480657" y="212616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2" name="object 1072"/>
          <p:cNvSpPr/>
          <p:nvPr/>
        </p:nvSpPr>
        <p:spPr>
          <a:xfrm>
            <a:off x="4480657" y="212616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3" name="object 1073"/>
          <p:cNvSpPr/>
          <p:nvPr/>
        </p:nvSpPr>
        <p:spPr>
          <a:xfrm>
            <a:off x="4480657" y="197550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4" name="object 1074"/>
          <p:cNvSpPr/>
          <p:nvPr/>
        </p:nvSpPr>
        <p:spPr>
          <a:xfrm>
            <a:off x="4480657" y="197550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5" name="object 1075"/>
          <p:cNvSpPr/>
          <p:nvPr/>
        </p:nvSpPr>
        <p:spPr>
          <a:xfrm>
            <a:off x="4633430" y="212616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6" name="object 1076"/>
          <p:cNvSpPr/>
          <p:nvPr/>
        </p:nvSpPr>
        <p:spPr>
          <a:xfrm>
            <a:off x="4633430" y="212616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7" name="object 1077"/>
          <p:cNvSpPr/>
          <p:nvPr/>
        </p:nvSpPr>
        <p:spPr>
          <a:xfrm>
            <a:off x="4633430" y="197550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8" name="object 1078"/>
          <p:cNvSpPr/>
          <p:nvPr/>
        </p:nvSpPr>
        <p:spPr>
          <a:xfrm>
            <a:off x="4633430" y="197550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9" name="object 1079"/>
          <p:cNvSpPr/>
          <p:nvPr/>
        </p:nvSpPr>
        <p:spPr>
          <a:xfrm>
            <a:off x="3408858" y="212616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0" name="object 1080"/>
          <p:cNvSpPr/>
          <p:nvPr/>
        </p:nvSpPr>
        <p:spPr>
          <a:xfrm>
            <a:off x="3408858" y="212616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1" name="object 1081"/>
          <p:cNvSpPr/>
          <p:nvPr/>
        </p:nvSpPr>
        <p:spPr>
          <a:xfrm>
            <a:off x="4635817" y="212616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2" name="object 1082"/>
          <p:cNvSpPr/>
          <p:nvPr/>
        </p:nvSpPr>
        <p:spPr>
          <a:xfrm>
            <a:off x="4635817" y="212616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3" name="object 1083"/>
          <p:cNvSpPr/>
          <p:nvPr/>
        </p:nvSpPr>
        <p:spPr>
          <a:xfrm>
            <a:off x="3408858" y="207594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4" name="object 1084"/>
          <p:cNvSpPr/>
          <p:nvPr/>
        </p:nvSpPr>
        <p:spPr>
          <a:xfrm>
            <a:off x="3408858" y="207594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5" name="object 1085"/>
          <p:cNvSpPr/>
          <p:nvPr/>
        </p:nvSpPr>
        <p:spPr>
          <a:xfrm>
            <a:off x="4635817" y="207594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6" name="object 1086"/>
          <p:cNvSpPr/>
          <p:nvPr/>
        </p:nvSpPr>
        <p:spPr>
          <a:xfrm>
            <a:off x="4635817" y="207594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7" name="object 1087"/>
          <p:cNvSpPr/>
          <p:nvPr/>
        </p:nvSpPr>
        <p:spPr>
          <a:xfrm>
            <a:off x="3408858" y="202572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8" name="object 1088"/>
          <p:cNvSpPr/>
          <p:nvPr/>
        </p:nvSpPr>
        <p:spPr>
          <a:xfrm>
            <a:off x="3408858" y="202572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9" name="object 1089"/>
          <p:cNvSpPr/>
          <p:nvPr/>
        </p:nvSpPr>
        <p:spPr>
          <a:xfrm>
            <a:off x="4635817" y="202572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0" name="object 1090"/>
          <p:cNvSpPr/>
          <p:nvPr/>
        </p:nvSpPr>
        <p:spPr>
          <a:xfrm>
            <a:off x="4635817" y="202572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1" name="object 1091"/>
          <p:cNvSpPr/>
          <p:nvPr/>
        </p:nvSpPr>
        <p:spPr>
          <a:xfrm>
            <a:off x="3408858" y="197550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2" name="object 1092"/>
          <p:cNvSpPr/>
          <p:nvPr/>
        </p:nvSpPr>
        <p:spPr>
          <a:xfrm>
            <a:off x="3408858" y="197550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3" name="object 1093"/>
          <p:cNvSpPr/>
          <p:nvPr/>
        </p:nvSpPr>
        <p:spPr>
          <a:xfrm>
            <a:off x="4635817" y="197550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4" name="object 1094"/>
          <p:cNvSpPr/>
          <p:nvPr/>
        </p:nvSpPr>
        <p:spPr>
          <a:xfrm>
            <a:off x="4635817" y="197550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5" name="object 1095"/>
          <p:cNvSpPr/>
          <p:nvPr/>
        </p:nvSpPr>
        <p:spPr>
          <a:xfrm>
            <a:off x="3408858" y="1975503"/>
            <a:ext cx="1227455" cy="0"/>
          </a:xfrm>
          <a:custGeom>
            <a:avLst/>
            <a:gdLst/>
            <a:ahLst/>
            <a:cxnLst/>
            <a:rect l="l" t="t" r="r" b="b"/>
            <a:pathLst>
              <a:path w="1227454">
                <a:moveTo>
                  <a:pt x="0" y="0"/>
                </a:moveTo>
                <a:lnTo>
                  <a:pt x="1226958" y="0"/>
                </a:lnTo>
              </a:path>
            </a:pathLst>
          </a:custGeom>
          <a:ln w="381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6" name="object 1096"/>
          <p:cNvSpPr/>
          <p:nvPr/>
        </p:nvSpPr>
        <p:spPr>
          <a:xfrm>
            <a:off x="3408858" y="1975503"/>
            <a:ext cx="0" cy="151130"/>
          </a:xfrm>
          <a:custGeom>
            <a:avLst/>
            <a:gdLst/>
            <a:ahLst/>
            <a:cxnLst/>
            <a:rect l="l" t="t" r="r" b="b"/>
            <a:pathLst>
              <a:path h="151130">
                <a:moveTo>
                  <a:pt x="0" y="150660"/>
                </a:moveTo>
                <a:lnTo>
                  <a:pt x="0" y="0"/>
                </a:lnTo>
              </a:path>
            </a:pathLst>
          </a:custGeom>
          <a:ln w="381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7" name="object 1097"/>
          <p:cNvSpPr/>
          <p:nvPr/>
        </p:nvSpPr>
        <p:spPr>
          <a:xfrm>
            <a:off x="4635817" y="1975503"/>
            <a:ext cx="0" cy="151130"/>
          </a:xfrm>
          <a:custGeom>
            <a:avLst/>
            <a:gdLst/>
            <a:ahLst/>
            <a:cxnLst/>
            <a:rect l="l" t="t" r="r" b="b"/>
            <a:pathLst>
              <a:path h="151130">
                <a:moveTo>
                  <a:pt x="0" y="150660"/>
                </a:moveTo>
                <a:lnTo>
                  <a:pt x="0" y="0"/>
                </a:lnTo>
              </a:path>
            </a:pathLst>
          </a:custGeom>
          <a:ln w="381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8" name="object 1098"/>
          <p:cNvSpPr/>
          <p:nvPr/>
        </p:nvSpPr>
        <p:spPr>
          <a:xfrm>
            <a:off x="1936508" y="2171361"/>
            <a:ext cx="1227455" cy="151130"/>
          </a:xfrm>
          <a:custGeom>
            <a:avLst/>
            <a:gdLst/>
            <a:ahLst/>
            <a:cxnLst/>
            <a:rect l="l" t="t" r="r" b="b"/>
            <a:pathLst>
              <a:path w="1227455" h="151130">
                <a:moveTo>
                  <a:pt x="0" y="150660"/>
                </a:moveTo>
                <a:lnTo>
                  <a:pt x="1226958" y="150660"/>
                </a:lnTo>
                <a:lnTo>
                  <a:pt x="1226958" y="0"/>
                </a:lnTo>
                <a:lnTo>
                  <a:pt x="0" y="0"/>
                </a:lnTo>
                <a:lnTo>
                  <a:pt x="0" y="150660"/>
                </a:lnTo>
                <a:close/>
              </a:path>
            </a:pathLst>
          </a:custGeom>
          <a:solidFill>
            <a:srgbClr val="E9E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9" name="object 1099"/>
          <p:cNvSpPr/>
          <p:nvPr/>
        </p:nvSpPr>
        <p:spPr>
          <a:xfrm>
            <a:off x="1936508" y="23220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0" name="object 1100"/>
          <p:cNvSpPr/>
          <p:nvPr/>
        </p:nvSpPr>
        <p:spPr>
          <a:xfrm>
            <a:off x="1936508" y="23220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1" name="object 1101"/>
          <p:cNvSpPr/>
          <p:nvPr/>
        </p:nvSpPr>
        <p:spPr>
          <a:xfrm>
            <a:off x="1936508" y="217136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2" name="object 1102"/>
          <p:cNvSpPr/>
          <p:nvPr/>
        </p:nvSpPr>
        <p:spPr>
          <a:xfrm>
            <a:off x="1936508" y="217136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3" name="object 1103"/>
          <p:cNvSpPr/>
          <p:nvPr/>
        </p:nvSpPr>
        <p:spPr>
          <a:xfrm>
            <a:off x="2181900" y="2171361"/>
            <a:ext cx="0" cy="151130"/>
          </a:xfrm>
          <a:custGeom>
            <a:avLst/>
            <a:gdLst/>
            <a:ahLst/>
            <a:cxnLst/>
            <a:rect l="l" t="t" r="r" b="b"/>
            <a:pathLst>
              <a:path h="151130">
                <a:moveTo>
                  <a:pt x="0" y="150660"/>
                </a:moveTo>
                <a:lnTo>
                  <a:pt x="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4" name="object 1104"/>
          <p:cNvSpPr/>
          <p:nvPr/>
        </p:nvSpPr>
        <p:spPr>
          <a:xfrm>
            <a:off x="2181900" y="23220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5" name="object 1105"/>
          <p:cNvSpPr/>
          <p:nvPr/>
        </p:nvSpPr>
        <p:spPr>
          <a:xfrm>
            <a:off x="2181900" y="23220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6" name="object 1106"/>
          <p:cNvSpPr/>
          <p:nvPr/>
        </p:nvSpPr>
        <p:spPr>
          <a:xfrm>
            <a:off x="2181900" y="217136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7" name="object 1107"/>
          <p:cNvSpPr/>
          <p:nvPr/>
        </p:nvSpPr>
        <p:spPr>
          <a:xfrm>
            <a:off x="2181900" y="217136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8" name="object 1108"/>
          <p:cNvSpPr/>
          <p:nvPr/>
        </p:nvSpPr>
        <p:spPr>
          <a:xfrm>
            <a:off x="2427292" y="2171361"/>
            <a:ext cx="0" cy="151130"/>
          </a:xfrm>
          <a:custGeom>
            <a:avLst/>
            <a:gdLst/>
            <a:ahLst/>
            <a:cxnLst/>
            <a:rect l="l" t="t" r="r" b="b"/>
            <a:pathLst>
              <a:path h="151130">
                <a:moveTo>
                  <a:pt x="0" y="150660"/>
                </a:moveTo>
                <a:lnTo>
                  <a:pt x="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9" name="object 1109"/>
          <p:cNvSpPr/>
          <p:nvPr/>
        </p:nvSpPr>
        <p:spPr>
          <a:xfrm>
            <a:off x="2427292" y="23220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0" name="object 1110"/>
          <p:cNvSpPr/>
          <p:nvPr/>
        </p:nvSpPr>
        <p:spPr>
          <a:xfrm>
            <a:off x="2427292" y="23220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1" name="object 1111"/>
          <p:cNvSpPr/>
          <p:nvPr/>
        </p:nvSpPr>
        <p:spPr>
          <a:xfrm>
            <a:off x="2427292" y="217136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2" name="object 1112"/>
          <p:cNvSpPr/>
          <p:nvPr/>
        </p:nvSpPr>
        <p:spPr>
          <a:xfrm>
            <a:off x="2427292" y="217136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3" name="object 1113"/>
          <p:cNvSpPr/>
          <p:nvPr/>
        </p:nvSpPr>
        <p:spPr>
          <a:xfrm>
            <a:off x="2672683" y="2171361"/>
            <a:ext cx="0" cy="151130"/>
          </a:xfrm>
          <a:custGeom>
            <a:avLst/>
            <a:gdLst/>
            <a:ahLst/>
            <a:cxnLst/>
            <a:rect l="l" t="t" r="r" b="b"/>
            <a:pathLst>
              <a:path h="151130">
                <a:moveTo>
                  <a:pt x="0" y="150660"/>
                </a:moveTo>
                <a:lnTo>
                  <a:pt x="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4" name="object 1114"/>
          <p:cNvSpPr/>
          <p:nvPr/>
        </p:nvSpPr>
        <p:spPr>
          <a:xfrm>
            <a:off x="2672683" y="23220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5" name="object 1115"/>
          <p:cNvSpPr/>
          <p:nvPr/>
        </p:nvSpPr>
        <p:spPr>
          <a:xfrm>
            <a:off x="2672683" y="23220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6" name="object 1116"/>
          <p:cNvSpPr/>
          <p:nvPr/>
        </p:nvSpPr>
        <p:spPr>
          <a:xfrm>
            <a:off x="2672683" y="217136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7" name="object 1117"/>
          <p:cNvSpPr/>
          <p:nvPr/>
        </p:nvSpPr>
        <p:spPr>
          <a:xfrm>
            <a:off x="2672683" y="217136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8" name="object 1118"/>
          <p:cNvSpPr/>
          <p:nvPr/>
        </p:nvSpPr>
        <p:spPr>
          <a:xfrm>
            <a:off x="2918075" y="2171361"/>
            <a:ext cx="0" cy="151130"/>
          </a:xfrm>
          <a:custGeom>
            <a:avLst/>
            <a:gdLst/>
            <a:ahLst/>
            <a:cxnLst/>
            <a:rect l="l" t="t" r="r" b="b"/>
            <a:pathLst>
              <a:path h="151130">
                <a:moveTo>
                  <a:pt x="0" y="150660"/>
                </a:moveTo>
                <a:lnTo>
                  <a:pt x="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9" name="object 1119"/>
          <p:cNvSpPr/>
          <p:nvPr/>
        </p:nvSpPr>
        <p:spPr>
          <a:xfrm>
            <a:off x="2918075" y="23220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0" name="object 1120"/>
          <p:cNvSpPr/>
          <p:nvPr/>
        </p:nvSpPr>
        <p:spPr>
          <a:xfrm>
            <a:off x="2918075" y="23220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1" name="object 1121"/>
          <p:cNvSpPr/>
          <p:nvPr/>
        </p:nvSpPr>
        <p:spPr>
          <a:xfrm>
            <a:off x="2918075" y="217136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2" name="object 1122"/>
          <p:cNvSpPr/>
          <p:nvPr/>
        </p:nvSpPr>
        <p:spPr>
          <a:xfrm>
            <a:off x="2918075" y="217136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3" name="object 1123"/>
          <p:cNvSpPr/>
          <p:nvPr/>
        </p:nvSpPr>
        <p:spPr>
          <a:xfrm>
            <a:off x="3163467" y="23220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4" name="object 1124"/>
          <p:cNvSpPr/>
          <p:nvPr/>
        </p:nvSpPr>
        <p:spPr>
          <a:xfrm>
            <a:off x="3163467" y="23220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5" name="object 1125"/>
          <p:cNvSpPr/>
          <p:nvPr/>
        </p:nvSpPr>
        <p:spPr>
          <a:xfrm>
            <a:off x="3163467" y="217136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6" name="object 1126"/>
          <p:cNvSpPr/>
          <p:nvPr/>
        </p:nvSpPr>
        <p:spPr>
          <a:xfrm>
            <a:off x="3163467" y="217136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7" name="object 1127"/>
          <p:cNvSpPr/>
          <p:nvPr/>
        </p:nvSpPr>
        <p:spPr>
          <a:xfrm>
            <a:off x="1936508" y="23220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8" name="object 1128"/>
          <p:cNvSpPr/>
          <p:nvPr/>
        </p:nvSpPr>
        <p:spPr>
          <a:xfrm>
            <a:off x="1936508" y="23220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9" name="object 1129"/>
          <p:cNvSpPr/>
          <p:nvPr/>
        </p:nvSpPr>
        <p:spPr>
          <a:xfrm>
            <a:off x="3163467" y="23220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0" name="object 1130"/>
          <p:cNvSpPr/>
          <p:nvPr/>
        </p:nvSpPr>
        <p:spPr>
          <a:xfrm>
            <a:off x="3163467" y="23220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1" name="object 1131"/>
          <p:cNvSpPr/>
          <p:nvPr/>
        </p:nvSpPr>
        <p:spPr>
          <a:xfrm>
            <a:off x="1834557" y="2319003"/>
            <a:ext cx="24130" cy="3175"/>
          </a:xfrm>
          <a:custGeom>
            <a:avLst/>
            <a:gdLst/>
            <a:ahLst/>
            <a:cxnLst/>
            <a:rect l="l" t="t" r="r" b="b"/>
            <a:pathLst>
              <a:path w="24130" h="3175">
                <a:moveTo>
                  <a:pt x="0" y="0"/>
                </a:moveTo>
                <a:lnTo>
                  <a:pt x="23850" y="0"/>
                </a:lnTo>
                <a:lnTo>
                  <a:pt x="23850" y="3162"/>
                </a:lnTo>
                <a:lnTo>
                  <a:pt x="0" y="3162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2" name="object 1132"/>
          <p:cNvSpPr/>
          <p:nvPr/>
        </p:nvSpPr>
        <p:spPr>
          <a:xfrm>
            <a:off x="1936508" y="2284356"/>
            <a:ext cx="1227455" cy="0"/>
          </a:xfrm>
          <a:custGeom>
            <a:avLst/>
            <a:gdLst/>
            <a:ahLst/>
            <a:cxnLst/>
            <a:rect l="l" t="t" r="r" b="b"/>
            <a:pathLst>
              <a:path w="1227455">
                <a:moveTo>
                  <a:pt x="0" y="0"/>
                </a:moveTo>
                <a:lnTo>
                  <a:pt x="122695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3" name="object 1133"/>
          <p:cNvSpPr/>
          <p:nvPr/>
        </p:nvSpPr>
        <p:spPr>
          <a:xfrm>
            <a:off x="1936508" y="228435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4" name="object 1134"/>
          <p:cNvSpPr/>
          <p:nvPr/>
        </p:nvSpPr>
        <p:spPr>
          <a:xfrm>
            <a:off x="1936508" y="228435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5" name="object 1135"/>
          <p:cNvSpPr/>
          <p:nvPr/>
        </p:nvSpPr>
        <p:spPr>
          <a:xfrm>
            <a:off x="3163467" y="228435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6" name="object 1136"/>
          <p:cNvSpPr/>
          <p:nvPr/>
        </p:nvSpPr>
        <p:spPr>
          <a:xfrm>
            <a:off x="3163467" y="228435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7" name="object 1137"/>
          <p:cNvSpPr/>
          <p:nvPr/>
        </p:nvSpPr>
        <p:spPr>
          <a:xfrm>
            <a:off x="1834260" y="2281338"/>
            <a:ext cx="24130" cy="3175"/>
          </a:xfrm>
          <a:custGeom>
            <a:avLst/>
            <a:gdLst/>
            <a:ahLst/>
            <a:cxnLst/>
            <a:rect l="l" t="t" r="r" b="b"/>
            <a:pathLst>
              <a:path w="24130" h="3175">
                <a:moveTo>
                  <a:pt x="0" y="0"/>
                </a:moveTo>
                <a:lnTo>
                  <a:pt x="23850" y="0"/>
                </a:lnTo>
                <a:lnTo>
                  <a:pt x="23850" y="3162"/>
                </a:lnTo>
                <a:lnTo>
                  <a:pt x="0" y="3162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8" name="object 1138"/>
          <p:cNvSpPr/>
          <p:nvPr/>
        </p:nvSpPr>
        <p:spPr>
          <a:xfrm>
            <a:off x="1936508" y="2246691"/>
            <a:ext cx="1227455" cy="0"/>
          </a:xfrm>
          <a:custGeom>
            <a:avLst/>
            <a:gdLst/>
            <a:ahLst/>
            <a:cxnLst/>
            <a:rect l="l" t="t" r="r" b="b"/>
            <a:pathLst>
              <a:path w="1227455">
                <a:moveTo>
                  <a:pt x="0" y="0"/>
                </a:moveTo>
                <a:lnTo>
                  <a:pt x="122695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9" name="object 1139"/>
          <p:cNvSpPr/>
          <p:nvPr/>
        </p:nvSpPr>
        <p:spPr>
          <a:xfrm>
            <a:off x="1936508" y="224669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0" name="object 1140"/>
          <p:cNvSpPr/>
          <p:nvPr/>
        </p:nvSpPr>
        <p:spPr>
          <a:xfrm>
            <a:off x="1936508" y="224669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1" name="object 1141"/>
          <p:cNvSpPr/>
          <p:nvPr/>
        </p:nvSpPr>
        <p:spPr>
          <a:xfrm>
            <a:off x="3163467" y="224669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2" name="object 1142"/>
          <p:cNvSpPr/>
          <p:nvPr/>
        </p:nvSpPr>
        <p:spPr>
          <a:xfrm>
            <a:off x="3163467" y="224669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3" name="object 1143"/>
          <p:cNvSpPr/>
          <p:nvPr/>
        </p:nvSpPr>
        <p:spPr>
          <a:xfrm>
            <a:off x="1936508" y="2209026"/>
            <a:ext cx="1227455" cy="0"/>
          </a:xfrm>
          <a:custGeom>
            <a:avLst/>
            <a:gdLst/>
            <a:ahLst/>
            <a:cxnLst/>
            <a:rect l="l" t="t" r="r" b="b"/>
            <a:pathLst>
              <a:path w="1227455">
                <a:moveTo>
                  <a:pt x="0" y="0"/>
                </a:moveTo>
                <a:lnTo>
                  <a:pt x="122695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4" name="object 1144"/>
          <p:cNvSpPr/>
          <p:nvPr/>
        </p:nvSpPr>
        <p:spPr>
          <a:xfrm>
            <a:off x="1936508" y="22090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5" name="object 1145"/>
          <p:cNvSpPr/>
          <p:nvPr/>
        </p:nvSpPr>
        <p:spPr>
          <a:xfrm>
            <a:off x="1936508" y="22090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6" name="object 1146"/>
          <p:cNvSpPr/>
          <p:nvPr/>
        </p:nvSpPr>
        <p:spPr>
          <a:xfrm>
            <a:off x="3163467" y="22090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7" name="object 1147"/>
          <p:cNvSpPr/>
          <p:nvPr/>
        </p:nvSpPr>
        <p:spPr>
          <a:xfrm>
            <a:off x="3163467" y="22090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8" name="object 1148"/>
          <p:cNvSpPr/>
          <p:nvPr/>
        </p:nvSpPr>
        <p:spPr>
          <a:xfrm>
            <a:off x="1936508" y="217136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9" name="object 1149"/>
          <p:cNvSpPr/>
          <p:nvPr/>
        </p:nvSpPr>
        <p:spPr>
          <a:xfrm>
            <a:off x="1936508" y="217136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0" name="object 1150"/>
          <p:cNvSpPr/>
          <p:nvPr/>
        </p:nvSpPr>
        <p:spPr>
          <a:xfrm>
            <a:off x="3163467" y="217136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1" name="object 1151"/>
          <p:cNvSpPr/>
          <p:nvPr/>
        </p:nvSpPr>
        <p:spPr>
          <a:xfrm>
            <a:off x="3163467" y="217136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2" name="object 1152"/>
          <p:cNvSpPr/>
          <p:nvPr/>
        </p:nvSpPr>
        <p:spPr>
          <a:xfrm>
            <a:off x="1936508" y="2184529"/>
            <a:ext cx="1227455" cy="106045"/>
          </a:xfrm>
          <a:custGeom>
            <a:avLst/>
            <a:gdLst/>
            <a:ahLst/>
            <a:cxnLst/>
            <a:rect l="l" t="t" r="r" b="b"/>
            <a:pathLst>
              <a:path w="1227455" h="106044">
                <a:moveTo>
                  <a:pt x="0" y="61844"/>
                </a:moveTo>
                <a:lnTo>
                  <a:pt x="15336" y="62759"/>
                </a:lnTo>
                <a:lnTo>
                  <a:pt x="30673" y="59449"/>
                </a:lnTo>
                <a:lnTo>
                  <a:pt x="46010" y="55908"/>
                </a:lnTo>
                <a:lnTo>
                  <a:pt x="61347" y="54529"/>
                </a:lnTo>
                <a:lnTo>
                  <a:pt x="76684" y="49196"/>
                </a:lnTo>
                <a:lnTo>
                  <a:pt x="92021" y="49012"/>
                </a:lnTo>
                <a:lnTo>
                  <a:pt x="107358" y="45701"/>
                </a:lnTo>
                <a:lnTo>
                  <a:pt x="122695" y="43862"/>
                </a:lnTo>
                <a:lnTo>
                  <a:pt x="138032" y="45242"/>
                </a:lnTo>
                <a:lnTo>
                  <a:pt x="153369" y="43219"/>
                </a:lnTo>
                <a:lnTo>
                  <a:pt x="168706" y="36966"/>
                </a:lnTo>
                <a:lnTo>
                  <a:pt x="184043" y="37885"/>
                </a:lnTo>
                <a:lnTo>
                  <a:pt x="199380" y="35494"/>
                </a:lnTo>
                <a:lnTo>
                  <a:pt x="214717" y="43127"/>
                </a:lnTo>
                <a:lnTo>
                  <a:pt x="230054" y="45334"/>
                </a:lnTo>
                <a:lnTo>
                  <a:pt x="245391" y="49012"/>
                </a:lnTo>
                <a:lnTo>
                  <a:pt x="260728" y="50299"/>
                </a:lnTo>
                <a:lnTo>
                  <a:pt x="276065" y="65196"/>
                </a:lnTo>
                <a:lnTo>
                  <a:pt x="291402" y="61150"/>
                </a:lnTo>
                <a:lnTo>
                  <a:pt x="306739" y="71265"/>
                </a:lnTo>
                <a:lnTo>
                  <a:pt x="322076" y="73472"/>
                </a:lnTo>
                <a:lnTo>
                  <a:pt x="337413" y="81656"/>
                </a:lnTo>
                <a:lnTo>
                  <a:pt x="352750" y="85426"/>
                </a:lnTo>
                <a:lnTo>
                  <a:pt x="368087" y="98024"/>
                </a:lnTo>
                <a:lnTo>
                  <a:pt x="383424" y="99128"/>
                </a:lnTo>
                <a:lnTo>
                  <a:pt x="398761" y="101335"/>
                </a:lnTo>
                <a:lnTo>
                  <a:pt x="414098" y="105748"/>
                </a:lnTo>
                <a:lnTo>
                  <a:pt x="429435" y="100599"/>
                </a:lnTo>
                <a:lnTo>
                  <a:pt x="444772" y="105197"/>
                </a:lnTo>
                <a:lnTo>
                  <a:pt x="460109" y="92875"/>
                </a:lnTo>
                <a:lnTo>
                  <a:pt x="475446" y="100783"/>
                </a:lnTo>
                <a:lnTo>
                  <a:pt x="490783" y="78346"/>
                </a:lnTo>
                <a:lnTo>
                  <a:pt x="506120" y="92875"/>
                </a:lnTo>
                <a:lnTo>
                  <a:pt x="521457" y="63024"/>
                </a:lnTo>
                <a:lnTo>
                  <a:pt x="536794" y="75863"/>
                </a:lnTo>
                <a:lnTo>
                  <a:pt x="552131" y="42023"/>
                </a:lnTo>
                <a:lnTo>
                  <a:pt x="567468" y="63179"/>
                </a:lnTo>
                <a:lnTo>
                  <a:pt x="582805" y="25011"/>
                </a:lnTo>
                <a:lnTo>
                  <a:pt x="598142" y="47632"/>
                </a:lnTo>
                <a:lnTo>
                  <a:pt x="613479" y="11034"/>
                </a:lnTo>
                <a:lnTo>
                  <a:pt x="628816" y="36414"/>
                </a:lnTo>
                <a:lnTo>
                  <a:pt x="644153" y="1103"/>
                </a:lnTo>
                <a:lnTo>
                  <a:pt x="659490" y="31264"/>
                </a:lnTo>
                <a:lnTo>
                  <a:pt x="674827" y="0"/>
                </a:lnTo>
                <a:lnTo>
                  <a:pt x="690164" y="32184"/>
                </a:lnTo>
                <a:lnTo>
                  <a:pt x="705501" y="12505"/>
                </a:lnTo>
                <a:lnTo>
                  <a:pt x="720838" y="39356"/>
                </a:lnTo>
                <a:lnTo>
                  <a:pt x="736175" y="25747"/>
                </a:lnTo>
                <a:lnTo>
                  <a:pt x="751512" y="46713"/>
                </a:lnTo>
                <a:lnTo>
                  <a:pt x="766849" y="39265"/>
                </a:lnTo>
                <a:lnTo>
                  <a:pt x="782186" y="59932"/>
                </a:lnTo>
                <a:lnTo>
                  <a:pt x="797523" y="54713"/>
                </a:lnTo>
                <a:lnTo>
                  <a:pt x="812860" y="70024"/>
                </a:lnTo>
                <a:lnTo>
                  <a:pt x="828197" y="75955"/>
                </a:lnTo>
                <a:lnTo>
                  <a:pt x="843534" y="78254"/>
                </a:lnTo>
                <a:lnTo>
                  <a:pt x="858871" y="75863"/>
                </a:lnTo>
                <a:lnTo>
                  <a:pt x="874207" y="82851"/>
                </a:lnTo>
                <a:lnTo>
                  <a:pt x="889544" y="80828"/>
                </a:lnTo>
                <a:lnTo>
                  <a:pt x="904881" y="82392"/>
                </a:lnTo>
                <a:lnTo>
                  <a:pt x="920218" y="83863"/>
                </a:lnTo>
                <a:lnTo>
                  <a:pt x="935555" y="74484"/>
                </a:lnTo>
                <a:lnTo>
                  <a:pt x="950892" y="76690"/>
                </a:lnTo>
                <a:lnTo>
                  <a:pt x="966229" y="69748"/>
                </a:lnTo>
                <a:lnTo>
                  <a:pt x="981566" y="72047"/>
                </a:lnTo>
                <a:lnTo>
                  <a:pt x="996903" y="59920"/>
                </a:lnTo>
                <a:lnTo>
                  <a:pt x="1012240" y="64863"/>
                </a:lnTo>
                <a:lnTo>
                  <a:pt x="1027577" y="54115"/>
                </a:lnTo>
                <a:lnTo>
                  <a:pt x="1042914" y="56575"/>
                </a:lnTo>
                <a:lnTo>
                  <a:pt x="1058251" y="50023"/>
                </a:lnTo>
                <a:lnTo>
                  <a:pt x="1073588" y="53196"/>
                </a:lnTo>
                <a:lnTo>
                  <a:pt x="1088925" y="53472"/>
                </a:lnTo>
                <a:lnTo>
                  <a:pt x="1104262" y="51357"/>
                </a:lnTo>
                <a:lnTo>
                  <a:pt x="1119599" y="50299"/>
                </a:lnTo>
                <a:lnTo>
                  <a:pt x="1134936" y="56368"/>
                </a:lnTo>
                <a:lnTo>
                  <a:pt x="1150273" y="50575"/>
                </a:lnTo>
                <a:lnTo>
                  <a:pt x="1165610" y="59759"/>
                </a:lnTo>
                <a:lnTo>
                  <a:pt x="1180947" y="56897"/>
                </a:lnTo>
                <a:lnTo>
                  <a:pt x="1196284" y="62133"/>
                </a:lnTo>
                <a:lnTo>
                  <a:pt x="1211621" y="58621"/>
                </a:lnTo>
                <a:lnTo>
                  <a:pt x="1226958" y="65702"/>
                </a:lnTo>
              </a:path>
            </a:pathLst>
          </a:custGeom>
          <a:ln w="5334">
            <a:solidFill>
              <a:srgbClr val="4C71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3" name="object 1153"/>
          <p:cNvSpPr/>
          <p:nvPr/>
        </p:nvSpPr>
        <p:spPr>
          <a:xfrm>
            <a:off x="1936508" y="2175701"/>
            <a:ext cx="1227455" cy="123825"/>
          </a:xfrm>
          <a:custGeom>
            <a:avLst/>
            <a:gdLst/>
            <a:ahLst/>
            <a:cxnLst/>
            <a:rect l="l" t="t" r="r" b="b"/>
            <a:pathLst>
              <a:path w="1227455" h="123825">
                <a:moveTo>
                  <a:pt x="0" y="77058"/>
                </a:moveTo>
                <a:lnTo>
                  <a:pt x="15336" y="69483"/>
                </a:lnTo>
                <a:lnTo>
                  <a:pt x="30673" y="75748"/>
                </a:lnTo>
                <a:lnTo>
                  <a:pt x="46010" y="73472"/>
                </a:lnTo>
                <a:lnTo>
                  <a:pt x="61347" y="74116"/>
                </a:lnTo>
                <a:lnTo>
                  <a:pt x="76684" y="70331"/>
                </a:lnTo>
                <a:lnTo>
                  <a:pt x="92021" y="71710"/>
                </a:lnTo>
                <a:lnTo>
                  <a:pt x="107358" y="63219"/>
                </a:lnTo>
                <a:lnTo>
                  <a:pt x="122695" y="73874"/>
                </a:lnTo>
                <a:lnTo>
                  <a:pt x="138032" y="60644"/>
                </a:lnTo>
                <a:lnTo>
                  <a:pt x="153369" y="76461"/>
                </a:lnTo>
                <a:lnTo>
                  <a:pt x="168706" y="62897"/>
                </a:lnTo>
                <a:lnTo>
                  <a:pt x="184043" y="76713"/>
                </a:lnTo>
                <a:lnTo>
                  <a:pt x="199380" y="64230"/>
                </a:lnTo>
                <a:lnTo>
                  <a:pt x="214717" y="76254"/>
                </a:lnTo>
                <a:lnTo>
                  <a:pt x="230054" y="69231"/>
                </a:lnTo>
                <a:lnTo>
                  <a:pt x="245391" y="83311"/>
                </a:lnTo>
                <a:lnTo>
                  <a:pt x="260728" y="74667"/>
                </a:lnTo>
                <a:lnTo>
                  <a:pt x="276065" y="97656"/>
                </a:lnTo>
                <a:lnTo>
                  <a:pt x="291402" y="82530"/>
                </a:lnTo>
                <a:lnTo>
                  <a:pt x="306739" y="98208"/>
                </a:lnTo>
                <a:lnTo>
                  <a:pt x="322076" y="87265"/>
                </a:lnTo>
                <a:lnTo>
                  <a:pt x="337413" y="108323"/>
                </a:lnTo>
                <a:lnTo>
                  <a:pt x="352750" y="97840"/>
                </a:lnTo>
                <a:lnTo>
                  <a:pt x="368087" y="102438"/>
                </a:lnTo>
                <a:lnTo>
                  <a:pt x="383424" y="102622"/>
                </a:lnTo>
                <a:lnTo>
                  <a:pt x="398761" y="99128"/>
                </a:lnTo>
                <a:lnTo>
                  <a:pt x="414098" y="96921"/>
                </a:lnTo>
                <a:lnTo>
                  <a:pt x="429435" y="88553"/>
                </a:lnTo>
                <a:lnTo>
                  <a:pt x="444772" y="92323"/>
                </a:lnTo>
                <a:lnTo>
                  <a:pt x="460109" y="71136"/>
                </a:lnTo>
                <a:lnTo>
                  <a:pt x="475446" y="82300"/>
                </a:lnTo>
                <a:lnTo>
                  <a:pt x="490783" y="51862"/>
                </a:lnTo>
                <a:lnTo>
                  <a:pt x="506120" y="68104"/>
                </a:lnTo>
                <a:lnTo>
                  <a:pt x="521457" y="27218"/>
                </a:lnTo>
                <a:lnTo>
                  <a:pt x="536794" y="58115"/>
                </a:lnTo>
                <a:lnTo>
                  <a:pt x="552131" y="9563"/>
                </a:lnTo>
                <a:lnTo>
                  <a:pt x="567468" y="44506"/>
                </a:lnTo>
                <a:lnTo>
                  <a:pt x="582805" y="3678"/>
                </a:lnTo>
                <a:lnTo>
                  <a:pt x="598142" y="37333"/>
                </a:lnTo>
                <a:lnTo>
                  <a:pt x="613479" y="0"/>
                </a:lnTo>
                <a:lnTo>
                  <a:pt x="628816" y="37885"/>
                </a:lnTo>
                <a:lnTo>
                  <a:pt x="644153" y="4781"/>
                </a:lnTo>
                <a:lnTo>
                  <a:pt x="659490" y="46345"/>
                </a:lnTo>
                <a:lnTo>
                  <a:pt x="674827" y="20598"/>
                </a:lnTo>
                <a:lnTo>
                  <a:pt x="690164" y="60276"/>
                </a:lnTo>
                <a:lnTo>
                  <a:pt x="705501" y="41931"/>
                </a:lnTo>
                <a:lnTo>
                  <a:pt x="720838" y="78943"/>
                </a:lnTo>
                <a:lnTo>
                  <a:pt x="736175" y="65587"/>
                </a:lnTo>
                <a:lnTo>
                  <a:pt x="751512" y="92967"/>
                </a:lnTo>
                <a:lnTo>
                  <a:pt x="766849" y="86162"/>
                </a:lnTo>
                <a:lnTo>
                  <a:pt x="782186" y="101151"/>
                </a:lnTo>
                <a:lnTo>
                  <a:pt x="797523" y="110530"/>
                </a:lnTo>
                <a:lnTo>
                  <a:pt x="812860" y="116783"/>
                </a:lnTo>
                <a:lnTo>
                  <a:pt x="828197" y="123588"/>
                </a:lnTo>
                <a:lnTo>
                  <a:pt x="843534" y="123588"/>
                </a:lnTo>
                <a:lnTo>
                  <a:pt x="858871" y="123220"/>
                </a:lnTo>
                <a:lnTo>
                  <a:pt x="874207" y="118806"/>
                </a:lnTo>
                <a:lnTo>
                  <a:pt x="889544" y="119910"/>
                </a:lnTo>
                <a:lnTo>
                  <a:pt x="904881" y="114760"/>
                </a:lnTo>
                <a:lnTo>
                  <a:pt x="920218" y="107036"/>
                </a:lnTo>
                <a:lnTo>
                  <a:pt x="935555" y="105748"/>
                </a:lnTo>
                <a:lnTo>
                  <a:pt x="950892" y="94530"/>
                </a:lnTo>
                <a:lnTo>
                  <a:pt x="966229" y="89564"/>
                </a:lnTo>
                <a:lnTo>
                  <a:pt x="981566" y="79817"/>
                </a:lnTo>
                <a:lnTo>
                  <a:pt x="996903" y="79495"/>
                </a:lnTo>
                <a:lnTo>
                  <a:pt x="1012240" y="65242"/>
                </a:lnTo>
                <a:lnTo>
                  <a:pt x="1027577" y="68920"/>
                </a:lnTo>
                <a:lnTo>
                  <a:pt x="1042914" y="57288"/>
                </a:lnTo>
                <a:lnTo>
                  <a:pt x="1058251" y="63265"/>
                </a:lnTo>
                <a:lnTo>
                  <a:pt x="1073588" y="48092"/>
                </a:lnTo>
                <a:lnTo>
                  <a:pt x="1088925" y="62437"/>
                </a:lnTo>
                <a:lnTo>
                  <a:pt x="1104262" y="45793"/>
                </a:lnTo>
                <a:lnTo>
                  <a:pt x="1119599" y="61748"/>
                </a:lnTo>
                <a:lnTo>
                  <a:pt x="1134936" y="50023"/>
                </a:lnTo>
                <a:lnTo>
                  <a:pt x="1150273" y="65265"/>
                </a:lnTo>
                <a:lnTo>
                  <a:pt x="1165610" y="47449"/>
                </a:lnTo>
                <a:lnTo>
                  <a:pt x="1180947" y="63127"/>
                </a:lnTo>
                <a:lnTo>
                  <a:pt x="1196284" y="58115"/>
                </a:lnTo>
                <a:lnTo>
                  <a:pt x="1211621" y="68277"/>
                </a:lnTo>
                <a:lnTo>
                  <a:pt x="1226958" y="61702"/>
                </a:lnTo>
              </a:path>
            </a:pathLst>
          </a:custGeom>
          <a:ln w="5334">
            <a:solidFill>
              <a:srgbClr val="54A7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4" name="object 1154"/>
          <p:cNvSpPr/>
          <p:nvPr/>
        </p:nvSpPr>
        <p:spPr>
          <a:xfrm>
            <a:off x="3408858" y="2124258"/>
            <a:ext cx="1226958" cy="1977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5" name="object 1155"/>
          <p:cNvSpPr/>
          <p:nvPr/>
        </p:nvSpPr>
        <p:spPr>
          <a:xfrm>
            <a:off x="3411246" y="23220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6" name="object 1156"/>
          <p:cNvSpPr/>
          <p:nvPr/>
        </p:nvSpPr>
        <p:spPr>
          <a:xfrm>
            <a:off x="3411246" y="23220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7" name="object 1157"/>
          <p:cNvSpPr/>
          <p:nvPr/>
        </p:nvSpPr>
        <p:spPr>
          <a:xfrm>
            <a:off x="3411246" y="217136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8" name="object 1158"/>
          <p:cNvSpPr/>
          <p:nvPr/>
        </p:nvSpPr>
        <p:spPr>
          <a:xfrm>
            <a:off x="3411246" y="217136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9" name="object 1159"/>
          <p:cNvSpPr/>
          <p:nvPr/>
        </p:nvSpPr>
        <p:spPr>
          <a:xfrm>
            <a:off x="3564019" y="23220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0" name="object 1160"/>
          <p:cNvSpPr/>
          <p:nvPr/>
        </p:nvSpPr>
        <p:spPr>
          <a:xfrm>
            <a:off x="3564019" y="23220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1" name="object 1161"/>
          <p:cNvSpPr/>
          <p:nvPr/>
        </p:nvSpPr>
        <p:spPr>
          <a:xfrm>
            <a:off x="3564019" y="217136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2" name="object 1162"/>
          <p:cNvSpPr/>
          <p:nvPr/>
        </p:nvSpPr>
        <p:spPr>
          <a:xfrm>
            <a:off x="3564019" y="217136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3" name="object 1163"/>
          <p:cNvSpPr/>
          <p:nvPr/>
        </p:nvSpPr>
        <p:spPr>
          <a:xfrm>
            <a:off x="3716792" y="23220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4" name="object 1164"/>
          <p:cNvSpPr/>
          <p:nvPr/>
        </p:nvSpPr>
        <p:spPr>
          <a:xfrm>
            <a:off x="3716792" y="23220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5" name="object 1165"/>
          <p:cNvSpPr/>
          <p:nvPr/>
        </p:nvSpPr>
        <p:spPr>
          <a:xfrm>
            <a:off x="3716792" y="217136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6" name="object 1166"/>
          <p:cNvSpPr/>
          <p:nvPr/>
        </p:nvSpPr>
        <p:spPr>
          <a:xfrm>
            <a:off x="3716792" y="217136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7" name="object 1167"/>
          <p:cNvSpPr/>
          <p:nvPr/>
        </p:nvSpPr>
        <p:spPr>
          <a:xfrm>
            <a:off x="3869565" y="23220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8" name="object 1168"/>
          <p:cNvSpPr/>
          <p:nvPr/>
        </p:nvSpPr>
        <p:spPr>
          <a:xfrm>
            <a:off x="3869565" y="23220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9" name="object 1169"/>
          <p:cNvSpPr/>
          <p:nvPr/>
        </p:nvSpPr>
        <p:spPr>
          <a:xfrm>
            <a:off x="3869565" y="217136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0" name="object 1170"/>
          <p:cNvSpPr/>
          <p:nvPr/>
        </p:nvSpPr>
        <p:spPr>
          <a:xfrm>
            <a:off x="3869565" y="217136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1" name="object 1171"/>
          <p:cNvSpPr/>
          <p:nvPr/>
        </p:nvSpPr>
        <p:spPr>
          <a:xfrm>
            <a:off x="4022338" y="23220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2" name="object 1172"/>
          <p:cNvSpPr/>
          <p:nvPr/>
        </p:nvSpPr>
        <p:spPr>
          <a:xfrm>
            <a:off x="4022338" y="23220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3" name="object 1173"/>
          <p:cNvSpPr/>
          <p:nvPr/>
        </p:nvSpPr>
        <p:spPr>
          <a:xfrm>
            <a:off x="4022338" y="217136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4" name="object 1174"/>
          <p:cNvSpPr/>
          <p:nvPr/>
        </p:nvSpPr>
        <p:spPr>
          <a:xfrm>
            <a:off x="4022338" y="217136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5" name="object 1175"/>
          <p:cNvSpPr/>
          <p:nvPr/>
        </p:nvSpPr>
        <p:spPr>
          <a:xfrm>
            <a:off x="4175111" y="23220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6" name="object 1176"/>
          <p:cNvSpPr/>
          <p:nvPr/>
        </p:nvSpPr>
        <p:spPr>
          <a:xfrm>
            <a:off x="4175111" y="23220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7" name="object 1177"/>
          <p:cNvSpPr/>
          <p:nvPr/>
        </p:nvSpPr>
        <p:spPr>
          <a:xfrm>
            <a:off x="4175111" y="217136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8" name="object 1178"/>
          <p:cNvSpPr/>
          <p:nvPr/>
        </p:nvSpPr>
        <p:spPr>
          <a:xfrm>
            <a:off x="4175111" y="217136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9" name="object 1179"/>
          <p:cNvSpPr/>
          <p:nvPr/>
        </p:nvSpPr>
        <p:spPr>
          <a:xfrm>
            <a:off x="4327884" y="23220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0" name="object 1180"/>
          <p:cNvSpPr/>
          <p:nvPr/>
        </p:nvSpPr>
        <p:spPr>
          <a:xfrm>
            <a:off x="4327884" y="23220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1" name="object 1181"/>
          <p:cNvSpPr/>
          <p:nvPr/>
        </p:nvSpPr>
        <p:spPr>
          <a:xfrm>
            <a:off x="4327884" y="217136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2" name="object 1182"/>
          <p:cNvSpPr/>
          <p:nvPr/>
        </p:nvSpPr>
        <p:spPr>
          <a:xfrm>
            <a:off x="4327884" y="217136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3" name="object 1183"/>
          <p:cNvSpPr/>
          <p:nvPr/>
        </p:nvSpPr>
        <p:spPr>
          <a:xfrm>
            <a:off x="4480657" y="23220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4" name="object 1184"/>
          <p:cNvSpPr/>
          <p:nvPr/>
        </p:nvSpPr>
        <p:spPr>
          <a:xfrm>
            <a:off x="4480657" y="23220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5" name="object 1185"/>
          <p:cNvSpPr/>
          <p:nvPr/>
        </p:nvSpPr>
        <p:spPr>
          <a:xfrm>
            <a:off x="4480657" y="217136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6" name="object 1186"/>
          <p:cNvSpPr/>
          <p:nvPr/>
        </p:nvSpPr>
        <p:spPr>
          <a:xfrm>
            <a:off x="4480657" y="217136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7" name="object 1187"/>
          <p:cNvSpPr/>
          <p:nvPr/>
        </p:nvSpPr>
        <p:spPr>
          <a:xfrm>
            <a:off x="4633430" y="23220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8" name="object 1188"/>
          <p:cNvSpPr/>
          <p:nvPr/>
        </p:nvSpPr>
        <p:spPr>
          <a:xfrm>
            <a:off x="4633430" y="23220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9" name="object 1189"/>
          <p:cNvSpPr/>
          <p:nvPr/>
        </p:nvSpPr>
        <p:spPr>
          <a:xfrm>
            <a:off x="4633430" y="217136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0" name="object 1190"/>
          <p:cNvSpPr/>
          <p:nvPr/>
        </p:nvSpPr>
        <p:spPr>
          <a:xfrm>
            <a:off x="4633430" y="217136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1" name="object 1191"/>
          <p:cNvSpPr/>
          <p:nvPr/>
        </p:nvSpPr>
        <p:spPr>
          <a:xfrm>
            <a:off x="3408858" y="23220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2" name="object 1192"/>
          <p:cNvSpPr/>
          <p:nvPr/>
        </p:nvSpPr>
        <p:spPr>
          <a:xfrm>
            <a:off x="3408858" y="23220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3" name="object 1193"/>
          <p:cNvSpPr/>
          <p:nvPr/>
        </p:nvSpPr>
        <p:spPr>
          <a:xfrm>
            <a:off x="4635817" y="23220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4" name="object 1194"/>
          <p:cNvSpPr/>
          <p:nvPr/>
        </p:nvSpPr>
        <p:spPr>
          <a:xfrm>
            <a:off x="4635817" y="23220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5" name="object 1195"/>
          <p:cNvSpPr/>
          <p:nvPr/>
        </p:nvSpPr>
        <p:spPr>
          <a:xfrm>
            <a:off x="3408858" y="227180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6" name="object 1196"/>
          <p:cNvSpPr/>
          <p:nvPr/>
        </p:nvSpPr>
        <p:spPr>
          <a:xfrm>
            <a:off x="3408858" y="227180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7" name="object 1197"/>
          <p:cNvSpPr/>
          <p:nvPr/>
        </p:nvSpPr>
        <p:spPr>
          <a:xfrm>
            <a:off x="4635817" y="227180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8" name="object 1198"/>
          <p:cNvSpPr/>
          <p:nvPr/>
        </p:nvSpPr>
        <p:spPr>
          <a:xfrm>
            <a:off x="4635817" y="227180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9" name="object 1199"/>
          <p:cNvSpPr/>
          <p:nvPr/>
        </p:nvSpPr>
        <p:spPr>
          <a:xfrm>
            <a:off x="3408858" y="222158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0" name="object 1200"/>
          <p:cNvSpPr/>
          <p:nvPr/>
        </p:nvSpPr>
        <p:spPr>
          <a:xfrm>
            <a:off x="3408858" y="222158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1" name="object 1201"/>
          <p:cNvSpPr/>
          <p:nvPr/>
        </p:nvSpPr>
        <p:spPr>
          <a:xfrm>
            <a:off x="4635817" y="222158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2" name="object 1202"/>
          <p:cNvSpPr/>
          <p:nvPr/>
        </p:nvSpPr>
        <p:spPr>
          <a:xfrm>
            <a:off x="4635817" y="222158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3" name="object 1203"/>
          <p:cNvSpPr/>
          <p:nvPr/>
        </p:nvSpPr>
        <p:spPr>
          <a:xfrm>
            <a:off x="3408858" y="217136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4" name="object 1204"/>
          <p:cNvSpPr/>
          <p:nvPr/>
        </p:nvSpPr>
        <p:spPr>
          <a:xfrm>
            <a:off x="3408858" y="217136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5" name="object 1205"/>
          <p:cNvSpPr/>
          <p:nvPr/>
        </p:nvSpPr>
        <p:spPr>
          <a:xfrm>
            <a:off x="4635817" y="217136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6" name="object 1206"/>
          <p:cNvSpPr/>
          <p:nvPr/>
        </p:nvSpPr>
        <p:spPr>
          <a:xfrm>
            <a:off x="4635817" y="217136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7" name="object 1207"/>
          <p:cNvSpPr/>
          <p:nvPr/>
        </p:nvSpPr>
        <p:spPr>
          <a:xfrm>
            <a:off x="3408858" y="2171361"/>
            <a:ext cx="1227455" cy="0"/>
          </a:xfrm>
          <a:custGeom>
            <a:avLst/>
            <a:gdLst/>
            <a:ahLst/>
            <a:cxnLst/>
            <a:rect l="l" t="t" r="r" b="b"/>
            <a:pathLst>
              <a:path w="1227454">
                <a:moveTo>
                  <a:pt x="0" y="0"/>
                </a:moveTo>
                <a:lnTo>
                  <a:pt x="1226958" y="0"/>
                </a:lnTo>
              </a:path>
            </a:pathLst>
          </a:custGeom>
          <a:ln w="381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8" name="object 1208"/>
          <p:cNvSpPr/>
          <p:nvPr/>
        </p:nvSpPr>
        <p:spPr>
          <a:xfrm>
            <a:off x="3408858" y="2171361"/>
            <a:ext cx="0" cy="151130"/>
          </a:xfrm>
          <a:custGeom>
            <a:avLst/>
            <a:gdLst/>
            <a:ahLst/>
            <a:cxnLst/>
            <a:rect l="l" t="t" r="r" b="b"/>
            <a:pathLst>
              <a:path h="151130">
                <a:moveTo>
                  <a:pt x="0" y="150660"/>
                </a:moveTo>
                <a:lnTo>
                  <a:pt x="0" y="0"/>
                </a:lnTo>
              </a:path>
            </a:pathLst>
          </a:custGeom>
          <a:ln w="381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9" name="object 1209"/>
          <p:cNvSpPr/>
          <p:nvPr/>
        </p:nvSpPr>
        <p:spPr>
          <a:xfrm>
            <a:off x="4635817" y="2171361"/>
            <a:ext cx="0" cy="151130"/>
          </a:xfrm>
          <a:custGeom>
            <a:avLst/>
            <a:gdLst/>
            <a:ahLst/>
            <a:cxnLst/>
            <a:rect l="l" t="t" r="r" b="b"/>
            <a:pathLst>
              <a:path h="151130">
                <a:moveTo>
                  <a:pt x="0" y="150660"/>
                </a:moveTo>
                <a:lnTo>
                  <a:pt x="0" y="0"/>
                </a:lnTo>
              </a:path>
            </a:pathLst>
          </a:custGeom>
          <a:ln w="381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0" name="object 1210"/>
          <p:cNvSpPr/>
          <p:nvPr/>
        </p:nvSpPr>
        <p:spPr>
          <a:xfrm>
            <a:off x="1936508" y="251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1" name="object 1211"/>
          <p:cNvSpPr/>
          <p:nvPr/>
        </p:nvSpPr>
        <p:spPr>
          <a:xfrm>
            <a:off x="1936508" y="23672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2" name="object 1212"/>
          <p:cNvSpPr/>
          <p:nvPr/>
        </p:nvSpPr>
        <p:spPr>
          <a:xfrm>
            <a:off x="1936508" y="251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3" name="object 1213"/>
          <p:cNvSpPr/>
          <p:nvPr/>
        </p:nvSpPr>
        <p:spPr>
          <a:xfrm>
            <a:off x="1870455" y="2514861"/>
            <a:ext cx="24130" cy="3175"/>
          </a:xfrm>
          <a:custGeom>
            <a:avLst/>
            <a:gdLst/>
            <a:ahLst/>
            <a:cxnLst/>
            <a:rect l="l" t="t" r="r" b="b"/>
            <a:pathLst>
              <a:path w="24130" h="3175">
                <a:moveTo>
                  <a:pt x="0" y="0"/>
                </a:moveTo>
                <a:lnTo>
                  <a:pt x="23850" y="0"/>
                </a:lnTo>
                <a:lnTo>
                  <a:pt x="23850" y="3162"/>
                </a:lnTo>
                <a:lnTo>
                  <a:pt x="0" y="3162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4" name="object 1214"/>
          <p:cNvSpPr/>
          <p:nvPr/>
        </p:nvSpPr>
        <p:spPr>
          <a:xfrm>
            <a:off x="1936508" y="244254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5" name="object 1215"/>
          <p:cNvSpPr txBox="1"/>
          <p:nvPr/>
        </p:nvSpPr>
        <p:spPr>
          <a:xfrm>
            <a:off x="1883244" y="2403514"/>
            <a:ext cx="50165" cy="698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0" dirty="0">
                <a:solidFill>
                  <a:srgbClr val="262626"/>
                </a:solidFill>
                <a:latin typeface="Lucida Sans Unicode"/>
                <a:cs typeface="Lucida Sans Unicode"/>
              </a:rPr>
              <a:t>0</a:t>
            </a:r>
            <a:endParaRPr sz="300">
              <a:latin typeface="Lucida Sans Unicode"/>
              <a:cs typeface="Lucida Sans Unicode"/>
            </a:endParaRPr>
          </a:p>
        </p:txBody>
      </p:sp>
      <p:sp>
        <p:nvSpPr>
          <p:cNvPr id="1216" name="object 1216"/>
          <p:cNvSpPr/>
          <p:nvPr/>
        </p:nvSpPr>
        <p:spPr>
          <a:xfrm>
            <a:off x="1936508" y="23672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17" name="object 1217"/>
          <p:cNvGraphicFramePr>
            <a:graphicFrameLocks noGrp="1"/>
          </p:cNvGraphicFramePr>
          <p:nvPr/>
        </p:nvGraphicFramePr>
        <p:xfrm>
          <a:off x="1936508" y="2367219"/>
          <a:ext cx="1225548" cy="150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5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51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51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53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FFFFFF"/>
                      </a:solidFill>
                      <a:prstDash val="solid"/>
                    </a:lnR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E9E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E9E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E9E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E9E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E9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3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solidFill>
                      <a:srgbClr val="E9E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solidFill>
                      <a:srgbClr val="E9E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solidFill>
                      <a:srgbClr val="E9E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solidFill>
                      <a:srgbClr val="E9E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T w="3175">
                      <a:solidFill>
                        <a:srgbClr val="FFFFFF"/>
                      </a:solidFill>
                      <a:prstDash val="solid"/>
                    </a:lnT>
                    <a:solidFill>
                      <a:srgbClr val="E9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18" name="object 1218"/>
          <p:cNvSpPr txBox="1"/>
          <p:nvPr/>
        </p:nvSpPr>
        <p:spPr>
          <a:xfrm>
            <a:off x="1846870" y="1759711"/>
            <a:ext cx="88900" cy="638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35"/>
              </a:spcBef>
            </a:pPr>
            <a:r>
              <a:rPr sz="300" dirty="0">
                <a:solidFill>
                  <a:srgbClr val="262626"/>
                </a:solidFill>
                <a:latin typeface="Lucida Sans Unicode"/>
                <a:cs typeface="Lucida Sans Unicode"/>
              </a:rPr>
              <a:t>0.2</a:t>
            </a:r>
            <a:endParaRPr sz="3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300" dirty="0">
                <a:solidFill>
                  <a:srgbClr val="262626"/>
                </a:solidFill>
                <a:latin typeface="Lucida Sans Unicode"/>
                <a:cs typeface="Lucida Sans Unicode"/>
              </a:rPr>
              <a:t>0.0</a:t>
            </a:r>
            <a:endParaRPr sz="300">
              <a:latin typeface="Lucida Sans Unicode"/>
              <a:cs typeface="Lucida Sans Unicode"/>
            </a:endParaRPr>
          </a:p>
          <a:p>
            <a:pPr marL="15240">
              <a:lnSpc>
                <a:spcPct val="100000"/>
              </a:lnSpc>
              <a:spcBef>
                <a:spcPts val="35"/>
              </a:spcBef>
            </a:pPr>
            <a:r>
              <a:rPr sz="300" dirty="0">
                <a:solidFill>
                  <a:srgbClr val="262626"/>
                </a:solidFill>
                <a:latin typeface="Lucida Sans Unicode"/>
                <a:cs typeface="Lucida Sans Unicode"/>
              </a:rPr>
              <a:t>0.2</a:t>
            </a:r>
            <a:endParaRPr sz="300">
              <a:latin typeface="Lucida Sans Unicode"/>
              <a:cs typeface="Lucida Sans Unicode"/>
            </a:endParaRPr>
          </a:p>
          <a:p>
            <a:pPr marL="13970">
              <a:lnSpc>
                <a:spcPts val="330"/>
              </a:lnSpc>
              <a:spcBef>
                <a:spcPts val="195"/>
              </a:spcBef>
            </a:pPr>
            <a:r>
              <a:rPr sz="300" dirty="0">
                <a:solidFill>
                  <a:srgbClr val="262626"/>
                </a:solidFill>
                <a:latin typeface="Lucida Sans Unicode"/>
                <a:cs typeface="Lucida Sans Unicode"/>
              </a:rPr>
              <a:t>1.0</a:t>
            </a:r>
            <a:endParaRPr sz="300">
              <a:latin typeface="Lucida Sans Unicode"/>
              <a:cs typeface="Lucida Sans Unicode"/>
            </a:endParaRPr>
          </a:p>
          <a:p>
            <a:pPr marL="13335">
              <a:lnSpc>
                <a:spcPts val="295"/>
              </a:lnSpc>
            </a:pPr>
            <a:r>
              <a:rPr sz="300" dirty="0">
                <a:solidFill>
                  <a:srgbClr val="262626"/>
                </a:solidFill>
                <a:latin typeface="Lucida Sans Unicode"/>
                <a:cs typeface="Lucida Sans Unicode"/>
              </a:rPr>
              <a:t>0.5</a:t>
            </a:r>
            <a:endParaRPr sz="300">
              <a:latin typeface="Lucida Sans Unicode"/>
              <a:cs typeface="Lucida Sans Unicode"/>
            </a:endParaRPr>
          </a:p>
          <a:p>
            <a:pPr marL="12700">
              <a:lnSpc>
                <a:spcPts val="295"/>
              </a:lnSpc>
            </a:pPr>
            <a:r>
              <a:rPr sz="300" dirty="0">
                <a:solidFill>
                  <a:srgbClr val="262626"/>
                </a:solidFill>
                <a:latin typeface="Lucida Sans Unicode"/>
                <a:cs typeface="Lucida Sans Unicode"/>
              </a:rPr>
              <a:t>0.0</a:t>
            </a:r>
            <a:endParaRPr sz="300">
              <a:latin typeface="Lucida Sans Unicode"/>
              <a:cs typeface="Lucida Sans Unicode"/>
            </a:endParaRPr>
          </a:p>
          <a:p>
            <a:pPr marL="14604">
              <a:lnSpc>
                <a:spcPts val="295"/>
              </a:lnSpc>
            </a:pPr>
            <a:r>
              <a:rPr sz="300" dirty="0">
                <a:solidFill>
                  <a:srgbClr val="262626"/>
                </a:solidFill>
                <a:latin typeface="Lucida Sans Unicode"/>
                <a:cs typeface="Lucida Sans Unicode"/>
              </a:rPr>
              <a:t>0.5</a:t>
            </a:r>
            <a:endParaRPr sz="300">
              <a:latin typeface="Lucida Sans Unicode"/>
              <a:cs typeface="Lucida Sans Unicode"/>
            </a:endParaRPr>
          </a:p>
          <a:p>
            <a:pPr marL="13970">
              <a:lnSpc>
                <a:spcPts val="325"/>
              </a:lnSpc>
            </a:pPr>
            <a:r>
              <a:rPr sz="300" dirty="0">
                <a:solidFill>
                  <a:srgbClr val="262626"/>
                </a:solidFill>
                <a:latin typeface="Lucida Sans Unicode"/>
                <a:cs typeface="Lucida Sans Unicode"/>
              </a:rPr>
              <a:t>1.0</a:t>
            </a:r>
            <a:endParaRPr sz="300">
              <a:latin typeface="Lucida Sans Unicode"/>
              <a:cs typeface="Lucida Sans Unicode"/>
            </a:endParaRPr>
          </a:p>
          <a:p>
            <a:pPr marL="13970">
              <a:lnSpc>
                <a:spcPts val="325"/>
              </a:lnSpc>
            </a:pPr>
            <a:r>
              <a:rPr sz="300" dirty="0">
                <a:solidFill>
                  <a:srgbClr val="262626"/>
                </a:solidFill>
                <a:latin typeface="Lucida Sans Unicode"/>
                <a:cs typeface="Lucida Sans Unicode"/>
              </a:rPr>
              <a:t>0.2</a:t>
            </a:r>
            <a:endParaRPr sz="300">
              <a:latin typeface="Lucida Sans Unicode"/>
              <a:cs typeface="Lucida Sans Unicode"/>
            </a:endParaRPr>
          </a:p>
          <a:p>
            <a:pPr marL="13335">
              <a:lnSpc>
                <a:spcPts val="295"/>
              </a:lnSpc>
            </a:pPr>
            <a:r>
              <a:rPr sz="300" dirty="0">
                <a:solidFill>
                  <a:srgbClr val="262626"/>
                </a:solidFill>
                <a:latin typeface="Lucida Sans Unicode"/>
                <a:cs typeface="Lucida Sans Unicode"/>
              </a:rPr>
              <a:t>0.1</a:t>
            </a:r>
            <a:endParaRPr sz="300">
              <a:latin typeface="Lucida Sans Unicode"/>
              <a:cs typeface="Lucida Sans Unicode"/>
            </a:endParaRPr>
          </a:p>
          <a:p>
            <a:pPr marL="12700">
              <a:lnSpc>
                <a:spcPts val="295"/>
              </a:lnSpc>
            </a:pPr>
            <a:r>
              <a:rPr sz="300" dirty="0">
                <a:solidFill>
                  <a:srgbClr val="262626"/>
                </a:solidFill>
                <a:latin typeface="Lucida Sans Unicode"/>
                <a:cs typeface="Lucida Sans Unicode"/>
              </a:rPr>
              <a:t>0.0</a:t>
            </a:r>
            <a:endParaRPr sz="300">
              <a:latin typeface="Lucida Sans Unicode"/>
              <a:cs typeface="Lucida Sans Unicode"/>
            </a:endParaRPr>
          </a:p>
          <a:p>
            <a:pPr marL="15240">
              <a:lnSpc>
                <a:spcPts val="295"/>
              </a:lnSpc>
            </a:pPr>
            <a:r>
              <a:rPr sz="300" dirty="0">
                <a:solidFill>
                  <a:srgbClr val="262626"/>
                </a:solidFill>
                <a:latin typeface="Lucida Sans Unicode"/>
                <a:cs typeface="Lucida Sans Unicode"/>
              </a:rPr>
              <a:t>0.1</a:t>
            </a:r>
            <a:endParaRPr sz="300">
              <a:latin typeface="Lucida Sans Unicode"/>
              <a:cs typeface="Lucida Sans Unicode"/>
            </a:endParaRPr>
          </a:p>
          <a:p>
            <a:pPr marL="15240">
              <a:lnSpc>
                <a:spcPts val="325"/>
              </a:lnSpc>
            </a:pPr>
            <a:r>
              <a:rPr sz="300" dirty="0">
                <a:solidFill>
                  <a:srgbClr val="262626"/>
                </a:solidFill>
                <a:latin typeface="Lucida Sans Unicode"/>
                <a:cs typeface="Lucida Sans Unicode"/>
              </a:rPr>
              <a:t>0.2</a:t>
            </a:r>
            <a:endParaRPr sz="300">
              <a:latin typeface="Lucida Sans Unicode"/>
              <a:cs typeface="Lucida Sans Unicode"/>
            </a:endParaRPr>
          </a:p>
          <a:p>
            <a:pPr marL="50165">
              <a:lnSpc>
                <a:spcPts val="360"/>
              </a:lnSpc>
            </a:pPr>
            <a:r>
              <a:rPr sz="300" dirty="0">
                <a:solidFill>
                  <a:srgbClr val="262626"/>
                </a:solidFill>
                <a:latin typeface="Lucida Sans Unicode"/>
                <a:cs typeface="Lucida Sans Unicode"/>
              </a:rPr>
              <a:t>5</a:t>
            </a:r>
            <a:endParaRPr sz="300">
              <a:latin typeface="Lucida Sans Unicode"/>
              <a:cs typeface="Lucida Sans Unicode"/>
            </a:endParaRPr>
          </a:p>
        </p:txBody>
      </p:sp>
      <p:sp>
        <p:nvSpPr>
          <p:cNvPr id="1219" name="object 1219"/>
          <p:cNvSpPr/>
          <p:nvPr/>
        </p:nvSpPr>
        <p:spPr>
          <a:xfrm>
            <a:off x="1936508" y="2405826"/>
            <a:ext cx="1227455" cy="81915"/>
          </a:xfrm>
          <a:custGeom>
            <a:avLst/>
            <a:gdLst/>
            <a:ahLst/>
            <a:cxnLst/>
            <a:rect l="l" t="t" r="r" b="b"/>
            <a:pathLst>
              <a:path w="1227455" h="81914">
                <a:moveTo>
                  <a:pt x="0" y="37543"/>
                </a:moveTo>
                <a:lnTo>
                  <a:pt x="15336" y="35759"/>
                </a:lnTo>
                <a:lnTo>
                  <a:pt x="30673" y="36237"/>
                </a:lnTo>
                <a:lnTo>
                  <a:pt x="46010" y="37753"/>
                </a:lnTo>
                <a:lnTo>
                  <a:pt x="61347" y="35038"/>
                </a:lnTo>
                <a:lnTo>
                  <a:pt x="76684" y="39253"/>
                </a:lnTo>
                <a:lnTo>
                  <a:pt x="92021" y="35744"/>
                </a:lnTo>
                <a:lnTo>
                  <a:pt x="107358" y="38621"/>
                </a:lnTo>
                <a:lnTo>
                  <a:pt x="122695" y="33766"/>
                </a:lnTo>
                <a:lnTo>
                  <a:pt x="138032" y="38753"/>
                </a:lnTo>
                <a:lnTo>
                  <a:pt x="153369" y="32692"/>
                </a:lnTo>
                <a:lnTo>
                  <a:pt x="168706" y="39386"/>
                </a:lnTo>
                <a:lnTo>
                  <a:pt x="184043" y="37900"/>
                </a:lnTo>
                <a:lnTo>
                  <a:pt x="199380" y="36440"/>
                </a:lnTo>
                <a:lnTo>
                  <a:pt x="214717" y="39710"/>
                </a:lnTo>
                <a:lnTo>
                  <a:pt x="230054" y="33501"/>
                </a:lnTo>
                <a:lnTo>
                  <a:pt x="245391" y="34428"/>
                </a:lnTo>
                <a:lnTo>
                  <a:pt x="260728" y="35664"/>
                </a:lnTo>
                <a:lnTo>
                  <a:pt x="276065" y="38621"/>
                </a:lnTo>
                <a:lnTo>
                  <a:pt x="291402" y="36061"/>
                </a:lnTo>
                <a:lnTo>
                  <a:pt x="306739" y="43550"/>
                </a:lnTo>
                <a:lnTo>
                  <a:pt x="322076" y="34133"/>
                </a:lnTo>
                <a:lnTo>
                  <a:pt x="337413" y="39548"/>
                </a:lnTo>
                <a:lnTo>
                  <a:pt x="352750" y="33692"/>
                </a:lnTo>
                <a:lnTo>
                  <a:pt x="368087" y="29072"/>
                </a:lnTo>
                <a:lnTo>
                  <a:pt x="383424" y="42961"/>
                </a:lnTo>
                <a:lnTo>
                  <a:pt x="398761" y="38062"/>
                </a:lnTo>
                <a:lnTo>
                  <a:pt x="414098" y="33604"/>
                </a:lnTo>
                <a:lnTo>
                  <a:pt x="429435" y="39621"/>
                </a:lnTo>
                <a:lnTo>
                  <a:pt x="444772" y="29308"/>
                </a:lnTo>
                <a:lnTo>
                  <a:pt x="460109" y="33486"/>
                </a:lnTo>
                <a:lnTo>
                  <a:pt x="475446" y="48846"/>
                </a:lnTo>
                <a:lnTo>
                  <a:pt x="490783" y="27660"/>
                </a:lnTo>
                <a:lnTo>
                  <a:pt x="506120" y="71328"/>
                </a:lnTo>
                <a:lnTo>
                  <a:pt x="521457" y="23364"/>
                </a:lnTo>
                <a:lnTo>
                  <a:pt x="536794" y="13653"/>
                </a:lnTo>
                <a:lnTo>
                  <a:pt x="552131" y="44962"/>
                </a:lnTo>
                <a:lnTo>
                  <a:pt x="567468" y="4943"/>
                </a:lnTo>
                <a:lnTo>
                  <a:pt x="582805" y="53319"/>
                </a:lnTo>
                <a:lnTo>
                  <a:pt x="598142" y="42991"/>
                </a:lnTo>
                <a:lnTo>
                  <a:pt x="613479" y="66619"/>
                </a:lnTo>
                <a:lnTo>
                  <a:pt x="628816" y="41696"/>
                </a:lnTo>
                <a:lnTo>
                  <a:pt x="644153" y="10240"/>
                </a:lnTo>
                <a:lnTo>
                  <a:pt x="659490" y="37216"/>
                </a:lnTo>
                <a:lnTo>
                  <a:pt x="674827" y="46786"/>
                </a:lnTo>
                <a:lnTo>
                  <a:pt x="690164" y="941"/>
                </a:lnTo>
                <a:lnTo>
                  <a:pt x="705501" y="41519"/>
                </a:lnTo>
                <a:lnTo>
                  <a:pt x="720838" y="81685"/>
                </a:lnTo>
                <a:lnTo>
                  <a:pt x="736175" y="0"/>
                </a:lnTo>
                <a:lnTo>
                  <a:pt x="751512" y="30249"/>
                </a:lnTo>
                <a:lnTo>
                  <a:pt x="766849" y="63795"/>
                </a:lnTo>
                <a:lnTo>
                  <a:pt x="782186" y="45021"/>
                </a:lnTo>
                <a:lnTo>
                  <a:pt x="797523" y="26659"/>
                </a:lnTo>
                <a:lnTo>
                  <a:pt x="812860" y="26365"/>
                </a:lnTo>
                <a:lnTo>
                  <a:pt x="828197" y="30720"/>
                </a:lnTo>
                <a:lnTo>
                  <a:pt x="843534" y="37790"/>
                </a:lnTo>
                <a:lnTo>
                  <a:pt x="858871" y="46375"/>
                </a:lnTo>
                <a:lnTo>
                  <a:pt x="874207" y="36767"/>
                </a:lnTo>
                <a:lnTo>
                  <a:pt x="889544" y="42902"/>
                </a:lnTo>
                <a:lnTo>
                  <a:pt x="904881" y="26071"/>
                </a:lnTo>
                <a:lnTo>
                  <a:pt x="920218" y="29720"/>
                </a:lnTo>
                <a:lnTo>
                  <a:pt x="935555" y="34692"/>
                </a:lnTo>
                <a:lnTo>
                  <a:pt x="950892" y="54143"/>
                </a:lnTo>
                <a:lnTo>
                  <a:pt x="966229" y="49082"/>
                </a:lnTo>
                <a:lnTo>
                  <a:pt x="981566" y="18597"/>
                </a:lnTo>
                <a:lnTo>
                  <a:pt x="996903" y="24070"/>
                </a:lnTo>
                <a:lnTo>
                  <a:pt x="1012240" y="50730"/>
                </a:lnTo>
                <a:lnTo>
                  <a:pt x="1027577" y="48552"/>
                </a:lnTo>
                <a:lnTo>
                  <a:pt x="1042914" y="23599"/>
                </a:lnTo>
                <a:lnTo>
                  <a:pt x="1058251" y="28307"/>
                </a:lnTo>
                <a:lnTo>
                  <a:pt x="1073588" y="33412"/>
                </a:lnTo>
                <a:lnTo>
                  <a:pt x="1088925" y="51083"/>
                </a:lnTo>
                <a:lnTo>
                  <a:pt x="1104262" y="41372"/>
                </a:lnTo>
                <a:lnTo>
                  <a:pt x="1119599" y="29072"/>
                </a:lnTo>
                <a:lnTo>
                  <a:pt x="1134936" y="33412"/>
                </a:lnTo>
                <a:lnTo>
                  <a:pt x="1150273" y="42608"/>
                </a:lnTo>
                <a:lnTo>
                  <a:pt x="1165610" y="38680"/>
                </a:lnTo>
                <a:lnTo>
                  <a:pt x="1180947" y="32191"/>
                </a:lnTo>
                <a:lnTo>
                  <a:pt x="1196284" y="33368"/>
                </a:lnTo>
                <a:lnTo>
                  <a:pt x="1211621" y="38054"/>
                </a:lnTo>
                <a:lnTo>
                  <a:pt x="1226958" y="38827"/>
                </a:lnTo>
              </a:path>
            </a:pathLst>
          </a:custGeom>
          <a:ln w="5334">
            <a:solidFill>
              <a:srgbClr val="4C71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0" name="object 1220"/>
          <p:cNvSpPr/>
          <p:nvPr/>
        </p:nvSpPr>
        <p:spPr>
          <a:xfrm>
            <a:off x="1936508" y="2369573"/>
            <a:ext cx="1227455" cy="137795"/>
          </a:xfrm>
          <a:custGeom>
            <a:avLst/>
            <a:gdLst/>
            <a:ahLst/>
            <a:cxnLst/>
            <a:rect l="l" t="t" r="r" b="b"/>
            <a:pathLst>
              <a:path w="1227455" h="137794">
                <a:moveTo>
                  <a:pt x="0" y="74491"/>
                </a:moveTo>
                <a:lnTo>
                  <a:pt x="15336" y="71283"/>
                </a:lnTo>
                <a:lnTo>
                  <a:pt x="30673" y="72769"/>
                </a:lnTo>
                <a:lnTo>
                  <a:pt x="46010" y="72266"/>
                </a:lnTo>
                <a:lnTo>
                  <a:pt x="61347" y="73266"/>
                </a:lnTo>
                <a:lnTo>
                  <a:pt x="76684" y="73472"/>
                </a:lnTo>
                <a:lnTo>
                  <a:pt x="92021" y="74815"/>
                </a:lnTo>
                <a:lnTo>
                  <a:pt x="107358" y="73074"/>
                </a:lnTo>
                <a:lnTo>
                  <a:pt x="122695" y="72431"/>
                </a:lnTo>
                <a:lnTo>
                  <a:pt x="138032" y="74020"/>
                </a:lnTo>
                <a:lnTo>
                  <a:pt x="153369" y="69768"/>
                </a:lnTo>
                <a:lnTo>
                  <a:pt x="168706" y="73155"/>
                </a:lnTo>
                <a:lnTo>
                  <a:pt x="184043" y="76242"/>
                </a:lnTo>
                <a:lnTo>
                  <a:pt x="199380" y="70401"/>
                </a:lnTo>
                <a:lnTo>
                  <a:pt x="214717" y="75756"/>
                </a:lnTo>
                <a:lnTo>
                  <a:pt x="230054" y="72792"/>
                </a:lnTo>
                <a:lnTo>
                  <a:pt x="245391" y="64677"/>
                </a:lnTo>
                <a:lnTo>
                  <a:pt x="260728" y="80979"/>
                </a:lnTo>
                <a:lnTo>
                  <a:pt x="276065" y="68915"/>
                </a:lnTo>
                <a:lnTo>
                  <a:pt x="291402" y="74219"/>
                </a:lnTo>
                <a:lnTo>
                  <a:pt x="306739" y="80126"/>
                </a:lnTo>
                <a:lnTo>
                  <a:pt x="322076" y="66149"/>
                </a:lnTo>
                <a:lnTo>
                  <a:pt x="337413" y="81097"/>
                </a:lnTo>
                <a:lnTo>
                  <a:pt x="352750" y="64677"/>
                </a:lnTo>
                <a:lnTo>
                  <a:pt x="368087" y="74042"/>
                </a:lnTo>
                <a:lnTo>
                  <a:pt x="383424" y="71835"/>
                </a:lnTo>
                <a:lnTo>
                  <a:pt x="398761" y="73494"/>
                </a:lnTo>
                <a:lnTo>
                  <a:pt x="414098" y="66472"/>
                </a:lnTo>
                <a:lnTo>
                  <a:pt x="429435" y="80626"/>
                </a:lnTo>
                <a:lnTo>
                  <a:pt x="444772" y="70680"/>
                </a:lnTo>
                <a:lnTo>
                  <a:pt x="460109" y="68473"/>
                </a:lnTo>
                <a:lnTo>
                  <a:pt x="475446" y="102166"/>
                </a:lnTo>
                <a:lnTo>
                  <a:pt x="490783" y="33898"/>
                </a:lnTo>
                <a:lnTo>
                  <a:pt x="506120" y="111817"/>
                </a:lnTo>
                <a:lnTo>
                  <a:pt x="521457" y="50023"/>
                </a:lnTo>
                <a:lnTo>
                  <a:pt x="536794" y="63265"/>
                </a:lnTo>
                <a:lnTo>
                  <a:pt x="552131" y="107580"/>
                </a:lnTo>
                <a:lnTo>
                  <a:pt x="567468" y="0"/>
                </a:lnTo>
                <a:lnTo>
                  <a:pt x="582805" y="137477"/>
                </a:lnTo>
                <a:lnTo>
                  <a:pt x="598142" y="32486"/>
                </a:lnTo>
                <a:lnTo>
                  <a:pt x="613479" y="104520"/>
                </a:lnTo>
                <a:lnTo>
                  <a:pt x="628816" y="102284"/>
                </a:lnTo>
                <a:lnTo>
                  <a:pt x="644153" y="32486"/>
                </a:lnTo>
                <a:lnTo>
                  <a:pt x="659490" y="103814"/>
                </a:lnTo>
                <a:lnTo>
                  <a:pt x="674827" y="45551"/>
                </a:lnTo>
                <a:lnTo>
                  <a:pt x="690164" y="44962"/>
                </a:lnTo>
                <a:lnTo>
                  <a:pt x="705501" y="73884"/>
                </a:lnTo>
                <a:lnTo>
                  <a:pt x="720838" y="107109"/>
                </a:lnTo>
                <a:lnTo>
                  <a:pt x="736175" y="78802"/>
                </a:lnTo>
                <a:lnTo>
                  <a:pt x="751512" y="63441"/>
                </a:lnTo>
                <a:lnTo>
                  <a:pt x="766849" y="91455"/>
                </a:lnTo>
                <a:lnTo>
                  <a:pt x="782186" y="52142"/>
                </a:lnTo>
                <a:lnTo>
                  <a:pt x="797523" y="63736"/>
                </a:lnTo>
                <a:lnTo>
                  <a:pt x="812860" y="83981"/>
                </a:lnTo>
                <a:lnTo>
                  <a:pt x="828197" y="77625"/>
                </a:lnTo>
                <a:lnTo>
                  <a:pt x="843534" y="66561"/>
                </a:lnTo>
                <a:lnTo>
                  <a:pt x="858871" y="73314"/>
                </a:lnTo>
                <a:lnTo>
                  <a:pt x="874207" y="58027"/>
                </a:lnTo>
                <a:lnTo>
                  <a:pt x="889544" y="83451"/>
                </a:lnTo>
                <a:lnTo>
                  <a:pt x="904881" y="105462"/>
                </a:lnTo>
                <a:lnTo>
                  <a:pt x="920218" y="49317"/>
                </a:lnTo>
                <a:lnTo>
                  <a:pt x="935555" y="51318"/>
                </a:lnTo>
                <a:lnTo>
                  <a:pt x="950892" y="86452"/>
                </a:lnTo>
                <a:lnTo>
                  <a:pt x="966229" y="83392"/>
                </a:lnTo>
                <a:lnTo>
                  <a:pt x="981566" y="75638"/>
                </a:lnTo>
                <a:lnTo>
                  <a:pt x="996903" y="68709"/>
                </a:lnTo>
                <a:lnTo>
                  <a:pt x="1012240" y="64324"/>
                </a:lnTo>
                <a:lnTo>
                  <a:pt x="1027577" y="77124"/>
                </a:lnTo>
                <a:lnTo>
                  <a:pt x="1042914" y="73902"/>
                </a:lnTo>
                <a:lnTo>
                  <a:pt x="1058251" y="62794"/>
                </a:lnTo>
                <a:lnTo>
                  <a:pt x="1073588" y="82980"/>
                </a:lnTo>
                <a:lnTo>
                  <a:pt x="1088925" y="77272"/>
                </a:lnTo>
                <a:lnTo>
                  <a:pt x="1104262" y="68650"/>
                </a:lnTo>
                <a:lnTo>
                  <a:pt x="1119599" y="74653"/>
                </a:lnTo>
                <a:lnTo>
                  <a:pt x="1134936" y="70106"/>
                </a:lnTo>
                <a:lnTo>
                  <a:pt x="1150273" y="77625"/>
                </a:lnTo>
                <a:lnTo>
                  <a:pt x="1165610" y="68826"/>
                </a:lnTo>
                <a:lnTo>
                  <a:pt x="1180947" y="67502"/>
                </a:lnTo>
                <a:lnTo>
                  <a:pt x="1196284" y="73104"/>
                </a:lnTo>
                <a:lnTo>
                  <a:pt x="1211621" y="85452"/>
                </a:lnTo>
                <a:lnTo>
                  <a:pt x="1226958" y="65796"/>
                </a:lnTo>
              </a:path>
            </a:pathLst>
          </a:custGeom>
          <a:ln w="5334">
            <a:solidFill>
              <a:srgbClr val="54A7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1" name="object 1221"/>
          <p:cNvSpPr/>
          <p:nvPr/>
        </p:nvSpPr>
        <p:spPr>
          <a:xfrm>
            <a:off x="3408858" y="2320116"/>
            <a:ext cx="1226958" cy="19776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2" name="object 1222"/>
          <p:cNvSpPr/>
          <p:nvPr/>
        </p:nvSpPr>
        <p:spPr>
          <a:xfrm>
            <a:off x="3411246" y="251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3" name="object 1223"/>
          <p:cNvSpPr/>
          <p:nvPr/>
        </p:nvSpPr>
        <p:spPr>
          <a:xfrm>
            <a:off x="3411246" y="251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4" name="object 1224"/>
          <p:cNvSpPr/>
          <p:nvPr/>
        </p:nvSpPr>
        <p:spPr>
          <a:xfrm>
            <a:off x="3411246" y="23672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5" name="object 1225"/>
          <p:cNvSpPr/>
          <p:nvPr/>
        </p:nvSpPr>
        <p:spPr>
          <a:xfrm>
            <a:off x="3411246" y="23672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6" name="object 1226"/>
          <p:cNvSpPr/>
          <p:nvPr/>
        </p:nvSpPr>
        <p:spPr>
          <a:xfrm>
            <a:off x="3564019" y="251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7" name="object 1227"/>
          <p:cNvSpPr/>
          <p:nvPr/>
        </p:nvSpPr>
        <p:spPr>
          <a:xfrm>
            <a:off x="3564019" y="251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8" name="object 1228"/>
          <p:cNvSpPr/>
          <p:nvPr/>
        </p:nvSpPr>
        <p:spPr>
          <a:xfrm>
            <a:off x="3564019" y="23672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9" name="object 1229"/>
          <p:cNvSpPr/>
          <p:nvPr/>
        </p:nvSpPr>
        <p:spPr>
          <a:xfrm>
            <a:off x="3564019" y="23672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0" name="object 1230"/>
          <p:cNvSpPr/>
          <p:nvPr/>
        </p:nvSpPr>
        <p:spPr>
          <a:xfrm>
            <a:off x="3716792" y="251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1" name="object 1231"/>
          <p:cNvSpPr/>
          <p:nvPr/>
        </p:nvSpPr>
        <p:spPr>
          <a:xfrm>
            <a:off x="3716792" y="251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2" name="object 1232"/>
          <p:cNvSpPr/>
          <p:nvPr/>
        </p:nvSpPr>
        <p:spPr>
          <a:xfrm>
            <a:off x="3716792" y="23672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3" name="object 1233"/>
          <p:cNvSpPr/>
          <p:nvPr/>
        </p:nvSpPr>
        <p:spPr>
          <a:xfrm>
            <a:off x="3716792" y="23672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4" name="object 1234"/>
          <p:cNvSpPr/>
          <p:nvPr/>
        </p:nvSpPr>
        <p:spPr>
          <a:xfrm>
            <a:off x="3869565" y="251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5" name="object 1235"/>
          <p:cNvSpPr/>
          <p:nvPr/>
        </p:nvSpPr>
        <p:spPr>
          <a:xfrm>
            <a:off x="3869565" y="251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6" name="object 1236"/>
          <p:cNvSpPr/>
          <p:nvPr/>
        </p:nvSpPr>
        <p:spPr>
          <a:xfrm>
            <a:off x="3869565" y="23672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7" name="object 1237"/>
          <p:cNvSpPr/>
          <p:nvPr/>
        </p:nvSpPr>
        <p:spPr>
          <a:xfrm>
            <a:off x="3869565" y="23672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8" name="object 1238"/>
          <p:cNvSpPr/>
          <p:nvPr/>
        </p:nvSpPr>
        <p:spPr>
          <a:xfrm>
            <a:off x="4022338" y="251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9" name="object 1239"/>
          <p:cNvSpPr/>
          <p:nvPr/>
        </p:nvSpPr>
        <p:spPr>
          <a:xfrm>
            <a:off x="4022338" y="251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0" name="object 1240"/>
          <p:cNvSpPr/>
          <p:nvPr/>
        </p:nvSpPr>
        <p:spPr>
          <a:xfrm>
            <a:off x="4022338" y="23672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1" name="object 1241"/>
          <p:cNvSpPr/>
          <p:nvPr/>
        </p:nvSpPr>
        <p:spPr>
          <a:xfrm>
            <a:off x="4022338" y="23672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2" name="object 1242"/>
          <p:cNvSpPr/>
          <p:nvPr/>
        </p:nvSpPr>
        <p:spPr>
          <a:xfrm>
            <a:off x="4175111" y="251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3" name="object 1243"/>
          <p:cNvSpPr/>
          <p:nvPr/>
        </p:nvSpPr>
        <p:spPr>
          <a:xfrm>
            <a:off x="4175111" y="251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4" name="object 1244"/>
          <p:cNvSpPr/>
          <p:nvPr/>
        </p:nvSpPr>
        <p:spPr>
          <a:xfrm>
            <a:off x="4175111" y="23672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5" name="object 1245"/>
          <p:cNvSpPr/>
          <p:nvPr/>
        </p:nvSpPr>
        <p:spPr>
          <a:xfrm>
            <a:off x="4175111" y="23672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6" name="object 1246"/>
          <p:cNvSpPr/>
          <p:nvPr/>
        </p:nvSpPr>
        <p:spPr>
          <a:xfrm>
            <a:off x="4327884" y="251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7" name="object 1247"/>
          <p:cNvSpPr/>
          <p:nvPr/>
        </p:nvSpPr>
        <p:spPr>
          <a:xfrm>
            <a:off x="4327884" y="251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8" name="object 1248"/>
          <p:cNvSpPr/>
          <p:nvPr/>
        </p:nvSpPr>
        <p:spPr>
          <a:xfrm>
            <a:off x="4327884" y="23672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9" name="object 1249"/>
          <p:cNvSpPr/>
          <p:nvPr/>
        </p:nvSpPr>
        <p:spPr>
          <a:xfrm>
            <a:off x="4327884" y="23672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0" name="object 1250"/>
          <p:cNvSpPr/>
          <p:nvPr/>
        </p:nvSpPr>
        <p:spPr>
          <a:xfrm>
            <a:off x="4480657" y="251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1" name="object 1251"/>
          <p:cNvSpPr/>
          <p:nvPr/>
        </p:nvSpPr>
        <p:spPr>
          <a:xfrm>
            <a:off x="4480657" y="251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2" name="object 1252"/>
          <p:cNvSpPr/>
          <p:nvPr/>
        </p:nvSpPr>
        <p:spPr>
          <a:xfrm>
            <a:off x="4480657" y="23672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3" name="object 1253"/>
          <p:cNvSpPr/>
          <p:nvPr/>
        </p:nvSpPr>
        <p:spPr>
          <a:xfrm>
            <a:off x="4480657" y="23672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4" name="object 1254"/>
          <p:cNvSpPr/>
          <p:nvPr/>
        </p:nvSpPr>
        <p:spPr>
          <a:xfrm>
            <a:off x="4633430" y="251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5" name="object 1255"/>
          <p:cNvSpPr/>
          <p:nvPr/>
        </p:nvSpPr>
        <p:spPr>
          <a:xfrm>
            <a:off x="4633430" y="251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6" name="object 1256"/>
          <p:cNvSpPr/>
          <p:nvPr/>
        </p:nvSpPr>
        <p:spPr>
          <a:xfrm>
            <a:off x="4633430" y="23672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7" name="object 1257"/>
          <p:cNvSpPr/>
          <p:nvPr/>
        </p:nvSpPr>
        <p:spPr>
          <a:xfrm>
            <a:off x="4633430" y="23672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8" name="object 1258"/>
          <p:cNvSpPr/>
          <p:nvPr/>
        </p:nvSpPr>
        <p:spPr>
          <a:xfrm>
            <a:off x="3408858" y="251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9" name="object 1259"/>
          <p:cNvSpPr/>
          <p:nvPr/>
        </p:nvSpPr>
        <p:spPr>
          <a:xfrm>
            <a:off x="3408858" y="251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0" name="object 1260"/>
          <p:cNvSpPr/>
          <p:nvPr/>
        </p:nvSpPr>
        <p:spPr>
          <a:xfrm>
            <a:off x="4635817" y="251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1" name="object 1261"/>
          <p:cNvSpPr/>
          <p:nvPr/>
        </p:nvSpPr>
        <p:spPr>
          <a:xfrm>
            <a:off x="4635817" y="251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2" name="object 1262"/>
          <p:cNvSpPr/>
          <p:nvPr/>
        </p:nvSpPr>
        <p:spPr>
          <a:xfrm>
            <a:off x="3408858" y="24676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3" name="object 1263"/>
          <p:cNvSpPr/>
          <p:nvPr/>
        </p:nvSpPr>
        <p:spPr>
          <a:xfrm>
            <a:off x="3408858" y="24676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4" name="object 1264"/>
          <p:cNvSpPr/>
          <p:nvPr/>
        </p:nvSpPr>
        <p:spPr>
          <a:xfrm>
            <a:off x="4635817" y="24676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5" name="object 1265"/>
          <p:cNvSpPr/>
          <p:nvPr/>
        </p:nvSpPr>
        <p:spPr>
          <a:xfrm>
            <a:off x="4635817" y="24676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6" name="object 1266"/>
          <p:cNvSpPr/>
          <p:nvPr/>
        </p:nvSpPr>
        <p:spPr>
          <a:xfrm>
            <a:off x="3408858" y="24174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7" name="object 1267"/>
          <p:cNvSpPr/>
          <p:nvPr/>
        </p:nvSpPr>
        <p:spPr>
          <a:xfrm>
            <a:off x="3408858" y="24174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8" name="object 1268"/>
          <p:cNvSpPr/>
          <p:nvPr/>
        </p:nvSpPr>
        <p:spPr>
          <a:xfrm>
            <a:off x="4635817" y="24174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9" name="object 1269"/>
          <p:cNvSpPr/>
          <p:nvPr/>
        </p:nvSpPr>
        <p:spPr>
          <a:xfrm>
            <a:off x="4635817" y="24174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0" name="object 1270"/>
          <p:cNvSpPr/>
          <p:nvPr/>
        </p:nvSpPr>
        <p:spPr>
          <a:xfrm>
            <a:off x="3408858" y="23672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1" name="object 1271"/>
          <p:cNvSpPr/>
          <p:nvPr/>
        </p:nvSpPr>
        <p:spPr>
          <a:xfrm>
            <a:off x="3408858" y="23672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2" name="object 1272"/>
          <p:cNvSpPr/>
          <p:nvPr/>
        </p:nvSpPr>
        <p:spPr>
          <a:xfrm>
            <a:off x="4635817" y="23672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3" name="object 1273"/>
          <p:cNvSpPr/>
          <p:nvPr/>
        </p:nvSpPr>
        <p:spPr>
          <a:xfrm>
            <a:off x="4635817" y="23672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4" name="object 1274"/>
          <p:cNvSpPr/>
          <p:nvPr/>
        </p:nvSpPr>
        <p:spPr>
          <a:xfrm>
            <a:off x="3408858" y="2367219"/>
            <a:ext cx="1227455" cy="0"/>
          </a:xfrm>
          <a:custGeom>
            <a:avLst/>
            <a:gdLst/>
            <a:ahLst/>
            <a:cxnLst/>
            <a:rect l="l" t="t" r="r" b="b"/>
            <a:pathLst>
              <a:path w="1227454">
                <a:moveTo>
                  <a:pt x="0" y="0"/>
                </a:moveTo>
                <a:lnTo>
                  <a:pt x="1226958" y="0"/>
                </a:lnTo>
              </a:path>
            </a:pathLst>
          </a:custGeom>
          <a:ln w="381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5" name="object 1275"/>
          <p:cNvSpPr/>
          <p:nvPr/>
        </p:nvSpPr>
        <p:spPr>
          <a:xfrm>
            <a:off x="3408858" y="2367219"/>
            <a:ext cx="0" cy="151130"/>
          </a:xfrm>
          <a:custGeom>
            <a:avLst/>
            <a:gdLst/>
            <a:ahLst/>
            <a:cxnLst/>
            <a:rect l="l" t="t" r="r" b="b"/>
            <a:pathLst>
              <a:path h="151130">
                <a:moveTo>
                  <a:pt x="0" y="150660"/>
                </a:moveTo>
                <a:lnTo>
                  <a:pt x="0" y="0"/>
                </a:lnTo>
              </a:path>
            </a:pathLst>
          </a:custGeom>
          <a:ln w="381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6" name="object 1276"/>
          <p:cNvSpPr/>
          <p:nvPr/>
        </p:nvSpPr>
        <p:spPr>
          <a:xfrm>
            <a:off x="4635817" y="2367219"/>
            <a:ext cx="0" cy="151130"/>
          </a:xfrm>
          <a:custGeom>
            <a:avLst/>
            <a:gdLst/>
            <a:ahLst/>
            <a:cxnLst/>
            <a:rect l="l" t="t" r="r" b="b"/>
            <a:pathLst>
              <a:path h="151130">
                <a:moveTo>
                  <a:pt x="0" y="150660"/>
                </a:moveTo>
                <a:lnTo>
                  <a:pt x="0" y="0"/>
                </a:lnTo>
              </a:path>
            </a:pathLst>
          </a:custGeom>
          <a:ln w="381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7" name="object 1277"/>
          <p:cNvSpPr/>
          <p:nvPr/>
        </p:nvSpPr>
        <p:spPr>
          <a:xfrm>
            <a:off x="1936508" y="2563077"/>
            <a:ext cx="1227455" cy="151130"/>
          </a:xfrm>
          <a:custGeom>
            <a:avLst/>
            <a:gdLst/>
            <a:ahLst/>
            <a:cxnLst/>
            <a:rect l="l" t="t" r="r" b="b"/>
            <a:pathLst>
              <a:path w="1227455" h="151130">
                <a:moveTo>
                  <a:pt x="0" y="150660"/>
                </a:moveTo>
                <a:lnTo>
                  <a:pt x="1226958" y="150660"/>
                </a:lnTo>
                <a:lnTo>
                  <a:pt x="1226958" y="0"/>
                </a:lnTo>
                <a:lnTo>
                  <a:pt x="0" y="0"/>
                </a:lnTo>
                <a:lnTo>
                  <a:pt x="0" y="150660"/>
                </a:lnTo>
                <a:close/>
              </a:path>
            </a:pathLst>
          </a:custGeom>
          <a:solidFill>
            <a:srgbClr val="E9E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8" name="object 1278"/>
          <p:cNvSpPr/>
          <p:nvPr/>
        </p:nvSpPr>
        <p:spPr>
          <a:xfrm>
            <a:off x="1936508" y="27137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9" name="object 1279"/>
          <p:cNvSpPr/>
          <p:nvPr/>
        </p:nvSpPr>
        <p:spPr>
          <a:xfrm>
            <a:off x="1936508" y="27137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0" name="object 1280"/>
          <p:cNvSpPr/>
          <p:nvPr/>
        </p:nvSpPr>
        <p:spPr>
          <a:xfrm>
            <a:off x="1936508" y="256307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1" name="object 1281"/>
          <p:cNvSpPr/>
          <p:nvPr/>
        </p:nvSpPr>
        <p:spPr>
          <a:xfrm>
            <a:off x="1936508" y="256307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2" name="object 1282"/>
          <p:cNvSpPr/>
          <p:nvPr/>
        </p:nvSpPr>
        <p:spPr>
          <a:xfrm>
            <a:off x="2181900" y="2563077"/>
            <a:ext cx="0" cy="151130"/>
          </a:xfrm>
          <a:custGeom>
            <a:avLst/>
            <a:gdLst/>
            <a:ahLst/>
            <a:cxnLst/>
            <a:rect l="l" t="t" r="r" b="b"/>
            <a:pathLst>
              <a:path h="151130">
                <a:moveTo>
                  <a:pt x="0" y="150660"/>
                </a:moveTo>
                <a:lnTo>
                  <a:pt x="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3" name="object 1283"/>
          <p:cNvSpPr/>
          <p:nvPr/>
        </p:nvSpPr>
        <p:spPr>
          <a:xfrm>
            <a:off x="2181900" y="27137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4" name="object 1284"/>
          <p:cNvSpPr/>
          <p:nvPr/>
        </p:nvSpPr>
        <p:spPr>
          <a:xfrm>
            <a:off x="2181900" y="27137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5" name="object 1285"/>
          <p:cNvSpPr/>
          <p:nvPr/>
        </p:nvSpPr>
        <p:spPr>
          <a:xfrm>
            <a:off x="2181900" y="256307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6" name="object 1286"/>
          <p:cNvSpPr/>
          <p:nvPr/>
        </p:nvSpPr>
        <p:spPr>
          <a:xfrm>
            <a:off x="2181900" y="256307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7" name="object 1287"/>
          <p:cNvSpPr/>
          <p:nvPr/>
        </p:nvSpPr>
        <p:spPr>
          <a:xfrm>
            <a:off x="2427292" y="2563077"/>
            <a:ext cx="0" cy="151130"/>
          </a:xfrm>
          <a:custGeom>
            <a:avLst/>
            <a:gdLst/>
            <a:ahLst/>
            <a:cxnLst/>
            <a:rect l="l" t="t" r="r" b="b"/>
            <a:pathLst>
              <a:path h="151130">
                <a:moveTo>
                  <a:pt x="0" y="150660"/>
                </a:moveTo>
                <a:lnTo>
                  <a:pt x="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8" name="object 1288"/>
          <p:cNvSpPr/>
          <p:nvPr/>
        </p:nvSpPr>
        <p:spPr>
          <a:xfrm>
            <a:off x="2427292" y="27137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9" name="object 1289"/>
          <p:cNvSpPr/>
          <p:nvPr/>
        </p:nvSpPr>
        <p:spPr>
          <a:xfrm>
            <a:off x="2427292" y="27137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0" name="object 1290"/>
          <p:cNvSpPr/>
          <p:nvPr/>
        </p:nvSpPr>
        <p:spPr>
          <a:xfrm>
            <a:off x="2427292" y="256307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1" name="object 1291"/>
          <p:cNvSpPr/>
          <p:nvPr/>
        </p:nvSpPr>
        <p:spPr>
          <a:xfrm>
            <a:off x="2427292" y="256307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2" name="object 1292"/>
          <p:cNvSpPr/>
          <p:nvPr/>
        </p:nvSpPr>
        <p:spPr>
          <a:xfrm>
            <a:off x="2672683" y="2563077"/>
            <a:ext cx="0" cy="151130"/>
          </a:xfrm>
          <a:custGeom>
            <a:avLst/>
            <a:gdLst/>
            <a:ahLst/>
            <a:cxnLst/>
            <a:rect l="l" t="t" r="r" b="b"/>
            <a:pathLst>
              <a:path h="151130">
                <a:moveTo>
                  <a:pt x="0" y="150660"/>
                </a:moveTo>
                <a:lnTo>
                  <a:pt x="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3" name="object 1293"/>
          <p:cNvSpPr/>
          <p:nvPr/>
        </p:nvSpPr>
        <p:spPr>
          <a:xfrm>
            <a:off x="2672683" y="27137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4" name="object 1294"/>
          <p:cNvSpPr/>
          <p:nvPr/>
        </p:nvSpPr>
        <p:spPr>
          <a:xfrm>
            <a:off x="2672683" y="27137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5" name="object 1295"/>
          <p:cNvSpPr/>
          <p:nvPr/>
        </p:nvSpPr>
        <p:spPr>
          <a:xfrm>
            <a:off x="2672683" y="256307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6" name="object 1296"/>
          <p:cNvSpPr/>
          <p:nvPr/>
        </p:nvSpPr>
        <p:spPr>
          <a:xfrm>
            <a:off x="2672683" y="256307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7" name="object 1297"/>
          <p:cNvSpPr/>
          <p:nvPr/>
        </p:nvSpPr>
        <p:spPr>
          <a:xfrm>
            <a:off x="2918075" y="2563077"/>
            <a:ext cx="0" cy="151130"/>
          </a:xfrm>
          <a:custGeom>
            <a:avLst/>
            <a:gdLst/>
            <a:ahLst/>
            <a:cxnLst/>
            <a:rect l="l" t="t" r="r" b="b"/>
            <a:pathLst>
              <a:path h="151130">
                <a:moveTo>
                  <a:pt x="0" y="150660"/>
                </a:moveTo>
                <a:lnTo>
                  <a:pt x="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8" name="object 1298"/>
          <p:cNvSpPr/>
          <p:nvPr/>
        </p:nvSpPr>
        <p:spPr>
          <a:xfrm>
            <a:off x="2918075" y="27137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9" name="object 1299"/>
          <p:cNvSpPr/>
          <p:nvPr/>
        </p:nvSpPr>
        <p:spPr>
          <a:xfrm>
            <a:off x="2918075" y="27137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0" name="object 1300"/>
          <p:cNvSpPr/>
          <p:nvPr/>
        </p:nvSpPr>
        <p:spPr>
          <a:xfrm>
            <a:off x="2918075" y="256307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1" name="object 1301"/>
          <p:cNvSpPr/>
          <p:nvPr/>
        </p:nvSpPr>
        <p:spPr>
          <a:xfrm>
            <a:off x="2918075" y="256307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2" name="object 1302"/>
          <p:cNvSpPr/>
          <p:nvPr/>
        </p:nvSpPr>
        <p:spPr>
          <a:xfrm>
            <a:off x="3163467" y="27137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3" name="object 1303"/>
          <p:cNvSpPr/>
          <p:nvPr/>
        </p:nvSpPr>
        <p:spPr>
          <a:xfrm>
            <a:off x="3163467" y="27137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4" name="object 1304"/>
          <p:cNvSpPr/>
          <p:nvPr/>
        </p:nvSpPr>
        <p:spPr>
          <a:xfrm>
            <a:off x="3163467" y="256307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5" name="object 1305"/>
          <p:cNvSpPr/>
          <p:nvPr/>
        </p:nvSpPr>
        <p:spPr>
          <a:xfrm>
            <a:off x="3163467" y="256307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6" name="object 1306"/>
          <p:cNvSpPr/>
          <p:nvPr/>
        </p:nvSpPr>
        <p:spPr>
          <a:xfrm>
            <a:off x="1936508" y="27137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7" name="object 1307"/>
          <p:cNvSpPr/>
          <p:nvPr/>
        </p:nvSpPr>
        <p:spPr>
          <a:xfrm>
            <a:off x="1936508" y="27137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8" name="object 1308"/>
          <p:cNvSpPr/>
          <p:nvPr/>
        </p:nvSpPr>
        <p:spPr>
          <a:xfrm>
            <a:off x="3163467" y="27137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9" name="object 1309"/>
          <p:cNvSpPr/>
          <p:nvPr/>
        </p:nvSpPr>
        <p:spPr>
          <a:xfrm>
            <a:off x="3163467" y="27137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0" name="object 1310"/>
          <p:cNvSpPr/>
          <p:nvPr/>
        </p:nvSpPr>
        <p:spPr>
          <a:xfrm>
            <a:off x="1832891" y="2710719"/>
            <a:ext cx="24130" cy="3175"/>
          </a:xfrm>
          <a:custGeom>
            <a:avLst/>
            <a:gdLst/>
            <a:ahLst/>
            <a:cxnLst/>
            <a:rect l="l" t="t" r="r" b="b"/>
            <a:pathLst>
              <a:path w="24130" h="3175">
                <a:moveTo>
                  <a:pt x="0" y="0"/>
                </a:moveTo>
                <a:lnTo>
                  <a:pt x="23850" y="0"/>
                </a:lnTo>
                <a:lnTo>
                  <a:pt x="23850" y="3162"/>
                </a:lnTo>
                <a:lnTo>
                  <a:pt x="0" y="3162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1" name="object 1311"/>
          <p:cNvSpPr/>
          <p:nvPr/>
        </p:nvSpPr>
        <p:spPr>
          <a:xfrm>
            <a:off x="1936508" y="2676072"/>
            <a:ext cx="1227455" cy="0"/>
          </a:xfrm>
          <a:custGeom>
            <a:avLst/>
            <a:gdLst/>
            <a:ahLst/>
            <a:cxnLst/>
            <a:rect l="l" t="t" r="r" b="b"/>
            <a:pathLst>
              <a:path w="1227455">
                <a:moveTo>
                  <a:pt x="0" y="0"/>
                </a:moveTo>
                <a:lnTo>
                  <a:pt x="122695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2" name="object 1312"/>
          <p:cNvSpPr/>
          <p:nvPr/>
        </p:nvSpPr>
        <p:spPr>
          <a:xfrm>
            <a:off x="1936508" y="267607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3" name="object 1313"/>
          <p:cNvSpPr/>
          <p:nvPr/>
        </p:nvSpPr>
        <p:spPr>
          <a:xfrm>
            <a:off x="1936508" y="267607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4" name="object 1314"/>
          <p:cNvSpPr/>
          <p:nvPr/>
        </p:nvSpPr>
        <p:spPr>
          <a:xfrm>
            <a:off x="3163467" y="267607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5" name="object 1315"/>
          <p:cNvSpPr/>
          <p:nvPr/>
        </p:nvSpPr>
        <p:spPr>
          <a:xfrm>
            <a:off x="3163467" y="267607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6" name="object 1316"/>
          <p:cNvSpPr/>
          <p:nvPr/>
        </p:nvSpPr>
        <p:spPr>
          <a:xfrm>
            <a:off x="1834557" y="2673054"/>
            <a:ext cx="24130" cy="3175"/>
          </a:xfrm>
          <a:custGeom>
            <a:avLst/>
            <a:gdLst/>
            <a:ahLst/>
            <a:cxnLst/>
            <a:rect l="l" t="t" r="r" b="b"/>
            <a:pathLst>
              <a:path w="24130" h="3175">
                <a:moveTo>
                  <a:pt x="0" y="0"/>
                </a:moveTo>
                <a:lnTo>
                  <a:pt x="23850" y="0"/>
                </a:lnTo>
                <a:lnTo>
                  <a:pt x="23850" y="3162"/>
                </a:lnTo>
                <a:lnTo>
                  <a:pt x="0" y="3162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7" name="object 1317"/>
          <p:cNvSpPr/>
          <p:nvPr/>
        </p:nvSpPr>
        <p:spPr>
          <a:xfrm>
            <a:off x="1936508" y="2638407"/>
            <a:ext cx="1227455" cy="0"/>
          </a:xfrm>
          <a:custGeom>
            <a:avLst/>
            <a:gdLst/>
            <a:ahLst/>
            <a:cxnLst/>
            <a:rect l="l" t="t" r="r" b="b"/>
            <a:pathLst>
              <a:path w="1227455">
                <a:moveTo>
                  <a:pt x="0" y="0"/>
                </a:moveTo>
                <a:lnTo>
                  <a:pt x="122695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8" name="object 1318"/>
          <p:cNvSpPr/>
          <p:nvPr/>
        </p:nvSpPr>
        <p:spPr>
          <a:xfrm>
            <a:off x="1936508" y="263840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9" name="object 1319"/>
          <p:cNvSpPr/>
          <p:nvPr/>
        </p:nvSpPr>
        <p:spPr>
          <a:xfrm>
            <a:off x="1936508" y="263840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0" name="object 1320"/>
          <p:cNvSpPr/>
          <p:nvPr/>
        </p:nvSpPr>
        <p:spPr>
          <a:xfrm>
            <a:off x="3163467" y="263840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1" name="object 1321"/>
          <p:cNvSpPr/>
          <p:nvPr/>
        </p:nvSpPr>
        <p:spPr>
          <a:xfrm>
            <a:off x="3163467" y="263840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2" name="object 1322"/>
          <p:cNvSpPr/>
          <p:nvPr/>
        </p:nvSpPr>
        <p:spPr>
          <a:xfrm>
            <a:off x="1936508" y="2600742"/>
            <a:ext cx="1227455" cy="0"/>
          </a:xfrm>
          <a:custGeom>
            <a:avLst/>
            <a:gdLst/>
            <a:ahLst/>
            <a:cxnLst/>
            <a:rect l="l" t="t" r="r" b="b"/>
            <a:pathLst>
              <a:path w="1227455">
                <a:moveTo>
                  <a:pt x="0" y="0"/>
                </a:moveTo>
                <a:lnTo>
                  <a:pt x="122695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3" name="object 1323"/>
          <p:cNvSpPr/>
          <p:nvPr/>
        </p:nvSpPr>
        <p:spPr>
          <a:xfrm>
            <a:off x="1936508" y="26007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4" name="object 1324"/>
          <p:cNvSpPr/>
          <p:nvPr/>
        </p:nvSpPr>
        <p:spPr>
          <a:xfrm>
            <a:off x="1936508" y="26007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5" name="object 1325"/>
          <p:cNvSpPr/>
          <p:nvPr/>
        </p:nvSpPr>
        <p:spPr>
          <a:xfrm>
            <a:off x="3163467" y="26007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6" name="object 1326"/>
          <p:cNvSpPr/>
          <p:nvPr/>
        </p:nvSpPr>
        <p:spPr>
          <a:xfrm>
            <a:off x="3163467" y="26007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7" name="object 1327"/>
          <p:cNvSpPr/>
          <p:nvPr/>
        </p:nvSpPr>
        <p:spPr>
          <a:xfrm>
            <a:off x="1936508" y="256307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8" name="object 1328"/>
          <p:cNvSpPr/>
          <p:nvPr/>
        </p:nvSpPr>
        <p:spPr>
          <a:xfrm>
            <a:off x="1936508" y="256307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9" name="object 1329"/>
          <p:cNvSpPr/>
          <p:nvPr/>
        </p:nvSpPr>
        <p:spPr>
          <a:xfrm>
            <a:off x="3163467" y="256307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0" name="object 1330"/>
          <p:cNvSpPr/>
          <p:nvPr/>
        </p:nvSpPr>
        <p:spPr>
          <a:xfrm>
            <a:off x="3163467" y="256307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1" name="object 1331"/>
          <p:cNvSpPr/>
          <p:nvPr/>
        </p:nvSpPr>
        <p:spPr>
          <a:xfrm>
            <a:off x="1936508" y="2581394"/>
            <a:ext cx="1227455" cy="120650"/>
          </a:xfrm>
          <a:custGeom>
            <a:avLst/>
            <a:gdLst/>
            <a:ahLst/>
            <a:cxnLst/>
            <a:rect l="l" t="t" r="r" b="b"/>
            <a:pathLst>
              <a:path w="1227455" h="120650">
                <a:moveTo>
                  <a:pt x="0" y="60667"/>
                </a:moveTo>
                <a:lnTo>
                  <a:pt x="15336" y="56446"/>
                </a:lnTo>
                <a:lnTo>
                  <a:pt x="30673" y="59978"/>
                </a:lnTo>
                <a:lnTo>
                  <a:pt x="46010" y="56538"/>
                </a:lnTo>
                <a:lnTo>
                  <a:pt x="61347" y="60001"/>
                </a:lnTo>
                <a:lnTo>
                  <a:pt x="76684" y="49931"/>
                </a:lnTo>
                <a:lnTo>
                  <a:pt x="92021" y="56676"/>
                </a:lnTo>
                <a:lnTo>
                  <a:pt x="107358" y="48046"/>
                </a:lnTo>
                <a:lnTo>
                  <a:pt x="122695" y="59564"/>
                </a:lnTo>
                <a:lnTo>
                  <a:pt x="138032" y="49380"/>
                </a:lnTo>
                <a:lnTo>
                  <a:pt x="153369" y="58207"/>
                </a:lnTo>
                <a:lnTo>
                  <a:pt x="168706" y="54897"/>
                </a:lnTo>
                <a:lnTo>
                  <a:pt x="184043" y="65242"/>
                </a:lnTo>
                <a:lnTo>
                  <a:pt x="199380" y="62989"/>
                </a:lnTo>
                <a:lnTo>
                  <a:pt x="214717" y="65104"/>
                </a:lnTo>
                <a:lnTo>
                  <a:pt x="230054" y="62897"/>
                </a:lnTo>
                <a:lnTo>
                  <a:pt x="245391" y="62184"/>
                </a:lnTo>
                <a:lnTo>
                  <a:pt x="260728" y="62506"/>
                </a:lnTo>
                <a:lnTo>
                  <a:pt x="276065" y="58328"/>
                </a:lnTo>
                <a:lnTo>
                  <a:pt x="291402" y="56383"/>
                </a:lnTo>
                <a:lnTo>
                  <a:pt x="306739" y="51633"/>
                </a:lnTo>
                <a:lnTo>
                  <a:pt x="322076" y="56345"/>
                </a:lnTo>
                <a:lnTo>
                  <a:pt x="337413" y="52897"/>
                </a:lnTo>
                <a:lnTo>
                  <a:pt x="352750" y="55449"/>
                </a:lnTo>
                <a:lnTo>
                  <a:pt x="368087" y="51380"/>
                </a:lnTo>
                <a:lnTo>
                  <a:pt x="383424" y="60460"/>
                </a:lnTo>
                <a:lnTo>
                  <a:pt x="398761" y="60391"/>
                </a:lnTo>
                <a:lnTo>
                  <a:pt x="414098" y="60759"/>
                </a:lnTo>
                <a:lnTo>
                  <a:pt x="429435" y="55730"/>
                </a:lnTo>
                <a:lnTo>
                  <a:pt x="444772" y="54656"/>
                </a:lnTo>
                <a:lnTo>
                  <a:pt x="460109" y="55788"/>
                </a:lnTo>
                <a:lnTo>
                  <a:pt x="475446" y="46483"/>
                </a:lnTo>
                <a:lnTo>
                  <a:pt x="490783" y="40460"/>
                </a:lnTo>
                <a:lnTo>
                  <a:pt x="506120" y="29609"/>
                </a:lnTo>
                <a:lnTo>
                  <a:pt x="521457" y="34391"/>
                </a:lnTo>
                <a:lnTo>
                  <a:pt x="536794" y="27402"/>
                </a:lnTo>
                <a:lnTo>
                  <a:pt x="552131" y="41839"/>
                </a:lnTo>
                <a:lnTo>
                  <a:pt x="567468" y="36230"/>
                </a:lnTo>
                <a:lnTo>
                  <a:pt x="582805" y="63587"/>
                </a:lnTo>
                <a:lnTo>
                  <a:pt x="598142" y="65656"/>
                </a:lnTo>
                <a:lnTo>
                  <a:pt x="613479" y="95633"/>
                </a:lnTo>
                <a:lnTo>
                  <a:pt x="628816" y="92875"/>
                </a:lnTo>
                <a:lnTo>
                  <a:pt x="644153" y="113657"/>
                </a:lnTo>
                <a:lnTo>
                  <a:pt x="659490" y="105564"/>
                </a:lnTo>
                <a:lnTo>
                  <a:pt x="674827" y="120277"/>
                </a:lnTo>
                <a:lnTo>
                  <a:pt x="690164" y="98024"/>
                </a:lnTo>
                <a:lnTo>
                  <a:pt x="705501" y="87173"/>
                </a:lnTo>
                <a:lnTo>
                  <a:pt x="720838" y="63403"/>
                </a:lnTo>
                <a:lnTo>
                  <a:pt x="736175" y="53196"/>
                </a:lnTo>
                <a:lnTo>
                  <a:pt x="751512" y="29425"/>
                </a:lnTo>
                <a:lnTo>
                  <a:pt x="766849" y="15264"/>
                </a:lnTo>
                <a:lnTo>
                  <a:pt x="782186" y="2206"/>
                </a:lnTo>
                <a:lnTo>
                  <a:pt x="797523" y="0"/>
                </a:lnTo>
                <a:lnTo>
                  <a:pt x="812860" y="3678"/>
                </a:lnTo>
                <a:lnTo>
                  <a:pt x="828197" y="10482"/>
                </a:lnTo>
                <a:lnTo>
                  <a:pt x="843534" y="25379"/>
                </a:lnTo>
                <a:lnTo>
                  <a:pt x="858871" y="33655"/>
                </a:lnTo>
                <a:lnTo>
                  <a:pt x="874207" y="55000"/>
                </a:lnTo>
                <a:lnTo>
                  <a:pt x="889544" y="69702"/>
                </a:lnTo>
                <a:lnTo>
                  <a:pt x="904881" y="82392"/>
                </a:lnTo>
                <a:lnTo>
                  <a:pt x="920218" y="81656"/>
                </a:lnTo>
                <a:lnTo>
                  <a:pt x="935555" y="89748"/>
                </a:lnTo>
                <a:lnTo>
                  <a:pt x="950892" y="87541"/>
                </a:lnTo>
                <a:lnTo>
                  <a:pt x="966229" y="81656"/>
                </a:lnTo>
                <a:lnTo>
                  <a:pt x="981566" y="70346"/>
                </a:lnTo>
                <a:lnTo>
                  <a:pt x="996903" y="66621"/>
                </a:lnTo>
                <a:lnTo>
                  <a:pt x="1012240" y="61541"/>
                </a:lnTo>
                <a:lnTo>
                  <a:pt x="1027577" y="61173"/>
                </a:lnTo>
                <a:lnTo>
                  <a:pt x="1042914" y="55811"/>
                </a:lnTo>
                <a:lnTo>
                  <a:pt x="1058251" y="53012"/>
                </a:lnTo>
                <a:lnTo>
                  <a:pt x="1073588" y="54840"/>
                </a:lnTo>
                <a:lnTo>
                  <a:pt x="1088925" y="56000"/>
                </a:lnTo>
                <a:lnTo>
                  <a:pt x="1104262" y="57117"/>
                </a:lnTo>
                <a:lnTo>
                  <a:pt x="1119599" y="55184"/>
                </a:lnTo>
                <a:lnTo>
                  <a:pt x="1134936" y="55575"/>
                </a:lnTo>
                <a:lnTo>
                  <a:pt x="1150273" y="53725"/>
                </a:lnTo>
                <a:lnTo>
                  <a:pt x="1165610" y="56669"/>
                </a:lnTo>
                <a:lnTo>
                  <a:pt x="1180947" y="58483"/>
                </a:lnTo>
                <a:lnTo>
                  <a:pt x="1196284" y="52414"/>
                </a:lnTo>
                <a:lnTo>
                  <a:pt x="1211621" y="54736"/>
                </a:lnTo>
                <a:lnTo>
                  <a:pt x="1226958" y="52575"/>
                </a:lnTo>
              </a:path>
            </a:pathLst>
          </a:custGeom>
          <a:ln w="5334">
            <a:solidFill>
              <a:srgbClr val="4C71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2" name="object 1332"/>
          <p:cNvSpPr/>
          <p:nvPr/>
        </p:nvSpPr>
        <p:spPr>
          <a:xfrm>
            <a:off x="1936508" y="2590590"/>
            <a:ext cx="1227455" cy="99060"/>
          </a:xfrm>
          <a:custGeom>
            <a:avLst/>
            <a:gdLst/>
            <a:ahLst/>
            <a:cxnLst/>
            <a:rect l="l" t="t" r="r" b="b"/>
            <a:pathLst>
              <a:path w="1227455" h="99060">
                <a:moveTo>
                  <a:pt x="0" y="38345"/>
                </a:moveTo>
                <a:lnTo>
                  <a:pt x="15336" y="46989"/>
                </a:lnTo>
                <a:lnTo>
                  <a:pt x="30673" y="37563"/>
                </a:lnTo>
                <a:lnTo>
                  <a:pt x="46010" y="52966"/>
                </a:lnTo>
                <a:lnTo>
                  <a:pt x="61347" y="42690"/>
                </a:lnTo>
                <a:lnTo>
                  <a:pt x="76684" y="56598"/>
                </a:lnTo>
                <a:lnTo>
                  <a:pt x="92021" y="43701"/>
                </a:lnTo>
                <a:lnTo>
                  <a:pt x="107358" y="60690"/>
                </a:lnTo>
                <a:lnTo>
                  <a:pt x="122695" y="53127"/>
                </a:lnTo>
                <a:lnTo>
                  <a:pt x="138032" y="59311"/>
                </a:lnTo>
                <a:lnTo>
                  <a:pt x="153369" y="46845"/>
                </a:lnTo>
                <a:lnTo>
                  <a:pt x="168706" y="51610"/>
                </a:lnTo>
                <a:lnTo>
                  <a:pt x="184043" y="41701"/>
                </a:lnTo>
                <a:lnTo>
                  <a:pt x="199380" y="41380"/>
                </a:lnTo>
                <a:lnTo>
                  <a:pt x="214717" y="32276"/>
                </a:lnTo>
                <a:lnTo>
                  <a:pt x="230054" y="31724"/>
                </a:lnTo>
                <a:lnTo>
                  <a:pt x="245391" y="35218"/>
                </a:lnTo>
                <a:lnTo>
                  <a:pt x="260728" y="39311"/>
                </a:lnTo>
                <a:lnTo>
                  <a:pt x="276065" y="40368"/>
                </a:lnTo>
                <a:lnTo>
                  <a:pt x="291402" y="42621"/>
                </a:lnTo>
                <a:lnTo>
                  <a:pt x="306739" y="52943"/>
                </a:lnTo>
                <a:lnTo>
                  <a:pt x="322076" y="58437"/>
                </a:lnTo>
                <a:lnTo>
                  <a:pt x="337413" y="63265"/>
                </a:lnTo>
                <a:lnTo>
                  <a:pt x="352750" y="65748"/>
                </a:lnTo>
                <a:lnTo>
                  <a:pt x="368087" y="66483"/>
                </a:lnTo>
                <a:lnTo>
                  <a:pt x="383424" y="66575"/>
                </a:lnTo>
                <a:lnTo>
                  <a:pt x="398761" y="67127"/>
                </a:lnTo>
                <a:lnTo>
                  <a:pt x="414098" y="57564"/>
                </a:lnTo>
                <a:lnTo>
                  <a:pt x="429435" y="54759"/>
                </a:lnTo>
                <a:lnTo>
                  <a:pt x="444772" y="45586"/>
                </a:lnTo>
                <a:lnTo>
                  <a:pt x="460109" y="48276"/>
                </a:lnTo>
                <a:lnTo>
                  <a:pt x="475446" y="37701"/>
                </a:lnTo>
                <a:lnTo>
                  <a:pt x="490783" y="37977"/>
                </a:lnTo>
                <a:lnTo>
                  <a:pt x="506120" y="34115"/>
                </a:lnTo>
                <a:lnTo>
                  <a:pt x="521457" y="38391"/>
                </a:lnTo>
                <a:lnTo>
                  <a:pt x="536794" y="36966"/>
                </a:lnTo>
                <a:lnTo>
                  <a:pt x="552131" y="44437"/>
                </a:lnTo>
                <a:lnTo>
                  <a:pt x="567468" y="33195"/>
                </a:lnTo>
                <a:lnTo>
                  <a:pt x="582805" y="43334"/>
                </a:lnTo>
                <a:lnTo>
                  <a:pt x="598142" y="34207"/>
                </a:lnTo>
                <a:lnTo>
                  <a:pt x="613479" y="38161"/>
                </a:lnTo>
                <a:lnTo>
                  <a:pt x="628816" y="22621"/>
                </a:lnTo>
                <a:lnTo>
                  <a:pt x="644153" y="28874"/>
                </a:lnTo>
                <a:lnTo>
                  <a:pt x="659490" y="19126"/>
                </a:lnTo>
                <a:lnTo>
                  <a:pt x="674827" y="35678"/>
                </a:lnTo>
                <a:lnTo>
                  <a:pt x="690164" y="28138"/>
                </a:lnTo>
                <a:lnTo>
                  <a:pt x="705501" y="42506"/>
                </a:lnTo>
                <a:lnTo>
                  <a:pt x="720838" y="49862"/>
                </a:lnTo>
                <a:lnTo>
                  <a:pt x="736175" y="71357"/>
                </a:lnTo>
                <a:lnTo>
                  <a:pt x="751512" y="79449"/>
                </a:lnTo>
                <a:lnTo>
                  <a:pt x="766849" y="89748"/>
                </a:lnTo>
                <a:lnTo>
                  <a:pt x="782186" y="96369"/>
                </a:lnTo>
                <a:lnTo>
                  <a:pt x="797523" y="98944"/>
                </a:lnTo>
                <a:lnTo>
                  <a:pt x="812860" y="96737"/>
                </a:lnTo>
                <a:lnTo>
                  <a:pt x="828197" y="81288"/>
                </a:lnTo>
                <a:lnTo>
                  <a:pt x="843534" y="72277"/>
                </a:lnTo>
                <a:lnTo>
                  <a:pt x="858871" y="48834"/>
                </a:lnTo>
                <a:lnTo>
                  <a:pt x="874207" y="37977"/>
                </a:lnTo>
                <a:lnTo>
                  <a:pt x="889544" y="16919"/>
                </a:lnTo>
                <a:lnTo>
                  <a:pt x="904881" y="6252"/>
                </a:lnTo>
                <a:lnTo>
                  <a:pt x="920218" y="0"/>
                </a:lnTo>
                <a:lnTo>
                  <a:pt x="935555" y="3310"/>
                </a:lnTo>
                <a:lnTo>
                  <a:pt x="950892" y="8092"/>
                </a:lnTo>
                <a:lnTo>
                  <a:pt x="966229" y="16735"/>
                </a:lnTo>
                <a:lnTo>
                  <a:pt x="981566" y="28690"/>
                </a:lnTo>
                <a:lnTo>
                  <a:pt x="996903" y="43265"/>
                </a:lnTo>
                <a:lnTo>
                  <a:pt x="1012240" y="55449"/>
                </a:lnTo>
                <a:lnTo>
                  <a:pt x="1027577" y="64001"/>
                </a:lnTo>
                <a:lnTo>
                  <a:pt x="1042914" y="69334"/>
                </a:lnTo>
                <a:lnTo>
                  <a:pt x="1058251" y="65104"/>
                </a:lnTo>
                <a:lnTo>
                  <a:pt x="1073588" y="68414"/>
                </a:lnTo>
                <a:lnTo>
                  <a:pt x="1088925" y="59173"/>
                </a:lnTo>
                <a:lnTo>
                  <a:pt x="1104262" y="59863"/>
                </a:lnTo>
                <a:lnTo>
                  <a:pt x="1119599" y="46546"/>
                </a:lnTo>
                <a:lnTo>
                  <a:pt x="1134936" y="48816"/>
                </a:lnTo>
                <a:lnTo>
                  <a:pt x="1150273" y="39494"/>
                </a:lnTo>
                <a:lnTo>
                  <a:pt x="1165610" y="46736"/>
                </a:lnTo>
                <a:lnTo>
                  <a:pt x="1180947" y="37977"/>
                </a:lnTo>
                <a:lnTo>
                  <a:pt x="1196284" y="45563"/>
                </a:lnTo>
                <a:lnTo>
                  <a:pt x="1211621" y="42621"/>
                </a:lnTo>
                <a:lnTo>
                  <a:pt x="1226958" y="50874"/>
                </a:lnTo>
              </a:path>
            </a:pathLst>
          </a:custGeom>
          <a:ln w="5334">
            <a:solidFill>
              <a:srgbClr val="54A7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3" name="object 1333"/>
          <p:cNvSpPr/>
          <p:nvPr/>
        </p:nvSpPr>
        <p:spPr>
          <a:xfrm>
            <a:off x="3408858" y="2515974"/>
            <a:ext cx="1226958" cy="19776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4" name="object 1334"/>
          <p:cNvSpPr/>
          <p:nvPr/>
        </p:nvSpPr>
        <p:spPr>
          <a:xfrm>
            <a:off x="3411246" y="27137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5" name="object 1335"/>
          <p:cNvSpPr/>
          <p:nvPr/>
        </p:nvSpPr>
        <p:spPr>
          <a:xfrm>
            <a:off x="3411246" y="27137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6" name="object 1336"/>
          <p:cNvSpPr/>
          <p:nvPr/>
        </p:nvSpPr>
        <p:spPr>
          <a:xfrm>
            <a:off x="3411246" y="256307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7" name="object 1337"/>
          <p:cNvSpPr/>
          <p:nvPr/>
        </p:nvSpPr>
        <p:spPr>
          <a:xfrm>
            <a:off x="3411246" y="256307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8" name="object 1338"/>
          <p:cNvSpPr/>
          <p:nvPr/>
        </p:nvSpPr>
        <p:spPr>
          <a:xfrm>
            <a:off x="3564019" y="27137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9" name="object 1339"/>
          <p:cNvSpPr/>
          <p:nvPr/>
        </p:nvSpPr>
        <p:spPr>
          <a:xfrm>
            <a:off x="3564019" y="27137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0" name="object 1340"/>
          <p:cNvSpPr/>
          <p:nvPr/>
        </p:nvSpPr>
        <p:spPr>
          <a:xfrm>
            <a:off x="3564019" y="256307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1" name="object 1341"/>
          <p:cNvSpPr/>
          <p:nvPr/>
        </p:nvSpPr>
        <p:spPr>
          <a:xfrm>
            <a:off x="3564019" y="256307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2" name="object 1342"/>
          <p:cNvSpPr/>
          <p:nvPr/>
        </p:nvSpPr>
        <p:spPr>
          <a:xfrm>
            <a:off x="3716792" y="27137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3" name="object 1343"/>
          <p:cNvSpPr/>
          <p:nvPr/>
        </p:nvSpPr>
        <p:spPr>
          <a:xfrm>
            <a:off x="3716792" y="27137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4" name="object 1344"/>
          <p:cNvSpPr/>
          <p:nvPr/>
        </p:nvSpPr>
        <p:spPr>
          <a:xfrm>
            <a:off x="3716792" y="256307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5" name="object 1345"/>
          <p:cNvSpPr/>
          <p:nvPr/>
        </p:nvSpPr>
        <p:spPr>
          <a:xfrm>
            <a:off x="3716792" y="256307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6" name="object 1346"/>
          <p:cNvSpPr/>
          <p:nvPr/>
        </p:nvSpPr>
        <p:spPr>
          <a:xfrm>
            <a:off x="3869565" y="27137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7" name="object 1347"/>
          <p:cNvSpPr/>
          <p:nvPr/>
        </p:nvSpPr>
        <p:spPr>
          <a:xfrm>
            <a:off x="3869565" y="27137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8" name="object 1348"/>
          <p:cNvSpPr/>
          <p:nvPr/>
        </p:nvSpPr>
        <p:spPr>
          <a:xfrm>
            <a:off x="3869565" y="256307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9" name="object 1349"/>
          <p:cNvSpPr/>
          <p:nvPr/>
        </p:nvSpPr>
        <p:spPr>
          <a:xfrm>
            <a:off x="3869565" y="256307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0" name="object 1350"/>
          <p:cNvSpPr/>
          <p:nvPr/>
        </p:nvSpPr>
        <p:spPr>
          <a:xfrm>
            <a:off x="4022338" y="27137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1" name="object 1351"/>
          <p:cNvSpPr/>
          <p:nvPr/>
        </p:nvSpPr>
        <p:spPr>
          <a:xfrm>
            <a:off x="4022338" y="27137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2" name="object 1352"/>
          <p:cNvSpPr/>
          <p:nvPr/>
        </p:nvSpPr>
        <p:spPr>
          <a:xfrm>
            <a:off x="4022338" y="256307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3" name="object 1353"/>
          <p:cNvSpPr/>
          <p:nvPr/>
        </p:nvSpPr>
        <p:spPr>
          <a:xfrm>
            <a:off x="4022338" y="256307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4" name="object 1354"/>
          <p:cNvSpPr/>
          <p:nvPr/>
        </p:nvSpPr>
        <p:spPr>
          <a:xfrm>
            <a:off x="4175111" y="27137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5" name="object 1355"/>
          <p:cNvSpPr/>
          <p:nvPr/>
        </p:nvSpPr>
        <p:spPr>
          <a:xfrm>
            <a:off x="4175111" y="27137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6" name="object 1356"/>
          <p:cNvSpPr/>
          <p:nvPr/>
        </p:nvSpPr>
        <p:spPr>
          <a:xfrm>
            <a:off x="4175111" y="256307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7" name="object 1357"/>
          <p:cNvSpPr/>
          <p:nvPr/>
        </p:nvSpPr>
        <p:spPr>
          <a:xfrm>
            <a:off x="4175111" y="256307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8" name="object 1358"/>
          <p:cNvSpPr/>
          <p:nvPr/>
        </p:nvSpPr>
        <p:spPr>
          <a:xfrm>
            <a:off x="4327884" y="27137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9" name="object 1359"/>
          <p:cNvSpPr/>
          <p:nvPr/>
        </p:nvSpPr>
        <p:spPr>
          <a:xfrm>
            <a:off x="4327884" y="27137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0" name="object 1360"/>
          <p:cNvSpPr/>
          <p:nvPr/>
        </p:nvSpPr>
        <p:spPr>
          <a:xfrm>
            <a:off x="4327884" y="256307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1" name="object 1361"/>
          <p:cNvSpPr/>
          <p:nvPr/>
        </p:nvSpPr>
        <p:spPr>
          <a:xfrm>
            <a:off x="4327884" y="256307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2" name="object 1362"/>
          <p:cNvSpPr/>
          <p:nvPr/>
        </p:nvSpPr>
        <p:spPr>
          <a:xfrm>
            <a:off x="4480657" y="27137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3" name="object 1363"/>
          <p:cNvSpPr/>
          <p:nvPr/>
        </p:nvSpPr>
        <p:spPr>
          <a:xfrm>
            <a:off x="4480657" y="27137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4" name="object 1364"/>
          <p:cNvSpPr/>
          <p:nvPr/>
        </p:nvSpPr>
        <p:spPr>
          <a:xfrm>
            <a:off x="4480657" y="256307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5" name="object 1365"/>
          <p:cNvSpPr/>
          <p:nvPr/>
        </p:nvSpPr>
        <p:spPr>
          <a:xfrm>
            <a:off x="4480657" y="256307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6" name="object 1366"/>
          <p:cNvSpPr/>
          <p:nvPr/>
        </p:nvSpPr>
        <p:spPr>
          <a:xfrm>
            <a:off x="4633430" y="27137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7" name="object 1367"/>
          <p:cNvSpPr/>
          <p:nvPr/>
        </p:nvSpPr>
        <p:spPr>
          <a:xfrm>
            <a:off x="4633430" y="27137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8" name="object 1368"/>
          <p:cNvSpPr/>
          <p:nvPr/>
        </p:nvSpPr>
        <p:spPr>
          <a:xfrm>
            <a:off x="4633430" y="256307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9" name="object 1369"/>
          <p:cNvSpPr/>
          <p:nvPr/>
        </p:nvSpPr>
        <p:spPr>
          <a:xfrm>
            <a:off x="4633430" y="256307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0" name="object 1370"/>
          <p:cNvSpPr/>
          <p:nvPr/>
        </p:nvSpPr>
        <p:spPr>
          <a:xfrm>
            <a:off x="3408858" y="27137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1" name="object 1371"/>
          <p:cNvSpPr/>
          <p:nvPr/>
        </p:nvSpPr>
        <p:spPr>
          <a:xfrm>
            <a:off x="3408858" y="27137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2" name="object 1372"/>
          <p:cNvSpPr/>
          <p:nvPr/>
        </p:nvSpPr>
        <p:spPr>
          <a:xfrm>
            <a:off x="4635817" y="27137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3" name="object 1373"/>
          <p:cNvSpPr/>
          <p:nvPr/>
        </p:nvSpPr>
        <p:spPr>
          <a:xfrm>
            <a:off x="4635817" y="27137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4" name="object 1374"/>
          <p:cNvSpPr/>
          <p:nvPr/>
        </p:nvSpPr>
        <p:spPr>
          <a:xfrm>
            <a:off x="3408858" y="266351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5" name="object 1375"/>
          <p:cNvSpPr/>
          <p:nvPr/>
        </p:nvSpPr>
        <p:spPr>
          <a:xfrm>
            <a:off x="3408858" y="266351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6" name="object 1376"/>
          <p:cNvSpPr/>
          <p:nvPr/>
        </p:nvSpPr>
        <p:spPr>
          <a:xfrm>
            <a:off x="4635817" y="266351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7" name="object 1377"/>
          <p:cNvSpPr/>
          <p:nvPr/>
        </p:nvSpPr>
        <p:spPr>
          <a:xfrm>
            <a:off x="4635817" y="266351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8" name="object 1378"/>
          <p:cNvSpPr/>
          <p:nvPr/>
        </p:nvSpPr>
        <p:spPr>
          <a:xfrm>
            <a:off x="3408858" y="261329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9" name="object 1379"/>
          <p:cNvSpPr/>
          <p:nvPr/>
        </p:nvSpPr>
        <p:spPr>
          <a:xfrm>
            <a:off x="3408858" y="261329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0" name="object 1380"/>
          <p:cNvSpPr/>
          <p:nvPr/>
        </p:nvSpPr>
        <p:spPr>
          <a:xfrm>
            <a:off x="4635817" y="261329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1" name="object 1381"/>
          <p:cNvSpPr/>
          <p:nvPr/>
        </p:nvSpPr>
        <p:spPr>
          <a:xfrm>
            <a:off x="4635817" y="261329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2" name="object 1382"/>
          <p:cNvSpPr/>
          <p:nvPr/>
        </p:nvSpPr>
        <p:spPr>
          <a:xfrm>
            <a:off x="3408858" y="256307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3" name="object 1383"/>
          <p:cNvSpPr/>
          <p:nvPr/>
        </p:nvSpPr>
        <p:spPr>
          <a:xfrm>
            <a:off x="3408858" y="256307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4" name="object 1384"/>
          <p:cNvSpPr/>
          <p:nvPr/>
        </p:nvSpPr>
        <p:spPr>
          <a:xfrm>
            <a:off x="4635817" y="256307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5" name="object 1385"/>
          <p:cNvSpPr/>
          <p:nvPr/>
        </p:nvSpPr>
        <p:spPr>
          <a:xfrm>
            <a:off x="4635817" y="256307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6" name="object 1386"/>
          <p:cNvSpPr/>
          <p:nvPr/>
        </p:nvSpPr>
        <p:spPr>
          <a:xfrm>
            <a:off x="3408858" y="2563077"/>
            <a:ext cx="1227455" cy="0"/>
          </a:xfrm>
          <a:custGeom>
            <a:avLst/>
            <a:gdLst/>
            <a:ahLst/>
            <a:cxnLst/>
            <a:rect l="l" t="t" r="r" b="b"/>
            <a:pathLst>
              <a:path w="1227454">
                <a:moveTo>
                  <a:pt x="0" y="0"/>
                </a:moveTo>
                <a:lnTo>
                  <a:pt x="1226958" y="0"/>
                </a:lnTo>
              </a:path>
            </a:pathLst>
          </a:custGeom>
          <a:ln w="381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7" name="object 1387"/>
          <p:cNvSpPr/>
          <p:nvPr/>
        </p:nvSpPr>
        <p:spPr>
          <a:xfrm>
            <a:off x="3408858" y="2563077"/>
            <a:ext cx="0" cy="151130"/>
          </a:xfrm>
          <a:custGeom>
            <a:avLst/>
            <a:gdLst/>
            <a:ahLst/>
            <a:cxnLst/>
            <a:rect l="l" t="t" r="r" b="b"/>
            <a:pathLst>
              <a:path h="151130">
                <a:moveTo>
                  <a:pt x="0" y="150660"/>
                </a:moveTo>
                <a:lnTo>
                  <a:pt x="0" y="0"/>
                </a:lnTo>
              </a:path>
            </a:pathLst>
          </a:custGeom>
          <a:ln w="381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8" name="object 1388"/>
          <p:cNvSpPr/>
          <p:nvPr/>
        </p:nvSpPr>
        <p:spPr>
          <a:xfrm>
            <a:off x="4635817" y="2563077"/>
            <a:ext cx="0" cy="151130"/>
          </a:xfrm>
          <a:custGeom>
            <a:avLst/>
            <a:gdLst/>
            <a:ahLst/>
            <a:cxnLst/>
            <a:rect l="l" t="t" r="r" b="b"/>
            <a:pathLst>
              <a:path h="151130">
                <a:moveTo>
                  <a:pt x="0" y="150660"/>
                </a:moveTo>
                <a:lnTo>
                  <a:pt x="0" y="0"/>
                </a:lnTo>
              </a:path>
            </a:pathLst>
          </a:custGeom>
          <a:ln w="381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9" name="object 1389"/>
          <p:cNvSpPr/>
          <p:nvPr/>
        </p:nvSpPr>
        <p:spPr>
          <a:xfrm>
            <a:off x="1936508" y="2758935"/>
            <a:ext cx="1227455" cy="151130"/>
          </a:xfrm>
          <a:custGeom>
            <a:avLst/>
            <a:gdLst/>
            <a:ahLst/>
            <a:cxnLst/>
            <a:rect l="l" t="t" r="r" b="b"/>
            <a:pathLst>
              <a:path w="1227455" h="151130">
                <a:moveTo>
                  <a:pt x="0" y="150660"/>
                </a:moveTo>
                <a:lnTo>
                  <a:pt x="1226958" y="150660"/>
                </a:lnTo>
                <a:lnTo>
                  <a:pt x="1226958" y="0"/>
                </a:lnTo>
                <a:lnTo>
                  <a:pt x="0" y="0"/>
                </a:lnTo>
                <a:lnTo>
                  <a:pt x="0" y="150660"/>
                </a:lnTo>
                <a:close/>
              </a:path>
            </a:pathLst>
          </a:custGeom>
          <a:solidFill>
            <a:srgbClr val="E9E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0" name="object 1390"/>
          <p:cNvSpPr/>
          <p:nvPr/>
        </p:nvSpPr>
        <p:spPr>
          <a:xfrm>
            <a:off x="1936508" y="290959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1" name="object 1391"/>
          <p:cNvSpPr/>
          <p:nvPr/>
        </p:nvSpPr>
        <p:spPr>
          <a:xfrm>
            <a:off x="1936508" y="290959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2" name="object 1392"/>
          <p:cNvSpPr/>
          <p:nvPr/>
        </p:nvSpPr>
        <p:spPr>
          <a:xfrm>
            <a:off x="1936508" y="275893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3" name="object 1393"/>
          <p:cNvSpPr/>
          <p:nvPr/>
        </p:nvSpPr>
        <p:spPr>
          <a:xfrm>
            <a:off x="1936508" y="275893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4" name="object 1394"/>
          <p:cNvSpPr txBox="1"/>
          <p:nvPr/>
        </p:nvSpPr>
        <p:spPr>
          <a:xfrm>
            <a:off x="1906871" y="2905478"/>
            <a:ext cx="68580" cy="103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00" spc="15" dirty="0">
                <a:solidFill>
                  <a:srgbClr val="262626"/>
                </a:solidFill>
                <a:latin typeface="Lucida Sans Unicode"/>
                <a:cs typeface="Lucida Sans Unicode"/>
              </a:rPr>
              <a:t>0</a:t>
            </a:r>
            <a:endParaRPr sz="500">
              <a:latin typeface="Lucida Sans Unicode"/>
              <a:cs typeface="Lucida Sans Unicode"/>
            </a:endParaRPr>
          </a:p>
        </p:txBody>
      </p:sp>
      <p:sp>
        <p:nvSpPr>
          <p:cNvPr id="1395" name="object 1395"/>
          <p:cNvSpPr/>
          <p:nvPr/>
        </p:nvSpPr>
        <p:spPr>
          <a:xfrm>
            <a:off x="2181900" y="2758935"/>
            <a:ext cx="0" cy="151130"/>
          </a:xfrm>
          <a:custGeom>
            <a:avLst/>
            <a:gdLst/>
            <a:ahLst/>
            <a:cxnLst/>
            <a:rect l="l" t="t" r="r" b="b"/>
            <a:pathLst>
              <a:path h="151130">
                <a:moveTo>
                  <a:pt x="0" y="150660"/>
                </a:moveTo>
                <a:lnTo>
                  <a:pt x="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6" name="object 1396"/>
          <p:cNvSpPr/>
          <p:nvPr/>
        </p:nvSpPr>
        <p:spPr>
          <a:xfrm>
            <a:off x="2181900" y="290959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7" name="object 1397"/>
          <p:cNvSpPr/>
          <p:nvPr/>
        </p:nvSpPr>
        <p:spPr>
          <a:xfrm>
            <a:off x="2181900" y="290959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8" name="object 1398"/>
          <p:cNvSpPr/>
          <p:nvPr/>
        </p:nvSpPr>
        <p:spPr>
          <a:xfrm>
            <a:off x="2181900" y="275893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9" name="object 1399"/>
          <p:cNvSpPr/>
          <p:nvPr/>
        </p:nvSpPr>
        <p:spPr>
          <a:xfrm>
            <a:off x="2181900" y="275893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0" name="object 1400"/>
          <p:cNvSpPr/>
          <p:nvPr/>
        </p:nvSpPr>
        <p:spPr>
          <a:xfrm>
            <a:off x="2427292" y="2758935"/>
            <a:ext cx="0" cy="151130"/>
          </a:xfrm>
          <a:custGeom>
            <a:avLst/>
            <a:gdLst/>
            <a:ahLst/>
            <a:cxnLst/>
            <a:rect l="l" t="t" r="r" b="b"/>
            <a:pathLst>
              <a:path h="151130">
                <a:moveTo>
                  <a:pt x="0" y="150660"/>
                </a:moveTo>
                <a:lnTo>
                  <a:pt x="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1" name="object 1401"/>
          <p:cNvSpPr/>
          <p:nvPr/>
        </p:nvSpPr>
        <p:spPr>
          <a:xfrm>
            <a:off x="2427292" y="290959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2" name="object 1402"/>
          <p:cNvSpPr/>
          <p:nvPr/>
        </p:nvSpPr>
        <p:spPr>
          <a:xfrm>
            <a:off x="2427292" y="290959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3" name="object 1403"/>
          <p:cNvSpPr/>
          <p:nvPr/>
        </p:nvSpPr>
        <p:spPr>
          <a:xfrm>
            <a:off x="2427292" y="275893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4" name="object 1404"/>
          <p:cNvSpPr/>
          <p:nvPr/>
        </p:nvSpPr>
        <p:spPr>
          <a:xfrm>
            <a:off x="2427292" y="275893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5" name="object 1405"/>
          <p:cNvSpPr/>
          <p:nvPr/>
        </p:nvSpPr>
        <p:spPr>
          <a:xfrm>
            <a:off x="2672683" y="2758935"/>
            <a:ext cx="0" cy="151130"/>
          </a:xfrm>
          <a:custGeom>
            <a:avLst/>
            <a:gdLst/>
            <a:ahLst/>
            <a:cxnLst/>
            <a:rect l="l" t="t" r="r" b="b"/>
            <a:pathLst>
              <a:path h="151130">
                <a:moveTo>
                  <a:pt x="0" y="150660"/>
                </a:moveTo>
                <a:lnTo>
                  <a:pt x="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6" name="object 1406"/>
          <p:cNvSpPr/>
          <p:nvPr/>
        </p:nvSpPr>
        <p:spPr>
          <a:xfrm>
            <a:off x="2672683" y="290959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7" name="object 1407"/>
          <p:cNvSpPr/>
          <p:nvPr/>
        </p:nvSpPr>
        <p:spPr>
          <a:xfrm>
            <a:off x="2672683" y="290959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8" name="object 1408"/>
          <p:cNvSpPr/>
          <p:nvPr/>
        </p:nvSpPr>
        <p:spPr>
          <a:xfrm>
            <a:off x="2672683" y="275893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9" name="object 1409"/>
          <p:cNvSpPr/>
          <p:nvPr/>
        </p:nvSpPr>
        <p:spPr>
          <a:xfrm>
            <a:off x="2672683" y="275893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0" name="object 1410"/>
          <p:cNvSpPr txBox="1"/>
          <p:nvPr/>
        </p:nvSpPr>
        <p:spPr>
          <a:xfrm>
            <a:off x="2154615" y="2905478"/>
            <a:ext cx="557530" cy="103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56540" algn="l"/>
                <a:tab pos="501650" algn="l"/>
              </a:tabLst>
            </a:pPr>
            <a:r>
              <a:rPr sz="500" spc="15" dirty="0">
                <a:solidFill>
                  <a:srgbClr val="262626"/>
                </a:solidFill>
                <a:latin typeface="Lucida Sans Unicode"/>
                <a:cs typeface="Lucida Sans Unicode"/>
              </a:rPr>
              <a:t>1	2	3</a:t>
            </a:r>
            <a:endParaRPr sz="500">
              <a:latin typeface="Lucida Sans Unicode"/>
              <a:cs typeface="Lucida Sans Unicode"/>
            </a:endParaRPr>
          </a:p>
        </p:txBody>
      </p:sp>
      <p:sp>
        <p:nvSpPr>
          <p:cNvPr id="1411" name="object 1411"/>
          <p:cNvSpPr/>
          <p:nvPr/>
        </p:nvSpPr>
        <p:spPr>
          <a:xfrm>
            <a:off x="2918075" y="2758935"/>
            <a:ext cx="0" cy="151130"/>
          </a:xfrm>
          <a:custGeom>
            <a:avLst/>
            <a:gdLst/>
            <a:ahLst/>
            <a:cxnLst/>
            <a:rect l="l" t="t" r="r" b="b"/>
            <a:pathLst>
              <a:path h="151130">
                <a:moveTo>
                  <a:pt x="0" y="150660"/>
                </a:moveTo>
                <a:lnTo>
                  <a:pt x="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2" name="object 1412"/>
          <p:cNvSpPr/>
          <p:nvPr/>
        </p:nvSpPr>
        <p:spPr>
          <a:xfrm>
            <a:off x="2918075" y="290959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3" name="object 1413"/>
          <p:cNvSpPr/>
          <p:nvPr/>
        </p:nvSpPr>
        <p:spPr>
          <a:xfrm>
            <a:off x="2918075" y="290959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4" name="object 1414"/>
          <p:cNvSpPr/>
          <p:nvPr/>
        </p:nvSpPr>
        <p:spPr>
          <a:xfrm>
            <a:off x="2918075" y="275893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5" name="object 1415"/>
          <p:cNvSpPr/>
          <p:nvPr/>
        </p:nvSpPr>
        <p:spPr>
          <a:xfrm>
            <a:off x="2918075" y="275893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6" name="object 1416"/>
          <p:cNvSpPr txBox="1"/>
          <p:nvPr/>
        </p:nvSpPr>
        <p:spPr>
          <a:xfrm>
            <a:off x="2887545" y="2905478"/>
            <a:ext cx="68580" cy="103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00" spc="15" dirty="0">
                <a:solidFill>
                  <a:srgbClr val="262626"/>
                </a:solidFill>
                <a:latin typeface="Lucida Sans Unicode"/>
                <a:cs typeface="Lucida Sans Unicode"/>
              </a:rPr>
              <a:t>4</a:t>
            </a:r>
            <a:endParaRPr sz="500">
              <a:latin typeface="Lucida Sans Unicode"/>
              <a:cs typeface="Lucida Sans Unicode"/>
            </a:endParaRPr>
          </a:p>
        </p:txBody>
      </p:sp>
      <p:sp>
        <p:nvSpPr>
          <p:cNvPr id="1417" name="object 1417"/>
          <p:cNvSpPr/>
          <p:nvPr/>
        </p:nvSpPr>
        <p:spPr>
          <a:xfrm>
            <a:off x="3163467" y="290959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8" name="object 1418"/>
          <p:cNvSpPr/>
          <p:nvPr/>
        </p:nvSpPr>
        <p:spPr>
          <a:xfrm>
            <a:off x="3163467" y="290959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9" name="object 1419"/>
          <p:cNvSpPr/>
          <p:nvPr/>
        </p:nvSpPr>
        <p:spPr>
          <a:xfrm>
            <a:off x="3163467" y="275893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0" name="object 1420"/>
          <p:cNvSpPr/>
          <p:nvPr/>
        </p:nvSpPr>
        <p:spPr>
          <a:xfrm>
            <a:off x="3163467" y="275893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1" name="object 1421"/>
          <p:cNvSpPr txBox="1"/>
          <p:nvPr/>
        </p:nvSpPr>
        <p:spPr>
          <a:xfrm>
            <a:off x="3134931" y="2905478"/>
            <a:ext cx="68580" cy="103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00" spc="15" dirty="0">
                <a:solidFill>
                  <a:srgbClr val="262626"/>
                </a:solidFill>
                <a:latin typeface="Lucida Sans Unicode"/>
                <a:cs typeface="Lucida Sans Unicode"/>
              </a:rPr>
              <a:t>5</a:t>
            </a:r>
            <a:endParaRPr sz="500">
              <a:latin typeface="Lucida Sans Unicode"/>
              <a:cs typeface="Lucida Sans Unicode"/>
            </a:endParaRPr>
          </a:p>
        </p:txBody>
      </p:sp>
      <p:sp>
        <p:nvSpPr>
          <p:cNvPr id="1422" name="object 1422"/>
          <p:cNvSpPr txBox="1"/>
          <p:nvPr/>
        </p:nvSpPr>
        <p:spPr>
          <a:xfrm>
            <a:off x="2181588" y="2987338"/>
            <a:ext cx="744855" cy="111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0" spc="25" dirty="0">
                <a:solidFill>
                  <a:srgbClr val="262626"/>
                </a:solidFill>
                <a:latin typeface="Lucida Sans Unicode"/>
                <a:cs typeface="Lucida Sans Unicode"/>
              </a:rPr>
              <a:t>Time</a:t>
            </a:r>
            <a:r>
              <a:rPr sz="550" spc="-45" dirty="0">
                <a:solidFill>
                  <a:srgbClr val="262626"/>
                </a:solidFill>
                <a:latin typeface="Lucida Sans Unicode"/>
                <a:cs typeface="Lucida Sans Unicode"/>
              </a:rPr>
              <a:t> </a:t>
            </a:r>
            <a:r>
              <a:rPr sz="550" spc="25" dirty="0">
                <a:solidFill>
                  <a:srgbClr val="262626"/>
                </a:solidFill>
                <a:latin typeface="Lucida Sans Unicode"/>
                <a:cs typeface="Lucida Sans Unicode"/>
              </a:rPr>
              <a:t>(milliseconds)</a:t>
            </a:r>
            <a:endParaRPr sz="550">
              <a:latin typeface="Lucida Sans Unicode"/>
              <a:cs typeface="Lucida Sans Unicode"/>
            </a:endParaRPr>
          </a:p>
        </p:txBody>
      </p:sp>
      <p:sp>
        <p:nvSpPr>
          <p:cNvPr id="1423" name="object 1423"/>
          <p:cNvSpPr/>
          <p:nvPr/>
        </p:nvSpPr>
        <p:spPr>
          <a:xfrm>
            <a:off x="1936508" y="290959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4" name="object 1424"/>
          <p:cNvSpPr/>
          <p:nvPr/>
        </p:nvSpPr>
        <p:spPr>
          <a:xfrm>
            <a:off x="1936508" y="290959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5" name="object 1425"/>
          <p:cNvSpPr/>
          <p:nvPr/>
        </p:nvSpPr>
        <p:spPr>
          <a:xfrm>
            <a:off x="3163467" y="290959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6" name="object 1426"/>
          <p:cNvSpPr/>
          <p:nvPr/>
        </p:nvSpPr>
        <p:spPr>
          <a:xfrm>
            <a:off x="3163467" y="290959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7" name="object 1427"/>
          <p:cNvSpPr/>
          <p:nvPr/>
        </p:nvSpPr>
        <p:spPr>
          <a:xfrm>
            <a:off x="1833248" y="2906577"/>
            <a:ext cx="24130" cy="3175"/>
          </a:xfrm>
          <a:custGeom>
            <a:avLst/>
            <a:gdLst/>
            <a:ahLst/>
            <a:cxnLst/>
            <a:rect l="l" t="t" r="r" b="b"/>
            <a:pathLst>
              <a:path w="24130" h="3175">
                <a:moveTo>
                  <a:pt x="0" y="0"/>
                </a:moveTo>
                <a:lnTo>
                  <a:pt x="23850" y="0"/>
                </a:lnTo>
                <a:lnTo>
                  <a:pt x="23850" y="3162"/>
                </a:lnTo>
                <a:lnTo>
                  <a:pt x="0" y="3162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8" name="object 1428"/>
          <p:cNvSpPr/>
          <p:nvPr/>
        </p:nvSpPr>
        <p:spPr>
          <a:xfrm>
            <a:off x="1936508" y="2871930"/>
            <a:ext cx="1227455" cy="0"/>
          </a:xfrm>
          <a:custGeom>
            <a:avLst/>
            <a:gdLst/>
            <a:ahLst/>
            <a:cxnLst/>
            <a:rect l="l" t="t" r="r" b="b"/>
            <a:pathLst>
              <a:path w="1227455">
                <a:moveTo>
                  <a:pt x="0" y="0"/>
                </a:moveTo>
                <a:lnTo>
                  <a:pt x="122695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9" name="object 1429"/>
          <p:cNvSpPr/>
          <p:nvPr/>
        </p:nvSpPr>
        <p:spPr>
          <a:xfrm>
            <a:off x="1936508" y="287193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0" name="object 1430"/>
          <p:cNvSpPr/>
          <p:nvPr/>
        </p:nvSpPr>
        <p:spPr>
          <a:xfrm>
            <a:off x="1936508" y="287193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1" name="object 1431"/>
          <p:cNvSpPr/>
          <p:nvPr/>
        </p:nvSpPr>
        <p:spPr>
          <a:xfrm>
            <a:off x="3163467" y="287193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2" name="object 1432"/>
          <p:cNvSpPr/>
          <p:nvPr/>
        </p:nvSpPr>
        <p:spPr>
          <a:xfrm>
            <a:off x="3163467" y="287193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3" name="object 1433"/>
          <p:cNvSpPr/>
          <p:nvPr/>
        </p:nvSpPr>
        <p:spPr>
          <a:xfrm>
            <a:off x="1834081" y="2868912"/>
            <a:ext cx="24130" cy="3175"/>
          </a:xfrm>
          <a:custGeom>
            <a:avLst/>
            <a:gdLst/>
            <a:ahLst/>
            <a:cxnLst/>
            <a:rect l="l" t="t" r="r" b="b"/>
            <a:pathLst>
              <a:path w="24130" h="3175">
                <a:moveTo>
                  <a:pt x="0" y="0"/>
                </a:moveTo>
                <a:lnTo>
                  <a:pt x="23850" y="0"/>
                </a:lnTo>
                <a:lnTo>
                  <a:pt x="23850" y="3162"/>
                </a:lnTo>
                <a:lnTo>
                  <a:pt x="0" y="3162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4" name="object 1434"/>
          <p:cNvSpPr/>
          <p:nvPr/>
        </p:nvSpPr>
        <p:spPr>
          <a:xfrm>
            <a:off x="1936508" y="2834265"/>
            <a:ext cx="1227455" cy="0"/>
          </a:xfrm>
          <a:custGeom>
            <a:avLst/>
            <a:gdLst/>
            <a:ahLst/>
            <a:cxnLst/>
            <a:rect l="l" t="t" r="r" b="b"/>
            <a:pathLst>
              <a:path w="1227455">
                <a:moveTo>
                  <a:pt x="0" y="0"/>
                </a:moveTo>
                <a:lnTo>
                  <a:pt x="122695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5" name="object 1435"/>
          <p:cNvSpPr/>
          <p:nvPr/>
        </p:nvSpPr>
        <p:spPr>
          <a:xfrm>
            <a:off x="1936508" y="283426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6" name="object 1436"/>
          <p:cNvSpPr/>
          <p:nvPr/>
        </p:nvSpPr>
        <p:spPr>
          <a:xfrm>
            <a:off x="1936508" y="283426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7" name="object 1437"/>
          <p:cNvSpPr/>
          <p:nvPr/>
        </p:nvSpPr>
        <p:spPr>
          <a:xfrm>
            <a:off x="3163467" y="283426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8" name="object 1438"/>
          <p:cNvSpPr/>
          <p:nvPr/>
        </p:nvSpPr>
        <p:spPr>
          <a:xfrm>
            <a:off x="3163467" y="283426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9" name="object 1439"/>
          <p:cNvSpPr/>
          <p:nvPr/>
        </p:nvSpPr>
        <p:spPr>
          <a:xfrm>
            <a:off x="1936508" y="2796600"/>
            <a:ext cx="1227455" cy="0"/>
          </a:xfrm>
          <a:custGeom>
            <a:avLst/>
            <a:gdLst/>
            <a:ahLst/>
            <a:cxnLst/>
            <a:rect l="l" t="t" r="r" b="b"/>
            <a:pathLst>
              <a:path w="1227455">
                <a:moveTo>
                  <a:pt x="0" y="0"/>
                </a:moveTo>
                <a:lnTo>
                  <a:pt x="122695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0" name="object 1440"/>
          <p:cNvSpPr/>
          <p:nvPr/>
        </p:nvSpPr>
        <p:spPr>
          <a:xfrm>
            <a:off x="1936508" y="2796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1" name="object 1441"/>
          <p:cNvSpPr/>
          <p:nvPr/>
        </p:nvSpPr>
        <p:spPr>
          <a:xfrm>
            <a:off x="1936508" y="2796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2" name="object 1442"/>
          <p:cNvSpPr/>
          <p:nvPr/>
        </p:nvSpPr>
        <p:spPr>
          <a:xfrm>
            <a:off x="3163467" y="2796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3" name="object 1443"/>
          <p:cNvSpPr/>
          <p:nvPr/>
        </p:nvSpPr>
        <p:spPr>
          <a:xfrm>
            <a:off x="3163467" y="2796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4" name="object 1444"/>
          <p:cNvSpPr/>
          <p:nvPr/>
        </p:nvSpPr>
        <p:spPr>
          <a:xfrm>
            <a:off x="1936508" y="275893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5" name="object 1445"/>
          <p:cNvSpPr/>
          <p:nvPr/>
        </p:nvSpPr>
        <p:spPr>
          <a:xfrm>
            <a:off x="1936508" y="275893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6" name="object 1446"/>
          <p:cNvSpPr/>
          <p:nvPr/>
        </p:nvSpPr>
        <p:spPr>
          <a:xfrm>
            <a:off x="3163467" y="275893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7" name="object 1447"/>
          <p:cNvSpPr/>
          <p:nvPr/>
        </p:nvSpPr>
        <p:spPr>
          <a:xfrm>
            <a:off x="3163467" y="275893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8" name="object 1448"/>
          <p:cNvSpPr txBox="1"/>
          <p:nvPr/>
        </p:nvSpPr>
        <p:spPr>
          <a:xfrm>
            <a:off x="1846513" y="2478844"/>
            <a:ext cx="89535" cy="4616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1435">
              <a:lnSpc>
                <a:spcPts val="360"/>
              </a:lnSpc>
              <a:spcBef>
                <a:spcPts val="90"/>
              </a:spcBef>
            </a:pPr>
            <a:r>
              <a:rPr sz="300" dirty="0">
                <a:solidFill>
                  <a:srgbClr val="262626"/>
                </a:solidFill>
                <a:latin typeface="Lucida Sans Unicode"/>
                <a:cs typeface="Lucida Sans Unicode"/>
              </a:rPr>
              <a:t>5</a:t>
            </a:r>
            <a:endParaRPr sz="300">
              <a:latin typeface="Lucida Sans Unicode"/>
              <a:cs typeface="Lucida Sans Unicode"/>
            </a:endParaRPr>
          </a:p>
          <a:p>
            <a:pPr marL="12700">
              <a:lnSpc>
                <a:spcPts val="325"/>
              </a:lnSpc>
            </a:pPr>
            <a:r>
              <a:rPr sz="300" dirty="0">
                <a:solidFill>
                  <a:srgbClr val="262626"/>
                </a:solidFill>
                <a:latin typeface="Lucida Sans Unicode"/>
                <a:cs typeface="Lucida Sans Unicode"/>
              </a:rPr>
              <a:t>0.4</a:t>
            </a:r>
            <a:endParaRPr sz="300">
              <a:latin typeface="Lucida Sans Unicode"/>
              <a:cs typeface="Lucida Sans Unicode"/>
            </a:endParaRPr>
          </a:p>
          <a:p>
            <a:pPr marL="13970">
              <a:lnSpc>
                <a:spcPts val="295"/>
              </a:lnSpc>
            </a:pPr>
            <a:r>
              <a:rPr sz="300" dirty="0">
                <a:solidFill>
                  <a:srgbClr val="262626"/>
                </a:solidFill>
                <a:latin typeface="Lucida Sans Unicode"/>
                <a:cs typeface="Lucida Sans Unicode"/>
              </a:rPr>
              <a:t>0.2</a:t>
            </a:r>
            <a:endParaRPr sz="300">
              <a:latin typeface="Lucida Sans Unicode"/>
              <a:cs typeface="Lucida Sans Unicode"/>
            </a:endParaRPr>
          </a:p>
          <a:p>
            <a:pPr marL="12700">
              <a:lnSpc>
                <a:spcPts val="295"/>
              </a:lnSpc>
            </a:pPr>
            <a:r>
              <a:rPr sz="300" dirty="0">
                <a:solidFill>
                  <a:srgbClr val="262626"/>
                </a:solidFill>
                <a:latin typeface="Lucida Sans Unicode"/>
                <a:cs typeface="Lucida Sans Unicode"/>
              </a:rPr>
              <a:t>0.0</a:t>
            </a:r>
            <a:endParaRPr sz="300">
              <a:latin typeface="Lucida Sans Unicode"/>
              <a:cs typeface="Lucida Sans Unicode"/>
            </a:endParaRPr>
          </a:p>
          <a:p>
            <a:pPr marL="15875">
              <a:lnSpc>
                <a:spcPts val="295"/>
              </a:lnSpc>
            </a:pPr>
            <a:r>
              <a:rPr sz="300" dirty="0">
                <a:solidFill>
                  <a:srgbClr val="262626"/>
                </a:solidFill>
                <a:latin typeface="Lucida Sans Unicode"/>
                <a:cs typeface="Lucida Sans Unicode"/>
              </a:rPr>
              <a:t>0.2</a:t>
            </a:r>
            <a:endParaRPr sz="300">
              <a:latin typeface="Lucida Sans Unicode"/>
              <a:cs typeface="Lucida Sans Unicode"/>
            </a:endParaRPr>
          </a:p>
          <a:p>
            <a:pPr marL="13970">
              <a:lnSpc>
                <a:spcPts val="325"/>
              </a:lnSpc>
            </a:pPr>
            <a:r>
              <a:rPr sz="300" dirty="0">
                <a:solidFill>
                  <a:srgbClr val="262626"/>
                </a:solidFill>
                <a:latin typeface="Lucida Sans Unicode"/>
                <a:cs typeface="Lucida Sans Unicode"/>
              </a:rPr>
              <a:t>0.4</a:t>
            </a:r>
            <a:endParaRPr sz="300">
              <a:latin typeface="Lucida Sans Unicode"/>
              <a:cs typeface="Lucida Sans Unicode"/>
            </a:endParaRPr>
          </a:p>
          <a:p>
            <a:pPr marL="14604">
              <a:lnSpc>
                <a:spcPts val="325"/>
              </a:lnSpc>
            </a:pPr>
            <a:r>
              <a:rPr sz="300" dirty="0">
                <a:solidFill>
                  <a:srgbClr val="262626"/>
                </a:solidFill>
                <a:latin typeface="Lucida Sans Unicode"/>
                <a:cs typeface="Lucida Sans Unicode"/>
              </a:rPr>
              <a:t>1.0</a:t>
            </a:r>
            <a:endParaRPr sz="300">
              <a:latin typeface="Lucida Sans Unicode"/>
              <a:cs typeface="Lucida Sans Unicode"/>
            </a:endParaRPr>
          </a:p>
          <a:p>
            <a:pPr marL="13335">
              <a:lnSpc>
                <a:spcPts val="295"/>
              </a:lnSpc>
            </a:pPr>
            <a:r>
              <a:rPr sz="300" dirty="0">
                <a:solidFill>
                  <a:srgbClr val="262626"/>
                </a:solidFill>
                <a:latin typeface="Lucida Sans Unicode"/>
                <a:cs typeface="Lucida Sans Unicode"/>
              </a:rPr>
              <a:t>0.5</a:t>
            </a:r>
            <a:endParaRPr sz="300">
              <a:latin typeface="Lucida Sans Unicode"/>
              <a:cs typeface="Lucida Sans Unicode"/>
            </a:endParaRPr>
          </a:p>
          <a:p>
            <a:pPr marL="12700">
              <a:lnSpc>
                <a:spcPts val="295"/>
              </a:lnSpc>
            </a:pPr>
            <a:r>
              <a:rPr sz="300" dirty="0">
                <a:solidFill>
                  <a:srgbClr val="262626"/>
                </a:solidFill>
                <a:latin typeface="Lucida Sans Unicode"/>
                <a:cs typeface="Lucida Sans Unicode"/>
              </a:rPr>
              <a:t>0.0</a:t>
            </a:r>
            <a:endParaRPr sz="300">
              <a:latin typeface="Lucida Sans Unicode"/>
              <a:cs typeface="Lucida Sans Unicode"/>
            </a:endParaRPr>
          </a:p>
          <a:p>
            <a:pPr marL="15240">
              <a:lnSpc>
                <a:spcPts val="295"/>
              </a:lnSpc>
            </a:pPr>
            <a:r>
              <a:rPr sz="300" dirty="0">
                <a:solidFill>
                  <a:srgbClr val="262626"/>
                </a:solidFill>
                <a:latin typeface="Lucida Sans Unicode"/>
                <a:cs typeface="Lucida Sans Unicode"/>
              </a:rPr>
              <a:t>0.5</a:t>
            </a:r>
            <a:endParaRPr sz="300">
              <a:latin typeface="Lucida Sans Unicode"/>
              <a:cs typeface="Lucida Sans Unicode"/>
            </a:endParaRPr>
          </a:p>
          <a:p>
            <a:pPr marL="14604">
              <a:lnSpc>
                <a:spcPts val="330"/>
              </a:lnSpc>
            </a:pPr>
            <a:r>
              <a:rPr sz="300" dirty="0">
                <a:solidFill>
                  <a:srgbClr val="262626"/>
                </a:solidFill>
                <a:latin typeface="Lucida Sans Unicode"/>
                <a:cs typeface="Lucida Sans Unicode"/>
              </a:rPr>
              <a:t>1.0</a:t>
            </a:r>
            <a:endParaRPr sz="300">
              <a:latin typeface="Lucida Sans Unicode"/>
              <a:cs typeface="Lucida Sans Unicode"/>
            </a:endParaRPr>
          </a:p>
        </p:txBody>
      </p:sp>
      <p:sp>
        <p:nvSpPr>
          <p:cNvPr id="1449" name="object 1449"/>
          <p:cNvSpPr txBox="1"/>
          <p:nvPr/>
        </p:nvSpPr>
        <p:spPr>
          <a:xfrm>
            <a:off x="1699318" y="974360"/>
            <a:ext cx="97155" cy="19685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650"/>
              </a:lnSpc>
            </a:pPr>
            <a:r>
              <a:rPr sz="550" spc="25" dirty="0">
                <a:solidFill>
                  <a:srgbClr val="262626"/>
                </a:solidFill>
                <a:latin typeface="Lucida Sans Unicode"/>
                <a:cs typeface="Lucida Sans Unicode"/>
              </a:rPr>
              <a:t>p=10 </a:t>
            </a:r>
            <a:r>
              <a:rPr sz="550" spc="30" dirty="0">
                <a:solidFill>
                  <a:srgbClr val="262626"/>
                </a:solidFill>
                <a:latin typeface="Lucida Sans Unicode"/>
                <a:cs typeface="Lucida Sans Unicode"/>
              </a:rPr>
              <a:t>p=9 p=8 p=7 p=6 p=5 p=4 p=3 p=2</a:t>
            </a:r>
            <a:r>
              <a:rPr sz="550" spc="-5" dirty="0">
                <a:solidFill>
                  <a:srgbClr val="262626"/>
                </a:solidFill>
                <a:latin typeface="Lucida Sans Unicode"/>
                <a:cs typeface="Lucida Sans Unicode"/>
              </a:rPr>
              <a:t> </a:t>
            </a:r>
            <a:r>
              <a:rPr sz="550" spc="30" dirty="0">
                <a:solidFill>
                  <a:srgbClr val="262626"/>
                </a:solidFill>
                <a:latin typeface="Lucida Sans Unicode"/>
                <a:cs typeface="Lucida Sans Unicode"/>
              </a:rPr>
              <a:t>p=1</a:t>
            </a:r>
            <a:endParaRPr sz="550">
              <a:latin typeface="Lucida Sans Unicode"/>
              <a:cs typeface="Lucida Sans Unicode"/>
            </a:endParaRPr>
          </a:p>
        </p:txBody>
      </p:sp>
      <p:sp>
        <p:nvSpPr>
          <p:cNvPr id="1450" name="object 1450"/>
          <p:cNvSpPr/>
          <p:nvPr/>
        </p:nvSpPr>
        <p:spPr>
          <a:xfrm>
            <a:off x="1936508" y="2816168"/>
            <a:ext cx="1227455" cy="73660"/>
          </a:xfrm>
          <a:custGeom>
            <a:avLst/>
            <a:gdLst/>
            <a:ahLst/>
            <a:cxnLst/>
            <a:rect l="l" t="t" r="r" b="b"/>
            <a:pathLst>
              <a:path w="1227455" h="73660">
                <a:moveTo>
                  <a:pt x="0" y="24239"/>
                </a:moveTo>
                <a:lnTo>
                  <a:pt x="15336" y="12763"/>
                </a:lnTo>
                <a:lnTo>
                  <a:pt x="30673" y="25821"/>
                </a:lnTo>
                <a:lnTo>
                  <a:pt x="46010" y="14087"/>
                </a:lnTo>
                <a:lnTo>
                  <a:pt x="61347" y="22473"/>
                </a:lnTo>
                <a:lnTo>
                  <a:pt x="76684" y="11034"/>
                </a:lnTo>
                <a:lnTo>
                  <a:pt x="92021" y="21591"/>
                </a:lnTo>
                <a:lnTo>
                  <a:pt x="107358" y="18545"/>
                </a:lnTo>
                <a:lnTo>
                  <a:pt x="122695" y="15246"/>
                </a:lnTo>
                <a:lnTo>
                  <a:pt x="138032" y="26152"/>
                </a:lnTo>
                <a:lnTo>
                  <a:pt x="153369" y="16165"/>
                </a:lnTo>
                <a:lnTo>
                  <a:pt x="168706" y="35605"/>
                </a:lnTo>
                <a:lnTo>
                  <a:pt x="184043" y="10115"/>
                </a:lnTo>
                <a:lnTo>
                  <a:pt x="199380" y="36193"/>
                </a:lnTo>
                <a:lnTo>
                  <a:pt x="214717" y="10004"/>
                </a:lnTo>
                <a:lnTo>
                  <a:pt x="230054" y="26262"/>
                </a:lnTo>
                <a:lnTo>
                  <a:pt x="245391" y="13241"/>
                </a:lnTo>
                <a:lnTo>
                  <a:pt x="260728" y="17471"/>
                </a:lnTo>
                <a:lnTo>
                  <a:pt x="276065" y="29131"/>
                </a:lnTo>
                <a:lnTo>
                  <a:pt x="291402" y="17218"/>
                </a:lnTo>
                <a:lnTo>
                  <a:pt x="306739" y="43108"/>
                </a:lnTo>
                <a:lnTo>
                  <a:pt x="322076" y="16165"/>
                </a:lnTo>
                <a:lnTo>
                  <a:pt x="337413" y="58115"/>
                </a:lnTo>
                <a:lnTo>
                  <a:pt x="352750" y="15963"/>
                </a:lnTo>
                <a:lnTo>
                  <a:pt x="368087" y="40607"/>
                </a:lnTo>
                <a:lnTo>
                  <a:pt x="383424" y="14400"/>
                </a:lnTo>
                <a:lnTo>
                  <a:pt x="398761" y="28984"/>
                </a:lnTo>
                <a:lnTo>
                  <a:pt x="414098" y="18319"/>
                </a:lnTo>
                <a:lnTo>
                  <a:pt x="429435" y="11549"/>
                </a:lnTo>
                <a:lnTo>
                  <a:pt x="444772" y="49288"/>
                </a:lnTo>
                <a:lnTo>
                  <a:pt x="460109" y="23834"/>
                </a:lnTo>
                <a:lnTo>
                  <a:pt x="475446" y="63118"/>
                </a:lnTo>
                <a:lnTo>
                  <a:pt x="490783" y="26409"/>
                </a:lnTo>
                <a:lnTo>
                  <a:pt x="506120" y="73417"/>
                </a:lnTo>
                <a:lnTo>
                  <a:pt x="521457" y="22326"/>
                </a:lnTo>
                <a:lnTo>
                  <a:pt x="536794" y="34722"/>
                </a:lnTo>
                <a:lnTo>
                  <a:pt x="552131" y="20303"/>
                </a:lnTo>
                <a:lnTo>
                  <a:pt x="567468" y="21076"/>
                </a:lnTo>
                <a:lnTo>
                  <a:pt x="582805" y="27807"/>
                </a:lnTo>
                <a:lnTo>
                  <a:pt x="598142" y="9673"/>
                </a:lnTo>
                <a:lnTo>
                  <a:pt x="613479" y="64295"/>
                </a:lnTo>
                <a:lnTo>
                  <a:pt x="628816" y="24644"/>
                </a:lnTo>
                <a:lnTo>
                  <a:pt x="644153" y="69003"/>
                </a:lnTo>
                <a:lnTo>
                  <a:pt x="659490" y="28248"/>
                </a:lnTo>
                <a:lnTo>
                  <a:pt x="674827" y="58410"/>
                </a:lnTo>
                <a:lnTo>
                  <a:pt x="690164" y="20276"/>
                </a:lnTo>
                <a:lnTo>
                  <a:pt x="705501" y="22713"/>
                </a:lnTo>
                <a:lnTo>
                  <a:pt x="720838" y="20598"/>
                </a:lnTo>
                <a:lnTo>
                  <a:pt x="736175" y="5811"/>
                </a:lnTo>
                <a:lnTo>
                  <a:pt x="751512" y="36782"/>
                </a:lnTo>
                <a:lnTo>
                  <a:pt x="766849" y="9379"/>
                </a:lnTo>
                <a:lnTo>
                  <a:pt x="782186" y="53554"/>
                </a:lnTo>
                <a:lnTo>
                  <a:pt x="797523" y="21057"/>
                </a:lnTo>
                <a:lnTo>
                  <a:pt x="812860" y="56056"/>
                </a:lnTo>
                <a:lnTo>
                  <a:pt x="828197" y="17319"/>
                </a:lnTo>
                <a:lnTo>
                  <a:pt x="843534" y="27034"/>
                </a:lnTo>
                <a:lnTo>
                  <a:pt x="858871" y="21830"/>
                </a:lnTo>
                <a:lnTo>
                  <a:pt x="874207" y="9232"/>
                </a:lnTo>
                <a:lnTo>
                  <a:pt x="889544" y="16607"/>
                </a:lnTo>
                <a:lnTo>
                  <a:pt x="904881" y="0"/>
                </a:lnTo>
                <a:lnTo>
                  <a:pt x="920218" y="41048"/>
                </a:lnTo>
                <a:lnTo>
                  <a:pt x="935555" y="5223"/>
                </a:lnTo>
                <a:lnTo>
                  <a:pt x="950892" y="30161"/>
                </a:lnTo>
                <a:lnTo>
                  <a:pt x="966229" y="16846"/>
                </a:lnTo>
                <a:lnTo>
                  <a:pt x="981566" y="33766"/>
                </a:lnTo>
                <a:lnTo>
                  <a:pt x="996903" y="11218"/>
                </a:lnTo>
                <a:lnTo>
                  <a:pt x="1012240" y="10887"/>
                </a:lnTo>
                <a:lnTo>
                  <a:pt x="1027577" y="26152"/>
                </a:lnTo>
                <a:lnTo>
                  <a:pt x="1042914" y="6105"/>
                </a:lnTo>
                <a:lnTo>
                  <a:pt x="1058251" y="16588"/>
                </a:lnTo>
                <a:lnTo>
                  <a:pt x="1073588" y="1618"/>
                </a:lnTo>
                <a:lnTo>
                  <a:pt x="1088925" y="32662"/>
                </a:lnTo>
                <a:lnTo>
                  <a:pt x="1104262" y="1986"/>
                </a:lnTo>
                <a:lnTo>
                  <a:pt x="1119599" y="22988"/>
                </a:lnTo>
                <a:lnTo>
                  <a:pt x="1134936" y="12505"/>
                </a:lnTo>
                <a:lnTo>
                  <a:pt x="1150273" y="27292"/>
                </a:lnTo>
                <a:lnTo>
                  <a:pt x="1165610" y="7944"/>
                </a:lnTo>
                <a:lnTo>
                  <a:pt x="1180947" y="19122"/>
                </a:lnTo>
                <a:lnTo>
                  <a:pt x="1196284" y="17960"/>
                </a:lnTo>
                <a:lnTo>
                  <a:pt x="1211621" y="18979"/>
                </a:lnTo>
                <a:lnTo>
                  <a:pt x="1226958" y="10041"/>
                </a:lnTo>
              </a:path>
            </a:pathLst>
          </a:custGeom>
          <a:ln w="5334">
            <a:solidFill>
              <a:srgbClr val="4C71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1" name="object 1451"/>
          <p:cNvSpPr/>
          <p:nvPr/>
        </p:nvSpPr>
        <p:spPr>
          <a:xfrm>
            <a:off x="1936508" y="2767174"/>
            <a:ext cx="1227455" cy="96520"/>
          </a:xfrm>
          <a:custGeom>
            <a:avLst/>
            <a:gdLst/>
            <a:ahLst/>
            <a:cxnLst/>
            <a:rect l="l" t="t" r="r" b="b"/>
            <a:pathLst>
              <a:path w="1227455" h="96519">
                <a:moveTo>
                  <a:pt x="0" y="73932"/>
                </a:moveTo>
                <a:lnTo>
                  <a:pt x="15336" y="58594"/>
                </a:lnTo>
                <a:lnTo>
                  <a:pt x="30673" y="80111"/>
                </a:lnTo>
                <a:lnTo>
                  <a:pt x="46010" y="53260"/>
                </a:lnTo>
                <a:lnTo>
                  <a:pt x="61347" y="85114"/>
                </a:lnTo>
                <a:lnTo>
                  <a:pt x="76684" y="50244"/>
                </a:lnTo>
                <a:lnTo>
                  <a:pt x="92021" y="84378"/>
                </a:lnTo>
                <a:lnTo>
                  <a:pt x="107358" y="48258"/>
                </a:lnTo>
                <a:lnTo>
                  <a:pt x="122695" y="82171"/>
                </a:lnTo>
                <a:lnTo>
                  <a:pt x="138032" y="55908"/>
                </a:lnTo>
                <a:lnTo>
                  <a:pt x="153369" y="69647"/>
                </a:lnTo>
                <a:lnTo>
                  <a:pt x="168706" y="73858"/>
                </a:lnTo>
                <a:lnTo>
                  <a:pt x="184043" y="60028"/>
                </a:lnTo>
                <a:lnTo>
                  <a:pt x="199380" y="82024"/>
                </a:lnTo>
                <a:lnTo>
                  <a:pt x="214717" y="43844"/>
                </a:lnTo>
                <a:lnTo>
                  <a:pt x="230054" y="93426"/>
                </a:lnTo>
                <a:lnTo>
                  <a:pt x="245391" y="34281"/>
                </a:lnTo>
                <a:lnTo>
                  <a:pt x="260728" y="77389"/>
                </a:lnTo>
                <a:lnTo>
                  <a:pt x="276065" y="37665"/>
                </a:lnTo>
                <a:lnTo>
                  <a:pt x="291402" y="73196"/>
                </a:lnTo>
                <a:lnTo>
                  <a:pt x="306739" y="50833"/>
                </a:lnTo>
                <a:lnTo>
                  <a:pt x="322076" y="56497"/>
                </a:lnTo>
                <a:lnTo>
                  <a:pt x="337413" y="80773"/>
                </a:lnTo>
                <a:lnTo>
                  <a:pt x="352750" y="44432"/>
                </a:lnTo>
                <a:lnTo>
                  <a:pt x="368087" y="86070"/>
                </a:lnTo>
                <a:lnTo>
                  <a:pt x="383424" y="26188"/>
                </a:lnTo>
                <a:lnTo>
                  <a:pt x="398761" y="84893"/>
                </a:lnTo>
                <a:lnTo>
                  <a:pt x="414098" y="9710"/>
                </a:lnTo>
                <a:lnTo>
                  <a:pt x="429435" y="59182"/>
                </a:lnTo>
                <a:lnTo>
                  <a:pt x="444772" y="21480"/>
                </a:lnTo>
                <a:lnTo>
                  <a:pt x="460109" y="48331"/>
                </a:lnTo>
                <a:lnTo>
                  <a:pt x="475446" y="49729"/>
                </a:lnTo>
                <a:lnTo>
                  <a:pt x="490783" y="42961"/>
                </a:lnTo>
                <a:lnTo>
                  <a:pt x="506120" y="85481"/>
                </a:lnTo>
                <a:lnTo>
                  <a:pt x="521457" y="30014"/>
                </a:lnTo>
                <a:lnTo>
                  <a:pt x="536794" y="92544"/>
                </a:lnTo>
                <a:lnTo>
                  <a:pt x="552131" y="11770"/>
                </a:lnTo>
                <a:lnTo>
                  <a:pt x="567468" y="66028"/>
                </a:lnTo>
                <a:lnTo>
                  <a:pt x="582805" y="0"/>
                </a:lnTo>
                <a:lnTo>
                  <a:pt x="598142" y="49361"/>
                </a:lnTo>
                <a:lnTo>
                  <a:pt x="613479" y="15007"/>
                </a:lnTo>
                <a:lnTo>
                  <a:pt x="628816" y="37370"/>
                </a:lnTo>
                <a:lnTo>
                  <a:pt x="644153" y="65224"/>
                </a:lnTo>
                <a:lnTo>
                  <a:pt x="659490" y="44138"/>
                </a:lnTo>
                <a:lnTo>
                  <a:pt x="674827" y="85408"/>
                </a:lnTo>
                <a:lnTo>
                  <a:pt x="690164" y="37517"/>
                </a:lnTo>
                <a:lnTo>
                  <a:pt x="705501" y="96222"/>
                </a:lnTo>
                <a:lnTo>
                  <a:pt x="720838" y="16478"/>
                </a:lnTo>
                <a:lnTo>
                  <a:pt x="736175" y="59734"/>
                </a:lnTo>
                <a:lnTo>
                  <a:pt x="751512" y="29131"/>
                </a:lnTo>
                <a:lnTo>
                  <a:pt x="766849" y="51200"/>
                </a:lnTo>
                <a:lnTo>
                  <a:pt x="782186" y="40460"/>
                </a:lnTo>
                <a:lnTo>
                  <a:pt x="797523" y="46492"/>
                </a:lnTo>
                <a:lnTo>
                  <a:pt x="812860" y="89748"/>
                </a:lnTo>
                <a:lnTo>
                  <a:pt x="828197" y="48405"/>
                </a:lnTo>
                <a:lnTo>
                  <a:pt x="843534" y="92102"/>
                </a:lnTo>
                <a:lnTo>
                  <a:pt x="858871" y="51495"/>
                </a:lnTo>
                <a:lnTo>
                  <a:pt x="874207" y="95633"/>
                </a:lnTo>
                <a:lnTo>
                  <a:pt x="889544" y="40901"/>
                </a:lnTo>
                <a:lnTo>
                  <a:pt x="904881" y="73123"/>
                </a:lnTo>
                <a:lnTo>
                  <a:pt x="920218" y="60028"/>
                </a:lnTo>
                <a:lnTo>
                  <a:pt x="935555" y="61794"/>
                </a:lnTo>
                <a:lnTo>
                  <a:pt x="950892" y="66527"/>
                </a:lnTo>
                <a:lnTo>
                  <a:pt x="966229" y="61058"/>
                </a:lnTo>
                <a:lnTo>
                  <a:pt x="981566" y="87541"/>
                </a:lnTo>
                <a:lnTo>
                  <a:pt x="996903" y="56865"/>
                </a:lnTo>
                <a:lnTo>
                  <a:pt x="1012240" y="91072"/>
                </a:lnTo>
                <a:lnTo>
                  <a:pt x="1027577" y="62952"/>
                </a:lnTo>
                <a:lnTo>
                  <a:pt x="1042914" y="84672"/>
                </a:lnTo>
                <a:lnTo>
                  <a:pt x="1058251" y="63725"/>
                </a:lnTo>
                <a:lnTo>
                  <a:pt x="1073588" y="81362"/>
                </a:lnTo>
                <a:lnTo>
                  <a:pt x="1088925" y="65205"/>
                </a:lnTo>
                <a:lnTo>
                  <a:pt x="1104262" y="71431"/>
                </a:lnTo>
                <a:lnTo>
                  <a:pt x="1119599" y="70290"/>
                </a:lnTo>
                <a:lnTo>
                  <a:pt x="1134936" y="70070"/>
                </a:lnTo>
                <a:lnTo>
                  <a:pt x="1150273" y="66037"/>
                </a:lnTo>
                <a:lnTo>
                  <a:pt x="1165610" y="71872"/>
                </a:lnTo>
                <a:lnTo>
                  <a:pt x="1180947" y="72460"/>
                </a:lnTo>
                <a:lnTo>
                  <a:pt x="1196284" y="69187"/>
                </a:lnTo>
                <a:lnTo>
                  <a:pt x="1211621" y="68516"/>
                </a:lnTo>
                <a:lnTo>
                  <a:pt x="1226958" y="77463"/>
                </a:lnTo>
              </a:path>
            </a:pathLst>
          </a:custGeom>
          <a:ln w="5334">
            <a:solidFill>
              <a:srgbClr val="54A7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2" name="object 1452"/>
          <p:cNvSpPr/>
          <p:nvPr/>
        </p:nvSpPr>
        <p:spPr>
          <a:xfrm>
            <a:off x="3408858" y="2711832"/>
            <a:ext cx="1226958" cy="19776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3" name="object 1453"/>
          <p:cNvSpPr/>
          <p:nvPr/>
        </p:nvSpPr>
        <p:spPr>
          <a:xfrm>
            <a:off x="3411246" y="290959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4" name="object 1454"/>
          <p:cNvSpPr/>
          <p:nvPr/>
        </p:nvSpPr>
        <p:spPr>
          <a:xfrm>
            <a:off x="3411246" y="290959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5" name="object 1455"/>
          <p:cNvSpPr/>
          <p:nvPr/>
        </p:nvSpPr>
        <p:spPr>
          <a:xfrm>
            <a:off x="3411246" y="275893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6" name="object 1456"/>
          <p:cNvSpPr/>
          <p:nvPr/>
        </p:nvSpPr>
        <p:spPr>
          <a:xfrm>
            <a:off x="3411246" y="275893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7" name="object 1457"/>
          <p:cNvSpPr/>
          <p:nvPr/>
        </p:nvSpPr>
        <p:spPr>
          <a:xfrm>
            <a:off x="3564019" y="290959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8" name="object 1458"/>
          <p:cNvSpPr/>
          <p:nvPr/>
        </p:nvSpPr>
        <p:spPr>
          <a:xfrm>
            <a:off x="3564019" y="290959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9" name="object 1459"/>
          <p:cNvSpPr/>
          <p:nvPr/>
        </p:nvSpPr>
        <p:spPr>
          <a:xfrm>
            <a:off x="3564019" y="275893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0" name="object 1460"/>
          <p:cNvSpPr/>
          <p:nvPr/>
        </p:nvSpPr>
        <p:spPr>
          <a:xfrm>
            <a:off x="3564019" y="275893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1" name="object 1461"/>
          <p:cNvSpPr/>
          <p:nvPr/>
        </p:nvSpPr>
        <p:spPr>
          <a:xfrm>
            <a:off x="3716792" y="290959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2" name="object 1462"/>
          <p:cNvSpPr/>
          <p:nvPr/>
        </p:nvSpPr>
        <p:spPr>
          <a:xfrm>
            <a:off x="3716792" y="290959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3" name="object 1463"/>
          <p:cNvSpPr/>
          <p:nvPr/>
        </p:nvSpPr>
        <p:spPr>
          <a:xfrm>
            <a:off x="3716792" y="275893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4" name="object 1464"/>
          <p:cNvSpPr/>
          <p:nvPr/>
        </p:nvSpPr>
        <p:spPr>
          <a:xfrm>
            <a:off x="3716792" y="275893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5" name="object 1465"/>
          <p:cNvSpPr/>
          <p:nvPr/>
        </p:nvSpPr>
        <p:spPr>
          <a:xfrm>
            <a:off x="3869565" y="290959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6" name="object 1466"/>
          <p:cNvSpPr/>
          <p:nvPr/>
        </p:nvSpPr>
        <p:spPr>
          <a:xfrm>
            <a:off x="3869565" y="290959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7" name="object 1467"/>
          <p:cNvSpPr/>
          <p:nvPr/>
        </p:nvSpPr>
        <p:spPr>
          <a:xfrm>
            <a:off x="3869565" y="275893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8" name="object 1468"/>
          <p:cNvSpPr/>
          <p:nvPr/>
        </p:nvSpPr>
        <p:spPr>
          <a:xfrm>
            <a:off x="3869565" y="275893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9" name="object 1469"/>
          <p:cNvSpPr/>
          <p:nvPr/>
        </p:nvSpPr>
        <p:spPr>
          <a:xfrm>
            <a:off x="4022338" y="290959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0" name="object 1470"/>
          <p:cNvSpPr/>
          <p:nvPr/>
        </p:nvSpPr>
        <p:spPr>
          <a:xfrm>
            <a:off x="4022338" y="290959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1" name="object 1471"/>
          <p:cNvSpPr/>
          <p:nvPr/>
        </p:nvSpPr>
        <p:spPr>
          <a:xfrm>
            <a:off x="4022338" y="275893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2" name="object 1472"/>
          <p:cNvSpPr/>
          <p:nvPr/>
        </p:nvSpPr>
        <p:spPr>
          <a:xfrm>
            <a:off x="4022338" y="275893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3" name="object 1473"/>
          <p:cNvSpPr/>
          <p:nvPr/>
        </p:nvSpPr>
        <p:spPr>
          <a:xfrm>
            <a:off x="4175111" y="290959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4" name="object 1474"/>
          <p:cNvSpPr/>
          <p:nvPr/>
        </p:nvSpPr>
        <p:spPr>
          <a:xfrm>
            <a:off x="4175111" y="290959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5" name="object 1475"/>
          <p:cNvSpPr/>
          <p:nvPr/>
        </p:nvSpPr>
        <p:spPr>
          <a:xfrm>
            <a:off x="4175111" y="275893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6" name="object 1476"/>
          <p:cNvSpPr/>
          <p:nvPr/>
        </p:nvSpPr>
        <p:spPr>
          <a:xfrm>
            <a:off x="4175111" y="275893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7" name="object 1477"/>
          <p:cNvSpPr/>
          <p:nvPr/>
        </p:nvSpPr>
        <p:spPr>
          <a:xfrm>
            <a:off x="4327884" y="290959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8" name="object 1478"/>
          <p:cNvSpPr/>
          <p:nvPr/>
        </p:nvSpPr>
        <p:spPr>
          <a:xfrm>
            <a:off x="4327884" y="290959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9" name="object 1479"/>
          <p:cNvSpPr/>
          <p:nvPr/>
        </p:nvSpPr>
        <p:spPr>
          <a:xfrm>
            <a:off x="4327884" y="275893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0" name="object 1480"/>
          <p:cNvSpPr/>
          <p:nvPr/>
        </p:nvSpPr>
        <p:spPr>
          <a:xfrm>
            <a:off x="4327884" y="275893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1" name="object 1481"/>
          <p:cNvSpPr/>
          <p:nvPr/>
        </p:nvSpPr>
        <p:spPr>
          <a:xfrm>
            <a:off x="4480657" y="290959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2" name="object 1482"/>
          <p:cNvSpPr/>
          <p:nvPr/>
        </p:nvSpPr>
        <p:spPr>
          <a:xfrm>
            <a:off x="4480657" y="290959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3" name="object 1483"/>
          <p:cNvSpPr/>
          <p:nvPr/>
        </p:nvSpPr>
        <p:spPr>
          <a:xfrm>
            <a:off x="4480657" y="275893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4" name="object 1484"/>
          <p:cNvSpPr/>
          <p:nvPr/>
        </p:nvSpPr>
        <p:spPr>
          <a:xfrm>
            <a:off x="4480657" y="275893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5" name="object 1485"/>
          <p:cNvSpPr/>
          <p:nvPr/>
        </p:nvSpPr>
        <p:spPr>
          <a:xfrm>
            <a:off x="4633430" y="290959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6" name="object 1486"/>
          <p:cNvSpPr/>
          <p:nvPr/>
        </p:nvSpPr>
        <p:spPr>
          <a:xfrm>
            <a:off x="4633430" y="290959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7" name="object 1487"/>
          <p:cNvSpPr/>
          <p:nvPr/>
        </p:nvSpPr>
        <p:spPr>
          <a:xfrm>
            <a:off x="4633430" y="275893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8" name="object 1488"/>
          <p:cNvSpPr/>
          <p:nvPr/>
        </p:nvSpPr>
        <p:spPr>
          <a:xfrm>
            <a:off x="4633430" y="275893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9" name="object 1489"/>
          <p:cNvSpPr txBox="1"/>
          <p:nvPr/>
        </p:nvSpPr>
        <p:spPr>
          <a:xfrm>
            <a:off x="3381609" y="2905478"/>
            <a:ext cx="1290955" cy="1930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500" spc="15" dirty="0">
                <a:solidFill>
                  <a:srgbClr val="262626"/>
                </a:solidFill>
                <a:latin typeface="Lucida Sans Unicode"/>
                <a:cs typeface="Lucida Sans Unicode"/>
              </a:rPr>
              <a:t>0 1 2 3 4 5 6 7</a:t>
            </a:r>
            <a:r>
              <a:rPr sz="500" spc="120" dirty="0">
                <a:solidFill>
                  <a:srgbClr val="262626"/>
                </a:solidFill>
                <a:latin typeface="Lucida Sans Unicode"/>
                <a:cs typeface="Lucida Sans Unicode"/>
              </a:rPr>
              <a:t> </a:t>
            </a:r>
            <a:r>
              <a:rPr sz="500" spc="15" dirty="0">
                <a:solidFill>
                  <a:srgbClr val="262626"/>
                </a:solidFill>
                <a:latin typeface="Lucida Sans Unicode"/>
                <a:cs typeface="Lucida Sans Unicode"/>
              </a:rPr>
              <a:t>8</a:t>
            </a:r>
            <a:endParaRPr sz="500">
              <a:latin typeface="Lucida Sans Unicode"/>
              <a:cs typeface="Lucida Sans Unicode"/>
            </a:endParaRPr>
          </a:p>
          <a:p>
            <a:pPr marL="3175" algn="ctr">
              <a:lnSpc>
                <a:spcPct val="100000"/>
              </a:lnSpc>
              <a:spcBef>
                <a:spcPts val="45"/>
              </a:spcBef>
            </a:pPr>
            <a:r>
              <a:rPr sz="550" spc="35" dirty="0">
                <a:solidFill>
                  <a:srgbClr val="262626"/>
                </a:solidFill>
                <a:latin typeface="Lucida Sans Unicode"/>
                <a:cs typeface="Lucida Sans Unicode"/>
              </a:rPr>
              <a:t>Frequency</a:t>
            </a:r>
            <a:r>
              <a:rPr sz="550" dirty="0">
                <a:solidFill>
                  <a:srgbClr val="262626"/>
                </a:solidFill>
                <a:latin typeface="Lucida Sans Unicode"/>
                <a:cs typeface="Lucida Sans Unicode"/>
              </a:rPr>
              <a:t> </a:t>
            </a:r>
            <a:r>
              <a:rPr sz="550" spc="25" dirty="0">
                <a:solidFill>
                  <a:srgbClr val="262626"/>
                </a:solidFill>
                <a:latin typeface="Lucida Sans Unicode"/>
                <a:cs typeface="Lucida Sans Unicode"/>
              </a:rPr>
              <a:t>(kHz)</a:t>
            </a:r>
            <a:endParaRPr sz="550">
              <a:latin typeface="Lucida Sans Unicode"/>
              <a:cs typeface="Lucida Sans Unicode"/>
            </a:endParaRPr>
          </a:p>
        </p:txBody>
      </p:sp>
      <p:sp>
        <p:nvSpPr>
          <p:cNvPr id="1490" name="object 1490"/>
          <p:cNvSpPr/>
          <p:nvPr/>
        </p:nvSpPr>
        <p:spPr>
          <a:xfrm>
            <a:off x="3408858" y="290959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1" name="object 1491"/>
          <p:cNvSpPr/>
          <p:nvPr/>
        </p:nvSpPr>
        <p:spPr>
          <a:xfrm>
            <a:off x="3408858" y="290959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2" name="object 1492"/>
          <p:cNvSpPr/>
          <p:nvPr/>
        </p:nvSpPr>
        <p:spPr>
          <a:xfrm>
            <a:off x="4635817" y="290959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3" name="object 1493"/>
          <p:cNvSpPr/>
          <p:nvPr/>
        </p:nvSpPr>
        <p:spPr>
          <a:xfrm>
            <a:off x="4635817" y="290959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4" name="object 1494"/>
          <p:cNvSpPr/>
          <p:nvPr/>
        </p:nvSpPr>
        <p:spPr>
          <a:xfrm>
            <a:off x="3408858" y="28593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5" name="object 1495"/>
          <p:cNvSpPr/>
          <p:nvPr/>
        </p:nvSpPr>
        <p:spPr>
          <a:xfrm>
            <a:off x="3408858" y="28593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6" name="object 1496"/>
          <p:cNvSpPr/>
          <p:nvPr/>
        </p:nvSpPr>
        <p:spPr>
          <a:xfrm>
            <a:off x="4635817" y="28593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7" name="object 1497"/>
          <p:cNvSpPr/>
          <p:nvPr/>
        </p:nvSpPr>
        <p:spPr>
          <a:xfrm>
            <a:off x="4635817" y="28593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8" name="object 1498"/>
          <p:cNvSpPr/>
          <p:nvPr/>
        </p:nvSpPr>
        <p:spPr>
          <a:xfrm>
            <a:off x="3408858" y="280915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9" name="object 1499"/>
          <p:cNvSpPr/>
          <p:nvPr/>
        </p:nvSpPr>
        <p:spPr>
          <a:xfrm>
            <a:off x="3408858" y="280915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0" name="object 1500"/>
          <p:cNvSpPr/>
          <p:nvPr/>
        </p:nvSpPr>
        <p:spPr>
          <a:xfrm>
            <a:off x="4635817" y="280915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1" name="object 1501"/>
          <p:cNvSpPr/>
          <p:nvPr/>
        </p:nvSpPr>
        <p:spPr>
          <a:xfrm>
            <a:off x="4635817" y="280915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2" name="object 1502"/>
          <p:cNvSpPr/>
          <p:nvPr/>
        </p:nvSpPr>
        <p:spPr>
          <a:xfrm>
            <a:off x="3408858" y="275893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3" name="object 1503"/>
          <p:cNvSpPr/>
          <p:nvPr/>
        </p:nvSpPr>
        <p:spPr>
          <a:xfrm>
            <a:off x="3408858" y="275893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4" name="object 1504"/>
          <p:cNvSpPr/>
          <p:nvPr/>
        </p:nvSpPr>
        <p:spPr>
          <a:xfrm>
            <a:off x="4635817" y="275893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5" name="object 1505"/>
          <p:cNvSpPr/>
          <p:nvPr/>
        </p:nvSpPr>
        <p:spPr>
          <a:xfrm>
            <a:off x="4635817" y="275893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6" name="object 1506"/>
          <p:cNvSpPr txBox="1"/>
          <p:nvPr/>
        </p:nvSpPr>
        <p:spPr>
          <a:xfrm>
            <a:off x="3308802" y="951169"/>
            <a:ext cx="98425" cy="19894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00" dirty="0">
                <a:solidFill>
                  <a:srgbClr val="262626"/>
                </a:solidFill>
                <a:latin typeface="Lucida Sans Unicode"/>
                <a:cs typeface="Lucida Sans Unicode"/>
              </a:rPr>
              <a:t>180</a:t>
            </a:r>
            <a:endParaRPr sz="3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300" dirty="0">
                <a:solidFill>
                  <a:srgbClr val="262626"/>
                </a:solidFill>
                <a:latin typeface="Lucida Sans Unicode"/>
                <a:cs typeface="Lucida Sans Unicode"/>
              </a:rPr>
              <a:t>120</a:t>
            </a:r>
            <a:endParaRPr sz="300">
              <a:latin typeface="Lucida Sans Unicode"/>
              <a:cs typeface="Lucida Sans Unicode"/>
            </a:endParaRPr>
          </a:p>
          <a:p>
            <a:pPr marL="34925">
              <a:lnSpc>
                <a:spcPct val="100000"/>
              </a:lnSpc>
              <a:spcBef>
                <a:spcPts val="35"/>
              </a:spcBef>
            </a:pPr>
            <a:r>
              <a:rPr sz="300" dirty="0">
                <a:solidFill>
                  <a:srgbClr val="262626"/>
                </a:solidFill>
                <a:latin typeface="Lucida Sans Unicode"/>
                <a:cs typeface="Lucida Sans Unicode"/>
              </a:rPr>
              <a:t>60</a:t>
            </a:r>
            <a:endParaRPr sz="300">
              <a:latin typeface="Lucida Sans Unicode"/>
              <a:cs typeface="Lucida Sans Unicode"/>
            </a:endParaRPr>
          </a:p>
          <a:p>
            <a:pPr marL="59055">
              <a:lnSpc>
                <a:spcPts val="360"/>
              </a:lnSpc>
              <a:spcBef>
                <a:spcPts val="35"/>
              </a:spcBef>
            </a:pPr>
            <a:r>
              <a:rPr sz="300" dirty="0">
                <a:solidFill>
                  <a:srgbClr val="262626"/>
                </a:solidFill>
                <a:latin typeface="Lucida Sans Unicode"/>
                <a:cs typeface="Lucida Sans Unicode"/>
              </a:rPr>
              <a:t>0</a:t>
            </a:r>
            <a:endParaRPr sz="300">
              <a:latin typeface="Lucida Sans Unicode"/>
              <a:cs typeface="Lucida Sans Unicode"/>
            </a:endParaRPr>
          </a:p>
          <a:p>
            <a:pPr marL="12700">
              <a:lnSpc>
                <a:spcPts val="360"/>
              </a:lnSpc>
            </a:pPr>
            <a:r>
              <a:rPr sz="300" dirty="0">
                <a:solidFill>
                  <a:srgbClr val="262626"/>
                </a:solidFill>
                <a:latin typeface="Lucida Sans Unicode"/>
                <a:cs typeface="Lucida Sans Unicode"/>
              </a:rPr>
              <a:t>180</a:t>
            </a:r>
            <a:endParaRPr sz="3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300" dirty="0">
                <a:solidFill>
                  <a:srgbClr val="262626"/>
                </a:solidFill>
                <a:latin typeface="Lucida Sans Unicode"/>
                <a:cs typeface="Lucida Sans Unicode"/>
              </a:rPr>
              <a:t>120</a:t>
            </a:r>
            <a:endParaRPr sz="300">
              <a:latin typeface="Lucida Sans Unicode"/>
              <a:cs typeface="Lucida Sans Unicode"/>
            </a:endParaRPr>
          </a:p>
          <a:p>
            <a:pPr marL="34925">
              <a:lnSpc>
                <a:spcPct val="100000"/>
              </a:lnSpc>
              <a:spcBef>
                <a:spcPts val="35"/>
              </a:spcBef>
            </a:pPr>
            <a:r>
              <a:rPr sz="300" dirty="0">
                <a:solidFill>
                  <a:srgbClr val="262626"/>
                </a:solidFill>
                <a:latin typeface="Lucida Sans Unicode"/>
                <a:cs typeface="Lucida Sans Unicode"/>
              </a:rPr>
              <a:t>60</a:t>
            </a:r>
            <a:endParaRPr sz="300">
              <a:latin typeface="Lucida Sans Unicode"/>
              <a:cs typeface="Lucida Sans Unicode"/>
            </a:endParaRPr>
          </a:p>
          <a:p>
            <a:pPr marL="59055">
              <a:lnSpc>
                <a:spcPts val="360"/>
              </a:lnSpc>
              <a:spcBef>
                <a:spcPts val="35"/>
              </a:spcBef>
            </a:pPr>
            <a:r>
              <a:rPr sz="300" dirty="0">
                <a:solidFill>
                  <a:srgbClr val="262626"/>
                </a:solidFill>
                <a:latin typeface="Lucida Sans Unicode"/>
                <a:cs typeface="Lucida Sans Unicode"/>
              </a:rPr>
              <a:t>0</a:t>
            </a:r>
            <a:endParaRPr sz="300">
              <a:latin typeface="Lucida Sans Unicode"/>
              <a:cs typeface="Lucida Sans Unicode"/>
            </a:endParaRPr>
          </a:p>
          <a:p>
            <a:pPr marL="12700">
              <a:lnSpc>
                <a:spcPts val="360"/>
              </a:lnSpc>
            </a:pPr>
            <a:r>
              <a:rPr sz="300" dirty="0">
                <a:solidFill>
                  <a:srgbClr val="262626"/>
                </a:solidFill>
                <a:latin typeface="Lucida Sans Unicode"/>
                <a:cs typeface="Lucida Sans Unicode"/>
              </a:rPr>
              <a:t>180</a:t>
            </a:r>
            <a:endParaRPr sz="3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300" dirty="0">
                <a:solidFill>
                  <a:srgbClr val="262626"/>
                </a:solidFill>
                <a:latin typeface="Lucida Sans Unicode"/>
                <a:cs typeface="Lucida Sans Unicode"/>
              </a:rPr>
              <a:t>120</a:t>
            </a:r>
            <a:endParaRPr sz="300">
              <a:latin typeface="Lucida Sans Unicode"/>
              <a:cs typeface="Lucida Sans Unicode"/>
            </a:endParaRPr>
          </a:p>
          <a:p>
            <a:pPr marL="34925">
              <a:lnSpc>
                <a:spcPct val="100000"/>
              </a:lnSpc>
              <a:spcBef>
                <a:spcPts val="35"/>
              </a:spcBef>
            </a:pPr>
            <a:r>
              <a:rPr sz="300" dirty="0">
                <a:solidFill>
                  <a:srgbClr val="262626"/>
                </a:solidFill>
                <a:latin typeface="Lucida Sans Unicode"/>
                <a:cs typeface="Lucida Sans Unicode"/>
              </a:rPr>
              <a:t>60</a:t>
            </a:r>
            <a:endParaRPr sz="300">
              <a:latin typeface="Lucida Sans Unicode"/>
              <a:cs typeface="Lucida Sans Unicode"/>
            </a:endParaRPr>
          </a:p>
          <a:p>
            <a:pPr marL="59055">
              <a:lnSpc>
                <a:spcPts val="360"/>
              </a:lnSpc>
              <a:spcBef>
                <a:spcPts val="35"/>
              </a:spcBef>
            </a:pPr>
            <a:r>
              <a:rPr sz="300" dirty="0">
                <a:solidFill>
                  <a:srgbClr val="262626"/>
                </a:solidFill>
                <a:latin typeface="Lucida Sans Unicode"/>
                <a:cs typeface="Lucida Sans Unicode"/>
              </a:rPr>
              <a:t>0</a:t>
            </a:r>
            <a:endParaRPr sz="300">
              <a:latin typeface="Lucida Sans Unicode"/>
              <a:cs typeface="Lucida Sans Unicode"/>
            </a:endParaRPr>
          </a:p>
          <a:p>
            <a:pPr marL="12700">
              <a:lnSpc>
                <a:spcPts val="360"/>
              </a:lnSpc>
            </a:pPr>
            <a:r>
              <a:rPr sz="300" dirty="0">
                <a:solidFill>
                  <a:srgbClr val="262626"/>
                </a:solidFill>
                <a:latin typeface="Lucida Sans Unicode"/>
                <a:cs typeface="Lucida Sans Unicode"/>
              </a:rPr>
              <a:t>180</a:t>
            </a:r>
            <a:endParaRPr sz="3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300" dirty="0">
                <a:solidFill>
                  <a:srgbClr val="262626"/>
                </a:solidFill>
                <a:latin typeface="Lucida Sans Unicode"/>
                <a:cs typeface="Lucida Sans Unicode"/>
              </a:rPr>
              <a:t>120</a:t>
            </a:r>
            <a:endParaRPr sz="300">
              <a:latin typeface="Lucida Sans Unicode"/>
              <a:cs typeface="Lucida Sans Unicode"/>
            </a:endParaRPr>
          </a:p>
          <a:p>
            <a:pPr marL="34925">
              <a:lnSpc>
                <a:spcPct val="100000"/>
              </a:lnSpc>
              <a:spcBef>
                <a:spcPts val="35"/>
              </a:spcBef>
            </a:pPr>
            <a:r>
              <a:rPr sz="300" dirty="0">
                <a:solidFill>
                  <a:srgbClr val="262626"/>
                </a:solidFill>
                <a:latin typeface="Lucida Sans Unicode"/>
                <a:cs typeface="Lucida Sans Unicode"/>
              </a:rPr>
              <a:t>60</a:t>
            </a:r>
            <a:endParaRPr sz="300">
              <a:latin typeface="Lucida Sans Unicode"/>
              <a:cs typeface="Lucida Sans Unicode"/>
            </a:endParaRPr>
          </a:p>
          <a:p>
            <a:pPr marL="59055">
              <a:lnSpc>
                <a:spcPts val="360"/>
              </a:lnSpc>
              <a:spcBef>
                <a:spcPts val="35"/>
              </a:spcBef>
            </a:pPr>
            <a:r>
              <a:rPr sz="300" dirty="0">
                <a:solidFill>
                  <a:srgbClr val="262626"/>
                </a:solidFill>
                <a:latin typeface="Lucida Sans Unicode"/>
                <a:cs typeface="Lucida Sans Unicode"/>
              </a:rPr>
              <a:t>0</a:t>
            </a:r>
            <a:endParaRPr sz="300">
              <a:latin typeface="Lucida Sans Unicode"/>
              <a:cs typeface="Lucida Sans Unicode"/>
            </a:endParaRPr>
          </a:p>
          <a:p>
            <a:pPr marL="12700">
              <a:lnSpc>
                <a:spcPts val="360"/>
              </a:lnSpc>
            </a:pPr>
            <a:r>
              <a:rPr sz="300" dirty="0">
                <a:solidFill>
                  <a:srgbClr val="262626"/>
                </a:solidFill>
                <a:latin typeface="Lucida Sans Unicode"/>
                <a:cs typeface="Lucida Sans Unicode"/>
              </a:rPr>
              <a:t>180</a:t>
            </a:r>
            <a:endParaRPr sz="3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300" dirty="0">
                <a:solidFill>
                  <a:srgbClr val="262626"/>
                </a:solidFill>
                <a:latin typeface="Lucida Sans Unicode"/>
                <a:cs typeface="Lucida Sans Unicode"/>
              </a:rPr>
              <a:t>120</a:t>
            </a:r>
            <a:endParaRPr sz="300">
              <a:latin typeface="Lucida Sans Unicode"/>
              <a:cs typeface="Lucida Sans Unicode"/>
            </a:endParaRPr>
          </a:p>
          <a:p>
            <a:pPr marL="34925">
              <a:lnSpc>
                <a:spcPct val="100000"/>
              </a:lnSpc>
              <a:spcBef>
                <a:spcPts val="35"/>
              </a:spcBef>
            </a:pPr>
            <a:r>
              <a:rPr sz="300" dirty="0">
                <a:solidFill>
                  <a:srgbClr val="262626"/>
                </a:solidFill>
                <a:latin typeface="Lucida Sans Unicode"/>
                <a:cs typeface="Lucida Sans Unicode"/>
              </a:rPr>
              <a:t>60</a:t>
            </a:r>
            <a:endParaRPr sz="300">
              <a:latin typeface="Lucida Sans Unicode"/>
              <a:cs typeface="Lucida Sans Unicode"/>
            </a:endParaRPr>
          </a:p>
          <a:p>
            <a:pPr marL="59055">
              <a:lnSpc>
                <a:spcPts val="360"/>
              </a:lnSpc>
              <a:spcBef>
                <a:spcPts val="35"/>
              </a:spcBef>
            </a:pPr>
            <a:r>
              <a:rPr sz="300" dirty="0">
                <a:solidFill>
                  <a:srgbClr val="262626"/>
                </a:solidFill>
                <a:latin typeface="Lucida Sans Unicode"/>
                <a:cs typeface="Lucida Sans Unicode"/>
              </a:rPr>
              <a:t>0</a:t>
            </a:r>
            <a:endParaRPr sz="300">
              <a:latin typeface="Lucida Sans Unicode"/>
              <a:cs typeface="Lucida Sans Unicode"/>
            </a:endParaRPr>
          </a:p>
          <a:p>
            <a:pPr marL="12700">
              <a:lnSpc>
                <a:spcPts val="360"/>
              </a:lnSpc>
            </a:pPr>
            <a:r>
              <a:rPr sz="300" dirty="0">
                <a:solidFill>
                  <a:srgbClr val="262626"/>
                </a:solidFill>
                <a:latin typeface="Lucida Sans Unicode"/>
                <a:cs typeface="Lucida Sans Unicode"/>
              </a:rPr>
              <a:t>180</a:t>
            </a:r>
            <a:endParaRPr sz="3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300" dirty="0">
                <a:solidFill>
                  <a:srgbClr val="262626"/>
                </a:solidFill>
                <a:latin typeface="Lucida Sans Unicode"/>
                <a:cs typeface="Lucida Sans Unicode"/>
              </a:rPr>
              <a:t>120</a:t>
            </a:r>
            <a:endParaRPr sz="300">
              <a:latin typeface="Lucida Sans Unicode"/>
              <a:cs typeface="Lucida Sans Unicode"/>
            </a:endParaRPr>
          </a:p>
          <a:p>
            <a:pPr marL="34925">
              <a:lnSpc>
                <a:spcPct val="100000"/>
              </a:lnSpc>
              <a:spcBef>
                <a:spcPts val="35"/>
              </a:spcBef>
            </a:pPr>
            <a:r>
              <a:rPr sz="300" dirty="0">
                <a:solidFill>
                  <a:srgbClr val="262626"/>
                </a:solidFill>
                <a:latin typeface="Lucida Sans Unicode"/>
                <a:cs typeface="Lucida Sans Unicode"/>
              </a:rPr>
              <a:t>60</a:t>
            </a:r>
            <a:endParaRPr sz="300">
              <a:latin typeface="Lucida Sans Unicode"/>
              <a:cs typeface="Lucida Sans Unicode"/>
            </a:endParaRPr>
          </a:p>
          <a:p>
            <a:pPr marL="59055">
              <a:lnSpc>
                <a:spcPts val="360"/>
              </a:lnSpc>
              <a:spcBef>
                <a:spcPts val="35"/>
              </a:spcBef>
            </a:pPr>
            <a:r>
              <a:rPr sz="300" dirty="0">
                <a:solidFill>
                  <a:srgbClr val="262626"/>
                </a:solidFill>
                <a:latin typeface="Lucida Sans Unicode"/>
                <a:cs typeface="Lucida Sans Unicode"/>
              </a:rPr>
              <a:t>0</a:t>
            </a:r>
            <a:endParaRPr sz="300">
              <a:latin typeface="Lucida Sans Unicode"/>
              <a:cs typeface="Lucida Sans Unicode"/>
            </a:endParaRPr>
          </a:p>
          <a:p>
            <a:pPr marL="12700">
              <a:lnSpc>
                <a:spcPts val="360"/>
              </a:lnSpc>
            </a:pPr>
            <a:r>
              <a:rPr sz="300" dirty="0">
                <a:solidFill>
                  <a:srgbClr val="262626"/>
                </a:solidFill>
                <a:latin typeface="Lucida Sans Unicode"/>
                <a:cs typeface="Lucida Sans Unicode"/>
              </a:rPr>
              <a:t>180</a:t>
            </a:r>
            <a:endParaRPr sz="3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300" dirty="0">
                <a:solidFill>
                  <a:srgbClr val="262626"/>
                </a:solidFill>
                <a:latin typeface="Lucida Sans Unicode"/>
                <a:cs typeface="Lucida Sans Unicode"/>
              </a:rPr>
              <a:t>120</a:t>
            </a:r>
            <a:endParaRPr sz="300">
              <a:latin typeface="Lucida Sans Unicode"/>
              <a:cs typeface="Lucida Sans Unicode"/>
            </a:endParaRPr>
          </a:p>
          <a:p>
            <a:pPr marL="34925">
              <a:lnSpc>
                <a:spcPct val="100000"/>
              </a:lnSpc>
              <a:spcBef>
                <a:spcPts val="35"/>
              </a:spcBef>
            </a:pPr>
            <a:r>
              <a:rPr sz="300" dirty="0">
                <a:solidFill>
                  <a:srgbClr val="262626"/>
                </a:solidFill>
                <a:latin typeface="Lucida Sans Unicode"/>
                <a:cs typeface="Lucida Sans Unicode"/>
              </a:rPr>
              <a:t>60</a:t>
            </a:r>
            <a:endParaRPr sz="300">
              <a:latin typeface="Lucida Sans Unicode"/>
              <a:cs typeface="Lucida Sans Unicode"/>
            </a:endParaRPr>
          </a:p>
          <a:p>
            <a:pPr marL="59055">
              <a:lnSpc>
                <a:spcPts val="360"/>
              </a:lnSpc>
              <a:spcBef>
                <a:spcPts val="35"/>
              </a:spcBef>
            </a:pPr>
            <a:r>
              <a:rPr sz="300" dirty="0">
                <a:solidFill>
                  <a:srgbClr val="262626"/>
                </a:solidFill>
                <a:latin typeface="Lucida Sans Unicode"/>
                <a:cs typeface="Lucida Sans Unicode"/>
              </a:rPr>
              <a:t>0</a:t>
            </a:r>
            <a:endParaRPr sz="300">
              <a:latin typeface="Lucida Sans Unicode"/>
              <a:cs typeface="Lucida Sans Unicode"/>
            </a:endParaRPr>
          </a:p>
          <a:p>
            <a:pPr marL="12700">
              <a:lnSpc>
                <a:spcPts val="360"/>
              </a:lnSpc>
            </a:pPr>
            <a:r>
              <a:rPr sz="300" dirty="0">
                <a:solidFill>
                  <a:srgbClr val="262626"/>
                </a:solidFill>
                <a:latin typeface="Lucida Sans Unicode"/>
                <a:cs typeface="Lucida Sans Unicode"/>
              </a:rPr>
              <a:t>180</a:t>
            </a:r>
            <a:endParaRPr sz="3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300" dirty="0">
                <a:solidFill>
                  <a:srgbClr val="262626"/>
                </a:solidFill>
                <a:latin typeface="Lucida Sans Unicode"/>
                <a:cs typeface="Lucida Sans Unicode"/>
              </a:rPr>
              <a:t>120</a:t>
            </a:r>
            <a:endParaRPr sz="300">
              <a:latin typeface="Lucida Sans Unicode"/>
              <a:cs typeface="Lucida Sans Unicode"/>
            </a:endParaRPr>
          </a:p>
          <a:p>
            <a:pPr marL="34925">
              <a:lnSpc>
                <a:spcPct val="100000"/>
              </a:lnSpc>
              <a:spcBef>
                <a:spcPts val="35"/>
              </a:spcBef>
            </a:pPr>
            <a:r>
              <a:rPr sz="300" dirty="0">
                <a:solidFill>
                  <a:srgbClr val="262626"/>
                </a:solidFill>
                <a:latin typeface="Lucida Sans Unicode"/>
                <a:cs typeface="Lucida Sans Unicode"/>
              </a:rPr>
              <a:t>60</a:t>
            </a:r>
            <a:endParaRPr sz="300">
              <a:latin typeface="Lucida Sans Unicode"/>
              <a:cs typeface="Lucida Sans Unicode"/>
            </a:endParaRPr>
          </a:p>
          <a:p>
            <a:pPr marL="59055">
              <a:lnSpc>
                <a:spcPts val="360"/>
              </a:lnSpc>
              <a:spcBef>
                <a:spcPts val="35"/>
              </a:spcBef>
            </a:pPr>
            <a:r>
              <a:rPr sz="300" dirty="0">
                <a:solidFill>
                  <a:srgbClr val="262626"/>
                </a:solidFill>
                <a:latin typeface="Lucida Sans Unicode"/>
                <a:cs typeface="Lucida Sans Unicode"/>
              </a:rPr>
              <a:t>0</a:t>
            </a:r>
            <a:endParaRPr sz="300">
              <a:latin typeface="Lucida Sans Unicode"/>
              <a:cs typeface="Lucida Sans Unicode"/>
            </a:endParaRPr>
          </a:p>
          <a:p>
            <a:pPr marL="12700">
              <a:lnSpc>
                <a:spcPts val="360"/>
              </a:lnSpc>
            </a:pPr>
            <a:r>
              <a:rPr sz="300" dirty="0">
                <a:solidFill>
                  <a:srgbClr val="262626"/>
                </a:solidFill>
                <a:latin typeface="Lucida Sans Unicode"/>
                <a:cs typeface="Lucida Sans Unicode"/>
              </a:rPr>
              <a:t>180</a:t>
            </a:r>
            <a:endParaRPr sz="3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300" dirty="0">
                <a:solidFill>
                  <a:srgbClr val="262626"/>
                </a:solidFill>
                <a:latin typeface="Lucida Sans Unicode"/>
                <a:cs typeface="Lucida Sans Unicode"/>
              </a:rPr>
              <a:t>120</a:t>
            </a:r>
            <a:endParaRPr sz="300">
              <a:latin typeface="Lucida Sans Unicode"/>
              <a:cs typeface="Lucida Sans Unicode"/>
            </a:endParaRPr>
          </a:p>
          <a:p>
            <a:pPr marL="34925">
              <a:lnSpc>
                <a:spcPct val="100000"/>
              </a:lnSpc>
              <a:spcBef>
                <a:spcPts val="35"/>
              </a:spcBef>
            </a:pPr>
            <a:r>
              <a:rPr sz="300" dirty="0">
                <a:solidFill>
                  <a:srgbClr val="262626"/>
                </a:solidFill>
                <a:latin typeface="Lucida Sans Unicode"/>
                <a:cs typeface="Lucida Sans Unicode"/>
              </a:rPr>
              <a:t>60</a:t>
            </a:r>
            <a:endParaRPr sz="300">
              <a:latin typeface="Lucida Sans Unicode"/>
              <a:cs typeface="Lucida Sans Unicode"/>
            </a:endParaRPr>
          </a:p>
          <a:p>
            <a:pPr marL="59055">
              <a:lnSpc>
                <a:spcPts val="360"/>
              </a:lnSpc>
              <a:spcBef>
                <a:spcPts val="40"/>
              </a:spcBef>
            </a:pPr>
            <a:r>
              <a:rPr sz="300" dirty="0">
                <a:solidFill>
                  <a:srgbClr val="262626"/>
                </a:solidFill>
                <a:latin typeface="Lucida Sans Unicode"/>
                <a:cs typeface="Lucida Sans Unicode"/>
              </a:rPr>
              <a:t>0</a:t>
            </a:r>
            <a:endParaRPr sz="300">
              <a:latin typeface="Lucida Sans Unicode"/>
              <a:cs typeface="Lucida Sans Unicode"/>
            </a:endParaRPr>
          </a:p>
          <a:p>
            <a:pPr marL="12700">
              <a:lnSpc>
                <a:spcPts val="360"/>
              </a:lnSpc>
            </a:pPr>
            <a:r>
              <a:rPr sz="300" dirty="0">
                <a:solidFill>
                  <a:srgbClr val="262626"/>
                </a:solidFill>
                <a:latin typeface="Lucida Sans Unicode"/>
                <a:cs typeface="Lucida Sans Unicode"/>
              </a:rPr>
              <a:t>180</a:t>
            </a:r>
            <a:endParaRPr sz="3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300" dirty="0">
                <a:solidFill>
                  <a:srgbClr val="262626"/>
                </a:solidFill>
                <a:latin typeface="Lucida Sans Unicode"/>
                <a:cs typeface="Lucida Sans Unicode"/>
              </a:rPr>
              <a:t>120</a:t>
            </a:r>
            <a:endParaRPr sz="300">
              <a:latin typeface="Lucida Sans Unicode"/>
              <a:cs typeface="Lucida Sans Unicode"/>
            </a:endParaRPr>
          </a:p>
          <a:p>
            <a:pPr marL="34925">
              <a:lnSpc>
                <a:spcPct val="100000"/>
              </a:lnSpc>
              <a:spcBef>
                <a:spcPts val="35"/>
              </a:spcBef>
            </a:pPr>
            <a:r>
              <a:rPr sz="300" dirty="0">
                <a:solidFill>
                  <a:srgbClr val="262626"/>
                </a:solidFill>
                <a:latin typeface="Lucida Sans Unicode"/>
                <a:cs typeface="Lucida Sans Unicode"/>
              </a:rPr>
              <a:t>60</a:t>
            </a:r>
            <a:endParaRPr sz="300">
              <a:latin typeface="Lucida Sans Unicode"/>
              <a:cs typeface="Lucida Sans Unicode"/>
            </a:endParaRPr>
          </a:p>
          <a:p>
            <a:pPr marL="59055">
              <a:lnSpc>
                <a:spcPct val="100000"/>
              </a:lnSpc>
              <a:spcBef>
                <a:spcPts val="35"/>
              </a:spcBef>
            </a:pPr>
            <a:r>
              <a:rPr sz="300" dirty="0">
                <a:solidFill>
                  <a:srgbClr val="262626"/>
                </a:solidFill>
                <a:latin typeface="Lucida Sans Unicode"/>
                <a:cs typeface="Lucida Sans Unicode"/>
              </a:rPr>
              <a:t>0</a:t>
            </a:r>
            <a:endParaRPr sz="300">
              <a:latin typeface="Lucida Sans Unicode"/>
              <a:cs typeface="Lucida Sans Unicode"/>
            </a:endParaRPr>
          </a:p>
        </p:txBody>
      </p:sp>
      <p:sp>
        <p:nvSpPr>
          <p:cNvPr id="1507" name="object 1507"/>
          <p:cNvSpPr txBox="1"/>
          <p:nvPr/>
        </p:nvSpPr>
        <p:spPr>
          <a:xfrm>
            <a:off x="3218632" y="971618"/>
            <a:ext cx="97155" cy="195389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650"/>
              </a:lnSpc>
            </a:pPr>
            <a:r>
              <a:rPr sz="550" spc="25" dirty="0">
                <a:solidFill>
                  <a:srgbClr val="262626"/>
                </a:solidFill>
                <a:latin typeface="Lucida Sans Unicode"/>
                <a:cs typeface="Lucida Sans Unicode"/>
              </a:rPr>
              <a:t>DOA</a:t>
            </a:r>
            <a:r>
              <a:rPr sz="550" spc="60" dirty="0">
                <a:solidFill>
                  <a:srgbClr val="262626"/>
                </a:solidFill>
                <a:latin typeface="Lucida Sans Unicode"/>
                <a:cs typeface="Lucida Sans Unicode"/>
              </a:rPr>
              <a:t> </a:t>
            </a:r>
            <a:r>
              <a:rPr sz="550" spc="25" dirty="0">
                <a:solidFill>
                  <a:srgbClr val="262626"/>
                </a:solidFill>
                <a:latin typeface="Lucida Sans Unicode"/>
                <a:cs typeface="Lucida Sans Unicode"/>
              </a:rPr>
              <a:t>DOA</a:t>
            </a:r>
            <a:r>
              <a:rPr sz="550" spc="65" dirty="0">
                <a:solidFill>
                  <a:srgbClr val="262626"/>
                </a:solidFill>
                <a:latin typeface="Lucida Sans Unicode"/>
                <a:cs typeface="Lucida Sans Unicode"/>
              </a:rPr>
              <a:t> </a:t>
            </a:r>
            <a:r>
              <a:rPr sz="550" spc="25" dirty="0">
                <a:solidFill>
                  <a:srgbClr val="262626"/>
                </a:solidFill>
                <a:latin typeface="Lucida Sans Unicode"/>
                <a:cs typeface="Lucida Sans Unicode"/>
              </a:rPr>
              <a:t>DOA</a:t>
            </a:r>
            <a:r>
              <a:rPr sz="550" spc="60" dirty="0">
                <a:solidFill>
                  <a:srgbClr val="262626"/>
                </a:solidFill>
                <a:latin typeface="Lucida Sans Unicode"/>
                <a:cs typeface="Lucida Sans Unicode"/>
              </a:rPr>
              <a:t> </a:t>
            </a:r>
            <a:r>
              <a:rPr sz="550" spc="25" dirty="0">
                <a:solidFill>
                  <a:srgbClr val="262626"/>
                </a:solidFill>
                <a:latin typeface="Lucida Sans Unicode"/>
                <a:cs typeface="Lucida Sans Unicode"/>
              </a:rPr>
              <a:t>DOA</a:t>
            </a:r>
            <a:r>
              <a:rPr sz="550" spc="65" dirty="0">
                <a:solidFill>
                  <a:srgbClr val="262626"/>
                </a:solidFill>
                <a:latin typeface="Lucida Sans Unicode"/>
                <a:cs typeface="Lucida Sans Unicode"/>
              </a:rPr>
              <a:t> </a:t>
            </a:r>
            <a:r>
              <a:rPr sz="550" spc="25" dirty="0">
                <a:solidFill>
                  <a:srgbClr val="262626"/>
                </a:solidFill>
                <a:latin typeface="Lucida Sans Unicode"/>
                <a:cs typeface="Lucida Sans Unicode"/>
              </a:rPr>
              <a:t>DOA</a:t>
            </a:r>
            <a:r>
              <a:rPr sz="550" spc="60" dirty="0">
                <a:solidFill>
                  <a:srgbClr val="262626"/>
                </a:solidFill>
                <a:latin typeface="Lucida Sans Unicode"/>
                <a:cs typeface="Lucida Sans Unicode"/>
              </a:rPr>
              <a:t> </a:t>
            </a:r>
            <a:r>
              <a:rPr sz="550" spc="25" dirty="0">
                <a:solidFill>
                  <a:srgbClr val="262626"/>
                </a:solidFill>
                <a:latin typeface="Lucida Sans Unicode"/>
                <a:cs typeface="Lucida Sans Unicode"/>
              </a:rPr>
              <a:t>DOA</a:t>
            </a:r>
            <a:r>
              <a:rPr sz="550" spc="65" dirty="0">
                <a:solidFill>
                  <a:srgbClr val="262626"/>
                </a:solidFill>
                <a:latin typeface="Lucida Sans Unicode"/>
                <a:cs typeface="Lucida Sans Unicode"/>
              </a:rPr>
              <a:t> </a:t>
            </a:r>
            <a:r>
              <a:rPr sz="550" spc="25" dirty="0">
                <a:solidFill>
                  <a:srgbClr val="262626"/>
                </a:solidFill>
                <a:latin typeface="Lucida Sans Unicode"/>
                <a:cs typeface="Lucida Sans Unicode"/>
              </a:rPr>
              <a:t>DOA</a:t>
            </a:r>
            <a:r>
              <a:rPr sz="550" spc="60" dirty="0">
                <a:solidFill>
                  <a:srgbClr val="262626"/>
                </a:solidFill>
                <a:latin typeface="Lucida Sans Unicode"/>
                <a:cs typeface="Lucida Sans Unicode"/>
              </a:rPr>
              <a:t> </a:t>
            </a:r>
            <a:r>
              <a:rPr sz="550" spc="25" dirty="0">
                <a:solidFill>
                  <a:srgbClr val="262626"/>
                </a:solidFill>
                <a:latin typeface="Lucida Sans Unicode"/>
                <a:cs typeface="Lucida Sans Unicode"/>
              </a:rPr>
              <a:t>DOA</a:t>
            </a:r>
            <a:r>
              <a:rPr sz="550" spc="65" dirty="0">
                <a:solidFill>
                  <a:srgbClr val="262626"/>
                </a:solidFill>
                <a:latin typeface="Lucida Sans Unicode"/>
                <a:cs typeface="Lucida Sans Unicode"/>
              </a:rPr>
              <a:t> </a:t>
            </a:r>
            <a:r>
              <a:rPr sz="550" spc="25" dirty="0">
                <a:solidFill>
                  <a:srgbClr val="262626"/>
                </a:solidFill>
                <a:latin typeface="Lucida Sans Unicode"/>
                <a:cs typeface="Lucida Sans Unicode"/>
              </a:rPr>
              <a:t>DOA</a:t>
            </a:r>
            <a:r>
              <a:rPr sz="550" spc="60" dirty="0">
                <a:solidFill>
                  <a:srgbClr val="262626"/>
                </a:solidFill>
                <a:latin typeface="Lucida Sans Unicode"/>
                <a:cs typeface="Lucida Sans Unicode"/>
              </a:rPr>
              <a:t> </a:t>
            </a:r>
            <a:r>
              <a:rPr sz="550" spc="25" dirty="0">
                <a:solidFill>
                  <a:srgbClr val="262626"/>
                </a:solidFill>
                <a:latin typeface="Lucida Sans Unicode"/>
                <a:cs typeface="Lucida Sans Unicode"/>
              </a:rPr>
              <a:t>DOA</a:t>
            </a:r>
            <a:endParaRPr sz="550">
              <a:latin typeface="Lucida Sans Unicode"/>
              <a:cs typeface="Lucida Sans Unicode"/>
            </a:endParaRPr>
          </a:p>
        </p:txBody>
      </p:sp>
      <p:sp>
        <p:nvSpPr>
          <p:cNvPr id="1508" name="object 1508"/>
          <p:cNvSpPr/>
          <p:nvPr/>
        </p:nvSpPr>
        <p:spPr>
          <a:xfrm>
            <a:off x="3408858" y="2758935"/>
            <a:ext cx="1227455" cy="0"/>
          </a:xfrm>
          <a:custGeom>
            <a:avLst/>
            <a:gdLst/>
            <a:ahLst/>
            <a:cxnLst/>
            <a:rect l="l" t="t" r="r" b="b"/>
            <a:pathLst>
              <a:path w="1227454">
                <a:moveTo>
                  <a:pt x="0" y="0"/>
                </a:moveTo>
                <a:lnTo>
                  <a:pt x="1226958" y="0"/>
                </a:lnTo>
              </a:path>
            </a:pathLst>
          </a:custGeom>
          <a:ln w="381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9" name="object 1509"/>
          <p:cNvSpPr/>
          <p:nvPr/>
        </p:nvSpPr>
        <p:spPr>
          <a:xfrm>
            <a:off x="3408858" y="2758935"/>
            <a:ext cx="0" cy="151130"/>
          </a:xfrm>
          <a:custGeom>
            <a:avLst/>
            <a:gdLst/>
            <a:ahLst/>
            <a:cxnLst/>
            <a:rect l="l" t="t" r="r" b="b"/>
            <a:pathLst>
              <a:path h="151130">
                <a:moveTo>
                  <a:pt x="0" y="150660"/>
                </a:moveTo>
                <a:lnTo>
                  <a:pt x="0" y="0"/>
                </a:lnTo>
              </a:path>
            </a:pathLst>
          </a:custGeom>
          <a:ln w="381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0" name="object 1510"/>
          <p:cNvSpPr/>
          <p:nvPr/>
        </p:nvSpPr>
        <p:spPr>
          <a:xfrm>
            <a:off x="4635817" y="2758935"/>
            <a:ext cx="0" cy="151130"/>
          </a:xfrm>
          <a:custGeom>
            <a:avLst/>
            <a:gdLst/>
            <a:ahLst/>
            <a:cxnLst/>
            <a:rect l="l" t="t" r="r" b="b"/>
            <a:pathLst>
              <a:path h="151130">
                <a:moveTo>
                  <a:pt x="0" y="150660"/>
                </a:moveTo>
                <a:lnTo>
                  <a:pt x="0" y="0"/>
                </a:lnTo>
              </a:path>
            </a:pathLst>
          </a:custGeom>
          <a:ln w="381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1" name="object 1511"/>
          <p:cNvSpPr/>
          <p:nvPr/>
        </p:nvSpPr>
        <p:spPr>
          <a:xfrm>
            <a:off x="3408858" y="2909595"/>
            <a:ext cx="1227455" cy="0"/>
          </a:xfrm>
          <a:custGeom>
            <a:avLst/>
            <a:gdLst/>
            <a:ahLst/>
            <a:cxnLst/>
            <a:rect l="l" t="t" r="r" b="b"/>
            <a:pathLst>
              <a:path w="1227454">
                <a:moveTo>
                  <a:pt x="0" y="0"/>
                </a:moveTo>
                <a:lnTo>
                  <a:pt x="1226958" y="0"/>
                </a:lnTo>
              </a:path>
            </a:pathLst>
          </a:custGeom>
          <a:ln w="381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2" name="object 15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Andrew</a:t>
            </a:r>
            <a:r>
              <a:rPr spc="-10" dirty="0"/>
              <a:t> </a:t>
            </a:r>
            <a:r>
              <a:rPr spc="-20" dirty="0"/>
              <a:t>Senior</a:t>
            </a:r>
          </a:p>
        </p:txBody>
      </p:sp>
      <p:sp>
        <p:nvSpPr>
          <p:cNvPr id="1513" name="object 15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30" dirty="0"/>
              <a:t>Speech</a:t>
            </a:r>
            <a:r>
              <a:rPr spc="-15" dirty="0"/>
              <a:t> </a:t>
            </a:r>
            <a:r>
              <a:rPr spc="-5" dirty="0"/>
              <a:t>Recognition</a:t>
            </a:r>
          </a:p>
        </p:txBody>
      </p:sp>
      <p:sp>
        <p:nvSpPr>
          <p:cNvPr id="1514" name="object 15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r>
              <a:rPr spc="-20" dirty="0"/>
              <a:t>60 </a:t>
            </a:r>
            <a:r>
              <a:rPr spc="5" dirty="0"/>
              <a:t>of</a:t>
            </a:r>
            <a:r>
              <a:rPr spc="40" dirty="0"/>
              <a:t> </a:t>
            </a:r>
            <a:r>
              <a:rPr spc="-20" dirty="0"/>
              <a:t>63</a:t>
            </a:r>
          </a:p>
        </p:txBody>
      </p:sp>
    </p:spTree>
  </p:cSld>
  <p:clrMapOvr>
    <a:masterClrMapping/>
  </p:clrMapOvr>
  <p:transition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896485" cy="367030"/>
          </a:xfrm>
          <a:custGeom>
            <a:avLst/>
            <a:gdLst/>
            <a:ahLst/>
            <a:cxnLst/>
            <a:rect l="l" t="t" r="r" b="b"/>
            <a:pathLst>
              <a:path w="4896485" h="367030">
                <a:moveTo>
                  <a:pt x="0" y="366928"/>
                </a:moveTo>
                <a:lnTo>
                  <a:pt x="4896002" y="366928"/>
                </a:lnTo>
                <a:lnTo>
                  <a:pt x="4896002" y="0"/>
                </a:lnTo>
                <a:lnTo>
                  <a:pt x="0" y="0"/>
                </a:lnTo>
                <a:lnTo>
                  <a:pt x="0" y="366928"/>
                </a:lnTo>
                <a:close/>
              </a:path>
            </a:pathLst>
          </a:custGeom>
          <a:solidFill>
            <a:srgbClr val="FABB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305" y="70800"/>
            <a:ext cx="105156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-50" dirty="0" smtClean="0">
                <a:solidFill>
                  <a:srgbClr val="656565"/>
                </a:solidFill>
              </a:rPr>
              <a:t>Ссылки</a:t>
            </a:r>
            <a:r>
              <a:rPr spc="65" dirty="0" smtClean="0">
                <a:solidFill>
                  <a:srgbClr val="656565"/>
                </a:solidFill>
              </a:rPr>
              <a:t> </a:t>
            </a:r>
            <a:r>
              <a:rPr spc="80" dirty="0">
                <a:solidFill>
                  <a:srgbClr val="656565"/>
                </a:solidFill>
              </a:rPr>
              <a:t>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Andrew</a:t>
            </a:r>
            <a:r>
              <a:rPr spc="-10" dirty="0"/>
              <a:t> </a:t>
            </a:r>
            <a:r>
              <a:rPr spc="-20" dirty="0"/>
              <a:t>Senior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30" dirty="0"/>
              <a:t>Speech</a:t>
            </a:r>
            <a:r>
              <a:rPr spc="-15" dirty="0"/>
              <a:t> </a:t>
            </a:r>
            <a:r>
              <a:rPr spc="-5" dirty="0"/>
              <a:t>Recognition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459223" y="3351784"/>
            <a:ext cx="30543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20" dirty="0">
                <a:solidFill>
                  <a:srgbClr val="656565"/>
                </a:solidFill>
                <a:latin typeface="Arial"/>
                <a:cs typeface="Arial"/>
              </a:rPr>
              <a:t>61 </a:t>
            </a:r>
            <a:r>
              <a:rPr sz="600" spc="5" dirty="0">
                <a:solidFill>
                  <a:srgbClr val="656565"/>
                </a:solidFill>
                <a:latin typeface="Arial"/>
                <a:cs typeface="Arial"/>
              </a:rPr>
              <a:t>of</a:t>
            </a:r>
            <a:r>
              <a:rPr sz="600" spc="40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656565"/>
                </a:solidFill>
                <a:latin typeface="Arial"/>
                <a:cs typeface="Arial"/>
              </a:rPr>
              <a:t>63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94" y="547654"/>
            <a:ext cx="4201795" cy="26739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89560" marR="103505" indent="-277495">
              <a:lnSpc>
                <a:spcPts val="700"/>
              </a:lnSpc>
              <a:spcBef>
                <a:spcPts val="135"/>
              </a:spcBef>
            </a:pPr>
            <a:r>
              <a:rPr sz="600" dirty="0">
                <a:solidFill>
                  <a:srgbClr val="656565"/>
                </a:solidFill>
                <a:latin typeface="Arial"/>
                <a:cs typeface="Arial"/>
              </a:rPr>
              <a:t>Abdel-Hamid, </a:t>
            </a:r>
            <a:r>
              <a:rPr sz="600" spc="5" dirty="0">
                <a:solidFill>
                  <a:srgbClr val="656565"/>
                </a:solidFill>
                <a:latin typeface="Arial"/>
                <a:cs typeface="Arial"/>
              </a:rPr>
              <a:t>O., </a:t>
            </a:r>
            <a:r>
              <a:rPr sz="600" spc="-10" dirty="0">
                <a:solidFill>
                  <a:srgbClr val="656565"/>
                </a:solidFill>
                <a:latin typeface="Arial"/>
                <a:cs typeface="Arial"/>
              </a:rPr>
              <a:t>Mohamed, </a:t>
            </a:r>
            <a:r>
              <a:rPr sz="600" spc="5" dirty="0">
                <a:solidFill>
                  <a:srgbClr val="656565"/>
                </a:solidFill>
                <a:latin typeface="Arial"/>
                <a:cs typeface="Arial"/>
              </a:rPr>
              <a:t>A.-R., </a:t>
            </a:r>
            <a:r>
              <a:rPr sz="600" spc="-5" dirty="0">
                <a:solidFill>
                  <a:srgbClr val="656565"/>
                </a:solidFill>
                <a:latin typeface="Arial"/>
                <a:cs typeface="Arial"/>
              </a:rPr>
              <a:t>Jiang, </a:t>
            </a:r>
            <a:r>
              <a:rPr sz="600" spc="10" dirty="0">
                <a:solidFill>
                  <a:srgbClr val="656565"/>
                </a:solidFill>
                <a:latin typeface="Arial"/>
                <a:cs typeface="Arial"/>
              </a:rPr>
              <a:t>H., </a:t>
            </a:r>
            <a:r>
              <a:rPr sz="600" spc="-10" dirty="0">
                <a:solidFill>
                  <a:srgbClr val="656565"/>
                </a:solidFill>
                <a:latin typeface="Arial"/>
                <a:cs typeface="Arial"/>
              </a:rPr>
              <a:t>Deng, </a:t>
            </a:r>
            <a:r>
              <a:rPr sz="600" spc="10" dirty="0">
                <a:solidFill>
                  <a:srgbClr val="656565"/>
                </a:solidFill>
                <a:latin typeface="Arial"/>
                <a:cs typeface="Arial"/>
              </a:rPr>
              <a:t>L., </a:t>
            </a:r>
            <a:r>
              <a:rPr sz="600" spc="-15" dirty="0">
                <a:solidFill>
                  <a:srgbClr val="656565"/>
                </a:solidFill>
                <a:latin typeface="Arial"/>
                <a:cs typeface="Arial"/>
              </a:rPr>
              <a:t>Penn, </a:t>
            </a:r>
            <a:r>
              <a:rPr sz="600" spc="-10" dirty="0">
                <a:solidFill>
                  <a:srgbClr val="656565"/>
                </a:solidFill>
                <a:latin typeface="Arial"/>
                <a:cs typeface="Arial"/>
              </a:rPr>
              <a:t>G., </a:t>
            </a:r>
            <a:r>
              <a:rPr sz="600" spc="-15" dirty="0">
                <a:solidFill>
                  <a:srgbClr val="656565"/>
                </a:solidFill>
                <a:latin typeface="Arial"/>
                <a:cs typeface="Arial"/>
              </a:rPr>
              <a:t>and </a:t>
            </a:r>
            <a:r>
              <a:rPr sz="600" spc="-10" dirty="0">
                <a:solidFill>
                  <a:srgbClr val="656565"/>
                </a:solidFill>
                <a:latin typeface="Arial"/>
                <a:cs typeface="Arial"/>
              </a:rPr>
              <a:t>Yu, </a:t>
            </a:r>
            <a:r>
              <a:rPr sz="600" spc="15" dirty="0">
                <a:solidFill>
                  <a:srgbClr val="656565"/>
                </a:solidFill>
                <a:latin typeface="Arial"/>
                <a:cs typeface="Arial"/>
              </a:rPr>
              <a:t>D. </a:t>
            </a:r>
            <a:r>
              <a:rPr sz="600" spc="5" dirty="0">
                <a:solidFill>
                  <a:srgbClr val="656565"/>
                </a:solidFill>
                <a:latin typeface="Arial"/>
                <a:cs typeface="Arial"/>
              </a:rPr>
              <a:t>(2014). </a:t>
            </a:r>
            <a:r>
              <a:rPr sz="600" spc="-10" dirty="0">
                <a:solidFill>
                  <a:srgbClr val="656565"/>
                </a:solidFill>
                <a:latin typeface="Arial"/>
                <a:cs typeface="Arial"/>
              </a:rPr>
              <a:t>Convolutional neural </a:t>
            </a:r>
            <a:r>
              <a:rPr sz="600" spc="-15" dirty="0">
                <a:solidFill>
                  <a:srgbClr val="656565"/>
                </a:solidFill>
                <a:latin typeface="Arial"/>
                <a:cs typeface="Arial"/>
              </a:rPr>
              <a:t>networks </a:t>
            </a:r>
            <a:r>
              <a:rPr sz="600" dirty="0">
                <a:solidFill>
                  <a:srgbClr val="656565"/>
                </a:solidFill>
                <a:latin typeface="Arial"/>
                <a:cs typeface="Arial"/>
              </a:rPr>
              <a:t>for  </a:t>
            </a:r>
            <a:r>
              <a:rPr sz="600" spc="-30" dirty="0">
                <a:solidFill>
                  <a:srgbClr val="656565"/>
                </a:solidFill>
                <a:latin typeface="Arial"/>
                <a:cs typeface="Arial"/>
              </a:rPr>
              <a:t>speech </a:t>
            </a:r>
            <a:r>
              <a:rPr sz="600" spc="-5" dirty="0">
                <a:solidFill>
                  <a:srgbClr val="656565"/>
                </a:solidFill>
                <a:latin typeface="Arial"/>
                <a:cs typeface="Arial"/>
              </a:rPr>
              <a:t>recognition. </a:t>
            </a:r>
            <a:r>
              <a:rPr sz="600" i="1" spc="25" dirty="0">
                <a:solidFill>
                  <a:srgbClr val="656565"/>
                </a:solidFill>
                <a:latin typeface="Lucida Sans"/>
                <a:cs typeface="Lucida Sans"/>
              </a:rPr>
              <a:t>IEEE/ACM </a:t>
            </a:r>
            <a:r>
              <a:rPr sz="600" i="1" spc="-40" dirty="0">
                <a:solidFill>
                  <a:srgbClr val="656565"/>
                </a:solidFill>
                <a:latin typeface="Lucida Sans"/>
                <a:cs typeface="Lucida Sans"/>
              </a:rPr>
              <a:t>Trans. </a:t>
            </a:r>
            <a:r>
              <a:rPr sz="600" i="1" spc="-25" dirty="0">
                <a:solidFill>
                  <a:srgbClr val="656565"/>
                </a:solidFill>
                <a:latin typeface="Lucida Sans"/>
                <a:cs typeface="Lucida Sans"/>
              </a:rPr>
              <a:t>Audio, Speech </a:t>
            </a:r>
            <a:r>
              <a:rPr sz="600" i="1" spc="-50" dirty="0">
                <a:solidFill>
                  <a:srgbClr val="656565"/>
                </a:solidFill>
                <a:latin typeface="Lucida Sans"/>
                <a:cs typeface="Lucida Sans"/>
              </a:rPr>
              <a:t>and </a:t>
            </a:r>
            <a:r>
              <a:rPr sz="600" i="1" spc="-35" dirty="0">
                <a:solidFill>
                  <a:srgbClr val="656565"/>
                </a:solidFill>
                <a:latin typeface="Lucida Sans"/>
                <a:cs typeface="Lucida Sans"/>
              </a:rPr>
              <a:t>Lang. </a:t>
            </a:r>
            <a:r>
              <a:rPr sz="600" i="1" spc="-10" dirty="0">
                <a:solidFill>
                  <a:srgbClr val="656565"/>
                </a:solidFill>
                <a:latin typeface="Lucida Sans"/>
                <a:cs typeface="Lucida Sans"/>
              </a:rPr>
              <a:t>Proc.</a:t>
            </a:r>
            <a:r>
              <a:rPr sz="600" spc="-10" dirty="0">
                <a:solidFill>
                  <a:srgbClr val="656565"/>
                </a:solidFill>
                <a:latin typeface="Arial"/>
                <a:cs typeface="Arial"/>
              </a:rPr>
              <a:t>,</a:t>
            </a:r>
            <a:r>
              <a:rPr sz="600" spc="105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656565"/>
                </a:solidFill>
                <a:latin typeface="Arial"/>
                <a:cs typeface="Arial"/>
              </a:rPr>
              <a:t>22(10):1533–1545.</a:t>
            </a:r>
            <a:endParaRPr sz="600">
              <a:latin typeface="Arial"/>
              <a:cs typeface="Arial"/>
            </a:endParaRPr>
          </a:p>
          <a:p>
            <a:pPr marL="289560" marR="183515" indent="-277495">
              <a:lnSpc>
                <a:spcPts val="700"/>
              </a:lnSpc>
              <a:spcBef>
                <a:spcPts val="305"/>
              </a:spcBef>
            </a:pPr>
            <a:r>
              <a:rPr sz="600" spc="-5" dirty="0">
                <a:solidFill>
                  <a:srgbClr val="656565"/>
                </a:solidFill>
                <a:latin typeface="Arial"/>
                <a:cs typeface="Arial"/>
              </a:rPr>
              <a:t>Amodei, </a:t>
            </a:r>
            <a:r>
              <a:rPr sz="600" spc="10" dirty="0">
                <a:solidFill>
                  <a:srgbClr val="656565"/>
                </a:solidFill>
                <a:latin typeface="Arial"/>
                <a:cs typeface="Arial"/>
              </a:rPr>
              <a:t>D., </a:t>
            </a:r>
            <a:r>
              <a:rPr sz="600" spc="-5" dirty="0">
                <a:solidFill>
                  <a:srgbClr val="656565"/>
                </a:solidFill>
                <a:latin typeface="Arial"/>
                <a:cs typeface="Arial"/>
              </a:rPr>
              <a:t>Anubhai, R., </a:t>
            </a:r>
            <a:r>
              <a:rPr sz="600" dirty="0">
                <a:solidFill>
                  <a:srgbClr val="656565"/>
                </a:solidFill>
                <a:latin typeface="Arial"/>
                <a:cs typeface="Arial"/>
              </a:rPr>
              <a:t>Battenberg, E., </a:t>
            </a:r>
            <a:r>
              <a:rPr sz="600" spc="-35" dirty="0">
                <a:solidFill>
                  <a:srgbClr val="656565"/>
                </a:solidFill>
                <a:latin typeface="Arial"/>
                <a:cs typeface="Arial"/>
              </a:rPr>
              <a:t>Case, </a:t>
            </a:r>
            <a:r>
              <a:rPr sz="600" spc="-10" dirty="0">
                <a:solidFill>
                  <a:srgbClr val="656565"/>
                </a:solidFill>
                <a:latin typeface="Arial"/>
                <a:cs typeface="Arial"/>
              </a:rPr>
              <a:t>C., </a:t>
            </a:r>
            <a:r>
              <a:rPr sz="600" spc="-25" dirty="0">
                <a:solidFill>
                  <a:srgbClr val="656565"/>
                </a:solidFill>
                <a:latin typeface="Arial"/>
                <a:cs typeface="Arial"/>
              </a:rPr>
              <a:t>Casper, </a:t>
            </a:r>
            <a:r>
              <a:rPr sz="600" spc="5" dirty="0">
                <a:solidFill>
                  <a:srgbClr val="656565"/>
                </a:solidFill>
                <a:latin typeface="Arial"/>
                <a:cs typeface="Arial"/>
              </a:rPr>
              <a:t>J., </a:t>
            </a:r>
            <a:r>
              <a:rPr sz="600" spc="-15" dirty="0">
                <a:solidFill>
                  <a:srgbClr val="656565"/>
                </a:solidFill>
                <a:latin typeface="Arial"/>
                <a:cs typeface="Arial"/>
              </a:rPr>
              <a:t>Catanzaro, </a:t>
            </a:r>
            <a:r>
              <a:rPr sz="600" spc="10" dirty="0">
                <a:solidFill>
                  <a:srgbClr val="656565"/>
                </a:solidFill>
                <a:latin typeface="Arial"/>
                <a:cs typeface="Arial"/>
              </a:rPr>
              <a:t>B., </a:t>
            </a:r>
            <a:r>
              <a:rPr sz="600" spc="-25" dirty="0">
                <a:solidFill>
                  <a:srgbClr val="656565"/>
                </a:solidFill>
                <a:latin typeface="Arial"/>
                <a:cs typeface="Arial"/>
              </a:rPr>
              <a:t>Chen, </a:t>
            </a:r>
            <a:r>
              <a:rPr sz="600" spc="5" dirty="0">
                <a:solidFill>
                  <a:srgbClr val="656565"/>
                </a:solidFill>
                <a:latin typeface="Arial"/>
                <a:cs typeface="Arial"/>
              </a:rPr>
              <a:t>J., </a:t>
            </a:r>
            <a:r>
              <a:rPr sz="600" spc="-15" dirty="0">
                <a:solidFill>
                  <a:srgbClr val="656565"/>
                </a:solidFill>
                <a:latin typeface="Arial"/>
                <a:cs typeface="Arial"/>
              </a:rPr>
              <a:t>Chrzanowski, </a:t>
            </a:r>
            <a:r>
              <a:rPr sz="600" spc="20" dirty="0">
                <a:solidFill>
                  <a:srgbClr val="656565"/>
                </a:solidFill>
                <a:latin typeface="Arial"/>
                <a:cs typeface="Arial"/>
              </a:rPr>
              <a:t>M., </a:t>
            </a:r>
            <a:r>
              <a:rPr sz="600" spc="-20" dirty="0">
                <a:solidFill>
                  <a:srgbClr val="656565"/>
                </a:solidFill>
                <a:latin typeface="Arial"/>
                <a:cs typeface="Arial"/>
              </a:rPr>
              <a:t>Coates, </a:t>
            </a:r>
            <a:r>
              <a:rPr sz="600" spc="10" dirty="0">
                <a:solidFill>
                  <a:srgbClr val="656565"/>
                </a:solidFill>
                <a:latin typeface="Arial"/>
                <a:cs typeface="Arial"/>
              </a:rPr>
              <a:t>A.,  </a:t>
            </a:r>
            <a:r>
              <a:rPr sz="600" spc="-10" dirty="0">
                <a:solidFill>
                  <a:srgbClr val="656565"/>
                </a:solidFill>
                <a:latin typeface="Arial"/>
                <a:cs typeface="Arial"/>
              </a:rPr>
              <a:t>Diamos, G., </a:t>
            </a:r>
            <a:r>
              <a:rPr sz="600" spc="-20" dirty="0">
                <a:solidFill>
                  <a:srgbClr val="656565"/>
                </a:solidFill>
                <a:latin typeface="Arial"/>
                <a:cs typeface="Arial"/>
              </a:rPr>
              <a:t>Elsen, </a:t>
            </a:r>
            <a:r>
              <a:rPr sz="600" spc="-5" dirty="0">
                <a:solidFill>
                  <a:srgbClr val="656565"/>
                </a:solidFill>
                <a:latin typeface="Arial"/>
                <a:cs typeface="Arial"/>
              </a:rPr>
              <a:t>E., </a:t>
            </a:r>
            <a:r>
              <a:rPr sz="600" spc="-15" dirty="0">
                <a:solidFill>
                  <a:srgbClr val="656565"/>
                </a:solidFill>
                <a:latin typeface="Arial"/>
                <a:cs typeface="Arial"/>
              </a:rPr>
              <a:t>Engel, </a:t>
            </a:r>
            <a:r>
              <a:rPr sz="600" spc="5" dirty="0">
                <a:solidFill>
                  <a:srgbClr val="656565"/>
                </a:solidFill>
                <a:latin typeface="Arial"/>
                <a:cs typeface="Arial"/>
              </a:rPr>
              <a:t>J., </a:t>
            </a:r>
            <a:r>
              <a:rPr sz="600" spc="-15" dirty="0">
                <a:solidFill>
                  <a:srgbClr val="656565"/>
                </a:solidFill>
                <a:latin typeface="Arial"/>
                <a:cs typeface="Arial"/>
              </a:rPr>
              <a:t>Fan, </a:t>
            </a:r>
            <a:r>
              <a:rPr sz="600" spc="10" dirty="0">
                <a:solidFill>
                  <a:srgbClr val="656565"/>
                </a:solidFill>
                <a:latin typeface="Arial"/>
                <a:cs typeface="Arial"/>
              </a:rPr>
              <a:t>L., </a:t>
            </a:r>
            <a:r>
              <a:rPr sz="600" spc="-15" dirty="0">
                <a:solidFill>
                  <a:srgbClr val="656565"/>
                </a:solidFill>
                <a:latin typeface="Arial"/>
                <a:cs typeface="Arial"/>
              </a:rPr>
              <a:t>Fougner, </a:t>
            </a:r>
            <a:r>
              <a:rPr sz="600" spc="-10" dirty="0">
                <a:solidFill>
                  <a:srgbClr val="656565"/>
                </a:solidFill>
                <a:latin typeface="Arial"/>
                <a:cs typeface="Arial"/>
              </a:rPr>
              <a:t>C., </a:t>
            </a:r>
            <a:r>
              <a:rPr sz="600" spc="-5" dirty="0">
                <a:solidFill>
                  <a:srgbClr val="656565"/>
                </a:solidFill>
                <a:latin typeface="Arial"/>
                <a:cs typeface="Arial"/>
              </a:rPr>
              <a:t>Han, </a:t>
            </a:r>
            <a:r>
              <a:rPr sz="600" spc="25" dirty="0">
                <a:solidFill>
                  <a:srgbClr val="656565"/>
                </a:solidFill>
                <a:latin typeface="Arial"/>
                <a:cs typeface="Arial"/>
              </a:rPr>
              <a:t>T., </a:t>
            </a:r>
            <a:r>
              <a:rPr sz="600" spc="-5" dirty="0">
                <a:solidFill>
                  <a:srgbClr val="656565"/>
                </a:solidFill>
                <a:latin typeface="Arial"/>
                <a:cs typeface="Arial"/>
              </a:rPr>
              <a:t>Hannun, </a:t>
            </a:r>
            <a:r>
              <a:rPr sz="600" spc="15" dirty="0">
                <a:solidFill>
                  <a:srgbClr val="656565"/>
                </a:solidFill>
                <a:latin typeface="Arial"/>
                <a:cs typeface="Arial"/>
              </a:rPr>
              <a:t>A. </a:t>
            </a:r>
            <a:r>
              <a:rPr sz="600" spc="10" dirty="0">
                <a:solidFill>
                  <a:srgbClr val="656565"/>
                </a:solidFill>
                <a:latin typeface="Arial"/>
                <a:cs typeface="Arial"/>
              </a:rPr>
              <a:t>Y., </a:t>
            </a:r>
            <a:r>
              <a:rPr sz="600" spc="-5" dirty="0">
                <a:solidFill>
                  <a:srgbClr val="656565"/>
                </a:solidFill>
                <a:latin typeface="Arial"/>
                <a:cs typeface="Arial"/>
              </a:rPr>
              <a:t>Jun, </a:t>
            </a:r>
            <a:r>
              <a:rPr sz="600" spc="10" dirty="0">
                <a:solidFill>
                  <a:srgbClr val="656565"/>
                </a:solidFill>
                <a:latin typeface="Arial"/>
                <a:cs typeface="Arial"/>
              </a:rPr>
              <a:t>B., </a:t>
            </a:r>
            <a:r>
              <a:rPr sz="600" spc="-30" dirty="0">
                <a:solidFill>
                  <a:srgbClr val="656565"/>
                </a:solidFill>
                <a:latin typeface="Arial"/>
                <a:cs typeface="Arial"/>
              </a:rPr>
              <a:t>LeGresley, </a:t>
            </a:r>
            <a:r>
              <a:rPr sz="600" spc="-15" dirty="0">
                <a:solidFill>
                  <a:srgbClr val="656565"/>
                </a:solidFill>
                <a:latin typeface="Arial"/>
                <a:cs typeface="Arial"/>
              </a:rPr>
              <a:t>P., </a:t>
            </a:r>
            <a:r>
              <a:rPr sz="600" spc="5" dirty="0">
                <a:solidFill>
                  <a:srgbClr val="656565"/>
                </a:solidFill>
                <a:latin typeface="Arial"/>
                <a:cs typeface="Arial"/>
              </a:rPr>
              <a:t>Lin,</a:t>
            </a:r>
            <a:r>
              <a:rPr sz="600" spc="75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600" spc="10" dirty="0">
                <a:solidFill>
                  <a:srgbClr val="656565"/>
                </a:solidFill>
                <a:latin typeface="Arial"/>
                <a:cs typeface="Arial"/>
              </a:rPr>
              <a:t>L.,</a:t>
            </a:r>
            <a:endParaRPr sz="600">
              <a:latin typeface="Arial"/>
              <a:cs typeface="Arial"/>
            </a:endParaRPr>
          </a:p>
          <a:p>
            <a:pPr marL="289560">
              <a:lnSpc>
                <a:spcPts val="665"/>
              </a:lnSpc>
            </a:pPr>
            <a:r>
              <a:rPr sz="600" spc="-10" dirty="0">
                <a:solidFill>
                  <a:srgbClr val="656565"/>
                </a:solidFill>
                <a:latin typeface="Arial"/>
                <a:cs typeface="Arial"/>
              </a:rPr>
              <a:t>Narang,</a:t>
            </a:r>
            <a:r>
              <a:rPr sz="600" spc="45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656565"/>
                </a:solidFill>
                <a:latin typeface="Arial"/>
                <a:cs typeface="Arial"/>
              </a:rPr>
              <a:t>S.,</a:t>
            </a:r>
            <a:r>
              <a:rPr sz="600" spc="50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656565"/>
                </a:solidFill>
                <a:latin typeface="Arial"/>
                <a:cs typeface="Arial"/>
              </a:rPr>
              <a:t>Ng,</a:t>
            </a:r>
            <a:r>
              <a:rPr sz="600" spc="45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600" spc="15" dirty="0">
                <a:solidFill>
                  <a:srgbClr val="656565"/>
                </a:solidFill>
                <a:latin typeface="Arial"/>
                <a:cs typeface="Arial"/>
              </a:rPr>
              <a:t>A.</a:t>
            </a:r>
            <a:r>
              <a:rPr sz="600" spc="50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600" spc="10" dirty="0">
                <a:solidFill>
                  <a:srgbClr val="656565"/>
                </a:solidFill>
                <a:latin typeface="Arial"/>
                <a:cs typeface="Arial"/>
              </a:rPr>
              <a:t>Y.,</a:t>
            </a:r>
            <a:r>
              <a:rPr sz="600" spc="50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656565"/>
                </a:solidFill>
                <a:latin typeface="Arial"/>
                <a:cs typeface="Arial"/>
              </a:rPr>
              <a:t>Ozair,</a:t>
            </a:r>
            <a:r>
              <a:rPr sz="600" spc="50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656565"/>
                </a:solidFill>
                <a:latin typeface="Arial"/>
                <a:cs typeface="Arial"/>
              </a:rPr>
              <a:t>S.,</a:t>
            </a:r>
            <a:r>
              <a:rPr sz="600" spc="45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656565"/>
                </a:solidFill>
                <a:latin typeface="Arial"/>
                <a:cs typeface="Arial"/>
              </a:rPr>
              <a:t>Prenger,</a:t>
            </a:r>
            <a:r>
              <a:rPr sz="600" spc="50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656565"/>
                </a:solidFill>
                <a:latin typeface="Arial"/>
                <a:cs typeface="Arial"/>
              </a:rPr>
              <a:t>R.,</a:t>
            </a:r>
            <a:r>
              <a:rPr sz="600" spc="50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656565"/>
                </a:solidFill>
                <a:latin typeface="Arial"/>
                <a:cs typeface="Arial"/>
              </a:rPr>
              <a:t>Raiman,</a:t>
            </a:r>
            <a:r>
              <a:rPr sz="600" spc="50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600" spc="5" dirty="0">
                <a:solidFill>
                  <a:srgbClr val="656565"/>
                </a:solidFill>
                <a:latin typeface="Arial"/>
                <a:cs typeface="Arial"/>
              </a:rPr>
              <a:t>J.,</a:t>
            </a:r>
            <a:r>
              <a:rPr sz="600" spc="50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656565"/>
                </a:solidFill>
                <a:latin typeface="Arial"/>
                <a:cs typeface="Arial"/>
              </a:rPr>
              <a:t>Satheesh,</a:t>
            </a:r>
            <a:r>
              <a:rPr sz="600" spc="50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656565"/>
                </a:solidFill>
                <a:latin typeface="Arial"/>
                <a:cs typeface="Arial"/>
              </a:rPr>
              <a:t>S.,</a:t>
            </a:r>
            <a:r>
              <a:rPr sz="600" spc="50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656565"/>
                </a:solidFill>
                <a:latin typeface="Arial"/>
                <a:cs typeface="Arial"/>
              </a:rPr>
              <a:t>Seetapun,</a:t>
            </a:r>
            <a:r>
              <a:rPr sz="600" spc="45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600" spc="10" dirty="0">
                <a:solidFill>
                  <a:srgbClr val="656565"/>
                </a:solidFill>
                <a:latin typeface="Arial"/>
                <a:cs typeface="Arial"/>
              </a:rPr>
              <a:t>D.,</a:t>
            </a:r>
            <a:r>
              <a:rPr sz="600" spc="50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656565"/>
                </a:solidFill>
                <a:latin typeface="Arial"/>
                <a:cs typeface="Arial"/>
              </a:rPr>
              <a:t>Sengupta,</a:t>
            </a:r>
            <a:r>
              <a:rPr sz="600" spc="50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656565"/>
                </a:solidFill>
                <a:latin typeface="Arial"/>
                <a:cs typeface="Arial"/>
              </a:rPr>
              <a:t>S.,</a:t>
            </a:r>
            <a:r>
              <a:rPr sz="600" spc="50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656565"/>
                </a:solidFill>
                <a:latin typeface="Arial"/>
                <a:cs typeface="Arial"/>
              </a:rPr>
              <a:t>Wang,</a:t>
            </a:r>
            <a:r>
              <a:rPr sz="600" spc="50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600" spc="10" dirty="0">
                <a:solidFill>
                  <a:srgbClr val="656565"/>
                </a:solidFill>
                <a:latin typeface="Arial"/>
                <a:cs typeface="Arial"/>
              </a:rPr>
              <a:t>Y.,</a:t>
            </a:r>
            <a:endParaRPr sz="600">
              <a:latin typeface="Arial"/>
              <a:cs typeface="Arial"/>
            </a:endParaRPr>
          </a:p>
          <a:p>
            <a:pPr marL="289560" marR="113664">
              <a:lnSpc>
                <a:spcPts val="700"/>
              </a:lnSpc>
              <a:spcBef>
                <a:spcPts val="30"/>
              </a:spcBef>
            </a:pPr>
            <a:r>
              <a:rPr sz="600" spc="-10" dirty="0">
                <a:solidFill>
                  <a:srgbClr val="656565"/>
                </a:solidFill>
                <a:latin typeface="Arial"/>
                <a:cs typeface="Arial"/>
              </a:rPr>
              <a:t>Wang, </a:t>
            </a:r>
            <a:r>
              <a:rPr sz="600" spc="10" dirty="0">
                <a:solidFill>
                  <a:srgbClr val="656565"/>
                </a:solidFill>
                <a:latin typeface="Arial"/>
                <a:cs typeface="Arial"/>
              </a:rPr>
              <a:t>Z., </a:t>
            </a:r>
            <a:r>
              <a:rPr sz="600" spc="-10" dirty="0">
                <a:solidFill>
                  <a:srgbClr val="656565"/>
                </a:solidFill>
                <a:latin typeface="Arial"/>
                <a:cs typeface="Arial"/>
              </a:rPr>
              <a:t>Wang, C., </a:t>
            </a:r>
            <a:r>
              <a:rPr sz="600" dirty="0">
                <a:solidFill>
                  <a:srgbClr val="656565"/>
                </a:solidFill>
                <a:latin typeface="Arial"/>
                <a:cs typeface="Arial"/>
              </a:rPr>
              <a:t>Xiao, </a:t>
            </a:r>
            <a:r>
              <a:rPr sz="600" spc="10" dirty="0">
                <a:solidFill>
                  <a:srgbClr val="656565"/>
                </a:solidFill>
                <a:latin typeface="Arial"/>
                <a:cs typeface="Arial"/>
              </a:rPr>
              <a:t>B., </a:t>
            </a:r>
            <a:r>
              <a:rPr sz="600" spc="-10" dirty="0">
                <a:solidFill>
                  <a:srgbClr val="656565"/>
                </a:solidFill>
                <a:latin typeface="Arial"/>
                <a:cs typeface="Arial"/>
              </a:rPr>
              <a:t>Yogatama, </a:t>
            </a:r>
            <a:r>
              <a:rPr sz="600" spc="10" dirty="0">
                <a:solidFill>
                  <a:srgbClr val="656565"/>
                </a:solidFill>
                <a:latin typeface="Arial"/>
                <a:cs typeface="Arial"/>
              </a:rPr>
              <a:t>D., </a:t>
            </a:r>
            <a:r>
              <a:rPr sz="600" spc="-5" dirty="0">
                <a:solidFill>
                  <a:srgbClr val="656565"/>
                </a:solidFill>
                <a:latin typeface="Arial"/>
                <a:cs typeface="Arial"/>
              </a:rPr>
              <a:t>Zhan, </a:t>
            </a:r>
            <a:r>
              <a:rPr sz="600" spc="5" dirty="0">
                <a:solidFill>
                  <a:srgbClr val="656565"/>
                </a:solidFill>
                <a:latin typeface="Arial"/>
                <a:cs typeface="Arial"/>
              </a:rPr>
              <a:t>J., </a:t>
            </a:r>
            <a:r>
              <a:rPr sz="600" spc="-15" dirty="0">
                <a:solidFill>
                  <a:srgbClr val="656565"/>
                </a:solidFill>
                <a:latin typeface="Arial"/>
                <a:cs typeface="Arial"/>
              </a:rPr>
              <a:t>and </a:t>
            </a:r>
            <a:r>
              <a:rPr sz="600" dirty="0">
                <a:solidFill>
                  <a:srgbClr val="656565"/>
                </a:solidFill>
                <a:latin typeface="Arial"/>
                <a:cs typeface="Arial"/>
              </a:rPr>
              <a:t>Zhu, </a:t>
            </a:r>
            <a:r>
              <a:rPr sz="600" spc="15" dirty="0">
                <a:solidFill>
                  <a:srgbClr val="656565"/>
                </a:solidFill>
                <a:latin typeface="Arial"/>
                <a:cs typeface="Arial"/>
              </a:rPr>
              <a:t>Z. </a:t>
            </a:r>
            <a:r>
              <a:rPr sz="600" spc="5" dirty="0">
                <a:solidFill>
                  <a:srgbClr val="656565"/>
                </a:solidFill>
                <a:latin typeface="Arial"/>
                <a:cs typeface="Arial"/>
              </a:rPr>
              <a:t>(2015). </a:t>
            </a:r>
            <a:r>
              <a:rPr sz="600" spc="-25" dirty="0">
                <a:solidFill>
                  <a:srgbClr val="656565"/>
                </a:solidFill>
                <a:latin typeface="Arial"/>
                <a:cs typeface="Arial"/>
              </a:rPr>
              <a:t>Deep </a:t>
            </a:r>
            <a:r>
              <a:rPr sz="600" spc="-30" dirty="0">
                <a:solidFill>
                  <a:srgbClr val="656565"/>
                </a:solidFill>
                <a:latin typeface="Arial"/>
                <a:cs typeface="Arial"/>
              </a:rPr>
              <a:t>speech </a:t>
            </a:r>
            <a:r>
              <a:rPr sz="600" spc="-5" dirty="0">
                <a:solidFill>
                  <a:srgbClr val="656565"/>
                </a:solidFill>
                <a:latin typeface="Arial"/>
                <a:cs typeface="Arial"/>
              </a:rPr>
              <a:t>2: End-to-end </a:t>
            </a:r>
            <a:r>
              <a:rPr sz="600" spc="-30" dirty="0">
                <a:solidFill>
                  <a:srgbClr val="656565"/>
                </a:solidFill>
                <a:latin typeface="Arial"/>
                <a:cs typeface="Arial"/>
              </a:rPr>
              <a:t>speech  </a:t>
            </a:r>
            <a:r>
              <a:rPr sz="600" spc="-5" dirty="0">
                <a:solidFill>
                  <a:srgbClr val="656565"/>
                </a:solidFill>
                <a:latin typeface="Arial"/>
                <a:cs typeface="Arial"/>
              </a:rPr>
              <a:t>recognition </a:t>
            </a:r>
            <a:r>
              <a:rPr sz="600" spc="5" dirty="0">
                <a:solidFill>
                  <a:srgbClr val="656565"/>
                </a:solidFill>
                <a:latin typeface="Arial"/>
                <a:cs typeface="Arial"/>
              </a:rPr>
              <a:t>in </a:t>
            </a:r>
            <a:r>
              <a:rPr sz="600" spc="-15" dirty="0">
                <a:solidFill>
                  <a:srgbClr val="656565"/>
                </a:solidFill>
                <a:latin typeface="Arial"/>
                <a:cs typeface="Arial"/>
              </a:rPr>
              <a:t>english and </a:t>
            </a:r>
            <a:r>
              <a:rPr sz="600" spc="-10" dirty="0">
                <a:solidFill>
                  <a:srgbClr val="656565"/>
                </a:solidFill>
                <a:latin typeface="Arial"/>
                <a:cs typeface="Arial"/>
              </a:rPr>
              <a:t>mandarin. </a:t>
            </a:r>
            <a:r>
              <a:rPr sz="600" i="1" spc="5" dirty="0">
                <a:solidFill>
                  <a:srgbClr val="656565"/>
                </a:solidFill>
                <a:latin typeface="Lucida Sans"/>
                <a:cs typeface="Lucida Sans"/>
              </a:rPr>
              <a:t>CoRR</a:t>
            </a:r>
            <a:r>
              <a:rPr sz="600" spc="5" dirty="0">
                <a:solidFill>
                  <a:srgbClr val="656565"/>
                </a:solidFill>
                <a:latin typeface="Arial"/>
                <a:cs typeface="Arial"/>
              </a:rPr>
              <a:t>,</a:t>
            </a:r>
            <a:r>
              <a:rPr sz="600" spc="-85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656565"/>
                </a:solidFill>
                <a:latin typeface="Arial"/>
                <a:cs typeface="Arial"/>
              </a:rPr>
              <a:t>abs/1512.02595.</a:t>
            </a:r>
            <a:endParaRPr sz="600">
              <a:latin typeface="Arial"/>
              <a:cs typeface="Arial"/>
            </a:endParaRPr>
          </a:p>
          <a:p>
            <a:pPr marL="289560" marR="203200" indent="-277495">
              <a:lnSpc>
                <a:spcPts val="700"/>
              </a:lnSpc>
              <a:spcBef>
                <a:spcPts val="300"/>
              </a:spcBef>
            </a:pPr>
            <a:r>
              <a:rPr sz="600" spc="-10" dirty="0">
                <a:solidFill>
                  <a:srgbClr val="656565"/>
                </a:solidFill>
                <a:latin typeface="Arial"/>
                <a:cs typeface="Arial"/>
              </a:rPr>
              <a:t>Bengio, S., Vinyals, </a:t>
            </a:r>
            <a:r>
              <a:rPr sz="600" spc="5" dirty="0">
                <a:solidFill>
                  <a:srgbClr val="656565"/>
                </a:solidFill>
                <a:latin typeface="Arial"/>
                <a:cs typeface="Arial"/>
              </a:rPr>
              <a:t>O., </a:t>
            </a:r>
            <a:r>
              <a:rPr sz="600" dirty="0">
                <a:solidFill>
                  <a:srgbClr val="656565"/>
                </a:solidFill>
                <a:latin typeface="Arial"/>
                <a:cs typeface="Arial"/>
              </a:rPr>
              <a:t>Jaitly, </a:t>
            </a:r>
            <a:r>
              <a:rPr sz="600" spc="10" dirty="0">
                <a:solidFill>
                  <a:srgbClr val="656565"/>
                </a:solidFill>
                <a:latin typeface="Arial"/>
                <a:cs typeface="Arial"/>
              </a:rPr>
              <a:t>N., </a:t>
            </a:r>
            <a:r>
              <a:rPr sz="600" spc="-15" dirty="0">
                <a:solidFill>
                  <a:srgbClr val="656565"/>
                </a:solidFill>
                <a:latin typeface="Arial"/>
                <a:cs typeface="Arial"/>
              </a:rPr>
              <a:t>and </a:t>
            </a:r>
            <a:r>
              <a:rPr sz="600" spc="-25" dirty="0">
                <a:solidFill>
                  <a:srgbClr val="656565"/>
                </a:solidFill>
                <a:latin typeface="Arial"/>
                <a:cs typeface="Arial"/>
              </a:rPr>
              <a:t>Shazeer, </a:t>
            </a:r>
            <a:r>
              <a:rPr sz="600" spc="10" dirty="0">
                <a:solidFill>
                  <a:srgbClr val="656565"/>
                </a:solidFill>
                <a:latin typeface="Arial"/>
                <a:cs typeface="Arial"/>
              </a:rPr>
              <a:t>N. </a:t>
            </a:r>
            <a:r>
              <a:rPr sz="600" spc="5" dirty="0">
                <a:solidFill>
                  <a:srgbClr val="656565"/>
                </a:solidFill>
                <a:latin typeface="Arial"/>
                <a:cs typeface="Arial"/>
              </a:rPr>
              <a:t>(2015). </a:t>
            </a:r>
            <a:r>
              <a:rPr sz="600" spc="-20" dirty="0">
                <a:solidFill>
                  <a:srgbClr val="656565"/>
                </a:solidFill>
                <a:latin typeface="Arial"/>
                <a:cs typeface="Arial"/>
              </a:rPr>
              <a:t>Scheduled </a:t>
            </a:r>
            <a:r>
              <a:rPr sz="600" spc="-10" dirty="0">
                <a:solidFill>
                  <a:srgbClr val="656565"/>
                </a:solidFill>
                <a:latin typeface="Arial"/>
                <a:cs typeface="Arial"/>
              </a:rPr>
              <a:t>sampling </a:t>
            </a:r>
            <a:r>
              <a:rPr sz="600" dirty="0">
                <a:solidFill>
                  <a:srgbClr val="656565"/>
                </a:solidFill>
                <a:latin typeface="Arial"/>
                <a:cs typeface="Arial"/>
              </a:rPr>
              <a:t>for </a:t>
            </a:r>
            <a:r>
              <a:rPr sz="600" spc="-35" dirty="0">
                <a:solidFill>
                  <a:srgbClr val="656565"/>
                </a:solidFill>
                <a:latin typeface="Arial"/>
                <a:cs typeface="Arial"/>
              </a:rPr>
              <a:t>sequence </a:t>
            </a:r>
            <a:r>
              <a:rPr sz="600" spc="-5" dirty="0">
                <a:solidFill>
                  <a:srgbClr val="656565"/>
                </a:solidFill>
                <a:latin typeface="Arial"/>
                <a:cs typeface="Arial"/>
              </a:rPr>
              <a:t>prediction </a:t>
            </a:r>
            <a:r>
              <a:rPr sz="600" spc="15" dirty="0">
                <a:solidFill>
                  <a:srgbClr val="656565"/>
                </a:solidFill>
                <a:latin typeface="Arial"/>
                <a:cs typeface="Arial"/>
              </a:rPr>
              <a:t>with </a:t>
            </a:r>
            <a:r>
              <a:rPr sz="600" spc="-5" dirty="0">
                <a:solidFill>
                  <a:srgbClr val="656565"/>
                </a:solidFill>
                <a:latin typeface="Arial"/>
                <a:cs typeface="Arial"/>
              </a:rPr>
              <a:t>recurrent  </a:t>
            </a:r>
            <a:r>
              <a:rPr sz="600" spc="-10" dirty="0">
                <a:solidFill>
                  <a:srgbClr val="656565"/>
                </a:solidFill>
                <a:latin typeface="Arial"/>
                <a:cs typeface="Arial"/>
              </a:rPr>
              <a:t>neural </a:t>
            </a:r>
            <a:r>
              <a:rPr sz="600" spc="-15" dirty="0">
                <a:solidFill>
                  <a:srgbClr val="656565"/>
                </a:solidFill>
                <a:latin typeface="Arial"/>
                <a:cs typeface="Arial"/>
              </a:rPr>
              <a:t>networks. </a:t>
            </a:r>
            <a:r>
              <a:rPr sz="600" i="1" spc="5" dirty="0">
                <a:solidFill>
                  <a:srgbClr val="656565"/>
                </a:solidFill>
                <a:latin typeface="Lucida Sans"/>
                <a:cs typeface="Lucida Sans"/>
              </a:rPr>
              <a:t>CoRR</a:t>
            </a:r>
            <a:r>
              <a:rPr sz="600" spc="5" dirty="0">
                <a:solidFill>
                  <a:srgbClr val="656565"/>
                </a:solidFill>
                <a:latin typeface="Arial"/>
                <a:cs typeface="Arial"/>
              </a:rPr>
              <a:t>,</a:t>
            </a:r>
            <a:r>
              <a:rPr sz="600" spc="-85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656565"/>
                </a:solidFill>
                <a:latin typeface="Arial"/>
                <a:cs typeface="Arial"/>
              </a:rPr>
              <a:t>abs/1506.03099.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600" spc="-20" dirty="0">
                <a:solidFill>
                  <a:srgbClr val="656565"/>
                </a:solidFill>
                <a:latin typeface="Arial"/>
                <a:cs typeface="Arial"/>
              </a:rPr>
              <a:t>Chan, </a:t>
            </a:r>
            <a:r>
              <a:rPr sz="600" spc="15" dirty="0">
                <a:solidFill>
                  <a:srgbClr val="656565"/>
                </a:solidFill>
                <a:latin typeface="Arial"/>
                <a:cs typeface="Arial"/>
              </a:rPr>
              <a:t>W., </a:t>
            </a:r>
            <a:r>
              <a:rPr sz="600" dirty="0">
                <a:solidFill>
                  <a:srgbClr val="656565"/>
                </a:solidFill>
                <a:latin typeface="Arial"/>
                <a:cs typeface="Arial"/>
              </a:rPr>
              <a:t>Jaitly, </a:t>
            </a:r>
            <a:r>
              <a:rPr sz="600" spc="10" dirty="0">
                <a:solidFill>
                  <a:srgbClr val="656565"/>
                </a:solidFill>
                <a:latin typeface="Arial"/>
                <a:cs typeface="Arial"/>
              </a:rPr>
              <a:t>N., </a:t>
            </a:r>
            <a:r>
              <a:rPr sz="600" spc="-10" dirty="0">
                <a:solidFill>
                  <a:srgbClr val="656565"/>
                </a:solidFill>
                <a:latin typeface="Arial"/>
                <a:cs typeface="Arial"/>
              </a:rPr>
              <a:t>Le, </a:t>
            </a:r>
            <a:r>
              <a:rPr sz="600" spc="5" dirty="0">
                <a:solidFill>
                  <a:srgbClr val="656565"/>
                </a:solidFill>
                <a:latin typeface="Arial"/>
                <a:cs typeface="Arial"/>
              </a:rPr>
              <a:t>Q. </a:t>
            </a:r>
            <a:r>
              <a:rPr sz="600" spc="10" dirty="0">
                <a:solidFill>
                  <a:srgbClr val="656565"/>
                </a:solidFill>
                <a:latin typeface="Arial"/>
                <a:cs typeface="Arial"/>
              </a:rPr>
              <a:t>V., </a:t>
            </a:r>
            <a:r>
              <a:rPr sz="600" spc="-15" dirty="0">
                <a:solidFill>
                  <a:srgbClr val="656565"/>
                </a:solidFill>
                <a:latin typeface="Arial"/>
                <a:cs typeface="Arial"/>
              </a:rPr>
              <a:t>and </a:t>
            </a:r>
            <a:r>
              <a:rPr sz="600" spc="-10" dirty="0">
                <a:solidFill>
                  <a:srgbClr val="656565"/>
                </a:solidFill>
                <a:latin typeface="Arial"/>
                <a:cs typeface="Arial"/>
              </a:rPr>
              <a:t>Vinyals, </a:t>
            </a:r>
            <a:r>
              <a:rPr sz="600" spc="5" dirty="0">
                <a:solidFill>
                  <a:srgbClr val="656565"/>
                </a:solidFill>
                <a:latin typeface="Arial"/>
                <a:cs typeface="Arial"/>
              </a:rPr>
              <a:t>O. (2015). </a:t>
            </a:r>
            <a:r>
              <a:rPr sz="600" spc="-5" dirty="0">
                <a:solidFill>
                  <a:srgbClr val="656565"/>
                </a:solidFill>
                <a:latin typeface="Arial"/>
                <a:cs typeface="Arial"/>
              </a:rPr>
              <a:t>Listen, </a:t>
            </a:r>
            <a:r>
              <a:rPr sz="600" spc="5" dirty="0">
                <a:solidFill>
                  <a:srgbClr val="656565"/>
                </a:solidFill>
                <a:latin typeface="Arial"/>
                <a:cs typeface="Arial"/>
              </a:rPr>
              <a:t>attend </a:t>
            </a:r>
            <a:r>
              <a:rPr sz="600" spc="-15" dirty="0">
                <a:solidFill>
                  <a:srgbClr val="656565"/>
                </a:solidFill>
                <a:latin typeface="Arial"/>
                <a:cs typeface="Arial"/>
              </a:rPr>
              <a:t>and </a:t>
            </a:r>
            <a:r>
              <a:rPr sz="600" spc="-10" dirty="0">
                <a:solidFill>
                  <a:srgbClr val="656565"/>
                </a:solidFill>
                <a:latin typeface="Arial"/>
                <a:cs typeface="Arial"/>
              </a:rPr>
              <a:t>spell. </a:t>
            </a:r>
            <a:r>
              <a:rPr sz="600" i="1" spc="5" dirty="0">
                <a:solidFill>
                  <a:srgbClr val="656565"/>
                </a:solidFill>
                <a:latin typeface="Lucida Sans"/>
                <a:cs typeface="Lucida Sans"/>
              </a:rPr>
              <a:t>CoRR</a:t>
            </a:r>
            <a:r>
              <a:rPr sz="600" spc="5" dirty="0">
                <a:solidFill>
                  <a:srgbClr val="656565"/>
                </a:solidFill>
                <a:latin typeface="Arial"/>
                <a:cs typeface="Arial"/>
              </a:rPr>
              <a:t>,</a:t>
            </a:r>
            <a:r>
              <a:rPr sz="600" spc="125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656565"/>
                </a:solidFill>
                <a:latin typeface="Arial"/>
                <a:cs typeface="Arial"/>
              </a:rPr>
              <a:t>abs/1508.01211.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ts val="710"/>
              </a:lnSpc>
              <a:spcBef>
                <a:spcPts val="285"/>
              </a:spcBef>
            </a:pPr>
            <a:r>
              <a:rPr sz="600" spc="-15" dirty="0">
                <a:solidFill>
                  <a:srgbClr val="656565"/>
                </a:solidFill>
                <a:latin typeface="Arial"/>
                <a:cs typeface="Arial"/>
              </a:rPr>
              <a:t>Chorowski,</a:t>
            </a:r>
            <a:r>
              <a:rPr sz="600" spc="60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600" spc="5" dirty="0">
                <a:solidFill>
                  <a:srgbClr val="656565"/>
                </a:solidFill>
                <a:latin typeface="Arial"/>
                <a:cs typeface="Arial"/>
              </a:rPr>
              <a:t>J.,</a:t>
            </a:r>
            <a:r>
              <a:rPr sz="600" spc="60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656565"/>
                </a:solidFill>
                <a:latin typeface="Arial"/>
                <a:cs typeface="Arial"/>
              </a:rPr>
              <a:t>Bahdanau,</a:t>
            </a:r>
            <a:r>
              <a:rPr sz="600" spc="60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600" spc="10" dirty="0">
                <a:solidFill>
                  <a:srgbClr val="656565"/>
                </a:solidFill>
                <a:latin typeface="Arial"/>
                <a:cs typeface="Arial"/>
              </a:rPr>
              <a:t>D.,</a:t>
            </a:r>
            <a:r>
              <a:rPr sz="600" spc="60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656565"/>
                </a:solidFill>
                <a:latin typeface="Arial"/>
                <a:cs typeface="Arial"/>
              </a:rPr>
              <a:t>Serdyuk,</a:t>
            </a:r>
            <a:r>
              <a:rPr sz="600" spc="60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600" spc="10" dirty="0">
                <a:solidFill>
                  <a:srgbClr val="656565"/>
                </a:solidFill>
                <a:latin typeface="Arial"/>
                <a:cs typeface="Arial"/>
              </a:rPr>
              <a:t>D.,</a:t>
            </a:r>
            <a:r>
              <a:rPr sz="600" spc="60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656565"/>
                </a:solidFill>
                <a:latin typeface="Arial"/>
                <a:cs typeface="Arial"/>
              </a:rPr>
              <a:t>Cho,</a:t>
            </a:r>
            <a:r>
              <a:rPr sz="600" spc="60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600" spc="15" dirty="0">
                <a:solidFill>
                  <a:srgbClr val="656565"/>
                </a:solidFill>
                <a:latin typeface="Arial"/>
                <a:cs typeface="Arial"/>
              </a:rPr>
              <a:t>K.,</a:t>
            </a:r>
            <a:r>
              <a:rPr sz="600" spc="60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656565"/>
                </a:solidFill>
                <a:latin typeface="Arial"/>
                <a:cs typeface="Arial"/>
              </a:rPr>
              <a:t>and</a:t>
            </a:r>
            <a:r>
              <a:rPr sz="600" spc="60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656565"/>
                </a:solidFill>
                <a:latin typeface="Arial"/>
                <a:cs typeface="Arial"/>
              </a:rPr>
              <a:t>Bengio,</a:t>
            </a:r>
            <a:r>
              <a:rPr sz="600" spc="60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600" spc="15" dirty="0">
                <a:solidFill>
                  <a:srgbClr val="656565"/>
                </a:solidFill>
                <a:latin typeface="Arial"/>
                <a:cs typeface="Arial"/>
              </a:rPr>
              <a:t>Y.</a:t>
            </a:r>
            <a:r>
              <a:rPr sz="600" spc="60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656565"/>
                </a:solidFill>
                <a:latin typeface="Arial"/>
                <a:cs typeface="Arial"/>
              </a:rPr>
              <a:t>(2015).</a:t>
            </a:r>
            <a:r>
              <a:rPr sz="600" spc="130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656565"/>
                </a:solidFill>
                <a:latin typeface="Arial"/>
                <a:cs typeface="Arial"/>
              </a:rPr>
              <a:t>Attention-based</a:t>
            </a:r>
            <a:r>
              <a:rPr sz="600" spc="60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656565"/>
                </a:solidFill>
                <a:latin typeface="Arial"/>
                <a:cs typeface="Arial"/>
              </a:rPr>
              <a:t>models</a:t>
            </a:r>
            <a:r>
              <a:rPr sz="600" spc="60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656565"/>
                </a:solidFill>
                <a:latin typeface="Arial"/>
                <a:cs typeface="Arial"/>
              </a:rPr>
              <a:t>for</a:t>
            </a:r>
            <a:r>
              <a:rPr sz="600" spc="60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600" spc="-30" dirty="0">
                <a:solidFill>
                  <a:srgbClr val="656565"/>
                </a:solidFill>
                <a:latin typeface="Arial"/>
                <a:cs typeface="Arial"/>
              </a:rPr>
              <a:t>speech</a:t>
            </a:r>
            <a:r>
              <a:rPr sz="600" spc="60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656565"/>
                </a:solidFill>
                <a:latin typeface="Arial"/>
                <a:cs typeface="Arial"/>
              </a:rPr>
              <a:t>recognition.</a:t>
            </a:r>
            <a:endParaRPr sz="600">
              <a:latin typeface="Arial"/>
              <a:cs typeface="Arial"/>
            </a:endParaRPr>
          </a:p>
          <a:p>
            <a:pPr marL="289560">
              <a:lnSpc>
                <a:spcPts val="710"/>
              </a:lnSpc>
            </a:pPr>
            <a:r>
              <a:rPr sz="600" i="1" spc="5" dirty="0">
                <a:solidFill>
                  <a:srgbClr val="656565"/>
                </a:solidFill>
                <a:latin typeface="Lucida Sans"/>
                <a:cs typeface="Lucida Sans"/>
              </a:rPr>
              <a:t>CoRR</a:t>
            </a:r>
            <a:r>
              <a:rPr sz="600" spc="5" dirty="0">
                <a:solidFill>
                  <a:srgbClr val="656565"/>
                </a:solidFill>
                <a:latin typeface="Arial"/>
                <a:cs typeface="Arial"/>
              </a:rPr>
              <a:t>,</a:t>
            </a:r>
            <a:r>
              <a:rPr sz="600" spc="40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656565"/>
                </a:solidFill>
                <a:latin typeface="Arial"/>
                <a:cs typeface="Arial"/>
              </a:rPr>
              <a:t>abs/1506.07503.</a:t>
            </a:r>
            <a:endParaRPr sz="600">
              <a:latin typeface="Arial"/>
              <a:cs typeface="Arial"/>
            </a:endParaRPr>
          </a:p>
          <a:p>
            <a:pPr marL="289560" marR="481330" indent="-277495">
              <a:lnSpc>
                <a:spcPts val="700"/>
              </a:lnSpc>
              <a:spcBef>
                <a:spcPts val="330"/>
              </a:spcBef>
            </a:pPr>
            <a:r>
              <a:rPr sz="600" spc="-15" dirty="0">
                <a:solidFill>
                  <a:srgbClr val="656565"/>
                </a:solidFill>
                <a:latin typeface="Arial"/>
                <a:cs typeface="Arial"/>
              </a:rPr>
              <a:t>Chung, </a:t>
            </a:r>
            <a:r>
              <a:rPr sz="600" dirty="0">
                <a:solidFill>
                  <a:srgbClr val="656565"/>
                </a:solidFill>
                <a:latin typeface="Arial"/>
                <a:cs typeface="Arial"/>
              </a:rPr>
              <a:t>J. </a:t>
            </a:r>
            <a:r>
              <a:rPr sz="600" spc="-10" dirty="0">
                <a:solidFill>
                  <a:srgbClr val="656565"/>
                </a:solidFill>
                <a:latin typeface="Arial"/>
                <a:cs typeface="Arial"/>
              </a:rPr>
              <a:t>S., </a:t>
            </a:r>
            <a:r>
              <a:rPr sz="600" spc="-15" dirty="0">
                <a:solidFill>
                  <a:srgbClr val="656565"/>
                </a:solidFill>
                <a:latin typeface="Arial"/>
                <a:cs typeface="Arial"/>
              </a:rPr>
              <a:t>Senior, </a:t>
            </a:r>
            <a:r>
              <a:rPr sz="600" spc="15" dirty="0">
                <a:solidFill>
                  <a:srgbClr val="656565"/>
                </a:solidFill>
                <a:latin typeface="Arial"/>
                <a:cs typeface="Arial"/>
              </a:rPr>
              <a:t>A. W., </a:t>
            </a:r>
            <a:r>
              <a:rPr sz="600" spc="-10" dirty="0">
                <a:solidFill>
                  <a:srgbClr val="656565"/>
                </a:solidFill>
                <a:latin typeface="Arial"/>
                <a:cs typeface="Arial"/>
              </a:rPr>
              <a:t>Vinyals, </a:t>
            </a:r>
            <a:r>
              <a:rPr sz="600" spc="5" dirty="0">
                <a:solidFill>
                  <a:srgbClr val="656565"/>
                </a:solidFill>
                <a:latin typeface="Arial"/>
                <a:cs typeface="Arial"/>
              </a:rPr>
              <a:t>O., </a:t>
            </a:r>
            <a:r>
              <a:rPr sz="600" spc="-15" dirty="0">
                <a:solidFill>
                  <a:srgbClr val="656565"/>
                </a:solidFill>
                <a:latin typeface="Arial"/>
                <a:cs typeface="Arial"/>
              </a:rPr>
              <a:t>and Zisserman, </a:t>
            </a:r>
            <a:r>
              <a:rPr sz="600" spc="15" dirty="0">
                <a:solidFill>
                  <a:srgbClr val="656565"/>
                </a:solidFill>
                <a:latin typeface="Arial"/>
                <a:cs typeface="Arial"/>
              </a:rPr>
              <a:t>A. </a:t>
            </a:r>
            <a:r>
              <a:rPr sz="600" dirty="0">
                <a:solidFill>
                  <a:srgbClr val="656565"/>
                </a:solidFill>
                <a:latin typeface="Arial"/>
                <a:cs typeface="Arial"/>
              </a:rPr>
              <a:t>(2016). </a:t>
            </a:r>
            <a:r>
              <a:rPr sz="600" spc="5" dirty="0">
                <a:solidFill>
                  <a:srgbClr val="656565"/>
                </a:solidFill>
                <a:latin typeface="Arial"/>
                <a:cs typeface="Arial"/>
              </a:rPr>
              <a:t>Lip </a:t>
            </a:r>
            <a:r>
              <a:rPr sz="600" spc="-15" dirty="0">
                <a:solidFill>
                  <a:srgbClr val="656565"/>
                </a:solidFill>
                <a:latin typeface="Arial"/>
                <a:cs typeface="Arial"/>
              </a:rPr>
              <a:t>reading </a:t>
            </a:r>
            <a:r>
              <a:rPr sz="600" spc="-30" dirty="0">
                <a:solidFill>
                  <a:srgbClr val="656565"/>
                </a:solidFill>
                <a:latin typeface="Arial"/>
                <a:cs typeface="Arial"/>
              </a:rPr>
              <a:t>sentences </a:t>
            </a:r>
            <a:r>
              <a:rPr sz="600" spc="5" dirty="0">
                <a:solidFill>
                  <a:srgbClr val="656565"/>
                </a:solidFill>
                <a:latin typeface="Arial"/>
                <a:cs typeface="Arial"/>
              </a:rPr>
              <a:t>in </a:t>
            </a:r>
            <a:r>
              <a:rPr sz="600" dirty="0">
                <a:solidFill>
                  <a:srgbClr val="656565"/>
                </a:solidFill>
                <a:latin typeface="Arial"/>
                <a:cs typeface="Arial"/>
              </a:rPr>
              <a:t>the </a:t>
            </a:r>
            <a:r>
              <a:rPr sz="600" spc="5" dirty="0">
                <a:solidFill>
                  <a:srgbClr val="656565"/>
                </a:solidFill>
                <a:latin typeface="Arial"/>
                <a:cs typeface="Arial"/>
              </a:rPr>
              <a:t>wild. </a:t>
            </a:r>
            <a:r>
              <a:rPr sz="600" i="1" spc="5" dirty="0">
                <a:solidFill>
                  <a:srgbClr val="656565"/>
                </a:solidFill>
                <a:latin typeface="Lucida Sans"/>
                <a:cs typeface="Lucida Sans"/>
              </a:rPr>
              <a:t>CoRR</a:t>
            </a:r>
            <a:r>
              <a:rPr sz="600" spc="5" dirty="0">
                <a:solidFill>
                  <a:srgbClr val="656565"/>
                </a:solidFill>
                <a:latin typeface="Arial"/>
                <a:cs typeface="Arial"/>
              </a:rPr>
              <a:t>,  </a:t>
            </a:r>
            <a:r>
              <a:rPr sz="600" spc="-5" dirty="0">
                <a:solidFill>
                  <a:srgbClr val="656565"/>
                </a:solidFill>
                <a:latin typeface="Arial"/>
                <a:cs typeface="Arial"/>
              </a:rPr>
              <a:t>abs/1611.05358.</a:t>
            </a:r>
            <a:endParaRPr sz="600">
              <a:latin typeface="Arial"/>
              <a:cs typeface="Arial"/>
            </a:endParaRPr>
          </a:p>
          <a:p>
            <a:pPr marL="289560" marR="131445" indent="-277495">
              <a:lnSpc>
                <a:spcPts val="700"/>
              </a:lnSpc>
              <a:spcBef>
                <a:spcPts val="300"/>
              </a:spcBef>
            </a:pPr>
            <a:r>
              <a:rPr sz="600" dirty="0">
                <a:solidFill>
                  <a:srgbClr val="656565"/>
                </a:solidFill>
                <a:latin typeface="Arial"/>
                <a:cs typeface="Arial"/>
              </a:rPr>
              <a:t>Dahl, </a:t>
            </a:r>
            <a:r>
              <a:rPr sz="600" spc="-10" dirty="0">
                <a:solidFill>
                  <a:srgbClr val="656565"/>
                </a:solidFill>
                <a:latin typeface="Arial"/>
                <a:cs typeface="Arial"/>
              </a:rPr>
              <a:t>G., Yu, </a:t>
            </a:r>
            <a:r>
              <a:rPr sz="600" spc="10" dirty="0">
                <a:solidFill>
                  <a:srgbClr val="656565"/>
                </a:solidFill>
                <a:latin typeface="Arial"/>
                <a:cs typeface="Arial"/>
              </a:rPr>
              <a:t>D., Li, D., </a:t>
            </a:r>
            <a:r>
              <a:rPr sz="600" spc="-15" dirty="0">
                <a:solidFill>
                  <a:srgbClr val="656565"/>
                </a:solidFill>
                <a:latin typeface="Arial"/>
                <a:cs typeface="Arial"/>
              </a:rPr>
              <a:t>and </a:t>
            </a:r>
            <a:r>
              <a:rPr sz="600" spc="-10" dirty="0">
                <a:solidFill>
                  <a:srgbClr val="656565"/>
                </a:solidFill>
                <a:latin typeface="Arial"/>
                <a:cs typeface="Arial"/>
              </a:rPr>
              <a:t>Acero, </a:t>
            </a:r>
            <a:r>
              <a:rPr sz="600" spc="15" dirty="0">
                <a:solidFill>
                  <a:srgbClr val="656565"/>
                </a:solidFill>
                <a:latin typeface="Arial"/>
                <a:cs typeface="Arial"/>
              </a:rPr>
              <a:t>A. </a:t>
            </a:r>
            <a:r>
              <a:rPr sz="600" dirty="0">
                <a:solidFill>
                  <a:srgbClr val="656565"/>
                </a:solidFill>
                <a:latin typeface="Arial"/>
                <a:cs typeface="Arial"/>
              </a:rPr>
              <a:t>(2011). </a:t>
            </a:r>
            <a:r>
              <a:rPr sz="600" spc="-20" dirty="0">
                <a:solidFill>
                  <a:srgbClr val="656565"/>
                </a:solidFill>
                <a:latin typeface="Arial"/>
                <a:cs typeface="Arial"/>
              </a:rPr>
              <a:t>Large </a:t>
            </a:r>
            <a:r>
              <a:rPr sz="600" spc="-10" dirty="0">
                <a:solidFill>
                  <a:srgbClr val="656565"/>
                </a:solidFill>
                <a:latin typeface="Arial"/>
                <a:cs typeface="Arial"/>
              </a:rPr>
              <a:t>vocabulary continuous </a:t>
            </a:r>
            <a:r>
              <a:rPr sz="600" spc="-30" dirty="0">
                <a:solidFill>
                  <a:srgbClr val="656565"/>
                </a:solidFill>
                <a:latin typeface="Arial"/>
                <a:cs typeface="Arial"/>
              </a:rPr>
              <a:t>speech </a:t>
            </a:r>
            <a:r>
              <a:rPr sz="600" spc="-5" dirty="0">
                <a:solidFill>
                  <a:srgbClr val="656565"/>
                </a:solidFill>
                <a:latin typeface="Arial"/>
                <a:cs typeface="Arial"/>
              </a:rPr>
              <a:t>recognition </a:t>
            </a:r>
            <a:r>
              <a:rPr sz="600" spc="15" dirty="0">
                <a:solidFill>
                  <a:srgbClr val="656565"/>
                </a:solidFill>
                <a:latin typeface="Arial"/>
                <a:cs typeface="Arial"/>
              </a:rPr>
              <a:t>with </a:t>
            </a:r>
            <a:r>
              <a:rPr sz="600" spc="-5" dirty="0">
                <a:solidFill>
                  <a:srgbClr val="656565"/>
                </a:solidFill>
                <a:latin typeface="Arial"/>
                <a:cs typeface="Arial"/>
              </a:rPr>
              <a:t>context-dependent  </a:t>
            </a:r>
            <a:r>
              <a:rPr sz="600" spc="-10" dirty="0">
                <a:solidFill>
                  <a:srgbClr val="656565"/>
                </a:solidFill>
                <a:latin typeface="Arial"/>
                <a:cs typeface="Arial"/>
              </a:rPr>
              <a:t>dbn-hmms. </a:t>
            </a:r>
            <a:r>
              <a:rPr sz="600" dirty="0">
                <a:solidFill>
                  <a:srgbClr val="656565"/>
                </a:solidFill>
                <a:latin typeface="Arial"/>
                <a:cs typeface="Arial"/>
              </a:rPr>
              <a:t>In </a:t>
            </a:r>
            <a:r>
              <a:rPr sz="600" i="1" spc="15" dirty="0">
                <a:solidFill>
                  <a:srgbClr val="656565"/>
                </a:solidFill>
                <a:latin typeface="Lucida Sans"/>
                <a:cs typeface="Lucida Sans"/>
              </a:rPr>
              <a:t>ICASSP</a:t>
            </a:r>
            <a:r>
              <a:rPr sz="600" spc="15" dirty="0">
                <a:solidFill>
                  <a:srgbClr val="656565"/>
                </a:solidFill>
                <a:latin typeface="Arial"/>
                <a:cs typeface="Arial"/>
              </a:rPr>
              <a:t>.</a:t>
            </a:r>
            <a:endParaRPr sz="600">
              <a:latin typeface="Arial"/>
              <a:cs typeface="Arial"/>
            </a:endParaRPr>
          </a:p>
          <a:p>
            <a:pPr marL="289560" marR="5080" indent="-277495">
              <a:lnSpc>
                <a:spcPts val="700"/>
              </a:lnSpc>
              <a:spcBef>
                <a:spcPts val="305"/>
              </a:spcBef>
            </a:pPr>
            <a:r>
              <a:rPr sz="600" spc="-10" dirty="0">
                <a:solidFill>
                  <a:srgbClr val="656565"/>
                </a:solidFill>
                <a:latin typeface="Arial"/>
                <a:cs typeface="Arial"/>
              </a:rPr>
              <a:t>Dempster, </a:t>
            </a:r>
            <a:r>
              <a:rPr sz="600" spc="10" dirty="0">
                <a:solidFill>
                  <a:srgbClr val="656565"/>
                </a:solidFill>
                <a:latin typeface="Arial"/>
                <a:cs typeface="Arial"/>
              </a:rPr>
              <a:t>A., </a:t>
            </a:r>
            <a:r>
              <a:rPr sz="600" dirty="0">
                <a:solidFill>
                  <a:srgbClr val="656565"/>
                </a:solidFill>
                <a:latin typeface="Arial"/>
                <a:cs typeface="Arial"/>
              </a:rPr>
              <a:t>Laird, </a:t>
            </a:r>
            <a:r>
              <a:rPr sz="600" spc="10" dirty="0">
                <a:solidFill>
                  <a:srgbClr val="656565"/>
                </a:solidFill>
                <a:latin typeface="Arial"/>
                <a:cs typeface="Arial"/>
              </a:rPr>
              <a:t>N., </a:t>
            </a:r>
            <a:r>
              <a:rPr sz="600" spc="-15" dirty="0">
                <a:solidFill>
                  <a:srgbClr val="656565"/>
                </a:solidFill>
                <a:latin typeface="Arial"/>
                <a:cs typeface="Arial"/>
              </a:rPr>
              <a:t>and </a:t>
            </a:r>
            <a:r>
              <a:rPr sz="600" spc="-5" dirty="0">
                <a:solidFill>
                  <a:srgbClr val="656565"/>
                </a:solidFill>
                <a:latin typeface="Arial"/>
                <a:cs typeface="Arial"/>
              </a:rPr>
              <a:t>Rubin, </a:t>
            </a:r>
            <a:r>
              <a:rPr sz="600" spc="15" dirty="0">
                <a:solidFill>
                  <a:srgbClr val="656565"/>
                </a:solidFill>
                <a:latin typeface="Arial"/>
                <a:cs typeface="Arial"/>
              </a:rPr>
              <a:t>D. </a:t>
            </a:r>
            <a:r>
              <a:rPr sz="600" spc="5" dirty="0">
                <a:solidFill>
                  <a:srgbClr val="656565"/>
                </a:solidFill>
                <a:latin typeface="Arial"/>
                <a:cs typeface="Arial"/>
              </a:rPr>
              <a:t>(1977). Maximum </a:t>
            </a:r>
            <a:r>
              <a:rPr sz="600" spc="-5" dirty="0">
                <a:solidFill>
                  <a:srgbClr val="656565"/>
                </a:solidFill>
                <a:latin typeface="Arial"/>
                <a:cs typeface="Arial"/>
              </a:rPr>
              <a:t>likelihood </a:t>
            </a:r>
            <a:r>
              <a:rPr sz="600" spc="5" dirty="0">
                <a:solidFill>
                  <a:srgbClr val="656565"/>
                </a:solidFill>
                <a:latin typeface="Arial"/>
                <a:cs typeface="Arial"/>
              </a:rPr>
              <a:t>from </a:t>
            </a:r>
            <a:r>
              <a:rPr sz="600" spc="-5" dirty="0">
                <a:solidFill>
                  <a:srgbClr val="656565"/>
                </a:solidFill>
                <a:latin typeface="Arial"/>
                <a:cs typeface="Arial"/>
              </a:rPr>
              <a:t>incomplete data </a:t>
            </a:r>
            <a:r>
              <a:rPr sz="600" spc="-10" dirty="0">
                <a:solidFill>
                  <a:srgbClr val="656565"/>
                </a:solidFill>
                <a:latin typeface="Arial"/>
                <a:cs typeface="Arial"/>
              </a:rPr>
              <a:t>via </a:t>
            </a:r>
            <a:r>
              <a:rPr sz="600" dirty="0">
                <a:solidFill>
                  <a:srgbClr val="656565"/>
                </a:solidFill>
                <a:latin typeface="Arial"/>
                <a:cs typeface="Arial"/>
              </a:rPr>
              <a:t>the </a:t>
            </a:r>
            <a:r>
              <a:rPr sz="600" spc="15" dirty="0">
                <a:solidFill>
                  <a:srgbClr val="656565"/>
                </a:solidFill>
                <a:latin typeface="Arial"/>
                <a:cs typeface="Arial"/>
              </a:rPr>
              <a:t>EM </a:t>
            </a:r>
            <a:r>
              <a:rPr sz="600" dirty="0">
                <a:solidFill>
                  <a:srgbClr val="656565"/>
                </a:solidFill>
                <a:latin typeface="Arial"/>
                <a:cs typeface="Arial"/>
              </a:rPr>
              <a:t>algorithm. </a:t>
            </a:r>
            <a:r>
              <a:rPr sz="600" i="1" spc="-30" dirty="0">
                <a:solidFill>
                  <a:srgbClr val="656565"/>
                </a:solidFill>
                <a:latin typeface="Lucida Sans"/>
                <a:cs typeface="Lucida Sans"/>
              </a:rPr>
              <a:t>Journal of  the </a:t>
            </a:r>
            <a:r>
              <a:rPr sz="600" i="1" spc="-35" dirty="0">
                <a:solidFill>
                  <a:srgbClr val="656565"/>
                </a:solidFill>
                <a:latin typeface="Lucida Sans"/>
                <a:cs typeface="Lucida Sans"/>
              </a:rPr>
              <a:t>Royal </a:t>
            </a:r>
            <a:r>
              <a:rPr sz="600" i="1" spc="-25" dirty="0">
                <a:solidFill>
                  <a:srgbClr val="656565"/>
                </a:solidFill>
                <a:latin typeface="Lucida Sans"/>
                <a:cs typeface="Lucida Sans"/>
              </a:rPr>
              <a:t>Statistical </a:t>
            </a:r>
            <a:r>
              <a:rPr sz="600" i="1" spc="-15" dirty="0">
                <a:solidFill>
                  <a:srgbClr val="656565"/>
                </a:solidFill>
                <a:latin typeface="Lucida Sans"/>
                <a:cs typeface="Lucida Sans"/>
              </a:rPr>
              <a:t>Society</a:t>
            </a:r>
            <a:r>
              <a:rPr sz="600" spc="-15" dirty="0">
                <a:solidFill>
                  <a:srgbClr val="656565"/>
                </a:solidFill>
                <a:latin typeface="Arial"/>
                <a:cs typeface="Arial"/>
              </a:rPr>
              <a:t>, </a:t>
            </a:r>
            <a:r>
              <a:rPr sz="600" spc="10" dirty="0">
                <a:solidFill>
                  <a:srgbClr val="656565"/>
                </a:solidFill>
                <a:latin typeface="Arial"/>
                <a:cs typeface="Arial"/>
              </a:rPr>
              <a:t>39(B):1 </a:t>
            </a:r>
            <a:r>
              <a:rPr sz="600" spc="-20" dirty="0">
                <a:solidFill>
                  <a:srgbClr val="656565"/>
                </a:solidFill>
                <a:latin typeface="Arial"/>
                <a:cs typeface="Arial"/>
              </a:rPr>
              <a:t>–</a:t>
            </a:r>
            <a:r>
              <a:rPr sz="600" spc="-10" dirty="0">
                <a:solidFill>
                  <a:srgbClr val="656565"/>
                </a:solidFill>
                <a:latin typeface="Arial"/>
                <a:cs typeface="Arial"/>
              </a:rPr>
              <a:t> 38.</a:t>
            </a:r>
            <a:endParaRPr sz="600">
              <a:latin typeface="Arial"/>
              <a:cs typeface="Arial"/>
            </a:endParaRPr>
          </a:p>
          <a:p>
            <a:pPr marL="289560" marR="5715" indent="-277495">
              <a:lnSpc>
                <a:spcPts val="700"/>
              </a:lnSpc>
              <a:spcBef>
                <a:spcPts val="305"/>
              </a:spcBef>
            </a:pPr>
            <a:r>
              <a:rPr sz="600" spc="-25" dirty="0">
                <a:solidFill>
                  <a:srgbClr val="656565"/>
                </a:solidFill>
                <a:latin typeface="Arial"/>
                <a:cs typeface="Arial"/>
              </a:rPr>
              <a:t>Graves, </a:t>
            </a:r>
            <a:r>
              <a:rPr sz="600" spc="10" dirty="0">
                <a:solidFill>
                  <a:srgbClr val="656565"/>
                </a:solidFill>
                <a:latin typeface="Arial"/>
                <a:cs typeface="Arial"/>
              </a:rPr>
              <a:t>A., </a:t>
            </a:r>
            <a:r>
              <a:rPr sz="600" spc="-35" dirty="0">
                <a:solidFill>
                  <a:srgbClr val="656565"/>
                </a:solidFill>
                <a:latin typeface="Arial"/>
                <a:cs typeface="Arial"/>
              </a:rPr>
              <a:t>Fern´andez, </a:t>
            </a:r>
            <a:r>
              <a:rPr sz="600" spc="-10" dirty="0">
                <a:solidFill>
                  <a:srgbClr val="656565"/>
                </a:solidFill>
                <a:latin typeface="Arial"/>
                <a:cs typeface="Arial"/>
              </a:rPr>
              <a:t>S., </a:t>
            </a:r>
            <a:r>
              <a:rPr sz="600" spc="-25" dirty="0">
                <a:solidFill>
                  <a:srgbClr val="656565"/>
                </a:solidFill>
                <a:latin typeface="Arial"/>
                <a:cs typeface="Arial"/>
              </a:rPr>
              <a:t>Gomez, </a:t>
            </a:r>
            <a:r>
              <a:rPr sz="600" spc="5" dirty="0">
                <a:solidFill>
                  <a:srgbClr val="656565"/>
                </a:solidFill>
                <a:latin typeface="Arial"/>
                <a:cs typeface="Arial"/>
              </a:rPr>
              <a:t>F., </a:t>
            </a:r>
            <a:r>
              <a:rPr sz="600" spc="-15" dirty="0">
                <a:solidFill>
                  <a:srgbClr val="656565"/>
                </a:solidFill>
                <a:latin typeface="Arial"/>
                <a:cs typeface="Arial"/>
              </a:rPr>
              <a:t>and </a:t>
            </a:r>
            <a:r>
              <a:rPr sz="600" spc="-10" dirty="0">
                <a:solidFill>
                  <a:srgbClr val="656565"/>
                </a:solidFill>
                <a:latin typeface="Arial"/>
                <a:cs typeface="Arial"/>
              </a:rPr>
              <a:t>Schmidhuber, </a:t>
            </a:r>
            <a:r>
              <a:rPr sz="600" dirty="0">
                <a:solidFill>
                  <a:srgbClr val="656565"/>
                </a:solidFill>
                <a:latin typeface="Arial"/>
                <a:cs typeface="Arial"/>
              </a:rPr>
              <a:t>J. </a:t>
            </a:r>
            <a:r>
              <a:rPr sz="600" spc="5" dirty="0">
                <a:solidFill>
                  <a:srgbClr val="656565"/>
                </a:solidFill>
                <a:latin typeface="Arial"/>
                <a:cs typeface="Arial"/>
              </a:rPr>
              <a:t>(2006). </a:t>
            </a:r>
            <a:r>
              <a:rPr sz="600" spc="-10" dirty="0">
                <a:solidFill>
                  <a:srgbClr val="656565"/>
                </a:solidFill>
                <a:latin typeface="Arial"/>
                <a:cs typeface="Arial"/>
              </a:rPr>
              <a:t>Connectionist </a:t>
            </a:r>
            <a:r>
              <a:rPr sz="600" spc="-5" dirty="0">
                <a:solidFill>
                  <a:srgbClr val="656565"/>
                </a:solidFill>
                <a:latin typeface="Arial"/>
                <a:cs typeface="Arial"/>
              </a:rPr>
              <a:t>temporal classification: Labelling  </a:t>
            </a:r>
            <a:r>
              <a:rPr sz="600" spc="-20" dirty="0">
                <a:solidFill>
                  <a:srgbClr val="656565"/>
                </a:solidFill>
                <a:latin typeface="Arial"/>
                <a:cs typeface="Arial"/>
              </a:rPr>
              <a:t>unsegmented </a:t>
            </a:r>
            <a:r>
              <a:rPr sz="600" spc="-35" dirty="0">
                <a:solidFill>
                  <a:srgbClr val="656565"/>
                </a:solidFill>
                <a:latin typeface="Arial"/>
                <a:cs typeface="Arial"/>
              </a:rPr>
              <a:t>sequence </a:t>
            </a:r>
            <a:r>
              <a:rPr sz="600" spc="-5" dirty="0">
                <a:solidFill>
                  <a:srgbClr val="656565"/>
                </a:solidFill>
                <a:latin typeface="Arial"/>
                <a:cs typeface="Arial"/>
              </a:rPr>
              <a:t>data </a:t>
            </a:r>
            <a:r>
              <a:rPr sz="600" spc="15" dirty="0">
                <a:solidFill>
                  <a:srgbClr val="656565"/>
                </a:solidFill>
                <a:latin typeface="Arial"/>
                <a:cs typeface="Arial"/>
              </a:rPr>
              <a:t>with </a:t>
            </a:r>
            <a:r>
              <a:rPr sz="600" spc="-5" dirty="0">
                <a:solidFill>
                  <a:srgbClr val="656565"/>
                </a:solidFill>
                <a:latin typeface="Arial"/>
                <a:cs typeface="Arial"/>
              </a:rPr>
              <a:t>recurrent </a:t>
            </a:r>
            <a:r>
              <a:rPr sz="600" spc="-10" dirty="0">
                <a:solidFill>
                  <a:srgbClr val="656565"/>
                </a:solidFill>
                <a:latin typeface="Arial"/>
                <a:cs typeface="Arial"/>
              </a:rPr>
              <a:t>neural </a:t>
            </a:r>
            <a:r>
              <a:rPr sz="600" spc="-15" dirty="0">
                <a:solidFill>
                  <a:srgbClr val="656565"/>
                </a:solidFill>
                <a:latin typeface="Arial"/>
                <a:cs typeface="Arial"/>
              </a:rPr>
              <a:t>networks. </a:t>
            </a:r>
            <a:r>
              <a:rPr sz="600" dirty="0">
                <a:solidFill>
                  <a:srgbClr val="656565"/>
                </a:solidFill>
                <a:latin typeface="Arial"/>
                <a:cs typeface="Arial"/>
              </a:rPr>
              <a:t>In </a:t>
            </a:r>
            <a:r>
              <a:rPr sz="600" i="1" spc="-30" dirty="0">
                <a:solidFill>
                  <a:srgbClr val="656565"/>
                </a:solidFill>
                <a:latin typeface="Lucida Sans"/>
                <a:cs typeface="Lucida Sans"/>
              </a:rPr>
              <a:t>Proceedings of the </a:t>
            </a:r>
            <a:r>
              <a:rPr sz="600" i="1" spc="-60" dirty="0">
                <a:solidFill>
                  <a:srgbClr val="656565"/>
                </a:solidFill>
                <a:latin typeface="Lucida Sans"/>
                <a:cs typeface="Lucida Sans"/>
              </a:rPr>
              <a:t>23rd </a:t>
            </a:r>
            <a:r>
              <a:rPr sz="600" i="1" spc="-35" dirty="0">
                <a:solidFill>
                  <a:srgbClr val="656565"/>
                </a:solidFill>
                <a:latin typeface="Lucida Sans"/>
                <a:cs typeface="Lucida Sans"/>
              </a:rPr>
              <a:t>International </a:t>
            </a:r>
            <a:r>
              <a:rPr sz="600" i="1" spc="-40" dirty="0">
                <a:solidFill>
                  <a:srgbClr val="656565"/>
                </a:solidFill>
                <a:latin typeface="Lucida Sans"/>
                <a:cs typeface="Lucida Sans"/>
              </a:rPr>
              <a:t>Conference </a:t>
            </a:r>
            <a:r>
              <a:rPr sz="600" i="1" spc="-35" dirty="0">
                <a:solidFill>
                  <a:srgbClr val="656565"/>
                </a:solidFill>
                <a:latin typeface="Lucida Sans"/>
                <a:cs typeface="Lucida Sans"/>
              </a:rPr>
              <a:t>on  </a:t>
            </a:r>
            <a:r>
              <a:rPr sz="600" i="1" spc="-25" dirty="0">
                <a:solidFill>
                  <a:srgbClr val="656565"/>
                </a:solidFill>
                <a:latin typeface="Lucida Sans"/>
                <a:cs typeface="Lucida Sans"/>
              </a:rPr>
              <a:t>Machine </a:t>
            </a:r>
            <a:r>
              <a:rPr sz="600" i="1" spc="-40" dirty="0">
                <a:solidFill>
                  <a:srgbClr val="656565"/>
                </a:solidFill>
                <a:latin typeface="Lucida Sans"/>
                <a:cs typeface="Lucida Sans"/>
              </a:rPr>
              <a:t>Learning</a:t>
            </a:r>
            <a:r>
              <a:rPr sz="600" spc="-40" dirty="0">
                <a:solidFill>
                  <a:srgbClr val="656565"/>
                </a:solidFill>
                <a:latin typeface="Arial"/>
                <a:cs typeface="Arial"/>
              </a:rPr>
              <a:t>, </a:t>
            </a:r>
            <a:r>
              <a:rPr sz="600" spc="-35" dirty="0">
                <a:solidFill>
                  <a:srgbClr val="656565"/>
                </a:solidFill>
                <a:latin typeface="Arial"/>
                <a:cs typeface="Arial"/>
              </a:rPr>
              <a:t>pages </a:t>
            </a:r>
            <a:r>
              <a:rPr sz="600" spc="-15" dirty="0">
                <a:solidFill>
                  <a:srgbClr val="656565"/>
                </a:solidFill>
                <a:latin typeface="Arial"/>
                <a:cs typeface="Arial"/>
              </a:rPr>
              <a:t>369–376.</a:t>
            </a:r>
            <a:r>
              <a:rPr sz="600" spc="-5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600" spc="5" dirty="0">
                <a:solidFill>
                  <a:srgbClr val="656565"/>
                </a:solidFill>
                <a:latin typeface="Arial"/>
                <a:cs typeface="Arial"/>
              </a:rPr>
              <a:t>ACM.</a:t>
            </a:r>
            <a:endParaRPr sz="600">
              <a:latin typeface="Arial"/>
              <a:cs typeface="Arial"/>
            </a:endParaRPr>
          </a:p>
          <a:p>
            <a:pPr marL="12700" marR="233045">
              <a:lnSpc>
                <a:spcPts val="1010"/>
              </a:lnSpc>
              <a:spcBef>
                <a:spcPts val="50"/>
              </a:spcBef>
            </a:pPr>
            <a:r>
              <a:rPr sz="600" spc="-25" dirty="0">
                <a:solidFill>
                  <a:srgbClr val="656565"/>
                </a:solidFill>
                <a:latin typeface="Arial"/>
                <a:cs typeface="Arial"/>
              </a:rPr>
              <a:t>Graves, </a:t>
            </a:r>
            <a:r>
              <a:rPr sz="600" spc="10" dirty="0">
                <a:solidFill>
                  <a:srgbClr val="656565"/>
                </a:solidFill>
                <a:latin typeface="Arial"/>
                <a:cs typeface="Arial"/>
              </a:rPr>
              <a:t>A., </a:t>
            </a:r>
            <a:r>
              <a:rPr sz="600" dirty="0">
                <a:solidFill>
                  <a:srgbClr val="656565"/>
                </a:solidFill>
                <a:latin typeface="Arial"/>
                <a:cs typeface="Arial"/>
              </a:rPr>
              <a:t>Jaitly, </a:t>
            </a:r>
            <a:r>
              <a:rPr sz="600" spc="10" dirty="0">
                <a:solidFill>
                  <a:srgbClr val="656565"/>
                </a:solidFill>
                <a:latin typeface="Arial"/>
                <a:cs typeface="Arial"/>
              </a:rPr>
              <a:t>N., </a:t>
            </a:r>
            <a:r>
              <a:rPr sz="600" spc="-15" dirty="0">
                <a:solidFill>
                  <a:srgbClr val="656565"/>
                </a:solidFill>
                <a:latin typeface="Arial"/>
                <a:cs typeface="Arial"/>
              </a:rPr>
              <a:t>and </a:t>
            </a:r>
            <a:r>
              <a:rPr sz="600" spc="-10" dirty="0">
                <a:solidFill>
                  <a:srgbClr val="656565"/>
                </a:solidFill>
                <a:latin typeface="Arial"/>
                <a:cs typeface="Arial"/>
              </a:rPr>
              <a:t>Mohamed, </a:t>
            </a:r>
            <a:r>
              <a:rPr sz="600" spc="15" dirty="0">
                <a:solidFill>
                  <a:srgbClr val="656565"/>
                </a:solidFill>
                <a:latin typeface="Arial"/>
                <a:cs typeface="Arial"/>
              </a:rPr>
              <a:t>A. </a:t>
            </a:r>
            <a:r>
              <a:rPr sz="600" spc="5" dirty="0">
                <a:solidFill>
                  <a:srgbClr val="656565"/>
                </a:solidFill>
                <a:latin typeface="Arial"/>
                <a:cs typeface="Arial"/>
              </a:rPr>
              <a:t>(2013). </a:t>
            </a:r>
            <a:r>
              <a:rPr sz="600" dirty="0">
                <a:solidFill>
                  <a:srgbClr val="656565"/>
                </a:solidFill>
                <a:latin typeface="Arial"/>
                <a:cs typeface="Arial"/>
              </a:rPr>
              <a:t>Hybrid </a:t>
            </a:r>
            <a:r>
              <a:rPr sz="600" spc="-30" dirty="0">
                <a:solidFill>
                  <a:srgbClr val="656565"/>
                </a:solidFill>
                <a:latin typeface="Arial"/>
                <a:cs typeface="Arial"/>
              </a:rPr>
              <a:t>speech </a:t>
            </a:r>
            <a:r>
              <a:rPr sz="600" spc="-5" dirty="0">
                <a:solidFill>
                  <a:srgbClr val="656565"/>
                </a:solidFill>
                <a:latin typeface="Arial"/>
                <a:cs typeface="Arial"/>
              </a:rPr>
              <a:t>recognition </a:t>
            </a:r>
            <a:r>
              <a:rPr sz="600" spc="15" dirty="0">
                <a:solidFill>
                  <a:srgbClr val="656565"/>
                </a:solidFill>
                <a:latin typeface="Arial"/>
                <a:cs typeface="Arial"/>
              </a:rPr>
              <a:t>with </a:t>
            </a:r>
            <a:r>
              <a:rPr sz="600" spc="-30" dirty="0">
                <a:solidFill>
                  <a:srgbClr val="656565"/>
                </a:solidFill>
                <a:latin typeface="Arial"/>
                <a:cs typeface="Arial"/>
              </a:rPr>
              <a:t>deep </a:t>
            </a:r>
            <a:r>
              <a:rPr sz="600" dirty="0">
                <a:solidFill>
                  <a:srgbClr val="656565"/>
                </a:solidFill>
                <a:latin typeface="Arial"/>
                <a:cs typeface="Arial"/>
              </a:rPr>
              <a:t>bidirectional </a:t>
            </a:r>
            <a:r>
              <a:rPr sz="600" spc="15" dirty="0">
                <a:solidFill>
                  <a:srgbClr val="656565"/>
                </a:solidFill>
                <a:latin typeface="Arial"/>
                <a:cs typeface="Arial"/>
              </a:rPr>
              <a:t>LSTM. </a:t>
            </a:r>
            <a:r>
              <a:rPr sz="600" dirty="0">
                <a:solidFill>
                  <a:srgbClr val="656565"/>
                </a:solidFill>
                <a:latin typeface="Arial"/>
                <a:cs typeface="Arial"/>
              </a:rPr>
              <a:t>In </a:t>
            </a:r>
            <a:r>
              <a:rPr sz="600" i="1" spc="15" dirty="0">
                <a:solidFill>
                  <a:srgbClr val="656565"/>
                </a:solidFill>
                <a:latin typeface="Lucida Sans"/>
                <a:cs typeface="Lucida Sans"/>
              </a:rPr>
              <a:t>ASRU</a:t>
            </a:r>
            <a:r>
              <a:rPr sz="600" spc="15" dirty="0">
                <a:solidFill>
                  <a:srgbClr val="656565"/>
                </a:solidFill>
                <a:latin typeface="Arial"/>
                <a:cs typeface="Arial"/>
              </a:rPr>
              <a:t>.  </a:t>
            </a:r>
            <a:r>
              <a:rPr sz="600" spc="-15" dirty="0">
                <a:solidFill>
                  <a:srgbClr val="656565"/>
                </a:solidFill>
                <a:latin typeface="Arial"/>
                <a:cs typeface="Arial"/>
              </a:rPr>
              <a:t>Grezl,</a:t>
            </a:r>
            <a:r>
              <a:rPr sz="600" spc="50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600" spc="5" dirty="0">
                <a:solidFill>
                  <a:srgbClr val="656565"/>
                </a:solidFill>
                <a:latin typeface="Arial"/>
                <a:cs typeface="Arial"/>
              </a:rPr>
              <a:t>Karafiat,</a:t>
            </a:r>
            <a:r>
              <a:rPr sz="600" spc="50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656565"/>
                </a:solidFill>
                <a:latin typeface="Arial"/>
                <a:cs typeface="Arial"/>
              </a:rPr>
              <a:t>and</a:t>
            </a:r>
            <a:r>
              <a:rPr sz="600" spc="50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656565"/>
                </a:solidFill>
                <a:latin typeface="Arial"/>
                <a:cs typeface="Arial"/>
              </a:rPr>
              <a:t>Cernocky</a:t>
            </a:r>
            <a:r>
              <a:rPr sz="600" spc="55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600" spc="5" dirty="0">
                <a:solidFill>
                  <a:srgbClr val="656565"/>
                </a:solidFill>
                <a:latin typeface="Arial"/>
                <a:cs typeface="Arial"/>
              </a:rPr>
              <a:t>(2007).</a:t>
            </a:r>
            <a:r>
              <a:rPr sz="600" spc="120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656565"/>
                </a:solidFill>
                <a:latin typeface="Arial"/>
                <a:cs typeface="Arial"/>
              </a:rPr>
              <a:t>Neural</a:t>
            </a:r>
            <a:r>
              <a:rPr sz="600" spc="45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656565"/>
                </a:solidFill>
                <a:latin typeface="Arial"/>
                <a:cs typeface="Arial"/>
              </a:rPr>
              <a:t>network</a:t>
            </a:r>
            <a:r>
              <a:rPr sz="600" spc="50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656565"/>
                </a:solidFill>
                <a:latin typeface="Arial"/>
                <a:cs typeface="Arial"/>
              </a:rPr>
              <a:t>topologies</a:t>
            </a:r>
            <a:r>
              <a:rPr sz="600" spc="55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656565"/>
                </a:solidFill>
                <a:latin typeface="Arial"/>
                <a:cs typeface="Arial"/>
              </a:rPr>
              <a:t>and</a:t>
            </a:r>
            <a:r>
              <a:rPr sz="600" spc="50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656565"/>
                </a:solidFill>
                <a:latin typeface="Arial"/>
                <a:cs typeface="Arial"/>
              </a:rPr>
              <a:t>bottleneck</a:t>
            </a:r>
            <a:r>
              <a:rPr sz="600" spc="50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656565"/>
                </a:solidFill>
                <a:latin typeface="Arial"/>
                <a:cs typeface="Arial"/>
              </a:rPr>
              <a:t>features.</a:t>
            </a:r>
            <a:r>
              <a:rPr sz="600" spc="120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600" i="1" spc="-25" dirty="0">
                <a:solidFill>
                  <a:srgbClr val="656565"/>
                </a:solidFill>
                <a:latin typeface="Lucida Sans"/>
                <a:cs typeface="Lucida Sans"/>
              </a:rPr>
              <a:t>Speech</a:t>
            </a:r>
            <a:r>
              <a:rPr sz="600" i="1" spc="30" dirty="0">
                <a:solidFill>
                  <a:srgbClr val="656565"/>
                </a:solidFill>
                <a:latin typeface="Lucida Sans"/>
                <a:cs typeface="Lucida Sans"/>
              </a:rPr>
              <a:t> </a:t>
            </a:r>
            <a:r>
              <a:rPr sz="600" i="1" spc="-25" dirty="0">
                <a:solidFill>
                  <a:srgbClr val="656565"/>
                </a:solidFill>
                <a:latin typeface="Lucida Sans"/>
                <a:cs typeface="Lucida Sans"/>
              </a:rPr>
              <a:t>Recognition</a:t>
            </a:r>
            <a:r>
              <a:rPr sz="600" spc="-25" dirty="0">
                <a:solidFill>
                  <a:srgbClr val="656565"/>
                </a:solidFill>
                <a:latin typeface="Arial"/>
                <a:cs typeface="Arial"/>
              </a:rPr>
              <a:t>.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ts val="710"/>
              </a:lnSpc>
              <a:spcBef>
                <a:spcPts val="200"/>
              </a:spcBef>
            </a:pPr>
            <a:r>
              <a:rPr sz="600" spc="-15" dirty="0">
                <a:solidFill>
                  <a:srgbClr val="656565"/>
                </a:solidFill>
                <a:latin typeface="Arial"/>
                <a:cs typeface="Arial"/>
              </a:rPr>
              <a:t>Hermansky, </a:t>
            </a:r>
            <a:r>
              <a:rPr sz="600" spc="10" dirty="0">
                <a:solidFill>
                  <a:srgbClr val="656565"/>
                </a:solidFill>
                <a:latin typeface="Arial"/>
                <a:cs typeface="Arial"/>
              </a:rPr>
              <a:t>H., </a:t>
            </a:r>
            <a:r>
              <a:rPr sz="600" spc="-5" dirty="0">
                <a:solidFill>
                  <a:srgbClr val="656565"/>
                </a:solidFill>
                <a:latin typeface="Arial"/>
                <a:cs typeface="Arial"/>
              </a:rPr>
              <a:t>Ellis, </a:t>
            </a:r>
            <a:r>
              <a:rPr sz="600" spc="10" dirty="0">
                <a:solidFill>
                  <a:srgbClr val="656565"/>
                </a:solidFill>
                <a:latin typeface="Arial"/>
                <a:cs typeface="Arial"/>
              </a:rPr>
              <a:t>D., </a:t>
            </a:r>
            <a:r>
              <a:rPr sz="600" spc="-15" dirty="0">
                <a:solidFill>
                  <a:srgbClr val="656565"/>
                </a:solidFill>
                <a:latin typeface="Arial"/>
                <a:cs typeface="Arial"/>
              </a:rPr>
              <a:t>and Sharma, </a:t>
            </a:r>
            <a:r>
              <a:rPr sz="600" spc="-20" dirty="0">
                <a:solidFill>
                  <a:srgbClr val="656565"/>
                </a:solidFill>
                <a:latin typeface="Arial"/>
                <a:cs typeface="Arial"/>
              </a:rPr>
              <a:t>S. </a:t>
            </a:r>
            <a:r>
              <a:rPr sz="600" spc="5" dirty="0">
                <a:solidFill>
                  <a:srgbClr val="656565"/>
                </a:solidFill>
                <a:latin typeface="Arial"/>
                <a:cs typeface="Arial"/>
              </a:rPr>
              <a:t>(2000). </a:t>
            </a:r>
            <a:r>
              <a:rPr sz="600" spc="-15" dirty="0">
                <a:solidFill>
                  <a:srgbClr val="656565"/>
                </a:solidFill>
                <a:latin typeface="Arial"/>
                <a:cs typeface="Arial"/>
              </a:rPr>
              <a:t>Tandem </a:t>
            </a:r>
            <a:r>
              <a:rPr sz="600" spc="-5" dirty="0">
                <a:solidFill>
                  <a:srgbClr val="656565"/>
                </a:solidFill>
                <a:latin typeface="Arial"/>
                <a:cs typeface="Arial"/>
              </a:rPr>
              <a:t>connectionist feature </a:t>
            </a:r>
            <a:r>
              <a:rPr sz="600" dirty="0">
                <a:solidFill>
                  <a:srgbClr val="656565"/>
                </a:solidFill>
                <a:latin typeface="Arial"/>
                <a:cs typeface="Arial"/>
              </a:rPr>
              <a:t>extraction for </a:t>
            </a:r>
            <a:r>
              <a:rPr sz="600" spc="-5" dirty="0">
                <a:solidFill>
                  <a:srgbClr val="656565"/>
                </a:solidFill>
                <a:latin typeface="Arial"/>
                <a:cs typeface="Arial"/>
              </a:rPr>
              <a:t>conventional </a:t>
            </a:r>
            <a:r>
              <a:rPr sz="600" spc="40" dirty="0">
                <a:solidFill>
                  <a:srgbClr val="656565"/>
                </a:solidFill>
                <a:latin typeface="Arial"/>
                <a:cs typeface="Arial"/>
              </a:rPr>
              <a:t>HMM</a:t>
            </a:r>
            <a:r>
              <a:rPr sz="600" spc="-80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656565"/>
                </a:solidFill>
                <a:latin typeface="Arial"/>
                <a:cs typeface="Arial"/>
              </a:rPr>
              <a:t>systems.</a:t>
            </a:r>
            <a:endParaRPr sz="600">
              <a:latin typeface="Arial"/>
              <a:cs typeface="Arial"/>
            </a:endParaRPr>
          </a:p>
          <a:p>
            <a:pPr marL="289560">
              <a:lnSpc>
                <a:spcPts val="710"/>
              </a:lnSpc>
            </a:pPr>
            <a:r>
              <a:rPr sz="600" dirty="0">
                <a:solidFill>
                  <a:srgbClr val="656565"/>
                </a:solidFill>
                <a:latin typeface="Arial"/>
                <a:cs typeface="Arial"/>
              </a:rPr>
              <a:t>In</a:t>
            </a:r>
            <a:r>
              <a:rPr sz="600" spc="40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600" i="1" spc="15" dirty="0">
                <a:solidFill>
                  <a:srgbClr val="656565"/>
                </a:solidFill>
                <a:latin typeface="Lucida Sans"/>
                <a:cs typeface="Lucida Sans"/>
              </a:rPr>
              <a:t>ICASSP</a:t>
            </a:r>
            <a:r>
              <a:rPr sz="600" spc="15" dirty="0">
                <a:solidFill>
                  <a:srgbClr val="656565"/>
                </a:solidFill>
                <a:latin typeface="Arial"/>
                <a:cs typeface="Arial"/>
              </a:rPr>
              <a:t>.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896485" cy="367030"/>
          </a:xfrm>
          <a:custGeom>
            <a:avLst/>
            <a:gdLst/>
            <a:ahLst/>
            <a:cxnLst/>
            <a:rect l="l" t="t" r="r" b="b"/>
            <a:pathLst>
              <a:path w="4896485" h="367030">
                <a:moveTo>
                  <a:pt x="0" y="366928"/>
                </a:moveTo>
                <a:lnTo>
                  <a:pt x="4896002" y="366928"/>
                </a:lnTo>
                <a:lnTo>
                  <a:pt x="4896002" y="0"/>
                </a:lnTo>
                <a:lnTo>
                  <a:pt x="0" y="0"/>
                </a:lnTo>
                <a:lnTo>
                  <a:pt x="0" y="366928"/>
                </a:lnTo>
                <a:close/>
              </a:path>
            </a:pathLst>
          </a:custGeom>
          <a:solidFill>
            <a:srgbClr val="FABB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305" y="70800"/>
            <a:ext cx="111696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-50" dirty="0" smtClean="0">
                <a:solidFill>
                  <a:srgbClr val="656565"/>
                </a:solidFill>
              </a:rPr>
              <a:t>Ссылки</a:t>
            </a:r>
            <a:r>
              <a:rPr spc="70" dirty="0" smtClean="0">
                <a:solidFill>
                  <a:srgbClr val="656565"/>
                </a:solidFill>
              </a:rPr>
              <a:t> </a:t>
            </a:r>
            <a:r>
              <a:rPr spc="100" dirty="0">
                <a:solidFill>
                  <a:srgbClr val="656565"/>
                </a:solidFill>
              </a:rPr>
              <a:t>II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Andrew</a:t>
            </a:r>
            <a:r>
              <a:rPr spc="-10" dirty="0"/>
              <a:t> </a:t>
            </a:r>
            <a:r>
              <a:rPr spc="-20" dirty="0"/>
              <a:t>Senior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30" dirty="0"/>
              <a:t>Speech</a:t>
            </a:r>
            <a:r>
              <a:rPr spc="-15" dirty="0"/>
              <a:t> </a:t>
            </a:r>
            <a:r>
              <a:rPr spc="-5" dirty="0"/>
              <a:t>Recognition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r>
              <a:rPr spc="-20" dirty="0"/>
              <a:t>62 </a:t>
            </a:r>
            <a:r>
              <a:rPr spc="5" dirty="0"/>
              <a:t>of</a:t>
            </a:r>
            <a:r>
              <a:rPr spc="40" dirty="0"/>
              <a:t> </a:t>
            </a:r>
            <a:r>
              <a:rPr spc="-20" dirty="0"/>
              <a:t>63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7294" y="502620"/>
            <a:ext cx="4202430" cy="27120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89560" marR="5715" indent="-277495" algn="just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656565"/>
                </a:solidFill>
                <a:latin typeface="Arial"/>
                <a:cs typeface="Arial"/>
              </a:rPr>
              <a:t>Hinton, </a:t>
            </a:r>
            <a:r>
              <a:rPr sz="600" spc="-10" dirty="0">
                <a:solidFill>
                  <a:srgbClr val="656565"/>
                </a:solidFill>
                <a:latin typeface="Arial"/>
                <a:cs typeface="Arial"/>
              </a:rPr>
              <a:t>G., Deng, </a:t>
            </a:r>
            <a:r>
              <a:rPr sz="600" spc="10" dirty="0">
                <a:solidFill>
                  <a:srgbClr val="656565"/>
                </a:solidFill>
                <a:latin typeface="Arial"/>
                <a:cs typeface="Arial"/>
              </a:rPr>
              <a:t>L., </a:t>
            </a:r>
            <a:r>
              <a:rPr sz="600" spc="-10" dirty="0">
                <a:solidFill>
                  <a:srgbClr val="656565"/>
                </a:solidFill>
                <a:latin typeface="Arial"/>
                <a:cs typeface="Arial"/>
              </a:rPr>
              <a:t>Yu, </a:t>
            </a:r>
            <a:r>
              <a:rPr sz="600" spc="10" dirty="0">
                <a:solidFill>
                  <a:srgbClr val="656565"/>
                </a:solidFill>
                <a:latin typeface="Arial"/>
                <a:cs typeface="Arial"/>
              </a:rPr>
              <a:t>D., </a:t>
            </a:r>
            <a:r>
              <a:rPr sz="600" dirty="0">
                <a:solidFill>
                  <a:srgbClr val="656565"/>
                </a:solidFill>
                <a:latin typeface="Arial"/>
                <a:cs typeface="Arial"/>
              </a:rPr>
              <a:t>Dahl, </a:t>
            </a:r>
            <a:r>
              <a:rPr sz="600" spc="-10" dirty="0">
                <a:solidFill>
                  <a:srgbClr val="656565"/>
                </a:solidFill>
                <a:latin typeface="Arial"/>
                <a:cs typeface="Arial"/>
              </a:rPr>
              <a:t>G., Mohamed, </a:t>
            </a:r>
            <a:r>
              <a:rPr sz="600" spc="10" dirty="0">
                <a:solidFill>
                  <a:srgbClr val="656565"/>
                </a:solidFill>
                <a:latin typeface="Arial"/>
                <a:cs typeface="Arial"/>
              </a:rPr>
              <a:t>A., </a:t>
            </a:r>
            <a:r>
              <a:rPr sz="600" dirty="0">
                <a:solidFill>
                  <a:srgbClr val="656565"/>
                </a:solidFill>
                <a:latin typeface="Arial"/>
                <a:cs typeface="Arial"/>
              </a:rPr>
              <a:t>Jaitly, </a:t>
            </a:r>
            <a:r>
              <a:rPr sz="600" spc="10" dirty="0">
                <a:solidFill>
                  <a:srgbClr val="656565"/>
                </a:solidFill>
                <a:latin typeface="Arial"/>
                <a:cs typeface="Arial"/>
              </a:rPr>
              <a:t>N., </a:t>
            </a:r>
            <a:r>
              <a:rPr sz="600" spc="-15" dirty="0">
                <a:solidFill>
                  <a:srgbClr val="656565"/>
                </a:solidFill>
                <a:latin typeface="Arial"/>
                <a:cs typeface="Arial"/>
              </a:rPr>
              <a:t>Senior, </a:t>
            </a:r>
            <a:r>
              <a:rPr sz="600" spc="10" dirty="0">
                <a:solidFill>
                  <a:srgbClr val="656565"/>
                </a:solidFill>
                <a:latin typeface="Arial"/>
                <a:cs typeface="Arial"/>
              </a:rPr>
              <a:t>A., </a:t>
            </a:r>
            <a:r>
              <a:rPr sz="600" spc="-15" dirty="0">
                <a:solidFill>
                  <a:srgbClr val="656565"/>
                </a:solidFill>
                <a:latin typeface="Arial"/>
                <a:cs typeface="Arial"/>
              </a:rPr>
              <a:t>Vanhoucke, </a:t>
            </a:r>
            <a:r>
              <a:rPr sz="600" spc="10" dirty="0">
                <a:solidFill>
                  <a:srgbClr val="656565"/>
                </a:solidFill>
                <a:latin typeface="Arial"/>
                <a:cs typeface="Arial"/>
              </a:rPr>
              <a:t>V., </a:t>
            </a:r>
            <a:r>
              <a:rPr sz="600" spc="-15" dirty="0">
                <a:solidFill>
                  <a:srgbClr val="656565"/>
                </a:solidFill>
                <a:latin typeface="Arial"/>
                <a:cs typeface="Arial"/>
              </a:rPr>
              <a:t>Nguyen, P., </a:t>
            </a:r>
            <a:r>
              <a:rPr sz="600" spc="-5" dirty="0">
                <a:solidFill>
                  <a:srgbClr val="656565"/>
                </a:solidFill>
                <a:latin typeface="Arial"/>
                <a:cs typeface="Arial"/>
              </a:rPr>
              <a:t>Sainath, </a:t>
            </a:r>
            <a:r>
              <a:rPr sz="600" spc="35" dirty="0">
                <a:solidFill>
                  <a:srgbClr val="656565"/>
                </a:solidFill>
                <a:latin typeface="Arial"/>
                <a:cs typeface="Arial"/>
              </a:rPr>
              <a:t>T. </a:t>
            </a:r>
            <a:r>
              <a:rPr sz="600" spc="10" dirty="0">
                <a:solidFill>
                  <a:srgbClr val="656565"/>
                </a:solidFill>
                <a:latin typeface="Arial"/>
                <a:cs typeface="Arial"/>
              </a:rPr>
              <a:t>N., </a:t>
            </a:r>
            <a:r>
              <a:rPr sz="600" spc="-15" dirty="0">
                <a:solidFill>
                  <a:srgbClr val="656565"/>
                </a:solidFill>
                <a:latin typeface="Arial"/>
                <a:cs typeface="Arial"/>
              </a:rPr>
              <a:t>and  </a:t>
            </a:r>
            <a:r>
              <a:rPr sz="600" spc="-10" dirty="0">
                <a:solidFill>
                  <a:srgbClr val="656565"/>
                </a:solidFill>
                <a:latin typeface="Arial"/>
                <a:cs typeface="Arial"/>
              </a:rPr>
              <a:t>Kingsbury, </a:t>
            </a:r>
            <a:r>
              <a:rPr sz="600" spc="15" dirty="0">
                <a:solidFill>
                  <a:srgbClr val="656565"/>
                </a:solidFill>
                <a:latin typeface="Arial"/>
                <a:cs typeface="Arial"/>
              </a:rPr>
              <a:t>B. </a:t>
            </a:r>
            <a:r>
              <a:rPr sz="600" spc="5" dirty="0">
                <a:solidFill>
                  <a:srgbClr val="656565"/>
                </a:solidFill>
                <a:latin typeface="Arial"/>
                <a:cs typeface="Arial"/>
              </a:rPr>
              <a:t>(2012). </a:t>
            </a:r>
            <a:r>
              <a:rPr sz="600" spc="-25" dirty="0">
                <a:solidFill>
                  <a:srgbClr val="656565"/>
                </a:solidFill>
                <a:latin typeface="Arial"/>
                <a:cs typeface="Arial"/>
              </a:rPr>
              <a:t>Deep </a:t>
            </a:r>
            <a:r>
              <a:rPr sz="600" spc="-10" dirty="0">
                <a:solidFill>
                  <a:srgbClr val="656565"/>
                </a:solidFill>
                <a:latin typeface="Arial"/>
                <a:cs typeface="Arial"/>
              </a:rPr>
              <a:t>Neural Networks </a:t>
            </a:r>
            <a:r>
              <a:rPr sz="600" dirty="0">
                <a:solidFill>
                  <a:srgbClr val="656565"/>
                </a:solidFill>
                <a:latin typeface="Arial"/>
                <a:cs typeface="Arial"/>
              </a:rPr>
              <a:t>for </a:t>
            </a:r>
            <a:r>
              <a:rPr sz="600" spc="-5" dirty="0">
                <a:solidFill>
                  <a:srgbClr val="656565"/>
                </a:solidFill>
                <a:latin typeface="Arial"/>
                <a:cs typeface="Arial"/>
              </a:rPr>
              <a:t>Acoustic </a:t>
            </a:r>
            <a:r>
              <a:rPr sz="600" dirty="0">
                <a:solidFill>
                  <a:srgbClr val="656565"/>
                </a:solidFill>
                <a:latin typeface="Arial"/>
                <a:cs typeface="Arial"/>
              </a:rPr>
              <a:t>Modeling </a:t>
            </a:r>
            <a:r>
              <a:rPr sz="600" spc="5" dirty="0">
                <a:solidFill>
                  <a:srgbClr val="656565"/>
                </a:solidFill>
                <a:latin typeface="Arial"/>
                <a:cs typeface="Arial"/>
              </a:rPr>
              <a:t>in </a:t>
            </a:r>
            <a:r>
              <a:rPr sz="600" spc="-30" dirty="0">
                <a:solidFill>
                  <a:srgbClr val="656565"/>
                </a:solidFill>
                <a:latin typeface="Arial"/>
                <a:cs typeface="Arial"/>
              </a:rPr>
              <a:t>Speech </a:t>
            </a:r>
            <a:r>
              <a:rPr sz="600" spc="-5" dirty="0">
                <a:solidFill>
                  <a:srgbClr val="656565"/>
                </a:solidFill>
                <a:latin typeface="Arial"/>
                <a:cs typeface="Arial"/>
              </a:rPr>
              <a:t>Recognition. </a:t>
            </a:r>
            <a:r>
              <a:rPr sz="600" i="1" spc="40" dirty="0">
                <a:solidFill>
                  <a:srgbClr val="656565"/>
                </a:solidFill>
                <a:latin typeface="Lucida Sans"/>
                <a:cs typeface="Lucida Sans"/>
              </a:rPr>
              <a:t>IEEE </a:t>
            </a:r>
            <a:r>
              <a:rPr sz="600" i="1" spc="-30" dirty="0">
                <a:solidFill>
                  <a:srgbClr val="656565"/>
                </a:solidFill>
                <a:latin typeface="Lucida Sans"/>
                <a:cs typeface="Lucida Sans"/>
              </a:rPr>
              <a:t>Signal Processing  Magazine</a:t>
            </a:r>
            <a:r>
              <a:rPr sz="600" spc="-30" dirty="0">
                <a:solidFill>
                  <a:srgbClr val="656565"/>
                </a:solidFill>
                <a:latin typeface="Arial"/>
                <a:cs typeface="Arial"/>
              </a:rPr>
              <a:t>,</a:t>
            </a:r>
            <a:r>
              <a:rPr sz="600" spc="40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656565"/>
                </a:solidFill>
                <a:latin typeface="Arial"/>
                <a:cs typeface="Arial"/>
              </a:rPr>
              <a:t>29(6):82–97.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600" spc="10" dirty="0">
                <a:solidFill>
                  <a:srgbClr val="656565"/>
                </a:solidFill>
                <a:latin typeface="Arial"/>
                <a:cs typeface="Arial"/>
              </a:rPr>
              <a:t>Hinton, </a:t>
            </a:r>
            <a:r>
              <a:rPr sz="600" spc="-20" dirty="0">
                <a:solidFill>
                  <a:srgbClr val="656565"/>
                </a:solidFill>
                <a:latin typeface="Arial"/>
                <a:cs typeface="Arial"/>
              </a:rPr>
              <a:t>G. </a:t>
            </a:r>
            <a:r>
              <a:rPr sz="600" spc="-5" dirty="0">
                <a:solidFill>
                  <a:srgbClr val="656565"/>
                </a:solidFill>
                <a:latin typeface="Arial"/>
                <a:cs typeface="Arial"/>
              </a:rPr>
              <a:t>E. </a:t>
            </a:r>
            <a:r>
              <a:rPr sz="600" dirty="0">
                <a:solidFill>
                  <a:srgbClr val="656565"/>
                </a:solidFill>
                <a:latin typeface="Arial"/>
                <a:cs typeface="Arial"/>
              </a:rPr>
              <a:t>(2002). Training </a:t>
            </a:r>
            <a:r>
              <a:rPr sz="600" spc="-5" dirty="0">
                <a:solidFill>
                  <a:srgbClr val="656565"/>
                </a:solidFill>
                <a:latin typeface="Arial"/>
                <a:cs typeface="Arial"/>
              </a:rPr>
              <a:t>products </a:t>
            </a:r>
            <a:r>
              <a:rPr sz="600" spc="5" dirty="0">
                <a:solidFill>
                  <a:srgbClr val="656565"/>
                </a:solidFill>
                <a:latin typeface="Arial"/>
                <a:cs typeface="Arial"/>
              </a:rPr>
              <a:t>of </a:t>
            </a:r>
            <a:r>
              <a:rPr sz="600" spc="-15" dirty="0">
                <a:solidFill>
                  <a:srgbClr val="656565"/>
                </a:solidFill>
                <a:latin typeface="Arial"/>
                <a:cs typeface="Arial"/>
              </a:rPr>
              <a:t>experts </a:t>
            </a:r>
            <a:r>
              <a:rPr sz="600" spc="-20" dirty="0">
                <a:solidFill>
                  <a:srgbClr val="656565"/>
                </a:solidFill>
                <a:latin typeface="Arial"/>
                <a:cs typeface="Arial"/>
              </a:rPr>
              <a:t>by </a:t>
            </a:r>
            <a:r>
              <a:rPr sz="600" dirty="0">
                <a:solidFill>
                  <a:srgbClr val="656565"/>
                </a:solidFill>
                <a:latin typeface="Arial"/>
                <a:cs typeface="Arial"/>
              </a:rPr>
              <a:t>minimizing </a:t>
            </a:r>
            <a:r>
              <a:rPr sz="600" spc="-5" dirty="0">
                <a:solidFill>
                  <a:srgbClr val="656565"/>
                </a:solidFill>
                <a:latin typeface="Arial"/>
                <a:cs typeface="Arial"/>
              </a:rPr>
              <a:t>contrastive </a:t>
            </a:r>
            <a:r>
              <a:rPr sz="600" spc="-15" dirty="0">
                <a:solidFill>
                  <a:srgbClr val="656565"/>
                </a:solidFill>
                <a:latin typeface="Arial"/>
                <a:cs typeface="Arial"/>
              </a:rPr>
              <a:t>divergence. </a:t>
            </a:r>
            <a:r>
              <a:rPr sz="600" i="1" spc="-40" dirty="0">
                <a:solidFill>
                  <a:srgbClr val="656565"/>
                </a:solidFill>
                <a:latin typeface="Lucida Sans"/>
                <a:cs typeface="Lucida Sans"/>
              </a:rPr>
              <a:t>Neural</a:t>
            </a:r>
            <a:r>
              <a:rPr sz="600" i="1" spc="20" dirty="0">
                <a:solidFill>
                  <a:srgbClr val="656565"/>
                </a:solidFill>
                <a:latin typeface="Lucida Sans"/>
                <a:cs typeface="Lucida Sans"/>
              </a:rPr>
              <a:t> </a:t>
            </a:r>
            <a:r>
              <a:rPr sz="600" i="1" spc="-30" dirty="0">
                <a:solidFill>
                  <a:srgbClr val="656565"/>
                </a:solidFill>
                <a:latin typeface="Lucida Sans"/>
                <a:cs typeface="Lucida Sans"/>
              </a:rPr>
              <a:t>Computation</a:t>
            </a:r>
            <a:r>
              <a:rPr sz="600" spc="-30" dirty="0">
                <a:solidFill>
                  <a:srgbClr val="656565"/>
                </a:solidFill>
                <a:latin typeface="Arial"/>
                <a:cs typeface="Arial"/>
              </a:rPr>
              <a:t>.</a:t>
            </a:r>
            <a:endParaRPr sz="600">
              <a:latin typeface="Arial"/>
              <a:cs typeface="Arial"/>
            </a:endParaRPr>
          </a:p>
          <a:p>
            <a:pPr marL="289560" marR="38100" indent="-277495">
              <a:lnSpc>
                <a:spcPts val="700"/>
              </a:lnSpc>
              <a:spcBef>
                <a:spcPts val="325"/>
              </a:spcBef>
            </a:pPr>
            <a:r>
              <a:rPr sz="600" dirty="0">
                <a:solidFill>
                  <a:srgbClr val="656565"/>
                </a:solidFill>
                <a:latin typeface="Arial"/>
                <a:cs typeface="Arial"/>
              </a:rPr>
              <a:t>Jaitly, </a:t>
            </a:r>
            <a:r>
              <a:rPr sz="600" spc="10" dirty="0">
                <a:solidFill>
                  <a:srgbClr val="656565"/>
                </a:solidFill>
                <a:latin typeface="Arial"/>
                <a:cs typeface="Arial"/>
              </a:rPr>
              <a:t>N., </a:t>
            </a:r>
            <a:r>
              <a:rPr sz="600" spc="-10" dirty="0">
                <a:solidFill>
                  <a:srgbClr val="656565"/>
                </a:solidFill>
                <a:latin typeface="Arial"/>
                <a:cs typeface="Arial"/>
              </a:rPr>
              <a:t>Le, </a:t>
            </a:r>
            <a:r>
              <a:rPr sz="600" spc="5" dirty="0">
                <a:solidFill>
                  <a:srgbClr val="656565"/>
                </a:solidFill>
                <a:latin typeface="Arial"/>
                <a:cs typeface="Arial"/>
              </a:rPr>
              <a:t>Q. </a:t>
            </a:r>
            <a:r>
              <a:rPr sz="600" spc="10" dirty="0">
                <a:solidFill>
                  <a:srgbClr val="656565"/>
                </a:solidFill>
                <a:latin typeface="Arial"/>
                <a:cs typeface="Arial"/>
              </a:rPr>
              <a:t>V., </a:t>
            </a:r>
            <a:r>
              <a:rPr sz="600" spc="-10" dirty="0">
                <a:solidFill>
                  <a:srgbClr val="656565"/>
                </a:solidFill>
                <a:latin typeface="Arial"/>
                <a:cs typeface="Arial"/>
              </a:rPr>
              <a:t>Vinyals, </a:t>
            </a:r>
            <a:r>
              <a:rPr sz="600" spc="5" dirty="0">
                <a:solidFill>
                  <a:srgbClr val="656565"/>
                </a:solidFill>
                <a:latin typeface="Arial"/>
                <a:cs typeface="Arial"/>
              </a:rPr>
              <a:t>O., </a:t>
            </a:r>
            <a:r>
              <a:rPr sz="600" spc="-15" dirty="0">
                <a:solidFill>
                  <a:srgbClr val="656565"/>
                </a:solidFill>
                <a:latin typeface="Arial"/>
                <a:cs typeface="Arial"/>
              </a:rPr>
              <a:t>Sutskever, </a:t>
            </a:r>
            <a:r>
              <a:rPr sz="600" spc="5" dirty="0">
                <a:solidFill>
                  <a:srgbClr val="656565"/>
                </a:solidFill>
                <a:latin typeface="Arial"/>
                <a:cs typeface="Arial"/>
              </a:rPr>
              <a:t>I., </a:t>
            </a:r>
            <a:r>
              <a:rPr sz="600" spc="-15" dirty="0">
                <a:solidFill>
                  <a:srgbClr val="656565"/>
                </a:solidFill>
                <a:latin typeface="Arial"/>
                <a:cs typeface="Arial"/>
              </a:rPr>
              <a:t>and </a:t>
            </a:r>
            <a:r>
              <a:rPr sz="600" spc="-10" dirty="0">
                <a:solidFill>
                  <a:srgbClr val="656565"/>
                </a:solidFill>
                <a:latin typeface="Arial"/>
                <a:cs typeface="Arial"/>
              </a:rPr>
              <a:t>Bengio, </a:t>
            </a:r>
            <a:r>
              <a:rPr sz="600" spc="-20" dirty="0">
                <a:solidFill>
                  <a:srgbClr val="656565"/>
                </a:solidFill>
                <a:latin typeface="Arial"/>
                <a:cs typeface="Arial"/>
              </a:rPr>
              <a:t>S. </a:t>
            </a:r>
            <a:r>
              <a:rPr sz="600" spc="5" dirty="0">
                <a:solidFill>
                  <a:srgbClr val="656565"/>
                </a:solidFill>
                <a:latin typeface="Arial"/>
                <a:cs typeface="Arial"/>
              </a:rPr>
              <a:t>(2015). An </a:t>
            </a:r>
            <a:r>
              <a:rPr sz="600" spc="-10" dirty="0">
                <a:solidFill>
                  <a:srgbClr val="656565"/>
                </a:solidFill>
                <a:latin typeface="Arial"/>
                <a:cs typeface="Arial"/>
              </a:rPr>
              <a:t>online </a:t>
            </a:r>
            <a:r>
              <a:rPr sz="600" spc="-25" dirty="0">
                <a:solidFill>
                  <a:srgbClr val="656565"/>
                </a:solidFill>
                <a:latin typeface="Arial"/>
                <a:cs typeface="Arial"/>
              </a:rPr>
              <a:t>sequence-to-sequence </a:t>
            </a:r>
            <a:r>
              <a:rPr sz="600" spc="-10" dirty="0">
                <a:solidFill>
                  <a:srgbClr val="656565"/>
                </a:solidFill>
                <a:latin typeface="Arial"/>
                <a:cs typeface="Arial"/>
              </a:rPr>
              <a:t>model </a:t>
            </a:r>
            <a:r>
              <a:rPr sz="600" spc="-15" dirty="0">
                <a:solidFill>
                  <a:srgbClr val="656565"/>
                </a:solidFill>
                <a:latin typeface="Arial"/>
                <a:cs typeface="Arial"/>
              </a:rPr>
              <a:t>using </a:t>
            </a:r>
            <a:r>
              <a:rPr sz="600" dirty="0">
                <a:solidFill>
                  <a:srgbClr val="656565"/>
                </a:solidFill>
                <a:latin typeface="Arial"/>
                <a:cs typeface="Arial"/>
              </a:rPr>
              <a:t>partial  conditioning. </a:t>
            </a:r>
            <a:r>
              <a:rPr sz="600" i="1" spc="5" dirty="0">
                <a:solidFill>
                  <a:srgbClr val="656565"/>
                </a:solidFill>
                <a:latin typeface="Lucida Sans"/>
                <a:cs typeface="Lucida Sans"/>
              </a:rPr>
              <a:t>CoRR</a:t>
            </a:r>
            <a:r>
              <a:rPr sz="600" spc="5" dirty="0">
                <a:solidFill>
                  <a:srgbClr val="656565"/>
                </a:solidFill>
                <a:latin typeface="Arial"/>
                <a:cs typeface="Arial"/>
              </a:rPr>
              <a:t>,</a:t>
            </a:r>
            <a:r>
              <a:rPr sz="600" spc="-10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656565"/>
                </a:solidFill>
                <a:latin typeface="Arial"/>
                <a:cs typeface="Arial"/>
              </a:rPr>
              <a:t>abs/1511.04868.</a:t>
            </a:r>
            <a:endParaRPr sz="600">
              <a:latin typeface="Arial"/>
              <a:cs typeface="Arial"/>
            </a:endParaRPr>
          </a:p>
          <a:p>
            <a:pPr marL="289560" marR="6985" indent="-277495">
              <a:lnSpc>
                <a:spcPts val="700"/>
              </a:lnSpc>
              <a:spcBef>
                <a:spcPts val="305"/>
              </a:spcBef>
            </a:pPr>
            <a:r>
              <a:rPr sz="600" spc="-10" dirty="0">
                <a:solidFill>
                  <a:srgbClr val="656565"/>
                </a:solidFill>
                <a:latin typeface="Arial"/>
                <a:cs typeface="Arial"/>
              </a:rPr>
              <a:t>Kingsbury, </a:t>
            </a:r>
            <a:r>
              <a:rPr sz="600" spc="15" dirty="0">
                <a:solidFill>
                  <a:srgbClr val="656565"/>
                </a:solidFill>
                <a:latin typeface="Arial"/>
                <a:cs typeface="Arial"/>
              </a:rPr>
              <a:t>B. </a:t>
            </a:r>
            <a:r>
              <a:rPr sz="600" spc="5" dirty="0">
                <a:solidFill>
                  <a:srgbClr val="656565"/>
                </a:solidFill>
                <a:latin typeface="Arial"/>
                <a:cs typeface="Arial"/>
              </a:rPr>
              <a:t>(2009). </a:t>
            </a:r>
            <a:r>
              <a:rPr sz="600" spc="-10" dirty="0">
                <a:solidFill>
                  <a:srgbClr val="656565"/>
                </a:solidFill>
                <a:latin typeface="Arial"/>
                <a:cs typeface="Arial"/>
              </a:rPr>
              <a:t>Lattice-based </a:t>
            </a:r>
            <a:r>
              <a:rPr sz="600" spc="5" dirty="0">
                <a:solidFill>
                  <a:srgbClr val="656565"/>
                </a:solidFill>
                <a:latin typeface="Arial"/>
                <a:cs typeface="Arial"/>
              </a:rPr>
              <a:t>optimization of </a:t>
            </a:r>
            <a:r>
              <a:rPr sz="600" spc="-35" dirty="0">
                <a:solidFill>
                  <a:srgbClr val="656565"/>
                </a:solidFill>
                <a:latin typeface="Arial"/>
                <a:cs typeface="Arial"/>
              </a:rPr>
              <a:t>sequence </a:t>
            </a:r>
            <a:r>
              <a:rPr sz="600" spc="-10" dirty="0">
                <a:solidFill>
                  <a:srgbClr val="656565"/>
                </a:solidFill>
                <a:latin typeface="Arial"/>
                <a:cs typeface="Arial"/>
              </a:rPr>
              <a:t>classification </a:t>
            </a:r>
            <a:r>
              <a:rPr sz="600" dirty="0">
                <a:solidFill>
                  <a:srgbClr val="656565"/>
                </a:solidFill>
                <a:latin typeface="Arial"/>
                <a:cs typeface="Arial"/>
              </a:rPr>
              <a:t>criteria for </a:t>
            </a:r>
            <a:r>
              <a:rPr sz="600" spc="-10" dirty="0">
                <a:solidFill>
                  <a:srgbClr val="656565"/>
                </a:solidFill>
                <a:latin typeface="Arial"/>
                <a:cs typeface="Arial"/>
              </a:rPr>
              <a:t>neural-network acoustic </a:t>
            </a:r>
            <a:r>
              <a:rPr sz="600" spc="-5" dirty="0">
                <a:solidFill>
                  <a:srgbClr val="656565"/>
                </a:solidFill>
                <a:latin typeface="Arial"/>
                <a:cs typeface="Arial"/>
              </a:rPr>
              <a:t>modeling. </a:t>
            </a:r>
            <a:r>
              <a:rPr sz="600" dirty="0">
                <a:solidFill>
                  <a:srgbClr val="656565"/>
                </a:solidFill>
                <a:latin typeface="Arial"/>
                <a:cs typeface="Arial"/>
              </a:rPr>
              <a:t>In  </a:t>
            </a:r>
            <a:r>
              <a:rPr sz="600" i="1" spc="40" dirty="0">
                <a:solidFill>
                  <a:srgbClr val="656565"/>
                </a:solidFill>
                <a:latin typeface="Lucida Sans"/>
                <a:cs typeface="Lucida Sans"/>
              </a:rPr>
              <a:t>IEEE </a:t>
            </a:r>
            <a:r>
              <a:rPr sz="600" i="1" spc="-35" dirty="0">
                <a:solidFill>
                  <a:srgbClr val="656565"/>
                </a:solidFill>
                <a:latin typeface="Lucida Sans"/>
                <a:cs typeface="Lucida Sans"/>
              </a:rPr>
              <a:t>International </a:t>
            </a:r>
            <a:r>
              <a:rPr sz="600" i="1" spc="-40" dirty="0">
                <a:solidFill>
                  <a:srgbClr val="656565"/>
                </a:solidFill>
                <a:latin typeface="Lucida Sans"/>
                <a:cs typeface="Lucida Sans"/>
              </a:rPr>
              <a:t>Conference </a:t>
            </a:r>
            <a:r>
              <a:rPr sz="600" i="1" spc="-35" dirty="0">
                <a:solidFill>
                  <a:srgbClr val="656565"/>
                </a:solidFill>
                <a:latin typeface="Lucida Sans"/>
                <a:cs typeface="Lucida Sans"/>
              </a:rPr>
              <a:t>on </a:t>
            </a:r>
            <a:r>
              <a:rPr sz="600" i="1" spc="-25" dirty="0">
                <a:solidFill>
                  <a:srgbClr val="656565"/>
                </a:solidFill>
                <a:latin typeface="Lucida Sans"/>
                <a:cs typeface="Lucida Sans"/>
              </a:rPr>
              <a:t>Acoustics, Speech, </a:t>
            </a:r>
            <a:r>
              <a:rPr sz="600" i="1" spc="-50" dirty="0">
                <a:solidFill>
                  <a:srgbClr val="656565"/>
                </a:solidFill>
                <a:latin typeface="Lucida Sans"/>
                <a:cs typeface="Lucida Sans"/>
              </a:rPr>
              <a:t>and </a:t>
            </a:r>
            <a:r>
              <a:rPr sz="600" i="1" spc="-30" dirty="0">
                <a:solidFill>
                  <a:srgbClr val="656565"/>
                </a:solidFill>
                <a:latin typeface="Lucida Sans"/>
                <a:cs typeface="Lucida Sans"/>
              </a:rPr>
              <a:t>Signal Processing </a:t>
            </a:r>
            <a:r>
              <a:rPr sz="600" i="1" spc="25" dirty="0">
                <a:solidFill>
                  <a:srgbClr val="656565"/>
                </a:solidFill>
                <a:latin typeface="Lucida Sans"/>
                <a:cs typeface="Lucida Sans"/>
              </a:rPr>
              <a:t>(ICASSP)</a:t>
            </a:r>
            <a:r>
              <a:rPr sz="600" spc="25" dirty="0">
                <a:solidFill>
                  <a:srgbClr val="656565"/>
                </a:solidFill>
                <a:latin typeface="Arial"/>
                <a:cs typeface="Arial"/>
              </a:rPr>
              <a:t>, </a:t>
            </a:r>
            <a:r>
              <a:rPr sz="600" spc="-35" dirty="0">
                <a:solidFill>
                  <a:srgbClr val="656565"/>
                </a:solidFill>
                <a:latin typeface="Arial"/>
                <a:cs typeface="Arial"/>
              </a:rPr>
              <a:t>pages </a:t>
            </a:r>
            <a:r>
              <a:rPr sz="600" spc="-15" dirty="0">
                <a:solidFill>
                  <a:srgbClr val="656565"/>
                </a:solidFill>
                <a:latin typeface="Arial"/>
                <a:cs typeface="Arial"/>
              </a:rPr>
              <a:t>3761–3764, </a:t>
            </a:r>
            <a:r>
              <a:rPr sz="600" spc="-5" dirty="0">
                <a:solidFill>
                  <a:srgbClr val="656565"/>
                </a:solidFill>
                <a:latin typeface="Arial"/>
                <a:cs typeface="Arial"/>
              </a:rPr>
              <a:t>Taipei,  </a:t>
            </a:r>
            <a:r>
              <a:rPr sz="600" spc="-10" dirty="0">
                <a:solidFill>
                  <a:srgbClr val="656565"/>
                </a:solidFill>
                <a:latin typeface="Arial"/>
                <a:cs typeface="Arial"/>
              </a:rPr>
              <a:t>Taiwan.</a:t>
            </a:r>
            <a:endParaRPr sz="600">
              <a:latin typeface="Arial"/>
              <a:cs typeface="Arial"/>
            </a:endParaRPr>
          </a:p>
          <a:p>
            <a:pPr marL="12700" marR="497205">
              <a:lnSpc>
                <a:spcPts val="1010"/>
              </a:lnSpc>
              <a:spcBef>
                <a:spcPts val="50"/>
              </a:spcBef>
            </a:pPr>
            <a:r>
              <a:rPr sz="600" spc="-15" dirty="0">
                <a:solidFill>
                  <a:srgbClr val="656565"/>
                </a:solidFill>
                <a:latin typeface="Arial"/>
                <a:cs typeface="Arial"/>
              </a:rPr>
              <a:t>Koutn´ık, </a:t>
            </a:r>
            <a:r>
              <a:rPr sz="600" spc="5" dirty="0">
                <a:solidFill>
                  <a:srgbClr val="656565"/>
                </a:solidFill>
                <a:latin typeface="Arial"/>
                <a:cs typeface="Arial"/>
              </a:rPr>
              <a:t>J., </a:t>
            </a:r>
            <a:r>
              <a:rPr sz="600" spc="-10" dirty="0">
                <a:solidFill>
                  <a:srgbClr val="656565"/>
                </a:solidFill>
                <a:latin typeface="Arial"/>
                <a:cs typeface="Arial"/>
              </a:rPr>
              <a:t>Greff, </a:t>
            </a:r>
            <a:r>
              <a:rPr sz="600" spc="15" dirty="0">
                <a:solidFill>
                  <a:srgbClr val="656565"/>
                </a:solidFill>
                <a:latin typeface="Arial"/>
                <a:cs typeface="Arial"/>
              </a:rPr>
              <a:t>K., </a:t>
            </a:r>
            <a:r>
              <a:rPr sz="600" spc="-25" dirty="0">
                <a:solidFill>
                  <a:srgbClr val="656565"/>
                </a:solidFill>
                <a:latin typeface="Arial"/>
                <a:cs typeface="Arial"/>
              </a:rPr>
              <a:t>Gomez, </a:t>
            </a:r>
            <a:r>
              <a:rPr sz="600" dirty="0">
                <a:solidFill>
                  <a:srgbClr val="656565"/>
                </a:solidFill>
                <a:latin typeface="Arial"/>
                <a:cs typeface="Arial"/>
              </a:rPr>
              <a:t>F. </a:t>
            </a:r>
            <a:r>
              <a:rPr sz="600" spc="5" dirty="0">
                <a:solidFill>
                  <a:srgbClr val="656565"/>
                </a:solidFill>
                <a:latin typeface="Arial"/>
                <a:cs typeface="Arial"/>
              </a:rPr>
              <a:t>J., </a:t>
            </a:r>
            <a:r>
              <a:rPr sz="600" spc="-15" dirty="0">
                <a:solidFill>
                  <a:srgbClr val="656565"/>
                </a:solidFill>
                <a:latin typeface="Arial"/>
                <a:cs typeface="Arial"/>
              </a:rPr>
              <a:t>and </a:t>
            </a:r>
            <a:r>
              <a:rPr sz="600" spc="-10" dirty="0">
                <a:solidFill>
                  <a:srgbClr val="656565"/>
                </a:solidFill>
                <a:latin typeface="Arial"/>
                <a:cs typeface="Arial"/>
              </a:rPr>
              <a:t>Schmidhuber, </a:t>
            </a:r>
            <a:r>
              <a:rPr sz="600" dirty="0">
                <a:solidFill>
                  <a:srgbClr val="656565"/>
                </a:solidFill>
                <a:latin typeface="Arial"/>
                <a:cs typeface="Arial"/>
              </a:rPr>
              <a:t>J. (2014). </a:t>
            </a:r>
            <a:r>
              <a:rPr sz="600" spc="20" dirty="0">
                <a:solidFill>
                  <a:srgbClr val="656565"/>
                </a:solidFill>
                <a:latin typeface="Arial"/>
                <a:cs typeface="Arial"/>
              </a:rPr>
              <a:t>A </a:t>
            </a:r>
            <a:r>
              <a:rPr sz="600" spc="-5" dirty="0">
                <a:solidFill>
                  <a:srgbClr val="656565"/>
                </a:solidFill>
                <a:latin typeface="Arial"/>
                <a:cs typeface="Arial"/>
              </a:rPr>
              <a:t>clockwork </a:t>
            </a:r>
            <a:r>
              <a:rPr sz="600" dirty="0">
                <a:solidFill>
                  <a:srgbClr val="656565"/>
                </a:solidFill>
                <a:latin typeface="Arial"/>
                <a:cs typeface="Arial"/>
              </a:rPr>
              <a:t>RNN. </a:t>
            </a:r>
            <a:r>
              <a:rPr sz="600" i="1" spc="5" dirty="0">
                <a:solidFill>
                  <a:srgbClr val="656565"/>
                </a:solidFill>
                <a:latin typeface="Lucida Sans"/>
                <a:cs typeface="Lucida Sans"/>
              </a:rPr>
              <a:t>CoRR</a:t>
            </a:r>
            <a:r>
              <a:rPr sz="600" spc="5" dirty="0">
                <a:solidFill>
                  <a:srgbClr val="656565"/>
                </a:solidFill>
                <a:latin typeface="Arial"/>
                <a:cs typeface="Arial"/>
              </a:rPr>
              <a:t>, </a:t>
            </a:r>
            <a:r>
              <a:rPr sz="600" spc="-5" dirty="0">
                <a:solidFill>
                  <a:srgbClr val="656565"/>
                </a:solidFill>
                <a:latin typeface="Arial"/>
                <a:cs typeface="Arial"/>
              </a:rPr>
              <a:t>abs/1402.3511.  </a:t>
            </a:r>
            <a:r>
              <a:rPr sz="600" spc="-10" dirty="0">
                <a:solidFill>
                  <a:srgbClr val="656565"/>
                </a:solidFill>
                <a:latin typeface="Arial"/>
                <a:cs typeface="Arial"/>
              </a:rPr>
              <a:t>Mohamed, </a:t>
            </a:r>
            <a:r>
              <a:rPr sz="600" spc="10" dirty="0">
                <a:solidFill>
                  <a:srgbClr val="656565"/>
                </a:solidFill>
                <a:latin typeface="Arial"/>
                <a:cs typeface="Arial"/>
              </a:rPr>
              <a:t>A., </a:t>
            </a:r>
            <a:r>
              <a:rPr sz="600" dirty="0">
                <a:solidFill>
                  <a:srgbClr val="656565"/>
                </a:solidFill>
                <a:latin typeface="Arial"/>
                <a:cs typeface="Arial"/>
              </a:rPr>
              <a:t>Dahl, </a:t>
            </a:r>
            <a:r>
              <a:rPr sz="600" spc="-10" dirty="0">
                <a:solidFill>
                  <a:srgbClr val="656565"/>
                </a:solidFill>
                <a:latin typeface="Arial"/>
                <a:cs typeface="Arial"/>
              </a:rPr>
              <a:t>G., </a:t>
            </a:r>
            <a:r>
              <a:rPr sz="600" spc="-15" dirty="0">
                <a:solidFill>
                  <a:srgbClr val="656565"/>
                </a:solidFill>
                <a:latin typeface="Arial"/>
                <a:cs typeface="Arial"/>
              </a:rPr>
              <a:t>and </a:t>
            </a:r>
            <a:r>
              <a:rPr sz="600" spc="10" dirty="0">
                <a:solidFill>
                  <a:srgbClr val="656565"/>
                </a:solidFill>
                <a:latin typeface="Arial"/>
                <a:cs typeface="Arial"/>
              </a:rPr>
              <a:t>Hinton, </a:t>
            </a:r>
            <a:r>
              <a:rPr sz="600" spc="-20" dirty="0">
                <a:solidFill>
                  <a:srgbClr val="656565"/>
                </a:solidFill>
                <a:latin typeface="Arial"/>
                <a:cs typeface="Arial"/>
              </a:rPr>
              <a:t>G. </a:t>
            </a:r>
            <a:r>
              <a:rPr sz="600" spc="5" dirty="0">
                <a:solidFill>
                  <a:srgbClr val="656565"/>
                </a:solidFill>
                <a:latin typeface="Arial"/>
                <a:cs typeface="Arial"/>
              </a:rPr>
              <a:t>(2009). </a:t>
            </a:r>
            <a:r>
              <a:rPr sz="600" spc="-25" dirty="0">
                <a:solidFill>
                  <a:srgbClr val="656565"/>
                </a:solidFill>
                <a:latin typeface="Arial"/>
                <a:cs typeface="Arial"/>
              </a:rPr>
              <a:t>Deep </a:t>
            </a:r>
            <a:r>
              <a:rPr sz="600" spc="-10" dirty="0">
                <a:solidFill>
                  <a:srgbClr val="656565"/>
                </a:solidFill>
                <a:latin typeface="Arial"/>
                <a:cs typeface="Arial"/>
              </a:rPr>
              <a:t>belief </a:t>
            </a:r>
            <a:r>
              <a:rPr sz="600" spc="-15" dirty="0">
                <a:solidFill>
                  <a:srgbClr val="656565"/>
                </a:solidFill>
                <a:latin typeface="Arial"/>
                <a:cs typeface="Arial"/>
              </a:rPr>
              <a:t>networks </a:t>
            </a:r>
            <a:r>
              <a:rPr sz="600" dirty="0">
                <a:solidFill>
                  <a:srgbClr val="656565"/>
                </a:solidFill>
                <a:latin typeface="Arial"/>
                <a:cs typeface="Arial"/>
              </a:rPr>
              <a:t>for </a:t>
            </a:r>
            <a:r>
              <a:rPr sz="600" spc="-20" dirty="0">
                <a:solidFill>
                  <a:srgbClr val="656565"/>
                </a:solidFill>
                <a:latin typeface="Arial"/>
                <a:cs typeface="Arial"/>
              </a:rPr>
              <a:t>phone </a:t>
            </a:r>
            <a:r>
              <a:rPr sz="600" spc="-5" dirty="0">
                <a:solidFill>
                  <a:srgbClr val="656565"/>
                </a:solidFill>
                <a:latin typeface="Arial"/>
                <a:cs typeface="Arial"/>
              </a:rPr>
              <a:t>recognition. </a:t>
            </a:r>
            <a:r>
              <a:rPr sz="600" dirty="0">
                <a:solidFill>
                  <a:srgbClr val="656565"/>
                </a:solidFill>
                <a:latin typeface="Arial"/>
                <a:cs typeface="Arial"/>
              </a:rPr>
              <a:t>In</a:t>
            </a:r>
            <a:r>
              <a:rPr sz="600" spc="65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600" i="1" spc="15" dirty="0">
                <a:solidFill>
                  <a:srgbClr val="656565"/>
                </a:solidFill>
                <a:latin typeface="Lucida Sans"/>
                <a:cs typeface="Lucida Sans"/>
              </a:rPr>
              <a:t>NIPS</a:t>
            </a:r>
            <a:r>
              <a:rPr sz="600" spc="15" dirty="0">
                <a:solidFill>
                  <a:srgbClr val="656565"/>
                </a:solidFill>
                <a:latin typeface="Arial"/>
                <a:cs typeface="Arial"/>
              </a:rPr>
              <a:t>.</a:t>
            </a:r>
            <a:endParaRPr sz="600">
              <a:latin typeface="Arial"/>
              <a:cs typeface="Arial"/>
            </a:endParaRPr>
          </a:p>
          <a:p>
            <a:pPr marL="289560" marR="40640" indent="-277495">
              <a:lnSpc>
                <a:spcPts val="700"/>
              </a:lnSpc>
              <a:spcBef>
                <a:spcPts val="240"/>
              </a:spcBef>
            </a:pPr>
            <a:r>
              <a:rPr sz="600" dirty="0">
                <a:solidFill>
                  <a:srgbClr val="656565"/>
                </a:solidFill>
                <a:latin typeface="Arial"/>
                <a:cs typeface="Arial"/>
              </a:rPr>
              <a:t>Peddinti, </a:t>
            </a:r>
            <a:r>
              <a:rPr sz="600" spc="10" dirty="0">
                <a:solidFill>
                  <a:srgbClr val="656565"/>
                </a:solidFill>
                <a:latin typeface="Arial"/>
                <a:cs typeface="Arial"/>
              </a:rPr>
              <a:t>V., </a:t>
            </a:r>
            <a:r>
              <a:rPr sz="600" spc="-25" dirty="0">
                <a:solidFill>
                  <a:srgbClr val="656565"/>
                </a:solidFill>
                <a:latin typeface="Arial"/>
                <a:cs typeface="Arial"/>
              </a:rPr>
              <a:t>Povey, </a:t>
            </a:r>
            <a:r>
              <a:rPr sz="600" spc="10" dirty="0">
                <a:solidFill>
                  <a:srgbClr val="656565"/>
                </a:solidFill>
                <a:latin typeface="Arial"/>
                <a:cs typeface="Arial"/>
              </a:rPr>
              <a:t>D., </a:t>
            </a:r>
            <a:r>
              <a:rPr sz="600" spc="-15" dirty="0">
                <a:solidFill>
                  <a:srgbClr val="656565"/>
                </a:solidFill>
                <a:latin typeface="Arial"/>
                <a:cs typeface="Arial"/>
              </a:rPr>
              <a:t>and </a:t>
            </a:r>
            <a:r>
              <a:rPr sz="600" dirty="0">
                <a:solidFill>
                  <a:srgbClr val="656565"/>
                </a:solidFill>
                <a:latin typeface="Arial"/>
                <a:cs typeface="Arial"/>
              </a:rPr>
              <a:t>Khudanpur, </a:t>
            </a:r>
            <a:r>
              <a:rPr sz="600" spc="-20" dirty="0">
                <a:solidFill>
                  <a:srgbClr val="656565"/>
                </a:solidFill>
                <a:latin typeface="Arial"/>
                <a:cs typeface="Arial"/>
              </a:rPr>
              <a:t>S. </a:t>
            </a:r>
            <a:r>
              <a:rPr sz="600" spc="5" dirty="0">
                <a:solidFill>
                  <a:srgbClr val="656565"/>
                </a:solidFill>
                <a:latin typeface="Arial"/>
                <a:cs typeface="Arial"/>
              </a:rPr>
              <a:t>(2015). </a:t>
            </a:r>
            <a:r>
              <a:rPr sz="600" spc="20" dirty="0">
                <a:solidFill>
                  <a:srgbClr val="656565"/>
                </a:solidFill>
                <a:latin typeface="Arial"/>
                <a:cs typeface="Arial"/>
              </a:rPr>
              <a:t>A </a:t>
            </a:r>
            <a:r>
              <a:rPr sz="600" spc="5" dirty="0">
                <a:solidFill>
                  <a:srgbClr val="656565"/>
                </a:solidFill>
                <a:latin typeface="Arial"/>
                <a:cs typeface="Arial"/>
              </a:rPr>
              <a:t>time </a:t>
            </a:r>
            <a:r>
              <a:rPr sz="600" spc="-20" dirty="0">
                <a:solidFill>
                  <a:srgbClr val="656565"/>
                </a:solidFill>
                <a:latin typeface="Arial"/>
                <a:cs typeface="Arial"/>
              </a:rPr>
              <a:t>delay </a:t>
            </a:r>
            <a:r>
              <a:rPr sz="600" spc="-10" dirty="0">
                <a:solidFill>
                  <a:srgbClr val="656565"/>
                </a:solidFill>
                <a:latin typeface="Arial"/>
                <a:cs typeface="Arial"/>
              </a:rPr>
              <a:t>neural network </a:t>
            </a:r>
            <a:r>
              <a:rPr sz="600" spc="-5" dirty="0">
                <a:solidFill>
                  <a:srgbClr val="656565"/>
                </a:solidFill>
                <a:latin typeface="Arial"/>
                <a:cs typeface="Arial"/>
              </a:rPr>
              <a:t>architecture </a:t>
            </a:r>
            <a:r>
              <a:rPr sz="600" dirty="0">
                <a:solidFill>
                  <a:srgbClr val="656565"/>
                </a:solidFill>
                <a:latin typeface="Arial"/>
                <a:cs typeface="Arial"/>
              </a:rPr>
              <a:t>for efficient </a:t>
            </a:r>
            <a:r>
              <a:rPr sz="600" spc="-10" dirty="0">
                <a:solidFill>
                  <a:srgbClr val="656565"/>
                </a:solidFill>
                <a:latin typeface="Arial"/>
                <a:cs typeface="Arial"/>
              </a:rPr>
              <a:t>modeling </a:t>
            </a:r>
            <a:r>
              <a:rPr sz="600" spc="5" dirty="0">
                <a:solidFill>
                  <a:srgbClr val="656565"/>
                </a:solidFill>
                <a:latin typeface="Arial"/>
                <a:cs typeface="Arial"/>
              </a:rPr>
              <a:t>of </a:t>
            </a:r>
            <a:r>
              <a:rPr sz="600" spc="-10" dirty="0">
                <a:solidFill>
                  <a:srgbClr val="656565"/>
                </a:solidFill>
                <a:latin typeface="Arial"/>
                <a:cs typeface="Arial"/>
              </a:rPr>
              <a:t>long </a:t>
            </a:r>
            <a:r>
              <a:rPr sz="600" spc="145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656565"/>
                </a:solidFill>
                <a:latin typeface="Arial"/>
                <a:cs typeface="Arial"/>
              </a:rPr>
              <a:t>temporal contexts. </a:t>
            </a:r>
            <a:r>
              <a:rPr sz="600" dirty="0">
                <a:solidFill>
                  <a:srgbClr val="656565"/>
                </a:solidFill>
                <a:latin typeface="Arial"/>
                <a:cs typeface="Arial"/>
              </a:rPr>
              <a:t>In</a:t>
            </a:r>
            <a:r>
              <a:rPr sz="600" spc="45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600" i="1" spc="-30" dirty="0">
                <a:solidFill>
                  <a:srgbClr val="656565"/>
                </a:solidFill>
                <a:latin typeface="Lucida Sans"/>
                <a:cs typeface="Lucida Sans"/>
              </a:rPr>
              <a:t>Interspeech</a:t>
            </a:r>
            <a:r>
              <a:rPr sz="600" spc="-30" dirty="0">
                <a:solidFill>
                  <a:srgbClr val="656565"/>
                </a:solidFill>
                <a:latin typeface="Arial"/>
                <a:cs typeface="Arial"/>
              </a:rPr>
              <a:t>.</a:t>
            </a:r>
            <a:endParaRPr sz="600">
              <a:latin typeface="Arial"/>
              <a:cs typeface="Arial"/>
            </a:endParaRPr>
          </a:p>
          <a:p>
            <a:pPr marL="289560" marR="5080" indent="-277495">
              <a:lnSpc>
                <a:spcPts val="700"/>
              </a:lnSpc>
              <a:spcBef>
                <a:spcPts val="305"/>
              </a:spcBef>
            </a:pPr>
            <a:r>
              <a:rPr sz="600" spc="-25" dirty="0">
                <a:solidFill>
                  <a:srgbClr val="656565"/>
                </a:solidFill>
                <a:latin typeface="Arial"/>
                <a:cs typeface="Arial"/>
              </a:rPr>
              <a:t>Povey, </a:t>
            </a:r>
            <a:r>
              <a:rPr sz="600" spc="10" dirty="0">
                <a:solidFill>
                  <a:srgbClr val="656565"/>
                </a:solidFill>
                <a:latin typeface="Arial"/>
                <a:cs typeface="Arial"/>
              </a:rPr>
              <a:t>D., </a:t>
            </a:r>
            <a:r>
              <a:rPr sz="600" spc="-20" dirty="0">
                <a:solidFill>
                  <a:srgbClr val="656565"/>
                </a:solidFill>
                <a:latin typeface="Arial"/>
                <a:cs typeface="Arial"/>
              </a:rPr>
              <a:t>Kanevsky, </a:t>
            </a:r>
            <a:r>
              <a:rPr sz="600" spc="10" dirty="0">
                <a:solidFill>
                  <a:srgbClr val="656565"/>
                </a:solidFill>
                <a:latin typeface="Arial"/>
                <a:cs typeface="Arial"/>
              </a:rPr>
              <a:t>D., </a:t>
            </a:r>
            <a:r>
              <a:rPr sz="600" spc="-10" dirty="0">
                <a:solidFill>
                  <a:srgbClr val="656565"/>
                </a:solidFill>
                <a:latin typeface="Arial"/>
                <a:cs typeface="Arial"/>
              </a:rPr>
              <a:t>Kingsbury, </a:t>
            </a:r>
            <a:r>
              <a:rPr sz="600" spc="10" dirty="0">
                <a:solidFill>
                  <a:srgbClr val="656565"/>
                </a:solidFill>
                <a:latin typeface="Arial"/>
                <a:cs typeface="Arial"/>
              </a:rPr>
              <a:t>B., </a:t>
            </a:r>
            <a:r>
              <a:rPr sz="600" spc="-15" dirty="0">
                <a:solidFill>
                  <a:srgbClr val="656565"/>
                </a:solidFill>
                <a:latin typeface="Arial"/>
                <a:cs typeface="Arial"/>
              </a:rPr>
              <a:t>Ramabhadran, </a:t>
            </a:r>
            <a:r>
              <a:rPr sz="600" spc="10" dirty="0">
                <a:solidFill>
                  <a:srgbClr val="656565"/>
                </a:solidFill>
                <a:latin typeface="Arial"/>
                <a:cs typeface="Arial"/>
              </a:rPr>
              <a:t>B., </a:t>
            </a:r>
            <a:r>
              <a:rPr sz="600" spc="-20" dirty="0">
                <a:solidFill>
                  <a:srgbClr val="656565"/>
                </a:solidFill>
                <a:latin typeface="Arial"/>
                <a:cs typeface="Arial"/>
              </a:rPr>
              <a:t>Saon, </a:t>
            </a:r>
            <a:r>
              <a:rPr sz="600" spc="-10" dirty="0">
                <a:solidFill>
                  <a:srgbClr val="656565"/>
                </a:solidFill>
                <a:latin typeface="Arial"/>
                <a:cs typeface="Arial"/>
              </a:rPr>
              <a:t>G., </a:t>
            </a:r>
            <a:r>
              <a:rPr sz="600" spc="-15" dirty="0">
                <a:solidFill>
                  <a:srgbClr val="656565"/>
                </a:solidFill>
                <a:latin typeface="Arial"/>
                <a:cs typeface="Arial"/>
              </a:rPr>
              <a:t>and </a:t>
            </a:r>
            <a:r>
              <a:rPr sz="600" spc="-20" dirty="0">
                <a:solidFill>
                  <a:srgbClr val="656565"/>
                </a:solidFill>
                <a:latin typeface="Arial"/>
                <a:cs typeface="Arial"/>
              </a:rPr>
              <a:t>Visweswariah, </a:t>
            </a:r>
            <a:r>
              <a:rPr sz="600" spc="25" dirty="0">
                <a:solidFill>
                  <a:srgbClr val="656565"/>
                </a:solidFill>
                <a:latin typeface="Arial"/>
                <a:cs typeface="Arial"/>
              </a:rPr>
              <a:t>K. </a:t>
            </a:r>
            <a:r>
              <a:rPr sz="600" spc="5" dirty="0">
                <a:solidFill>
                  <a:srgbClr val="656565"/>
                </a:solidFill>
                <a:latin typeface="Arial"/>
                <a:cs typeface="Arial"/>
              </a:rPr>
              <a:t>(2008). </a:t>
            </a:r>
            <a:r>
              <a:rPr sz="600" spc="-10" dirty="0">
                <a:solidFill>
                  <a:srgbClr val="656565"/>
                </a:solidFill>
                <a:latin typeface="Arial"/>
                <a:cs typeface="Arial"/>
              </a:rPr>
              <a:t>Boosted </a:t>
            </a:r>
            <a:r>
              <a:rPr sz="600" spc="35" dirty="0">
                <a:solidFill>
                  <a:srgbClr val="656565"/>
                </a:solidFill>
                <a:latin typeface="Arial"/>
                <a:cs typeface="Arial"/>
              </a:rPr>
              <a:t>MMI </a:t>
            </a:r>
            <a:r>
              <a:rPr sz="600" dirty="0">
                <a:solidFill>
                  <a:srgbClr val="656565"/>
                </a:solidFill>
                <a:latin typeface="Arial"/>
                <a:cs typeface="Arial"/>
              </a:rPr>
              <a:t>for </a:t>
            </a:r>
            <a:r>
              <a:rPr sz="600" spc="-10" dirty="0">
                <a:solidFill>
                  <a:srgbClr val="656565"/>
                </a:solidFill>
                <a:latin typeface="Arial"/>
                <a:cs typeface="Arial"/>
              </a:rPr>
              <a:t>model  </a:t>
            </a:r>
            <a:r>
              <a:rPr sz="600" spc="-15" dirty="0">
                <a:solidFill>
                  <a:srgbClr val="656565"/>
                </a:solidFill>
                <a:latin typeface="Arial"/>
                <a:cs typeface="Arial"/>
              </a:rPr>
              <a:t>and feature-space </a:t>
            </a:r>
            <a:r>
              <a:rPr sz="600" spc="-5" dirty="0">
                <a:solidFill>
                  <a:srgbClr val="656565"/>
                </a:solidFill>
                <a:latin typeface="Arial"/>
                <a:cs typeface="Arial"/>
              </a:rPr>
              <a:t>discriminative </a:t>
            </a:r>
            <a:r>
              <a:rPr sz="600" spc="5" dirty="0">
                <a:solidFill>
                  <a:srgbClr val="656565"/>
                </a:solidFill>
                <a:latin typeface="Arial"/>
                <a:cs typeface="Arial"/>
              </a:rPr>
              <a:t>training. </a:t>
            </a:r>
            <a:r>
              <a:rPr sz="600" dirty="0">
                <a:solidFill>
                  <a:srgbClr val="656565"/>
                </a:solidFill>
                <a:latin typeface="Arial"/>
                <a:cs typeface="Arial"/>
              </a:rPr>
              <a:t>In </a:t>
            </a:r>
            <a:r>
              <a:rPr sz="600" i="1" spc="-15" dirty="0">
                <a:solidFill>
                  <a:srgbClr val="656565"/>
                </a:solidFill>
                <a:latin typeface="Lucida Sans"/>
                <a:cs typeface="Lucida Sans"/>
              </a:rPr>
              <a:t>Proc.</a:t>
            </a:r>
            <a:r>
              <a:rPr sz="600" i="1" spc="-10" dirty="0">
                <a:solidFill>
                  <a:srgbClr val="656565"/>
                </a:solidFill>
                <a:latin typeface="Lucida Sans"/>
                <a:cs typeface="Lucida Sans"/>
              </a:rPr>
              <a:t> </a:t>
            </a:r>
            <a:r>
              <a:rPr sz="600" i="1" spc="15" dirty="0">
                <a:solidFill>
                  <a:srgbClr val="656565"/>
                </a:solidFill>
                <a:latin typeface="Lucida Sans"/>
                <a:cs typeface="Lucida Sans"/>
              </a:rPr>
              <a:t>ICASSP</a:t>
            </a:r>
            <a:r>
              <a:rPr sz="600" spc="15" dirty="0">
                <a:solidFill>
                  <a:srgbClr val="656565"/>
                </a:solidFill>
                <a:latin typeface="Arial"/>
                <a:cs typeface="Arial"/>
              </a:rPr>
              <a:t>.</a:t>
            </a:r>
            <a:endParaRPr sz="600">
              <a:latin typeface="Arial"/>
              <a:cs typeface="Arial"/>
            </a:endParaRPr>
          </a:p>
          <a:p>
            <a:pPr marL="289560" marR="58419" indent="-277495">
              <a:lnSpc>
                <a:spcPts val="700"/>
              </a:lnSpc>
              <a:spcBef>
                <a:spcPts val="300"/>
              </a:spcBef>
            </a:pPr>
            <a:r>
              <a:rPr sz="600" spc="-15" dirty="0">
                <a:solidFill>
                  <a:srgbClr val="656565"/>
                </a:solidFill>
                <a:latin typeface="Arial"/>
                <a:cs typeface="Arial"/>
              </a:rPr>
              <a:t>Robinson, </a:t>
            </a:r>
            <a:r>
              <a:rPr sz="600" spc="15" dirty="0">
                <a:solidFill>
                  <a:srgbClr val="656565"/>
                </a:solidFill>
                <a:latin typeface="Arial"/>
                <a:cs typeface="Arial"/>
              </a:rPr>
              <a:t>A. </a:t>
            </a:r>
            <a:r>
              <a:rPr sz="600" spc="-15" dirty="0">
                <a:solidFill>
                  <a:srgbClr val="656565"/>
                </a:solidFill>
                <a:latin typeface="Arial"/>
                <a:cs typeface="Arial"/>
              </a:rPr>
              <a:t>and Fallside, </a:t>
            </a:r>
            <a:r>
              <a:rPr sz="600" dirty="0">
                <a:solidFill>
                  <a:srgbClr val="656565"/>
                </a:solidFill>
                <a:latin typeface="Arial"/>
                <a:cs typeface="Arial"/>
              </a:rPr>
              <a:t>F. (1991). </a:t>
            </a:r>
            <a:r>
              <a:rPr sz="600" spc="20" dirty="0">
                <a:solidFill>
                  <a:srgbClr val="656565"/>
                </a:solidFill>
                <a:latin typeface="Arial"/>
                <a:cs typeface="Arial"/>
              </a:rPr>
              <a:t>A </a:t>
            </a:r>
            <a:r>
              <a:rPr sz="600" spc="-5" dirty="0">
                <a:solidFill>
                  <a:srgbClr val="656565"/>
                </a:solidFill>
                <a:latin typeface="Arial"/>
                <a:cs typeface="Arial"/>
              </a:rPr>
              <a:t>recurrent </a:t>
            </a:r>
            <a:r>
              <a:rPr sz="600" spc="-10" dirty="0">
                <a:solidFill>
                  <a:srgbClr val="656565"/>
                </a:solidFill>
                <a:latin typeface="Arial"/>
                <a:cs typeface="Arial"/>
              </a:rPr>
              <a:t>error </a:t>
            </a:r>
            <a:r>
              <a:rPr sz="600" spc="-5" dirty="0">
                <a:solidFill>
                  <a:srgbClr val="656565"/>
                </a:solidFill>
                <a:latin typeface="Arial"/>
                <a:cs typeface="Arial"/>
              </a:rPr>
              <a:t>propagation </a:t>
            </a:r>
            <a:r>
              <a:rPr sz="600" spc="-10" dirty="0">
                <a:solidFill>
                  <a:srgbClr val="656565"/>
                </a:solidFill>
                <a:latin typeface="Arial"/>
                <a:cs typeface="Arial"/>
              </a:rPr>
              <a:t>network </a:t>
            </a:r>
            <a:r>
              <a:rPr sz="600" spc="-30" dirty="0">
                <a:solidFill>
                  <a:srgbClr val="656565"/>
                </a:solidFill>
                <a:latin typeface="Arial"/>
                <a:cs typeface="Arial"/>
              </a:rPr>
              <a:t>speech </a:t>
            </a:r>
            <a:r>
              <a:rPr sz="600" spc="-5" dirty="0">
                <a:solidFill>
                  <a:srgbClr val="656565"/>
                </a:solidFill>
                <a:latin typeface="Arial"/>
                <a:cs typeface="Arial"/>
              </a:rPr>
              <a:t>recognition </a:t>
            </a:r>
            <a:r>
              <a:rPr sz="600" spc="-15" dirty="0">
                <a:solidFill>
                  <a:srgbClr val="656565"/>
                </a:solidFill>
                <a:latin typeface="Arial"/>
                <a:cs typeface="Arial"/>
              </a:rPr>
              <a:t>system. </a:t>
            </a:r>
            <a:r>
              <a:rPr sz="600" i="1" spc="-40" dirty="0">
                <a:solidFill>
                  <a:srgbClr val="656565"/>
                </a:solidFill>
                <a:latin typeface="Lucida Sans"/>
                <a:cs typeface="Lucida Sans"/>
              </a:rPr>
              <a:t>Computer </a:t>
            </a:r>
            <a:r>
              <a:rPr sz="600" i="1" spc="-25" dirty="0">
                <a:solidFill>
                  <a:srgbClr val="656565"/>
                </a:solidFill>
                <a:latin typeface="Lucida Sans"/>
                <a:cs typeface="Lucida Sans"/>
              </a:rPr>
              <a:t>Speech  </a:t>
            </a:r>
            <a:r>
              <a:rPr sz="600" i="1" spc="-50" dirty="0">
                <a:solidFill>
                  <a:srgbClr val="656565"/>
                </a:solidFill>
                <a:latin typeface="Lucida Sans"/>
                <a:cs typeface="Lucida Sans"/>
              </a:rPr>
              <a:t>and </a:t>
            </a:r>
            <a:r>
              <a:rPr sz="600" i="1" spc="-35" dirty="0">
                <a:solidFill>
                  <a:srgbClr val="656565"/>
                </a:solidFill>
                <a:latin typeface="Lucida Sans"/>
                <a:cs typeface="Lucida Sans"/>
              </a:rPr>
              <a:t>Language</a:t>
            </a:r>
            <a:r>
              <a:rPr sz="600" spc="-35" dirty="0">
                <a:solidFill>
                  <a:srgbClr val="656565"/>
                </a:solidFill>
                <a:latin typeface="Arial"/>
                <a:cs typeface="Arial"/>
              </a:rPr>
              <a:t>,</a:t>
            </a:r>
            <a:r>
              <a:rPr sz="600" spc="-30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656565"/>
                </a:solidFill>
                <a:latin typeface="Arial"/>
                <a:cs typeface="Arial"/>
              </a:rPr>
              <a:t>5(3):259–274.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ts val="710"/>
              </a:lnSpc>
              <a:spcBef>
                <a:spcPts val="265"/>
              </a:spcBef>
            </a:pPr>
            <a:r>
              <a:rPr sz="600" spc="-5" dirty="0">
                <a:solidFill>
                  <a:srgbClr val="656565"/>
                </a:solidFill>
                <a:latin typeface="Arial"/>
                <a:cs typeface="Arial"/>
              </a:rPr>
              <a:t>Sainath, </a:t>
            </a:r>
            <a:r>
              <a:rPr sz="600" spc="35" dirty="0">
                <a:solidFill>
                  <a:srgbClr val="656565"/>
                </a:solidFill>
                <a:latin typeface="Arial"/>
                <a:cs typeface="Arial"/>
              </a:rPr>
              <a:t>T. </a:t>
            </a:r>
            <a:r>
              <a:rPr sz="600" spc="10" dirty="0">
                <a:solidFill>
                  <a:srgbClr val="656565"/>
                </a:solidFill>
                <a:latin typeface="Arial"/>
                <a:cs typeface="Arial"/>
              </a:rPr>
              <a:t>N., </a:t>
            </a:r>
            <a:r>
              <a:rPr sz="600" spc="-10" dirty="0">
                <a:solidFill>
                  <a:srgbClr val="656565"/>
                </a:solidFill>
                <a:latin typeface="Arial"/>
                <a:cs typeface="Arial"/>
              </a:rPr>
              <a:t>Mohamed, </a:t>
            </a:r>
            <a:r>
              <a:rPr sz="600" spc="10" dirty="0">
                <a:solidFill>
                  <a:srgbClr val="656565"/>
                </a:solidFill>
                <a:latin typeface="Arial"/>
                <a:cs typeface="Arial"/>
              </a:rPr>
              <a:t>A.-r., </a:t>
            </a:r>
            <a:r>
              <a:rPr sz="600" spc="-10" dirty="0">
                <a:solidFill>
                  <a:srgbClr val="656565"/>
                </a:solidFill>
                <a:latin typeface="Arial"/>
                <a:cs typeface="Arial"/>
              </a:rPr>
              <a:t>Kingsbury, </a:t>
            </a:r>
            <a:r>
              <a:rPr sz="600" spc="10" dirty="0">
                <a:solidFill>
                  <a:srgbClr val="656565"/>
                </a:solidFill>
                <a:latin typeface="Arial"/>
                <a:cs typeface="Arial"/>
              </a:rPr>
              <a:t>B., </a:t>
            </a:r>
            <a:r>
              <a:rPr sz="600" spc="-15" dirty="0">
                <a:solidFill>
                  <a:srgbClr val="656565"/>
                </a:solidFill>
                <a:latin typeface="Arial"/>
                <a:cs typeface="Arial"/>
              </a:rPr>
              <a:t>and Ramabhadran, </a:t>
            </a:r>
            <a:r>
              <a:rPr sz="600" spc="15" dirty="0">
                <a:solidFill>
                  <a:srgbClr val="656565"/>
                </a:solidFill>
                <a:latin typeface="Arial"/>
                <a:cs typeface="Arial"/>
              </a:rPr>
              <a:t>B. </a:t>
            </a:r>
            <a:r>
              <a:rPr sz="600" spc="5" dirty="0">
                <a:solidFill>
                  <a:srgbClr val="656565"/>
                </a:solidFill>
                <a:latin typeface="Arial"/>
                <a:cs typeface="Arial"/>
              </a:rPr>
              <a:t>(2013). </a:t>
            </a:r>
            <a:r>
              <a:rPr sz="600" spc="-25" dirty="0">
                <a:solidFill>
                  <a:srgbClr val="656565"/>
                </a:solidFill>
                <a:latin typeface="Arial"/>
                <a:cs typeface="Arial"/>
              </a:rPr>
              <a:t>Deep </a:t>
            </a:r>
            <a:r>
              <a:rPr sz="600" spc="-5" dirty="0">
                <a:solidFill>
                  <a:srgbClr val="656565"/>
                </a:solidFill>
                <a:latin typeface="Arial"/>
                <a:cs typeface="Arial"/>
              </a:rPr>
              <a:t>convolutional </a:t>
            </a:r>
            <a:r>
              <a:rPr sz="600" spc="-10" dirty="0">
                <a:solidFill>
                  <a:srgbClr val="656565"/>
                </a:solidFill>
                <a:latin typeface="Arial"/>
                <a:cs typeface="Arial"/>
              </a:rPr>
              <a:t>neural </a:t>
            </a:r>
            <a:r>
              <a:rPr sz="600" spc="-15" dirty="0">
                <a:solidFill>
                  <a:srgbClr val="656565"/>
                </a:solidFill>
                <a:latin typeface="Arial"/>
                <a:cs typeface="Arial"/>
              </a:rPr>
              <a:t>networks </a:t>
            </a:r>
            <a:r>
              <a:rPr sz="600" dirty="0">
                <a:solidFill>
                  <a:srgbClr val="656565"/>
                </a:solidFill>
                <a:latin typeface="Arial"/>
                <a:cs typeface="Arial"/>
              </a:rPr>
              <a:t>for</a:t>
            </a:r>
            <a:r>
              <a:rPr sz="600" spc="150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656565"/>
                </a:solidFill>
                <a:latin typeface="Arial"/>
                <a:cs typeface="Arial"/>
              </a:rPr>
              <a:t>lvcsr.</a:t>
            </a:r>
            <a:endParaRPr sz="600">
              <a:latin typeface="Arial"/>
              <a:cs typeface="Arial"/>
            </a:endParaRPr>
          </a:p>
          <a:p>
            <a:pPr marL="289560">
              <a:lnSpc>
                <a:spcPts val="710"/>
              </a:lnSpc>
            </a:pPr>
            <a:r>
              <a:rPr sz="600" dirty="0">
                <a:solidFill>
                  <a:srgbClr val="656565"/>
                </a:solidFill>
                <a:latin typeface="Arial"/>
                <a:cs typeface="Arial"/>
              </a:rPr>
              <a:t>In </a:t>
            </a:r>
            <a:r>
              <a:rPr sz="600" i="1" spc="40" dirty="0">
                <a:solidFill>
                  <a:srgbClr val="656565"/>
                </a:solidFill>
                <a:latin typeface="Lucida Sans"/>
                <a:cs typeface="Lucida Sans"/>
              </a:rPr>
              <a:t>IEEE </a:t>
            </a:r>
            <a:r>
              <a:rPr sz="600" i="1" spc="-35" dirty="0">
                <a:solidFill>
                  <a:srgbClr val="656565"/>
                </a:solidFill>
                <a:latin typeface="Lucida Sans"/>
                <a:cs typeface="Lucida Sans"/>
              </a:rPr>
              <a:t>International </a:t>
            </a:r>
            <a:r>
              <a:rPr sz="600" i="1" spc="-40" dirty="0">
                <a:solidFill>
                  <a:srgbClr val="656565"/>
                </a:solidFill>
                <a:latin typeface="Lucida Sans"/>
                <a:cs typeface="Lucida Sans"/>
              </a:rPr>
              <a:t>Conference on </a:t>
            </a:r>
            <a:r>
              <a:rPr sz="600" i="1" spc="-25" dirty="0">
                <a:solidFill>
                  <a:srgbClr val="656565"/>
                </a:solidFill>
                <a:latin typeface="Lucida Sans"/>
                <a:cs typeface="Lucida Sans"/>
              </a:rPr>
              <a:t>Acoustics, Speech </a:t>
            </a:r>
            <a:r>
              <a:rPr sz="600" i="1" spc="-50" dirty="0">
                <a:solidFill>
                  <a:srgbClr val="656565"/>
                </a:solidFill>
                <a:latin typeface="Lucida Sans"/>
                <a:cs typeface="Lucida Sans"/>
              </a:rPr>
              <a:t>and </a:t>
            </a:r>
            <a:r>
              <a:rPr sz="600" i="1" spc="-30" dirty="0">
                <a:solidFill>
                  <a:srgbClr val="656565"/>
                </a:solidFill>
                <a:latin typeface="Lucida Sans"/>
                <a:cs typeface="Lucida Sans"/>
              </a:rPr>
              <a:t>Signal</a:t>
            </a:r>
            <a:r>
              <a:rPr sz="600" i="1" spc="-65" dirty="0">
                <a:solidFill>
                  <a:srgbClr val="656565"/>
                </a:solidFill>
                <a:latin typeface="Lucida Sans"/>
                <a:cs typeface="Lucida Sans"/>
              </a:rPr>
              <a:t> </a:t>
            </a:r>
            <a:r>
              <a:rPr sz="600" i="1" spc="-25" dirty="0">
                <a:solidFill>
                  <a:srgbClr val="656565"/>
                </a:solidFill>
                <a:latin typeface="Lucida Sans"/>
                <a:cs typeface="Lucida Sans"/>
              </a:rPr>
              <a:t>Processing</a:t>
            </a:r>
            <a:r>
              <a:rPr sz="600" spc="-25" dirty="0">
                <a:solidFill>
                  <a:srgbClr val="656565"/>
                </a:solidFill>
                <a:latin typeface="Arial"/>
                <a:cs typeface="Arial"/>
              </a:rPr>
              <a:t>.</a:t>
            </a:r>
            <a:endParaRPr sz="600">
              <a:latin typeface="Arial"/>
              <a:cs typeface="Arial"/>
            </a:endParaRPr>
          </a:p>
          <a:p>
            <a:pPr marL="289560" marR="42545" indent="-277495">
              <a:lnSpc>
                <a:spcPts val="700"/>
              </a:lnSpc>
              <a:spcBef>
                <a:spcPts val="325"/>
              </a:spcBef>
            </a:pPr>
            <a:r>
              <a:rPr sz="600" spc="-5" dirty="0">
                <a:solidFill>
                  <a:srgbClr val="656565"/>
                </a:solidFill>
                <a:latin typeface="Arial"/>
                <a:cs typeface="Arial"/>
              </a:rPr>
              <a:t>Sainath, </a:t>
            </a:r>
            <a:r>
              <a:rPr sz="600" spc="35" dirty="0">
                <a:solidFill>
                  <a:srgbClr val="656565"/>
                </a:solidFill>
                <a:latin typeface="Arial"/>
                <a:cs typeface="Arial"/>
              </a:rPr>
              <a:t>T. </a:t>
            </a:r>
            <a:r>
              <a:rPr sz="600" spc="10" dirty="0">
                <a:solidFill>
                  <a:srgbClr val="656565"/>
                </a:solidFill>
                <a:latin typeface="Arial"/>
                <a:cs typeface="Arial"/>
              </a:rPr>
              <a:t>N., </a:t>
            </a:r>
            <a:r>
              <a:rPr sz="600" spc="-10" dirty="0">
                <a:solidFill>
                  <a:srgbClr val="656565"/>
                </a:solidFill>
                <a:latin typeface="Arial"/>
                <a:cs typeface="Arial"/>
              </a:rPr>
              <a:t>Vinyals, </a:t>
            </a:r>
            <a:r>
              <a:rPr sz="600" spc="5" dirty="0">
                <a:solidFill>
                  <a:srgbClr val="656565"/>
                </a:solidFill>
                <a:latin typeface="Arial"/>
                <a:cs typeface="Arial"/>
              </a:rPr>
              <a:t>O., </a:t>
            </a:r>
            <a:r>
              <a:rPr sz="600" spc="-15" dirty="0">
                <a:solidFill>
                  <a:srgbClr val="656565"/>
                </a:solidFill>
                <a:latin typeface="Arial"/>
                <a:cs typeface="Arial"/>
              </a:rPr>
              <a:t>Senior, </a:t>
            </a:r>
            <a:r>
              <a:rPr sz="600" spc="10" dirty="0">
                <a:solidFill>
                  <a:srgbClr val="656565"/>
                </a:solidFill>
                <a:latin typeface="Arial"/>
                <a:cs typeface="Arial"/>
              </a:rPr>
              <a:t>A., </a:t>
            </a:r>
            <a:r>
              <a:rPr sz="600" spc="-15" dirty="0">
                <a:solidFill>
                  <a:srgbClr val="656565"/>
                </a:solidFill>
                <a:latin typeface="Arial"/>
                <a:cs typeface="Arial"/>
              </a:rPr>
              <a:t>and Sak, </a:t>
            </a:r>
            <a:r>
              <a:rPr sz="600" spc="10" dirty="0">
                <a:solidFill>
                  <a:srgbClr val="656565"/>
                </a:solidFill>
                <a:latin typeface="Arial"/>
                <a:cs typeface="Arial"/>
              </a:rPr>
              <a:t>H. </a:t>
            </a:r>
            <a:r>
              <a:rPr sz="600" dirty="0">
                <a:solidFill>
                  <a:srgbClr val="656565"/>
                </a:solidFill>
                <a:latin typeface="Arial"/>
                <a:cs typeface="Arial"/>
              </a:rPr>
              <a:t>(2015a). </a:t>
            </a:r>
            <a:r>
              <a:rPr sz="600" spc="-5" dirty="0">
                <a:solidFill>
                  <a:srgbClr val="656565"/>
                </a:solidFill>
                <a:latin typeface="Arial"/>
                <a:cs typeface="Arial"/>
              </a:rPr>
              <a:t>Convolutional, </a:t>
            </a:r>
            <a:r>
              <a:rPr sz="600" spc="-10" dirty="0">
                <a:solidFill>
                  <a:srgbClr val="656565"/>
                </a:solidFill>
                <a:latin typeface="Arial"/>
                <a:cs typeface="Arial"/>
              </a:rPr>
              <a:t>long </a:t>
            </a:r>
            <a:r>
              <a:rPr sz="600" dirty="0">
                <a:solidFill>
                  <a:srgbClr val="656565"/>
                </a:solidFill>
                <a:latin typeface="Arial"/>
                <a:cs typeface="Arial"/>
              </a:rPr>
              <a:t>short-term </a:t>
            </a:r>
            <a:r>
              <a:rPr sz="600" spc="-20" dirty="0">
                <a:solidFill>
                  <a:srgbClr val="656565"/>
                </a:solidFill>
                <a:latin typeface="Arial"/>
                <a:cs typeface="Arial"/>
              </a:rPr>
              <a:t>memory, </a:t>
            </a:r>
            <a:r>
              <a:rPr sz="600" spc="5" dirty="0">
                <a:solidFill>
                  <a:srgbClr val="656565"/>
                </a:solidFill>
                <a:latin typeface="Arial"/>
                <a:cs typeface="Arial"/>
              </a:rPr>
              <a:t>fully </a:t>
            </a:r>
            <a:r>
              <a:rPr sz="600" spc="-15" dirty="0">
                <a:solidFill>
                  <a:srgbClr val="656565"/>
                </a:solidFill>
                <a:latin typeface="Arial"/>
                <a:cs typeface="Arial"/>
              </a:rPr>
              <a:t>connected </a:t>
            </a:r>
            <a:r>
              <a:rPr sz="600" spc="-30" dirty="0">
                <a:solidFill>
                  <a:srgbClr val="656565"/>
                </a:solidFill>
                <a:latin typeface="Arial"/>
                <a:cs typeface="Arial"/>
              </a:rPr>
              <a:t>deep  </a:t>
            </a:r>
            <a:r>
              <a:rPr sz="600" spc="-10" dirty="0">
                <a:solidFill>
                  <a:srgbClr val="656565"/>
                </a:solidFill>
                <a:latin typeface="Arial"/>
                <a:cs typeface="Arial"/>
              </a:rPr>
              <a:t>neural </a:t>
            </a:r>
            <a:r>
              <a:rPr sz="600" spc="-15" dirty="0">
                <a:solidFill>
                  <a:srgbClr val="656565"/>
                </a:solidFill>
                <a:latin typeface="Arial"/>
                <a:cs typeface="Arial"/>
              </a:rPr>
              <a:t>networks. </a:t>
            </a:r>
            <a:r>
              <a:rPr sz="600" dirty="0">
                <a:solidFill>
                  <a:srgbClr val="656565"/>
                </a:solidFill>
                <a:latin typeface="Arial"/>
                <a:cs typeface="Arial"/>
              </a:rPr>
              <a:t>In </a:t>
            </a:r>
            <a:r>
              <a:rPr sz="600" i="1" spc="40" dirty="0">
                <a:solidFill>
                  <a:srgbClr val="656565"/>
                </a:solidFill>
                <a:latin typeface="Lucida Sans"/>
                <a:cs typeface="Lucida Sans"/>
              </a:rPr>
              <a:t>IEEE </a:t>
            </a:r>
            <a:r>
              <a:rPr sz="600" i="1" spc="-35" dirty="0">
                <a:solidFill>
                  <a:srgbClr val="656565"/>
                </a:solidFill>
                <a:latin typeface="Lucida Sans"/>
                <a:cs typeface="Lucida Sans"/>
              </a:rPr>
              <a:t>International </a:t>
            </a:r>
            <a:r>
              <a:rPr sz="600" i="1" spc="-40" dirty="0">
                <a:solidFill>
                  <a:srgbClr val="656565"/>
                </a:solidFill>
                <a:latin typeface="Lucida Sans"/>
                <a:cs typeface="Lucida Sans"/>
              </a:rPr>
              <a:t>Conference </a:t>
            </a:r>
            <a:r>
              <a:rPr sz="600" i="1" spc="-35" dirty="0">
                <a:solidFill>
                  <a:srgbClr val="656565"/>
                </a:solidFill>
                <a:latin typeface="Lucida Sans"/>
                <a:cs typeface="Lucida Sans"/>
              </a:rPr>
              <a:t>on </a:t>
            </a:r>
            <a:r>
              <a:rPr sz="600" i="1" spc="-25" dirty="0">
                <a:solidFill>
                  <a:srgbClr val="656565"/>
                </a:solidFill>
                <a:latin typeface="Lucida Sans"/>
                <a:cs typeface="Lucida Sans"/>
              </a:rPr>
              <a:t>Acoustics, Speech, </a:t>
            </a:r>
            <a:r>
              <a:rPr sz="600" i="1" spc="-50" dirty="0">
                <a:solidFill>
                  <a:srgbClr val="656565"/>
                </a:solidFill>
                <a:latin typeface="Lucida Sans"/>
                <a:cs typeface="Lucida Sans"/>
              </a:rPr>
              <a:t>and </a:t>
            </a:r>
            <a:r>
              <a:rPr sz="600" i="1" spc="-30" dirty="0">
                <a:solidFill>
                  <a:srgbClr val="656565"/>
                </a:solidFill>
                <a:latin typeface="Lucida Sans"/>
                <a:cs typeface="Lucida Sans"/>
              </a:rPr>
              <a:t>Signal Processing</a:t>
            </a:r>
            <a:r>
              <a:rPr sz="600" i="1" spc="-120" dirty="0">
                <a:solidFill>
                  <a:srgbClr val="656565"/>
                </a:solidFill>
                <a:latin typeface="Lucida Sans"/>
                <a:cs typeface="Lucida Sans"/>
              </a:rPr>
              <a:t> </a:t>
            </a:r>
            <a:r>
              <a:rPr sz="600" i="1" spc="25" dirty="0">
                <a:solidFill>
                  <a:srgbClr val="656565"/>
                </a:solidFill>
                <a:latin typeface="Lucida Sans"/>
                <a:cs typeface="Lucida Sans"/>
              </a:rPr>
              <a:t>(ICASSP)</a:t>
            </a:r>
            <a:r>
              <a:rPr sz="600" spc="25" dirty="0">
                <a:solidFill>
                  <a:srgbClr val="656565"/>
                </a:solidFill>
                <a:latin typeface="Arial"/>
                <a:cs typeface="Arial"/>
              </a:rPr>
              <a:t>.</a:t>
            </a:r>
            <a:endParaRPr sz="600">
              <a:latin typeface="Arial"/>
              <a:cs typeface="Arial"/>
            </a:endParaRPr>
          </a:p>
          <a:p>
            <a:pPr marL="289560" marR="217804" indent="-277495">
              <a:lnSpc>
                <a:spcPts val="700"/>
              </a:lnSpc>
              <a:spcBef>
                <a:spcPts val="300"/>
              </a:spcBef>
            </a:pPr>
            <a:r>
              <a:rPr sz="600" spc="-5" dirty="0">
                <a:solidFill>
                  <a:srgbClr val="656565"/>
                </a:solidFill>
                <a:latin typeface="Arial"/>
                <a:cs typeface="Arial"/>
              </a:rPr>
              <a:t>Sainath, </a:t>
            </a:r>
            <a:r>
              <a:rPr sz="600" spc="35" dirty="0">
                <a:solidFill>
                  <a:srgbClr val="656565"/>
                </a:solidFill>
                <a:latin typeface="Arial"/>
                <a:cs typeface="Arial"/>
              </a:rPr>
              <a:t>T. </a:t>
            </a:r>
            <a:r>
              <a:rPr sz="600" spc="10" dirty="0">
                <a:solidFill>
                  <a:srgbClr val="656565"/>
                </a:solidFill>
                <a:latin typeface="Arial"/>
                <a:cs typeface="Arial"/>
              </a:rPr>
              <a:t>N., </a:t>
            </a:r>
            <a:r>
              <a:rPr sz="600" spc="-25" dirty="0">
                <a:solidFill>
                  <a:srgbClr val="656565"/>
                </a:solidFill>
                <a:latin typeface="Arial"/>
                <a:cs typeface="Arial"/>
              </a:rPr>
              <a:t>Weiss, </a:t>
            </a:r>
            <a:r>
              <a:rPr sz="600" spc="-5" dirty="0">
                <a:solidFill>
                  <a:srgbClr val="656565"/>
                </a:solidFill>
                <a:latin typeface="Arial"/>
                <a:cs typeface="Arial"/>
              </a:rPr>
              <a:t>R., </a:t>
            </a:r>
            <a:r>
              <a:rPr sz="600" spc="-15" dirty="0">
                <a:solidFill>
                  <a:srgbClr val="656565"/>
                </a:solidFill>
                <a:latin typeface="Arial"/>
                <a:cs typeface="Arial"/>
              </a:rPr>
              <a:t>Senior, </a:t>
            </a:r>
            <a:r>
              <a:rPr sz="600" spc="10" dirty="0">
                <a:solidFill>
                  <a:srgbClr val="656565"/>
                </a:solidFill>
                <a:latin typeface="Arial"/>
                <a:cs typeface="Arial"/>
              </a:rPr>
              <a:t>A., </a:t>
            </a:r>
            <a:r>
              <a:rPr sz="600" spc="-5" dirty="0">
                <a:solidFill>
                  <a:srgbClr val="656565"/>
                </a:solidFill>
                <a:latin typeface="Arial"/>
                <a:cs typeface="Arial"/>
              </a:rPr>
              <a:t>Wilson, </a:t>
            </a:r>
            <a:r>
              <a:rPr sz="600" spc="15" dirty="0">
                <a:solidFill>
                  <a:srgbClr val="656565"/>
                </a:solidFill>
                <a:latin typeface="Arial"/>
                <a:cs typeface="Arial"/>
              </a:rPr>
              <a:t>K., </a:t>
            </a:r>
            <a:r>
              <a:rPr sz="600" spc="-15" dirty="0">
                <a:solidFill>
                  <a:srgbClr val="656565"/>
                </a:solidFill>
                <a:latin typeface="Arial"/>
                <a:cs typeface="Arial"/>
              </a:rPr>
              <a:t>and </a:t>
            </a:r>
            <a:r>
              <a:rPr sz="600" spc="-10" dirty="0">
                <a:solidFill>
                  <a:srgbClr val="656565"/>
                </a:solidFill>
                <a:latin typeface="Arial"/>
                <a:cs typeface="Arial"/>
              </a:rPr>
              <a:t>Vinyals, </a:t>
            </a:r>
            <a:r>
              <a:rPr sz="600" spc="5" dirty="0">
                <a:solidFill>
                  <a:srgbClr val="656565"/>
                </a:solidFill>
                <a:latin typeface="Arial"/>
                <a:cs typeface="Arial"/>
              </a:rPr>
              <a:t>O. </a:t>
            </a:r>
            <a:r>
              <a:rPr sz="600" dirty="0">
                <a:solidFill>
                  <a:srgbClr val="656565"/>
                </a:solidFill>
                <a:latin typeface="Arial"/>
                <a:cs typeface="Arial"/>
              </a:rPr>
              <a:t>(2015b). </a:t>
            </a:r>
            <a:r>
              <a:rPr sz="600" spc="-25" dirty="0">
                <a:solidFill>
                  <a:srgbClr val="656565"/>
                </a:solidFill>
                <a:latin typeface="Arial"/>
                <a:cs typeface="Arial"/>
              </a:rPr>
              <a:t>Raw </a:t>
            </a:r>
            <a:r>
              <a:rPr sz="600" spc="-15" dirty="0">
                <a:solidFill>
                  <a:srgbClr val="656565"/>
                </a:solidFill>
                <a:latin typeface="Arial"/>
                <a:cs typeface="Arial"/>
              </a:rPr>
              <a:t>waveform </a:t>
            </a:r>
            <a:r>
              <a:rPr sz="600" spc="-10" dirty="0">
                <a:solidFill>
                  <a:srgbClr val="656565"/>
                </a:solidFill>
                <a:latin typeface="Arial"/>
                <a:cs typeface="Arial"/>
              </a:rPr>
              <a:t>CLDNNs. </a:t>
            </a:r>
            <a:r>
              <a:rPr sz="600" dirty="0">
                <a:solidFill>
                  <a:srgbClr val="656565"/>
                </a:solidFill>
                <a:latin typeface="Arial"/>
                <a:cs typeface="Arial"/>
              </a:rPr>
              <a:t>In </a:t>
            </a:r>
            <a:r>
              <a:rPr sz="600" i="1" spc="-25" dirty="0">
                <a:solidFill>
                  <a:srgbClr val="656565"/>
                </a:solidFill>
                <a:latin typeface="Lucida Sans"/>
                <a:cs typeface="Lucida Sans"/>
              </a:rPr>
              <a:t>Submitted </a:t>
            </a:r>
            <a:r>
              <a:rPr sz="600" i="1" spc="-15" dirty="0">
                <a:solidFill>
                  <a:srgbClr val="656565"/>
                </a:solidFill>
                <a:latin typeface="Lucida Sans"/>
                <a:cs typeface="Lucida Sans"/>
              </a:rPr>
              <a:t>to  </a:t>
            </a:r>
            <a:r>
              <a:rPr sz="600" i="1" spc="-30" dirty="0">
                <a:solidFill>
                  <a:srgbClr val="656565"/>
                </a:solidFill>
                <a:latin typeface="Lucida Sans"/>
                <a:cs typeface="Lucida Sans"/>
              </a:rPr>
              <a:t>Interspeech</a:t>
            </a:r>
            <a:r>
              <a:rPr sz="600" spc="-30" dirty="0">
                <a:solidFill>
                  <a:srgbClr val="656565"/>
                </a:solidFill>
                <a:latin typeface="Arial"/>
                <a:cs typeface="Arial"/>
              </a:rPr>
              <a:t>.</a:t>
            </a:r>
            <a:endParaRPr sz="600">
              <a:latin typeface="Arial"/>
              <a:cs typeface="Arial"/>
            </a:endParaRPr>
          </a:p>
          <a:p>
            <a:pPr marL="289560" marR="210820" indent="-277495">
              <a:lnSpc>
                <a:spcPts val="700"/>
              </a:lnSpc>
              <a:spcBef>
                <a:spcPts val="305"/>
              </a:spcBef>
            </a:pPr>
            <a:r>
              <a:rPr sz="600" spc="-5" dirty="0">
                <a:solidFill>
                  <a:srgbClr val="656565"/>
                </a:solidFill>
                <a:latin typeface="Arial"/>
                <a:cs typeface="Arial"/>
              </a:rPr>
              <a:t>Sainath, </a:t>
            </a:r>
            <a:r>
              <a:rPr sz="600" spc="35" dirty="0">
                <a:solidFill>
                  <a:srgbClr val="656565"/>
                </a:solidFill>
                <a:latin typeface="Arial"/>
                <a:cs typeface="Arial"/>
              </a:rPr>
              <a:t>T. </a:t>
            </a:r>
            <a:r>
              <a:rPr sz="600" spc="10" dirty="0">
                <a:solidFill>
                  <a:srgbClr val="656565"/>
                </a:solidFill>
                <a:latin typeface="Arial"/>
                <a:cs typeface="Arial"/>
              </a:rPr>
              <a:t>N., </a:t>
            </a:r>
            <a:r>
              <a:rPr sz="600" spc="-25" dirty="0">
                <a:solidFill>
                  <a:srgbClr val="656565"/>
                </a:solidFill>
                <a:latin typeface="Arial"/>
                <a:cs typeface="Arial"/>
              </a:rPr>
              <a:t>Weiss, </a:t>
            </a:r>
            <a:r>
              <a:rPr sz="600" spc="-10" dirty="0">
                <a:solidFill>
                  <a:srgbClr val="656565"/>
                </a:solidFill>
                <a:latin typeface="Arial"/>
                <a:cs typeface="Arial"/>
              </a:rPr>
              <a:t>R. </a:t>
            </a:r>
            <a:r>
              <a:rPr sz="600" spc="5" dirty="0">
                <a:solidFill>
                  <a:srgbClr val="656565"/>
                </a:solidFill>
                <a:latin typeface="Arial"/>
                <a:cs typeface="Arial"/>
              </a:rPr>
              <a:t>J., </a:t>
            </a:r>
            <a:r>
              <a:rPr sz="600" spc="-5" dirty="0">
                <a:solidFill>
                  <a:srgbClr val="656565"/>
                </a:solidFill>
                <a:latin typeface="Arial"/>
                <a:cs typeface="Arial"/>
              </a:rPr>
              <a:t>Wilson, </a:t>
            </a:r>
            <a:r>
              <a:rPr sz="600" spc="25" dirty="0">
                <a:solidFill>
                  <a:srgbClr val="656565"/>
                </a:solidFill>
                <a:latin typeface="Arial"/>
                <a:cs typeface="Arial"/>
              </a:rPr>
              <a:t>K. </a:t>
            </a:r>
            <a:r>
              <a:rPr sz="600" spc="15" dirty="0">
                <a:solidFill>
                  <a:srgbClr val="656565"/>
                </a:solidFill>
                <a:latin typeface="Arial"/>
                <a:cs typeface="Arial"/>
              </a:rPr>
              <a:t>W., </a:t>
            </a:r>
            <a:r>
              <a:rPr sz="600" spc="-20" dirty="0">
                <a:solidFill>
                  <a:srgbClr val="656565"/>
                </a:solidFill>
                <a:latin typeface="Arial"/>
                <a:cs typeface="Arial"/>
              </a:rPr>
              <a:t>Narayanan, </a:t>
            </a:r>
            <a:r>
              <a:rPr sz="600" spc="10" dirty="0">
                <a:solidFill>
                  <a:srgbClr val="656565"/>
                </a:solidFill>
                <a:latin typeface="Arial"/>
                <a:cs typeface="Arial"/>
              </a:rPr>
              <a:t>A., </a:t>
            </a:r>
            <a:r>
              <a:rPr sz="600" spc="-15" dirty="0">
                <a:solidFill>
                  <a:srgbClr val="656565"/>
                </a:solidFill>
                <a:latin typeface="Arial"/>
                <a:cs typeface="Arial"/>
              </a:rPr>
              <a:t>and </a:t>
            </a:r>
            <a:r>
              <a:rPr sz="600" spc="-5" dirty="0">
                <a:solidFill>
                  <a:srgbClr val="656565"/>
                </a:solidFill>
                <a:latin typeface="Arial"/>
                <a:cs typeface="Arial"/>
              </a:rPr>
              <a:t>Bacchiani, </a:t>
            </a:r>
            <a:r>
              <a:rPr sz="600" spc="30" dirty="0">
                <a:solidFill>
                  <a:srgbClr val="656565"/>
                </a:solidFill>
                <a:latin typeface="Arial"/>
                <a:cs typeface="Arial"/>
              </a:rPr>
              <a:t>M. </a:t>
            </a:r>
            <a:r>
              <a:rPr sz="600" spc="5" dirty="0">
                <a:solidFill>
                  <a:srgbClr val="656565"/>
                </a:solidFill>
                <a:latin typeface="Arial"/>
                <a:cs typeface="Arial"/>
              </a:rPr>
              <a:t>(2016). </a:t>
            </a:r>
            <a:r>
              <a:rPr sz="600" spc="-15" dirty="0">
                <a:solidFill>
                  <a:srgbClr val="656565"/>
                </a:solidFill>
                <a:latin typeface="Arial"/>
                <a:cs typeface="Arial"/>
              </a:rPr>
              <a:t>Factored </a:t>
            </a:r>
            <a:r>
              <a:rPr sz="600" spc="-5" dirty="0">
                <a:solidFill>
                  <a:srgbClr val="656565"/>
                </a:solidFill>
                <a:latin typeface="Arial"/>
                <a:cs typeface="Arial"/>
              </a:rPr>
              <a:t>Spatial </a:t>
            </a:r>
            <a:r>
              <a:rPr sz="600" spc="-15" dirty="0">
                <a:solidFill>
                  <a:srgbClr val="656565"/>
                </a:solidFill>
                <a:latin typeface="Arial"/>
                <a:cs typeface="Arial"/>
              </a:rPr>
              <a:t>and </a:t>
            </a:r>
            <a:r>
              <a:rPr sz="600" spc="-5" dirty="0">
                <a:solidFill>
                  <a:srgbClr val="656565"/>
                </a:solidFill>
                <a:latin typeface="Arial"/>
                <a:cs typeface="Arial"/>
              </a:rPr>
              <a:t>Spectral  </a:t>
            </a:r>
            <a:r>
              <a:rPr sz="600" dirty="0">
                <a:solidFill>
                  <a:srgbClr val="656565"/>
                </a:solidFill>
                <a:latin typeface="Arial"/>
                <a:cs typeface="Arial"/>
              </a:rPr>
              <a:t>Multichannel </a:t>
            </a:r>
            <a:r>
              <a:rPr sz="600" spc="-25" dirty="0">
                <a:solidFill>
                  <a:srgbClr val="656565"/>
                </a:solidFill>
                <a:latin typeface="Arial"/>
                <a:cs typeface="Arial"/>
              </a:rPr>
              <a:t>Raw </a:t>
            </a:r>
            <a:r>
              <a:rPr sz="600" spc="-10" dirty="0">
                <a:solidFill>
                  <a:srgbClr val="656565"/>
                </a:solidFill>
                <a:latin typeface="Arial"/>
                <a:cs typeface="Arial"/>
              </a:rPr>
              <a:t>Waveform CLDNNs. </a:t>
            </a:r>
            <a:r>
              <a:rPr sz="600" dirty="0">
                <a:solidFill>
                  <a:srgbClr val="656565"/>
                </a:solidFill>
                <a:latin typeface="Arial"/>
                <a:cs typeface="Arial"/>
              </a:rPr>
              <a:t>In </a:t>
            </a:r>
            <a:r>
              <a:rPr sz="600" i="1" spc="-15" dirty="0">
                <a:solidFill>
                  <a:srgbClr val="656565"/>
                </a:solidFill>
                <a:latin typeface="Lucida Sans"/>
                <a:cs typeface="Lucida Sans"/>
              </a:rPr>
              <a:t>to </a:t>
            </a:r>
            <a:r>
              <a:rPr sz="600" i="1" spc="-55" dirty="0">
                <a:solidFill>
                  <a:srgbClr val="656565"/>
                </a:solidFill>
                <a:latin typeface="Lucida Sans"/>
                <a:cs typeface="Lucida Sans"/>
              </a:rPr>
              <a:t>appear </a:t>
            </a:r>
            <a:r>
              <a:rPr sz="600" i="1" spc="-35" dirty="0">
                <a:solidFill>
                  <a:srgbClr val="656565"/>
                </a:solidFill>
                <a:latin typeface="Lucida Sans"/>
                <a:cs typeface="Lucida Sans"/>
              </a:rPr>
              <a:t>in </a:t>
            </a:r>
            <a:r>
              <a:rPr sz="600" i="1" spc="-15" dirty="0">
                <a:solidFill>
                  <a:srgbClr val="656565"/>
                </a:solidFill>
                <a:latin typeface="Lucida Sans"/>
                <a:cs typeface="Lucida Sans"/>
              </a:rPr>
              <a:t>Proc.</a:t>
            </a:r>
            <a:r>
              <a:rPr sz="600" i="1" spc="100" dirty="0">
                <a:solidFill>
                  <a:srgbClr val="656565"/>
                </a:solidFill>
                <a:latin typeface="Lucida Sans"/>
                <a:cs typeface="Lucida Sans"/>
              </a:rPr>
              <a:t> </a:t>
            </a:r>
            <a:r>
              <a:rPr sz="600" i="1" spc="15" dirty="0">
                <a:solidFill>
                  <a:srgbClr val="656565"/>
                </a:solidFill>
                <a:latin typeface="Lucida Sans"/>
                <a:cs typeface="Lucida Sans"/>
              </a:rPr>
              <a:t>ICASSP</a:t>
            </a:r>
            <a:r>
              <a:rPr sz="600" spc="15" dirty="0">
                <a:solidFill>
                  <a:srgbClr val="656565"/>
                </a:solidFill>
                <a:latin typeface="Arial"/>
                <a:cs typeface="Arial"/>
              </a:rPr>
              <a:t>.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896485" cy="367030"/>
          </a:xfrm>
          <a:custGeom>
            <a:avLst/>
            <a:gdLst/>
            <a:ahLst/>
            <a:cxnLst/>
            <a:rect l="l" t="t" r="r" b="b"/>
            <a:pathLst>
              <a:path w="4896485" h="367030">
                <a:moveTo>
                  <a:pt x="0" y="366928"/>
                </a:moveTo>
                <a:lnTo>
                  <a:pt x="4896002" y="366928"/>
                </a:lnTo>
                <a:lnTo>
                  <a:pt x="4896002" y="0"/>
                </a:lnTo>
                <a:lnTo>
                  <a:pt x="0" y="0"/>
                </a:lnTo>
                <a:lnTo>
                  <a:pt x="0" y="366928"/>
                </a:lnTo>
                <a:close/>
              </a:path>
            </a:pathLst>
          </a:custGeom>
          <a:solidFill>
            <a:srgbClr val="FABB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305" y="70800"/>
            <a:ext cx="118300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-50" dirty="0" smtClean="0">
                <a:solidFill>
                  <a:srgbClr val="656565"/>
                </a:solidFill>
              </a:rPr>
              <a:t>Ссылки</a:t>
            </a:r>
            <a:r>
              <a:rPr spc="70" dirty="0" smtClean="0">
                <a:solidFill>
                  <a:srgbClr val="656565"/>
                </a:solidFill>
              </a:rPr>
              <a:t> </a:t>
            </a:r>
            <a:r>
              <a:rPr spc="110" dirty="0">
                <a:solidFill>
                  <a:srgbClr val="656565"/>
                </a:solidFill>
              </a:rPr>
              <a:t>III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Andrew</a:t>
            </a:r>
            <a:r>
              <a:rPr spc="-10" dirty="0"/>
              <a:t> </a:t>
            </a:r>
            <a:r>
              <a:rPr spc="-20" dirty="0"/>
              <a:t>Senior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30" dirty="0"/>
              <a:t>Speech</a:t>
            </a:r>
            <a:r>
              <a:rPr spc="-15" dirty="0"/>
              <a:t> </a:t>
            </a:r>
            <a:r>
              <a:rPr spc="-5" dirty="0"/>
              <a:t>Recognition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r>
              <a:rPr spc="-20" dirty="0"/>
              <a:t>63 </a:t>
            </a:r>
            <a:r>
              <a:rPr spc="5" dirty="0"/>
              <a:t>of</a:t>
            </a:r>
            <a:r>
              <a:rPr spc="40" dirty="0"/>
              <a:t> </a:t>
            </a:r>
            <a:r>
              <a:rPr spc="-20" dirty="0"/>
              <a:t>63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7294" y="611548"/>
            <a:ext cx="4202430" cy="24352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89560" marR="5715" indent="-277495">
              <a:lnSpc>
                <a:spcPts val="700"/>
              </a:lnSpc>
              <a:spcBef>
                <a:spcPts val="135"/>
              </a:spcBef>
            </a:pPr>
            <a:r>
              <a:rPr sz="600" spc="-15" dirty="0">
                <a:solidFill>
                  <a:srgbClr val="656565"/>
                </a:solidFill>
                <a:latin typeface="Arial"/>
                <a:cs typeface="Arial"/>
              </a:rPr>
              <a:t>Sak, </a:t>
            </a:r>
            <a:r>
              <a:rPr sz="600" spc="10" dirty="0">
                <a:solidFill>
                  <a:srgbClr val="656565"/>
                </a:solidFill>
                <a:latin typeface="Arial"/>
                <a:cs typeface="Arial"/>
              </a:rPr>
              <a:t>H., </a:t>
            </a:r>
            <a:r>
              <a:rPr sz="600" spc="-15" dirty="0">
                <a:solidFill>
                  <a:srgbClr val="656565"/>
                </a:solidFill>
                <a:latin typeface="Arial"/>
                <a:cs typeface="Arial"/>
              </a:rPr>
              <a:t>Senior, </a:t>
            </a:r>
            <a:r>
              <a:rPr sz="600" spc="10" dirty="0">
                <a:solidFill>
                  <a:srgbClr val="656565"/>
                </a:solidFill>
                <a:latin typeface="Arial"/>
                <a:cs typeface="Arial"/>
              </a:rPr>
              <a:t>A., </a:t>
            </a:r>
            <a:r>
              <a:rPr sz="600" spc="-15" dirty="0">
                <a:solidFill>
                  <a:srgbClr val="656565"/>
                </a:solidFill>
                <a:latin typeface="Arial"/>
                <a:cs typeface="Arial"/>
              </a:rPr>
              <a:t>and </a:t>
            </a:r>
            <a:r>
              <a:rPr sz="600" spc="-20" dirty="0">
                <a:solidFill>
                  <a:srgbClr val="656565"/>
                </a:solidFill>
                <a:latin typeface="Arial"/>
                <a:cs typeface="Arial"/>
              </a:rPr>
              <a:t>Beaufays, </a:t>
            </a:r>
            <a:r>
              <a:rPr sz="600" dirty="0">
                <a:solidFill>
                  <a:srgbClr val="656565"/>
                </a:solidFill>
                <a:latin typeface="Arial"/>
                <a:cs typeface="Arial"/>
              </a:rPr>
              <a:t>F. (2014a). </a:t>
            </a:r>
            <a:r>
              <a:rPr sz="600" spc="-10" dirty="0">
                <a:solidFill>
                  <a:srgbClr val="656565"/>
                </a:solidFill>
                <a:latin typeface="Arial"/>
                <a:cs typeface="Arial"/>
              </a:rPr>
              <a:t>Long </a:t>
            </a:r>
            <a:r>
              <a:rPr sz="600" spc="-5" dirty="0">
                <a:solidFill>
                  <a:srgbClr val="656565"/>
                </a:solidFill>
                <a:latin typeface="Arial"/>
                <a:cs typeface="Arial"/>
              </a:rPr>
              <a:t>Short-Term Memory </a:t>
            </a:r>
            <a:r>
              <a:rPr sz="600" spc="-25" dirty="0">
                <a:solidFill>
                  <a:srgbClr val="656565"/>
                </a:solidFill>
                <a:latin typeface="Arial"/>
                <a:cs typeface="Arial"/>
              </a:rPr>
              <a:t>Based </a:t>
            </a:r>
            <a:r>
              <a:rPr sz="600" spc="-10" dirty="0">
                <a:solidFill>
                  <a:srgbClr val="656565"/>
                </a:solidFill>
                <a:latin typeface="Arial"/>
                <a:cs typeface="Arial"/>
              </a:rPr>
              <a:t>Recurrent Neural </a:t>
            </a:r>
            <a:r>
              <a:rPr sz="600" spc="-5" dirty="0">
                <a:solidFill>
                  <a:srgbClr val="656565"/>
                </a:solidFill>
                <a:latin typeface="Arial"/>
                <a:cs typeface="Arial"/>
              </a:rPr>
              <a:t>Network Architectures </a:t>
            </a:r>
            <a:r>
              <a:rPr sz="600" dirty="0">
                <a:solidFill>
                  <a:srgbClr val="656565"/>
                </a:solidFill>
                <a:latin typeface="Arial"/>
                <a:cs typeface="Arial"/>
              </a:rPr>
              <a:t>for  </a:t>
            </a:r>
            <a:r>
              <a:rPr sz="600" spc="-20" dirty="0">
                <a:solidFill>
                  <a:srgbClr val="656565"/>
                </a:solidFill>
                <a:latin typeface="Arial"/>
                <a:cs typeface="Arial"/>
              </a:rPr>
              <a:t>Large </a:t>
            </a:r>
            <a:r>
              <a:rPr sz="600" spc="-10" dirty="0">
                <a:solidFill>
                  <a:srgbClr val="656565"/>
                </a:solidFill>
                <a:latin typeface="Arial"/>
                <a:cs typeface="Arial"/>
              </a:rPr>
              <a:t>Vocabulary </a:t>
            </a:r>
            <a:r>
              <a:rPr sz="600" spc="-30" dirty="0">
                <a:solidFill>
                  <a:srgbClr val="656565"/>
                </a:solidFill>
                <a:latin typeface="Arial"/>
                <a:cs typeface="Arial"/>
              </a:rPr>
              <a:t>Speech </a:t>
            </a:r>
            <a:r>
              <a:rPr sz="600" spc="-5" dirty="0">
                <a:solidFill>
                  <a:srgbClr val="656565"/>
                </a:solidFill>
                <a:latin typeface="Arial"/>
                <a:cs typeface="Arial"/>
              </a:rPr>
              <a:t>Recognition. </a:t>
            </a:r>
            <a:r>
              <a:rPr sz="600" i="1" spc="-15" dirty="0">
                <a:solidFill>
                  <a:srgbClr val="656565"/>
                </a:solidFill>
                <a:latin typeface="Lucida Sans"/>
                <a:cs typeface="Lucida Sans"/>
              </a:rPr>
              <a:t>ArXiv</a:t>
            </a:r>
            <a:r>
              <a:rPr sz="600" i="1" spc="-114" dirty="0">
                <a:solidFill>
                  <a:srgbClr val="656565"/>
                </a:solidFill>
                <a:latin typeface="Lucida Sans"/>
                <a:cs typeface="Lucida Sans"/>
              </a:rPr>
              <a:t> </a:t>
            </a:r>
            <a:r>
              <a:rPr sz="600" i="1" spc="-30" dirty="0">
                <a:solidFill>
                  <a:srgbClr val="656565"/>
                </a:solidFill>
                <a:latin typeface="Lucida Sans"/>
                <a:cs typeface="Lucida Sans"/>
              </a:rPr>
              <a:t>e-prints</a:t>
            </a:r>
            <a:r>
              <a:rPr sz="600" spc="-30" dirty="0">
                <a:solidFill>
                  <a:srgbClr val="656565"/>
                </a:solidFill>
                <a:latin typeface="Arial"/>
                <a:cs typeface="Arial"/>
              </a:rPr>
              <a:t>.</a:t>
            </a:r>
            <a:endParaRPr sz="600">
              <a:latin typeface="Arial"/>
              <a:cs typeface="Arial"/>
            </a:endParaRPr>
          </a:p>
          <a:p>
            <a:pPr marL="289560" marR="5715" indent="-277495">
              <a:lnSpc>
                <a:spcPts val="700"/>
              </a:lnSpc>
              <a:spcBef>
                <a:spcPts val="320"/>
              </a:spcBef>
            </a:pPr>
            <a:r>
              <a:rPr sz="600" spc="-15" dirty="0">
                <a:solidFill>
                  <a:srgbClr val="656565"/>
                </a:solidFill>
                <a:latin typeface="Arial"/>
                <a:cs typeface="Arial"/>
              </a:rPr>
              <a:t>Sak, </a:t>
            </a:r>
            <a:r>
              <a:rPr sz="600" spc="10" dirty="0">
                <a:solidFill>
                  <a:srgbClr val="656565"/>
                </a:solidFill>
                <a:latin typeface="Arial"/>
                <a:cs typeface="Arial"/>
              </a:rPr>
              <a:t>H., </a:t>
            </a:r>
            <a:r>
              <a:rPr sz="600" spc="-15" dirty="0">
                <a:solidFill>
                  <a:srgbClr val="656565"/>
                </a:solidFill>
                <a:latin typeface="Arial"/>
                <a:cs typeface="Arial"/>
              </a:rPr>
              <a:t>Senior, </a:t>
            </a:r>
            <a:r>
              <a:rPr sz="600" spc="10" dirty="0">
                <a:solidFill>
                  <a:srgbClr val="656565"/>
                </a:solidFill>
                <a:latin typeface="Arial"/>
                <a:cs typeface="Arial"/>
              </a:rPr>
              <a:t>A., </a:t>
            </a:r>
            <a:r>
              <a:rPr sz="600" spc="-15" dirty="0">
                <a:solidFill>
                  <a:srgbClr val="656565"/>
                </a:solidFill>
                <a:latin typeface="Arial"/>
                <a:cs typeface="Arial"/>
              </a:rPr>
              <a:t>and </a:t>
            </a:r>
            <a:r>
              <a:rPr sz="600" spc="-20" dirty="0">
                <a:solidFill>
                  <a:srgbClr val="656565"/>
                </a:solidFill>
                <a:latin typeface="Arial"/>
                <a:cs typeface="Arial"/>
              </a:rPr>
              <a:t>Beaufays, </a:t>
            </a:r>
            <a:r>
              <a:rPr sz="600" dirty="0">
                <a:solidFill>
                  <a:srgbClr val="656565"/>
                </a:solidFill>
                <a:latin typeface="Arial"/>
                <a:cs typeface="Arial"/>
              </a:rPr>
              <a:t>F. (2014b). </a:t>
            </a:r>
            <a:r>
              <a:rPr sz="600" spc="-10" dirty="0">
                <a:solidFill>
                  <a:srgbClr val="656565"/>
                </a:solidFill>
                <a:latin typeface="Arial"/>
                <a:cs typeface="Arial"/>
              </a:rPr>
              <a:t>Long </a:t>
            </a:r>
            <a:r>
              <a:rPr sz="600" spc="-5" dirty="0">
                <a:solidFill>
                  <a:srgbClr val="656565"/>
                </a:solidFill>
                <a:latin typeface="Arial"/>
                <a:cs typeface="Arial"/>
              </a:rPr>
              <a:t>Short-Term Memory </a:t>
            </a:r>
            <a:r>
              <a:rPr sz="600" spc="-10" dirty="0">
                <a:solidFill>
                  <a:srgbClr val="656565"/>
                </a:solidFill>
                <a:latin typeface="Arial"/>
                <a:cs typeface="Arial"/>
              </a:rPr>
              <a:t>Recurrent Neural </a:t>
            </a:r>
            <a:r>
              <a:rPr sz="600" spc="-5" dirty="0">
                <a:solidFill>
                  <a:srgbClr val="656565"/>
                </a:solidFill>
                <a:latin typeface="Arial"/>
                <a:cs typeface="Arial"/>
              </a:rPr>
              <a:t>Network Architectures </a:t>
            </a:r>
            <a:r>
              <a:rPr sz="600" dirty="0">
                <a:solidFill>
                  <a:srgbClr val="656565"/>
                </a:solidFill>
                <a:latin typeface="Arial"/>
                <a:cs typeface="Arial"/>
              </a:rPr>
              <a:t>for </a:t>
            </a:r>
            <a:r>
              <a:rPr sz="600" spc="-20" dirty="0">
                <a:solidFill>
                  <a:srgbClr val="656565"/>
                </a:solidFill>
                <a:latin typeface="Arial"/>
                <a:cs typeface="Arial"/>
              </a:rPr>
              <a:t>Large  </a:t>
            </a:r>
            <a:r>
              <a:rPr sz="600" spc="-30" dirty="0">
                <a:solidFill>
                  <a:srgbClr val="656565"/>
                </a:solidFill>
                <a:latin typeface="Arial"/>
                <a:cs typeface="Arial"/>
              </a:rPr>
              <a:t>Scale </a:t>
            </a:r>
            <a:r>
              <a:rPr sz="600" spc="-5" dirty="0">
                <a:solidFill>
                  <a:srgbClr val="656565"/>
                </a:solidFill>
                <a:latin typeface="Arial"/>
                <a:cs typeface="Arial"/>
              </a:rPr>
              <a:t>Acoustic </a:t>
            </a:r>
            <a:r>
              <a:rPr sz="600" dirty="0">
                <a:solidFill>
                  <a:srgbClr val="656565"/>
                </a:solidFill>
                <a:latin typeface="Arial"/>
                <a:cs typeface="Arial"/>
              </a:rPr>
              <a:t>Modeling. In </a:t>
            </a:r>
            <a:r>
              <a:rPr sz="600" i="1" spc="30" dirty="0">
                <a:solidFill>
                  <a:srgbClr val="656565"/>
                </a:solidFill>
                <a:latin typeface="Lucida Sans"/>
                <a:cs typeface="Lucida Sans"/>
              </a:rPr>
              <a:t>INTERSPEECH</a:t>
            </a:r>
            <a:r>
              <a:rPr sz="600" i="1" spc="-5" dirty="0">
                <a:solidFill>
                  <a:srgbClr val="656565"/>
                </a:solidFill>
                <a:latin typeface="Lucida Sans"/>
                <a:cs typeface="Lucida Sans"/>
              </a:rPr>
              <a:t> </a:t>
            </a:r>
            <a:r>
              <a:rPr sz="600" i="1" spc="-50" dirty="0">
                <a:solidFill>
                  <a:srgbClr val="656565"/>
                </a:solidFill>
                <a:latin typeface="Lucida Sans"/>
                <a:cs typeface="Lucida Sans"/>
              </a:rPr>
              <a:t>2014</a:t>
            </a:r>
            <a:r>
              <a:rPr sz="600" spc="-50" dirty="0">
                <a:solidFill>
                  <a:srgbClr val="656565"/>
                </a:solidFill>
                <a:latin typeface="Arial"/>
                <a:cs typeface="Arial"/>
              </a:rPr>
              <a:t>.</a:t>
            </a:r>
            <a:endParaRPr sz="600">
              <a:latin typeface="Arial"/>
              <a:cs typeface="Arial"/>
            </a:endParaRPr>
          </a:p>
          <a:p>
            <a:pPr marL="289560" marR="5080" indent="-277495">
              <a:lnSpc>
                <a:spcPts val="700"/>
              </a:lnSpc>
              <a:spcBef>
                <a:spcPts val="320"/>
              </a:spcBef>
            </a:pPr>
            <a:r>
              <a:rPr sz="600" spc="-15" dirty="0">
                <a:solidFill>
                  <a:srgbClr val="656565"/>
                </a:solidFill>
                <a:latin typeface="Arial"/>
                <a:cs typeface="Arial"/>
              </a:rPr>
              <a:t>Sak, </a:t>
            </a:r>
            <a:r>
              <a:rPr sz="600" spc="10" dirty="0">
                <a:solidFill>
                  <a:srgbClr val="656565"/>
                </a:solidFill>
                <a:latin typeface="Arial"/>
                <a:cs typeface="Arial"/>
              </a:rPr>
              <a:t>H., </a:t>
            </a:r>
            <a:r>
              <a:rPr sz="600" spc="-15" dirty="0">
                <a:solidFill>
                  <a:srgbClr val="656565"/>
                </a:solidFill>
                <a:latin typeface="Arial"/>
                <a:cs typeface="Arial"/>
              </a:rPr>
              <a:t>Senior, </a:t>
            </a:r>
            <a:r>
              <a:rPr sz="600" spc="10" dirty="0">
                <a:solidFill>
                  <a:srgbClr val="656565"/>
                </a:solidFill>
                <a:latin typeface="Arial"/>
                <a:cs typeface="Arial"/>
              </a:rPr>
              <a:t>A., </a:t>
            </a:r>
            <a:r>
              <a:rPr sz="600" spc="-15" dirty="0">
                <a:solidFill>
                  <a:srgbClr val="656565"/>
                </a:solidFill>
                <a:latin typeface="Arial"/>
                <a:cs typeface="Arial"/>
              </a:rPr>
              <a:t>Rao, </a:t>
            </a:r>
            <a:r>
              <a:rPr sz="600" spc="15" dirty="0">
                <a:solidFill>
                  <a:srgbClr val="656565"/>
                </a:solidFill>
                <a:latin typeface="Arial"/>
                <a:cs typeface="Arial"/>
              </a:rPr>
              <a:t>K., </a:t>
            </a:r>
            <a:r>
              <a:rPr sz="600" spc="-20" dirty="0">
                <a:solidFill>
                  <a:srgbClr val="656565"/>
                </a:solidFill>
                <a:latin typeface="Arial"/>
                <a:cs typeface="Arial"/>
              </a:rPr>
              <a:t>Irsoy, </a:t>
            </a:r>
            <a:r>
              <a:rPr sz="600" spc="5" dirty="0">
                <a:solidFill>
                  <a:srgbClr val="656565"/>
                </a:solidFill>
                <a:latin typeface="Arial"/>
                <a:cs typeface="Arial"/>
              </a:rPr>
              <a:t>O., </a:t>
            </a:r>
            <a:r>
              <a:rPr sz="600" spc="-25" dirty="0">
                <a:solidFill>
                  <a:srgbClr val="656565"/>
                </a:solidFill>
                <a:latin typeface="Arial"/>
                <a:cs typeface="Arial"/>
              </a:rPr>
              <a:t>Graves, </a:t>
            </a:r>
            <a:r>
              <a:rPr sz="600" spc="10" dirty="0">
                <a:solidFill>
                  <a:srgbClr val="656565"/>
                </a:solidFill>
                <a:latin typeface="Arial"/>
                <a:cs typeface="Arial"/>
              </a:rPr>
              <a:t>A., </a:t>
            </a:r>
            <a:r>
              <a:rPr sz="600" spc="-20" dirty="0">
                <a:solidFill>
                  <a:srgbClr val="656565"/>
                </a:solidFill>
                <a:latin typeface="Arial"/>
                <a:cs typeface="Arial"/>
              </a:rPr>
              <a:t>Beaufays, </a:t>
            </a:r>
            <a:r>
              <a:rPr sz="600" spc="5" dirty="0">
                <a:solidFill>
                  <a:srgbClr val="656565"/>
                </a:solidFill>
                <a:latin typeface="Arial"/>
                <a:cs typeface="Arial"/>
              </a:rPr>
              <a:t>F., </a:t>
            </a:r>
            <a:r>
              <a:rPr sz="600" spc="-15" dirty="0">
                <a:solidFill>
                  <a:srgbClr val="656565"/>
                </a:solidFill>
                <a:latin typeface="Arial"/>
                <a:cs typeface="Arial"/>
              </a:rPr>
              <a:t>and </a:t>
            </a:r>
            <a:r>
              <a:rPr sz="600" spc="-10" dirty="0">
                <a:solidFill>
                  <a:srgbClr val="656565"/>
                </a:solidFill>
                <a:latin typeface="Arial"/>
                <a:cs typeface="Arial"/>
              </a:rPr>
              <a:t>Schalkwyk, </a:t>
            </a:r>
            <a:r>
              <a:rPr sz="600" dirty="0">
                <a:solidFill>
                  <a:srgbClr val="656565"/>
                </a:solidFill>
                <a:latin typeface="Arial"/>
                <a:cs typeface="Arial"/>
              </a:rPr>
              <a:t>J. </a:t>
            </a:r>
            <a:r>
              <a:rPr sz="600" spc="5" dirty="0">
                <a:solidFill>
                  <a:srgbClr val="656565"/>
                </a:solidFill>
                <a:latin typeface="Arial"/>
                <a:cs typeface="Arial"/>
              </a:rPr>
              <a:t>(2015). </a:t>
            </a:r>
            <a:r>
              <a:rPr sz="600" spc="-15" dirty="0">
                <a:solidFill>
                  <a:srgbClr val="656565"/>
                </a:solidFill>
                <a:latin typeface="Arial"/>
                <a:cs typeface="Arial"/>
              </a:rPr>
              <a:t>Learning </a:t>
            </a:r>
            <a:r>
              <a:rPr sz="600" spc="-10" dirty="0">
                <a:solidFill>
                  <a:srgbClr val="656565"/>
                </a:solidFill>
                <a:latin typeface="Arial"/>
                <a:cs typeface="Arial"/>
              </a:rPr>
              <a:t>acoustic frame </a:t>
            </a:r>
            <a:r>
              <a:rPr sz="600" spc="-5" dirty="0">
                <a:solidFill>
                  <a:srgbClr val="656565"/>
                </a:solidFill>
                <a:latin typeface="Arial"/>
                <a:cs typeface="Arial"/>
              </a:rPr>
              <a:t>labeling  </a:t>
            </a:r>
            <a:r>
              <a:rPr sz="600" dirty="0">
                <a:solidFill>
                  <a:srgbClr val="656565"/>
                </a:solidFill>
                <a:latin typeface="Arial"/>
                <a:cs typeface="Arial"/>
              </a:rPr>
              <a:t>for </a:t>
            </a:r>
            <a:r>
              <a:rPr sz="600" spc="-30" dirty="0">
                <a:solidFill>
                  <a:srgbClr val="656565"/>
                </a:solidFill>
                <a:latin typeface="Arial"/>
                <a:cs typeface="Arial"/>
              </a:rPr>
              <a:t>speech </a:t>
            </a:r>
            <a:r>
              <a:rPr sz="600" spc="-5" dirty="0">
                <a:solidFill>
                  <a:srgbClr val="656565"/>
                </a:solidFill>
                <a:latin typeface="Arial"/>
                <a:cs typeface="Arial"/>
              </a:rPr>
              <a:t>recognition </a:t>
            </a:r>
            <a:r>
              <a:rPr sz="600" spc="15" dirty="0">
                <a:solidFill>
                  <a:srgbClr val="656565"/>
                </a:solidFill>
                <a:latin typeface="Arial"/>
                <a:cs typeface="Arial"/>
              </a:rPr>
              <a:t>with </a:t>
            </a:r>
            <a:r>
              <a:rPr sz="600" spc="-5" dirty="0">
                <a:solidFill>
                  <a:srgbClr val="656565"/>
                </a:solidFill>
                <a:latin typeface="Arial"/>
                <a:cs typeface="Arial"/>
              </a:rPr>
              <a:t>recurrent </a:t>
            </a:r>
            <a:r>
              <a:rPr sz="600" spc="-10" dirty="0">
                <a:solidFill>
                  <a:srgbClr val="656565"/>
                </a:solidFill>
                <a:latin typeface="Arial"/>
                <a:cs typeface="Arial"/>
              </a:rPr>
              <a:t>neural </a:t>
            </a:r>
            <a:r>
              <a:rPr sz="600" spc="-15" dirty="0">
                <a:solidFill>
                  <a:srgbClr val="656565"/>
                </a:solidFill>
                <a:latin typeface="Arial"/>
                <a:cs typeface="Arial"/>
              </a:rPr>
              <a:t>networks. </a:t>
            </a:r>
            <a:r>
              <a:rPr sz="600" dirty="0">
                <a:solidFill>
                  <a:srgbClr val="656565"/>
                </a:solidFill>
                <a:latin typeface="Arial"/>
                <a:cs typeface="Arial"/>
              </a:rPr>
              <a:t>In </a:t>
            </a:r>
            <a:r>
              <a:rPr sz="600" i="1" spc="40" dirty="0">
                <a:solidFill>
                  <a:srgbClr val="656565"/>
                </a:solidFill>
                <a:latin typeface="Lucida Sans"/>
                <a:cs typeface="Lucida Sans"/>
              </a:rPr>
              <a:t>IEEE </a:t>
            </a:r>
            <a:r>
              <a:rPr sz="600" i="1" spc="-35" dirty="0">
                <a:solidFill>
                  <a:srgbClr val="656565"/>
                </a:solidFill>
                <a:latin typeface="Lucida Sans"/>
                <a:cs typeface="Lucida Sans"/>
              </a:rPr>
              <a:t>International </a:t>
            </a:r>
            <a:r>
              <a:rPr sz="600" i="1" spc="-40" dirty="0">
                <a:solidFill>
                  <a:srgbClr val="656565"/>
                </a:solidFill>
                <a:latin typeface="Lucida Sans"/>
                <a:cs typeface="Lucida Sans"/>
              </a:rPr>
              <a:t>Conference </a:t>
            </a:r>
            <a:r>
              <a:rPr sz="600" i="1" spc="-35" dirty="0">
                <a:solidFill>
                  <a:srgbClr val="656565"/>
                </a:solidFill>
                <a:latin typeface="Lucida Sans"/>
                <a:cs typeface="Lucida Sans"/>
              </a:rPr>
              <a:t>on </a:t>
            </a:r>
            <a:r>
              <a:rPr sz="600" i="1" spc="-25" dirty="0">
                <a:solidFill>
                  <a:srgbClr val="656565"/>
                </a:solidFill>
                <a:latin typeface="Lucida Sans"/>
                <a:cs typeface="Lucida Sans"/>
              </a:rPr>
              <a:t>Acoustics, Speech, </a:t>
            </a:r>
            <a:r>
              <a:rPr sz="600" i="1" spc="-50" dirty="0">
                <a:solidFill>
                  <a:srgbClr val="656565"/>
                </a:solidFill>
                <a:latin typeface="Lucida Sans"/>
                <a:cs typeface="Lucida Sans"/>
              </a:rPr>
              <a:t>and  </a:t>
            </a:r>
            <a:r>
              <a:rPr sz="600" i="1" spc="-30" dirty="0">
                <a:solidFill>
                  <a:srgbClr val="656565"/>
                </a:solidFill>
                <a:latin typeface="Lucida Sans"/>
                <a:cs typeface="Lucida Sans"/>
              </a:rPr>
              <a:t>Signal Processing</a:t>
            </a:r>
            <a:r>
              <a:rPr sz="600" i="1" spc="-95" dirty="0">
                <a:solidFill>
                  <a:srgbClr val="656565"/>
                </a:solidFill>
                <a:latin typeface="Lucida Sans"/>
                <a:cs typeface="Lucida Sans"/>
              </a:rPr>
              <a:t> </a:t>
            </a:r>
            <a:r>
              <a:rPr sz="600" i="1" spc="25" dirty="0">
                <a:solidFill>
                  <a:srgbClr val="656565"/>
                </a:solidFill>
                <a:latin typeface="Lucida Sans"/>
                <a:cs typeface="Lucida Sans"/>
              </a:rPr>
              <a:t>(ICASSP)</a:t>
            </a:r>
            <a:r>
              <a:rPr sz="600" spc="25" dirty="0">
                <a:solidFill>
                  <a:srgbClr val="656565"/>
                </a:solidFill>
                <a:latin typeface="Arial"/>
                <a:cs typeface="Arial"/>
              </a:rPr>
              <a:t>.</a:t>
            </a:r>
            <a:endParaRPr sz="600">
              <a:latin typeface="Arial"/>
              <a:cs typeface="Arial"/>
            </a:endParaRPr>
          </a:p>
          <a:p>
            <a:pPr marL="289560" marR="50165" indent="-277495">
              <a:lnSpc>
                <a:spcPts val="700"/>
              </a:lnSpc>
              <a:spcBef>
                <a:spcPts val="315"/>
              </a:spcBef>
            </a:pPr>
            <a:r>
              <a:rPr sz="600" spc="-15" dirty="0">
                <a:solidFill>
                  <a:srgbClr val="656565"/>
                </a:solidFill>
                <a:latin typeface="Arial"/>
                <a:cs typeface="Arial"/>
              </a:rPr>
              <a:t>Schuster, </a:t>
            </a:r>
            <a:r>
              <a:rPr sz="600" spc="30" dirty="0">
                <a:solidFill>
                  <a:srgbClr val="656565"/>
                </a:solidFill>
                <a:latin typeface="Arial"/>
                <a:cs typeface="Arial"/>
              </a:rPr>
              <a:t>M. </a:t>
            </a:r>
            <a:r>
              <a:rPr sz="600" spc="-15" dirty="0">
                <a:solidFill>
                  <a:srgbClr val="656565"/>
                </a:solidFill>
                <a:latin typeface="Arial"/>
                <a:cs typeface="Arial"/>
              </a:rPr>
              <a:t>and </a:t>
            </a:r>
            <a:r>
              <a:rPr sz="600" spc="-5" dirty="0">
                <a:solidFill>
                  <a:srgbClr val="656565"/>
                </a:solidFill>
                <a:latin typeface="Arial"/>
                <a:cs typeface="Arial"/>
              </a:rPr>
              <a:t>Paliwal, </a:t>
            </a:r>
            <a:r>
              <a:rPr sz="600" spc="25" dirty="0">
                <a:solidFill>
                  <a:srgbClr val="656565"/>
                </a:solidFill>
                <a:latin typeface="Arial"/>
                <a:cs typeface="Arial"/>
              </a:rPr>
              <a:t>K. K. </a:t>
            </a:r>
            <a:r>
              <a:rPr sz="600" spc="5" dirty="0">
                <a:solidFill>
                  <a:srgbClr val="656565"/>
                </a:solidFill>
                <a:latin typeface="Arial"/>
                <a:cs typeface="Arial"/>
              </a:rPr>
              <a:t>(1997). </a:t>
            </a:r>
            <a:r>
              <a:rPr sz="600" dirty="0">
                <a:solidFill>
                  <a:srgbClr val="656565"/>
                </a:solidFill>
                <a:latin typeface="Arial"/>
                <a:cs typeface="Arial"/>
              </a:rPr>
              <a:t>Bidirectional </a:t>
            </a:r>
            <a:r>
              <a:rPr sz="600" spc="-5" dirty="0">
                <a:solidFill>
                  <a:srgbClr val="656565"/>
                </a:solidFill>
                <a:latin typeface="Arial"/>
                <a:cs typeface="Arial"/>
              </a:rPr>
              <a:t>recurrent </a:t>
            </a:r>
            <a:r>
              <a:rPr sz="600" spc="-10" dirty="0">
                <a:solidFill>
                  <a:srgbClr val="656565"/>
                </a:solidFill>
                <a:latin typeface="Arial"/>
                <a:cs typeface="Arial"/>
              </a:rPr>
              <a:t>neural </a:t>
            </a:r>
            <a:r>
              <a:rPr sz="600" spc="-15" dirty="0">
                <a:solidFill>
                  <a:srgbClr val="656565"/>
                </a:solidFill>
                <a:latin typeface="Arial"/>
                <a:cs typeface="Arial"/>
              </a:rPr>
              <a:t>networks. </a:t>
            </a:r>
            <a:r>
              <a:rPr sz="600" i="1" spc="-30" dirty="0">
                <a:solidFill>
                  <a:srgbClr val="656565"/>
                </a:solidFill>
                <a:latin typeface="Lucida Sans"/>
                <a:cs typeface="Lucida Sans"/>
              </a:rPr>
              <a:t>Signal Processing, </a:t>
            </a:r>
            <a:r>
              <a:rPr sz="600" i="1" spc="40" dirty="0">
                <a:solidFill>
                  <a:srgbClr val="656565"/>
                </a:solidFill>
                <a:latin typeface="Lucida Sans"/>
                <a:cs typeface="Lucida Sans"/>
              </a:rPr>
              <a:t>IEEE </a:t>
            </a:r>
            <a:r>
              <a:rPr sz="600" i="1" spc="-40" dirty="0">
                <a:solidFill>
                  <a:srgbClr val="656565"/>
                </a:solidFill>
                <a:latin typeface="Lucida Sans"/>
                <a:cs typeface="Lucida Sans"/>
              </a:rPr>
              <a:t>Transactions </a:t>
            </a:r>
            <a:r>
              <a:rPr sz="600" i="1" spc="-25" dirty="0">
                <a:solidFill>
                  <a:srgbClr val="656565"/>
                </a:solidFill>
                <a:latin typeface="Lucida Sans"/>
                <a:cs typeface="Lucida Sans"/>
              </a:rPr>
              <a:t>on</a:t>
            </a:r>
            <a:r>
              <a:rPr sz="600" spc="-25" dirty="0">
                <a:solidFill>
                  <a:srgbClr val="656565"/>
                </a:solidFill>
                <a:latin typeface="Arial"/>
                <a:cs typeface="Arial"/>
              </a:rPr>
              <a:t>,  </a:t>
            </a:r>
            <a:r>
              <a:rPr sz="600" spc="-10" dirty="0">
                <a:solidFill>
                  <a:srgbClr val="656565"/>
                </a:solidFill>
                <a:latin typeface="Arial"/>
                <a:cs typeface="Arial"/>
              </a:rPr>
              <a:t>45(11):2673–2681.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600" spc="-15" dirty="0">
                <a:solidFill>
                  <a:srgbClr val="656565"/>
                </a:solidFill>
                <a:latin typeface="Arial"/>
                <a:cs typeface="Arial"/>
              </a:rPr>
              <a:t>Senior,</a:t>
            </a:r>
            <a:r>
              <a:rPr sz="600" spc="45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600" spc="15" dirty="0">
                <a:solidFill>
                  <a:srgbClr val="656565"/>
                </a:solidFill>
                <a:latin typeface="Arial"/>
                <a:cs typeface="Arial"/>
              </a:rPr>
              <a:t>A.</a:t>
            </a:r>
            <a:r>
              <a:rPr sz="600" spc="50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656565"/>
                </a:solidFill>
                <a:latin typeface="Arial"/>
                <a:cs typeface="Arial"/>
              </a:rPr>
              <a:t>and</a:t>
            </a:r>
            <a:r>
              <a:rPr sz="600" spc="50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656565"/>
                </a:solidFill>
                <a:latin typeface="Arial"/>
                <a:cs typeface="Arial"/>
              </a:rPr>
              <a:t>Robinson,</a:t>
            </a:r>
            <a:r>
              <a:rPr sz="600" spc="45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600" spc="15" dirty="0">
                <a:solidFill>
                  <a:srgbClr val="656565"/>
                </a:solidFill>
                <a:latin typeface="Arial"/>
                <a:cs typeface="Arial"/>
              </a:rPr>
              <a:t>A.</a:t>
            </a:r>
            <a:r>
              <a:rPr sz="600" spc="50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656565"/>
                </a:solidFill>
                <a:latin typeface="Arial"/>
                <a:cs typeface="Arial"/>
              </a:rPr>
              <a:t>(1994).</a:t>
            </a:r>
            <a:r>
              <a:rPr sz="600" spc="114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656565"/>
                </a:solidFill>
                <a:latin typeface="Arial"/>
                <a:cs typeface="Arial"/>
              </a:rPr>
              <a:t>Forward-backward</a:t>
            </a:r>
            <a:r>
              <a:rPr sz="600" spc="50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656565"/>
                </a:solidFill>
                <a:latin typeface="Arial"/>
                <a:cs typeface="Arial"/>
              </a:rPr>
              <a:t>retraining</a:t>
            </a:r>
            <a:r>
              <a:rPr sz="600" spc="50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600" spc="5" dirty="0">
                <a:solidFill>
                  <a:srgbClr val="656565"/>
                </a:solidFill>
                <a:latin typeface="Arial"/>
                <a:cs typeface="Arial"/>
              </a:rPr>
              <a:t>of</a:t>
            </a:r>
            <a:r>
              <a:rPr sz="600" spc="50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656565"/>
                </a:solidFill>
                <a:latin typeface="Arial"/>
                <a:cs typeface="Arial"/>
              </a:rPr>
              <a:t>recurrent</a:t>
            </a:r>
            <a:r>
              <a:rPr sz="600" spc="45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656565"/>
                </a:solidFill>
                <a:latin typeface="Arial"/>
                <a:cs typeface="Arial"/>
              </a:rPr>
              <a:t>neural</a:t>
            </a:r>
            <a:r>
              <a:rPr sz="600" spc="50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656565"/>
                </a:solidFill>
                <a:latin typeface="Arial"/>
                <a:cs typeface="Arial"/>
              </a:rPr>
              <a:t>networks.</a:t>
            </a:r>
            <a:r>
              <a:rPr sz="600" spc="114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656565"/>
                </a:solidFill>
                <a:latin typeface="Arial"/>
                <a:cs typeface="Arial"/>
              </a:rPr>
              <a:t>In</a:t>
            </a:r>
            <a:r>
              <a:rPr sz="600" spc="45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600" i="1" spc="15" dirty="0">
                <a:solidFill>
                  <a:srgbClr val="656565"/>
                </a:solidFill>
                <a:latin typeface="Lucida Sans"/>
                <a:cs typeface="Lucida Sans"/>
              </a:rPr>
              <a:t>NIPS</a:t>
            </a:r>
            <a:r>
              <a:rPr sz="600" spc="15" dirty="0">
                <a:solidFill>
                  <a:srgbClr val="656565"/>
                </a:solidFill>
                <a:latin typeface="Arial"/>
                <a:cs typeface="Arial"/>
              </a:rPr>
              <a:t>.</a:t>
            </a:r>
            <a:endParaRPr sz="600">
              <a:latin typeface="Arial"/>
              <a:cs typeface="Arial"/>
            </a:endParaRPr>
          </a:p>
          <a:p>
            <a:pPr marL="289560" marR="133985" indent="-277495">
              <a:lnSpc>
                <a:spcPts val="700"/>
              </a:lnSpc>
              <a:spcBef>
                <a:spcPts val="345"/>
              </a:spcBef>
            </a:pPr>
            <a:r>
              <a:rPr sz="600" spc="-5" dirty="0">
                <a:solidFill>
                  <a:srgbClr val="656565"/>
                </a:solidFill>
                <a:latin typeface="Arial"/>
                <a:cs typeface="Arial"/>
              </a:rPr>
              <a:t>Soltau, </a:t>
            </a:r>
            <a:r>
              <a:rPr sz="600" spc="10" dirty="0">
                <a:solidFill>
                  <a:srgbClr val="656565"/>
                </a:solidFill>
                <a:latin typeface="Arial"/>
                <a:cs typeface="Arial"/>
              </a:rPr>
              <a:t>H., </a:t>
            </a:r>
            <a:r>
              <a:rPr sz="600" spc="-5" dirty="0">
                <a:solidFill>
                  <a:srgbClr val="656565"/>
                </a:solidFill>
                <a:latin typeface="Arial"/>
                <a:cs typeface="Arial"/>
              </a:rPr>
              <a:t>Liao, </a:t>
            </a:r>
            <a:r>
              <a:rPr sz="600" spc="10" dirty="0">
                <a:solidFill>
                  <a:srgbClr val="656565"/>
                </a:solidFill>
                <a:latin typeface="Arial"/>
                <a:cs typeface="Arial"/>
              </a:rPr>
              <a:t>H., </a:t>
            </a:r>
            <a:r>
              <a:rPr sz="600" spc="-15" dirty="0">
                <a:solidFill>
                  <a:srgbClr val="656565"/>
                </a:solidFill>
                <a:latin typeface="Arial"/>
                <a:cs typeface="Arial"/>
              </a:rPr>
              <a:t>and Sak, </a:t>
            </a:r>
            <a:r>
              <a:rPr sz="600" spc="10" dirty="0">
                <a:solidFill>
                  <a:srgbClr val="656565"/>
                </a:solidFill>
                <a:latin typeface="Arial"/>
                <a:cs typeface="Arial"/>
              </a:rPr>
              <a:t>H. </a:t>
            </a:r>
            <a:r>
              <a:rPr sz="600" dirty="0">
                <a:solidFill>
                  <a:srgbClr val="656565"/>
                </a:solidFill>
                <a:latin typeface="Arial"/>
                <a:cs typeface="Arial"/>
              </a:rPr>
              <a:t>(2016). </a:t>
            </a:r>
            <a:r>
              <a:rPr sz="600" spc="-10" dirty="0">
                <a:solidFill>
                  <a:srgbClr val="656565"/>
                </a:solidFill>
                <a:latin typeface="Arial"/>
                <a:cs typeface="Arial"/>
              </a:rPr>
              <a:t>Neural </a:t>
            </a:r>
            <a:r>
              <a:rPr sz="600" spc="-30" dirty="0">
                <a:solidFill>
                  <a:srgbClr val="656565"/>
                </a:solidFill>
                <a:latin typeface="Arial"/>
                <a:cs typeface="Arial"/>
              </a:rPr>
              <a:t>speech </a:t>
            </a:r>
            <a:r>
              <a:rPr sz="600" spc="-15" dirty="0">
                <a:solidFill>
                  <a:srgbClr val="656565"/>
                </a:solidFill>
                <a:latin typeface="Arial"/>
                <a:cs typeface="Arial"/>
              </a:rPr>
              <a:t>recognizer: </a:t>
            </a:r>
            <a:r>
              <a:rPr sz="600" dirty="0">
                <a:solidFill>
                  <a:srgbClr val="656565"/>
                </a:solidFill>
                <a:latin typeface="Arial"/>
                <a:cs typeface="Arial"/>
              </a:rPr>
              <a:t>Acoustic-to-word </a:t>
            </a:r>
            <a:r>
              <a:rPr sz="600" spc="20" dirty="0">
                <a:solidFill>
                  <a:srgbClr val="656565"/>
                </a:solidFill>
                <a:latin typeface="Arial"/>
                <a:cs typeface="Arial"/>
              </a:rPr>
              <a:t>LSTM </a:t>
            </a:r>
            <a:r>
              <a:rPr sz="600" spc="-10" dirty="0">
                <a:solidFill>
                  <a:srgbClr val="656565"/>
                </a:solidFill>
                <a:latin typeface="Arial"/>
                <a:cs typeface="Arial"/>
              </a:rPr>
              <a:t>model </a:t>
            </a:r>
            <a:r>
              <a:rPr sz="600" dirty="0">
                <a:solidFill>
                  <a:srgbClr val="656565"/>
                </a:solidFill>
                <a:latin typeface="Arial"/>
                <a:cs typeface="Arial"/>
              </a:rPr>
              <a:t>for </a:t>
            </a:r>
            <a:r>
              <a:rPr sz="600" spc="-20" dirty="0">
                <a:solidFill>
                  <a:srgbClr val="656565"/>
                </a:solidFill>
                <a:latin typeface="Arial"/>
                <a:cs typeface="Arial"/>
              </a:rPr>
              <a:t>large </a:t>
            </a:r>
            <a:r>
              <a:rPr sz="600" spc="-10" dirty="0">
                <a:solidFill>
                  <a:srgbClr val="656565"/>
                </a:solidFill>
                <a:latin typeface="Arial"/>
                <a:cs typeface="Arial"/>
              </a:rPr>
              <a:t>vocabulary  </a:t>
            </a:r>
            <a:r>
              <a:rPr sz="600" spc="-30" dirty="0">
                <a:solidFill>
                  <a:srgbClr val="656565"/>
                </a:solidFill>
                <a:latin typeface="Arial"/>
                <a:cs typeface="Arial"/>
              </a:rPr>
              <a:t>speech </a:t>
            </a:r>
            <a:r>
              <a:rPr sz="600" spc="-5" dirty="0">
                <a:solidFill>
                  <a:srgbClr val="656565"/>
                </a:solidFill>
                <a:latin typeface="Arial"/>
                <a:cs typeface="Arial"/>
              </a:rPr>
              <a:t>recognition. </a:t>
            </a:r>
            <a:r>
              <a:rPr sz="600" i="1" spc="5" dirty="0">
                <a:solidFill>
                  <a:srgbClr val="656565"/>
                </a:solidFill>
                <a:latin typeface="Lucida Sans"/>
                <a:cs typeface="Lucida Sans"/>
              </a:rPr>
              <a:t>CoRR</a:t>
            </a:r>
            <a:r>
              <a:rPr sz="600" spc="5" dirty="0">
                <a:solidFill>
                  <a:srgbClr val="656565"/>
                </a:solidFill>
                <a:latin typeface="Arial"/>
                <a:cs typeface="Arial"/>
              </a:rPr>
              <a:t>,</a:t>
            </a:r>
            <a:r>
              <a:rPr sz="600" spc="-65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656565"/>
                </a:solidFill>
                <a:latin typeface="Arial"/>
                <a:cs typeface="Arial"/>
              </a:rPr>
              <a:t>abs/1610.09975.</a:t>
            </a:r>
            <a:endParaRPr sz="600">
              <a:latin typeface="Arial"/>
              <a:cs typeface="Arial"/>
            </a:endParaRPr>
          </a:p>
          <a:p>
            <a:pPr marL="289560" marR="196215" indent="-277495">
              <a:lnSpc>
                <a:spcPts val="700"/>
              </a:lnSpc>
              <a:spcBef>
                <a:spcPts val="315"/>
              </a:spcBef>
            </a:pPr>
            <a:r>
              <a:rPr sz="600" spc="-15" dirty="0">
                <a:solidFill>
                  <a:srgbClr val="656565"/>
                </a:solidFill>
                <a:latin typeface="Arial"/>
                <a:cs typeface="Arial"/>
              </a:rPr>
              <a:t>van </a:t>
            </a:r>
            <a:r>
              <a:rPr sz="600" spc="-25" dirty="0">
                <a:solidFill>
                  <a:srgbClr val="656565"/>
                </a:solidFill>
                <a:latin typeface="Arial"/>
                <a:cs typeface="Arial"/>
              </a:rPr>
              <a:t>den </a:t>
            </a:r>
            <a:r>
              <a:rPr sz="600" spc="-5" dirty="0">
                <a:solidFill>
                  <a:srgbClr val="656565"/>
                </a:solidFill>
                <a:latin typeface="Arial"/>
                <a:cs typeface="Arial"/>
              </a:rPr>
              <a:t>Oord, </a:t>
            </a:r>
            <a:r>
              <a:rPr sz="600" spc="10" dirty="0">
                <a:solidFill>
                  <a:srgbClr val="656565"/>
                </a:solidFill>
                <a:latin typeface="Arial"/>
                <a:cs typeface="Arial"/>
              </a:rPr>
              <a:t>A., </a:t>
            </a:r>
            <a:r>
              <a:rPr sz="600" spc="-10" dirty="0">
                <a:solidFill>
                  <a:srgbClr val="656565"/>
                </a:solidFill>
                <a:latin typeface="Arial"/>
                <a:cs typeface="Arial"/>
              </a:rPr>
              <a:t>Dieleman, S., Zen, </a:t>
            </a:r>
            <a:r>
              <a:rPr sz="600" spc="10" dirty="0">
                <a:solidFill>
                  <a:srgbClr val="656565"/>
                </a:solidFill>
                <a:latin typeface="Arial"/>
                <a:cs typeface="Arial"/>
              </a:rPr>
              <a:t>H., </a:t>
            </a:r>
            <a:r>
              <a:rPr sz="600" spc="-15" dirty="0">
                <a:solidFill>
                  <a:srgbClr val="656565"/>
                </a:solidFill>
                <a:latin typeface="Arial"/>
                <a:cs typeface="Arial"/>
              </a:rPr>
              <a:t>Simonyan, </a:t>
            </a:r>
            <a:r>
              <a:rPr sz="600" spc="15" dirty="0">
                <a:solidFill>
                  <a:srgbClr val="656565"/>
                </a:solidFill>
                <a:latin typeface="Arial"/>
                <a:cs typeface="Arial"/>
              </a:rPr>
              <a:t>K., </a:t>
            </a:r>
            <a:r>
              <a:rPr sz="600" spc="-10" dirty="0">
                <a:solidFill>
                  <a:srgbClr val="656565"/>
                </a:solidFill>
                <a:latin typeface="Arial"/>
                <a:cs typeface="Arial"/>
              </a:rPr>
              <a:t>Vinyals, </a:t>
            </a:r>
            <a:r>
              <a:rPr sz="600" spc="5" dirty="0">
                <a:solidFill>
                  <a:srgbClr val="656565"/>
                </a:solidFill>
                <a:latin typeface="Arial"/>
                <a:cs typeface="Arial"/>
              </a:rPr>
              <a:t>O., </a:t>
            </a:r>
            <a:r>
              <a:rPr sz="600" spc="-25" dirty="0">
                <a:solidFill>
                  <a:srgbClr val="656565"/>
                </a:solidFill>
                <a:latin typeface="Arial"/>
                <a:cs typeface="Arial"/>
              </a:rPr>
              <a:t>Graves, </a:t>
            </a:r>
            <a:r>
              <a:rPr sz="600" spc="10" dirty="0">
                <a:solidFill>
                  <a:srgbClr val="656565"/>
                </a:solidFill>
                <a:latin typeface="Arial"/>
                <a:cs typeface="Arial"/>
              </a:rPr>
              <a:t>A., </a:t>
            </a:r>
            <a:r>
              <a:rPr sz="600" spc="-10" dirty="0">
                <a:solidFill>
                  <a:srgbClr val="656565"/>
                </a:solidFill>
                <a:latin typeface="Arial"/>
                <a:cs typeface="Arial"/>
              </a:rPr>
              <a:t>Kalchbrenner, </a:t>
            </a:r>
            <a:r>
              <a:rPr sz="600" spc="10" dirty="0">
                <a:solidFill>
                  <a:srgbClr val="656565"/>
                </a:solidFill>
                <a:latin typeface="Arial"/>
                <a:cs typeface="Arial"/>
              </a:rPr>
              <a:t>N., </a:t>
            </a:r>
            <a:r>
              <a:rPr sz="600" spc="-15" dirty="0">
                <a:solidFill>
                  <a:srgbClr val="656565"/>
                </a:solidFill>
                <a:latin typeface="Arial"/>
                <a:cs typeface="Arial"/>
              </a:rPr>
              <a:t>Senior, </a:t>
            </a:r>
            <a:r>
              <a:rPr sz="600" spc="15" dirty="0">
                <a:solidFill>
                  <a:srgbClr val="656565"/>
                </a:solidFill>
                <a:latin typeface="Arial"/>
                <a:cs typeface="Arial"/>
              </a:rPr>
              <a:t>A. W., </a:t>
            </a:r>
            <a:r>
              <a:rPr sz="600" spc="-15" dirty="0">
                <a:solidFill>
                  <a:srgbClr val="656565"/>
                </a:solidFill>
                <a:latin typeface="Arial"/>
                <a:cs typeface="Arial"/>
              </a:rPr>
              <a:t>and  </a:t>
            </a:r>
            <a:r>
              <a:rPr sz="600" spc="-5" dirty="0">
                <a:solidFill>
                  <a:srgbClr val="656565"/>
                </a:solidFill>
                <a:latin typeface="Arial"/>
                <a:cs typeface="Arial"/>
              </a:rPr>
              <a:t>Kavukcuoglu, </a:t>
            </a:r>
            <a:r>
              <a:rPr sz="600" spc="25" dirty="0">
                <a:solidFill>
                  <a:srgbClr val="656565"/>
                </a:solidFill>
                <a:latin typeface="Arial"/>
                <a:cs typeface="Arial"/>
              </a:rPr>
              <a:t>K. </a:t>
            </a:r>
            <a:r>
              <a:rPr sz="600" spc="5" dirty="0">
                <a:solidFill>
                  <a:srgbClr val="656565"/>
                </a:solidFill>
                <a:latin typeface="Arial"/>
                <a:cs typeface="Arial"/>
              </a:rPr>
              <a:t>(2016). </a:t>
            </a:r>
            <a:r>
              <a:rPr sz="600" spc="-10" dirty="0">
                <a:solidFill>
                  <a:srgbClr val="656565"/>
                </a:solidFill>
                <a:latin typeface="Arial"/>
                <a:cs typeface="Arial"/>
              </a:rPr>
              <a:t>Wavenet: </a:t>
            </a:r>
            <a:r>
              <a:rPr sz="600" spc="20" dirty="0">
                <a:solidFill>
                  <a:srgbClr val="656565"/>
                </a:solidFill>
                <a:latin typeface="Arial"/>
                <a:cs typeface="Arial"/>
              </a:rPr>
              <a:t>A </a:t>
            </a:r>
            <a:r>
              <a:rPr sz="600" spc="-15" dirty="0">
                <a:solidFill>
                  <a:srgbClr val="656565"/>
                </a:solidFill>
                <a:latin typeface="Arial"/>
                <a:cs typeface="Arial"/>
              </a:rPr>
              <a:t>generative </a:t>
            </a:r>
            <a:r>
              <a:rPr sz="600" spc="-10" dirty="0">
                <a:solidFill>
                  <a:srgbClr val="656565"/>
                </a:solidFill>
                <a:latin typeface="Arial"/>
                <a:cs typeface="Arial"/>
              </a:rPr>
              <a:t>model </a:t>
            </a:r>
            <a:r>
              <a:rPr sz="600" dirty="0">
                <a:solidFill>
                  <a:srgbClr val="656565"/>
                </a:solidFill>
                <a:latin typeface="Arial"/>
                <a:cs typeface="Arial"/>
              </a:rPr>
              <a:t>for </a:t>
            </a:r>
            <a:r>
              <a:rPr sz="600" spc="-15" dirty="0">
                <a:solidFill>
                  <a:srgbClr val="656565"/>
                </a:solidFill>
                <a:latin typeface="Arial"/>
                <a:cs typeface="Arial"/>
              </a:rPr>
              <a:t>raw </a:t>
            </a:r>
            <a:r>
              <a:rPr sz="600" spc="-5" dirty="0">
                <a:solidFill>
                  <a:srgbClr val="656565"/>
                </a:solidFill>
                <a:latin typeface="Arial"/>
                <a:cs typeface="Arial"/>
              </a:rPr>
              <a:t>audio. </a:t>
            </a:r>
            <a:r>
              <a:rPr sz="600" i="1" spc="5" dirty="0">
                <a:solidFill>
                  <a:srgbClr val="656565"/>
                </a:solidFill>
                <a:latin typeface="Lucida Sans"/>
                <a:cs typeface="Lucida Sans"/>
              </a:rPr>
              <a:t>CoRR</a:t>
            </a:r>
            <a:r>
              <a:rPr sz="600" spc="5" dirty="0">
                <a:solidFill>
                  <a:srgbClr val="656565"/>
                </a:solidFill>
                <a:latin typeface="Arial"/>
                <a:cs typeface="Arial"/>
              </a:rPr>
              <a:t>,</a:t>
            </a:r>
            <a:r>
              <a:rPr sz="600" spc="-85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656565"/>
                </a:solidFill>
                <a:latin typeface="Arial"/>
                <a:cs typeface="Arial"/>
              </a:rPr>
              <a:t>abs/1609.03499.</a:t>
            </a:r>
            <a:endParaRPr sz="600">
              <a:latin typeface="Arial"/>
              <a:cs typeface="Arial"/>
            </a:endParaRPr>
          </a:p>
          <a:p>
            <a:pPr marL="289560" marR="151130" indent="-277495">
              <a:lnSpc>
                <a:spcPts val="700"/>
              </a:lnSpc>
              <a:spcBef>
                <a:spcPts val="320"/>
              </a:spcBef>
            </a:pPr>
            <a:r>
              <a:rPr sz="600" spc="-5" dirty="0">
                <a:solidFill>
                  <a:srgbClr val="656565"/>
                </a:solidFill>
                <a:latin typeface="Arial"/>
                <a:cs typeface="Arial"/>
              </a:rPr>
              <a:t>Waibel, </a:t>
            </a:r>
            <a:r>
              <a:rPr sz="600" spc="10" dirty="0">
                <a:solidFill>
                  <a:srgbClr val="656565"/>
                </a:solidFill>
                <a:latin typeface="Arial"/>
                <a:cs typeface="Arial"/>
              </a:rPr>
              <a:t>A., </a:t>
            </a:r>
            <a:r>
              <a:rPr sz="600" spc="-20" dirty="0">
                <a:solidFill>
                  <a:srgbClr val="656565"/>
                </a:solidFill>
                <a:latin typeface="Arial"/>
                <a:cs typeface="Arial"/>
              </a:rPr>
              <a:t>Hanazawa, </a:t>
            </a:r>
            <a:r>
              <a:rPr sz="600" spc="25" dirty="0">
                <a:solidFill>
                  <a:srgbClr val="656565"/>
                </a:solidFill>
                <a:latin typeface="Arial"/>
                <a:cs typeface="Arial"/>
              </a:rPr>
              <a:t>T., </a:t>
            </a:r>
            <a:r>
              <a:rPr sz="600" spc="10" dirty="0">
                <a:solidFill>
                  <a:srgbClr val="656565"/>
                </a:solidFill>
                <a:latin typeface="Arial"/>
                <a:cs typeface="Arial"/>
              </a:rPr>
              <a:t>Hinton, </a:t>
            </a:r>
            <a:r>
              <a:rPr sz="600" spc="-10" dirty="0">
                <a:solidFill>
                  <a:srgbClr val="656565"/>
                </a:solidFill>
                <a:latin typeface="Arial"/>
                <a:cs typeface="Arial"/>
              </a:rPr>
              <a:t>G., </a:t>
            </a:r>
            <a:r>
              <a:rPr sz="600" spc="-15" dirty="0">
                <a:solidFill>
                  <a:srgbClr val="656565"/>
                </a:solidFill>
                <a:latin typeface="Arial"/>
                <a:cs typeface="Arial"/>
              </a:rPr>
              <a:t>Shikano, </a:t>
            </a:r>
            <a:r>
              <a:rPr sz="600" spc="15" dirty="0">
                <a:solidFill>
                  <a:srgbClr val="656565"/>
                </a:solidFill>
                <a:latin typeface="Arial"/>
                <a:cs typeface="Arial"/>
              </a:rPr>
              <a:t>K., </a:t>
            </a:r>
            <a:r>
              <a:rPr sz="600" spc="-15" dirty="0">
                <a:solidFill>
                  <a:srgbClr val="656565"/>
                </a:solidFill>
                <a:latin typeface="Arial"/>
                <a:cs typeface="Arial"/>
              </a:rPr>
              <a:t>and </a:t>
            </a:r>
            <a:r>
              <a:rPr sz="600" spc="-10" dirty="0">
                <a:solidFill>
                  <a:srgbClr val="656565"/>
                </a:solidFill>
                <a:latin typeface="Arial"/>
                <a:cs typeface="Arial"/>
              </a:rPr>
              <a:t>Lang, </a:t>
            </a:r>
            <a:r>
              <a:rPr sz="600" spc="25" dirty="0">
                <a:solidFill>
                  <a:srgbClr val="656565"/>
                </a:solidFill>
                <a:latin typeface="Arial"/>
                <a:cs typeface="Arial"/>
              </a:rPr>
              <a:t>K. </a:t>
            </a:r>
            <a:r>
              <a:rPr sz="600" spc="5" dirty="0">
                <a:solidFill>
                  <a:srgbClr val="656565"/>
                </a:solidFill>
                <a:latin typeface="Arial"/>
                <a:cs typeface="Arial"/>
              </a:rPr>
              <a:t>(1989). </a:t>
            </a:r>
            <a:r>
              <a:rPr sz="600" spc="-20" dirty="0">
                <a:solidFill>
                  <a:srgbClr val="656565"/>
                </a:solidFill>
                <a:latin typeface="Arial"/>
                <a:cs typeface="Arial"/>
              </a:rPr>
              <a:t>Phoneme </a:t>
            </a:r>
            <a:r>
              <a:rPr sz="600" spc="-5" dirty="0">
                <a:solidFill>
                  <a:srgbClr val="656565"/>
                </a:solidFill>
                <a:latin typeface="Arial"/>
                <a:cs typeface="Arial"/>
              </a:rPr>
              <a:t>recognition </a:t>
            </a:r>
            <a:r>
              <a:rPr sz="600" spc="-15" dirty="0">
                <a:solidFill>
                  <a:srgbClr val="656565"/>
                </a:solidFill>
                <a:latin typeface="Arial"/>
                <a:cs typeface="Arial"/>
              </a:rPr>
              <a:t>using </a:t>
            </a:r>
            <a:r>
              <a:rPr sz="600" spc="-10" dirty="0">
                <a:solidFill>
                  <a:srgbClr val="656565"/>
                </a:solidFill>
                <a:latin typeface="Arial"/>
                <a:cs typeface="Arial"/>
              </a:rPr>
              <a:t>time-delay neural  </a:t>
            </a:r>
            <a:r>
              <a:rPr sz="600" spc="-15" dirty="0">
                <a:solidFill>
                  <a:srgbClr val="656565"/>
                </a:solidFill>
                <a:latin typeface="Arial"/>
                <a:cs typeface="Arial"/>
              </a:rPr>
              <a:t>networks. </a:t>
            </a:r>
            <a:r>
              <a:rPr sz="600" i="1" spc="40" dirty="0">
                <a:solidFill>
                  <a:srgbClr val="656565"/>
                </a:solidFill>
                <a:latin typeface="Lucida Sans"/>
                <a:cs typeface="Lucida Sans"/>
              </a:rPr>
              <a:t>IEEE </a:t>
            </a:r>
            <a:r>
              <a:rPr sz="600" i="1" spc="-40" dirty="0">
                <a:solidFill>
                  <a:srgbClr val="656565"/>
                </a:solidFill>
                <a:latin typeface="Lucida Sans"/>
                <a:cs typeface="Lucida Sans"/>
              </a:rPr>
              <a:t>Transactions </a:t>
            </a:r>
            <a:r>
              <a:rPr sz="600" i="1" spc="-35" dirty="0">
                <a:solidFill>
                  <a:srgbClr val="656565"/>
                </a:solidFill>
                <a:latin typeface="Lucida Sans"/>
                <a:cs typeface="Lucida Sans"/>
              </a:rPr>
              <a:t>on </a:t>
            </a:r>
            <a:r>
              <a:rPr sz="600" i="1" spc="-25" dirty="0">
                <a:solidFill>
                  <a:srgbClr val="656565"/>
                </a:solidFill>
                <a:latin typeface="Lucida Sans"/>
                <a:cs typeface="Lucida Sans"/>
              </a:rPr>
              <a:t>Acoustics, Speech </a:t>
            </a:r>
            <a:r>
              <a:rPr sz="600" i="1" spc="-50" dirty="0">
                <a:solidFill>
                  <a:srgbClr val="656565"/>
                </a:solidFill>
                <a:latin typeface="Lucida Sans"/>
                <a:cs typeface="Lucida Sans"/>
              </a:rPr>
              <a:t>and </a:t>
            </a:r>
            <a:r>
              <a:rPr sz="600" i="1" spc="-30" dirty="0">
                <a:solidFill>
                  <a:srgbClr val="656565"/>
                </a:solidFill>
                <a:latin typeface="Lucida Sans"/>
                <a:cs typeface="Lucida Sans"/>
              </a:rPr>
              <a:t>Signal Processing</a:t>
            </a:r>
            <a:r>
              <a:rPr sz="600" spc="-30" dirty="0">
                <a:solidFill>
                  <a:srgbClr val="656565"/>
                </a:solidFill>
                <a:latin typeface="Arial"/>
                <a:cs typeface="Arial"/>
              </a:rPr>
              <a:t>,</a:t>
            </a:r>
            <a:r>
              <a:rPr sz="600" spc="50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600" spc="5" dirty="0">
                <a:solidFill>
                  <a:srgbClr val="656565"/>
                </a:solidFill>
                <a:latin typeface="Arial"/>
                <a:cs typeface="Arial"/>
              </a:rPr>
              <a:t>37(3).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ts val="710"/>
              </a:lnSpc>
              <a:spcBef>
                <a:spcPts val="280"/>
              </a:spcBef>
            </a:pPr>
            <a:r>
              <a:rPr sz="600" spc="5" dirty="0">
                <a:solidFill>
                  <a:srgbClr val="656565"/>
                </a:solidFill>
                <a:latin typeface="Arial"/>
                <a:cs typeface="Arial"/>
              </a:rPr>
              <a:t>Wu, </a:t>
            </a:r>
            <a:r>
              <a:rPr sz="600" spc="10" dirty="0">
                <a:solidFill>
                  <a:srgbClr val="656565"/>
                </a:solidFill>
                <a:latin typeface="Arial"/>
                <a:cs typeface="Arial"/>
              </a:rPr>
              <a:t>Y., </a:t>
            </a:r>
            <a:r>
              <a:rPr sz="600" spc="-15" dirty="0">
                <a:solidFill>
                  <a:srgbClr val="656565"/>
                </a:solidFill>
                <a:latin typeface="Arial"/>
                <a:cs typeface="Arial"/>
              </a:rPr>
              <a:t>Schuster, </a:t>
            </a:r>
            <a:r>
              <a:rPr sz="600" spc="20" dirty="0">
                <a:solidFill>
                  <a:srgbClr val="656565"/>
                </a:solidFill>
                <a:latin typeface="Arial"/>
                <a:cs typeface="Arial"/>
              </a:rPr>
              <a:t>M., </a:t>
            </a:r>
            <a:r>
              <a:rPr sz="600" spc="-25" dirty="0">
                <a:solidFill>
                  <a:srgbClr val="656565"/>
                </a:solidFill>
                <a:latin typeface="Arial"/>
                <a:cs typeface="Arial"/>
              </a:rPr>
              <a:t>Chen, </a:t>
            </a:r>
            <a:r>
              <a:rPr sz="600" spc="10" dirty="0">
                <a:solidFill>
                  <a:srgbClr val="656565"/>
                </a:solidFill>
                <a:latin typeface="Arial"/>
                <a:cs typeface="Arial"/>
              </a:rPr>
              <a:t>Z., </a:t>
            </a:r>
            <a:r>
              <a:rPr sz="600" spc="-10" dirty="0">
                <a:solidFill>
                  <a:srgbClr val="656565"/>
                </a:solidFill>
                <a:latin typeface="Arial"/>
                <a:cs typeface="Arial"/>
              </a:rPr>
              <a:t>Le, </a:t>
            </a:r>
            <a:r>
              <a:rPr sz="600" spc="5" dirty="0">
                <a:solidFill>
                  <a:srgbClr val="656565"/>
                </a:solidFill>
                <a:latin typeface="Arial"/>
                <a:cs typeface="Arial"/>
              </a:rPr>
              <a:t>Q. </a:t>
            </a:r>
            <a:r>
              <a:rPr sz="600" spc="10" dirty="0">
                <a:solidFill>
                  <a:srgbClr val="656565"/>
                </a:solidFill>
                <a:latin typeface="Arial"/>
                <a:cs typeface="Arial"/>
              </a:rPr>
              <a:t>V., </a:t>
            </a:r>
            <a:r>
              <a:rPr sz="600" spc="-5" dirty="0">
                <a:solidFill>
                  <a:srgbClr val="656565"/>
                </a:solidFill>
                <a:latin typeface="Arial"/>
                <a:cs typeface="Arial"/>
              </a:rPr>
              <a:t>Norouzi, </a:t>
            </a:r>
            <a:r>
              <a:rPr sz="600" spc="20" dirty="0">
                <a:solidFill>
                  <a:srgbClr val="656565"/>
                </a:solidFill>
                <a:latin typeface="Arial"/>
                <a:cs typeface="Arial"/>
              </a:rPr>
              <a:t>M., </a:t>
            </a:r>
            <a:r>
              <a:rPr sz="600" spc="-20" dirty="0">
                <a:solidFill>
                  <a:srgbClr val="656565"/>
                </a:solidFill>
                <a:latin typeface="Arial"/>
                <a:cs typeface="Arial"/>
              </a:rPr>
              <a:t>Macherey, </a:t>
            </a:r>
            <a:r>
              <a:rPr sz="600" spc="15" dirty="0">
                <a:solidFill>
                  <a:srgbClr val="656565"/>
                </a:solidFill>
                <a:latin typeface="Arial"/>
                <a:cs typeface="Arial"/>
              </a:rPr>
              <a:t>W., </a:t>
            </a:r>
            <a:r>
              <a:rPr sz="600" spc="10" dirty="0">
                <a:solidFill>
                  <a:srgbClr val="656565"/>
                </a:solidFill>
                <a:latin typeface="Arial"/>
                <a:cs typeface="Arial"/>
              </a:rPr>
              <a:t>Krikun, </a:t>
            </a:r>
            <a:r>
              <a:rPr sz="600" spc="20" dirty="0">
                <a:solidFill>
                  <a:srgbClr val="656565"/>
                </a:solidFill>
                <a:latin typeface="Arial"/>
                <a:cs typeface="Arial"/>
              </a:rPr>
              <a:t>M., </a:t>
            </a:r>
            <a:r>
              <a:rPr sz="600" spc="-20" dirty="0">
                <a:solidFill>
                  <a:srgbClr val="656565"/>
                </a:solidFill>
                <a:latin typeface="Arial"/>
                <a:cs typeface="Arial"/>
              </a:rPr>
              <a:t>Cao, </a:t>
            </a:r>
            <a:r>
              <a:rPr sz="600" spc="10" dirty="0">
                <a:solidFill>
                  <a:srgbClr val="656565"/>
                </a:solidFill>
                <a:latin typeface="Arial"/>
                <a:cs typeface="Arial"/>
              </a:rPr>
              <a:t>Y., </a:t>
            </a:r>
            <a:r>
              <a:rPr sz="600" spc="-20" dirty="0">
                <a:solidFill>
                  <a:srgbClr val="656565"/>
                </a:solidFill>
                <a:latin typeface="Arial"/>
                <a:cs typeface="Arial"/>
              </a:rPr>
              <a:t>Gao, </a:t>
            </a:r>
            <a:r>
              <a:rPr sz="600" spc="5" dirty="0">
                <a:solidFill>
                  <a:srgbClr val="656565"/>
                </a:solidFill>
                <a:latin typeface="Arial"/>
                <a:cs typeface="Arial"/>
              </a:rPr>
              <a:t>Q., </a:t>
            </a:r>
            <a:r>
              <a:rPr sz="600" spc="-20" dirty="0">
                <a:solidFill>
                  <a:srgbClr val="656565"/>
                </a:solidFill>
                <a:latin typeface="Arial"/>
                <a:cs typeface="Arial"/>
              </a:rPr>
              <a:t>Macherey,</a:t>
            </a:r>
            <a:r>
              <a:rPr sz="600" spc="-55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600" spc="15" dirty="0">
                <a:solidFill>
                  <a:srgbClr val="656565"/>
                </a:solidFill>
                <a:latin typeface="Arial"/>
                <a:cs typeface="Arial"/>
              </a:rPr>
              <a:t>K.,</a:t>
            </a:r>
            <a:endParaRPr sz="600">
              <a:latin typeface="Arial"/>
              <a:cs typeface="Arial"/>
            </a:endParaRPr>
          </a:p>
          <a:p>
            <a:pPr marL="289560">
              <a:lnSpc>
                <a:spcPts val="695"/>
              </a:lnSpc>
            </a:pPr>
            <a:r>
              <a:rPr sz="600" dirty="0">
                <a:solidFill>
                  <a:srgbClr val="656565"/>
                </a:solidFill>
                <a:latin typeface="Arial"/>
                <a:cs typeface="Arial"/>
              </a:rPr>
              <a:t>Klingner, </a:t>
            </a:r>
            <a:r>
              <a:rPr sz="600" spc="5" dirty="0">
                <a:solidFill>
                  <a:srgbClr val="656565"/>
                </a:solidFill>
                <a:latin typeface="Arial"/>
                <a:cs typeface="Arial"/>
              </a:rPr>
              <a:t>J., </a:t>
            </a:r>
            <a:r>
              <a:rPr sz="600" spc="-20" dirty="0">
                <a:solidFill>
                  <a:srgbClr val="656565"/>
                </a:solidFill>
                <a:latin typeface="Arial"/>
                <a:cs typeface="Arial"/>
              </a:rPr>
              <a:t>Shah, </a:t>
            </a:r>
            <a:r>
              <a:rPr sz="600" spc="10" dirty="0">
                <a:solidFill>
                  <a:srgbClr val="656565"/>
                </a:solidFill>
                <a:latin typeface="Arial"/>
                <a:cs typeface="Arial"/>
              </a:rPr>
              <a:t>A., </a:t>
            </a:r>
            <a:r>
              <a:rPr sz="600" spc="-15" dirty="0">
                <a:solidFill>
                  <a:srgbClr val="656565"/>
                </a:solidFill>
                <a:latin typeface="Arial"/>
                <a:cs typeface="Arial"/>
              </a:rPr>
              <a:t>Johnson, </a:t>
            </a:r>
            <a:r>
              <a:rPr sz="600" spc="20" dirty="0">
                <a:solidFill>
                  <a:srgbClr val="656565"/>
                </a:solidFill>
                <a:latin typeface="Arial"/>
                <a:cs typeface="Arial"/>
              </a:rPr>
              <a:t>M., </a:t>
            </a:r>
            <a:r>
              <a:rPr sz="600" spc="5" dirty="0">
                <a:solidFill>
                  <a:srgbClr val="656565"/>
                </a:solidFill>
                <a:latin typeface="Arial"/>
                <a:cs typeface="Arial"/>
              </a:rPr>
              <a:t>Liu, </a:t>
            </a:r>
            <a:r>
              <a:rPr sz="600" spc="10" dirty="0">
                <a:solidFill>
                  <a:srgbClr val="656565"/>
                </a:solidFill>
                <a:latin typeface="Arial"/>
                <a:cs typeface="Arial"/>
              </a:rPr>
              <a:t>X., </a:t>
            </a:r>
            <a:r>
              <a:rPr sz="600" spc="-10" dirty="0">
                <a:solidFill>
                  <a:srgbClr val="656565"/>
                </a:solidFill>
                <a:latin typeface="Arial"/>
                <a:cs typeface="Arial"/>
              </a:rPr>
              <a:t>Kaiser, </a:t>
            </a:r>
            <a:r>
              <a:rPr sz="600" spc="10" dirty="0">
                <a:solidFill>
                  <a:srgbClr val="656565"/>
                </a:solidFill>
                <a:latin typeface="Arial"/>
                <a:cs typeface="Arial"/>
              </a:rPr>
              <a:t>L., </a:t>
            </a:r>
            <a:r>
              <a:rPr sz="600" spc="-25" dirty="0">
                <a:solidFill>
                  <a:srgbClr val="656565"/>
                </a:solidFill>
                <a:latin typeface="Arial"/>
                <a:cs typeface="Arial"/>
              </a:rPr>
              <a:t>Gouws, </a:t>
            </a:r>
            <a:r>
              <a:rPr sz="600" spc="-10" dirty="0">
                <a:solidFill>
                  <a:srgbClr val="656565"/>
                </a:solidFill>
                <a:latin typeface="Arial"/>
                <a:cs typeface="Arial"/>
              </a:rPr>
              <a:t>S., </a:t>
            </a:r>
            <a:r>
              <a:rPr sz="600" spc="10" dirty="0">
                <a:solidFill>
                  <a:srgbClr val="656565"/>
                </a:solidFill>
                <a:latin typeface="Arial"/>
                <a:cs typeface="Arial"/>
              </a:rPr>
              <a:t>Kato, Y., </a:t>
            </a:r>
            <a:r>
              <a:rPr sz="600" dirty="0">
                <a:solidFill>
                  <a:srgbClr val="656565"/>
                </a:solidFill>
                <a:latin typeface="Arial"/>
                <a:cs typeface="Arial"/>
              </a:rPr>
              <a:t>Kudo, </a:t>
            </a:r>
            <a:r>
              <a:rPr sz="600" spc="25" dirty="0">
                <a:solidFill>
                  <a:srgbClr val="656565"/>
                </a:solidFill>
                <a:latin typeface="Arial"/>
                <a:cs typeface="Arial"/>
              </a:rPr>
              <a:t>T., </a:t>
            </a:r>
            <a:r>
              <a:rPr sz="600" spc="-15" dirty="0">
                <a:solidFill>
                  <a:srgbClr val="656565"/>
                </a:solidFill>
                <a:latin typeface="Arial"/>
                <a:cs typeface="Arial"/>
              </a:rPr>
              <a:t>Kazawa, </a:t>
            </a:r>
            <a:r>
              <a:rPr sz="600" spc="10" dirty="0">
                <a:solidFill>
                  <a:srgbClr val="656565"/>
                </a:solidFill>
                <a:latin typeface="Arial"/>
                <a:cs typeface="Arial"/>
              </a:rPr>
              <a:t>H., </a:t>
            </a:r>
            <a:r>
              <a:rPr sz="600" spc="-20" dirty="0">
                <a:solidFill>
                  <a:srgbClr val="656565"/>
                </a:solidFill>
                <a:latin typeface="Arial"/>
                <a:cs typeface="Arial"/>
              </a:rPr>
              <a:t>Stevens,</a:t>
            </a:r>
            <a:r>
              <a:rPr sz="600" spc="50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600" spc="15" dirty="0">
                <a:solidFill>
                  <a:srgbClr val="656565"/>
                </a:solidFill>
                <a:latin typeface="Arial"/>
                <a:cs typeface="Arial"/>
              </a:rPr>
              <a:t>K.,</a:t>
            </a:r>
            <a:endParaRPr sz="600">
              <a:latin typeface="Arial"/>
              <a:cs typeface="Arial"/>
            </a:endParaRPr>
          </a:p>
          <a:p>
            <a:pPr marL="289560" marR="5080">
              <a:lnSpc>
                <a:spcPts val="700"/>
              </a:lnSpc>
              <a:spcBef>
                <a:spcPts val="30"/>
              </a:spcBef>
            </a:pPr>
            <a:r>
              <a:rPr sz="600" spc="5" dirty="0">
                <a:solidFill>
                  <a:srgbClr val="656565"/>
                </a:solidFill>
                <a:latin typeface="Arial"/>
                <a:cs typeface="Arial"/>
              </a:rPr>
              <a:t>Kurian, </a:t>
            </a:r>
            <a:r>
              <a:rPr sz="600" spc="-10" dirty="0">
                <a:solidFill>
                  <a:srgbClr val="656565"/>
                </a:solidFill>
                <a:latin typeface="Arial"/>
                <a:cs typeface="Arial"/>
              </a:rPr>
              <a:t>G., </a:t>
            </a:r>
            <a:r>
              <a:rPr sz="600" spc="5" dirty="0">
                <a:solidFill>
                  <a:srgbClr val="656565"/>
                </a:solidFill>
                <a:latin typeface="Arial"/>
                <a:cs typeface="Arial"/>
              </a:rPr>
              <a:t>Patil, </a:t>
            </a:r>
            <a:r>
              <a:rPr sz="600" spc="10" dirty="0">
                <a:solidFill>
                  <a:srgbClr val="656565"/>
                </a:solidFill>
                <a:latin typeface="Arial"/>
                <a:cs typeface="Arial"/>
              </a:rPr>
              <a:t>N., </a:t>
            </a:r>
            <a:r>
              <a:rPr sz="600" spc="-10" dirty="0">
                <a:solidFill>
                  <a:srgbClr val="656565"/>
                </a:solidFill>
                <a:latin typeface="Arial"/>
                <a:cs typeface="Arial"/>
              </a:rPr>
              <a:t>Wang, </a:t>
            </a:r>
            <a:r>
              <a:rPr sz="600" spc="15" dirty="0">
                <a:solidFill>
                  <a:srgbClr val="656565"/>
                </a:solidFill>
                <a:latin typeface="Arial"/>
                <a:cs typeface="Arial"/>
              </a:rPr>
              <a:t>W., </a:t>
            </a:r>
            <a:r>
              <a:rPr sz="600" spc="-15" dirty="0">
                <a:solidFill>
                  <a:srgbClr val="656565"/>
                </a:solidFill>
                <a:latin typeface="Arial"/>
                <a:cs typeface="Arial"/>
              </a:rPr>
              <a:t>Young, </a:t>
            </a:r>
            <a:r>
              <a:rPr sz="600" spc="-10" dirty="0">
                <a:solidFill>
                  <a:srgbClr val="656565"/>
                </a:solidFill>
                <a:latin typeface="Arial"/>
                <a:cs typeface="Arial"/>
              </a:rPr>
              <a:t>C., </a:t>
            </a:r>
            <a:r>
              <a:rPr sz="600" spc="5" dirty="0">
                <a:solidFill>
                  <a:srgbClr val="656565"/>
                </a:solidFill>
                <a:latin typeface="Arial"/>
                <a:cs typeface="Arial"/>
              </a:rPr>
              <a:t>Smith, J., </a:t>
            </a:r>
            <a:r>
              <a:rPr sz="600" spc="-25" dirty="0">
                <a:solidFill>
                  <a:srgbClr val="656565"/>
                </a:solidFill>
                <a:latin typeface="Arial"/>
                <a:cs typeface="Arial"/>
              </a:rPr>
              <a:t>Riesa, </a:t>
            </a:r>
            <a:r>
              <a:rPr sz="600" spc="5" dirty="0">
                <a:solidFill>
                  <a:srgbClr val="656565"/>
                </a:solidFill>
                <a:latin typeface="Arial"/>
                <a:cs typeface="Arial"/>
              </a:rPr>
              <a:t>J., </a:t>
            </a:r>
            <a:r>
              <a:rPr sz="600" spc="-5" dirty="0">
                <a:solidFill>
                  <a:srgbClr val="656565"/>
                </a:solidFill>
                <a:latin typeface="Arial"/>
                <a:cs typeface="Arial"/>
              </a:rPr>
              <a:t>Rudnick, </a:t>
            </a:r>
            <a:r>
              <a:rPr sz="600" spc="10" dirty="0">
                <a:solidFill>
                  <a:srgbClr val="656565"/>
                </a:solidFill>
                <a:latin typeface="Arial"/>
                <a:cs typeface="Arial"/>
              </a:rPr>
              <a:t>A., </a:t>
            </a:r>
            <a:r>
              <a:rPr sz="600" spc="-10" dirty="0">
                <a:solidFill>
                  <a:srgbClr val="656565"/>
                </a:solidFill>
                <a:latin typeface="Arial"/>
                <a:cs typeface="Arial"/>
              </a:rPr>
              <a:t>Vinyals, </a:t>
            </a:r>
            <a:r>
              <a:rPr sz="600" spc="5" dirty="0">
                <a:solidFill>
                  <a:srgbClr val="656565"/>
                </a:solidFill>
                <a:latin typeface="Arial"/>
                <a:cs typeface="Arial"/>
              </a:rPr>
              <a:t>O., </a:t>
            </a:r>
            <a:r>
              <a:rPr sz="600" spc="-10" dirty="0">
                <a:solidFill>
                  <a:srgbClr val="656565"/>
                </a:solidFill>
                <a:latin typeface="Arial"/>
                <a:cs typeface="Arial"/>
              </a:rPr>
              <a:t>Corrado, G., </a:t>
            </a:r>
            <a:r>
              <a:rPr sz="600" spc="-20" dirty="0">
                <a:solidFill>
                  <a:srgbClr val="656565"/>
                </a:solidFill>
                <a:latin typeface="Arial"/>
                <a:cs typeface="Arial"/>
              </a:rPr>
              <a:t>Hughes, </a:t>
            </a:r>
            <a:r>
              <a:rPr sz="600" spc="20" dirty="0">
                <a:solidFill>
                  <a:srgbClr val="656565"/>
                </a:solidFill>
                <a:latin typeface="Arial"/>
                <a:cs typeface="Arial"/>
              </a:rPr>
              <a:t>M.,  </a:t>
            </a:r>
            <a:r>
              <a:rPr sz="600" spc="-15" dirty="0">
                <a:solidFill>
                  <a:srgbClr val="656565"/>
                </a:solidFill>
                <a:latin typeface="Arial"/>
                <a:cs typeface="Arial"/>
              </a:rPr>
              <a:t>and Dean, </a:t>
            </a:r>
            <a:r>
              <a:rPr sz="600" dirty="0">
                <a:solidFill>
                  <a:srgbClr val="656565"/>
                </a:solidFill>
                <a:latin typeface="Arial"/>
                <a:cs typeface="Arial"/>
              </a:rPr>
              <a:t>J. (2016). </a:t>
            </a:r>
            <a:r>
              <a:rPr sz="600" spc="-20" dirty="0">
                <a:solidFill>
                  <a:srgbClr val="656565"/>
                </a:solidFill>
                <a:latin typeface="Arial"/>
                <a:cs typeface="Arial"/>
              </a:rPr>
              <a:t>Google’s </a:t>
            </a:r>
            <a:r>
              <a:rPr sz="600" spc="-10" dirty="0">
                <a:solidFill>
                  <a:srgbClr val="656565"/>
                </a:solidFill>
                <a:latin typeface="Arial"/>
                <a:cs typeface="Arial"/>
              </a:rPr>
              <a:t>neural </a:t>
            </a:r>
            <a:r>
              <a:rPr sz="600" spc="-15" dirty="0">
                <a:solidFill>
                  <a:srgbClr val="656565"/>
                </a:solidFill>
                <a:latin typeface="Arial"/>
                <a:cs typeface="Arial"/>
              </a:rPr>
              <a:t>machine </a:t>
            </a:r>
            <a:r>
              <a:rPr sz="600" dirty="0">
                <a:solidFill>
                  <a:srgbClr val="656565"/>
                </a:solidFill>
                <a:latin typeface="Arial"/>
                <a:cs typeface="Arial"/>
              </a:rPr>
              <a:t>translation </a:t>
            </a:r>
            <a:r>
              <a:rPr sz="600" spc="-15" dirty="0">
                <a:solidFill>
                  <a:srgbClr val="656565"/>
                </a:solidFill>
                <a:latin typeface="Arial"/>
                <a:cs typeface="Arial"/>
              </a:rPr>
              <a:t>system: </a:t>
            </a:r>
            <a:r>
              <a:rPr sz="600" dirty="0">
                <a:solidFill>
                  <a:srgbClr val="656565"/>
                </a:solidFill>
                <a:latin typeface="Arial"/>
                <a:cs typeface="Arial"/>
              </a:rPr>
              <a:t>Bridging the </a:t>
            </a:r>
            <a:r>
              <a:rPr sz="600" spc="-20" dirty="0">
                <a:solidFill>
                  <a:srgbClr val="656565"/>
                </a:solidFill>
                <a:latin typeface="Arial"/>
                <a:cs typeface="Arial"/>
              </a:rPr>
              <a:t>gap between </a:t>
            </a:r>
            <a:r>
              <a:rPr sz="600" spc="-10" dirty="0">
                <a:solidFill>
                  <a:srgbClr val="656565"/>
                </a:solidFill>
                <a:latin typeface="Arial"/>
                <a:cs typeface="Arial"/>
              </a:rPr>
              <a:t>human </a:t>
            </a:r>
            <a:r>
              <a:rPr sz="600" spc="-15" dirty="0">
                <a:solidFill>
                  <a:srgbClr val="656565"/>
                </a:solidFill>
                <a:latin typeface="Arial"/>
                <a:cs typeface="Arial"/>
              </a:rPr>
              <a:t>and machine  </a:t>
            </a:r>
            <a:r>
              <a:rPr sz="600" dirty="0">
                <a:solidFill>
                  <a:srgbClr val="656565"/>
                </a:solidFill>
                <a:latin typeface="Arial"/>
                <a:cs typeface="Arial"/>
              </a:rPr>
              <a:t>translation. </a:t>
            </a:r>
            <a:r>
              <a:rPr sz="600" i="1" spc="5" dirty="0">
                <a:solidFill>
                  <a:srgbClr val="656565"/>
                </a:solidFill>
                <a:latin typeface="Lucida Sans"/>
                <a:cs typeface="Lucida Sans"/>
              </a:rPr>
              <a:t>CoRR</a:t>
            </a:r>
            <a:r>
              <a:rPr sz="600" spc="5" dirty="0">
                <a:solidFill>
                  <a:srgbClr val="656565"/>
                </a:solidFill>
                <a:latin typeface="Arial"/>
                <a:cs typeface="Arial"/>
              </a:rPr>
              <a:t>,</a:t>
            </a:r>
            <a:r>
              <a:rPr sz="600" spc="-15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656565"/>
                </a:solidFill>
                <a:latin typeface="Arial"/>
                <a:cs typeface="Arial"/>
              </a:rPr>
              <a:t>abs/1609.08144.</a:t>
            </a:r>
            <a:endParaRPr sz="600">
              <a:latin typeface="Arial"/>
              <a:cs typeface="Arial"/>
            </a:endParaRPr>
          </a:p>
          <a:p>
            <a:pPr marL="289560" marR="174625" indent="-277495">
              <a:lnSpc>
                <a:spcPts val="700"/>
              </a:lnSpc>
              <a:spcBef>
                <a:spcPts val="315"/>
              </a:spcBef>
            </a:pPr>
            <a:r>
              <a:rPr sz="600" dirty="0">
                <a:solidFill>
                  <a:srgbClr val="656565"/>
                </a:solidFill>
                <a:latin typeface="Arial"/>
                <a:cs typeface="Arial"/>
              </a:rPr>
              <a:t>Xiong, </a:t>
            </a:r>
            <a:r>
              <a:rPr sz="600" spc="15" dirty="0">
                <a:solidFill>
                  <a:srgbClr val="656565"/>
                </a:solidFill>
                <a:latin typeface="Arial"/>
                <a:cs typeface="Arial"/>
              </a:rPr>
              <a:t>W., </a:t>
            </a:r>
            <a:r>
              <a:rPr sz="600" dirty="0">
                <a:solidFill>
                  <a:srgbClr val="656565"/>
                </a:solidFill>
                <a:latin typeface="Arial"/>
                <a:cs typeface="Arial"/>
              </a:rPr>
              <a:t>Droppo, </a:t>
            </a:r>
            <a:r>
              <a:rPr sz="600" spc="5" dirty="0">
                <a:solidFill>
                  <a:srgbClr val="656565"/>
                </a:solidFill>
                <a:latin typeface="Arial"/>
                <a:cs typeface="Arial"/>
              </a:rPr>
              <a:t>J., </a:t>
            </a:r>
            <a:r>
              <a:rPr sz="600" spc="-10" dirty="0">
                <a:solidFill>
                  <a:srgbClr val="656565"/>
                </a:solidFill>
                <a:latin typeface="Arial"/>
                <a:cs typeface="Arial"/>
              </a:rPr>
              <a:t>Huang, </a:t>
            </a:r>
            <a:r>
              <a:rPr sz="600" spc="10" dirty="0">
                <a:solidFill>
                  <a:srgbClr val="656565"/>
                </a:solidFill>
                <a:latin typeface="Arial"/>
                <a:cs typeface="Arial"/>
              </a:rPr>
              <a:t>X., </a:t>
            </a:r>
            <a:r>
              <a:rPr sz="600" spc="-25" dirty="0">
                <a:solidFill>
                  <a:srgbClr val="656565"/>
                </a:solidFill>
                <a:latin typeface="Arial"/>
                <a:cs typeface="Arial"/>
              </a:rPr>
              <a:t>Seide, </a:t>
            </a:r>
            <a:r>
              <a:rPr sz="600" spc="5" dirty="0">
                <a:solidFill>
                  <a:srgbClr val="656565"/>
                </a:solidFill>
                <a:latin typeface="Arial"/>
                <a:cs typeface="Arial"/>
              </a:rPr>
              <a:t>F., </a:t>
            </a:r>
            <a:r>
              <a:rPr sz="600" spc="-10" dirty="0">
                <a:solidFill>
                  <a:srgbClr val="656565"/>
                </a:solidFill>
                <a:latin typeface="Arial"/>
                <a:cs typeface="Arial"/>
              </a:rPr>
              <a:t>Seltzer, </a:t>
            </a:r>
            <a:r>
              <a:rPr sz="600" spc="20" dirty="0">
                <a:solidFill>
                  <a:srgbClr val="656565"/>
                </a:solidFill>
                <a:latin typeface="Arial"/>
                <a:cs typeface="Arial"/>
              </a:rPr>
              <a:t>M., </a:t>
            </a:r>
            <a:r>
              <a:rPr sz="600" spc="-10" dirty="0">
                <a:solidFill>
                  <a:srgbClr val="656565"/>
                </a:solidFill>
                <a:latin typeface="Arial"/>
                <a:cs typeface="Arial"/>
              </a:rPr>
              <a:t>Stolcke, </a:t>
            </a:r>
            <a:r>
              <a:rPr sz="600" spc="10" dirty="0">
                <a:solidFill>
                  <a:srgbClr val="656565"/>
                </a:solidFill>
                <a:latin typeface="Arial"/>
                <a:cs typeface="Arial"/>
              </a:rPr>
              <a:t>A., </a:t>
            </a:r>
            <a:r>
              <a:rPr sz="600" spc="-10" dirty="0">
                <a:solidFill>
                  <a:srgbClr val="656565"/>
                </a:solidFill>
                <a:latin typeface="Arial"/>
                <a:cs typeface="Arial"/>
              </a:rPr>
              <a:t>Yu, </a:t>
            </a:r>
            <a:r>
              <a:rPr sz="600" spc="10" dirty="0">
                <a:solidFill>
                  <a:srgbClr val="656565"/>
                </a:solidFill>
                <a:latin typeface="Arial"/>
                <a:cs typeface="Arial"/>
              </a:rPr>
              <a:t>D., </a:t>
            </a:r>
            <a:r>
              <a:rPr sz="600" spc="-15" dirty="0">
                <a:solidFill>
                  <a:srgbClr val="656565"/>
                </a:solidFill>
                <a:latin typeface="Arial"/>
                <a:cs typeface="Arial"/>
              </a:rPr>
              <a:t>and </a:t>
            </a:r>
            <a:r>
              <a:rPr sz="600" spc="-10" dirty="0">
                <a:solidFill>
                  <a:srgbClr val="656565"/>
                </a:solidFill>
                <a:latin typeface="Arial"/>
                <a:cs typeface="Arial"/>
              </a:rPr>
              <a:t>Zweig, </a:t>
            </a:r>
            <a:r>
              <a:rPr sz="600" spc="-20" dirty="0">
                <a:solidFill>
                  <a:srgbClr val="656565"/>
                </a:solidFill>
                <a:latin typeface="Arial"/>
                <a:cs typeface="Arial"/>
              </a:rPr>
              <a:t>G. </a:t>
            </a:r>
            <a:r>
              <a:rPr sz="600" spc="5" dirty="0">
                <a:solidFill>
                  <a:srgbClr val="656565"/>
                </a:solidFill>
                <a:latin typeface="Arial"/>
                <a:cs typeface="Arial"/>
              </a:rPr>
              <a:t>(2016). </a:t>
            </a:r>
            <a:r>
              <a:rPr sz="600" spc="-10" dirty="0">
                <a:solidFill>
                  <a:srgbClr val="656565"/>
                </a:solidFill>
                <a:latin typeface="Arial"/>
                <a:cs typeface="Arial"/>
              </a:rPr>
              <a:t>Achieving human  </a:t>
            </a:r>
            <a:r>
              <a:rPr sz="600" dirty="0">
                <a:solidFill>
                  <a:srgbClr val="656565"/>
                </a:solidFill>
                <a:latin typeface="Arial"/>
                <a:cs typeface="Arial"/>
              </a:rPr>
              <a:t>parity </a:t>
            </a:r>
            <a:r>
              <a:rPr sz="600" spc="5" dirty="0">
                <a:solidFill>
                  <a:srgbClr val="656565"/>
                </a:solidFill>
                <a:latin typeface="Arial"/>
                <a:cs typeface="Arial"/>
              </a:rPr>
              <a:t>in </a:t>
            </a:r>
            <a:r>
              <a:rPr sz="600" spc="-10" dirty="0">
                <a:solidFill>
                  <a:srgbClr val="656565"/>
                </a:solidFill>
                <a:latin typeface="Arial"/>
                <a:cs typeface="Arial"/>
              </a:rPr>
              <a:t>conversational </a:t>
            </a:r>
            <a:r>
              <a:rPr sz="600" spc="-30" dirty="0">
                <a:solidFill>
                  <a:srgbClr val="656565"/>
                </a:solidFill>
                <a:latin typeface="Arial"/>
                <a:cs typeface="Arial"/>
              </a:rPr>
              <a:t>speech </a:t>
            </a:r>
            <a:r>
              <a:rPr sz="600" spc="-5" dirty="0">
                <a:solidFill>
                  <a:srgbClr val="656565"/>
                </a:solidFill>
                <a:latin typeface="Arial"/>
                <a:cs typeface="Arial"/>
              </a:rPr>
              <a:t>recognition. </a:t>
            </a:r>
            <a:r>
              <a:rPr sz="600" i="1" spc="5" dirty="0">
                <a:solidFill>
                  <a:srgbClr val="656565"/>
                </a:solidFill>
                <a:latin typeface="Lucida Sans"/>
                <a:cs typeface="Lucida Sans"/>
              </a:rPr>
              <a:t>CoRR</a:t>
            </a:r>
            <a:r>
              <a:rPr sz="600" spc="5" dirty="0">
                <a:solidFill>
                  <a:srgbClr val="656565"/>
                </a:solidFill>
                <a:latin typeface="Arial"/>
                <a:cs typeface="Arial"/>
              </a:rPr>
              <a:t>,</a:t>
            </a:r>
            <a:r>
              <a:rPr sz="600" spc="-80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656565"/>
                </a:solidFill>
                <a:latin typeface="Arial"/>
                <a:cs typeface="Arial"/>
              </a:rPr>
              <a:t>abs/1610.05256.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305" y="70800"/>
            <a:ext cx="187198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-50" dirty="0" smtClean="0"/>
              <a:t>Представление Речи</a:t>
            </a:r>
            <a:endParaRPr spc="-3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Andrew</a:t>
            </a:r>
            <a:r>
              <a:rPr spc="-10" dirty="0"/>
              <a:t> </a:t>
            </a:r>
            <a:r>
              <a:rPr spc="-20" dirty="0"/>
              <a:t>Senior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30" dirty="0"/>
              <a:t>Speech</a:t>
            </a:r>
            <a:r>
              <a:rPr spc="-15" dirty="0"/>
              <a:t> </a:t>
            </a:r>
            <a:r>
              <a:rPr spc="-5" dirty="0"/>
              <a:t>Recognition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486859" y="3351784"/>
            <a:ext cx="27813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r>
              <a:rPr sz="600" spc="-20" dirty="0">
                <a:solidFill>
                  <a:srgbClr val="656565"/>
                </a:solidFill>
                <a:latin typeface="Arial"/>
                <a:cs typeface="Arial"/>
              </a:rPr>
              <a:t>5 </a:t>
            </a:r>
            <a:r>
              <a:rPr sz="600" spc="5" dirty="0">
                <a:solidFill>
                  <a:srgbClr val="656565"/>
                </a:solidFill>
                <a:latin typeface="Arial"/>
                <a:cs typeface="Arial"/>
              </a:rPr>
              <a:t>of</a:t>
            </a:r>
            <a:r>
              <a:rPr sz="600" spc="35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656565"/>
                </a:solidFill>
                <a:latin typeface="Arial"/>
                <a:cs typeface="Arial"/>
              </a:rPr>
              <a:t>63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1069972"/>
            <a:ext cx="4179570" cy="1602361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51130" indent="-138430">
              <a:lnSpc>
                <a:spcPct val="100000"/>
              </a:lnSpc>
              <a:spcBef>
                <a:spcPts val="434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lang="ru-RU" sz="1100" spc="-55" dirty="0" smtClean="0">
                <a:solidFill>
                  <a:srgbClr val="656565"/>
                </a:solidFill>
                <a:latin typeface="Arial"/>
                <a:cs typeface="Arial"/>
              </a:rPr>
              <a:t>Человеческий слух </a:t>
            </a:r>
            <a:r>
              <a:rPr sz="225" spc="675" baseline="92592" dirty="0" smtClean="0">
                <a:solidFill>
                  <a:srgbClr val="656565"/>
                </a:solidFill>
                <a:latin typeface="Book Antiqua"/>
                <a:cs typeface="Book Antiqua"/>
              </a:rPr>
              <a:t>~</a:t>
            </a:r>
            <a:r>
              <a:rPr sz="1100" spc="-50" dirty="0" smtClean="0">
                <a:solidFill>
                  <a:srgbClr val="656565"/>
                </a:solidFill>
                <a:latin typeface="Arial"/>
                <a:cs typeface="Arial"/>
              </a:rPr>
              <a:t>50</a:t>
            </a:r>
            <a:r>
              <a:rPr lang="ru-RU" sz="1100" spc="-50" dirty="0" smtClean="0">
                <a:solidFill>
                  <a:srgbClr val="656565"/>
                </a:solidFill>
                <a:latin typeface="Arial"/>
                <a:cs typeface="Arial"/>
              </a:rPr>
              <a:t>Гц</a:t>
            </a:r>
            <a:r>
              <a:rPr sz="1100" spc="-50" dirty="0" smtClean="0">
                <a:solidFill>
                  <a:srgbClr val="656565"/>
                </a:solidFill>
                <a:latin typeface="Arial"/>
                <a:cs typeface="Arial"/>
              </a:rPr>
              <a:t>-20k</a:t>
            </a:r>
            <a:r>
              <a:rPr lang="ru-RU" sz="1100" spc="-50" dirty="0" smtClean="0">
                <a:solidFill>
                  <a:srgbClr val="656565"/>
                </a:solidFill>
                <a:latin typeface="Arial"/>
                <a:cs typeface="Arial"/>
              </a:rPr>
              <a:t>Гц</a:t>
            </a:r>
            <a:endParaRPr sz="1100" dirty="0">
              <a:latin typeface="Arial"/>
              <a:cs typeface="Arial"/>
            </a:endParaRPr>
          </a:p>
          <a:p>
            <a:pPr marL="151130" indent="-138430">
              <a:lnSpc>
                <a:spcPct val="100000"/>
              </a:lnSpc>
              <a:spcBef>
                <a:spcPts val="334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lang="ru-RU" sz="1100" spc="-55" dirty="0" smtClean="0">
                <a:solidFill>
                  <a:srgbClr val="656565"/>
                </a:solidFill>
                <a:latin typeface="Arial"/>
                <a:cs typeface="Arial"/>
              </a:rPr>
              <a:t>Человеческая речь </a:t>
            </a:r>
            <a:r>
              <a:rPr sz="225" spc="675" baseline="92592" dirty="0" smtClean="0">
                <a:solidFill>
                  <a:srgbClr val="656565"/>
                </a:solidFill>
                <a:latin typeface="Book Antiqua"/>
                <a:cs typeface="Book Antiqua"/>
              </a:rPr>
              <a:t>~</a:t>
            </a:r>
            <a:r>
              <a:rPr sz="1100" spc="-55" dirty="0" smtClean="0">
                <a:solidFill>
                  <a:srgbClr val="656565"/>
                </a:solidFill>
                <a:latin typeface="Arial"/>
                <a:cs typeface="Arial"/>
              </a:rPr>
              <a:t>85</a:t>
            </a:r>
            <a:r>
              <a:rPr lang="ru-RU" sz="1100" spc="-55" dirty="0" smtClean="0">
                <a:solidFill>
                  <a:srgbClr val="656565"/>
                </a:solidFill>
                <a:latin typeface="Arial"/>
                <a:cs typeface="Arial"/>
              </a:rPr>
              <a:t>Гц</a:t>
            </a:r>
            <a:r>
              <a:rPr sz="1100" spc="-55" dirty="0" smtClean="0">
                <a:solidFill>
                  <a:srgbClr val="656565"/>
                </a:solidFill>
                <a:latin typeface="Arial"/>
                <a:cs typeface="Arial"/>
              </a:rPr>
              <a:t>–8k</a:t>
            </a:r>
            <a:r>
              <a:rPr lang="ru-RU" sz="1100" spc="-55" dirty="0" smtClean="0">
                <a:solidFill>
                  <a:srgbClr val="656565"/>
                </a:solidFill>
                <a:latin typeface="Arial"/>
                <a:cs typeface="Arial"/>
              </a:rPr>
              <a:t>Гц</a:t>
            </a:r>
            <a:endParaRPr sz="1100" dirty="0" smtClean="0">
              <a:latin typeface="Arial"/>
              <a:cs typeface="Arial"/>
            </a:endParaRPr>
          </a:p>
          <a:p>
            <a:pPr marL="151130" indent="-138430">
              <a:lnSpc>
                <a:spcPct val="100000"/>
              </a:lnSpc>
              <a:spcBef>
                <a:spcPts val="330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lang="ru-RU" sz="1100" spc="-70" dirty="0" smtClean="0">
                <a:solidFill>
                  <a:srgbClr val="656565"/>
                </a:solidFill>
                <a:latin typeface="Arial"/>
                <a:cs typeface="Arial"/>
              </a:rPr>
              <a:t>Речь по телефону имеет выборку в </a:t>
            </a:r>
            <a:r>
              <a:rPr sz="1100" spc="-50" dirty="0" smtClean="0">
                <a:solidFill>
                  <a:srgbClr val="656565"/>
                </a:solidFill>
                <a:latin typeface="Arial"/>
                <a:cs typeface="Arial"/>
              </a:rPr>
              <a:t>8k</a:t>
            </a:r>
            <a:r>
              <a:rPr lang="ru-RU" sz="1100" spc="-50" dirty="0" smtClean="0">
                <a:solidFill>
                  <a:srgbClr val="656565"/>
                </a:solidFill>
                <a:latin typeface="Arial"/>
                <a:cs typeface="Arial"/>
              </a:rPr>
              <a:t>Гц</a:t>
            </a:r>
            <a:r>
              <a:rPr sz="1100" spc="-50" dirty="0" smtClean="0">
                <a:solidFill>
                  <a:srgbClr val="656565"/>
                </a:solidFill>
                <a:latin typeface="Arial"/>
                <a:cs typeface="Arial"/>
              </a:rPr>
              <a:t>: </a:t>
            </a:r>
            <a:r>
              <a:rPr sz="1100" spc="-55" dirty="0" smtClean="0">
                <a:solidFill>
                  <a:srgbClr val="656565"/>
                </a:solidFill>
                <a:latin typeface="Arial"/>
                <a:cs typeface="Arial"/>
              </a:rPr>
              <a:t>300</a:t>
            </a:r>
            <a:r>
              <a:rPr lang="ru-RU" sz="1100" spc="-55" dirty="0" smtClean="0">
                <a:solidFill>
                  <a:srgbClr val="656565"/>
                </a:solidFill>
                <a:latin typeface="Arial"/>
                <a:cs typeface="Arial"/>
              </a:rPr>
              <a:t>Гц</a:t>
            </a:r>
            <a:r>
              <a:rPr sz="1100" spc="-55" dirty="0" smtClean="0">
                <a:solidFill>
                  <a:srgbClr val="656565"/>
                </a:solidFill>
                <a:latin typeface="Arial"/>
                <a:cs typeface="Arial"/>
              </a:rPr>
              <a:t>–4k</a:t>
            </a:r>
            <a:r>
              <a:rPr lang="ru-RU" sz="1100" spc="-55" dirty="0" smtClean="0">
                <a:solidFill>
                  <a:srgbClr val="656565"/>
                </a:solidFill>
                <a:latin typeface="Arial"/>
                <a:cs typeface="Arial"/>
              </a:rPr>
              <a:t>Гц</a:t>
            </a:r>
            <a:r>
              <a:rPr sz="1100" spc="-105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lang="ru-RU" sz="1100" spc="-35" dirty="0" smtClean="0">
                <a:solidFill>
                  <a:srgbClr val="656565"/>
                </a:solidFill>
                <a:latin typeface="Arial"/>
                <a:cs typeface="Arial"/>
              </a:rPr>
              <a:t>пропускной способности</a:t>
            </a:r>
            <a:endParaRPr sz="1100" dirty="0" smtClean="0">
              <a:latin typeface="Arial"/>
              <a:cs typeface="Arial"/>
            </a:endParaRPr>
          </a:p>
          <a:p>
            <a:pPr marL="151130" indent="-138430">
              <a:lnSpc>
                <a:spcPct val="100000"/>
              </a:lnSpc>
              <a:spcBef>
                <a:spcPts val="335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sz="1100" spc="-70" dirty="0" smtClean="0">
                <a:solidFill>
                  <a:srgbClr val="656565"/>
                </a:solidFill>
                <a:latin typeface="Arial"/>
                <a:cs typeface="Arial"/>
              </a:rPr>
              <a:t>1 </a:t>
            </a:r>
            <a:r>
              <a:rPr lang="ru-RU" sz="1100" spc="15" dirty="0" smtClean="0">
                <a:solidFill>
                  <a:srgbClr val="656565"/>
                </a:solidFill>
                <a:latin typeface="Arial"/>
                <a:cs typeface="Arial"/>
              </a:rPr>
              <a:t>бит на объект может быть понятным</a:t>
            </a:r>
            <a:endParaRPr sz="1100" dirty="0">
              <a:latin typeface="Arial"/>
              <a:cs typeface="Arial"/>
            </a:endParaRPr>
          </a:p>
          <a:p>
            <a:pPr marL="151130" indent="-138430">
              <a:lnSpc>
                <a:spcPct val="100000"/>
              </a:lnSpc>
              <a:spcBef>
                <a:spcPts val="335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sz="1100" spc="-55" dirty="0">
                <a:solidFill>
                  <a:srgbClr val="656565"/>
                </a:solidFill>
                <a:latin typeface="Arial"/>
                <a:cs typeface="Arial"/>
              </a:rPr>
              <a:t>CD </a:t>
            </a:r>
            <a:r>
              <a:rPr lang="ru-RU" sz="1100" spc="-60" dirty="0" smtClean="0">
                <a:solidFill>
                  <a:srgbClr val="656565"/>
                </a:solidFill>
                <a:latin typeface="Arial"/>
                <a:cs typeface="Arial"/>
              </a:rPr>
              <a:t>имеет</a:t>
            </a:r>
            <a:r>
              <a:rPr sz="1100" spc="-60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1100" spc="-50" dirty="0" smtClean="0">
                <a:solidFill>
                  <a:srgbClr val="656565"/>
                </a:solidFill>
                <a:latin typeface="Arial"/>
                <a:cs typeface="Arial"/>
              </a:rPr>
              <a:t>44.1k</a:t>
            </a:r>
            <a:r>
              <a:rPr lang="ru-RU" sz="1100" spc="-50" dirty="0" smtClean="0">
                <a:solidFill>
                  <a:srgbClr val="656565"/>
                </a:solidFill>
                <a:latin typeface="Arial"/>
                <a:cs typeface="Arial"/>
              </a:rPr>
              <a:t>Гц</a:t>
            </a:r>
            <a:r>
              <a:rPr sz="1100" spc="-50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1100" spc="-70" dirty="0">
                <a:solidFill>
                  <a:srgbClr val="656565"/>
                </a:solidFill>
                <a:latin typeface="Arial"/>
                <a:cs typeface="Arial"/>
              </a:rPr>
              <a:t>16 </a:t>
            </a:r>
            <a:r>
              <a:rPr lang="ru-RU" sz="1100" spc="-20" dirty="0" smtClean="0">
                <a:solidFill>
                  <a:srgbClr val="656565"/>
                </a:solidFill>
                <a:latin typeface="Arial"/>
                <a:cs typeface="Arial"/>
              </a:rPr>
              <a:t>бит</a:t>
            </a:r>
            <a:r>
              <a:rPr sz="1100" spc="-20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lang="ru-RU" sz="1100" spc="-50" dirty="0" smtClean="0">
                <a:solidFill>
                  <a:srgbClr val="656565"/>
                </a:solidFill>
                <a:latin typeface="Arial"/>
                <a:cs typeface="Arial"/>
              </a:rPr>
              <a:t>на объект</a:t>
            </a:r>
            <a:endParaRPr sz="1100" dirty="0">
              <a:latin typeface="Arial"/>
              <a:cs typeface="Arial"/>
            </a:endParaRPr>
          </a:p>
          <a:p>
            <a:pPr marL="151130" indent="-138430">
              <a:lnSpc>
                <a:spcPct val="100000"/>
              </a:lnSpc>
              <a:spcBef>
                <a:spcPts val="334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lang="ru-RU" sz="1100" spc="-55" dirty="0" smtClean="0">
                <a:solidFill>
                  <a:srgbClr val="656565"/>
                </a:solidFill>
                <a:latin typeface="Arial"/>
                <a:cs typeface="Arial"/>
              </a:rPr>
              <a:t>Современная обработка речи в основном около</a:t>
            </a:r>
            <a:r>
              <a:rPr sz="1100" spc="-50" dirty="0" smtClean="0">
                <a:solidFill>
                  <a:srgbClr val="656565"/>
                </a:solidFill>
                <a:latin typeface="Arial"/>
                <a:cs typeface="Arial"/>
              </a:rPr>
              <a:t>16k</a:t>
            </a:r>
            <a:r>
              <a:rPr lang="ru-RU" sz="1100" spc="-50" dirty="0" smtClean="0">
                <a:solidFill>
                  <a:srgbClr val="656565"/>
                </a:solidFill>
                <a:latin typeface="Arial"/>
                <a:cs typeface="Arial"/>
              </a:rPr>
              <a:t>Гц</a:t>
            </a:r>
            <a:r>
              <a:rPr sz="1100" spc="5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1100" spc="-35" dirty="0" smtClean="0">
                <a:solidFill>
                  <a:srgbClr val="656565"/>
                </a:solidFill>
                <a:latin typeface="Arial"/>
                <a:cs typeface="Arial"/>
              </a:rPr>
              <a:t>16</a:t>
            </a:r>
            <a:r>
              <a:rPr lang="ru-RU" sz="1100" spc="-35" dirty="0" smtClean="0">
                <a:solidFill>
                  <a:srgbClr val="656565"/>
                </a:solidFill>
                <a:latin typeface="Arial"/>
                <a:cs typeface="Arial"/>
              </a:rPr>
              <a:t>бит</a:t>
            </a:r>
            <a:r>
              <a:rPr sz="1100" spc="-35" dirty="0" smtClean="0">
                <a:solidFill>
                  <a:srgbClr val="656565"/>
                </a:solidFill>
                <a:latin typeface="Arial"/>
                <a:cs typeface="Arial"/>
              </a:rPr>
              <a:t>/</a:t>
            </a:r>
            <a:r>
              <a:rPr lang="ru-RU" sz="1100" spc="-35" dirty="0" smtClean="0">
                <a:solidFill>
                  <a:srgbClr val="656565"/>
                </a:solidFill>
                <a:latin typeface="Arial"/>
                <a:cs typeface="Arial"/>
              </a:rPr>
              <a:t>объект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305" y="70800"/>
            <a:ext cx="187198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-50" dirty="0"/>
              <a:t>Представление Речи</a:t>
            </a:r>
            <a:endParaRPr spc="-30" dirty="0"/>
          </a:p>
        </p:txBody>
      </p:sp>
      <p:sp>
        <p:nvSpPr>
          <p:cNvPr id="3" name="object 3"/>
          <p:cNvSpPr txBox="1"/>
          <p:nvPr/>
        </p:nvSpPr>
        <p:spPr>
          <a:xfrm>
            <a:off x="332955" y="404717"/>
            <a:ext cx="4417695" cy="152259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142875">
              <a:lnSpc>
                <a:spcPct val="102699"/>
              </a:lnSpc>
              <a:spcBef>
                <a:spcPts val="55"/>
              </a:spcBef>
            </a:pPr>
            <a:r>
              <a:rPr lang="ru-RU" sz="1100" spc="-90" dirty="0" smtClean="0">
                <a:solidFill>
                  <a:srgbClr val="656565"/>
                </a:solidFill>
                <a:latin typeface="Arial"/>
                <a:cs typeface="Arial"/>
              </a:rPr>
              <a:t>Мы хотим представление низкой размерности, инвариант по отношению к спикеру, фоновому шуму, темпу речи и т.д.</a:t>
            </a:r>
            <a:endParaRPr sz="1100" dirty="0">
              <a:latin typeface="Arial"/>
              <a:cs typeface="Arial"/>
            </a:endParaRPr>
          </a:p>
          <a:p>
            <a:pPr marL="151130" indent="-138430">
              <a:lnSpc>
                <a:spcPct val="100000"/>
              </a:lnSpc>
              <a:spcBef>
                <a:spcPts val="334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lang="ru-RU" sz="1100" spc="-45" dirty="0" smtClean="0">
                <a:solidFill>
                  <a:srgbClr val="656565"/>
                </a:solidFill>
                <a:latin typeface="Arial"/>
                <a:cs typeface="Arial"/>
              </a:rPr>
              <a:t>Анализ Фурье показывает энергию в различных частотных диапазонах</a:t>
            </a:r>
            <a:r>
              <a:rPr sz="1100" spc="-65" dirty="0" smtClean="0">
                <a:solidFill>
                  <a:srgbClr val="656565"/>
                </a:solidFill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151130" indent="-138430">
              <a:lnSpc>
                <a:spcPct val="100000"/>
              </a:lnSpc>
              <a:spcBef>
                <a:spcPts val="330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lang="ru-RU" sz="1100" spc="-65" dirty="0" smtClean="0">
                <a:solidFill>
                  <a:srgbClr val="656565"/>
                </a:solidFill>
                <a:latin typeface="Arial"/>
                <a:cs typeface="Arial"/>
              </a:rPr>
              <a:t>Оконное кратковременное быстрое преобразование Фурье</a:t>
            </a:r>
            <a:endParaRPr sz="1100" dirty="0">
              <a:latin typeface="Arial"/>
              <a:cs typeface="Arial"/>
            </a:endParaRPr>
          </a:p>
          <a:p>
            <a:pPr marL="151130" marR="5080" indent="-138430">
              <a:lnSpc>
                <a:spcPct val="102600"/>
              </a:lnSpc>
              <a:spcBef>
                <a:spcPts val="300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lang="ru-RU" sz="1100" spc="-55" dirty="0" smtClean="0">
                <a:solidFill>
                  <a:srgbClr val="656565"/>
                </a:solidFill>
                <a:latin typeface="Arial"/>
                <a:cs typeface="Arial"/>
              </a:rPr>
              <a:t>Напр., </a:t>
            </a:r>
            <a:r>
              <a:rPr lang="ru-RU" sz="1100" spc="-15" dirty="0" smtClean="0">
                <a:solidFill>
                  <a:srgbClr val="656565"/>
                </a:solidFill>
                <a:latin typeface="Arial"/>
                <a:cs typeface="Arial"/>
              </a:rPr>
              <a:t>БПФ</a:t>
            </a:r>
            <a:r>
              <a:rPr sz="1100" spc="-15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lang="ru-RU" sz="1100" spc="-60" dirty="0" smtClean="0">
                <a:solidFill>
                  <a:srgbClr val="656565"/>
                </a:solidFill>
                <a:latin typeface="Arial"/>
                <a:cs typeface="Arial"/>
              </a:rPr>
              <a:t>на перекрывающихся окнах </a:t>
            </a:r>
            <a:r>
              <a:rPr sz="1100" spc="-80" dirty="0" smtClean="0">
                <a:solidFill>
                  <a:srgbClr val="656565"/>
                </a:solidFill>
                <a:latin typeface="Arial"/>
                <a:cs typeface="Arial"/>
              </a:rPr>
              <a:t>25</a:t>
            </a:r>
            <a:r>
              <a:rPr lang="ru-RU" sz="1100" spc="-80" dirty="0" err="1" smtClean="0">
                <a:solidFill>
                  <a:srgbClr val="656565"/>
                </a:solidFill>
                <a:latin typeface="Arial"/>
                <a:cs typeface="Arial"/>
              </a:rPr>
              <a:t>мс</a:t>
            </a:r>
            <a:r>
              <a:rPr sz="1100" spc="-80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1100" spc="-40" dirty="0" smtClean="0">
                <a:solidFill>
                  <a:srgbClr val="656565"/>
                </a:solidFill>
                <a:latin typeface="Arial"/>
                <a:cs typeface="Arial"/>
              </a:rPr>
              <a:t>(</a:t>
            </a:r>
            <a:r>
              <a:rPr sz="1100" spc="-40" dirty="0">
                <a:solidFill>
                  <a:srgbClr val="656565"/>
                </a:solidFill>
                <a:latin typeface="Arial"/>
                <a:cs typeface="Arial"/>
              </a:rPr>
              <a:t>400 </a:t>
            </a:r>
            <a:r>
              <a:rPr lang="ru-RU" sz="1100" spc="-65" dirty="0" smtClean="0">
                <a:solidFill>
                  <a:srgbClr val="656565"/>
                </a:solidFill>
                <a:latin typeface="Arial"/>
                <a:cs typeface="Arial"/>
              </a:rPr>
              <a:t>объектов</a:t>
            </a:r>
            <a:r>
              <a:rPr sz="1100" spc="-65" dirty="0" smtClean="0">
                <a:solidFill>
                  <a:srgbClr val="656565"/>
                </a:solidFill>
                <a:latin typeface="Arial"/>
                <a:cs typeface="Arial"/>
              </a:rPr>
              <a:t>) </a:t>
            </a:r>
            <a:r>
              <a:rPr lang="ru-RU" sz="1100" spc="-50" dirty="0" smtClean="0">
                <a:solidFill>
                  <a:srgbClr val="656565"/>
                </a:solidFill>
                <a:latin typeface="Arial"/>
                <a:cs typeface="Arial"/>
              </a:rPr>
              <a:t>взятых каждые 1</a:t>
            </a:r>
            <a:r>
              <a:rPr sz="1100" spc="-80" dirty="0" smtClean="0">
                <a:solidFill>
                  <a:srgbClr val="656565"/>
                </a:solidFill>
                <a:latin typeface="Arial"/>
                <a:cs typeface="Arial"/>
              </a:rPr>
              <a:t>0</a:t>
            </a:r>
            <a:r>
              <a:rPr lang="ru-RU" sz="1100" spc="-80" dirty="0" err="1" smtClean="0">
                <a:solidFill>
                  <a:srgbClr val="656565"/>
                </a:solidFill>
                <a:latin typeface="Arial"/>
                <a:cs typeface="Arial"/>
              </a:rPr>
              <a:t>мс</a:t>
            </a:r>
            <a:endParaRPr sz="1100" dirty="0">
              <a:latin typeface="Arial"/>
              <a:cs typeface="Arial"/>
            </a:endParaRPr>
          </a:p>
          <a:p>
            <a:pPr marL="151130">
              <a:lnSpc>
                <a:spcPct val="100000"/>
              </a:lnSpc>
              <a:spcBef>
                <a:spcPts val="235"/>
              </a:spcBef>
            </a:pPr>
            <a:r>
              <a:rPr sz="1100" spc="-30" dirty="0">
                <a:solidFill>
                  <a:srgbClr val="656565"/>
                </a:solidFill>
                <a:latin typeface="Lucida Sans Unicode"/>
                <a:cs typeface="Lucida Sans Unicode"/>
              </a:rPr>
              <a:t>− </a:t>
            </a:r>
            <a:r>
              <a:rPr lang="ru-RU" sz="1100" spc="-65" dirty="0" smtClean="0">
                <a:solidFill>
                  <a:srgbClr val="656565"/>
                </a:solidFill>
                <a:latin typeface="Arial"/>
                <a:cs typeface="Arial"/>
              </a:rPr>
              <a:t>Энергия</a:t>
            </a:r>
            <a:r>
              <a:rPr sz="1100" spc="-65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1100" spc="-90" dirty="0">
                <a:solidFill>
                  <a:srgbClr val="656565"/>
                </a:solidFill>
                <a:latin typeface="Arial"/>
                <a:cs typeface="Arial"/>
              </a:rPr>
              <a:t>vs </a:t>
            </a:r>
            <a:r>
              <a:rPr lang="ru-RU" sz="1100" spc="-55" dirty="0" smtClean="0">
                <a:solidFill>
                  <a:srgbClr val="656565"/>
                </a:solidFill>
                <a:latin typeface="Arial"/>
                <a:cs typeface="Arial"/>
              </a:rPr>
              <a:t>частота</a:t>
            </a:r>
            <a:r>
              <a:rPr sz="1100" spc="-55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1100" spc="-40" dirty="0" smtClean="0">
                <a:solidFill>
                  <a:srgbClr val="656565"/>
                </a:solidFill>
                <a:latin typeface="Arial"/>
                <a:cs typeface="Arial"/>
              </a:rPr>
              <a:t>[</a:t>
            </a:r>
            <a:r>
              <a:rPr lang="ru-RU" sz="1100" spc="-40" dirty="0" smtClean="0">
                <a:solidFill>
                  <a:srgbClr val="656565"/>
                </a:solidFill>
                <a:latin typeface="Arial"/>
                <a:cs typeface="Arial"/>
              </a:rPr>
              <a:t>дискретная</a:t>
            </a:r>
            <a:r>
              <a:rPr sz="1100" spc="-40" dirty="0" smtClean="0">
                <a:solidFill>
                  <a:srgbClr val="656565"/>
                </a:solidFill>
                <a:latin typeface="Arial"/>
                <a:cs typeface="Arial"/>
              </a:rPr>
              <a:t>] </a:t>
            </a:r>
            <a:r>
              <a:rPr sz="1100" spc="-90" dirty="0">
                <a:solidFill>
                  <a:srgbClr val="656565"/>
                </a:solidFill>
                <a:latin typeface="Arial"/>
                <a:cs typeface="Arial"/>
              </a:rPr>
              <a:t>vs </a:t>
            </a:r>
            <a:r>
              <a:rPr lang="ru-RU" sz="1100" spc="-20" dirty="0" smtClean="0">
                <a:solidFill>
                  <a:srgbClr val="656565"/>
                </a:solidFill>
                <a:latin typeface="Arial"/>
                <a:cs typeface="Arial"/>
              </a:rPr>
              <a:t>время</a:t>
            </a:r>
            <a:r>
              <a:rPr sz="1100" spc="-95" dirty="0" smtClean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1100" spc="-40" dirty="0" smtClean="0">
                <a:solidFill>
                  <a:srgbClr val="656565"/>
                </a:solidFill>
                <a:latin typeface="Arial"/>
                <a:cs typeface="Arial"/>
              </a:rPr>
              <a:t>[</a:t>
            </a:r>
            <a:r>
              <a:rPr lang="ru-RU" sz="1100" spc="-40" dirty="0" smtClean="0">
                <a:solidFill>
                  <a:srgbClr val="656565"/>
                </a:solidFill>
                <a:latin typeface="Arial"/>
                <a:cs typeface="Arial"/>
              </a:rPr>
              <a:t>дискретное</a:t>
            </a:r>
            <a:r>
              <a:rPr sz="1100" spc="-40" dirty="0" smtClean="0">
                <a:solidFill>
                  <a:srgbClr val="656565"/>
                </a:solidFill>
                <a:latin typeface="Arial"/>
                <a:cs typeface="Arial"/>
              </a:rPr>
              <a:t>]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1927313"/>
            <a:ext cx="2453640" cy="1276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Andrew</a:t>
            </a:r>
            <a:r>
              <a:rPr spc="-10" dirty="0"/>
              <a:t> </a:t>
            </a:r>
            <a:r>
              <a:rPr spc="-20" dirty="0"/>
              <a:t>Senior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30" dirty="0"/>
              <a:t>Speech</a:t>
            </a:r>
            <a:r>
              <a:rPr spc="-15" dirty="0"/>
              <a:t> </a:t>
            </a:r>
            <a:r>
              <a:rPr spc="-5" dirty="0"/>
              <a:t>Recognition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486859" y="3351784"/>
            <a:ext cx="27813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r>
              <a:rPr sz="600" spc="-20" dirty="0">
                <a:solidFill>
                  <a:srgbClr val="656565"/>
                </a:solidFill>
                <a:latin typeface="Arial"/>
                <a:cs typeface="Arial"/>
              </a:rPr>
              <a:t>6 </a:t>
            </a:r>
            <a:r>
              <a:rPr sz="600" spc="5" dirty="0">
                <a:solidFill>
                  <a:srgbClr val="656565"/>
                </a:solidFill>
                <a:latin typeface="Arial"/>
                <a:cs typeface="Arial"/>
              </a:rPr>
              <a:t>of</a:t>
            </a:r>
            <a:r>
              <a:rPr sz="600" spc="35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656565"/>
                </a:solidFill>
                <a:latin typeface="Arial"/>
                <a:cs typeface="Arial"/>
              </a:rPr>
              <a:t>63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305" y="70800"/>
            <a:ext cx="282431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55" dirty="0" smtClean="0"/>
              <a:t>Представление Речи Мела</a:t>
            </a:r>
            <a:endParaRPr spc="-30" dirty="0"/>
          </a:p>
        </p:txBody>
      </p:sp>
      <p:sp>
        <p:nvSpPr>
          <p:cNvPr id="3" name="object 3"/>
          <p:cNvSpPr txBox="1"/>
          <p:nvPr/>
        </p:nvSpPr>
        <p:spPr>
          <a:xfrm>
            <a:off x="347293" y="693989"/>
            <a:ext cx="4417696" cy="43281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51130" indent="-138430">
              <a:lnSpc>
                <a:spcPct val="100000"/>
              </a:lnSpc>
              <a:spcBef>
                <a:spcPts val="434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lang="ru-RU" sz="1100" spc="-15" dirty="0" smtClean="0">
                <a:solidFill>
                  <a:srgbClr val="656565"/>
                </a:solidFill>
                <a:latin typeface="Arial"/>
                <a:cs typeface="Arial"/>
              </a:rPr>
              <a:t>БПФ по-прежнему слишком многомерен</a:t>
            </a:r>
            <a:r>
              <a:rPr sz="1100" spc="-45" dirty="0" smtClean="0">
                <a:solidFill>
                  <a:srgbClr val="656565"/>
                </a:solidFill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151130" indent="-138430">
              <a:lnSpc>
                <a:spcPct val="100000"/>
              </a:lnSpc>
              <a:spcBef>
                <a:spcPts val="334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lang="ru-RU" sz="1100" spc="-65" dirty="0" smtClean="0">
                <a:solidFill>
                  <a:srgbClr val="656565"/>
                </a:solidFill>
                <a:latin typeface="Arial"/>
                <a:cs typeface="Arial"/>
              </a:rPr>
              <a:t>Опустить объекты по локальному средневзвешенному по шкале Мела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39122" y="1233056"/>
            <a:ext cx="310080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45" dirty="0">
                <a:solidFill>
                  <a:srgbClr val="656565"/>
                </a:solidFill>
                <a:latin typeface="PMingLiU"/>
                <a:cs typeface="PMingLiU"/>
              </a:rPr>
              <a:t>700</a:t>
            </a:r>
            <a:endParaRPr sz="800" dirty="0">
              <a:latin typeface="PMingLiU"/>
              <a:cs typeface="PMingLiU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5851" y="1119884"/>
            <a:ext cx="4556049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100" spc="-55" dirty="0" smtClean="0">
                <a:solidFill>
                  <a:srgbClr val="656565"/>
                </a:solidFill>
                <a:latin typeface="Arial"/>
                <a:cs typeface="Arial"/>
              </a:rPr>
              <a:t>нелинейному интервалу, и взять логарифм,</a:t>
            </a:r>
            <a:r>
              <a:rPr sz="1100" spc="-35" dirty="0" smtClean="0">
                <a:solidFill>
                  <a:srgbClr val="656565"/>
                </a:solidFill>
                <a:latin typeface="Arial"/>
                <a:cs typeface="Arial"/>
              </a:rPr>
              <a:t>. </a:t>
            </a:r>
            <a:r>
              <a:rPr sz="1100" i="1" spc="-10" dirty="0">
                <a:solidFill>
                  <a:srgbClr val="656565"/>
                </a:solidFill>
                <a:latin typeface="Georgia"/>
                <a:cs typeface="Georgia"/>
              </a:rPr>
              <a:t>m </a:t>
            </a:r>
            <a:r>
              <a:rPr sz="1100" spc="260" dirty="0">
                <a:solidFill>
                  <a:srgbClr val="656565"/>
                </a:solidFill>
                <a:latin typeface="PMingLiU"/>
                <a:cs typeface="PMingLiU"/>
              </a:rPr>
              <a:t>= </a:t>
            </a:r>
            <a:r>
              <a:rPr sz="1100" spc="25" dirty="0">
                <a:solidFill>
                  <a:srgbClr val="656565"/>
                </a:solidFill>
                <a:latin typeface="PMingLiU"/>
                <a:cs typeface="PMingLiU"/>
              </a:rPr>
              <a:t>1127 </a:t>
            </a:r>
            <a:r>
              <a:rPr sz="1100" spc="50" dirty="0">
                <a:solidFill>
                  <a:srgbClr val="656565"/>
                </a:solidFill>
                <a:latin typeface="PMingLiU"/>
                <a:cs typeface="PMingLiU"/>
              </a:rPr>
              <a:t>ln(1 </a:t>
            </a:r>
            <a:r>
              <a:rPr sz="1100" spc="260" dirty="0">
                <a:solidFill>
                  <a:srgbClr val="656565"/>
                </a:solidFill>
                <a:latin typeface="PMingLiU"/>
                <a:cs typeface="PMingLiU"/>
              </a:rPr>
              <a:t>+</a:t>
            </a:r>
            <a:r>
              <a:rPr sz="1650" u="sng" spc="390" baseline="25252" dirty="0">
                <a:solidFill>
                  <a:srgbClr val="656565"/>
                </a:solidFill>
                <a:uFill>
                  <a:solidFill>
                    <a:srgbClr val="656565"/>
                  </a:solidFill>
                </a:uFill>
                <a:latin typeface="PMingLiU"/>
                <a:cs typeface="PMingLiU"/>
              </a:rPr>
              <a:t> </a:t>
            </a:r>
            <a:r>
              <a:rPr sz="1200" i="1" u="sng" spc="270" baseline="34722" dirty="0">
                <a:solidFill>
                  <a:srgbClr val="656565"/>
                </a:solidFill>
                <a:uFill>
                  <a:solidFill>
                    <a:srgbClr val="656565"/>
                  </a:solidFill>
                </a:uFill>
                <a:latin typeface="Arial"/>
                <a:cs typeface="Arial"/>
              </a:rPr>
              <a:t>f</a:t>
            </a:r>
            <a:r>
              <a:rPr sz="1200" i="1" spc="127" baseline="34722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1100" spc="75" dirty="0">
                <a:solidFill>
                  <a:srgbClr val="656565"/>
                </a:solidFill>
                <a:latin typeface="PMingLiU"/>
                <a:cs typeface="PMingLiU"/>
              </a:rPr>
              <a:t>)</a:t>
            </a:r>
            <a:endParaRPr sz="1100" dirty="0">
              <a:latin typeface="PMingLiU"/>
              <a:cs typeface="PMingLiU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294" y="1329917"/>
            <a:ext cx="3668395" cy="563488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51130" marR="5080" indent="-138430">
              <a:lnSpc>
                <a:spcPct val="102600"/>
              </a:lnSpc>
              <a:spcBef>
                <a:spcPts val="55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lang="ru-RU" sz="1100" spc="-50" dirty="0" smtClean="0">
                <a:solidFill>
                  <a:srgbClr val="656565"/>
                </a:solidFill>
                <a:latin typeface="Arial"/>
                <a:cs typeface="Arial"/>
              </a:rPr>
              <a:t>Результат в атрибутах логарифма Мела (оп умолчанию для нейронной сети моделирования речи).</a:t>
            </a:r>
            <a:endParaRPr sz="1100" dirty="0">
              <a:latin typeface="Arial"/>
              <a:cs typeface="Arial"/>
            </a:endParaRPr>
          </a:p>
          <a:p>
            <a:pPr marL="151130" indent="-138430">
              <a:lnSpc>
                <a:spcPct val="100000"/>
              </a:lnSpc>
              <a:spcBef>
                <a:spcPts val="335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sz="1100" spc="20" dirty="0">
                <a:solidFill>
                  <a:srgbClr val="656565"/>
                </a:solidFill>
                <a:latin typeface="Arial"/>
                <a:cs typeface="Arial"/>
              </a:rPr>
              <a:t>40+ </a:t>
            </a:r>
            <a:r>
              <a:rPr lang="ru-RU" sz="1100" spc="-55" dirty="0" smtClean="0">
                <a:solidFill>
                  <a:srgbClr val="656565"/>
                </a:solidFill>
                <a:latin typeface="Arial"/>
                <a:cs typeface="Arial"/>
              </a:rPr>
              <a:t>размерные элементы на кадр.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9994" y="1978748"/>
            <a:ext cx="2382520" cy="1010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Andrew</a:t>
            </a:r>
            <a:r>
              <a:rPr spc="-10" dirty="0"/>
              <a:t> </a:t>
            </a:r>
            <a:r>
              <a:rPr spc="-20" dirty="0"/>
              <a:t>Senior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30" dirty="0"/>
              <a:t>Speech</a:t>
            </a:r>
            <a:r>
              <a:rPr spc="-15" dirty="0"/>
              <a:t> </a:t>
            </a:r>
            <a:r>
              <a:rPr spc="-5" dirty="0"/>
              <a:t>Recognition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486859" y="3351784"/>
            <a:ext cx="27813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r>
              <a:rPr sz="600" spc="-20" dirty="0">
                <a:solidFill>
                  <a:srgbClr val="656565"/>
                </a:solidFill>
                <a:latin typeface="Arial"/>
                <a:cs typeface="Arial"/>
              </a:rPr>
              <a:t>7 </a:t>
            </a:r>
            <a:r>
              <a:rPr sz="600" spc="5" dirty="0">
                <a:solidFill>
                  <a:srgbClr val="656565"/>
                </a:solidFill>
                <a:latin typeface="Arial"/>
                <a:cs typeface="Arial"/>
              </a:rPr>
              <a:t>of</a:t>
            </a:r>
            <a:r>
              <a:rPr sz="600" spc="35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656565"/>
                </a:solidFill>
                <a:latin typeface="Arial"/>
                <a:cs typeface="Arial"/>
              </a:rPr>
              <a:t>63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553</TotalTime>
  <Words>5641</Words>
  <Application>Microsoft Office PowerPoint</Application>
  <PresentationFormat>Произвольный</PresentationFormat>
  <Paragraphs>1148</Paragraphs>
  <Slides>65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65</vt:i4>
      </vt:variant>
    </vt:vector>
  </HeadingPairs>
  <TitlesOfParts>
    <vt:vector size="79" baseType="lpstr">
      <vt:lpstr>Arial</vt:lpstr>
      <vt:lpstr>Book Antiqua</vt:lpstr>
      <vt:lpstr>Bookman Old Style</vt:lpstr>
      <vt:lpstr>Calibri</vt:lpstr>
      <vt:lpstr>Georgia</vt:lpstr>
      <vt:lpstr>Gill Sans MT</vt:lpstr>
      <vt:lpstr>Lucida Sans</vt:lpstr>
      <vt:lpstr>Lucida Sans Unicode</vt:lpstr>
      <vt:lpstr>PMingLiU</vt:lpstr>
      <vt:lpstr>Tahoma</vt:lpstr>
      <vt:lpstr>Times New Roman</vt:lpstr>
      <vt:lpstr>Trebuchet MS</vt:lpstr>
      <vt:lpstr>Verdana</vt:lpstr>
      <vt:lpstr>Office Theme</vt:lpstr>
      <vt:lpstr>Распознавание Речи</vt:lpstr>
      <vt:lpstr>План</vt:lpstr>
      <vt:lpstr>Проблема распознавания речи</vt:lpstr>
      <vt:lpstr>Проблемы речи</vt:lpstr>
      <vt:lpstr>План</vt:lpstr>
      <vt:lpstr>Что есть речь — физическая реализация</vt:lpstr>
      <vt:lpstr>Представление Речи</vt:lpstr>
      <vt:lpstr>Представление Речи</vt:lpstr>
      <vt:lpstr>Представление Речи Мела</vt:lpstr>
      <vt:lpstr>МКК</vt:lpstr>
      <vt:lpstr>План</vt:lpstr>
      <vt:lpstr>Речь как способ общения</vt:lpstr>
      <vt:lpstr>Наборы данных</vt:lpstr>
      <vt:lpstr>План</vt:lpstr>
      <vt:lpstr>Краткая история</vt:lpstr>
      <vt:lpstr>План</vt:lpstr>
      <vt:lpstr>Вероятностное распознавание речи</vt:lpstr>
      <vt:lpstr>Фундаментальное уравнение распознавания речи</vt:lpstr>
      <vt:lpstr>Презентация PowerPoint</vt:lpstr>
      <vt:lpstr>Презентация PowerPoint</vt:lpstr>
      <vt:lpstr>Распознавание речи как трансдукция – лексикон</vt:lpstr>
      <vt:lpstr>Презентация PowerPoint</vt:lpstr>
      <vt:lpstr>Фонетические единицы</vt:lpstr>
      <vt:lpstr>Контекстно зависимая фонетическая кластеризация</vt:lpstr>
      <vt:lpstr>Гауссова Смесь Распределений</vt:lpstr>
      <vt:lpstr>Принудительное выравнивание </vt:lpstr>
      <vt:lpstr>Принудительное выравнивание </vt:lpstr>
      <vt:lpstr>Принудительное выравнивание  t = 0</vt:lpstr>
      <vt:lpstr>Принудительное выравнивание  t = 1</vt:lpstr>
      <vt:lpstr>Принудительное выравнивание t = 1</vt:lpstr>
      <vt:lpstr>Принудительное выравнивание t = T</vt:lpstr>
      <vt:lpstr>Декодирование</vt:lpstr>
      <vt:lpstr>Две основные парадигмы нейронных сетей для речи</vt:lpstr>
      <vt:lpstr>Особенности нейронной сети</vt:lpstr>
      <vt:lpstr>Особенности нейронной сети</vt:lpstr>
      <vt:lpstr>План</vt:lpstr>
      <vt:lpstr>Гибридные сети</vt:lpstr>
      <vt:lpstr>Декодирование Гибридной Нейронной сети</vt:lpstr>
      <vt:lpstr>Атрибуты входных данных</vt:lpstr>
      <vt:lpstr>Архитектуры Нейронных сетей для распознавания речи</vt:lpstr>
      <vt:lpstr>Сверточные нейронные сети</vt:lpstr>
      <vt:lpstr>Рекуррентные нейронные сети</vt:lpstr>
      <vt:lpstr>Человеческое равенство при распознавании речи (Xiong et al.,  2016)</vt:lpstr>
      <vt:lpstr>План</vt:lpstr>
      <vt:lpstr>Обучение Перекрестной Энтропии</vt:lpstr>
      <vt:lpstr>Временная классификация (Грейвс и др.,  2006)</vt:lpstr>
      <vt:lpstr>Выравнивание ВК</vt:lpstr>
      <vt:lpstr>План</vt:lpstr>
      <vt:lpstr>Обучение дискриминационной последовательности</vt:lpstr>
      <vt:lpstr>Презентация PowerPoint</vt:lpstr>
      <vt:lpstr>Презентация PowerPoint</vt:lpstr>
      <vt:lpstr>План</vt:lpstr>
      <vt:lpstr>Из Последовательности в Последовательность (seq2seq)</vt:lpstr>
      <vt:lpstr>Презентация PowerPoint</vt:lpstr>
      <vt:lpstr>Презентация PowerPoint</vt:lpstr>
      <vt:lpstr>Нейронный трансдуктор (Джейтли и др., 2015)</vt:lpstr>
      <vt:lpstr>Презентация PowerPoint</vt:lpstr>
      <vt:lpstr>Распознавание речи Raw-сигнала</vt:lpstr>
      <vt:lpstr>Распознавание речи Raw-сигнала</vt:lpstr>
      <vt:lpstr>Распознавание речи при шуме</vt:lpstr>
      <vt:lpstr>Много-микрофонное распознавание речи</vt:lpstr>
      <vt:lpstr>Учтенный мультиканальный необработанный сигнал CLDNN (Sainath и др., 2016)</vt:lpstr>
      <vt:lpstr>Ссылки I</vt:lpstr>
      <vt:lpstr>Ссылки II</vt:lpstr>
      <vt:lpstr>Ссылки III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Speech Recognition  [6pt] </dc:title>
  <dc:creator> Andrew Senior  (DeepMind London)  Many thanks for slides to Vincent Vanhoucke, Heiga Zen, Jun Song &amp; Andrew Zisserman </dc:creator>
  <cp:lastModifiedBy>Svetlana Tsendyakova</cp:lastModifiedBy>
  <cp:revision>84</cp:revision>
  <dcterms:created xsi:type="dcterms:W3CDTF">2018-12-07T11:32:14Z</dcterms:created>
  <dcterms:modified xsi:type="dcterms:W3CDTF">2018-12-24T20:37:32Z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2017-02-23T00:00:00Z</vt:filetime>
  </property>
  <property fmtid="{D5CDD505-2E9C-101B-9397-08002B2CF9AE}" pid="3" name="Creator">
    <vt:lpwstr>LaTeX with Beamer class version 3.24</vt:lpwstr>
  </property>
  <property fmtid="{D5CDD505-2E9C-101B-9397-08002B2CF9AE}" pid="4" name="LastSaved">
    <vt:filetime>2018-12-07T00:00:00Z</vt:filetime>
  </property>
</Properties>
</file>