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6" r:id="rId4"/>
    <p:sldId id="258" r:id="rId5"/>
    <p:sldId id="259" r:id="rId6"/>
    <p:sldId id="260" r:id="rId7"/>
    <p:sldId id="261" r:id="rId8"/>
    <p:sldId id="262" r:id="rId9"/>
    <p:sldId id="263"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11" autoAdjust="0"/>
    <p:restoredTop sz="94660"/>
  </p:normalViewPr>
  <p:slideViewPr>
    <p:cSldViewPr snapToGrid="0">
      <p:cViewPr>
        <p:scale>
          <a:sx n="110" d="100"/>
          <a:sy n="110" d="100"/>
        </p:scale>
        <p:origin x="42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E37F5A-95EC-4F7A-9848-EEB36B306290}"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24EC8-81DA-4867-8FC9-13A53F890CE0}" type="slidenum">
              <a:rPr lang="en-US" smtClean="0"/>
              <a:t>‹#›</a:t>
            </a:fld>
            <a:endParaRPr lang="en-US"/>
          </a:p>
        </p:txBody>
      </p:sp>
    </p:spTree>
    <p:extLst>
      <p:ext uri="{BB962C8B-B14F-4D97-AF65-F5344CB8AC3E}">
        <p14:creationId xmlns:p14="http://schemas.microsoft.com/office/powerpoint/2010/main" val="293460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E37F5A-95EC-4F7A-9848-EEB36B306290}"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24EC8-81DA-4867-8FC9-13A53F890CE0}" type="slidenum">
              <a:rPr lang="en-US" smtClean="0"/>
              <a:t>‹#›</a:t>
            </a:fld>
            <a:endParaRPr lang="en-US"/>
          </a:p>
        </p:txBody>
      </p:sp>
    </p:spTree>
    <p:extLst>
      <p:ext uri="{BB962C8B-B14F-4D97-AF65-F5344CB8AC3E}">
        <p14:creationId xmlns:p14="http://schemas.microsoft.com/office/powerpoint/2010/main" val="290606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E37F5A-95EC-4F7A-9848-EEB36B306290}"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24EC8-81DA-4867-8FC9-13A53F890CE0}" type="slidenum">
              <a:rPr lang="en-US" smtClean="0"/>
              <a:t>‹#›</a:t>
            </a:fld>
            <a:endParaRPr lang="en-US"/>
          </a:p>
        </p:txBody>
      </p:sp>
    </p:spTree>
    <p:extLst>
      <p:ext uri="{BB962C8B-B14F-4D97-AF65-F5344CB8AC3E}">
        <p14:creationId xmlns:p14="http://schemas.microsoft.com/office/powerpoint/2010/main" val="3899875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E37F5A-95EC-4F7A-9848-EEB36B306290}"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24EC8-81DA-4867-8FC9-13A53F890CE0}" type="slidenum">
              <a:rPr lang="en-US" smtClean="0"/>
              <a:t>‹#›</a:t>
            </a:fld>
            <a:endParaRPr lang="en-US"/>
          </a:p>
        </p:txBody>
      </p:sp>
    </p:spTree>
    <p:extLst>
      <p:ext uri="{BB962C8B-B14F-4D97-AF65-F5344CB8AC3E}">
        <p14:creationId xmlns:p14="http://schemas.microsoft.com/office/powerpoint/2010/main" val="2491911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E37F5A-95EC-4F7A-9848-EEB36B306290}"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24EC8-81DA-4867-8FC9-13A53F890CE0}" type="slidenum">
              <a:rPr lang="en-US" smtClean="0"/>
              <a:t>‹#›</a:t>
            </a:fld>
            <a:endParaRPr lang="en-US"/>
          </a:p>
        </p:txBody>
      </p:sp>
    </p:spTree>
    <p:extLst>
      <p:ext uri="{BB962C8B-B14F-4D97-AF65-F5344CB8AC3E}">
        <p14:creationId xmlns:p14="http://schemas.microsoft.com/office/powerpoint/2010/main" val="315845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E37F5A-95EC-4F7A-9848-EEB36B306290}"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24EC8-81DA-4867-8FC9-13A53F890CE0}" type="slidenum">
              <a:rPr lang="en-US" smtClean="0"/>
              <a:t>‹#›</a:t>
            </a:fld>
            <a:endParaRPr lang="en-US"/>
          </a:p>
        </p:txBody>
      </p:sp>
    </p:spTree>
    <p:extLst>
      <p:ext uri="{BB962C8B-B14F-4D97-AF65-F5344CB8AC3E}">
        <p14:creationId xmlns:p14="http://schemas.microsoft.com/office/powerpoint/2010/main" val="145723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E37F5A-95EC-4F7A-9848-EEB36B306290}" type="datetimeFigureOut">
              <a:rPr lang="en-US" smtClean="0"/>
              <a:t>12/10/2015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224EC8-81DA-4867-8FC9-13A53F890CE0}" type="slidenum">
              <a:rPr lang="en-US" smtClean="0"/>
              <a:t>‹#›</a:t>
            </a:fld>
            <a:endParaRPr lang="en-US"/>
          </a:p>
        </p:txBody>
      </p:sp>
    </p:spTree>
    <p:extLst>
      <p:ext uri="{BB962C8B-B14F-4D97-AF65-F5344CB8AC3E}">
        <p14:creationId xmlns:p14="http://schemas.microsoft.com/office/powerpoint/2010/main" val="84046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E37F5A-95EC-4F7A-9848-EEB36B306290}" type="datetimeFigureOut">
              <a:rPr lang="en-US" smtClean="0"/>
              <a:t>12/10/2015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224EC8-81DA-4867-8FC9-13A53F890CE0}" type="slidenum">
              <a:rPr lang="en-US" smtClean="0"/>
              <a:t>‹#›</a:t>
            </a:fld>
            <a:endParaRPr lang="en-US"/>
          </a:p>
        </p:txBody>
      </p:sp>
    </p:spTree>
    <p:extLst>
      <p:ext uri="{BB962C8B-B14F-4D97-AF65-F5344CB8AC3E}">
        <p14:creationId xmlns:p14="http://schemas.microsoft.com/office/powerpoint/2010/main" val="98276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37F5A-95EC-4F7A-9848-EEB36B306290}" type="datetimeFigureOut">
              <a:rPr lang="en-US" smtClean="0"/>
              <a:t>12/10/2015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224EC8-81DA-4867-8FC9-13A53F890CE0}" type="slidenum">
              <a:rPr lang="en-US" smtClean="0"/>
              <a:t>‹#›</a:t>
            </a:fld>
            <a:endParaRPr lang="en-US"/>
          </a:p>
        </p:txBody>
      </p:sp>
    </p:spTree>
    <p:extLst>
      <p:ext uri="{BB962C8B-B14F-4D97-AF65-F5344CB8AC3E}">
        <p14:creationId xmlns:p14="http://schemas.microsoft.com/office/powerpoint/2010/main" val="3125455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E37F5A-95EC-4F7A-9848-EEB36B306290}"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24EC8-81DA-4867-8FC9-13A53F890CE0}" type="slidenum">
              <a:rPr lang="en-US" smtClean="0"/>
              <a:t>‹#›</a:t>
            </a:fld>
            <a:endParaRPr lang="en-US"/>
          </a:p>
        </p:txBody>
      </p:sp>
    </p:spTree>
    <p:extLst>
      <p:ext uri="{BB962C8B-B14F-4D97-AF65-F5344CB8AC3E}">
        <p14:creationId xmlns:p14="http://schemas.microsoft.com/office/powerpoint/2010/main" val="2450324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E37F5A-95EC-4F7A-9848-EEB36B306290}"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24EC8-81DA-4867-8FC9-13A53F890CE0}" type="slidenum">
              <a:rPr lang="en-US" smtClean="0"/>
              <a:t>‹#›</a:t>
            </a:fld>
            <a:endParaRPr lang="en-US"/>
          </a:p>
        </p:txBody>
      </p:sp>
    </p:spTree>
    <p:extLst>
      <p:ext uri="{BB962C8B-B14F-4D97-AF65-F5344CB8AC3E}">
        <p14:creationId xmlns:p14="http://schemas.microsoft.com/office/powerpoint/2010/main" val="260327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37F5A-95EC-4F7A-9848-EEB36B306290}" type="datetimeFigureOut">
              <a:rPr lang="en-US" smtClean="0"/>
              <a:t>12/10/2015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24EC8-81DA-4867-8FC9-13A53F890CE0}" type="slidenum">
              <a:rPr lang="en-US" smtClean="0"/>
              <a:t>‹#›</a:t>
            </a:fld>
            <a:endParaRPr lang="en-US"/>
          </a:p>
        </p:txBody>
      </p:sp>
    </p:spTree>
    <p:extLst>
      <p:ext uri="{BB962C8B-B14F-4D97-AF65-F5344CB8AC3E}">
        <p14:creationId xmlns:p14="http://schemas.microsoft.com/office/powerpoint/2010/main" val="2751720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T04: Self Leveling Table</a:t>
            </a:r>
            <a:endParaRPr lang="en-US" dirty="0"/>
          </a:p>
        </p:txBody>
      </p:sp>
      <p:sp>
        <p:nvSpPr>
          <p:cNvPr id="3" name="Subtitle 2"/>
          <p:cNvSpPr>
            <a:spLocks noGrp="1"/>
          </p:cNvSpPr>
          <p:nvPr>
            <p:ph type="subTitle" idx="1"/>
          </p:nvPr>
        </p:nvSpPr>
        <p:spPr/>
        <p:txBody>
          <a:bodyPr>
            <a:normAutofit/>
          </a:bodyPr>
          <a:lstStyle/>
          <a:p>
            <a:pPr>
              <a:lnSpc>
                <a:spcPct val="100000"/>
              </a:lnSpc>
              <a:spcBef>
                <a:spcPts val="0"/>
              </a:spcBef>
            </a:pPr>
            <a:r>
              <a:rPr lang="en-US" dirty="0" smtClean="0"/>
              <a:t>Sean Hendrickson</a:t>
            </a:r>
          </a:p>
          <a:p>
            <a:pPr>
              <a:lnSpc>
                <a:spcPct val="100000"/>
              </a:lnSpc>
              <a:spcBef>
                <a:spcPts val="0"/>
              </a:spcBef>
            </a:pPr>
            <a:r>
              <a:rPr lang="en-US" dirty="0" smtClean="0"/>
              <a:t>Waleed </a:t>
            </a:r>
            <a:r>
              <a:rPr lang="en-US" dirty="0" err="1" smtClean="0"/>
              <a:t>Alhaddad</a:t>
            </a:r>
            <a:endParaRPr lang="en-US" dirty="0" smtClean="0"/>
          </a:p>
          <a:p>
            <a:pPr>
              <a:lnSpc>
                <a:spcPct val="100000"/>
              </a:lnSpc>
              <a:spcBef>
                <a:spcPts val="0"/>
              </a:spcBef>
            </a:pPr>
            <a:r>
              <a:rPr lang="en-US" dirty="0" smtClean="0"/>
              <a:t>Adrian Steele</a:t>
            </a:r>
          </a:p>
          <a:p>
            <a:pPr>
              <a:lnSpc>
                <a:spcPct val="100000"/>
              </a:lnSpc>
              <a:spcBef>
                <a:spcPts val="0"/>
              </a:spcBef>
            </a:pPr>
            <a:r>
              <a:rPr lang="en-US" dirty="0" smtClean="0"/>
              <a:t>Taylor Griffin</a:t>
            </a:r>
          </a:p>
        </p:txBody>
      </p:sp>
    </p:spTree>
    <p:extLst>
      <p:ext uri="{BB962C8B-B14F-4D97-AF65-F5344CB8AC3E}">
        <p14:creationId xmlns:p14="http://schemas.microsoft.com/office/powerpoint/2010/main" val="1231243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207" y="190500"/>
            <a:ext cx="3454407" cy="584775"/>
          </a:xfrm>
          <a:prstGeom prst="rect">
            <a:avLst/>
          </a:prstGeom>
          <a:noFill/>
        </p:spPr>
        <p:txBody>
          <a:bodyPr wrap="none" rtlCol="0">
            <a:spAutoFit/>
          </a:bodyPr>
          <a:lstStyle/>
          <a:p>
            <a:r>
              <a:rPr lang="en-US" sz="3200" dirty="0" smtClean="0"/>
              <a:t>Status LEDs: Level 0</a:t>
            </a:r>
          </a:p>
        </p:txBody>
      </p:sp>
      <p:sp>
        <p:nvSpPr>
          <p:cNvPr id="5" name="Rectangle 4"/>
          <p:cNvSpPr/>
          <p:nvPr/>
        </p:nvSpPr>
        <p:spPr>
          <a:xfrm>
            <a:off x="3870131" y="1252911"/>
            <a:ext cx="3810000" cy="24765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solidFill>
              </a:rPr>
              <a:t>Status LEDs</a:t>
            </a:r>
            <a:endParaRPr lang="en-US" sz="2800"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618359284"/>
              </p:ext>
            </p:extLst>
          </p:nvPr>
        </p:nvGraphicFramePr>
        <p:xfrm>
          <a:off x="1160889" y="4552195"/>
          <a:ext cx="9668787" cy="2148453"/>
        </p:xfrm>
        <a:graphic>
          <a:graphicData uri="http://schemas.openxmlformats.org/drawingml/2006/table">
            <a:tbl>
              <a:tblPr firstRow="1" bandRow="1">
                <a:tableStyleId>{5C22544A-7EE6-4342-B048-85BDC9FD1C3A}</a:tableStyleId>
              </a:tblPr>
              <a:tblGrid>
                <a:gridCol w="2299193"/>
                <a:gridCol w="7369594"/>
              </a:tblGrid>
              <a:tr h="462151">
                <a:tc>
                  <a:txBody>
                    <a:bodyPr/>
                    <a:lstStyle/>
                    <a:p>
                      <a:r>
                        <a:rPr lang="en-US" dirty="0" smtClean="0"/>
                        <a:t>Module</a:t>
                      </a:r>
                      <a:endParaRPr lang="en-US" dirty="0"/>
                    </a:p>
                  </a:txBody>
                  <a:tcPr/>
                </a:tc>
                <a:tc>
                  <a:txBody>
                    <a:bodyPr/>
                    <a:lstStyle/>
                    <a:p>
                      <a:r>
                        <a:rPr lang="en-US" dirty="0" smtClean="0"/>
                        <a:t>Status LEDs</a:t>
                      </a:r>
                      <a:endParaRPr lang="en-US" dirty="0"/>
                    </a:p>
                  </a:txBody>
                  <a:tcPr/>
                </a:tc>
              </a:tr>
              <a:tr h="462151">
                <a:tc>
                  <a:txBody>
                    <a:bodyPr/>
                    <a:lstStyle/>
                    <a:p>
                      <a:r>
                        <a:rPr lang="en-US" dirty="0" smtClean="0"/>
                        <a:t>Inputs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 Status Info: High or low signal depending on which LEDs to turn on. Communicated via 3.3 V GPIO</a:t>
                      </a:r>
                    </a:p>
                  </a:txBody>
                  <a:tcPr/>
                </a:tc>
              </a:tr>
              <a:tr h="462151">
                <a:tc>
                  <a:txBody>
                    <a:bodyPr/>
                    <a:lstStyle/>
                    <a:p>
                      <a:r>
                        <a:rPr lang="en-US" dirty="0" smtClean="0"/>
                        <a:t>Outputs</a:t>
                      </a:r>
                      <a:endParaRPr lang="en-US" dirty="0"/>
                    </a:p>
                  </a:txBody>
                  <a:tcPr/>
                </a:tc>
                <a:tc>
                  <a:txBody>
                    <a:bodyPr/>
                    <a:lstStyle/>
                    <a:p>
                      <a:pPr marL="0" marR="0" lvl="0" indent="0" algn="l" rtl="0">
                        <a:spcBef>
                          <a:spcPts val="0"/>
                        </a:spcBef>
                        <a:buClr>
                          <a:schemeClr val="dk1"/>
                        </a:buClr>
                        <a:buSzPct val="25000"/>
                        <a:buFont typeface="Calibri"/>
                        <a:buNone/>
                      </a:pPr>
                      <a:r>
                        <a:rPr lang="en" sz="1100" u="none" strike="noStrike" cap="none" baseline="0" dirty="0" smtClean="0"/>
                        <a:t>- System status: 4 LEDs that light up on PCB</a:t>
                      </a:r>
                      <a:r>
                        <a:rPr lang="en" sz="1100" dirty="0" smtClean="0"/>
                        <a:t>. First LED is green, displays when tilt on the x axis reaches its limit. Second LED is yellow, displays when there is communication between the microcontroller and the servo controller. Third LED is yellow, displays when there is communication between the microcontroller and the accelerometer. Fourth LED is red, displays when the tilt on the y axis reaches its limit.</a:t>
                      </a:r>
                      <a:endParaRPr lang="en" sz="1100" dirty="0"/>
                    </a:p>
                  </a:txBody>
                  <a:tcPr/>
                </a:tc>
              </a:tr>
              <a:tr h="462151">
                <a:tc>
                  <a:txBody>
                    <a:bodyPr/>
                    <a:lstStyle/>
                    <a:p>
                      <a:r>
                        <a:rPr lang="en-US" dirty="0" smtClean="0"/>
                        <a:t>Functionality</a:t>
                      </a:r>
                      <a:endParaRPr lang="en-US" dirty="0"/>
                    </a:p>
                  </a:txBody>
                  <a:tcPr/>
                </a:tc>
                <a:tc>
                  <a:txBody>
                    <a:bodyPr/>
                    <a:lstStyle/>
                    <a:p>
                      <a:r>
                        <a:rPr lang="en-US" sz="1100" dirty="0" smtClean="0"/>
                        <a:t>- </a:t>
                      </a:r>
                      <a:r>
                        <a:rPr lang="en-US" sz="1100" baseline="0" dirty="0" smtClean="0"/>
                        <a:t>Displays status information including what transmissions are occurring (TWI, USART) and any errors</a:t>
                      </a:r>
                      <a:endParaRPr lang="en-US" sz="1100" dirty="0"/>
                    </a:p>
                  </a:txBody>
                  <a:tcPr/>
                </a:tc>
              </a:tr>
            </a:tbl>
          </a:graphicData>
        </a:graphic>
      </p:graphicFrame>
      <p:cxnSp>
        <p:nvCxnSpPr>
          <p:cNvPr id="14" name="Straight Arrow Connector 13"/>
          <p:cNvCxnSpPr/>
          <p:nvPr/>
        </p:nvCxnSpPr>
        <p:spPr>
          <a:xfrm>
            <a:off x="7680131" y="2479069"/>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985056" y="2278366"/>
            <a:ext cx="1462388" cy="369332"/>
          </a:xfrm>
          <a:prstGeom prst="rect">
            <a:avLst/>
          </a:prstGeom>
          <a:noFill/>
        </p:spPr>
        <p:txBody>
          <a:bodyPr wrap="none" rtlCol="0">
            <a:spAutoFit/>
          </a:bodyPr>
          <a:lstStyle/>
          <a:p>
            <a:r>
              <a:rPr lang="en-US" dirty="0" smtClean="0"/>
              <a:t>System status</a:t>
            </a:r>
          </a:p>
        </p:txBody>
      </p:sp>
      <p:cxnSp>
        <p:nvCxnSpPr>
          <p:cNvPr id="7" name="Straight Arrow Connector 6"/>
          <p:cNvCxnSpPr/>
          <p:nvPr/>
        </p:nvCxnSpPr>
        <p:spPr>
          <a:xfrm>
            <a:off x="2565206" y="2479069"/>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1385011" y="2278366"/>
            <a:ext cx="1180195" cy="369332"/>
          </a:xfrm>
          <a:prstGeom prst="rect">
            <a:avLst/>
          </a:prstGeom>
          <a:noFill/>
        </p:spPr>
        <p:txBody>
          <a:bodyPr wrap="none" rtlCol="0">
            <a:spAutoFit/>
          </a:bodyPr>
          <a:lstStyle/>
          <a:p>
            <a:r>
              <a:rPr lang="en-US" dirty="0" smtClean="0"/>
              <a:t>Status Info</a:t>
            </a:r>
          </a:p>
        </p:txBody>
      </p:sp>
    </p:spTree>
    <p:extLst>
      <p:ext uri="{BB962C8B-B14F-4D97-AF65-F5344CB8AC3E}">
        <p14:creationId xmlns:p14="http://schemas.microsoft.com/office/powerpoint/2010/main" val="2795956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207" y="190500"/>
            <a:ext cx="4249497" cy="584775"/>
          </a:xfrm>
          <a:prstGeom prst="rect">
            <a:avLst/>
          </a:prstGeom>
          <a:noFill/>
        </p:spPr>
        <p:txBody>
          <a:bodyPr wrap="none" rtlCol="0">
            <a:spAutoFit/>
          </a:bodyPr>
          <a:lstStyle/>
          <a:p>
            <a:r>
              <a:rPr lang="en-US" sz="3200" dirty="0" smtClean="0"/>
              <a:t>Servo Controller: Level 0</a:t>
            </a:r>
          </a:p>
        </p:txBody>
      </p:sp>
      <p:sp>
        <p:nvSpPr>
          <p:cNvPr id="5" name="Rectangle 4"/>
          <p:cNvSpPr/>
          <p:nvPr/>
        </p:nvSpPr>
        <p:spPr>
          <a:xfrm>
            <a:off x="3922383" y="930694"/>
            <a:ext cx="3810000" cy="24765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solidFill>
              </a:rPr>
              <a:t>Servo Controller</a:t>
            </a:r>
            <a:endParaRPr lang="en-US" sz="2800"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779003849"/>
              </p:ext>
            </p:extLst>
          </p:nvPr>
        </p:nvGraphicFramePr>
        <p:xfrm>
          <a:off x="1065094" y="3544810"/>
          <a:ext cx="9668787" cy="3137185"/>
        </p:xfrm>
        <a:graphic>
          <a:graphicData uri="http://schemas.openxmlformats.org/drawingml/2006/table">
            <a:tbl>
              <a:tblPr firstRow="1" bandRow="1">
                <a:tableStyleId>{5C22544A-7EE6-4342-B048-85BDC9FD1C3A}</a:tableStyleId>
              </a:tblPr>
              <a:tblGrid>
                <a:gridCol w="1599729"/>
                <a:gridCol w="8069058"/>
              </a:tblGrid>
              <a:tr h="339272">
                <a:tc>
                  <a:txBody>
                    <a:bodyPr/>
                    <a:lstStyle/>
                    <a:p>
                      <a:r>
                        <a:rPr lang="en-US" dirty="0" smtClean="0"/>
                        <a:t>Module</a:t>
                      </a:r>
                      <a:endParaRPr lang="en-US" dirty="0"/>
                    </a:p>
                  </a:txBody>
                  <a:tcPr/>
                </a:tc>
                <a:tc>
                  <a:txBody>
                    <a:bodyPr/>
                    <a:lstStyle/>
                    <a:p>
                      <a:r>
                        <a:rPr lang="en-US" dirty="0" smtClean="0"/>
                        <a:t>Servo Controller</a:t>
                      </a:r>
                      <a:endParaRPr lang="en-US" dirty="0"/>
                    </a:p>
                  </a:txBody>
                  <a:tcPr/>
                </a:tc>
              </a:tr>
              <a:tr h="1871921">
                <a:tc>
                  <a:txBody>
                    <a:bodyPr/>
                    <a:lstStyle/>
                    <a:p>
                      <a:r>
                        <a:rPr lang="en-US" dirty="0" smtClean="0"/>
                        <a:t>Inputs</a:t>
                      </a:r>
                      <a:endParaRPr lang="en-US" dirty="0"/>
                    </a:p>
                  </a:txBody>
                  <a:tcPr/>
                </a:tc>
                <a:tc>
                  <a:txBody>
                    <a:bodyPr/>
                    <a:lstStyle/>
                    <a:p>
                      <a:pPr marL="0" marR="0" lvl="0" indent="0" algn="l" rtl="0">
                        <a:lnSpc>
                          <a:spcPct val="100000"/>
                        </a:lnSpc>
                        <a:spcBef>
                          <a:spcPts val="0"/>
                        </a:spcBef>
                        <a:spcAft>
                          <a:spcPts val="0"/>
                        </a:spcAft>
                        <a:buClr>
                          <a:schemeClr val="dk1"/>
                        </a:buClr>
                        <a:buSzPct val="100000"/>
                        <a:buFont typeface="Calibri"/>
                        <a:buNone/>
                      </a:pPr>
                      <a:r>
                        <a:rPr lang="en" sz="1100" dirty="0" smtClean="0"/>
                        <a:t>- Servo settings: Set the speed of the servos. speed limit is given in units of (0.25 μs)/(10 ms). Communicated via USART. Incoming communications can have varying baud rates but the ideal baud rate is 9600. Transmissions must follow the pololu protocol format and be transmitted one byte at a time (0xAA baud rate detection byte, 0x0C device ID of servo controller, 0x07 command byte to set servo speed, &lt;channel number&gt; channel of the servo that you want to set the speed, &lt;servo speed MSB&gt; least significant byte of speed value, &lt;servo speed MSB&gt; most significant byte of speed value)</a:t>
                      </a:r>
                    </a:p>
                    <a:p>
                      <a:pPr marL="0" marR="0" lvl="0" indent="0" algn="l" rtl="0">
                        <a:lnSpc>
                          <a:spcPct val="100000"/>
                        </a:lnSpc>
                        <a:spcBef>
                          <a:spcPts val="0"/>
                        </a:spcBef>
                        <a:spcAft>
                          <a:spcPts val="0"/>
                        </a:spcAft>
                        <a:buClr>
                          <a:schemeClr val="dk1"/>
                        </a:buClr>
                        <a:buSzPct val="100000"/>
                        <a:buFont typeface="Calibri"/>
                        <a:buNone/>
                      </a:pPr>
                      <a:r>
                        <a:rPr lang="en" sz="1100" u="none" strike="noStrike" cap="none" baseline="0" dirty="0" smtClean="0"/>
                        <a:t>- Power: Regulated 5 VDC</a:t>
                      </a:r>
                    </a:p>
                    <a:p>
                      <a:pPr marL="0" marR="0" lvl="0" indent="0" algn="l" rtl="0">
                        <a:lnSpc>
                          <a:spcPct val="100000"/>
                        </a:lnSpc>
                        <a:spcBef>
                          <a:spcPts val="0"/>
                        </a:spcBef>
                        <a:spcAft>
                          <a:spcPts val="0"/>
                        </a:spcAft>
                        <a:buClr>
                          <a:schemeClr val="dk1"/>
                        </a:buClr>
                        <a:buSzPct val="100000"/>
                        <a:buFont typeface="Calibri"/>
                        <a:buNone/>
                      </a:pPr>
                      <a:r>
                        <a:rPr lang="en" sz="1100" u="none" strike="noStrike" cap="none" baseline="0" dirty="0" smtClean="0"/>
                        <a:t>- Servo positions: pulse width values in quarter </a:t>
                      </a:r>
                      <a:r>
                        <a:rPr lang="en" sz="1100" b="0" i="0" u="none" strike="noStrike" cap="none" baseline="0" dirty="0" smtClean="0">
                          <a:solidFill>
                            <a:schemeClr val="dk1"/>
                          </a:solidFill>
                          <a:latin typeface="+mn-lt"/>
                          <a:ea typeface="Calibri"/>
                          <a:cs typeface="Calibri"/>
                          <a:sym typeface="Calibri"/>
                        </a:rPr>
                        <a:t>µs </a:t>
                      </a:r>
                      <a:r>
                        <a:rPr lang="en" sz="1100" u="none" strike="noStrike" cap="none" baseline="0" dirty="0" smtClean="0"/>
                        <a:t>(integer) and target servo to move. Communicated via USART. </a:t>
                      </a:r>
                      <a:r>
                        <a:rPr lang="en" sz="1100" dirty="0" smtClean="0"/>
                        <a:t>Incoming communications can have varying baud rates but the ideal baud rate is 9600. Transmissions must follow the pololu protocol format and be transmitted one byte at a time (0xAA baud rate detection byte, 0x0C device ID of servo controller, 0x04 command byte to set servo positions, &lt;channel number&gt; channel of the servo that you want to set the position of, &lt;servo position LSB&gt; least significant byte of PWM value, &lt;servo position MSB&gt; most significant byte of PWM value)</a:t>
                      </a:r>
                    </a:p>
                  </a:txBody>
                  <a:tcPr/>
                </a:tc>
              </a:tr>
              <a:tr h="409225">
                <a:tc>
                  <a:txBody>
                    <a:bodyPr/>
                    <a:lstStyle/>
                    <a:p>
                      <a:r>
                        <a:rPr lang="en-US" dirty="0" smtClean="0"/>
                        <a:t>Outputs</a:t>
                      </a:r>
                      <a:endParaRPr lang="en-US" dirty="0"/>
                    </a:p>
                  </a:txBody>
                  <a:tcPr/>
                </a:tc>
                <a:tc>
                  <a:txBody>
                    <a:bodyPr/>
                    <a:lstStyle/>
                    <a:p>
                      <a:pPr marL="0" marR="0" lvl="0" indent="0" algn="l" rtl="0">
                        <a:lnSpc>
                          <a:spcPct val="100000"/>
                        </a:lnSpc>
                        <a:spcBef>
                          <a:spcPts val="0"/>
                        </a:spcBef>
                        <a:spcAft>
                          <a:spcPts val="0"/>
                        </a:spcAft>
                        <a:buClr>
                          <a:schemeClr val="dk1"/>
                        </a:buClr>
                        <a:buSzPct val="100000"/>
                        <a:buFont typeface="Calibri"/>
                        <a:buNone/>
                      </a:pPr>
                      <a:r>
                        <a:rPr lang="en" sz="1100" u="none" strike="noStrike" cap="none" baseline="0" dirty="0" smtClean="0"/>
                        <a:t>- Servo positions: Pulse width modulation signal to corresponding servo.</a:t>
                      </a:r>
                      <a:r>
                        <a:rPr lang="en" sz="1100" dirty="0" smtClean="0"/>
                        <a:t> Generates a pulse of a certain frequency to send to the servo what position it should hold. Done automatically, just need to receive input on what position to set the servo to.</a:t>
                      </a:r>
                      <a:endParaRPr lang="en" sz="1100" dirty="0"/>
                    </a:p>
                  </a:txBody>
                  <a:tcPr/>
                </a:tc>
              </a:tr>
              <a:tr h="409225">
                <a:tc>
                  <a:txBody>
                    <a:bodyPr/>
                    <a:lstStyle/>
                    <a:p>
                      <a:r>
                        <a:rPr lang="en-US" dirty="0" smtClean="0"/>
                        <a:t>Functionality</a:t>
                      </a:r>
                      <a:endParaRPr lang="en-US" dirty="0"/>
                    </a:p>
                  </a:txBody>
                  <a:tcPr/>
                </a:tc>
                <a:tc>
                  <a:txBody>
                    <a:bodyPr/>
                    <a:lstStyle/>
                    <a:p>
                      <a:r>
                        <a:rPr lang="en-US" sz="1100" dirty="0" smtClean="0"/>
                        <a:t>-</a:t>
                      </a:r>
                      <a:r>
                        <a:rPr lang="en-US" sz="1100" baseline="0" dirty="0" smtClean="0"/>
                        <a:t> </a:t>
                      </a:r>
                      <a:r>
                        <a:rPr lang="en-US" sz="1100" dirty="0" smtClean="0"/>
                        <a:t>C</a:t>
                      </a:r>
                      <a:r>
                        <a:rPr lang="en-US" sz="1100" baseline="0" dirty="0" smtClean="0"/>
                        <a:t>reating </a:t>
                      </a:r>
                      <a:r>
                        <a:rPr lang="en-US" sz="1100" baseline="0" dirty="0" smtClean="0"/>
                        <a:t>pulse width modulated signals to control up to </a:t>
                      </a:r>
                      <a:r>
                        <a:rPr lang="en-US" sz="1100" baseline="0" dirty="0" smtClean="0"/>
                        <a:t>6 </a:t>
                      </a:r>
                      <a:r>
                        <a:rPr lang="en-US" sz="1100" baseline="0" dirty="0" smtClean="0"/>
                        <a:t>servos.</a:t>
                      </a:r>
                      <a:endParaRPr lang="en-US" sz="1100" dirty="0"/>
                    </a:p>
                  </a:txBody>
                  <a:tcPr/>
                </a:tc>
              </a:tr>
            </a:tbl>
          </a:graphicData>
        </a:graphic>
      </p:graphicFrame>
      <p:cxnSp>
        <p:nvCxnSpPr>
          <p:cNvPr id="14" name="Straight Arrow Connector 13"/>
          <p:cNvCxnSpPr/>
          <p:nvPr/>
        </p:nvCxnSpPr>
        <p:spPr>
          <a:xfrm>
            <a:off x="7732383" y="2156852"/>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9037308" y="1956149"/>
            <a:ext cx="1295547" cy="369332"/>
          </a:xfrm>
          <a:prstGeom prst="rect">
            <a:avLst/>
          </a:prstGeom>
          <a:noFill/>
        </p:spPr>
        <p:txBody>
          <a:bodyPr wrap="none" rtlCol="0">
            <a:spAutoFit/>
          </a:bodyPr>
          <a:lstStyle/>
          <a:p>
            <a:r>
              <a:rPr lang="en-US" dirty="0" smtClean="0"/>
              <a:t>PWM signal</a:t>
            </a:r>
          </a:p>
        </p:txBody>
      </p:sp>
      <p:cxnSp>
        <p:nvCxnSpPr>
          <p:cNvPr id="7" name="Straight Arrow Connector 6"/>
          <p:cNvCxnSpPr/>
          <p:nvPr/>
        </p:nvCxnSpPr>
        <p:spPr>
          <a:xfrm>
            <a:off x="2594039" y="1528202"/>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1663272" y="1229439"/>
            <a:ext cx="869020" cy="646331"/>
          </a:xfrm>
          <a:prstGeom prst="rect">
            <a:avLst/>
          </a:prstGeom>
          <a:noFill/>
        </p:spPr>
        <p:txBody>
          <a:bodyPr wrap="none" rtlCol="0">
            <a:spAutoFit/>
          </a:bodyPr>
          <a:lstStyle/>
          <a:p>
            <a:r>
              <a:rPr lang="en-US" dirty="0" smtClean="0"/>
              <a:t>Power, </a:t>
            </a:r>
            <a:br>
              <a:rPr lang="en-US" dirty="0" smtClean="0"/>
            </a:br>
            <a:r>
              <a:rPr lang="en-US" dirty="0" smtClean="0"/>
              <a:t>5 VDC</a:t>
            </a:r>
          </a:p>
        </p:txBody>
      </p:sp>
      <p:cxnSp>
        <p:nvCxnSpPr>
          <p:cNvPr id="9" name="Straight Arrow Connector 8"/>
          <p:cNvCxnSpPr/>
          <p:nvPr/>
        </p:nvCxnSpPr>
        <p:spPr>
          <a:xfrm>
            <a:off x="2617458" y="2181038"/>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979494" y="2013386"/>
            <a:ext cx="1614545" cy="369332"/>
          </a:xfrm>
          <a:prstGeom prst="rect">
            <a:avLst/>
          </a:prstGeom>
          <a:noFill/>
        </p:spPr>
        <p:txBody>
          <a:bodyPr wrap="none" rtlCol="0">
            <a:spAutoFit/>
          </a:bodyPr>
          <a:lstStyle/>
          <a:p>
            <a:r>
              <a:rPr lang="en-US" dirty="0" smtClean="0"/>
              <a:t>Servo positions</a:t>
            </a:r>
          </a:p>
        </p:txBody>
      </p:sp>
    </p:spTree>
    <p:extLst>
      <p:ext uri="{BB962C8B-B14F-4D97-AF65-F5344CB8AC3E}">
        <p14:creationId xmlns:p14="http://schemas.microsoft.com/office/powerpoint/2010/main" val="114047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207" y="190500"/>
            <a:ext cx="3044808" cy="584775"/>
          </a:xfrm>
          <a:prstGeom prst="rect">
            <a:avLst/>
          </a:prstGeom>
          <a:noFill/>
        </p:spPr>
        <p:txBody>
          <a:bodyPr wrap="none" rtlCol="0">
            <a:spAutoFit/>
          </a:bodyPr>
          <a:lstStyle/>
          <a:p>
            <a:r>
              <a:rPr lang="en-US" sz="3200" dirty="0" smtClean="0"/>
              <a:t>LED Strip: Level 0</a:t>
            </a:r>
          </a:p>
        </p:txBody>
      </p:sp>
      <p:sp>
        <p:nvSpPr>
          <p:cNvPr id="5" name="Rectangle 4"/>
          <p:cNvSpPr/>
          <p:nvPr/>
        </p:nvSpPr>
        <p:spPr>
          <a:xfrm>
            <a:off x="3870131" y="1252911"/>
            <a:ext cx="3810000" cy="24765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solidFill>
              </a:rPr>
              <a:t>LED Strip</a:t>
            </a:r>
            <a:endParaRPr lang="en-US" sz="2800"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35874032"/>
              </p:ext>
            </p:extLst>
          </p:nvPr>
        </p:nvGraphicFramePr>
        <p:xfrm>
          <a:off x="1160889" y="4552195"/>
          <a:ext cx="9668787" cy="1848604"/>
        </p:xfrm>
        <a:graphic>
          <a:graphicData uri="http://schemas.openxmlformats.org/drawingml/2006/table">
            <a:tbl>
              <a:tblPr firstRow="1" bandRow="1">
                <a:tableStyleId>{5C22544A-7EE6-4342-B048-85BDC9FD1C3A}</a:tableStyleId>
              </a:tblPr>
              <a:tblGrid>
                <a:gridCol w="2299193"/>
                <a:gridCol w="7369594"/>
              </a:tblGrid>
              <a:tr h="462151">
                <a:tc>
                  <a:txBody>
                    <a:bodyPr/>
                    <a:lstStyle/>
                    <a:p>
                      <a:r>
                        <a:rPr lang="en-US" dirty="0" smtClean="0"/>
                        <a:t>Module</a:t>
                      </a:r>
                      <a:endParaRPr lang="en-US" dirty="0"/>
                    </a:p>
                  </a:txBody>
                  <a:tcPr/>
                </a:tc>
                <a:tc>
                  <a:txBody>
                    <a:bodyPr/>
                    <a:lstStyle/>
                    <a:p>
                      <a:r>
                        <a:rPr lang="en-US" dirty="0" smtClean="0"/>
                        <a:t>LED Strip</a:t>
                      </a:r>
                      <a:endParaRPr lang="en-US" dirty="0"/>
                    </a:p>
                  </a:txBody>
                  <a:tcPr/>
                </a:tc>
              </a:tr>
              <a:tr h="462151">
                <a:tc>
                  <a:txBody>
                    <a:bodyPr/>
                    <a:lstStyle/>
                    <a:p>
                      <a:r>
                        <a:rPr lang="en-US" dirty="0" smtClean="0"/>
                        <a:t>Inputs</a:t>
                      </a:r>
                      <a:endParaRPr lang="en-US" dirty="0"/>
                    </a:p>
                  </a:txBody>
                  <a:tcPr/>
                </a:tc>
                <a:tc>
                  <a:txBody>
                    <a:bodyPr/>
                    <a:lstStyle/>
                    <a:p>
                      <a:pPr marL="127000" marR="0" lvl="0" indent="-127000" algn="l" rtl="0">
                        <a:lnSpc>
                          <a:spcPct val="100000"/>
                        </a:lnSpc>
                        <a:spcBef>
                          <a:spcPts val="0"/>
                        </a:spcBef>
                        <a:spcAft>
                          <a:spcPts val="0"/>
                        </a:spcAft>
                        <a:buClr>
                          <a:schemeClr val="dk1"/>
                        </a:buClr>
                        <a:buSzPct val="100000"/>
                        <a:buFont typeface="Calibri"/>
                        <a:buChar char="-"/>
                      </a:pPr>
                      <a:r>
                        <a:rPr lang="en" sz="1100" u="none" strike="noStrike" cap="none" baseline="0" dirty="0" smtClean="0"/>
                        <a:t>Power: Regulated 5 VDC</a:t>
                      </a:r>
                    </a:p>
                    <a:p>
                      <a:pPr marL="127000" marR="0" lvl="0" indent="-127000" algn="l" rtl="0">
                        <a:lnSpc>
                          <a:spcPct val="100000"/>
                        </a:lnSpc>
                        <a:spcBef>
                          <a:spcPts val="0"/>
                        </a:spcBef>
                        <a:spcAft>
                          <a:spcPts val="0"/>
                        </a:spcAft>
                        <a:buClr>
                          <a:schemeClr val="dk1"/>
                        </a:buClr>
                        <a:buSzPct val="100000"/>
                        <a:buFont typeface="Calibri"/>
                        <a:buChar char="-"/>
                      </a:pPr>
                      <a:r>
                        <a:rPr lang="en" sz="1100" u="none" strike="noStrike" cap="none" baseline="0" dirty="0" smtClean="0"/>
                        <a:t>LED Strip control: which LEDs to light up. Communicated via SPI. Send 24 bit color pattern, shifted through the strip.</a:t>
                      </a:r>
                      <a:endParaRPr lang="en" sz="1100" u="none" strike="noStrike" cap="none" baseline="0" dirty="0"/>
                    </a:p>
                  </a:txBody>
                  <a:tcPr/>
                </a:tc>
              </a:tr>
              <a:tr h="462151">
                <a:tc>
                  <a:txBody>
                    <a:bodyPr/>
                    <a:lstStyle/>
                    <a:p>
                      <a:r>
                        <a:rPr lang="en-US" dirty="0" smtClean="0"/>
                        <a:t>Outputs</a:t>
                      </a:r>
                      <a:endParaRPr lang="en-US" dirty="0"/>
                    </a:p>
                  </a:txBody>
                  <a:tcPr/>
                </a:tc>
                <a:tc>
                  <a:txBody>
                    <a:bodyPr/>
                    <a:lstStyle/>
                    <a:p>
                      <a:pPr marL="127000" marR="0" lvl="0" indent="-127000" algn="l" rtl="0">
                        <a:lnSpc>
                          <a:spcPct val="100000"/>
                        </a:lnSpc>
                        <a:spcBef>
                          <a:spcPts val="0"/>
                        </a:spcBef>
                        <a:spcAft>
                          <a:spcPts val="0"/>
                        </a:spcAft>
                        <a:buClr>
                          <a:schemeClr val="dk1"/>
                        </a:buClr>
                        <a:buSzPct val="100000"/>
                        <a:buFont typeface="Calibri"/>
                        <a:buChar char="-"/>
                      </a:pPr>
                      <a:r>
                        <a:rPr lang="en" sz="1100" u="none" strike="noStrike" cap="none" baseline="0" dirty="0" smtClean="0"/>
                        <a:t>Power: Regulated 5 VDC</a:t>
                      </a:r>
                    </a:p>
                    <a:p>
                      <a:pPr marL="127000" marR="0" lvl="0" indent="-127000" algn="l" rtl="0">
                        <a:lnSpc>
                          <a:spcPct val="100000"/>
                        </a:lnSpc>
                        <a:spcBef>
                          <a:spcPts val="0"/>
                        </a:spcBef>
                        <a:spcAft>
                          <a:spcPts val="0"/>
                        </a:spcAft>
                        <a:buClr>
                          <a:schemeClr val="dk1"/>
                        </a:buClr>
                        <a:buSzPct val="100000"/>
                        <a:buFont typeface="Calibri"/>
                        <a:buChar char="-"/>
                      </a:pPr>
                      <a:r>
                        <a:rPr lang="en" sz="1100" u="none" strike="noStrike" cap="none" baseline="0" dirty="0" smtClean="0"/>
                        <a:t>LED Strip control: which LEDs to light up. Communicated via SPI. Send 24 bit color pattern, shifted through the strip.</a:t>
                      </a:r>
                      <a:endParaRPr lang="en" sz="1100" u="none" strike="noStrike" cap="none" baseline="0" dirty="0"/>
                    </a:p>
                  </a:txBody>
                  <a:tcPr/>
                </a:tc>
              </a:tr>
              <a:tr h="462151">
                <a:tc>
                  <a:txBody>
                    <a:bodyPr/>
                    <a:lstStyle/>
                    <a:p>
                      <a:r>
                        <a:rPr lang="en-US" dirty="0" smtClean="0"/>
                        <a:t>Functionality</a:t>
                      </a:r>
                      <a:endParaRPr lang="en-US" dirty="0"/>
                    </a:p>
                  </a:txBody>
                  <a:tcPr/>
                </a:tc>
                <a:tc>
                  <a:txBody>
                    <a:bodyPr/>
                    <a:lstStyle/>
                    <a:p>
                      <a:r>
                        <a:rPr lang="en-US" sz="1100" dirty="0" smtClean="0"/>
                        <a:t>-   </a:t>
                      </a:r>
                      <a:r>
                        <a:rPr lang="en-US" sz="1100" baseline="0" dirty="0" smtClean="0"/>
                        <a:t>Decorative LED display based on each servo’s position. Should not consume more than 1 A. Multicolored.</a:t>
                      </a:r>
                      <a:endParaRPr lang="en-US" sz="1100" dirty="0"/>
                    </a:p>
                  </a:txBody>
                  <a:tcPr/>
                </a:tc>
              </a:tr>
            </a:tbl>
          </a:graphicData>
        </a:graphic>
      </p:graphicFrame>
      <p:cxnSp>
        <p:nvCxnSpPr>
          <p:cNvPr id="14" name="Straight Arrow Connector 13"/>
          <p:cNvCxnSpPr/>
          <p:nvPr/>
        </p:nvCxnSpPr>
        <p:spPr>
          <a:xfrm>
            <a:off x="7680131" y="2479069"/>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985056" y="2278366"/>
            <a:ext cx="1845890" cy="369332"/>
          </a:xfrm>
          <a:prstGeom prst="rect">
            <a:avLst/>
          </a:prstGeom>
          <a:noFill/>
        </p:spPr>
        <p:txBody>
          <a:bodyPr wrap="none" rtlCol="0">
            <a:spAutoFit/>
          </a:bodyPr>
          <a:lstStyle/>
          <a:p>
            <a:r>
              <a:rPr lang="en-US" dirty="0" smtClean="0"/>
              <a:t>LED Angle Display</a:t>
            </a:r>
          </a:p>
        </p:txBody>
      </p:sp>
      <p:cxnSp>
        <p:nvCxnSpPr>
          <p:cNvPr id="7" name="Straight Arrow Connector 6"/>
          <p:cNvCxnSpPr/>
          <p:nvPr/>
        </p:nvCxnSpPr>
        <p:spPr>
          <a:xfrm>
            <a:off x="2565206" y="2479069"/>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1672767" y="2155903"/>
            <a:ext cx="869020" cy="646331"/>
          </a:xfrm>
          <a:prstGeom prst="rect">
            <a:avLst/>
          </a:prstGeom>
          <a:noFill/>
        </p:spPr>
        <p:txBody>
          <a:bodyPr wrap="none" rtlCol="0">
            <a:spAutoFit/>
          </a:bodyPr>
          <a:lstStyle/>
          <a:p>
            <a:r>
              <a:rPr lang="en-US" dirty="0" smtClean="0"/>
              <a:t>Power, </a:t>
            </a:r>
            <a:br>
              <a:rPr lang="en-US" dirty="0" smtClean="0"/>
            </a:br>
            <a:r>
              <a:rPr lang="en-US" dirty="0" smtClean="0"/>
              <a:t>5 VDC</a:t>
            </a:r>
          </a:p>
        </p:txBody>
      </p:sp>
      <p:cxnSp>
        <p:nvCxnSpPr>
          <p:cNvPr id="9" name="Straight Arrow Connector 8"/>
          <p:cNvCxnSpPr/>
          <p:nvPr/>
        </p:nvCxnSpPr>
        <p:spPr>
          <a:xfrm>
            <a:off x="2565206" y="2974369"/>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865495" y="2789703"/>
            <a:ext cx="1746247" cy="369332"/>
          </a:xfrm>
          <a:prstGeom prst="rect">
            <a:avLst/>
          </a:prstGeom>
          <a:noFill/>
        </p:spPr>
        <p:txBody>
          <a:bodyPr wrap="none" rtlCol="0">
            <a:spAutoFit/>
          </a:bodyPr>
          <a:lstStyle/>
          <a:p>
            <a:r>
              <a:rPr lang="en-US" dirty="0" smtClean="0"/>
              <a:t>LED Strip control</a:t>
            </a:r>
          </a:p>
        </p:txBody>
      </p:sp>
    </p:spTree>
    <p:extLst>
      <p:ext uri="{BB962C8B-B14F-4D97-AF65-F5344CB8AC3E}">
        <p14:creationId xmlns:p14="http://schemas.microsoft.com/office/powerpoint/2010/main" val="3732837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207" y="190500"/>
            <a:ext cx="2642455" cy="584775"/>
          </a:xfrm>
          <a:prstGeom prst="rect">
            <a:avLst/>
          </a:prstGeom>
          <a:noFill/>
        </p:spPr>
        <p:txBody>
          <a:bodyPr wrap="none" rtlCol="0">
            <a:spAutoFit/>
          </a:bodyPr>
          <a:lstStyle/>
          <a:p>
            <a:r>
              <a:rPr lang="en-US" sz="3200" dirty="0" smtClean="0"/>
              <a:t>Servos: Level 0</a:t>
            </a:r>
          </a:p>
        </p:txBody>
      </p:sp>
      <p:sp>
        <p:nvSpPr>
          <p:cNvPr id="5" name="Rectangle 4"/>
          <p:cNvSpPr/>
          <p:nvPr/>
        </p:nvSpPr>
        <p:spPr>
          <a:xfrm>
            <a:off x="3870131" y="1252911"/>
            <a:ext cx="3810000" cy="24765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solidFill>
              </a:rPr>
              <a:t>Servos</a:t>
            </a:r>
            <a:endParaRPr lang="en-US" sz="2800"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086330266"/>
              </p:ext>
            </p:extLst>
          </p:nvPr>
        </p:nvGraphicFramePr>
        <p:xfrm>
          <a:off x="1160889" y="4552195"/>
          <a:ext cx="9668787" cy="1980813"/>
        </p:xfrm>
        <a:graphic>
          <a:graphicData uri="http://schemas.openxmlformats.org/drawingml/2006/table">
            <a:tbl>
              <a:tblPr firstRow="1" bandRow="1">
                <a:tableStyleId>{5C22544A-7EE6-4342-B048-85BDC9FD1C3A}</a:tableStyleId>
              </a:tblPr>
              <a:tblGrid>
                <a:gridCol w="2299193"/>
                <a:gridCol w="7369594"/>
              </a:tblGrid>
              <a:tr h="462151">
                <a:tc>
                  <a:txBody>
                    <a:bodyPr/>
                    <a:lstStyle/>
                    <a:p>
                      <a:r>
                        <a:rPr lang="en-US" dirty="0" smtClean="0"/>
                        <a:t>Module</a:t>
                      </a:r>
                      <a:endParaRPr lang="en-US" dirty="0"/>
                    </a:p>
                  </a:txBody>
                  <a:tcPr/>
                </a:tc>
                <a:tc>
                  <a:txBody>
                    <a:bodyPr/>
                    <a:lstStyle/>
                    <a:p>
                      <a:r>
                        <a:rPr lang="en-US" dirty="0" smtClean="0"/>
                        <a:t>LED Strip</a:t>
                      </a:r>
                      <a:endParaRPr lang="en-US" dirty="0"/>
                    </a:p>
                  </a:txBody>
                  <a:tcPr/>
                </a:tc>
              </a:tr>
              <a:tr h="462151">
                <a:tc>
                  <a:txBody>
                    <a:bodyPr/>
                    <a:lstStyle/>
                    <a:p>
                      <a:r>
                        <a:rPr lang="en-US" dirty="0" smtClean="0"/>
                        <a:t>Inputs</a:t>
                      </a:r>
                      <a:endParaRPr lang="en-US" dirty="0"/>
                    </a:p>
                  </a:txBody>
                  <a:tcPr/>
                </a:tc>
                <a:tc>
                  <a:txBody>
                    <a:bodyPr/>
                    <a:lstStyle/>
                    <a:p>
                      <a:pPr marL="127000" marR="0" lvl="0" indent="-127000" algn="l" rtl="0">
                        <a:lnSpc>
                          <a:spcPct val="100000"/>
                        </a:lnSpc>
                        <a:spcBef>
                          <a:spcPts val="0"/>
                        </a:spcBef>
                        <a:spcAft>
                          <a:spcPts val="0"/>
                        </a:spcAft>
                        <a:buClr>
                          <a:schemeClr val="dk1"/>
                        </a:buClr>
                        <a:buSzPct val="100000"/>
                        <a:buFont typeface="Calibri"/>
                        <a:buChar char="-"/>
                      </a:pPr>
                      <a:r>
                        <a:rPr lang="en" sz="1100" u="none" strike="noStrike" cap="none" baseline="0" dirty="0" smtClean="0"/>
                        <a:t>- Power: 6 VDC</a:t>
                      </a:r>
                    </a:p>
                    <a:p>
                      <a:pPr marL="127000" marR="0" lvl="0" indent="-127000" algn="l" rtl="0">
                        <a:lnSpc>
                          <a:spcPct val="100000"/>
                        </a:lnSpc>
                        <a:spcBef>
                          <a:spcPts val="0"/>
                        </a:spcBef>
                        <a:spcAft>
                          <a:spcPts val="0"/>
                        </a:spcAft>
                        <a:buClr>
                          <a:schemeClr val="dk1"/>
                        </a:buClr>
                        <a:buSzPct val="100000"/>
                        <a:buFont typeface="Calibri"/>
                        <a:buChar char="-"/>
                      </a:pPr>
                      <a:r>
                        <a:rPr lang="en" sz="1100" u="none" strike="noStrike" cap="none" baseline="0" dirty="0" smtClean="0"/>
                        <a:t>- Servo positions: Pulse width modulation signal to corresponding servo.</a:t>
                      </a:r>
                      <a:r>
                        <a:rPr lang="en" sz="1100" dirty="0" smtClean="0"/>
                        <a:t> Generates a pulse of a certain frequency to send to the servo what position it should hold. Done automatically, just need to receive input on what position to set the servo to.</a:t>
                      </a:r>
                      <a:endParaRPr lang="en" sz="1100" dirty="0"/>
                    </a:p>
                  </a:txBody>
                  <a:tcPr/>
                </a:tc>
              </a:tr>
              <a:tr h="462151">
                <a:tc>
                  <a:txBody>
                    <a:bodyPr/>
                    <a:lstStyle/>
                    <a:p>
                      <a:r>
                        <a:rPr lang="en-US" dirty="0" smtClean="0"/>
                        <a:t>Outputs</a:t>
                      </a:r>
                      <a:endParaRPr lang="en-US"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100" baseline="0" dirty="0" smtClean="0"/>
                        <a:t>Leveled table: Adjust servo positions to level the top tray</a:t>
                      </a:r>
                      <a:endParaRPr lang="en-US" sz="1100" baseline="0" dirty="0" smtClean="0"/>
                    </a:p>
                  </a:txBody>
                  <a:tcPr/>
                </a:tc>
              </a:tr>
              <a:tr h="462151">
                <a:tc>
                  <a:txBody>
                    <a:bodyPr/>
                    <a:lstStyle/>
                    <a:p>
                      <a:r>
                        <a:rPr lang="en-US" dirty="0" smtClean="0"/>
                        <a:t>Functionality</a:t>
                      </a:r>
                      <a:endParaRPr lang="en-US" dirty="0"/>
                    </a:p>
                  </a:txBody>
                  <a:tcPr/>
                </a:tc>
                <a:tc>
                  <a:txBody>
                    <a:bodyPr/>
                    <a:lstStyle/>
                    <a:p>
                      <a:r>
                        <a:rPr lang="en-US" sz="1100" dirty="0" smtClean="0"/>
                        <a:t>- The</a:t>
                      </a:r>
                      <a:r>
                        <a:rPr lang="en-US" sz="1100" baseline="0" dirty="0" smtClean="0"/>
                        <a:t> servo position is determined by the main program so that they keep the tray balanced. Range of </a:t>
                      </a:r>
                      <a:r>
                        <a:rPr lang="en-US" sz="1100" baseline="0" dirty="0" smtClean="0"/>
                        <a:t>140</a:t>
                      </a:r>
                      <a:r>
                        <a:rPr lang="en-US" sz="1100" b="0" i="0" kern="1200" dirty="0" smtClean="0">
                          <a:solidFill>
                            <a:schemeClr val="dk1"/>
                          </a:solidFill>
                          <a:effectLst/>
                          <a:latin typeface="+mn-lt"/>
                          <a:ea typeface="+mn-ea"/>
                          <a:cs typeface="+mn-cs"/>
                        </a:rPr>
                        <a:t>° </a:t>
                      </a:r>
                      <a:endParaRPr lang="en-US" sz="1100" b="0" dirty="0"/>
                    </a:p>
                  </a:txBody>
                  <a:tcPr/>
                </a:tc>
              </a:tr>
            </a:tbl>
          </a:graphicData>
        </a:graphic>
      </p:graphicFrame>
      <p:cxnSp>
        <p:nvCxnSpPr>
          <p:cNvPr id="14" name="Straight Arrow Connector 13"/>
          <p:cNvCxnSpPr/>
          <p:nvPr/>
        </p:nvCxnSpPr>
        <p:spPr>
          <a:xfrm>
            <a:off x="7680131" y="2479069"/>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985056" y="2278366"/>
            <a:ext cx="1452064" cy="369332"/>
          </a:xfrm>
          <a:prstGeom prst="rect">
            <a:avLst/>
          </a:prstGeom>
          <a:noFill/>
        </p:spPr>
        <p:txBody>
          <a:bodyPr wrap="none" rtlCol="0">
            <a:spAutoFit/>
          </a:bodyPr>
          <a:lstStyle/>
          <a:p>
            <a:r>
              <a:rPr lang="en-US" dirty="0" smtClean="0"/>
              <a:t>Leveled Table</a:t>
            </a:r>
          </a:p>
        </p:txBody>
      </p:sp>
      <p:cxnSp>
        <p:nvCxnSpPr>
          <p:cNvPr id="7" name="Straight Arrow Connector 6"/>
          <p:cNvCxnSpPr/>
          <p:nvPr/>
        </p:nvCxnSpPr>
        <p:spPr>
          <a:xfrm>
            <a:off x="2565206" y="2479069"/>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1672767" y="2155903"/>
            <a:ext cx="869020" cy="646331"/>
          </a:xfrm>
          <a:prstGeom prst="rect">
            <a:avLst/>
          </a:prstGeom>
          <a:noFill/>
        </p:spPr>
        <p:txBody>
          <a:bodyPr wrap="none" rtlCol="0">
            <a:spAutoFit/>
          </a:bodyPr>
          <a:lstStyle/>
          <a:p>
            <a:r>
              <a:rPr lang="en-US" dirty="0" smtClean="0"/>
              <a:t>Power, </a:t>
            </a:r>
            <a:br>
              <a:rPr lang="en-US" dirty="0" smtClean="0"/>
            </a:br>
            <a:r>
              <a:rPr lang="en-US" dirty="0" smtClean="0"/>
              <a:t>6 VDC</a:t>
            </a:r>
          </a:p>
        </p:txBody>
      </p:sp>
      <p:cxnSp>
        <p:nvCxnSpPr>
          <p:cNvPr id="9" name="Straight Arrow Connector 8"/>
          <p:cNvCxnSpPr/>
          <p:nvPr/>
        </p:nvCxnSpPr>
        <p:spPr>
          <a:xfrm>
            <a:off x="2565206" y="2974369"/>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865495" y="2789703"/>
            <a:ext cx="1295547" cy="369332"/>
          </a:xfrm>
          <a:prstGeom prst="rect">
            <a:avLst/>
          </a:prstGeom>
          <a:noFill/>
        </p:spPr>
        <p:txBody>
          <a:bodyPr wrap="none" rtlCol="0">
            <a:spAutoFit/>
          </a:bodyPr>
          <a:lstStyle/>
          <a:p>
            <a:r>
              <a:rPr lang="en-US" dirty="0" smtClean="0"/>
              <a:t>PWM signal</a:t>
            </a:r>
          </a:p>
        </p:txBody>
      </p:sp>
    </p:spTree>
    <p:extLst>
      <p:ext uri="{BB962C8B-B14F-4D97-AF65-F5344CB8AC3E}">
        <p14:creationId xmlns:p14="http://schemas.microsoft.com/office/powerpoint/2010/main" val="125191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Activity Diagram</a:t>
            </a:r>
            <a:endParaRPr lang="en-US" dirty="0"/>
          </a:p>
        </p:txBody>
      </p:sp>
      <p:sp>
        <p:nvSpPr>
          <p:cNvPr id="4" name="Flowchart: Terminator 3"/>
          <p:cNvSpPr/>
          <p:nvPr/>
        </p:nvSpPr>
        <p:spPr>
          <a:xfrm>
            <a:off x="838200" y="1963971"/>
            <a:ext cx="1256306" cy="604299"/>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Power on device</a:t>
            </a:r>
            <a:endParaRPr lang="en-US" sz="1100" dirty="0">
              <a:solidFill>
                <a:schemeClr val="tx1"/>
              </a:solidFill>
            </a:endParaRPr>
          </a:p>
        </p:txBody>
      </p:sp>
      <p:sp>
        <p:nvSpPr>
          <p:cNvPr id="12" name="Flowchart: Terminator 11"/>
          <p:cNvSpPr/>
          <p:nvPr/>
        </p:nvSpPr>
        <p:spPr>
          <a:xfrm>
            <a:off x="2303891" y="1963970"/>
            <a:ext cx="1256306" cy="604299"/>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Set servos to home position</a:t>
            </a:r>
            <a:endParaRPr lang="en-US" sz="1100" dirty="0">
              <a:solidFill>
                <a:schemeClr val="tx1"/>
              </a:solidFill>
            </a:endParaRPr>
          </a:p>
        </p:txBody>
      </p:sp>
      <p:sp>
        <p:nvSpPr>
          <p:cNvPr id="13" name="Flowchart: Terminator 12"/>
          <p:cNvSpPr/>
          <p:nvPr/>
        </p:nvSpPr>
        <p:spPr>
          <a:xfrm>
            <a:off x="3776208" y="1963969"/>
            <a:ext cx="1256306" cy="604299"/>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Initialize accelerometer</a:t>
            </a:r>
            <a:endParaRPr lang="en-US" sz="1100" dirty="0">
              <a:solidFill>
                <a:schemeClr val="tx1"/>
              </a:solidFill>
            </a:endParaRPr>
          </a:p>
        </p:txBody>
      </p:sp>
      <p:sp>
        <p:nvSpPr>
          <p:cNvPr id="14" name="Flowchart: Terminator 13"/>
          <p:cNvSpPr/>
          <p:nvPr/>
        </p:nvSpPr>
        <p:spPr>
          <a:xfrm>
            <a:off x="5248525" y="1963968"/>
            <a:ext cx="1256306" cy="604299"/>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Sample Accelerometer</a:t>
            </a:r>
            <a:endParaRPr lang="en-US" sz="1100" dirty="0">
              <a:solidFill>
                <a:schemeClr val="tx1"/>
              </a:solidFill>
            </a:endParaRPr>
          </a:p>
        </p:txBody>
      </p:sp>
      <p:sp>
        <p:nvSpPr>
          <p:cNvPr id="15" name="Flowchart: Terminator 14"/>
          <p:cNvSpPr/>
          <p:nvPr/>
        </p:nvSpPr>
        <p:spPr>
          <a:xfrm>
            <a:off x="6714216" y="1963967"/>
            <a:ext cx="1256306" cy="604299"/>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Convert accelerometer data to angles</a:t>
            </a:r>
            <a:endParaRPr lang="en-US" sz="1100" dirty="0">
              <a:solidFill>
                <a:schemeClr val="tx1"/>
              </a:solidFill>
            </a:endParaRPr>
          </a:p>
        </p:txBody>
      </p:sp>
      <p:sp>
        <p:nvSpPr>
          <p:cNvPr id="16" name="Flowchart: Terminator 15"/>
          <p:cNvSpPr/>
          <p:nvPr/>
        </p:nvSpPr>
        <p:spPr>
          <a:xfrm>
            <a:off x="8179907" y="1979864"/>
            <a:ext cx="1256306" cy="604299"/>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Calculate servo positions</a:t>
            </a:r>
            <a:endParaRPr lang="en-US" sz="1100" dirty="0">
              <a:solidFill>
                <a:schemeClr val="tx1"/>
              </a:solidFill>
            </a:endParaRPr>
          </a:p>
        </p:txBody>
      </p:sp>
      <p:sp>
        <p:nvSpPr>
          <p:cNvPr id="17" name="Flowchart: Terminator 16"/>
          <p:cNvSpPr/>
          <p:nvPr/>
        </p:nvSpPr>
        <p:spPr>
          <a:xfrm>
            <a:off x="838200" y="3090893"/>
            <a:ext cx="1256306" cy="604299"/>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Send positions to servos</a:t>
            </a:r>
            <a:endParaRPr lang="en-US" sz="1100" dirty="0">
              <a:solidFill>
                <a:schemeClr val="tx1"/>
              </a:solidFill>
            </a:endParaRPr>
          </a:p>
        </p:txBody>
      </p:sp>
      <p:sp>
        <p:nvSpPr>
          <p:cNvPr id="18" name="Flowchart: Terminator 17"/>
          <p:cNvSpPr/>
          <p:nvPr/>
        </p:nvSpPr>
        <p:spPr>
          <a:xfrm>
            <a:off x="2303891" y="3086554"/>
            <a:ext cx="1256306" cy="604299"/>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Update LED strip</a:t>
            </a:r>
            <a:endParaRPr lang="en-US" sz="1100" dirty="0">
              <a:solidFill>
                <a:schemeClr val="tx1"/>
              </a:solidFill>
            </a:endParaRPr>
          </a:p>
        </p:txBody>
      </p:sp>
      <p:sp>
        <p:nvSpPr>
          <p:cNvPr id="19" name="Flowchart: Terminator 18"/>
          <p:cNvSpPr/>
          <p:nvPr/>
        </p:nvSpPr>
        <p:spPr>
          <a:xfrm>
            <a:off x="3769582" y="3086553"/>
            <a:ext cx="1256306" cy="604299"/>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Delay</a:t>
            </a:r>
            <a:endParaRPr lang="en-US" sz="1100" dirty="0">
              <a:solidFill>
                <a:schemeClr val="tx1"/>
              </a:solidFill>
            </a:endParaRPr>
          </a:p>
        </p:txBody>
      </p:sp>
      <p:cxnSp>
        <p:nvCxnSpPr>
          <p:cNvPr id="21" name="Straight Arrow Connector 20"/>
          <p:cNvCxnSpPr>
            <a:stCxn id="4" idx="3"/>
            <a:endCxn id="12" idx="1"/>
          </p:cNvCxnSpPr>
          <p:nvPr/>
        </p:nvCxnSpPr>
        <p:spPr>
          <a:xfrm flipV="1">
            <a:off x="2094506" y="2266120"/>
            <a:ext cx="2093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573449" y="2250201"/>
            <a:ext cx="2093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039140" y="2266114"/>
            <a:ext cx="2093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511457" y="2282013"/>
            <a:ext cx="2093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7970522" y="2282013"/>
            <a:ext cx="2093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436213" y="2274059"/>
            <a:ext cx="2093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560197" y="3380732"/>
            <a:ext cx="2093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Flowchart: Terminator 40"/>
          <p:cNvSpPr/>
          <p:nvPr/>
        </p:nvSpPr>
        <p:spPr>
          <a:xfrm>
            <a:off x="5241899" y="3102468"/>
            <a:ext cx="1256306" cy="604299"/>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Repeat until powered off</a:t>
            </a:r>
            <a:endParaRPr lang="en-US" sz="1100" dirty="0">
              <a:solidFill>
                <a:schemeClr val="tx1"/>
              </a:solidFill>
            </a:endParaRPr>
          </a:p>
        </p:txBody>
      </p:sp>
      <p:cxnSp>
        <p:nvCxnSpPr>
          <p:cNvPr id="42" name="Straight Arrow Connector 41"/>
          <p:cNvCxnSpPr/>
          <p:nvPr/>
        </p:nvCxnSpPr>
        <p:spPr>
          <a:xfrm flipV="1">
            <a:off x="5032514" y="3404617"/>
            <a:ext cx="2093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1155383" y="2282013"/>
            <a:ext cx="0" cy="2369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37323" y="4651513"/>
            <a:ext cx="10718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437323" y="3393042"/>
            <a:ext cx="0" cy="1258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37323" y="3393042"/>
            <a:ext cx="4008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1" idx="0"/>
          </p:cNvCxnSpPr>
          <p:nvPr/>
        </p:nvCxnSpPr>
        <p:spPr>
          <a:xfrm flipV="1">
            <a:off x="5870052" y="2568266"/>
            <a:ext cx="6626" cy="5342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4404361" y="4008493"/>
            <a:ext cx="59961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02149" y="5174137"/>
            <a:ext cx="5390985" cy="646331"/>
          </a:xfrm>
          <a:prstGeom prst="rect">
            <a:avLst/>
          </a:prstGeom>
          <a:noFill/>
        </p:spPr>
        <p:txBody>
          <a:bodyPr wrap="square" rtlCol="0">
            <a:spAutoFit/>
          </a:bodyPr>
          <a:lstStyle/>
          <a:p>
            <a:r>
              <a:rPr lang="en-US" dirty="0" smtClean="0"/>
              <a:t>*Note: Update status LEDs after every communication and calculation and in the event of an error.</a:t>
            </a:r>
            <a:endParaRPr lang="en-US" dirty="0"/>
          </a:p>
        </p:txBody>
      </p:sp>
      <p:sp>
        <p:nvSpPr>
          <p:cNvPr id="70" name="Diamond 69"/>
          <p:cNvSpPr/>
          <p:nvPr/>
        </p:nvSpPr>
        <p:spPr>
          <a:xfrm>
            <a:off x="9645598" y="1825984"/>
            <a:ext cx="1509785" cy="89615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14240"/>
            <a:r>
              <a:rPr lang="en-US" sz="825" kern="1200" dirty="0">
                <a:solidFill>
                  <a:prstClr val="black"/>
                </a:solidFill>
              </a:rPr>
              <a:t>If servo positions different by 4 degrees or more </a:t>
            </a:r>
          </a:p>
        </p:txBody>
      </p:sp>
      <p:cxnSp>
        <p:nvCxnSpPr>
          <p:cNvPr id="71" name="Straight Arrow Connector 70"/>
          <p:cNvCxnSpPr/>
          <p:nvPr/>
        </p:nvCxnSpPr>
        <p:spPr>
          <a:xfrm flipV="1">
            <a:off x="2107759" y="3380731"/>
            <a:ext cx="2093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0" idx="2"/>
          </p:cNvCxnSpPr>
          <p:nvPr/>
        </p:nvCxnSpPr>
        <p:spPr>
          <a:xfrm flipH="1">
            <a:off x="10400490" y="2722134"/>
            <a:ext cx="1" cy="1300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4397735" y="3690853"/>
            <a:ext cx="0" cy="317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1155383" y="2414206"/>
            <a:ext cx="342900" cy="219291"/>
          </a:xfrm>
          <a:prstGeom prst="rect">
            <a:avLst/>
          </a:prstGeom>
          <a:noFill/>
        </p:spPr>
        <p:txBody>
          <a:bodyPr wrap="square" rtlCol="0">
            <a:spAutoFit/>
          </a:bodyPr>
          <a:lstStyle/>
          <a:p>
            <a:pPr defTabSz="914240"/>
            <a:r>
              <a:rPr lang="en-US" sz="825" kern="1200" dirty="0">
                <a:latin typeface="Calibri"/>
                <a:ea typeface="+mn-ea"/>
                <a:cs typeface="+mn-cs"/>
              </a:rPr>
              <a:t>Yes</a:t>
            </a:r>
          </a:p>
        </p:txBody>
      </p:sp>
      <p:sp>
        <p:nvSpPr>
          <p:cNvPr id="77" name="TextBox 76"/>
          <p:cNvSpPr txBox="1"/>
          <p:nvPr/>
        </p:nvSpPr>
        <p:spPr>
          <a:xfrm>
            <a:off x="10057590" y="2804569"/>
            <a:ext cx="342900" cy="219291"/>
          </a:xfrm>
          <a:prstGeom prst="rect">
            <a:avLst/>
          </a:prstGeom>
          <a:noFill/>
        </p:spPr>
        <p:txBody>
          <a:bodyPr wrap="square" rtlCol="0">
            <a:spAutoFit/>
          </a:bodyPr>
          <a:lstStyle/>
          <a:p>
            <a:pPr defTabSz="914240"/>
            <a:r>
              <a:rPr lang="en-US" sz="825" kern="1200" dirty="0" smtClean="0">
                <a:latin typeface="Calibri"/>
                <a:ea typeface="+mn-ea"/>
                <a:cs typeface="+mn-cs"/>
              </a:rPr>
              <a:t>No</a:t>
            </a:r>
            <a:endParaRPr lang="en-US" sz="825" kern="1200" dirty="0">
              <a:latin typeface="Calibri"/>
              <a:ea typeface="+mn-ea"/>
              <a:cs typeface="+mn-cs"/>
            </a:endParaRPr>
          </a:p>
        </p:txBody>
      </p:sp>
    </p:spTree>
    <p:extLst>
      <p:ext uri="{BB962C8B-B14F-4D97-AF65-F5344CB8AC3E}">
        <p14:creationId xmlns:p14="http://schemas.microsoft.com/office/powerpoint/2010/main" val="1252601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Interaction Diagram</a:t>
            </a:r>
            <a:endParaRPr lang="en-US" dirty="0"/>
          </a:p>
        </p:txBody>
      </p:sp>
      <p:sp>
        <p:nvSpPr>
          <p:cNvPr id="6" name="Rectangle 5"/>
          <p:cNvSpPr/>
          <p:nvPr/>
        </p:nvSpPr>
        <p:spPr>
          <a:xfrm>
            <a:off x="4498867" y="1563136"/>
            <a:ext cx="1286282" cy="8371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Microprocessor</a:t>
            </a:r>
            <a:endParaRPr lang="en-US" sz="1100" dirty="0">
              <a:solidFill>
                <a:schemeClr val="tx1"/>
              </a:solidFill>
            </a:endParaRPr>
          </a:p>
        </p:txBody>
      </p:sp>
      <p:sp>
        <p:nvSpPr>
          <p:cNvPr id="32" name="Rectangle 31"/>
          <p:cNvSpPr/>
          <p:nvPr/>
        </p:nvSpPr>
        <p:spPr>
          <a:xfrm>
            <a:off x="596765" y="1563136"/>
            <a:ext cx="1286282" cy="8371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Accelerometer</a:t>
            </a:r>
            <a:endParaRPr lang="en-US" sz="1100" dirty="0">
              <a:solidFill>
                <a:schemeClr val="tx1"/>
              </a:solidFill>
            </a:endParaRPr>
          </a:p>
        </p:txBody>
      </p:sp>
      <p:sp>
        <p:nvSpPr>
          <p:cNvPr id="33" name="Rectangle 32"/>
          <p:cNvSpPr/>
          <p:nvPr/>
        </p:nvSpPr>
        <p:spPr>
          <a:xfrm>
            <a:off x="2547816" y="1563136"/>
            <a:ext cx="1286282" cy="8371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Status LEDs</a:t>
            </a:r>
            <a:endParaRPr lang="en-US" sz="1100" dirty="0">
              <a:solidFill>
                <a:schemeClr val="tx1"/>
              </a:solidFill>
            </a:endParaRPr>
          </a:p>
        </p:txBody>
      </p:sp>
      <p:sp>
        <p:nvSpPr>
          <p:cNvPr id="34" name="Rectangle 33"/>
          <p:cNvSpPr/>
          <p:nvPr/>
        </p:nvSpPr>
        <p:spPr>
          <a:xfrm>
            <a:off x="6449918" y="1585520"/>
            <a:ext cx="1286282" cy="8371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LED Strip</a:t>
            </a:r>
            <a:endParaRPr lang="en-US" sz="1100" dirty="0">
              <a:solidFill>
                <a:schemeClr val="tx1"/>
              </a:solidFill>
            </a:endParaRPr>
          </a:p>
        </p:txBody>
      </p:sp>
      <p:sp>
        <p:nvSpPr>
          <p:cNvPr id="35" name="Rectangle 34"/>
          <p:cNvSpPr/>
          <p:nvPr/>
        </p:nvSpPr>
        <p:spPr>
          <a:xfrm>
            <a:off x="8400969" y="1585520"/>
            <a:ext cx="1286282" cy="8371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Servo Controller</a:t>
            </a:r>
            <a:endParaRPr lang="en-US" sz="1100" dirty="0">
              <a:solidFill>
                <a:schemeClr val="tx1"/>
              </a:solidFill>
            </a:endParaRPr>
          </a:p>
        </p:txBody>
      </p:sp>
      <p:sp>
        <p:nvSpPr>
          <p:cNvPr id="37" name="Rectangle 36"/>
          <p:cNvSpPr/>
          <p:nvPr/>
        </p:nvSpPr>
        <p:spPr>
          <a:xfrm>
            <a:off x="10352020" y="1563136"/>
            <a:ext cx="1286282" cy="8371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Servos</a:t>
            </a:r>
            <a:endParaRPr lang="en-US" sz="1100" dirty="0">
              <a:solidFill>
                <a:schemeClr val="tx1"/>
              </a:solidFill>
            </a:endParaRPr>
          </a:p>
        </p:txBody>
      </p:sp>
      <p:cxnSp>
        <p:nvCxnSpPr>
          <p:cNvPr id="8" name="Straight Connector 7"/>
          <p:cNvCxnSpPr>
            <a:stCxn id="32" idx="2"/>
          </p:cNvCxnSpPr>
          <p:nvPr/>
        </p:nvCxnSpPr>
        <p:spPr>
          <a:xfrm>
            <a:off x="1239906" y="2400300"/>
            <a:ext cx="0" cy="405765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192613" y="2400300"/>
            <a:ext cx="0" cy="405765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142008" y="2400300"/>
            <a:ext cx="0" cy="405765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093059" y="2422684"/>
            <a:ext cx="0" cy="405765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044110" y="2422684"/>
            <a:ext cx="0" cy="405765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0995161" y="2400300"/>
            <a:ext cx="0" cy="405765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1286467" y="3100042"/>
            <a:ext cx="38555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142008" y="2705100"/>
            <a:ext cx="3857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9051348" y="2828260"/>
            <a:ext cx="19030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06286" y="2477047"/>
            <a:ext cx="1910963" cy="430887"/>
          </a:xfrm>
          <a:prstGeom prst="rect">
            <a:avLst/>
          </a:prstGeom>
          <a:noFill/>
          <a:ln>
            <a:noFill/>
          </a:ln>
        </p:spPr>
        <p:txBody>
          <a:bodyPr wrap="square" rtlCol="0">
            <a:spAutoFit/>
          </a:bodyPr>
          <a:lstStyle/>
          <a:p>
            <a:r>
              <a:rPr lang="en-US" sz="1100" dirty="0" smtClean="0"/>
              <a:t>1. Set </a:t>
            </a:r>
            <a:r>
              <a:rPr lang="en-US" sz="1100" dirty="0" smtClean="0"/>
              <a:t>servo speed and move them to </a:t>
            </a:r>
            <a:r>
              <a:rPr lang="en-US" sz="1100" dirty="0" smtClean="0"/>
              <a:t>home position</a:t>
            </a:r>
            <a:endParaRPr lang="en-US" sz="1100" dirty="0"/>
          </a:p>
        </p:txBody>
      </p:sp>
      <p:sp>
        <p:nvSpPr>
          <p:cNvPr id="38" name="Rectangle 37"/>
          <p:cNvSpPr/>
          <p:nvPr/>
        </p:nvSpPr>
        <p:spPr>
          <a:xfrm>
            <a:off x="5093789" y="2573194"/>
            <a:ext cx="93125" cy="37133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8999206" y="2649396"/>
            <a:ext cx="94656" cy="261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p:cNvSpPr txBox="1"/>
          <p:nvPr/>
        </p:nvSpPr>
        <p:spPr>
          <a:xfrm>
            <a:off x="1394529" y="2888699"/>
            <a:ext cx="1680268" cy="261610"/>
          </a:xfrm>
          <a:prstGeom prst="rect">
            <a:avLst/>
          </a:prstGeom>
          <a:noFill/>
          <a:ln>
            <a:noFill/>
          </a:ln>
        </p:spPr>
        <p:txBody>
          <a:bodyPr wrap="none" rtlCol="0">
            <a:spAutoFit/>
          </a:bodyPr>
          <a:lstStyle/>
          <a:p>
            <a:r>
              <a:rPr lang="en-US" sz="1100" dirty="0" smtClean="0"/>
              <a:t>4. Initialize Accelerometer</a:t>
            </a:r>
            <a:endParaRPr lang="en-US" sz="1100" dirty="0"/>
          </a:p>
        </p:txBody>
      </p:sp>
      <p:sp>
        <p:nvSpPr>
          <p:cNvPr id="62" name="Rectangle 61"/>
          <p:cNvSpPr/>
          <p:nvPr/>
        </p:nvSpPr>
        <p:spPr>
          <a:xfrm>
            <a:off x="1182122" y="2872887"/>
            <a:ext cx="104345" cy="3084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8" name="Straight Arrow Connector 67"/>
          <p:cNvCxnSpPr/>
          <p:nvPr/>
        </p:nvCxnSpPr>
        <p:spPr>
          <a:xfrm flipH="1">
            <a:off x="1308091" y="3728692"/>
            <a:ext cx="38555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234294" y="4101750"/>
            <a:ext cx="3859495" cy="0"/>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5142008" y="4990550"/>
            <a:ext cx="3857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9040030" y="5181600"/>
            <a:ext cx="19030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109617" y="5581650"/>
            <a:ext cx="19287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3235862" y="4476750"/>
            <a:ext cx="19510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3216629" y="5113085"/>
            <a:ext cx="19510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3133172" y="4405828"/>
            <a:ext cx="102690" cy="2447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Rectangle 86"/>
          <p:cNvSpPr/>
          <p:nvPr/>
        </p:nvSpPr>
        <p:spPr>
          <a:xfrm>
            <a:off x="3133172" y="5065637"/>
            <a:ext cx="102690" cy="2447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0" name="Rectangle 89"/>
          <p:cNvSpPr/>
          <p:nvPr/>
        </p:nvSpPr>
        <p:spPr>
          <a:xfrm>
            <a:off x="7038401" y="5513592"/>
            <a:ext cx="102690" cy="2447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Rectangle 93"/>
          <p:cNvSpPr/>
          <p:nvPr/>
        </p:nvSpPr>
        <p:spPr>
          <a:xfrm>
            <a:off x="8992702" y="4950067"/>
            <a:ext cx="94656" cy="261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5" name="Rectangle 94"/>
          <p:cNvSpPr/>
          <p:nvPr/>
        </p:nvSpPr>
        <p:spPr>
          <a:xfrm>
            <a:off x="10947130" y="5113085"/>
            <a:ext cx="91279" cy="7134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Rectangle 96"/>
          <p:cNvSpPr/>
          <p:nvPr/>
        </p:nvSpPr>
        <p:spPr>
          <a:xfrm>
            <a:off x="10954368" y="2692491"/>
            <a:ext cx="91279" cy="7134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Rectangle 98"/>
          <p:cNvSpPr/>
          <p:nvPr/>
        </p:nvSpPr>
        <p:spPr>
          <a:xfrm>
            <a:off x="1194241" y="3653938"/>
            <a:ext cx="113850" cy="543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TextBox 99"/>
          <p:cNvSpPr txBox="1"/>
          <p:nvPr/>
        </p:nvSpPr>
        <p:spPr>
          <a:xfrm>
            <a:off x="9050704" y="2604206"/>
            <a:ext cx="1051891" cy="261610"/>
          </a:xfrm>
          <a:prstGeom prst="rect">
            <a:avLst/>
          </a:prstGeom>
          <a:noFill/>
          <a:ln>
            <a:noFill/>
          </a:ln>
        </p:spPr>
        <p:txBody>
          <a:bodyPr wrap="none" rtlCol="0">
            <a:spAutoFit/>
          </a:bodyPr>
          <a:lstStyle/>
          <a:p>
            <a:r>
              <a:rPr lang="en-US" sz="1100" dirty="0"/>
              <a:t>3</a:t>
            </a:r>
            <a:r>
              <a:rPr lang="en-US" sz="1100" dirty="0" smtClean="0"/>
              <a:t>. Move servos</a:t>
            </a:r>
            <a:endParaRPr lang="en-US" sz="1100" dirty="0"/>
          </a:p>
        </p:txBody>
      </p:sp>
      <p:sp>
        <p:nvSpPr>
          <p:cNvPr id="102" name="TextBox 101"/>
          <p:cNvSpPr txBox="1"/>
          <p:nvPr/>
        </p:nvSpPr>
        <p:spPr>
          <a:xfrm>
            <a:off x="1301498" y="3507903"/>
            <a:ext cx="1941557" cy="261610"/>
          </a:xfrm>
          <a:prstGeom prst="rect">
            <a:avLst/>
          </a:prstGeom>
          <a:noFill/>
          <a:ln>
            <a:noFill/>
          </a:ln>
        </p:spPr>
        <p:txBody>
          <a:bodyPr wrap="none" rtlCol="0">
            <a:spAutoFit/>
          </a:bodyPr>
          <a:lstStyle/>
          <a:p>
            <a:r>
              <a:rPr lang="en-US" sz="1100" dirty="0"/>
              <a:t>6</a:t>
            </a:r>
            <a:r>
              <a:rPr lang="en-US" sz="1100" dirty="0" smtClean="0"/>
              <a:t>. Request accelerometer data</a:t>
            </a:r>
            <a:endParaRPr lang="en-US" sz="1100" dirty="0"/>
          </a:p>
        </p:txBody>
      </p:sp>
      <p:sp>
        <p:nvSpPr>
          <p:cNvPr id="103" name="TextBox 102"/>
          <p:cNvSpPr txBox="1"/>
          <p:nvPr/>
        </p:nvSpPr>
        <p:spPr>
          <a:xfrm>
            <a:off x="2184796" y="3806686"/>
            <a:ext cx="1980029" cy="261610"/>
          </a:xfrm>
          <a:prstGeom prst="rect">
            <a:avLst/>
          </a:prstGeom>
          <a:solidFill>
            <a:schemeClr val="bg1"/>
          </a:solidFill>
          <a:ln>
            <a:noFill/>
          </a:ln>
        </p:spPr>
        <p:txBody>
          <a:bodyPr wrap="none" rtlCol="0">
            <a:spAutoFit/>
          </a:bodyPr>
          <a:lstStyle/>
          <a:p>
            <a:r>
              <a:rPr lang="en-US" sz="1100" dirty="0" smtClean="0"/>
              <a:t>7. Transmit accelerometer data</a:t>
            </a:r>
            <a:endParaRPr lang="en-US" sz="1100" dirty="0"/>
          </a:p>
        </p:txBody>
      </p:sp>
      <p:sp>
        <p:nvSpPr>
          <p:cNvPr id="104" name="TextBox 103"/>
          <p:cNvSpPr txBox="1"/>
          <p:nvPr/>
        </p:nvSpPr>
        <p:spPr>
          <a:xfrm>
            <a:off x="3597949" y="4204064"/>
            <a:ext cx="1130438" cy="261610"/>
          </a:xfrm>
          <a:prstGeom prst="rect">
            <a:avLst/>
          </a:prstGeom>
          <a:noFill/>
          <a:ln>
            <a:noFill/>
          </a:ln>
        </p:spPr>
        <p:txBody>
          <a:bodyPr wrap="none" rtlCol="0">
            <a:spAutoFit/>
          </a:bodyPr>
          <a:lstStyle/>
          <a:p>
            <a:r>
              <a:rPr lang="en-US" sz="1100" dirty="0" smtClean="0"/>
              <a:t>8. Update Status</a:t>
            </a:r>
            <a:endParaRPr lang="en-US" sz="1100" dirty="0"/>
          </a:p>
        </p:txBody>
      </p:sp>
      <p:sp>
        <p:nvSpPr>
          <p:cNvPr id="105" name="TextBox 104"/>
          <p:cNvSpPr txBox="1"/>
          <p:nvPr/>
        </p:nvSpPr>
        <p:spPr>
          <a:xfrm>
            <a:off x="6236837" y="4780681"/>
            <a:ext cx="2440092" cy="430887"/>
          </a:xfrm>
          <a:prstGeom prst="rect">
            <a:avLst/>
          </a:prstGeom>
          <a:noFill/>
          <a:ln>
            <a:noFill/>
          </a:ln>
        </p:spPr>
        <p:txBody>
          <a:bodyPr wrap="none" rtlCol="0">
            <a:spAutoFit/>
          </a:bodyPr>
          <a:lstStyle/>
          <a:p>
            <a:r>
              <a:rPr lang="en-US" sz="1100" dirty="0" smtClean="0"/>
              <a:t>10. Send positions to servos </a:t>
            </a:r>
            <a:r>
              <a:rPr lang="en-US" sz="1100" dirty="0" smtClean="0"/>
              <a:t> if previous</a:t>
            </a:r>
          </a:p>
          <a:p>
            <a:r>
              <a:rPr lang="en-US" sz="1100" dirty="0" smtClean="0"/>
              <a:t>Position differs by 4 or more degrees</a:t>
            </a:r>
            <a:endParaRPr lang="en-US" sz="1100" dirty="0"/>
          </a:p>
        </p:txBody>
      </p:sp>
      <p:sp>
        <p:nvSpPr>
          <p:cNvPr id="106" name="Rectangle 105"/>
          <p:cNvSpPr/>
          <p:nvPr/>
        </p:nvSpPr>
        <p:spPr>
          <a:xfrm>
            <a:off x="5093255" y="4541050"/>
            <a:ext cx="89548" cy="19703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7" name="TextBox 106"/>
          <p:cNvSpPr txBox="1"/>
          <p:nvPr/>
        </p:nvSpPr>
        <p:spPr>
          <a:xfrm>
            <a:off x="5196709" y="4450549"/>
            <a:ext cx="882134" cy="338554"/>
          </a:xfrm>
          <a:prstGeom prst="rect">
            <a:avLst/>
          </a:prstGeom>
          <a:noFill/>
          <a:ln>
            <a:noFill/>
          </a:ln>
        </p:spPr>
        <p:txBody>
          <a:bodyPr wrap="square" rtlCol="0">
            <a:spAutoFit/>
          </a:bodyPr>
          <a:lstStyle/>
          <a:p>
            <a:r>
              <a:rPr lang="en-US" sz="800" dirty="0" smtClean="0"/>
              <a:t>9. Calculate </a:t>
            </a:r>
          </a:p>
          <a:p>
            <a:r>
              <a:rPr lang="en-US" sz="800" dirty="0" smtClean="0"/>
              <a:t>servo positions</a:t>
            </a:r>
            <a:endParaRPr lang="en-US" sz="800" dirty="0"/>
          </a:p>
        </p:txBody>
      </p:sp>
      <p:sp>
        <p:nvSpPr>
          <p:cNvPr id="108" name="TextBox 107"/>
          <p:cNvSpPr txBox="1"/>
          <p:nvPr/>
        </p:nvSpPr>
        <p:spPr>
          <a:xfrm>
            <a:off x="9289315" y="4934832"/>
            <a:ext cx="1124026" cy="261610"/>
          </a:xfrm>
          <a:prstGeom prst="rect">
            <a:avLst/>
          </a:prstGeom>
          <a:noFill/>
          <a:ln>
            <a:noFill/>
          </a:ln>
        </p:spPr>
        <p:txBody>
          <a:bodyPr wrap="none" rtlCol="0">
            <a:spAutoFit/>
          </a:bodyPr>
          <a:lstStyle/>
          <a:p>
            <a:r>
              <a:rPr lang="en-US" sz="1100" dirty="0" smtClean="0"/>
              <a:t>12. Move servos</a:t>
            </a:r>
            <a:endParaRPr lang="en-US" sz="1100" dirty="0"/>
          </a:p>
        </p:txBody>
      </p:sp>
      <p:sp>
        <p:nvSpPr>
          <p:cNvPr id="109" name="TextBox 108"/>
          <p:cNvSpPr txBox="1"/>
          <p:nvPr/>
        </p:nvSpPr>
        <p:spPr>
          <a:xfrm>
            <a:off x="3547331" y="4872217"/>
            <a:ext cx="1202573" cy="261610"/>
          </a:xfrm>
          <a:prstGeom prst="rect">
            <a:avLst/>
          </a:prstGeom>
          <a:noFill/>
          <a:ln>
            <a:noFill/>
          </a:ln>
        </p:spPr>
        <p:txBody>
          <a:bodyPr wrap="none" rtlCol="0">
            <a:spAutoFit/>
          </a:bodyPr>
          <a:lstStyle/>
          <a:p>
            <a:r>
              <a:rPr lang="en-US" sz="1100" dirty="0" smtClean="0"/>
              <a:t>11. Update Status</a:t>
            </a:r>
            <a:endParaRPr lang="en-US" sz="1100" dirty="0"/>
          </a:p>
        </p:txBody>
      </p:sp>
      <p:sp>
        <p:nvSpPr>
          <p:cNvPr id="110" name="TextBox 109"/>
          <p:cNvSpPr txBox="1"/>
          <p:nvPr/>
        </p:nvSpPr>
        <p:spPr>
          <a:xfrm>
            <a:off x="5372084" y="5338981"/>
            <a:ext cx="1394934" cy="261610"/>
          </a:xfrm>
          <a:prstGeom prst="rect">
            <a:avLst/>
          </a:prstGeom>
          <a:noFill/>
          <a:ln>
            <a:noFill/>
          </a:ln>
        </p:spPr>
        <p:txBody>
          <a:bodyPr wrap="none" rtlCol="0">
            <a:spAutoFit/>
          </a:bodyPr>
          <a:lstStyle/>
          <a:p>
            <a:r>
              <a:rPr lang="en-US" sz="1100" dirty="0" smtClean="0"/>
              <a:t>13. Update LED Strip </a:t>
            </a:r>
            <a:endParaRPr lang="en-US" sz="1100" dirty="0"/>
          </a:p>
        </p:txBody>
      </p:sp>
      <p:sp>
        <p:nvSpPr>
          <p:cNvPr id="114" name="TextBox 113"/>
          <p:cNvSpPr txBox="1"/>
          <p:nvPr/>
        </p:nvSpPr>
        <p:spPr>
          <a:xfrm>
            <a:off x="5113310" y="6037143"/>
            <a:ext cx="1489510" cy="261610"/>
          </a:xfrm>
          <a:prstGeom prst="rect">
            <a:avLst/>
          </a:prstGeom>
          <a:noFill/>
          <a:ln>
            <a:noFill/>
          </a:ln>
        </p:spPr>
        <p:txBody>
          <a:bodyPr wrap="none" rtlCol="0">
            <a:spAutoFit/>
          </a:bodyPr>
          <a:lstStyle/>
          <a:p>
            <a:r>
              <a:rPr lang="en-US" sz="1100" dirty="0" smtClean="0"/>
              <a:t>15. Repeat steps 6 - 15</a:t>
            </a:r>
            <a:endParaRPr lang="en-US" sz="1100" dirty="0"/>
          </a:p>
        </p:txBody>
      </p:sp>
    </p:spTree>
    <p:extLst>
      <p:ext uri="{BB962C8B-B14F-4D97-AF65-F5344CB8AC3E}">
        <p14:creationId xmlns:p14="http://schemas.microsoft.com/office/powerpoint/2010/main" val="1996713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7650" y="190500"/>
            <a:ext cx="4675447" cy="584775"/>
          </a:xfrm>
          <a:prstGeom prst="rect">
            <a:avLst/>
          </a:prstGeom>
          <a:noFill/>
        </p:spPr>
        <p:txBody>
          <a:bodyPr wrap="none" rtlCol="0">
            <a:spAutoFit/>
          </a:bodyPr>
          <a:lstStyle/>
          <a:p>
            <a:r>
              <a:rPr lang="en-US" sz="3200" dirty="0" smtClean="0"/>
              <a:t>Self Leveling Table: Level 0</a:t>
            </a:r>
          </a:p>
        </p:txBody>
      </p:sp>
      <p:sp>
        <p:nvSpPr>
          <p:cNvPr id="5" name="Rectangle 4"/>
          <p:cNvSpPr/>
          <p:nvPr/>
        </p:nvSpPr>
        <p:spPr>
          <a:xfrm>
            <a:off x="3990975" y="952500"/>
            <a:ext cx="3810000" cy="24765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solidFill>
              </a:rPr>
              <a:t>Self Leveling Table</a:t>
            </a:r>
            <a:endParaRPr lang="en-US" sz="2800" dirty="0">
              <a:solidFill>
                <a:schemeClr val="tx1"/>
              </a:solidFill>
            </a:endParaRPr>
          </a:p>
        </p:txBody>
      </p:sp>
      <p:cxnSp>
        <p:nvCxnSpPr>
          <p:cNvPr id="7" name="Straight Arrow Connector 6"/>
          <p:cNvCxnSpPr/>
          <p:nvPr/>
        </p:nvCxnSpPr>
        <p:spPr>
          <a:xfrm>
            <a:off x="2686050" y="1543050"/>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2686050" y="2552700"/>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1799451" y="2229534"/>
            <a:ext cx="748603" cy="584775"/>
          </a:xfrm>
          <a:prstGeom prst="rect">
            <a:avLst/>
          </a:prstGeom>
          <a:noFill/>
        </p:spPr>
        <p:txBody>
          <a:bodyPr wrap="none" rtlCol="0">
            <a:spAutoFit/>
          </a:bodyPr>
          <a:lstStyle/>
          <a:p>
            <a:r>
              <a:rPr lang="en-US" sz="1600" dirty="0" smtClean="0"/>
              <a:t>Power,</a:t>
            </a:r>
          </a:p>
          <a:p>
            <a:r>
              <a:rPr lang="en-US" sz="1600" dirty="0" smtClean="0"/>
              <a:t>6 VDC</a:t>
            </a:r>
            <a:endParaRPr lang="en-US" sz="1600" dirty="0"/>
          </a:p>
        </p:txBody>
      </p:sp>
      <p:cxnSp>
        <p:nvCxnSpPr>
          <p:cNvPr id="11" name="Straight Arrow Connector 10"/>
          <p:cNvCxnSpPr/>
          <p:nvPr/>
        </p:nvCxnSpPr>
        <p:spPr>
          <a:xfrm>
            <a:off x="7817600" y="2509844"/>
            <a:ext cx="923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8809230" y="2164051"/>
            <a:ext cx="1280423" cy="646331"/>
          </a:xfrm>
          <a:prstGeom prst="rect">
            <a:avLst/>
          </a:prstGeom>
          <a:noFill/>
        </p:spPr>
        <p:txBody>
          <a:bodyPr wrap="square" rtlCol="0">
            <a:spAutoFit/>
          </a:bodyPr>
          <a:lstStyle/>
          <a:p>
            <a:r>
              <a:rPr lang="en-US" dirty="0" smtClean="0"/>
              <a:t>LED angle </a:t>
            </a:r>
            <a:br>
              <a:rPr lang="en-US" dirty="0" smtClean="0"/>
            </a:br>
            <a:r>
              <a:rPr lang="en-US" dirty="0" smtClean="0"/>
              <a:t>display </a:t>
            </a:r>
            <a:endParaRPr lang="en-US" dirty="0"/>
          </a:p>
        </p:txBody>
      </p:sp>
      <p:sp>
        <p:nvSpPr>
          <p:cNvPr id="15" name="TextBox 14"/>
          <p:cNvSpPr txBox="1"/>
          <p:nvPr/>
        </p:nvSpPr>
        <p:spPr>
          <a:xfrm>
            <a:off x="1394142" y="1127551"/>
            <a:ext cx="1278892" cy="830997"/>
          </a:xfrm>
          <a:prstGeom prst="rect">
            <a:avLst/>
          </a:prstGeom>
          <a:noFill/>
        </p:spPr>
        <p:txBody>
          <a:bodyPr wrap="square" rtlCol="0">
            <a:spAutoFit/>
          </a:bodyPr>
          <a:lstStyle/>
          <a:p>
            <a:pPr algn="ctr"/>
            <a:r>
              <a:rPr lang="en-US" sz="1600" dirty="0" smtClean="0"/>
              <a:t>Gravitational Accelerative Force</a:t>
            </a:r>
            <a:endParaRPr lang="en-US" sz="1600" dirty="0"/>
          </a:p>
        </p:txBody>
      </p:sp>
      <p:graphicFrame>
        <p:nvGraphicFramePr>
          <p:cNvPr id="16" name="Table 15"/>
          <p:cNvGraphicFramePr>
            <a:graphicFrameLocks noGrp="1"/>
          </p:cNvGraphicFramePr>
          <p:nvPr>
            <p:extLst>
              <p:ext uri="{D42A27DB-BD31-4B8C-83A1-F6EECF244321}">
                <p14:modId xmlns:p14="http://schemas.microsoft.com/office/powerpoint/2010/main" val="243439582"/>
              </p:ext>
            </p:extLst>
          </p:nvPr>
        </p:nvGraphicFramePr>
        <p:xfrm>
          <a:off x="1284714" y="3699986"/>
          <a:ext cx="9668787" cy="2915791"/>
        </p:xfrm>
        <a:graphic>
          <a:graphicData uri="http://schemas.openxmlformats.org/drawingml/2006/table">
            <a:tbl>
              <a:tblPr firstRow="1" bandRow="1">
                <a:tableStyleId>{5C22544A-7EE6-4342-B048-85BDC9FD1C3A}</a:tableStyleId>
              </a:tblPr>
              <a:tblGrid>
                <a:gridCol w="2299193"/>
                <a:gridCol w="7369594"/>
              </a:tblGrid>
              <a:tr h="462151">
                <a:tc>
                  <a:txBody>
                    <a:bodyPr/>
                    <a:lstStyle/>
                    <a:p>
                      <a:r>
                        <a:rPr lang="en-US" dirty="0" smtClean="0"/>
                        <a:t>Module</a:t>
                      </a:r>
                      <a:endParaRPr lang="en-US" dirty="0"/>
                    </a:p>
                  </a:txBody>
                  <a:tcPr/>
                </a:tc>
                <a:tc>
                  <a:txBody>
                    <a:bodyPr/>
                    <a:lstStyle/>
                    <a:p>
                      <a:r>
                        <a:rPr lang="en-US" dirty="0" smtClean="0"/>
                        <a:t>Self</a:t>
                      </a:r>
                      <a:r>
                        <a:rPr lang="en-US" baseline="0" dirty="0" smtClean="0"/>
                        <a:t> Leveling Table</a:t>
                      </a:r>
                      <a:endParaRPr lang="en-US" dirty="0"/>
                    </a:p>
                  </a:txBody>
                  <a:tcPr/>
                </a:tc>
              </a:tr>
              <a:tr h="462151">
                <a:tc>
                  <a:txBody>
                    <a:bodyPr/>
                    <a:lstStyle/>
                    <a:p>
                      <a:r>
                        <a:rPr lang="en-US" dirty="0" smtClean="0"/>
                        <a:t>Inputs</a:t>
                      </a:r>
                      <a:endParaRPr lang="en-US" dirty="0"/>
                    </a:p>
                  </a:txBody>
                  <a:tcPr/>
                </a:tc>
                <a:tc>
                  <a:txBody>
                    <a:bodyPr/>
                    <a:lstStyle/>
                    <a:p>
                      <a:pPr marL="0" indent="0">
                        <a:buFontTx/>
                        <a:buNone/>
                      </a:pPr>
                      <a:r>
                        <a:rPr lang="en-US" sz="1100" baseline="0" dirty="0" smtClean="0"/>
                        <a:t>- Gravitational </a:t>
                      </a:r>
                      <a:r>
                        <a:rPr lang="en-US" sz="1100" baseline="0" dirty="0" smtClean="0"/>
                        <a:t>Accelerative Force: The external forces acting on the device, used to determine the angle of the device and set servo position</a:t>
                      </a:r>
                    </a:p>
                    <a:p>
                      <a:pPr marL="0" indent="0">
                        <a:buFontTx/>
                        <a:buNone/>
                      </a:pPr>
                      <a:r>
                        <a:rPr lang="en-US" sz="1100" baseline="0" dirty="0" smtClean="0"/>
                        <a:t>- Power</a:t>
                      </a:r>
                      <a:r>
                        <a:rPr lang="en-US" sz="1100" baseline="0" dirty="0" smtClean="0"/>
                        <a:t>: 6 VDC from batteries.</a:t>
                      </a:r>
                    </a:p>
                  </a:txBody>
                  <a:tcPr/>
                </a:tc>
              </a:tr>
              <a:tr h="462151">
                <a:tc>
                  <a:txBody>
                    <a:bodyPr/>
                    <a:lstStyle/>
                    <a:p>
                      <a:r>
                        <a:rPr lang="en-US" dirty="0" smtClean="0"/>
                        <a:t>Outputs</a:t>
                      </a:r>
                      <a:endParaRPr lang="en-US" dirty="0"/>
                    </a:p>
                  </a:txBody>
                  <a:tcPr/>
                </a:tc>
                <a:tc>
                  <a:txBody>
                    <a:bodyPr/>
                    <a:lstStyle/>
                    <a:p>
                      <a:pPr marL="0" marR="0" lvl="0" indent="0" algn="l" rtl="0">
                        <a:lnSpc>
                          <a:spcPct val="100000"/>
                        </a:lnSpc>
                        <a:spcBef>
                          <a:spcPts val="0"/>
                        </a:spcBef>
                        <a:spcAft>
                          <a:spcPts val="0"/>
                        </a:spcAft>
                        <a:buClr>
                          <a:schemeClr val="dk1"/>
                        </a:buClr>
                        <a:buSzPct val="100000"/>
                        <a:buFont typeface="Calibri"/>
                        <a:buNone/>
                      </a:pPr>
                      <a:r>
                        <a:rPr lang="en" sz="1100" u="none" strike="noStrike" cap="none" baseline="0" dirty="0" smtClean="0"/>
                        <a:t>- LED Angle Display: 15 LEDs lit up in different configurations. Lights up based on device tilt slowly changing colors. LEDs around the device become more blue on the device side that is tilted up. LEDs  around the device become more red on the device side that is tilted down.</a:t>
                      </a:r>
                    </a:p>
                    <a:p>
                      <a:pPr marL="0" marR="0" lvl="0" indent="0" algn="l" rtl="0">
                        <a:spcBef>
                          <a:spcPts val="0"/>
                        </a:spcBef>
                        <a:buClr>
                          <a:schemeClr val="dk1"/>
                        </a:buClr>
                        <a:buSzPct val="25000"/>
                        <a:buFont typeface="Calibri"/>
                        <a:buNone/>
                      </a:pPr>
                      <a:r>
                        <a:rPr lang="en" sz="1100" u="none" strike="noStrike" cap="none" baseline="0" dirty="0" smtClean="0"/>
                        <a:t>- System status: 4 LEDs that light up on PCB</a:t>
                      </a:r>
                      <a:r>
                        <a:rPr lang="en" sz="1100" dirty="0" smtClean="0"/>
                        <a:t>. First LED is green, displays when tilt on the x axis reaches its limit. Second LED is yellow, displays when there is communication between the microcontroller and the servo controller. Third LED is yellow, displays when there is communication between the microcontroller and the accelerometer. Fourth LED is red, displays when the tilt on the y axis reaches its limit.</a:t>
                      </a:r>
                      <a:endParaRPr lang="en" sz="1100" dirty="0"/>
                    </a:p>
                  </a:txBody>
                  <a:tcPr/>
                </a:tc>
              </a:tr>
              <a:tr h="462151">
                <a:tc>
                  <a:txBody>
                    <a:bodyPr/>
                    <a:lstStyle/>
                    <a:p>
                      <a:r>
                        <a:rPr lang="en-US" dirty="0" smtClean="0"/>
                        <a:t>Functionality</a:t>
                      </a:r>
                      <a:endParaRPr lang="en-US" dirty="0"/>
                    </a:p>
                  </a:txBody>
                  <a:tcPr/>
                </a:tc>
                <a:tc>
                  <a:txBody>
                    <a:bodyPr/>
                    <a:lstStyle/>
                    <a:p>
                      <a:pPr marL="0" marR="0" lvl="0" indent="0" algn="l" rtl="0">
                        <a:spcBef>
                          <a:spcPts val="0"/>
                        </a:spcBef>
                        <a:buSzPct val="25000"/>
                        <a:buNone/>
                      </a:pPr>
                      <a:r>
                        <a:rPr lang="en" sz="1100" u="none" strike="noStrike" cap="none" baseline="0" dirty="0" smtClean="0"/>
                        <a:t>- Consists of 2 layers</a:t>
                      </a:r>
                      <a:r>
                        <a:rPr lang="en" sz="1100" dirty="0" smtClean="0"/>
                        <a:t>:</a:t>
                      </a:r>
                      <a:r>
                        <a:rPr lang="en" sz="1100" u="none" strike="noStrike" cap="none" baseline="0" dirty="0" smtClean="0"/>
                        <a:t> the base</a:t>
                      </a:r>
                      <a:r>
                        <a:rPr lang="en" sz="1100" dirty="0" smtClean="0"/>
                        <a:t> (two triangular acrylic sheets enclosing </a:t>
                      </a:r>
                      <a:r>
                        <a:rPr lang="en" sz="1100" u="none" strike="noStrike" cap="none" baseline="0" dirty="0" smtClean="0"/>
                        <a:t>the batteries, PCB, servos, and LEDs), and the top tray (</a:t>
                      </a:r>
                      <a:r>
                        <a:rPr lang="en" sz="1100" dirty="0" smtClean="0"/>
                        <a:t>one triangular acrylic sheet</a:t>
                      </a:r>
                      <a:r>
                        <a:rPr lang="en" sz="1100" u="none" strike="noStrike" cap="none" baseline="0" dirty="0" smtClean="0"/>
                        <a:t> leveled by servos). Receives input from an accelerometer and determines servo position to keep the top tray level.</a:t>
                      </a:r>
                      <a:endParaRPr lang="en" sz="1100" u="none" strike="noStrike" cap="none" baseline="0" dirty="0"/>
                    </a:p>
                  </a:txBody>
                  <a:tcPr/>
                </a:tc>
              </a:tr>
            </a:tbl>
          </a:graphicData>
        </a:graphic>
      </p:graphicFrame>
      <p:sp>
        <p:nvSpPr>
          <p:cNvPr id="17" name="TextBox 16"/>
          <p:cNvSpPr txBox="1"/>
          <p:nvPr/>
        </p:nvSpPr>
        <p:spPr>
          <a:xfrm>
            <a:off x="8874308" y="1515468"/>
            <a:ext cx="990600" cy="646331"/>
          </a:xfrm>
          <a:prstGeom prst="rect">
            <a:avLst/>
          </a:prstGeom>
          <a:noFill/>
        </p:spPr>
        <p:txBody>
          <a:bodyPr wrap="square" rtlCol="0">
            <a:spAutoFit/>
          </a:bodyPr>
          <a:lstStyle/>
          <a:p>
            <a:r>
              <a:rPr lang="en-US" dirty="0" smtClean="0"/>
              <a:t>System Status</a:t>
            </a:r>
            <a:endParaRPr lang="en-US" dirty="0"/>
          </a:p>
        </p:txBody>
      </p:sp>
      <p:cxnSp>
        <p:nvCxnSpPr>
          <p:cNvPr id="18" name="Straight Arrow Connector 17"/>
          <p:cNvCxnSpPr/>
          <p:nvPr/>
        </p:nvCxnSpPr>
        <p:spPr>
          <a:xfrm>
            <a:off x="7817600" y="1762085"/>
            <a:ext cx="923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15573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6649" y="980302"/>
            <a:ext cx="8770647" cy="46810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73672" y="1440575"/>
            <a:ext cx="1428750" cy="1028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Microcontroller</a:t>
            </a:r>
            <a:endParaRPr lang="en-US" sz="1400" dirty="0">
              <a:solidFill>
                <a:schemeClr val="tx1"/>
              </a:solidFill>
            </a:endParaRPr>
          </a:p>
        </p:txBody>
      </p:sp>
      <p:sp>
        <p:nvSpPr>
          <p:cNvPr id="6" name="Rectangle 5"/>
          <p:cNvSpPr/>
          <p:nvPr/>
        </p:nvSpPr>
        <p:spPr>
          <a:xfrm>
            <a:off x="5748337" y="2990775"/>
            <a:ext cx="1428750" cy="1028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Servo Controller</a:t>
            </a:r>
            <a:endParaRPr lang="en-US" sz="1400" dirty="0">
              <a:solidFill>
                <a:schemeClr val="tx1"/>
              </a:solidFill>
            </a:endParaRPr>
          </a:p>
        </p:txBody>
      </p:sp>
      <p:sp>
        <p:nvSpPr>
          <p:cNvPr id="7" name="Rectangle 6"/>
          <p:cNvSpPr/>
          <p:nvPr/>
        </p:nvSpPr>
        <p:spPr>
          <a:xfrm>
            <a:off x="2156972" y="2892713"/>
            <a:ext cx="1428750" cy="1028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Voltage Regulator </a:t>
            </a:r>
          </a:p>
          <a:p>
            <a:pPr algn="ctr"/>
            <a:r>
              <a:rPr lang="en-US" sz="1400" dirty="0" smtClean="0">
                <a:solidFill>
                  <a:schemeClr val="tx1"/>
                </a:solidFill>
              </a:rPr>
              <a:t>6V to 3.3V</a:t>
            </a:r>
            <a:endParaRPr lang="en-US" sz="1400" dirty="0">
              <a:solidFill>
                <a:schemeClr val="tx1"/>
              </a:solidFill>
            </a:endParaRPr>
          </a:p>
        </p:txBody>
      </p:sp>
      <p:sp>
        <p:nvSpPr>
          <p:cNvPr id="8" name="Rectangle 7"/>
          <p:cNvSpPr/>
          <p:nvPr/>
        </p:nvSpPr>
        <p:spPr>
          <a:xfrm>
            <a:off x="5767387" y="4348404"/>
            <a:ext cx="1409700" cy="1028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LED Strip</a:t>
            </a:r>
            <a:endParaRPr lang="en-US" sz="1400" dirty="0">
              <a:solidFill>
                <a:schemeClr val="tx1"/>
              </a:solidFill>
            </a:endParaRPr>
          </a:p>
        </p:txBody>
      </p:sp>
      <p:sp>
        <p:nvSpPr>
          <p:cNvPr id="9" name="Rectangle 8"/>
          <p:cNvSpPr/>
          <p:nvPr/>
        </p:nvSpPr>
        <p:spPr>
          <a:xfrm>
            <a:off x="8264870" y="2719197"/>
            <a:ext cx="1019175" cy="4191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Servo 1</a:t>
            </a:r>
            <a:endParaRPr lang="en-US" sz="1400" dirty="0">
              <a:solidFill>
                <a:schemeClr val="tx1"/>
              </a:solidFill>
            </a:endParaRPr>
          </a:p>
        </p:txBody>
      </p:sp>
      <p:sp>
        <p:nvSpPr>
          <p:cNvPr id="10" name="Rectangle 9"/>
          <p:cNvSpPr/>
          <p:nvPr/>
        </p:nvSpPr>
        <p:spPr>
          <a:xfrm>
            <a:off x="2152687" y="4118199"/>
            <a:ext cx="1428750" cy="1028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Voltage Regulator</a:t>
            </a:r>
          </a:p>
          <a:p>
            <a:pPr algn="ctr"/>
            <a:r>
              <a:rPr lang="en-US" sz="1400" dirty="0" smtClean="0">
                <a:solidFill>
                  <a:schemeClr val="tx1"/>
                </a:solidFill>
              </a:rPr>
              <a:t>6V to 5V</a:t>
            </a:r>
          </a:p>
        </p:txBody>
      </p:sp>
      <p:sp>
        <p:nvSpPr>
          <p:cNvPr id="11" name="Rectangle 10"/>
          <p:cNvSpPr/>
          <p:nvPr/>
        </p:nvSpPr>
        <p:spPr>
          <a:xfrm>
            <a:off x="192788" y="116443"/>
            <a:ext cx="5797549" cy="584775"/>
          </a:xfrm>
          <a:prstGeom prst="rect">
            <a:avLst/>
          </a:prstGeom>
        </p:spPr>
        <p:txBody>
          <a:bodyPr wrap="none">
            <a:spAutoFit/>
          </a:bodyPr>
          <a:lstStyle/>
          <a:p>
            <a:r>
              <a:rPr lang="en-US" sz="3200" dirty="0"/>
              <a:t>Self Leveling Table Design: Level </a:t>
            </a:r>
            <a:r>
              <a:rPr lang="en-US" sz="3200" dirty="0" smtClean="0"/>
              <a:t>1</a:t>
            </a:r>
            <a:endParaRPr lang="en-US" sz="3200" dirty="0"/>
          </a:p>
        </p:txBody>
      </p:sp>
      <p:sp>
        <p:nvSpPr>
          <p:cNvPr id="12" name="Rectangle 11"/>
          <p:cNvSpPr/>
          <p:nvPr/>
        </p:nvSpPr>
        <p:spPr>
          <a:xfrm>
            <a:off x="8264870" y="3348122"/>
            <a:ext cx="1019175" cy="4191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Servo 2</a:t>
            </a:r>
            <a:endParaRPr lang="en-US" sz="1400" dirty="0">
              <a:solidFill>
                <a:schemeClr val="tx1"/>
              </a:solidFill>
            </a:endParaRPr>
          </a:p>
        </p:txBody>
      </p:sp>
      <p:sp>
        <p:nvSpPr>
          <p:cNvPr id="13" name="Rectangle 12"/>
          <p:cNvSpPr/>
          <p:nvPr/>
        </p:nvSpPr>
        <p:spPr>
          <a:xfrm>
            <a:off x="8264869" y="3958753"/>
            <a:ext cx="1019175" cy="4191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Servo 3</a:t>
            </a:r>
            <a:endParaRPr lang="en-US" sz="1400" dirty="0">
              <a:solidFill>
                <a:schemeClr val="tx1"/>
              </a:solidFill>
            </a:endParaRPr>
          </a:p>
        </p:txBody>
      </p:sp>
      <p:sp>
        <p:nvSpPr>
          <p:cNvPr id="14" name="TextBox 13"/>
          <p:cNvSpPr txBox="1"/>
          <p:nvPr/>
        </p:nvSpPr>
        <p:spPr>
          <a:xfrm>
            <a:off x="-8828" y="1256423"/>
            <a:ext cx="1278892" cy="830997"/>
          </a:xfrm>
          <a:prstGeom prst="rect">
            <a:avLst/>
          </a:prstGeom>
          <a:noFill/>
        </p:spPr>
        <p:txBody>
          <a:bodyPr wrap="square" rtlCol="0">
            <a:spAutoFit/>
          </a:bodyPr>
          <a:lstStyle/>
          <a:p>
            <a:pPr algn="ctr"/>
            <a:r>
              <a:rPr lang="en-US" sz="1600" dirty="0" smtClean="0"/>
              <a:t>Gravitational Accelerative Force</a:t>
            </a:r>
            <a:endParaRPr lang="en-US" sz="1600" dirty="0"/>
          </a:p>
        </p:txBody>
      </p:sp>
      <p:sp>
        <p:nvSpPr>
          <p:cNvPr id="17" name="TextBox 16"/>
          <p:cNvSpPr txBox="1"/>
          <p:nvPr/>
        </p:nvSpPr>
        <p:spPr>
          <a:xfrm>
            <a:off x="5197609" y="5939624"/>
            <a:ext cx="816121" cy="646331"/>
          </a:xfrm>
          <a:prstGeom prst="rect">
            <a:avLst/>
          </a:prstGeom>
          <a:noFill/>
        </p:spPr>
        <p:txBody>
          <a:bodyPr wrap="none" rtlCol="0">
            <a:spAutoFit/>
          </a:bodyPr>
          <a:lstStyle/>
          <a:p>
            <a:r>
              <a:rPr lang="en-US" dirty="0" smtClean="0"/>
              <a:t>Power,</a:t>
            </a:r>
          </a:p>
          <a:p>
            <a:r>
              <a:rPr lang="en-US" dirty="0" smtClean="0"/>
              <a:t>6 VDC</a:t>
            </a:r>
            <a:endParaRPr lang="en-US" dirty="0"/>
          </a:p>
        </p:txBody>
      </p:sp>
      <p:cxnSp>
        <p:nvCxnSpPr>
          <p:cNvPr id="79" name="Straight Connector 78"/>
          <p:cNvCxnSpPr>
            <a:endCxn id="203" idx="6"/>
          </p:cNvCxnSpPr>
          <p:nvPr/>
        </p:nvCxnSpPr>
        <p:spPr>
          <a:xfrm>
            <a:off x="3581437" y="4624707"/>
            <a:ext cx="4157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3970581" y="3280941"/>
            <a:ext cx="0" cy="18649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7701996" y="2892713"/>
            <a:ext cx="0" cy="5977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7701996" y="3490492"/>
            <a:ext cx="0" cy="6286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7698417" y="4119145"/>
            <a:ext cx="5664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9292057" y="2928748"/>
            <a:ext cx="3762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9668312" y="2928748"/>
            <a:ext cx="0" cy="419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9668312" y="3343364"/>
            <a:ext cx="9189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9292057" y="4186326"/>
            <a:ext cx="3762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9668312" y="3805289"/>
            <a:ext cx="0" cy="3810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9668312" y="3806851"/>
            <a:ext cx="9189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2" idx="3"/>
          </p:cNvCxnSpPr>
          <p:nvPr/>
        </p:nvCxnSpPr>
        <p:spPr>
          <a:xfrm>
            <a:off x="9284045" y="3557673"/>
            <a:ext cx="13032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10673551" y="3220043"/>
            <a:ext cx="869341" cy="584775"/>
          </a:xfrm>
          <a:prstGeom prst="rect">
            <a:avLst/>
          </a:prstGeom>
          <a:noFill/>
        </p:spPr>
        <p:txBody>
          <a:bodyPr wrap="none" rtlCol="0">
            <a:spAutoFit/>
          </a:bodyPr>
          <a:lstStyle/>
          <a:p>
            <a:pPr algn="ctr"/>
            <a:r>
              <a:rPr lang="en-US" sz="1600" dirty="0" smtClean="0"/>
              <a:t>Leveled </a:t>
            </a:r>
            <a:br>
              <a:rPr lang="en-US" sz="1600" dirty="0" smtClean="0"/>
            </a:br>
            <a:r>
              <a:rPr lang="en-US" sz="1600" dirty="0" smtClean="0"/>
              <a:t>table</a:t>
            </a:r>
            <a:endParaRPr lang="en-US" sz="1600" dirty="0"/>
          </a:p>
        </p:txBody>
      </p:sp>
      <p:sp>
        <p:nvSpPr>
          <p:cNvPr id="151" name="TextBox 150"/>
          <p:cNvSpPr txBox="1"/>
          <p:nvPr/>
        </p:nvSpPr>
        <p:spPr>
          <a:xfrm>
            <a:off x="10452011" y="4519709"/>
            <a:ext cx="1280423" cy="584775"/>
          </a:xfrm>
          <a:prstGeom prst="rect">
            <a:avLst/>
          </a:prstGeom>
          <a:noFill/>
        </p:spPr>
        <p:txBody>
          <a:bodyPr wrap="square" rtlCol="0">
            <a:spAutoFit/>
          </a:bodyPr>
          <a:lstStyle/>
          <a:p>
            <a:pPr algn="ctr"/>
            <a:r>
              <a:rPr lang="en-US" sz="1600" dirty="0" smtClean="0"/>
              <a:t>LED angle </a:t>
            </a:r>
            <a:br>
              <a:rPr lang="en-US" sz="1600" dirty="0" smtClean="0"/>
            </a:br>
            <a:r>
              <a:rPr lang="en-US" sz="1600" dirty="0" smtClean="0"/>
              <a:t>display </a:t>
            </a:r>
            <a:endParaRPr lang="en-US" sz="1600" dirty="0"/>
          </a:p>
        </p:txBody>
      </p:sp>
      <p:cxnSp>
        <p:nvCxnSpPr>
          <p:cNvPr id="28" name="Straight Arrow Connector 27"/>
          <p:cNvCxnSpPr/>
          <p:nvPr/>
        </p:nvCxnSpPr>
        <p:spPr>
          <a:xfrm>
            <a:off x="3970581" y="5145913"/>
            <a:ext cx="17968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20563" y="5502303"/>
            <a:ext cx="30851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934031" y="5145913"/>
            <a:ext cx="0" cy="356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05670" y="5502303"/>
            <a:ext cx="0" cy="437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605670" y="5502303"/>
            <a:ext cx="22929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177087" y="3490491"/>
            <a:ext cx="2594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436581" y="3490491"/>
            <a:ext cx="8282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7900332" y="3046863"/>
            <a:ext cx="0" cy="2455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900330" y="3046863"/>
            <a:ext cx="3645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900330" y="3623142"/>
            <a:ext cx="3645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4" idx="3"/>
          </p:cNvCxnSpPr>
          <p:nvPr/>
        </p:nvCxnSpPr>
        <p:spPr>
          <a:xfrm>
            <a:off x="1270064" y="1671922"/>
            <a:ext cx="6058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1875934" y="1398057"/>
            <a:ext cx="1419716" cy="593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Accelerometer</a:t>
            </a:r>
            <a:endParaRPr lang="en-US" sz="1400" dirty="0">
              <a:solidFill>
                <a:schemeClr val="tx1"/>
              </a:solidFill>
            </a:endParaRPr>
          </a:p>
        </p:txBody>
      </p:sp>
      <p:cxnSp>
        <p:nvCxnSpPr>
          <p:cNvPr id="103" name="Straight Arrow Connector 102"/>
          <p:cNvCxnSpPr>
            <a:stCxn id="7" idx="0"/>
          </p:cNvCxnSpPr>
          <p:nvPr/>
        </p:nvCxnSpPr>
        <p:spPr>
          <a:xfrm flipV="1">
            <a:off x="2871347" y="1991346"/>
            <a:ext cx="0" cy="9013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3584661" y="1984467"/>
            <a:ext cx="297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3584661" y="1694701"/>
            <a:ext cx="0" cy="2897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3295650" y="1694701"/>
            <a:ext cx="2890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7177087" y="4858247"/>
            <a:ext cx="33767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3970581" y="3280941"/>
            <a:ext cx="17777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a:off x="7698417" y="2892713"/>
            <a:ext cx="5664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1796995" y="5502301"/>
            <a:ext cx="7235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1796995" y="3432866"/>
            <a:ext cx="0" cy="20694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a:off x="1796995" y="3432866"/>
            <a:ext cx="3556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Oval 193"/>
          <p:cNvSpPr/>
          <p:nvPr/>
        </p:nvSpPr>
        <p:spPr>
          <a:xfrm>
            <a:off x="2905765" y="547944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5588217" y="548341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7875782" y="360766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7675558" y="347391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6147666" y="1983317"/>
            <a:ext cx="1428750" cy="6853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Status LEDs</a:t>
            </a:r>
            <a:endParaRPr lang="en-US" sz="1600" dirty="0">
              <a:solidFill>
                <a:schemeClr val="tx1"/>
              </a:solidFill>
            </a:endParaRPr>
          </a:p>
        </p:txBody>
      </p:sp>
      <p:cxnSp>
        <p:nvCxnSpPr>
          <p:cNvPr id="223" name="Straight Arrow Connector 222"/>
          <p:cNvCxnSpPr/>
          <p:nvPr/>
        </p:nvCxnSpPr>
        <p:spPr>
          <a:xfrm>
            <a:off x="2867062" y="2250947"/>
            <a:ext cx="10066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a:endCxn id="204" idx="1"/>
          </p:cNvCxnSpPr>
          <p:nvPr/>
        </p:nvCxnSpPr>
        <p:spPr>
          <a:xfrm>
            <a:off x="5310542" y="2325983"/>
            <a:ext cx="83712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p:cNvCxnSpPr>
            <a:stCxn id="204" idx="3"/>
          </p:cNvCxnSpPr>
          <p:nvPr/>
        </p:nvCxnSpPr>
        <p:spPr>
          <a:xfrm>
            <a:off x="7576416" y="2325984"/>
            <a:ext cx="29774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10694636" y="2067241"/>
            <a:ext cx="990600" cy="584775"/>
          </a:xfrm>
          <a:prstGeom prst="rect">
            <a:avLst/>
          </a:prstGeom>
          <a:noFill/>
        </p:spPr>
        <p:txBody>
          <a:bodyPr wrap="square" rtlCol="0">
            <a:spAutoFit/>
          </a:bodyPr>
          <a:lstStyle/>
          <a:p>
            <a:r>
              <a:rPr lang="en-US" sz="1600" dirty="0" smtClean="0"/>
              <a:t>System Status</a:t>
            </a:r>
            <a:endParaRPr lang="en-US" sz="1600" dirty="0"/>
          </a:p>
        </p:txBody>
      </p:sp>
      <p:sp>
        <p:nvSpPr>
          <p:cNvPr id="239" name="Rectangle 238"/>
          <p:cNvSpPr/>
          <p:nvPr/>
        </p:nvSpPr>
        <p:spPr>
          <a:xfrm>
            <a:off x="5511091" y="1114535"/>
            <a:ext cx="1243013" cy="5987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Oscillator</a:t>
            </a:r>
            <a:endParaRPr lang="en-US" sz="1600" dirty="0">
              <a:solidFill>
                <a:schemeClr val="tx1"/>
              </a:solidFill>
            </a:endParaRPr>
          </a:p>
        </p:txBody>
      </p:sp>
      <p:cxnSp>
        <p:nvCxnSpPr>
          <p:cNvPr id="246" name="Straight Connector 245"/>
          <p:cNvCxnSpPr>
            <a:stCxn id="239" idx="2"/>
          </p:cNvCxnSpPr>
          <p:nvPr/>
        </p:nvCxnSpPr>
        <p:spPr>
          <a:xfrm flipH="1">
            <a:off x="6132597" y="1713261"/>
            <a:ext cx="1" cy="1263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flipH="1">
            <a:off x="5312755" y="1839584"/>
            <a:ext cx="8198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4" name="Rectangle 253"/>
          <p:cNvSpPr/>
          <p:nvPr/>
        </p:nvSpPr>
        <p:spPr>
          <a:xfrm>
            <a:off x="4136652" y="3679630"/>
            <a:ext cx="1083960" cy="7224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Logic level shifter</a:t>
            </a:r>
            <a:endParaRPr lang="en-US" sz="1600" dirty="0">
              <a:solidFill>
                <a:schemeClr val="tx1"/>
              </a:solidFill>
            </a:endParaRPr>
          </a:p>
        </p:txBody>
      </p:sp>
      <p:cxnSp>
        <p:nvCxnSpPr>
          <p:cNvPr id="256" name="Straight Arrow Connector 255"/>
          <p:cNvCxnSpPr/>
          <p:nvPr/>
        </p:nvCxnSpPr>
        <p:spPr>
          <a:xfrm>
            <a:off x="3970581" y="4019475"/>
            <a:ext cx="1660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3" name="Oval 202"/>
          <p:cNvSpPr/>
          <p:nvPr/>
        </p:nvSpPr>
        <p:spPr>
          <a:xfrm>
            <a:off x="3951482" y="460184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8" name="Straight Arrow Connector 257"/>
          <p:cNvCxnSpPr/>
          <p:nvPr/>
        </p:nvCxnSpPr>
        <p:spPr>
          <a:xfrm>
            <a:off x="4448175" y="2469275"/>
            <a:ext cx="0" cy="121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a:off x="5000625" y="2469275"/>
            <a:ext cx="0" cy="121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a:off x="5220612" y="3891572"/>
            <a:ext cx="5277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6" name="Oval 265"/>
          <p:cNvSpPr/>
          <p:nvPr/>
        </p:nvSpPr>
        <p:spPr>
          <a:xfrm>
            <a:off x="3951482" y="399033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0" name="Straight Connector 269"/>
          <p:cNvCxnSpPr/>
          <p:nvPr/>
        </p:nvCxnSpPr>
        <p:spPr>
          <a:xfrm>
            <a:off x="5000625" y="4402047"/>
            <a:ext cx="0" cy="29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Arrow Connector 271"/>
          <p:cNvCxnSpPr/>
          <p:nvPr/>
        </p:nvCxnSpPr>
        <p:spPr>
          <a:xfrm>
            <a:off x="5000625" y="4700847"/>
            <a:ext cx="7667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6" name="TextBox 275"/>
          <p:cNvSpPr txBox="1"/>
          <p:nvPr/>
        </p:nvSpPr>
        <p:spPr>
          <a:xfrm>
            <a:off x="3244825" y="1281499"/>
            <a:ext cx="800219" cy="338554"/>
          </a:xfrm>
          <a:prstGeom prst="rect">
            <a:avLst/>
          </a:prstGeom>
          <a:noFill/>
        </p:spPr>
        <p:txBody>
          <a:bodyPr wrap="none" rtlCol="0">
            <a:spAutoFit/>
          </a:bodyPr>
          <a:lstStyle/>
          <a:p>
            <a:r>
              <a:rPr lang="en-US" sz="800" dirty="0" smtClean="0"/>
              <a:t>Accelerometer</a:t>
            </a:r>
          </a:p>
          <a:p>
            <a:r>
              <a:rPr lang="en-US" sz="800" dirty="0" smtClean="0"/>
              <a:t>Initialization</a:t>
            </a:r>
            <a:endParaRPr lang="en-US" sz="800" dirty="0" smtClean="0"/>
          </a:p>
        </p:txBody>
      </p:sp>
      <p:sp>
        <p:nvSpPr>
          <p:cNvPr id="277" name="TextBox 276"/>
          <p:cNvSpPr txBox="1"/>
          <p:nvPr/>
        </p:nvSpPr>
        <p:spPr>
          <a:xfrm>
            <a:off x="3960823" y="2597788"/>
            <a:ext cx="550151" cy="338554"/>
          </a:xfrm>
          <a:prstGeom prst="rect">
            <a:avLst/>
          </a:prstGeom>
          <a:noFill/>
        </p:spPr>
        <p:txBody>
          <a:bodyPr wrap="none" rtlCol="0">
            <a:spAutoFit/>
          </a:bodyPr>
          <a:lstStyle/>
          <a:p>
            <a:pPr algn="ctr"/>
            <a:r>
              <a:rPr lang="en-US" sz="800" dirty="0"/>
              <a:t>LED strip</a:t>
            </a:r>
          </a:p>
          <a:p>
            <a:pPr algn="ctr"/>
            <a:r>
              <a:rPr lang="en-US" sz="800" dirty="0"/>
              <a:t>control</a:t>
            </a:r>
          </a:p>
        </p:txBody>
      </p:sp>
      <p:sp>
        <p:nvSpPr>
          <p:cNvPr id="278" name="TextBox 277"/>
          <p:cNvSpPr txBox="1"/>
          <p:nvPr/>
        </p:nvSpPr>
        <p:spPr>
          <a:xfrm>
            <a:off x="4929978" y="2417082"/>
            <a:ext cx="564578" cy="584775"/>
          </a:xfrm>
          <a:prstGeom prst="rect">
            <a:avLst/>
          </a:prstGeom>
          <a:noFill/>
        </p:spPr>
        <p:txBody>
          <a:bodyPr wrap="none" rtlCol="0">
            <a:spAutoFit/>
          </a:bodyPr>
          <a:lstStyle/>
          <a:p>
            <a:pPr algn="ctr"/>
            <a:r>
              <a:rPr lang="en-US" sz="800" smtClean="0"/>
              <a:t>Servo </a:t>
            </a:r>
          </a:p>
          <a:p>
            <a:pPr algn="ctr"/>
            <a:r>
              <a:rPr lang="en-US" sz="800" smtClean="0"/>
              <a:t>settings </a:t>
            </a:r>
          </a:p>
          <a:p>
            <a:pPr algn="ctr"/>
            <a:r>
              <a:rPr lang="en-US" sz="800" smtClean="0"/>
              <a:t>and </a:t>
            </a:r>
          </a:p>
          <a:p>
            <a:pPr algn="ctr"/>
            <a:r>
              <a:rPr lang="en-US" sz="800" smtClean="0"/>
              <a:t>positions</a:t>
            </a:r>
            <a:endParaRPr lang="en-US" sz="800" dirty="0"/>
          </a:p>
        </p:txBody>
      </p:sp>
      <p:sp>
        <p:nvSpPr>
          <p:cNvPr id="282" name="TextBox 281"/>
          <p:cNvSpPr txBox="1"/>
          <p:nvPr/>
        </p:nvSpPr>
        <p:spPr>
          <a:xfrm>
            <a:off x="5231561" y="3884651"/>
            <a:ext cx="814647" cy="338554"/>
          </a:xfrm>
          <a:prstGeom prst="rect">
            <a:avLst/>
          </a:prstGeom>
          <a:noFill/>
        </p:spPr>
        <p:txBody>
          <a:bodyPr wrap="none" rtlCol="0">
            <a:spAutoFit/>
          </a:bodyPr>
          <a:lstStyle/>
          <a:p>
            <a:r>
              <a:rPr lang="en-US" sz="800" dirty="0" smtClean="0"/>
              <a:t>Shifted </a:t>
            </a:r>
            <a:br>
              <a:rPr lang="en-US" sz="800" dirty="0" smtClean="0"/>
            </a:br>
            <a:r>
              <a:rPr lang="en-US" sz="800" dirty="0" smtClean="0"/>
              <a:t>servo positions</a:t>
            </a:r>
            <a:endParaRPr lang="en-US" sz="800" dirty="0"/>
          </a:p>
        </p:txBody>
      </p:sp>
      <p:sp>
        <p:nvSpPr>
          <p:cNvPr id="283" name="TextBox 282"/>
          <p:cNvSpPr txBox="1"/>
          <p:nvPr/>
        </p:nvSpPr>
        <p:spPr>
          <a:xfrm>
            <a:off x="4350980" y="4412249"/>
            <a:ext cx="694422" cy="338554"/>
          </a:xfrm>
          <a:prstGeom prst="rect">
            <a:avLst/>
          </a:prstGeom>
          <a:noFill/>
        </p:spPr>
        <p:txBody>
          <a:bodyPr wrap="none" rtlCol="0">
            <a:spAutoFit/>
          </a:bodyPr>
          <a:lstStyle/>
          <a:p>
            <a:pPr algn="ctr"/>
            <a:r>
              <a:rPr lang="en-US" sz="800" dirty="0" smtClean="0"/>
              <a:t>Shifted LED </a:t>
            </a:r>
          </a:p>
          <a:p>
            <a:pPr algn="ctr"/>
            <a:r>
              <a:rPr lang="en-US" sz="800" dirty="0" smtClean="0"/>
              <a:t>Strip control</a:t>
            </a:r>
            <a:endParaRPr lang="en-US" sz="800" dirty="0"/>
          </a:p>
        </p:txBody>
      </p:sp>
      <p:cxnSp>
        <p:nvCxnSpPr>
          <p:cNvPr id="299" name="Straight Arrow Connector 298"/>
          <p:cNvCxnSpPr/>
          <p:nvPr/>
        </p:nvCxnSpPr>
        <p:spPr>
          <a:xfrm>
            <a:off x="7898641" y="4274582"/>
            <a:ext cx="366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0" name="Oval 299"/>
          <p:cNvSpPr/>
          <p:nvPr/>
        </p:nvSpPr>
        <p:spPr>
          <a:xfrm>
            <a:off x="7875781" y="4259179"/>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TextBox 301"/>
          <p:cNvSpPr txBox="1"/>
          <p:nvPr/>
        </p:nvSpPr>
        <p:spPr>
          <a:xfrm>
            <a:off x="7099762" y="3122785"/>
            <a:ext cx="567784" cy="630942"/>
          </a:xfrm>
          <a:prstGeom prst="rect">
            <a:avLst/>
          </a:prstGeom>
          <a:noFill/>
        </p:spPr>
        <p:txBody>
          <a:bodyPr wrap="none" rtlCol="0">
            <a:spAutoFit/>
          </a:bodyPr>
          <a:lstStyle/>
          <a:p>
            <a:pPr defTabSz="914240">
              <a:buSzPct val="25000"/>
            </a:pPr>
            <a:r>
              <a:rPr lang="en" sz="700" dirty="0">
                <a:ea typeface="Calibri"/>
                <a:cs typeface="Calibri"/>
                <a:sym typeface="Calibri"/>
              </a:rPr>
              <a:t>PWM </a:t>
            </a:r>
            <a:br>
              <a:rPr lang="en" sz="700" dirty="0">
                <a:ea typeface="Calibri"/>
                <a:cs typeface="Calibri"/>
                <a:sym typeface="Calibri"/>
              </a:rPr>
            </a:br>
            <a:r>
              <a:rPr lang="en" sz="700" dirty="0">
                <a:ea typeface="Calibri"/>
                <a:cs typeface="Calibri"/>
                <a:sym typeface="Calibri"/>
              </a:rPr>
              <a:t>signal</a:t>
            </a:r>
          </a:p>
          <a:p>
            <a:pPr defTabSz="914240">
              <a:buSzPct val="25000"/>
            </a:pPr>
            <a:r>
              <a:rPr lang="en" sz="700" dirty="0">
                <a:ea typeface="Calibri"/>
                <a:cs typeface="Calibri"/>
                <a:sym typeface="Calibri"/>
              </a:rPr>
              <a:t>specifying </a:t>
            </a:r>
            <a:endParaRPr lang="en" sz="700" dirty="0" smtClean="0">
              <a:ea typeface="Calibri"/>
              <a:cs typeface="Calibri"/>
              <a:sym typeface="Calibri"/>
            </a:endParaRPr>
          </a:p>
          <a:p>
            <a:pPr defTabSz="914240">
              <a:buSzPct val="25000"/>
            </a:pPr>
            <a:r>
              <a:rPr lang="en" sz="700" dirty="0" smtClean="0">
                <a:ea typeface="Calibri"/>
                <a:cs typeface="Calibri"/>
                <a:sym typeface="Calibri"/>
              </a:rPr>
              <a:t>servo </a:t>
            </a:r>
            <a:r>
              <a:rPr lang="en" sz="700" dirty="0">
                <a:ea typeface="Calibri"/>
                <a:cs typeface="Calibri"/>
                <a:sym typeface="Calibri"/>
              </a:rPr>
              <a:t>arm</a:t>
            </a:r>
          </a:p>
          <a:p>
            <a:pPr defTabSz="914240">
              <a:buSzPct val="25000"/>
            </a:pPr>
            <a:r>
              <a:rPr lang="en" sz="700" dirty="0">
                <a:ea typeface="Calibri"/>
                <a:cs typeface="Calibri"/>
                <a:sym typeface="Calibri"/>
              </a:rPr>
              <a:t>position</a:t>
            </a:r>
            <a:endParaRPr lang="en" sz="700" dirty="0">
              <a:ea typeface="Calibri"/>
              <a:cs typeface="Calibri"/>
              <a:sym typeface="Calibri"/>
            </a:endParaRPr>
          </a:p>
        </p:txBody>
      </p:sp>
      <p:sp>
        <p:nvSpPr>
          <p:cNvPr id="311" name="TextBox 310"/>
          <p:cNvSpPr txBox="1"/>
          <p:nvPr/>
        </p:nvSpPr>
        <p:spPr>
          <a:xfrm>
            <a:off x="3576181" y="4442618"/>
            <a:ext cx="433132" cy="215444"/>
          </a:xfrm>
          <a:prstGeom prst="rect">
            <a:avLst/>
          </a:prstGeom>
          <a:noFill/>
        </p:spPr>
        <p:txBody>
          <a:bodyPr wrap="none" rtlCol="0">
            <a:spAutoFit/>
          </a:bodyPr>
          <a:lstStyle/>
          <a:p>
            <a:r>
              <a:rPr lang="en-US" sz="800" dirty="0" smtClean="0"/>
              <a:t>5 VDC</a:t>
            </a:r>
            <a:endParaRPr lang="en-US" sz="800" dirty="0"/>
          </a:p>
        </p:txBody>
      </p:sp>
      <p:sp>
        <p:nvSpPr>
          <p:cNvPr id="323" name="Oval 322"/>
          <p:cNvSpPr/>
          <p:nvPr/>
        </p:nvSpPr>
        <p:spPr>
          <a:xfrm>
            <a:off x="2844202" y="222471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TextBox 323"/>
          <p:cNvSpPr txBox="1"/>
          <p:nvPr/>
        </p:nvSpPr>
        <p:spPr>
          <a:xfrm>
            <a:off x="2813783" y="2556419"/>
            <a:ext cx="510076" cy="215444"/>
          </a:xfrm>
          <a:prstGeom prst="rect">
            <a:avLst/>
          </a:prstGeom>
          <a:noFill/>
        </p:spPr>
        <p:txBody>
          <a:bodyPr wrap="none" rtlCol="0">
            <a:spAutoFit/>
          </a:bodyPr>
          <a:lstStyle/>
          <a:p>
            <a:r>
              <a:rPr lang="en-US" sz="800" dirty="0" smtClean="0"/>
              <a:t>3.3 VDC</a:t>
            </a:r>
            <a:endParaRPr lang="en-US" sz="800" dirty="0"/>
          </a:p>
        </p:txBody>
      </p:sp>
      <p:sp>
        <p:nvSpPr>
          <p:cNvPr id="325" name="TextBox 324"/>
          <p:cNvSpPr txBox="1"/>
          <p:nvPr/>
        </p:nvSpPr>
        <p:spPr>
          <a:xfrm>
            <a:off x="5384611" y="2125698"/>
            <a:ext cx="630301" cy="215444"/>
          </a:xfrm>
          <a:prstGeom prst="rect">
            <a:avLst/>
          </a:prstGeom>
          <a:noFill/>
        </p:spPr>
        <p:txBody>
          <a:bodyPr wrap="none" rtlCol="0">
            <a:spAutoFit/>
          </a:bodyPr>
          <a:lstStyle/>
          <a:p>
            <a:r>
              <a:rPr lang="en-US" sz="800" dirty="0" smtClean="0"/>
              <a:t>Status info</a:t>
            </a:r>
            <a:endParaRPr lang="en-US" sz="800" dirty="0"/>
          </a:p>
        </p:txBody>
      </p:sp>
      <p:sp>
        <p:nvSpPr>
          <p:cNvPr id="326" name="TextBox 325"/>
          <p:cNvSpPr txBox="1"/>
          <p:nvPr/>
        </p:nvSpPr>
        <p:spPr>
          <a:xfrm>
            <a:off x="6066450" y="1670422"/>
            <a:ext cx="396262" cy="215444"/>
          </a:xfrm>
          <a:prstGeom prst="rect">
            <a:avLst/>
          </a:prstGeom>
          <a:noFill/>
        </p:spPr>
        <p:txBody>
          <a:bodyPr wrap="none" rtlCol="0">
            <a:spAutoFit/>
          </a:bodyPr>
          <a:lstStyle/>
          <a:p>
            <a:r>
              <a:rPr lang="en-US" sz="800" dirty="0" smtClean="0"/>
              <a:t>clock</a:t>
            </a:r>
            <a:endParaRPr lang="en-US" sz="800" dirty="0"/>
          </a:p>
        </p:txBody>
      </p:sp>
      <p:cxnSp>
        <p:nvCxnSpPr>
          <p:cNvPr id="343" name="Straight Connector 342"/>
          <p:cNvCxnSpPr/>
          <p:nvPr/>
        </p:nvCxnSpPr>
        <p:spPr>
          <a:xfrm flipH="1">
            <a:off x="3620069" y="1944806"/>
            <a:ext cx="2616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flipV="1">
            <a:off x="3621055" y="1655040"/>
            <a:ext cx="0" cy="2897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Arrow Connector 346"/>
          <p:cNvCxnSpPr/>
          <p:nvPr/>
        </p:nvCxnSpPr>
        <p:spPr>
          <a:xfrm flipH="1">
            <a:off x="3295650" y="1655040"/>
            <a:ext cx="3244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233709" y="1780591"/>
            <a:ext cx="700249" cy="338554"/>
          </a:xfrm>
          <a:prstGeom prst="rect">
            <a:avLst/>
          </a:prstGeom>
          <a:noFill/>
        </p:spPr>
        <p:txBody>
          <a:bodyPr wrap="square" rtlCol="0">
            <a:spAutoFit/>
          </a:bodyPr>
          <a:lstStyle/>
          <a:p>
            <a:r>
              <a:rPr lang="en-US" sz="800" dirty="0"/>
              <a:t>x</a:t>
            </a:r>
            <a:r>
              <a:rPr lang="en-US" sz="800" dirty="0" smtClean="0"/>
              <a:t> y z </a:t>
            </a:r>
          </a:p>
          <a:p>
            <a:r>
              <a:rPr lang="en-US" sz="800" dirty="0" smtClean="0"/>
              <a:t>values</a:t>
            </a:r>
            <a:endParaRPr lang="en-US" sz="800" dirty="0"/>
          </a:p>
        </p:txBody>
      </p:sp>
    </p:spTree>
    <p:extLst>
      <p:ext uri="{BB962C8B-B14F-4D97-AF65-F5344CB8AC3E}">
        <p14:creationId xmlns:p14="http://schemas.microsoft.com/office/powerpoint/2010/main" val="4220617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7650" y="190500"/>
            <a:ext cx="3991798" cy="584775"/>
          </a:xfrm>
          <a:prstGeom prst="rect">
            <a:avLst/>
          </a:prstGeom>
          <a:noFill/>
        </p:spPr>
        <p:txBody>
          <a:bodyPr wrap="none" rtlCol="0">
            <a:spAutoFit/>
          </a:bodyPr>
          <a:lstStyle/>
          <a:p>
            <a:r>
              <a:rPr lang="en-US" sz="3200" dirty="0" smtClean="0"/>
              <a:t>Accelerometer: Level 0</a:t>
            </a:r>
          </a:p>
        </p:txBody>
      </p:sp>
      <p:sp>
        <p:nvSpPr>
          <p:cNvPr id="5" name="Rectangle 4"/>
          <p:cNvSpPr/>
          <p:nvPr/>
        </p:nvSpPr>
        <p:spPr>
          <a:xfrm>
            <a:off x="3870131" y="1252911"/>
            <a:ext cx="3810000" cy="24765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solidFill>
              </a:rPr>
              <a:t>Accelerometer</a:t>
            </a:r>
            <a:endParaRPr lang="en-US" sz="2800" dirty="0">
              <a:solidFill>
                <a:schemeClr val="tx1"/>
              </a:solidFill>
            </a:endParaRPr>
          </a:p>
        </p:txBody>
      </p:sp>
      <p:cxnSp>
        <p:nvCxnSpPr>
          <p:cNvPr id="7" name="Straight Arrow Connector 6"/>
          <p:cNvCxnSpPr/>
          <p:nvPr/>
        </p:nvCxnSpPr>
        <p:spPr>
          <a:xfrm>
            <a:off x="2565206" y="1757736"/>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2565206" y="3199323"/>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1708689" y="2906935"/>
            <a:ext cx="843501" cy="584775"/>
          </a:xfrm>
          <a:prstGeom prst="rect">
            <a:avLst/>
          </a:prstGeom>
          <a:noFill/>
        </p:spPr>
        <p:txBody>
          <a:bodyPr wrap="none" rtlCol="0">
            <a:spAutoFit/>
          </a:bodyPr>
          <a:lstStyle/>
          <a:p>
            <a:r>
              <a:rPr lang="en-US" sz="1600" dirty="0" smtClean="0"/>
              <a:t>Power,</a:t>
            </a:r>
          </a:p>
          <a:p>
            <a:r>
              <a:rPr lang="en-US" sz="1600" dirty="0" smtClean="0"/>
              <a:t>3.3 VDC</a:t>
            </a:r>
            <a:endParaRPr lang="en-US" sz="1600" dirty="0"/>
          </a:p>
        </p:txBody>
      </p:sp>
      <p:sp>
        <p:nvSpPr>
          <p:cNvPr id="13" name="TextBox 12"/>
          <p:cNvSpPr txBox="1"/>
          <p:nvPr/>
        </p:nvSpPr>
        <p:spPr>
          <a:xfrm>
            <a:off x="8824065" y="2305126"/>
            <a:ext cx="1229632" cy="369332"/>
          </a:xfrm>
          <a:prstGeom prst="rect">
            <a:avLst/>
          </a:prstGeom>
          <a:noFill/>
        </p:spPr>
        <p:txBody>
          <a:bodyPr wrap="none" rtlCol="0">
            <a:spAutoFit/>
          </a:bodyPr>
          <a:lstStyle/>
          <a:p>
            <a:pPr algn="ctr"/>
            <a:r>
              <a:rPr lang="en-US" dirty="0" smtClean="0"/>
              <a:t>x y z values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834272431"/>
              </p:ext>
            </p:extLst>
          </p:nvPr>
        </p:nvGraphicFramePr>
        <p:xfrm>
          <a:off x="1169175" y="4006510"/>
          <a:ext cx="9668787" cy="2483733"/>
        </p:xfrm>
        <a:graphic>
          <a:graphicData uri="http://schemas.openxmlformats.org/drawingml/2006/table">
            <a:tbl>
              <a:tblPr firstRow="1" bandRow="1">
                <a:tableStyleId>{5C22544A-7EE6-4342-B048-85BDC9FD1C3A}</a:tableStyleId>
              </a:tblPr>
              <a:tblGrid>
                <a:gridCol w="2299193"/>
                <a:gridCol w="7369594"/>
              </a:tblGrid>
              <a:tr h="462151">
                <a:tc>
                  <a:txBody>
                    <a:bodyPr/>
                    <a:lstStyle/>
                    <a:p>
                      <a:r>
                        <a:rPr lang="en-US" dirty="0" smtClean="0"/>
                        <a:t>Module</a:t>
                      </a:r>
                      <a:endParaRPr lang="en-US" dirty="0"/>
                    </a:p>
                  </a:txBody>
                  <a:tcPr/>
                </a:tc>
                <a:tc>
                  <a:txBody>
                    <a:bodyPr/>
                    <a:lstStyle/>
                    <a:p>
                      <a:r>
                        <a:rPr lang="en-US" dirty="0" smtClean="0"/>
                        <a:t>Accelerometer</a:t>
                      </a:r>
                      <a:endParaRPr lang="en-US" dirty="0"/>
                    </a:p>
                  </a:txBody>
                  <a:tcPr/>
                </a:tc>
              </a:tr>
              <a:tr h="462151">
                <a:tc>
                  <a:txBody>
                    <a:bodyPr/>
                    <a:lstStyle/>
                    <a:p>
                      <a:r>
                        <a:rPr lang="en-US" dirty="0" smtClean="0"/>
                        <a:t>Inputs</a:t>
                      </a:r>
                      <a:endParaRPr lang="en-US" dirty="0"/>
                    </a:p>
                  </a:txBody>
                  <a:tcPr/>
                </a:tc>
                <a:tc>
                  <a:txBody>
                    <a:bodyPr/>
                    <a:lstStyle/>
                    <a:p>
                      <a:pPr marL="0" marR="0" lvl="0" indent="0" algn="l" rtl="0">
                        <a:spcBef>
                          <a:spcPts val="0"/>
                        </a:spcBef>
                        <a:buClr>
                          <a:schemeClr val="dk1"/>
                        </a:buClr>
                        <a:buSzPct val="100000"/>
                        <a:buFont typeface="Calibri"/>
                        <a:buNone/>
                      </a:pPr>
                      <a:r>
                        <a:rPr lang="en" sz="1100" u="none" strike="noStrike" cap="none" baseline="0" dirty="0" smtClean="0"/>
                        <a:t>- Gravitational Accelerative Force: The accelerative force acting on the accelerometer</a:t>
                      </a:r>
                    </a:p>
                    <a:p>
                      <a:pPr marL="0" marR="0" lvl="0" indent="0" algn="l" rtl="0">
                        <a:spcBef>
                          <a:spcPts val="0"/>
                        </a:spcBef>
                        <a:buClr>
                          <a:schemeClr val="dk1"/>
                        </a:buClr>
                        <a:buSzPct val="100000"/>
                        <a:buFont typeface="Calibri"/>
                        <a:buNone/>
                      </a:pPr>
                      <a:r>
                        <a:rPr lang="en" sz="1100" u="none" strike="noStrike" cap="none" baseline="0" dirty="0" smtClean="0"/>
                        <a:t>- Power:  Regulated 3.3 VDC</a:t>
                      </a:r>
                    </a:p>
                    <a:p>
                      <a:pPr marL="0" marR="0" lvl="0" indent="0" algn="l" rtl="0">
                        <a:spcBef>
                          <a:spcPts val="0"/>
                        </a:spcBef>
                        <a:buClr>
                          <a:schemeClr val="dk1"/>
                        </a:buClr>
                        <a:buSzPct val="100000"/>
                        <a:buFont typeface="Calibri"/>
                        <a:buNone/>
                      </a:pPr>
                      <a:r>
                        <a:rPr lang="en" sz="1100" dirty="0" smtClean="0"/>
                        <a:t>- Accelerometer Initialization</a:t>
                      </a:r>
                      <a:r>
                        <a:rPr lang="en" sz="1100" u="none" strike="noStrike" cap="none" baseline="0" dirty="0" smtClean="0"/>
                        <a:t>: Set 50 Hz sample rate, fast read mode (ignore last 4 data bits for x y z output), and activate output. Communicated via TWI</a:t>
                      </a:r>
                      <a:r>
                        <a:rPr lang="en" sz="1100" dirty="0" smtClean="0"/>
                        <a:t>. TWI format - send start condition, send accelerometer slave address (0x3A), send register to write to (0x23 - system control register 1), send value to put in register (0x23 - bit 5 = 1 bit 4 = 0 bit 3 = 0 data rate to 50 Hz, bit 1 = 1 fast read mode, bit 0 = 1 active mode), send stop condition.</a:t>
                      </a:r>
                      <a:endParaRPr lang="en" sz="1100" dirty="0"/>
                    </a:p>
                  </a:txBody>
                  <a:tcPr/>
                </a:tc>
              </a:tr>
              <a:tr h="462151">
                <a:tc>
                  <a:txBody>
                    <a:bodyPr/>
                    <a:lstStyle/>
                    <a:p>
                      <a:r>
                        <a:rPr lang="en-US" dirty="0" smtClean="0"/>
                        <a:t>Outputs</a:t>
                      </a:r>
                      <a:endParaRPr lang="en-US" dirty="0"/>
                    </a:p>
                  </a:txBody>
                  <a:tcPr/>
                </a:tc>
                <a:tc>
                  <a:txBody>
                    <a:bodyPr/>
                    <a:lstStyle/>
                    <a:p>
                      <a:pPr marL="0" indent="0">
                        <a:buFontTx/>
                        <a:buNone/>
                      </a:pPr>
                      <a:r>
                        <a:rPr lang="en-US" sz="1100" dirty="0" smtClean="0"/>
                        <a:t>- x </a:t>
                      </a:r>
                      <a:r>
                        <a:rPr lang="en-US" sz="1100" dirty="0" smtClean="0"/>
                        <a:t>y z values</a:t>
                      </a:r>
                      <a:r>
                        <a:rPr lang="en-US" sz="1100" baseline="0" dirty="0" smtClean="0"/>
                        <a:t>: 8 most significant bits of 12, expressed in 2’s complement, representing 1 of 256 values on a ± 2 g scale transmitted over TWI</a:t>
                      </a:r>
                    </a:p>
                  </a:txBody>
                  <a:tcPr/>
                </a:tc>
              </a:tr>
              <a:tr h="462151">
                <a:tc>
                  <a:txBody>
                    <a:bodyPr/>
                    <a:lstStyle/>
                    <a:p>
                      <a:r>
                        <a:rPr lang="en-US" dirty="0" smtClean="0"/>
                        <a:t>Functionality</a:t>
                      </a:r>
                      <a:endParaRPr lang="en-US" dirty="0"/>
                    </a:p>
                  </a:txBody>
                  <a:tcPr/>
                </a:tc>
                <a:tc>
                  <a:txBody>
                    <a:bodyPr/>
                    <a:lstStyle/>
                    <a:p>
                      <a:r>
                        <a:rPr lang="en-US" sz="1100" dirty="0" smtClean="0"/>
                        <a:t>-</a:t>
                      </a:r>
                      <a:r>
                        <a:rPr lang="en-US" sz="1100" baseline="0" dirty="0" smtClean="0"/>
                        <a:t> </a:t>
                      </a:r>
                      <a:r>
                        <a:rPr lang="en-US" sz="1100" dirty="0" smtClean="0"/>
                        <a:t>Measures</a:t>
                      </a:r>
                      <a:r>
                        <a:rPr lang="en-US" sz="1100" baseline="0" dirty="0" smtClean="0"/>
                        <a:t> </a:t>
                      </a:r>
                      <a:r>
                        <a:rPr lang="en-US" sz="1100" baseline="0" dirty="0" smtClean="0"/>
                        <a:t>the accelerative forces, and outputs the values of the x y z directions. </a:t>
                      </a:r>
                      <a:endParaRPr lang="en-US" sz="1100" dirty="0"/>
                    </a:p>
                  </a:txBody>
                  <a:tcPr/>
                </a:tc>
              </a:tr>
            </a:tbl>
          </a:graphicData>
        </a:graphic>
      </p:graphicFrame>
      <p:sp>
        <p:nvSpPr>
          <p:cNvPr id="15" name="TextBox 14"/>
          <p:cNvSpPr txBox="1"/>
          <p:nvPr/>
        </p:nvSpPr>
        <p:spPr>
          <a:xfrm>
            <a:off x="1263629" y="1406752"/>
            <a:ext cx="1278892" cy="830997"/>
          </a:xfrm>
          <a:prstGeom prst="rect">
            <a:avLst/>
          </a:prstGeom>
          <a:noFill/>
        </p:spPr>
        <p:txBody>
          <a:bodyPr wrap="square" rtlCol="0">
            <a:spAutoFit/>
          </a:bodyPr>
          <a:lstStyle/>
          <a:p>
            <a:pPr algn="ctr"/>
            <a:r>
              <a:rPr lang="en-US" sz="1600" dirty="0" smtClean="0"/>
              <a:t>Gravitational Accelerative Force</a:t>
            </a:r>
            <a:endParaRPr lang="en-US" sz="1600" dirty="0"/>
          </a:p>
        </p:txBody>
      </p:sp>
      <p:cxnSp>
        <p:nvCxnSpPr>
          <p:cNvPr id="6" name="Straight Arrow Connector 5"/>
          <p:cNvCxnSpPr>
            <a:endCxn id="13" idx="1"/>
          </p:cNvCxnSpPr>
          <p:nvPr/>
        </p:nvCxnSpPr>
        <p:spPr>
          <a:xfrm>
            <a:off x="7680131" y="2486025"/>
            <a:ext cx="1143934" cy="376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69175" y="2289588"/>
            <a:ext cx="1471324" cy="584775"/>
          </a:xfrm>
          <a:prstGeom prst="rect">
            <a:avLst/>
          </a:prstGeom>
          <a:noFill/>
        </p:spPr>
        <p:txBody>
          <a:bodyPr wrap="square" rtlCol="0">
            <a:spAutoFit/>
          </a:bodyPr>
          <a:lstStyle/>
          <a:p>
            <a:pPr algn="ctr"/>
            <a:r>
              <a:rPr lang="en-US" sz="1600" dirty="0" smtClean="0"/>
              <a:t>Accelerometer Initialization</a:t>
            </a:r>
            <a:endParaRPr lang="en-US" sz="1600" dirty="0"/>
          </a:p>
        </p:txBody>
      </p:sp>
      <p:cxnSp>
        <p:nvCxnSpPr>
          <p:cNvPr id="12" name="Straight Arrow Connector 11"/>
          <p:cNvCxnSpPr/>
          <p:nvPr/>
        </p:nvCxnSpPr>
        <p:spPr>
          <a:xfrm>
            <a:off x="2565206" y="2566687"/>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06079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8410" y="190500"/>
            <a:ext cx="10156740" cy="584775"/>
          </a:xfrm>
          <a:prstGeom prst="rect">
            <a:avLst/>
          </a:prstGeom>
          <a:noFill/>
        </p:spPr>
        <p:txBody>
          <a:bodyPr wrap="square" rtlCol="0">
            <a:spAutoFit/>
          </a:bodyPr>
          <a:lstStyle/>
          <a:p>
            <a:r>
              <a:rPr lang="en-US" sz="3200" dirty="0"/>
              <a:t>Voltage Regulator </a:t>
            </a:r>
            <a:r>
              <a:rPr lang="en-US" sz="3200" dirty="0" smtClean="0"/>
              <a:t>6V </a:t>
            </a:r>
            <a:r>
              <a:rPr lang="en-US" sz="3200" dirty="0"/>
              <a:t>to </a:t>
            </a:r>
            <a:r>
              <a:rPr lang="en-US" sz="3200" dirty="0" smtClean="0"/>
              <a:t>3.3V: Level 0</a:t>
            </a:r>
          </a:p>
        </p:txBody>
      </p:sp>
      <p:sp>
        <p:nvSpPr>
          <p:cNvPr id="5" name="Rectangle 4"/>
          <p:cNvSpPr/>
          <p:nvPr/>
        </p:nvSpPr>
        <p:spPr>
          <a:xfrm>
            <a:off x="3870131" y="1252911"/>
            <a:ext cx="3810000" cy="24765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Voltage Regulator </a:t>
            </a:r>
          </a:p>
          <a:p>
            <a:pPr algn="ctr"/>
            <a:r>
              <a:rPr lang="en-US" sz="2800" dirty="0">
                <a:solidFill>
                  <a:schemeClr val="tx1"/>
                </a:solidFill>
              </a:rPr>
              <a:t>6V to 3.3V</a:t>
            </a:r>
          </a:p>
        </p:txBody>
      </p:sp>
      <p:cxnSp>
        <p:nvCxnSpPr>
          <p:cNvPr id="7" name="Straight Arrow Connector 6"/>
          <p:cNvCxnSpPr/>
          <p:nvPr/>
        </p:nvCxnSpPr>
        <p:spPr>
          <a:xfrm>
            <a:off x="2565206" y="2486025"/>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678772602"/>
              </p:ext>
            </p:extLst>
          </p:nvPr>
        </p:nvGraphicFramePr>
        <p:xfrm>
          <a:off x="1160889" y="4552195"/>
          <a:ext cx="9668787" cy="1848604"/>
        </p:xfrm>
        <a:graphic>
          <a:graphicData uri="http://schemas.openxmlformats.org/drawingml/2006/table">
            <a:tbl>
              <a:tblPr firstRow="1" bandRow="1">
                <a:tableStyleId>{5C22544A-7EE6-4342-B048-85BDC9FD1C3A}</a:tableStyleId>
              </a:tblPr>
              <a:tblGrid>
                <a:gridCol w="2299193"/>
                <a:gridCol w="7369594"/>
              </a:tblGrid>
              <a:tr h="462151">
                <a:tc>
                  <a:txBody>
                    <a:bodyPr/>
                    <a:lstStyle/>
                    <a:p>
                      <a:r>
                        <a:rPr lang="en-US" dirty="0" smtClean="0"/>
                        <a:t>Module</a:t>
                      </a:r>
                      <a:endParaRPr lang="en-US" dirty="0"/>
                    </a:p>
                  </a:txBody>
                  <a:tcPr/>
                </a:tc>
                <a:tc>
                  <a:txBody>
                    <a:bodyPr/>
                    <a:lstStyle/>
                    <a:p>
                      <a:r>
                        <a:rPr lang="en-US" sz="1800" dirty="0" smtClean="0"/>
                        <a:t>Voltage Regulator 6V to 3.3V</a:t>
                      </a:r>
                      <a:endParaRPr lang="en-US" dirty="0"/>
                    </a:p>
                  </a:txBody>
                  <a:tcPr/>
                </a:tc>
              </a:tr>
              <a:tr h="462151">
                <a:tc>
                  <a:txBody>
                    <a:bodyPr/>
                    <a:lstStyle/>
                    <a:p>
                      <a:r>
                        <a:rPr lang="en-US" dirty="0" smtClean="0"/>
                        <a:t>Inputs</a:t>
                      </a:r>
                      <a:endParaRPr lang="en-US" dirty="0"/>
                    </a:p>
                  </a:txBody>
                  <a:tcPr/>
                </a:tc>
                <a:tc>
                  <a:txBody>
                    <a:bodyPr/>
                    <a:lstStyle/>
                    <a:p>
                      <a:pPr marL="171450" indent="-171450">
                        <a:buFontTx/>
                        <a:buChar char="-"/>
                      </a:pPr>
                      <a:r>
                        <a:rPr lang="en-US" sz="1100" baseline="0" dirty="0" smtClean="0"/>
                        <a:t>6 V battery power supply</a:t>
                      </a:r>
                    </a:p>
                  </a:txBody>
                  <a:tcPr/>
                </a:tc>
              </a:tr>
              <a:tr h="462151">
                <a:tc>
                  <a:txBody>
                    <a:bodyPr/>
                    <a:lstStyle/>
                    <a:p>
                      <a:r>
                        <a:rPr lang="en-US" dirty="0" smtClean="0"/>
                        <a:t>Outputs</a:t>
                      </a:r>
                      <a:endParaRPr lang="en-US" dirty="0"/>
                    </a:p>
                  </a:txBody>
                  <a:tcPr/>
                </a:tc>
                <a:tc>
                  <a:txBody>
                    <a:bodyPr/>
                    <a:lstStyle/>
                    <a:p>
                      <a:pPr marL="171450" indent="-171450">
                        <a:buFontTx/>
                        <a:buChar char="-"/>
                      </a:pPr>
                      <a:r>
                        <a:rPr lang="en-US" sz="1100" dirty="0" smtClean="0"/>
                        <a:t>Regulated 3.3 VDC</a:t>
                      </a:r>
                      <a:endParaRPr lang="en-US" sz="1100" baseline="0" dirty="0" smtClean="0"/>
                    </a:p>
                  </a:txBody>
                  <a:tcPr/>
                </a:tc>
              </a:tr>
              <a:tr h="462151">
                <a:tc>
                  <a:txBody>
                    <a:bodyPr/>
                    <a:lstStyle/>
                    <a:p>
                      <a:r>
                        <a:rPr lang="en-US" dirty="0" smtClean="0"/>
                        <a:t>Functionality</a:t>
                      </a:r>
                      <a:endParaRPr lang="en-US" dirty="0"/>
                    </a:p>
                  </a:txBody>
                  <a:tcPr/>
                </a:tc>
                <a:tc>
                  <a:txBody>
                    <a:bodyPr/>
                    <a:lstStyle/>
                    <a:p>
                      <a:r>
                        <a:rPr lang="en-US" sz="1100" dirty="0" smtClean="0"/>
                        <a:t>- Lowers the incoming 5-20 volts down to a regulated 3.3 VDC,</a:t>
                      </a:r>
                      <a:r>
                        <a:rPr lang="en-US" sz="1100" baseline="0" dirty="0" smtClean="0"/>
                        <a:t> outputting up to 500 mA</a:t>
                      </a:r>
                      <a:endParaRPr lang="en-US" sz="1100" dirty="0"/>
                    </a:p>
                  </a:txBody>
                  <a:tcPr/>
                </a:tc>
              </a:tr>
            </a:tbl>
          </a:graphicData>
        </a:graphic>
      </p:graphicFrame>
      <p:sp>
        <p:nvSpPr>
          <p:cNvPr id="12" name="TextBox 11"/>
          <p:cNvSpPr txBox="1"/>
          <p:nvPr/>
        </p:nvSpPr>
        <p:spPr>
          <a:xfrm>
            <a:off x="1749085" y="2119109"/>
            <a:ext cx="816121" cy="646331"/>
          </a:xfrm>
          <a:prstGeom prst="rect">
            <a:avLst/>
          </a:prstGeom>
          <a:noFill/>
        </p:spPr>
        <p:txBody>
          <a:bodyPr wrap="none" rtlCol="0">
            <a:spAutoFit/>
          </a:bodyPr>
          <a:lstStyle/>
          <a:p>
            <a:r>
              <a:rPr lang="en-US" dirty="0" smtClean="0"/>
              <a:t>Power,</a:t>
            </a:r>
          </a:p>
          <a:p>
            <a:r>
              <a:rPr lang="en-US" dirty="0" smtClean="0"/>
              <a:t>6 VDC</a:t>
            </a:r>
            <a:endParaRPr lang="en-US" dirty="0"/>
          </a:p>
        </p:txBody>
      </p:sp>
      <p:cxnSp>
        <p:nvCxnSpPr>
          <p:cNvPr id="14" name="Straight Arrow Connector 13"/>
          <p:cNvCxnSpPr/>
          <p:nvPr/>
        </p:nvCxnSpPr>
        <p:spPr>
          <a:xfrm>
            <a:off x="7680131" y="2486025"/>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985056" y="2119109"/>
            <a:ext cx="926857" cy="646331"/>
          </a:xfrm>
          <a:prstGeom prst="rect">
            <a:avLst/>
          </a:prstGeom>
          <a:noFill/>
        </p:spPr>
        <p:txBody>
          <a:bodyPr wrap="none" rtlCol="0">
            <a:spAutoFit/>
          </a:bodyPr>
          <a:lstStyle/>
          <a:p>
            <a:r>
              <a:rPr lang="en-US" dirty="0" smtClean="0"/>
              <a:t>Power,</a:t>
            </a:r>
          </a:p>
          <a:p>
            <a:r>
              <a:rPr lang="en-US" dirty="0" smtClean="0"/>
              <a:t>3.3 VDC</a:t>
            </a:r>
            <a:endParaRPr lang="en-US" dirty="0"/>
          </a:p>
        </p:txBody>
      </p:sp>
    </p:spTree>
    <p:extLst>
      <p:ext uri="{BB962C8B-B14F-4D97-AF65-F5344CB8AC3E}">
        <p14:creationId xmlns:p14="http://schemas.microsoft.com/office/powerpoint/2010/main" val="2307874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163" y="208862"/>
            <a:ext cx="5994270" cy="584775"/>
          </a:xfrm>
          <a:prstGeom prst="rect">
            <a:avLst/>
          </a:prstGeom>
          <a:noFill/>
        </p:spPr>
        <p:txBody>
          <a:bodyPr wrap="none" rtlCol="0">
            <a:spAutoFit/>
          </a:bodyPr>
          <a:lstStyle/>
          <a:p>
            <a:r>
              <a:rPr lang="en-US" sz="3200" dirty="0"/>
              <a:t>Voltage </a:t>
            </a:r>
            <a:r>
              <a:rPr lang="en-US" sz="3200" dirty="0" smtClean="0"/>
              <a:t>Regulator 6V </a:t>
            </a:r>
            <a:r>
              <a:rPr lang="en-US" sz="3200" dirty="0"/>
              <a:t>to </a:t>
            </a:r>
            <a:r>
              <a:rPr lang="en-US" sz="3200" dirty="0" smtClean="0"/>
              <a:t>5V: Level 0</a:t>
            </a:r>
          </a:p>
        </p:txBody>
      </p:sp>
      <p:sp>
        <p:nvSpPr>
          <p:cNvPr id="5" name="Rectangle 4"/>
          <p:cNvSpPr/>
          <p:nvPr/>
        </p:nvSpPr>
        <p:spPr>
          <a:xfrm>
            <a:off x="3870131" y="1252911"/>
            <a:ext cx="3810000" cy="24765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Voltage Regulator </a:t>
            </a:r>
          </a:p>
          <a:p>
            <a:pPr algn="ctr"/>
            <a:r>
              <a:rPr lang="en-US" sz="2800" dirty="0">
                <a:solidFill>
                  <a:schemeClr val="tx1"/>
                </a:solidFill>
              </a:rPr>
              <a:t>6V to 5</a:t>
            </a:r>
            <a:r>
              <a:rPr lang="en-US" sz="2800" dirty="0" smtClean="0">
                <a:solidFill>
                  <a:schemeClr val="tx1"/>
                </a:solidFill>
              </a:rPr>
              <a:t>V</a:t>
            </a:r>
            <a:endParaRPr lang="en-US" sz="2800" dirty="0">
              <a:solidFill>
                <a:schemeClr val="tx1"/>
              </a:solidFill>
            </a:endParaRPr>
          </a:p>
        </p:txBody>
      </p:sp>
      <p:cxnSp>
        <p:nvCxnSpPr>
          <p:cNvPr id="7" name="Straight Arrow Connector 6"/>
          <p:cNvCxnSpPr/>
          <p:nvPr/>
        </p:nvCxnSpPr>
        <p:spPr>
          <a:xfrm>
            <a:off x="2565206" y="2486025"/>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3867092044"/>
              </p:ext>
            </p:extLst>
          </p:nvPr>
        </p:nvGraphicFramePr>
        <p:xfrm>
          <a:off x="1160889" y="4552195"/>
          <a:ext cx="9668787" cy="1848604"/>
        </p:xfrm>
        <a:graphic>
          <a:graphicData uri="http://schemas.openxmlformats.org/drawingml/2006/table">
            <a:tbl>
              <a:tblPr firstRow="1" bandRow="1">
                <a:tableStyleId>{5C22544A-7EE6-4342-B048-85BDC9FD1C3A}</a:tableStyleId>
              </a:tblPr>
              <a:tblGrid>
                <a:gridCol w="2299193"/>
                <a:gridCol w="7369594"/>
              </a:tblGrid>
              <a:tr h="462151">
                <a:tc>
                  <a:txBody>
                    <a:bodyPr/>
                    <a:lstStyle/>
                    <a:p>
                      <a:r>
                        <a:rPr lang="en-US" dirty="0" smtClean="0"/>
                        <a:t>Module</a:t>
                      </a:r>
                      <a:endParaRPr lang="en-US" dirty="0"/>
                    </a:p>
                  </a:txBody>
                  <a:tcPr/>
                </a:tc>
                <a:tc>
                  <a:txBody>
                    <a:bodyPr/>
                    <a:lstStyle/>
                    <a:p>
                      <a:r>
                        <a:rPr lang="en-US" sz="1800" dirty="0" smtClean="0"/>
                        <a:t>Voltage Regulator 6V to 5V</a:t>
                      </a:r>
                      <a:endParaRPr lang="en-US" dirty="0"/>
                    </a:p>
                  </a:txBody>
                  <a:tcPr/>
                </a:tc>
              </a:tr>
              <a:tr h="462151">
                <a:tc>
                  <a:txBody>
                    <a:bodyPr/>
                    <a:lstStyle/>
                    <a:p>
                      <a:r>
                        <a:rPr lang="en-US" dirty="0" smtClean="0"/>
                        <a:t>Inputs</a:t>
                      </a:r>
                      <a:endParaRPr lang="en-US" dirty="0"/>
                    </a:p>
                  </a:txBody>
                  <a:tcPr/>
                </a:tc>
                <a:tc>
                  <a:txBody>
                    <a:bodyPr/>
                    <a:lstStyle/>
                    <a:p>
                      <a:pPr marL="171450" indent="-171450">
                        <a:buFontTx/>
                        <a:buChar char="-"/>
                      </a:pPr>
                      <a:r>
                        <a:rPr lang="en-US" sz="1100" baseline="0" dirty="0" smtClean="0"/>
                        <a:t>6 V battery power supply</a:t>
                      </a:r>
                    </a:p>
                  </a:txBody>
                  <a:tcPr/>
                </a:tc>
              </a:tr>
              <a:tr h="462151">
                <a:tc>
                  <a:txBody>
                    <a:bodyPr/>
                    <a:lstStyle/>
                    <a:p>
                      <a:r>
                        <a:rPr lang="en-US" dirty="0" smtClean="0"/>
                        <a:t>Outputs</a:t>
                      </a:r>
                      <a:endParaRPr lang="en-US" dirty="0"/>
                    </a:p>
                  </a:txBody>
                  <a:tcPr/>
                </a:tc>
                <a:tc>
                  <a:txBody>
                    <a:bodyPr/>
                    <a:lstStyle/>
                    <a:p>
                      <a:pPr marL="171450" indent="-171450">
                        <a:buFontTx/>
                        <a:buChar char="-"/>
                      </a:pPr>
                      <a:r>
                        <a:rPr lang="en-US" sz="1100" dirty="0" smtClean="0"/>
                        <a:t>Regulated 5 VDC</a:t>
                      </a:r>
                      <a:endParaRPr lang="en-US" sz="1100" baseline="0" dirty="0" smtClean="0"/>
                    </a:p>
                  </a:txBody>
                  <a:tcPr/>
                </a:tc>
              </a:tr>
              <a:tr h="462151">
                <a:tc>
                  <a:txBody>
                    <a:bodyPr/>
                    <a:lstStyle/>
                    <a:p>
                      <a:r>
                        <a:rPr lang="en-US" dirty="0" smtClean="0"/>
                        <a:t>Functionality</a:t>
                      </a:r>
                      <a:endParaRPr lang="en-US" dirty="0"/>
                    </a:p>
                  </a:txBody>
                  <a:tcPr/>
                </a:tc>
                <a:tc>
                  <a:txBody>
                    <a:bodyPr/>
                    <a:lstStyle/>
                    <a:p>
                      <a:r>
                        <a:rPr lang="en-US" sz="1100" dirty="0" smtClean="0"/>
                        <a:t>- Lowers the incoming 6-26 volts down to a regulated 5 VDC, outputting up to 1 A</a:t>
                      </a:r>
                      <a:endParaRPr lang="en-US" sz="1100" dirty="0"/>
                    </a:p>
                  </a:txBody>
                  <a:tcPr/>
                </a:tc>
              </a:tr>
            </a:tbl>
          </a:graphicData>
        </a:graphic>
      </p:graphicFrame>
      <p:sp>
        <p:nvSpPr>
          <p:cNvPr id="12" name="TextBox 11"/>
          <p:cNvSpPr txBox="1"/>
          <p:nvPr/>
        </p:nvSpPr>
        <p:spPr>
          <a:xfrm>
            <a:off x="1749085" y="2119109"/>
            <a:ext cx="816121" cy="646331"/>
          </a:xfrm>
          <a:prstGeom prst="rect">
            <a:avLst/>
          </a:prstGeom>
          <a:noFill/>
        </p:spPr>
        <p:txBody>
          <a:bodyPr wrap="none" rtlCol="0">
            <a:spAutoFit/>
          </a:bodyPr>
          <a:lstStyle/>
          <a:p>
            <a:r>
              <a:rPr lang="en-US" dirty="0" smtClean="0"/>
              <a:t>Power,</a:t>
            </a:r>
          </a:p>
          <a:p>
            <a:r>
              <a:rPr lang="en-US" dirty="0" smtClean="0"/>
              <a:t>6 VDC</a:t>
            </a:r>
            <a:endParaRPr lang="en-US" dirty="0"/>
          </a:p>
        </p:txBody>
      </p:sp>
      <p:cxnSp>
        <p:nvCxnSpPr>
          <p:cNvPr id="14" name="Straight Arrow Connector 13"/>
          <p:cNvCxnSpPr/>
          <p:nvPr/>
        </p:nvCxnSpPr>
        <p:spPr>
          <a:xfrm>
            <a:off x="7680131" y="2486025"/>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985056" y="2119109"/>
            <a:ext cx="816121" cy="646331"/>
          </a:xfrm>
          <a:prstGeom prst="rect">
            <a:avLst/>
          </a:prstGeom>
          <a:noFill/>
        </p:spPr>
        <p:txBody>
          <a:bodyPr wrap="none" rtlCol="0">
            <a:spAutoFit/>
          </a:bodyPr>
          <a:lstStyle/>
          <a:p>
            <a:r>
              <a:rPr lang="en-US" dirty="0" smtClean="0"/>
              <a:t>Power,</a:t>
            </a:r>
          </a:p>
          <a:p>
            <a:r>
              <a:rPr lang="en-US" dirty="0"/>
              <a:t>5</a:t>
            </a:r>
            <a:r>
              <a:rPr lang="en-US" dirty="0" smtClean="0"/>
              <a:t> VDC</a:t>
            </a:r>
            <a:endParaRPr lang="en-US" dirty="0"/>
          </a:p>
        </p:txBody>
      </p:sp>
    </p:spTree>
    <p:extLst>
      <p:ext uri="{BB962C8B-B14F-4D97-AF65-F5344CB8AC3E}">
        <p14:creationId xmlns:p14="http://schemas.microsoft.com/office/powerpoint/2010/main" val="233965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7650" y="190500"/>
            <a:ext cx="4140108" cy="584775"/>
          </a:xfrm>
          <a:prstGeom prst="rect">
            <a:avLst/>
          </a:prstGeom>
          <a:noFill/>
        </p:spPr>
        <p:txBody>
          <a:bodyPr wrap="none" rtlCol="0">
            <a:spAutoFit/>
          </a:bodyPr>
          <a:lstStyle/>
          <a:p>
            <a:r>
              <a:rPr lang="en-US" sz="3200" dirty="0" smtClean="0"/>
              <a:t>Microcontroller: Level 0</a:t>
            </a:r>
          </a:p>
        </p:txBody>
      </p:sp>
      <p:sp>
        <p:nvSpPr>
          <p:cNvPr id="5" name="Rectangle 4"/>
          <p:cNvSpPr/>
          <p:nvPr/>
        </p:nvSpPr>
        <p:spPr>
          <a:xfrm>
            <a:off x="3928115" y="1064975"/>
            <a:ext cx="3043906" cy="167501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solidFill>
              </a:rPr>
              <a:t>Microcontroller</a:t>
            </a:r>
            <a:endParaRPr lang="en-US" sz="2800" dirty="0">
              <a:solidFill>
                <a:schemeClr val="tx1"/>
              </a:solidFill>
            </a:endParaRPr>
          </a:p>
        </p:txBody>
      </p:sp>
      <p:cxnSp>
        <p:nvCxnSpPr>
          <p:cNvPr id="7" name="Straight Arrow Connector 6"/>
          <p:cNvCxnSpPr/>
          <p:nvPr/>
        </p:nvCxnSpPr>
        <p:spPr>
          <a:xfrm>
            <a:off x="2623189" y="1354368"/>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521542458"/>
              </p:ext>
            </p:extLst>
          </p:nvPr>
        </p:nvGraphicFramePr>
        <p:xfrm>
          <a:off x="247650" y="2884912"/>
          <a:ext cx="11830049" cy="3860671"/>
        </p:xfrm>
        <a:graphic>
          <a:graphicData uri="http://schemas.openxmlformats.org/drawingml/2006/table">
            <a:tbl>
              <a:tblPr firstRow="1" bandRow="1">
                <a:tableStyleId>{5C22544A-7EE6-4342-B048-85BDC9FD1C3A}</a:tableStyleId>
              </a:tblPr>
              <a:tblGrid>
                <a:gridCol w="1412694"/>
                <a:gridCol w="10417355"/>
              </a:tblGrid>
              <a:tr h="234062">
                <a:tc>
                  <a:txBody>
                    <a:bodyPr/>
                    <a:lstStyle/>
                    <a:p>
                      <a:r>
                        <a:rPr lang="en-US" dirty="0" smtClean="0"/>
                        <a:t>Module</a:t>
                      </a:r>
                      <a:endParaRPr lang="en-US" dirty="0"/>
                    </a:p>
                  </a:txBody>
                  <a:tcPr/>
                </a:tc>
                <a:tc>
                  <a:txBody>
                    <a:bodyPr/>
                    <a:lstStyle/>
                    <a:p>
                      <a:r>
                        <a:rPr lang="en-US" dirty="0" smtClean="0"/>
                        <a:t>Microcontroller</a:t>
                      </a:r>
                      <a:endParaRPr lang="en-US" dirty="0"/>
                    </a:p>
                  </a:txBody>
                  <a:tcPr/>
                </a:tc>
              </a:tr>
              <a:tr h="462151">
                <a:tc>
                  <a:txBody>
                    <a:bodyPr/>
                    <a:lstStyle/>
                    <a:p>
                      <a:r>
                        <a:rPr lang="en-US" dirty="0" smtClean="0"/>
                        <a:t>Inputs</a:t>
                      </a:r>
                      <a:endParaRPr lang="en-US" dirty="0"/>
                    </a:p>
                  </a:txBody>
                  <a:tcPr/>
                </a:tc>
                <a:tc>
                  <a:txBody>
                    <a:bodyPr/>
                    <a:lstStyle/>
                    <a:p>
                      <a:pPr marL="0" marR="0" lvl="0" indent="0" algn="l" rtl="0">
                        <a:spcBef>
                          <a:spcPts val="0"/>
                        </a:spcBef>
                        <a:buClr>
                          <a:schemeClr val="dk1"/>
                        </a:buClr>
                        <a:buSzPct val="100000"/>
                        <a:buFont typeface="Calibri"/>
                        <a:buNone/>
                      </a:pPr>
                      <a:r>
                        <a:rPr lang="en" sz="1100" u="none" strike="noStrike" cap="none" baseline="0" dirty="0" smtClean="0"/>
                        <a:t>- Power: Regulated 3.3 VDC </a:t>
                      </a:r>
                    </a:p>
                    <a:p>
                      <a:pPr marL="0" marR="0" lvl="0" indent="0" algn="l" rtl="0">
                        <a:spcBef>
                          <a:spcPts val="0"/>
                        </a:spcBef>
                        <a:buClr>
                          <a:schemeClr val="dk1"/>
                        </a:buClr>
                        <a:buSzPct val="100000"/>
                        <a:buFont typeface="Calibri"/>
                        <a:buNone/>
                      </a:pPr>
                      <a:r>
                        <a:rPr lang="en" sz="1100" u="none" strike="noStrike" cap="none" baseline="0" dirty="0" smtClean="0"/>
                        <a:t>- Clock: 8 MHz </a:t>
                      </a:r>
                    </a:p>
                    <a:p>
                      <a:pPr marL="0" marR="0" lvl="0" indent="0" algn="l" rtl="0">
                        <a:spcBef>
                          <a:spcPts val="0"/>
                        </a:spcBef>
                        <a:buClr>
                          <a:schemeClr val="dk1"/>
                        </a:buClr>
                        <a:buSzPct val="100000"/>
                        <a:buFont typeface="Calibri"/>
                        <a:buNone/>
                      </a:pPr>
                      <a:r>
                        <a:rPr lang="en" sz="1100" u="none" strike="noStrike" cap="none" baseline="0" dirty="0" smtClean="0"/>
                        <a:t>- x y z input: 8 most significant bits of 12, expressed in 2’s complement, representing 1 of 256 values on a ± 2 g scale transmitted over TWI</a:t>
                      </a:r>
                      <a:endParaRPr lang="en" sz="1100" u="none" strike="noStrike" cap="none" baseline="0" dirty="0"/>
                    </a:p>
                  </a:txBody>
                  <a:tcPr/>
                </a:tc>
              </a:tr>
              <a:tr h="462151">
                <a:tc>
                  <a:txBody>
                    <a:bodyPr/>
                    <a:lstStyle/>
                    <a:p>
                      <a:r>
                        <a:rPr lang="en-US" dirty="0" smtClean="0"/>
                        <a:t>Outputs</a:t>
                      </a:r>
                      <a:endParaRPr lang="en-US" dirty="0"/>
                    </a:p>
                  </a:txBody>
                  <a:tcPr/>
                </a:tc>
                <a:tc>
                  <a:txBody>
                    <a:bodyPr/>
                    <a:lstStyle/>
                    <a:p>
                      <a:pPr marL="0" marR="0" lvl="0" indent="0" algn="l" rtl="0">
                        <a:lnSpc>
                          <a:spcPct val="100000"/>
                        </a:lnSpc>
                        <a:spcBef>
                          <a:spcPts val="0"/>
                        </a:spcBef>
                        <a:spcAft>
                          <a:spcPts val="0"/>
                        </a:spcAft>
                        <a:buClr>
                          <a:schemeClr val="dk1"/>
                        </a:buClr>
                        <a:buSzPct val="100000"/>
                        <a:buFont typeface="Calibri"/>
                        <a:buNone/>
                      </a:pPr>
                      <a:r>
                        <a:rPr lang="en" sz="1100" u="none" strike="noStrike" cap="none" baseline="0" dirty="0" smtClean="0"/>
                        <a:t>- LED Strip control: which LEDs to light up. Communicated via SPI. Send 24 bit color pattern, shifted through the strip.</a:t>
                      </a:r>
                    </a:p>
                    <a:p>
                      <a:pPr marL="0" marR="0" lvl="0" indent="0" algn="l" rtl="0">
                        <a:spcBef>
                          <a:spcPts val="0"/>
                        </a:spcBef>
                        <a:buClr>
                          <a:schemeClr val="dk1"/>
                        </a:buClr>
                        <a:buSzPct val="100000"/>
                        <a:buFont typeface="Calibri"/>
                        <a:buNone/>
                      </a:pPr>
                      <a:r>
                        <a:rPr lang="en" sz="1100" u="none" strike="noStrike" cap="none" baseline="0" dirty="0" smtClean="0"/>
                        <a:t>- Status info: 4 LEDs representing transmission </a:t>
                      </a:r>
                      <a:r>
                        <a:rPr lang="en" sz="1100" dirty="0" smtClean="0"/>
                        <a:t>maximum tilt statuses</a:t>
                      </a:r>
                      <a:r>
                        <a:rPr lang="en" sz="1100" u="none" strike="noStrike" cap="none" baseline="0" dirty="0" smtClean="0"/>
                        <a:t>. Using 3.3 V GPIO.</a:t>
                      </a:r>
                      <a:r>
                        <a:rPr lang="en" sz="1100" dirty="0" smtClean="0"/>
                        <a:t> 1 green LED displaying when the tilt on the x axis has reached its limit. 2 yellow LEDs displaying when there is communication between the microcontroller and the accelerometer/servo controller. 1 Red LED displaying when the tilt on the y axis has reached its limit.</a:t>
                      </a:r>
                    </a:p>
                    <a:p>
                      <a:pPr marL="0" lvl="0" indent="0" rtl="0">
                        <a:spcBef>
                          <a:spcPts val="0"/>
                        </a:spcBef>
                        <a:buClr>
                          <a:schemeClr val="dk1"/>
                        </a:buClr>
                        <a:buSzPct val="100000"/>
                        <a:buFont typeface="Calibri"/>
                        <a:buNone/>
                      </a:pPr>
                      <a:r>
                        <a:rPr lang="en" sz="1100" dirty="0" smtClean="0"/>
                        <a:t>- Servo settings: Set the speed of the servos. speed limit is given in units of (0.25 μs)/(10 ms). Communicated via USART. Incoming communications can have varying baud rates but the ideal baud rate is 9600. Transmissions must follow the pololu protocol format and be transmitted one byte at a time (0xAA baud rate detection byte, 0x0C device ID of servo controller, 0x07 command byte to set servo speed, &lt;channel number&gt; channel of the servo that you want to set the speed, &lt;servo speed MSB&gt; least significant byte of speed value, &lt;servo speed MSB&gt; most significant byte of speed value)</a:t>
                      </a:r>
                    </a:p>
                    <a:p>
                      <a:pPr marL="0" lvl="0" indent="0" rtl="0">
                        <a:spcBef>
                          <a:spcPts val="0"/>
                        </a:spcBef>
                        <a:buClr>
                          <a:schemeClr val="dk1"/>
                        </a:buClr>
                        <a:buSzPct val="100000"/>
                        <a:buFont typeface="Calibri"/>
                        <a:buNone/>
                      </a:pPr>
                      <a:r>
                        <a:rPr lang="en" sz="1100" dirty="0" smtClean="0"/>
                        <a:t>- Servo positions: pulse width values in quarter µs (integer) and target servo to move. Communicated via USART. Incoming communications can have varying baud rates but the ideal baud rate is 9600. Transmissions must follow the pololu protocol format and be transmitted one byte at a time (0xAA baud rate detection byte, 0x0C device ID of servo controller, 0x04 command byte to set servo positions, &lt;channel number&gt; channel of the servo that you want to set the position of, &lt;servo position LSB&gt; least significant byte of PWM value, &lt;servo position MSB&gt; most significant byte of PWM value)</a:t>
                      </a:r>
                    </a:p>
                    <a:p>
                      <a:pPr marL="0" marR="0" lvl="0" indent="0" algn="l" rtl="0">
                        <a:spcBef>
                          <a:spcPts val="0"/>
                        </a:spcBef>
                        <a:buClr>
                          <a:schemeClr val="dk1"/>
                        </a:buClr>
                        <a:buSzPct val="100000"/>
                        <a:buFont typeface="Calibri"/>
                        <a:buNone/>
                      </a:pPr>
                      <a:r>
                        <a:rPr lang="en" sz="1100" dirty="0" smtClean="0"/>
                        <a:t>- Accelerometer Initialization: Set 50 Hz sample rate, fast read mode (ignore last 4 data bits for x y z output), and activate output. Communicated via TWI. TWI format - send start condition, send accelerometer slave address (0x3A), send register to write to (0x23 - system control register 1), send value to put in register (0x23 - bit 5 = 1 bit 4 = 0 bit 3 = 0 data rate to 50 Hz, bit 1 = 1 fast read mode, bit 0 = 1 active mode), send stop condition.</a:t>
                      </a:r>
                      <a:endParaRPr lang="en" sz="1100" dirty="0"/>
                    </a:p>
                  </a:txBody>
                  <a:tcPr/>
                </a:tc>
              </a:tr>
              <a:tr h="462151">
                <a:tc>
                  <a:txBody>
                    <a:bodyPr/>
                    <a:lstStyle/>
                    <a:p>
                      <a:r>
                        <a:rPr lang="en-US" dirty="0" smtClean="0"/>
                        <a:t>Functionality</a:t>
                      </a:r>
                      <a:endParaRPr lang="en-US" dirty="0"/>
                    </a:p>
                  </a:txBody>
                  <a:tcPr/>
                </a:tc>
                <a:tc>
                  <a:txBody>
                    <a:bodyPr/>
                    <a:lstStyle/>
                    <a:p>
                      <a:r>
                        <a:rPr lang="en-US" sz="1100" dirty="0" smtClean="0"/>
                        <a:t>-</a:t>
                      </a:r>
                      <a:r>
                        <a:rPr lang="en-US" sz="1100" baseline="0" dirty="0" smtClean="0"/>
                        <a:t> Converts x y z values to angles. Runs calculation of correct servo position based on input provided by accelerometer. Also sends LED strips configurations based on current servo positions. Displays system status via 4 LEDs on PCB</a:t>
                      </a:r>
                      <a:endParaRPr lang="en-US" sz="1100" dirty="0"/>
                    </a:p>
                  </a:txBody>
                  <a:tcPr/>
                </a:tc>
              </a:tr>
            </a:tbl>
          </a:graphicData>
        </a:graphic>
      </p:graphicFrame>
      <p:sp>
        <p:nvSpPr>
          <p:cNvPr id="12" name="TextBox 11"/>
          <p:cNvSpPr txBox="1"/>
          <p:nvPr/>
        </p:nvSpPr>
        <p:spPr>
          <a:xfrm>
            <a:off x="1674115" y="1087691"/>
            <a:ext cx="926857" cy="646331"/>
          </a:xfrm>
          <a:prstGeom prst="rect">
            <a:avLst/>
          </a:prstGeom>
          <a:noFill/>
        </p:spPr>
        <p:txBody>
          <a:bodyPr wrap="none" rtlCol="0">
            <a:spAutoFit/>
          </a:bodyPr>
          <a:lstStyle/>
          <a:p>
            <a:r>
              <a:rPr lang="en-US" dirty="0" smtClean="0"/>
              <a:t>Power,</a:t>
            </a:r>
          </a:p>
          <a:p>
            <a:r>
              <a:rPr lang="en-US" dirty="0" smtClean="0"/>
              <a:t>3.3 VDC</a:t>
            </a:r>
            <a:endParaRPr lang="en-US" dirty="0"/>
          </a:p>
        </p:txBody>
      </p:sp>
      <p:cxnSp>
        <p:nvCxnSpPr>
          <p:cNvPr id="14" name="Straight Arrow Connector 13"/>
          <p:cNvCxnSpPr/>
          <p:nvPr/>
        </p:nvCxnSpPr>
        <p:spPr>
          <a:xfrm>
            <a:off x="6972301" y="1551346"/>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322622" y="1367399"/>
            <a:ext cx="1228285" cy="369332"/>
          </a:xfrm>
          <a:prstGeom prst="rect">
            <a:avLst/>
          </a:prstGeom>
          <a:noFill/>
        </p:spPr>
        <p:txBody>
          <a:bodyPr wrap="none" rtlCol="0">
            <a:spAutoFit/>
          </a:bodyPr>
          <a:lstStyle/>
          <a:p>
            <a:r>
              <a:rPr lang="en-US" dirty="0" smtClean="0"/>
              <a:t>Status info </a:t>
            </a:r>
            <a:endParaRPr lang="en-US" dirty="0"/>
          </a:p>
        </p:txBody>
      </p:sp>
      <p:sp>
        <p:nvSpPr>
          <p:cNvPr id="9" name="TextBox 8"/>
          <p:cNvSpPr txBox="1"/>
          <p:nvPr/>
        </p:nvSpPr>
        <p:spPr>
          <a:xfrm>
            <a:off x="1189464" y="2305818"/>
            <a:ext cx="1229632" cy="369332"/>
          </a:xfrm>
          <a:prstGeom prst="rect">
            <a:avLst/>
          </a:prstGeom>
          <a:noFill/>
        </p:spPr>
        <p:txBody>
          <a:bodyPr wrap="none" rtlCol="0">
            <a:spAutoFit/>
          </a:bodyPr>
          <a:lstStyle/>
          <a:p>
            <a:pPr algn="ctr"/>
            <a:r>
              <a:rPr lang="en-US" dirty="0" smtClean="0"/>
              <a:t>x y z values</a:t>
            </a:r>
            <a:endParaRPr lang="en-US" dirty="0"/>
          </a:p>
        </p:txBody>
      </p:sp>
      <p:cxnSp>
        <p:nvCxnSpPr>
          <p:cNvPr id="10" name="Straight Arrow Connector 9"/>
          <p:cNvCxnSpPr/>
          <p:nvPr/>
        </p:nvCxnSpPr>
        <p:spPr>
          <a:xfrm>
            <a:off x="2449251" y="2490484"/>
            <a:ext cx="1478863" cy="376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623189" y="2052883"/>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761921" y="1844153"/>
            <a:ext cx="684803" cy="369332"/>
          </a:xfrm>
          <a:prstGeom prst="rect">
            <a:avLst/>
          </a:prstGeom>
          <a:noFill/>
        </p:spPr>
        <p:txBody>
          <a:bodyPr wrap="none" rtlCol="0">
            <a:spAutoFit/>
          </a:bodyPr>
          <a:lstStyle/>
          <a:p>
            <a:r>
              <a:rPr lang="en-US" dirty="0" smtClean="0"/>
              <a:t>Clock</a:t>
            </a:r>
          </a:p>
        </p:txBody>
      </p:sp>
      <p:cxnSp>
        <p:nvCxnSpPr>
          <p:cNvPr id="15" name="Straight Arrow Connector 14"/>
          <p:cNvCxnSpPr/>
          <p:nvPr/>
        </p:nvCxnSpPr>
        <p:spPr>
          <a:xfrm>
            <a:off x="6996008" y="2305818"/>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8277226" y="2118351"/>
            <a:ext cx="1606722" cy="369332"/>
          </a:xfrm>
          <a:prstGeom prst="rect">
            <a:avLst/>
          </a:prstGeom>
          <a:noFill/>
        </p:spPr>
        <p:txBody>
          <a:bodyPr wrap="none" rtlCol="0">
            <a:spAutoFit/>
          </a:bodyPr>
          <a:lstStyle/>
          <a:p>
            <a:r>
              <a:rPr lang="en-US" dirty="0" smtClean="0"/>
              <a:t>Servo Positions</a:t>
            </a:r>
            <a:endParaRPr lang="en-US" dirty="0"/>
          </a:p>
        </p:txBody>
      </p:sp>
      <p:cxnSp>
        <p:nvCxnSpPr>
          <p:cNvPr id="17" name="Straight Arrow Connector 16"/>
          <p:cNvCxnSpPr/>
          <p:nvPr/>
        </p:nvCxnSpPr>
        <p:spPr>
          <a:xfrm>
            <a:off x="6972301" y="1148032"/>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8322622" y="959941"/>
            <a:ext cx="1773819" cy="369332"/>
          </a:xfrm>
          <a:prstGeom prst="rect">
            <a:avLst/>
          </a:prstGeom>
          <a:noFill/>
        </p:spPr>
        <p:txBody>
          <a:bodyPr wrap="none" rtlCol="0">
            <a:spAutoFit/>
          </a:bodyPr>
          <a:lstStyle/>
          <a:p>
            <a:r>
              <a:rPr lang="en-US" dirty="0" smtClean="0"/>
              <a:t>LED Strip Control</a:t>
            </a:r>
            <a:endParaRPr lang="en-US" dirty="0"/>
          </a:p>
        </p:txBody>
      </p:sp>
      <p:cxnSp>
        <p:nvCxnSpPr>
          <p:cNvPr id="20" name="Straight Arrow Connector 19"/>
          <p:cNvCxnSpPr/>
          <p:nvPr/>
        </p:nvCxnSpPr>
        <p:spPr>
          <a:xfrm>
            <a:off x="6972301" y="1939403"/>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a:off x="6972301" y="2675150"/>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8277226" y="1769707"/>
            <a:ext cx="2764924" cy="369332"/>
          </a:xfrm>
          <a:prstGeom prst="rect">
            <a:avLst/>
          </a:prstGeom>
          <a:noFill/>
        </p:spPr>
        <p:txBody>
          <a:bodyPr wrap="none" rtlCol="0">
            <a:spAutoFit/>
          </a:bodyPr>
          <a:lstStyle/>
          <a:p>
            <a:r>
              <a:rPr lang="en-US" dirty="0" smtClean="0"/>
              <a:t>Accelerometer Initialization</a:t>
            </a:r>
            <a:endParaRPr lang="en-US" dirty="0"/>
          </a:p>
        </p:txBody>
      </p:sp>
      <p:sp>
        <p:nvSpPr>
          <p:cNvPr id="23" name="TextBox 22"/>
          <p:cNvSpPr txBox="1"/>
          <p:nvPr/>
        </p:nvSpPr>
        <p:spPr>
          <a:xfrm>
            <a:off x="8299163" y="2490484"/>
            <a:ext cx="1493037" cy="369332"/>
          </a:xfrm>
          <a:prstGeom prst="rect">
            <a:avLst/>
          </a:prstGeom>
          <a:noFill/>
        </p:spPr>
        <p:txBody>
          <a:bodyPr wrap="none" rtlCol="0">
            <a:spAutoFit/>
          </a:bodyPr>
          <a:lstStyle/>
          <a:p>
            <a:r>
              <a:rPr lang="en-US" dirty="0" smtClean="0"/>
              <a:t>Servo settings</a:t>
            </a:r>
            <a:endParaRPr lang="en-US" dirty="0"/>
          </a:p>
        </p:txBody>
      </p:sp>
    </p:spTree>
    <p:extLst>
      <p:ext uri="{BB962C8B-B14F-4D97-AF65-F5344CB8AC3E}">
        <p14:creationId xmlns:p14="http://schemas.microsoft.com/office/powerpoint/2010/main" val="107133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207" y="190500"/>
            <a:ext cx="4433778" cy="584775"/>
          </a:xfrm>
          <a:prstGeom prst="rect">
            <a:avLst/>
          </a:prstGeom>
          <a:noFill/>
        </p:spPr>
        <p:txBody>
          <a:bodyPr wrap="none" rtlCol="0">
            <a:spAutoFit/>
          </a:bodyPr>
          <a:lstStyle/>
          <a:p>
            <a:r>
              <a:rPr lang="en-US" sz="3200" dirty="0"/>
              <a:t>Logic level </a:t>
            </a:r>
            <a:r>
              <a:rPr lang="en-US" sz="3200" dirty="0" smtClean="0"/>
              <a:t>shifter: Level 0</a:t>
            </a:r>
          </a:p>
        </p:txBody>
      </p:sp>
      <p:sp>
        <p:nvSpPr>
          <p:cNvPr id="5" name="Rectangle 4"/>
          <p:cNvSpPr/>
          <p:nvPr/>
        </p:nvSpPr>
        <p:spPr>
          <a:xfrm>
            <a:off x="3870131" y="1252911"/>
            <a:ext cx="3810000" cy="24765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Logic level </a:t>
            </a:r>
            <a:r>
              <a:rPr lang="en-US" sz="2800" dirty="0" smtClean="0">
                <a:solidFill>
                  <a:schemeClr val="tx1"/>
                </a:solidFill>
              </a:rPr>
              <a:t>shifter</a:t>
            </a:r>
            <a:endParaRPr lang="en-US" sz="2800" dirty="0">
              <a:solidFill>
                <a:schemeClr val="tx1"/>
              </a:solidFill>
            </a:endParaRPr>
          </a:p>
        </p:txBody>
      </p:sp>
      <p:cxnSp>
        <p:nvCxnSpPr>
          <p:cNvPr id="7" name="Straight Arrow Connector 6"/>
          <p:cNvCxnSpPr/>
          <p:nvPr/>
        </p:nvCxnSpPr>
        <p:spPr>
          <a:xfrm>
            <a:off x="2550965" y="1781198"/>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3052872645"/>
              </p:ext>
            </p:extLst>
          </p:nvPr>
        </p:nvGraphicFramePr>
        <p:xfrm>
          <a:off x="1160889" y="4552195"/>
          <a:ext cx="9668787" cy="1980813"/>
        </p:xfrm>
        <a:graphic>
          <a:graphicData uri="http://schemas.openxmlformats.org/drawingml/2006/table">
            <a:tbl>
              <a:tblPr firstRow="1" bandRow="1">
                <a:tableStyleId>{5C22544A-7EE6-4342-B048-85BDC9FD1C3A}</a:tableStyleId>
              </a:tblPr>
              <a:tblGrid>
                <a:gridCol w="2299193"/>
                <a:gridCol w="7369594"/>
              </a:tblGrid>
              <a:tr h="462151">
                <a:tc>
                  <a:txBody>
                    <a:bodyPr/>
                    <a:lstStyle/>
                    <a:p>
                      <a:r>
                        <a:rPr lang="en-US" dirty="0" smtClean="0"/>
                        <a:t>Module</a:t>
                      </a:r>
                      <a:endParaRPr lang="en-US" dirty="0"/>
                    </a:p>
                  </a:txBody>
                  <a:tcPr/>
                </a:tc>
                <a:tc>
                  <a:txBody>
                    <a:bodyPr/>
                    <a:lstStyle/>
                    <a:p>
                      <a:r>
                        <a:rPr lang="en-US" dirty="0" smtClean="0"/>
                        <a:t>Logic Level Shifter</a:t>
                      </a:r>
                      <a:endParaRPr lang="en-US" dirty="0"/>
                    </a:p>
                  </a:txBody>
                  <a:tcPr/>
                </a:tc>
              </a:tr>
              <a:tr h="462151">
                <a:tc>
                  <a:txBody>
                    <a:bodyPr/>
                    <a:lstStyle/>
                    <a:p>
                      <a:r>
                        <a:rPr lang="en-US" dirty="0" smtClean="0"/>
                        <a:t>Inputs</a:t>
                      </a:r>
                      <a:endParaRPr lang="en-US" dirty="0"/>
                    </a:p>
                  </a:txBody>
                  <a:tcPr/>
                </a:tc>
                <a:tc>
                  <a:txBody>
                    <a:bodyPr/>
                    <a:lstStyle/>
                    <a:p>
                      <a:pPr marL="171450" indent="-171450">
                        <a:buFontTx/>
                        <a:buChar char="-"/>
                      </a:pPr>
                      <a:r>
                        <a:rPr lang="en-US" sz="1100" baseline="0" dirty="0" smtClean="0"/>
                        <a:t>Power: Regulated 5 VDC</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100" baseline="0" dirty="0" smtClean="0"/>
                        <a:t>LED Strip Control: LED display signals coming from microcontroller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100" baseline="0" dirty="0" smtClean="0"/>
                        <a:t>Servo position: servo position signals coming from microcontroller</a:t>
                      </a:r>
                    </a:p>
                  </a:txBody>
                  <a:tcPr/>
                </a:tc>
              </a:tr>
              <a:tr h="462151">
                <a:tc>
                  <a:txBody>
                    <a:bodyPr/>
                    <a:lstStyle/>
                    <a:p>
                      <a:r>
                        <a:rPr lang="en-US" dirty="0" smtClean="0"/>
                        <a:t>Outputs</a:t>
                      </a:r>
                      <a:endParaRPr lang="en-US" dirty="0"/>
                    </a:p>
                  </a:txBody>
                  <a:tcPr/>
                </a:tc>
                <a:tc>
                  <a:txBody>
                    <a:bodyPr/>
                    <a:lstStyle/>
                    <a:p>
                      <a:pPr marL="171450" indent="-171450">
                        <a:buFontTx/>
                        <a:buChar char="-"/>
                      </a:pPr>
                      <a:r>
                        <a:rPr lang="en-US" sz="1100" baseline="0" dirty="0" smtClean="0"/>
                        <a:t>Shifted LED Strip Control: Shifted LED signals from 3.3 to 5 V</a:t>
                      </a:r>
                    </a:p>
                    <a:p>
                      <a:pPr marL="171450" indent="-171450">
                        <a:buFontTx/>
                        <a:buChar char="-"/>
                      </a:pPr>
                      <a:r>
                        <a:rPr lang="en-US" sz="1100" baseline="0" dirty="0" smtClean="0"/>
                        <a:t>Shifted Servo position: Shifted servo position signals from 3.3 to 5 V</a:t>
                      </a:r>
                    </a:p>
                  </a:txBody>
                  <a:tcPr/>
                </a:tc>
              </a:tr>
              <a:tr h="462151">
                <a:tc>
                  <a:txBody>
                    <a:bodyPr/>
                    <a:lstStyle/>
                    <a:p>
                      <a:r>
                        <a:rPr lang="en-US" dirty="0" smtClean="0"/>
                        <a:t>Functionality</a:t>
                      </a:r>
                      <a:endParaRPr lang="en-US" dirty="0"/>
                    </a:p>
                  </a:txBody>
                  <a:tcPr/>
                </a:tc>
                <a:tc>
                  <a:txBody>
                    <a:bodyPr/>
                    <a:lstStyle/>
                    <a:p>
                      <a:r>
                        <a:rPr lang="en-US" sz="1100" dirty="0" smtClean="0"/>
                        <a:t>-</a:t>
                      </a:r>
                      <a:r>
                        <a:rPr lang="en-US" sz="1100" baseline="0" dirty="0" smtClean="0"/>
                        <a:t> Shifts signals coming in from the microcontroller to a 5 V output</a:t>
                      </a:r>
                      <a:endParaRPr lang="en-US" sz="1100" dirty="0"/>
                    </a:p>
                  </a:txBody>
                  <a:tcPr/>
                </a:tc>
              </a:tr>
            </a:tbl>
          </a:graphicData>
        </a:graphic>
      </p:graphicFrame>
      <p:sp>
        <p:nvSpPr>
          <p:cNvPr id="12" name="TextBox 11"/>
          <p:cNvSpPr txBox="1"/>
          <p:nvPr/>
        </p:nvSpPr>
        <p:spPr>
          <a:xfrm>
            <a:off x="1638278" y="1513098"/>
            <a:ext cx="816121" cy="646331"/>
          </a:xfrm>
          <a:prstGeom prst="rect">
            <a:avLst/>
          </a:prstGeom>
          <a:noFill/>
        </p:spPr>
        <p:txBody>
          <a:bodyPr wrap="none" rtlCol="0">
            <a:spAutoFit/>
          </a:bodyPr>
          <a:lstStyle/>
          <a:p>
            <a:r>
              <a:rPr lang="en-US" dirty="0" smtClean="0"/>
              <a:t>Power,</a:t>
            </a:r>
          </a:p>
          <a:p>
            <a:r>
              <a:rPr lang="en-US" dirty="0"/>
              <a:t>5</a:t>
            </a:r>
            <a:r>
              <a:rPr lang="en-US" dirty="0" smtClean="0"/>
              <a:t> VDC</a:t>
            </a:r>
            <a:endParaRPr lang="en-US" dirty="0"/>
          </a:p>
        </p:txBody>
      </p:sp>
      <p:cxnSp>
        <p:nvCxnSpPr>
          <p:cNvPr id="14" name="Straight Arrow Connector 13"/>
          <p:cNvCxnSpPr/>
          <p:nvPr/>
        </p:nvCxnSpPr>
        <p:spPr>
          <a:xfrm>
            <a:off x="7680131" y="2746390"/>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985056" y="2545687"/>
            <a:ext cx="2314160" cy="369332"/>
          </a:xfrm>
          <a:prstGeom prst="rect">
            <a:avLst/>
          </a:prstGeom>
          <a:noFill/>
        </p:spPr>
        <p:txBody>
          <a:bodyPr wrap="none" rtlCol="0">
            <a:spAutoFit/>
          </a:bodyPr>
          <a:lstStyle/>
          <a:p>
            <a:r>
              <a:rPr lang="en-US" dirty="0" smtClean="0"/>
              <a:t>Shifted servo positions</a:t>
            </a:r>
          </a:p>
        </p:txBody>
      </p:sp>
      <p:sp>
        <p:nvSpPr>
          <p:cNvPr id="9" name="TextBox 8"/>
          <p:cNvSpPr txBox="1"/>
          <p:nvPr/>
        </p:nvSpPr>
        <p:spPr>
          <a:xfrm>
            <a:off x="1523826" y="3060915"/>
            <a:ext cx="1034259" cy="646331"/>
          </a:xfrm>
          <a:prstGeom prst="rect">
            <a:avLst/>
          </a:prstGeom>
          <a:noFill/>
        </p:spPr>
        <p:txBody>
          <a:bodyPr wrap="none" rtlCol="0">
            <a:spAutoFit/>
          </a:bodyPr>
          <a:lstStyle/>
          <a:p>
            <a:pPr algn="ctr"/>
            <a:r>
              <a:rPr lang="en-US" dirty="0"/>
              <a:t>Servo </a:t>
            </a:r>
          </a:p>
          <a:p>
            <a:pPr algn="ctr"/>
            <a:r>
              <a:rPr lang="en-US" dirty="0"/>
              <a:t>positions</a:t>
            </a:r>
          </a:p>
        </p:txBody>
      </p:sp>
      <p:cxnSp>
        <p:nvCxnSpPr>
          <p:cNvPr id="11" name="Straight Arrow Connector 10"/>
          <p:cNvCxnSpPr/>
          <p:nvPr/>
        </p:nvCxnSpPr>
        <p:spPr>
          <a:xfrm>
            <a:off x="2565206" y="2537660"/>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519565" y="2250921"/>
            <a:ext cx="1009251" cy="646331"/>
          </a:xfrm>
          <a:prstGeom prst="rect">
            <a:avLst/>
          </a:prstGeom>
          <a:noFill/>
        </p:spPr>
        <p:txBody>
          <a:bodyPr wrap="none" rtlCol="0">
            <a:spAutoFit/>
          </a:bodyPr>
          <a:lstStyle/>
          <a:p>
            <a:pPr algn="ctr"/>
            <a:r>
              <a:rPr lang="en-US" dirty="0"/>
              <a:t>LED strip</a:t>
            </a:r>
          </a:p>
          <a:p>
            <a:pPr algn="ctr"/>
            <a:r>
              <a:rPr lang="en-US" dirty="0"/>
              <a:t>control</a:t>
            </a:r>
          </a:p>
        </p:txBody>
      </p:sp>
      <p:cxnSp>
        <p:nvCxnSpPr>
          <p:cNvPr id="17" name="Straight Arrow Connector 16"/>
          <p:cNvCxnSpPr/>
          <p:nvPr/>
        </p:nvCxnSpPr>
        <p:spPr>
          <a:xfrm>
            <a:off x="7680131" y="1914525"/>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9007273" y="1722903"/>
            <a:ext cx="2443298" cy="369332"/>
          </a:xfrm>
          <a:prstGeom prst="rect">
            <a:avLst/>
          </a:prstGeom>
          <a:noFill/>
        </p:spPr>
        <p:txBody>
          <a:bodyPr wrap="none" rtlCol="0">
            <a:spAutoFit/>
          </a:bodyPr>
          <a:lstStyle/>
          <a:p>
            <a:r>
              <a:rPr lang="en-US" dirty="0" smtClean="0"/>
              <a:t>Shifted LED strip control</a:t>
            </a:r>
            <a:endParaRPr lang="en-US" dirty="0"/>
          </a:p>
        </p:txBody>
      </p:sp>
      <p:cxnSp>
        <p:nvCxnSpPr>
          <p:cNvPr id="20" name="Straight Arrow Connector 19"/>
          <p:cNvCxnSpPr/>
          <p:nvPr/>
        </p:nvCxnSpPr>
        <p:spPr>
          <a:xfrm>
            <a:off x="2565206" y="3336940"/>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64798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207" y="190500"/>
            <a:ext cx="3120341" cy="584775"/>
          </a:xfrm>
          <a:prstGeom prst="rect">
            <a:avLst/>
          </a:prstGeom>
          <a:noFill/>
        </p:spPr>
        <p:txBody>
          <a:bodyPr wrap="none" rtlCol="0">
            <a:spAutoFit/>
          </a:bodyPr>
          <a:lstStyle/>
          <a:p>
            <a:r>
              <a:rPr lang="en-US" sz="3200" dirty="0" smtClean="0"/>
              <a:t>Oscillator: Level 0</a:t>
            </a:r>
          </a:p>
        </p:txBody>
      </p:sp>
      <p:sp>
        <p:nvSpPr>
          <p:cNvPr id="5" name="Rectangle 4"/>
          <p:cNvSpPr/>
          <p:nvPr/>
        </p:nvSpPr>
        <p:spPr>
          <a:xfrm>
            <a:off x="3870131" y="1252911"/>
            <a:ext cx="3810000" cy="24765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solidFill>
              </a:rPr>
              <a:t>Oscillator</a:t>
            </a:r>
            <a:endParaRPr lang="en-US" sz="2800"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040356695"/>
              </p:ext>
            </p:extLst>
          </p:nvPr>
        </p:nvGraphicFramePr>
        <p:xfrm>
          <a:off x="1160889" y="4552195"/>
          <a:ext cx="9668787" cy="1848604"/>
        </p:xfrm>
        <a:graphic>
          <a:graphicData uri="http://schemas.openxmlformats.org/drawingml/2006/table">
            <a:tbl>
              <a:tblPr firstRow="1" bandRow="1">
                <a:tableStyleId>{5C22544A-7EE6-4342-B048-85BDC9FD1C3A}</a:tableStyleId>
              </a:tblPr>
              <a:tblGrid>
                <a:gridCol w="2299193"/>
                <a:gridCol w="7369594"/>
              </a:tblGrid>
              <a:tr h="462151">
                <a:tc>
                  <a:txBody>
                    <a:bodyPr/>
                    <a:lstStyle/>
                    <a:p>
                      <a:r>
                        <a:rPr lang="en-US" dirty="0" smtClean="0"/>
                        <a:t>Module</a:t>
                      </a:r>
                      <a:endParaRPr lang="en-US" dirty="0"/>
                    </a:p>
                  </a:txBody>
                  <a:tcPr/>
                </a:tc>
                <a:tc>
                  <a:txBody>
                    <a:bodyPr/>
                    <a:lstStyle/>
                    <a:p>
                      <a:r>
                        <a:rPr lang="en-US" dirty="0" smtClean="0"/>
                        <a:t>Oscillator</a:t>
                      </a:r>
                      <a:endParaRPr lang="en-US" dirty="0"/>
                    </a:p>
                  </a:txBody>
                  <a:tcPr/>
                </a:tc>
              </a:tr>
              <a:tr h="462151">
                <a:tc>
                  <a:txBody>
                    <a:bodyPr/>
                    <a:lstStyle/>
                    <a:p>
                      <a:r>
                        <a:rPr lang="en-US" dirty="0" smtClean="0"/>
                        <a:t>Inputs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txBody>
                  <a:tcPr/>
                </a:tc>
              </a:tr>
              <a:tr h="462151">
                <a:tc>
                  <a:txBody>
                    <a:bodyPr/>
                    <a:lstStyle/>
                    <a:p>
                      <a:r>
                        <a:rPr lang="en-US" dirty="0" smtClean="0"/>
                        <a:t>Outputs</a:t>
                      </a:r>
                      <a:endParaRPr lang="en-US" dirty="0"/>
                    </a:p>
                  </a:txBody>
                  <a:tcPr/>
                </a:tc>
                <a:tc>
                  <a:txBody>
                    <a:bodyPr/>
                    <a:lstStyle/>
                    <a:p>
                      <a:pPr marL="171450" indent="-171450">
                        <a:buFontTx/>
                        <a:buChar char="-"/>
                      </a:pPr>
                      <a:r>
                        <a:rPr lang="en-US" sz="1100" baseline="0" dirty="0" smtClean="0"/>
                        <a:t>Clock: </a:t>
                      </a:r>
                      <a:r>
                        <a:rPr lang="en-US" sz="1100" baseline="0" dirty="0" smtClean="0"/>
                        <a:t>16 </a:t>
                      </a:r>
                      <a:r>
                        <a:rPr lang="en-US" sz="1100" baseline="0" dirty="0" smtClean="0"/>
                        <a:t>MHz </a:t>
                      </a:r>
                    </a:p>
                  </a:txBody>
                  <a:tcPr/>
                </a:tc>
              </a:tr>
              <a:tr h="462151">
                <a:tc>
                  <a:txBody>
                    <a:bodyPr/>
                    <a:lstStyle/>
                    <a:p>
                      <a:r>
                        <a:rPr lang="en-US" dirty="0" smtClean="0"/>
                        <a:t>Functionality</a:t>
                      </a:r>
                      <a:endParaRPr lang="en-US" dirty="0"/>
                    </a:p>
                  </a:txBody>
                  <a:tcPr/>
                </a:tc>
                <a:tc>
                  <a:txBody>
                    <a:bodyPr/>
                    <a:lstStyle/>
                    <a:p>
                      <a:r>
                        <a:rPr lang="en-US" sz="1100" dirty="0" smtClean="0"/>
                        <a:t>- Sends the microcontroller an</a:t>
                      </a:r>
                      <a:r>
                        <a:rPr lang="en-US" sz="1100" baseline="0" dirty="0" smtClean="0"/>
                        <a:t> 8 MHz clock pulse</a:t>
                      </a:r>
                      <a:endParaRPr lang="en-US" sz="1100" dirty="0"/>
                    </a:p>
                  </a:txBody>
                  <a:tcPr/>
                </a:tc>
              </a:tr>
            </a:tbl>
          </a:graphicData>
        </a:graphic>
      </p:graphicFrame>
      <p:cxnSp>
        <p:nvCxnSpPr>
          <p:cNvPr id="14" name="Straight Arrow Connector 13"/>
          <p:cNvCxnSpPr/>
          <p:nvPr/>
        </p:nvCxnSpPr>
        <p:spPr>
          <a:xfrm>
            <a:off x="7680131" y="2479069"/>
            <a:ext cx="13049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985056" y="2278366"/>
            <a:ext cx="684803" cy="369332"/>
          </a:xfrm>
          <a:prstGeom prst="rect">
            <a:avLst/>
          </a:prstGeom>
          <a:noFill/>
        </p:spPr>
        <p:txBody>
          <a:bodyPr wrap="none" rtlCol="0">
            <a:spAutoFit/>
          </a:bodyPr>
          <a:lstStyle/>
          <a:p>
            <a:r>
              <a:rPr lang="en-US" dirty="0" smtClean="0"/>
              <a:t>Clock</a:t>
            </a:r>
          </a:p>
        </p:txBody>
      </p:sp>
    </p:spTree>
    <p:extLst>
      <p:ext uri="{BB962C8B-B14F-4D97-AF65-F5344CB8AC3E}">
        <p14:creationId xmlns:p14="http://schemas.microsoft.com/office/powerpoint/2010/main" val="4074682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2121</Words>
  <Application>Microsoft Office PowerPoint</Application>
  <PresentationFormat>Widescreen</PresentationFormat>
  <Paragraphs>259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T04: Self Leveling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UML: Activity Diagram</vt:lpstr>
      <vt:lpstr>UML: Interaction Diagram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Hendrickson</dc:creator>
  <cp:lastModifiedBy>Adrian Steele</cp:lastModifiedBy>
  <cp:revision>52</cp:revision>
  <dcterms:created xsi:type="dcterms:W3CDTF">2015-11-08T23:28:40Z</dcterms:created>
  <dcterms:modified xsi:type="dcterms:W3CDTF">2015-12-11T00:09:12Z</dcterms:modified>
</cp:coreProperties>
</file>