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6" r:id="rId5"/>
    <p:sldId id="280" r:id="rId6"/>
    <p:sldId id="259" r:id="rId7"/>
    <p:sldId id="260" r:id="rId8"/>
    <p:sldId id="274" r:id="rId9"/>
    <p:sldId id="275" r:id="rId10"/>
    <p:sldId id="263" r:id="rId11"/>
    <p:sldId id="264" r:id="rId12"/>
    <p:sldId id="279" r:id="rId13"/>
    <p:sldId id="278" r:id="rId14"/>
    <p:sldId id="265" r:id="rId15"/>
    <p:sldId id="266" r:id="rId16"/>
    <p:sldId id="267" r:id="rId17"/>
    <p:sldId id="268" r:id="rId18"/>
    <p:sldId id="270" r:id="rId19"/>
    <p:sldId id="269" r:id="rId20"/>
    <p:sldId id="271" r:id="rId21"/>
    <p:sldId id="272" r:id="rId22"/>
    <p:sldId id="262" r:id="rId23"/>
    <p:sldId id="282" r:id="rId24"/>
    <p:sldId id="283" r:id="rId25"/>
    <p:sldId id="281" r:id="rId26"/>
    <p:sldId id="285" r:id="rId27"/>
    <p:sldId id="286" r:id="rId28"/>
    <p:sldId id="287" r:id="rId29"/>
    <p:sldId id="284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2408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4BF0F-41B5-4213-9D2C-4352B0A918ED}" type="datetimeFigureOut">
              <a:rPr lang="en-US" smtClean="0"/>
              <a:t>1/4/12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7F0A-B0BC-4A52-B971-BCDFB4A9C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B9B1-756C-4833-8A15-315077790FC2}" type="datetime1">
              <a:rPr lang="en-US" smtClean="0"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138-4DC6-4555-9C7F-C9460E975437}" type="datetime1">
              <a:rPr lang="en-US" smtClean="0"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CBC-64B8-46D5-AF98-2C99D6DED7BA}" type="datetime1">
              <a:rPr lang="en-US" smtClean="0"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D65-6F98-4AF0-88D7-2DE1D7C332EE}" type="datetime1">
              <a:rPr lang="en-US" smtClean="0"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D5A-A2E0-4888-BC99-82112D8CC78F}" type="datetime1">
              <a:rPr lang="en-US" smtClean="0"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E20E-EBE3-45EE-AEB8-37894F6B80BB}" type="datetime1">
              <a:rPr lang="en-US" smtClean="0"/>
              <a:t>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022B-9920-4435-8BC3-3470C55264A2}" type="datetime1">
              <a:rPr lang="en-US" smtClean="0"/>
              <a:t>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88C5-729D-4446-8557-8024E6CC144C}" type="datetime1">
              <a:rPr lang="en-US" smtClean="0"/>
              <a:t>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8AF3-0D92-4295-A1F6-0806F8F7590F}" type="datetime1">
              <a:rPr lang="en-US" smtClean="0"/>
              <a:t>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CAE4-3735-4C3B-AC6E-6E17832FE16C}" type="datetime1">
              <a:rPr lang="en-US" smtClean="0"/>
              <a:t>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18C3-216B-42E3-AF31-1DB195E4C015}" type="datetime1">
              <a:rPr lang="en-US" smtClean="0"/>
              <a:t>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0A7D-E475-4BE3-83DF-37CAAA92DC8B}" type="datetime1">
              <a:rPr lang="en-US" smtClean="0"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about:blank" TargetMode="External"/></Relationships>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about:blank" TargetMode="External"/></Relationships>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1</a:t>
            </a:r>
            <a:br>
              <a:rPr lang="en-US" dirty="0" smtClean="0"/>
            </a:br>
            <a:r>
              <a:rPr lang="en-US" dirty="0" smtClean="0"/>
              <a:t>Linux Background and Open Source</a:t>
            </a:r>
            <a:br>
              <a:rPr lang="en-US" dirty="0" smtClean="0"/>
            </a:br>
            <a:r>
              <a:rPr lang="en-US" dirty="0" smtClean="0"/>
              <a:t>Joe Oakes</a:t>
            </a:r>
            <a:br>
              <a:rPr lang="en-US" dirty="0" smtClean="0"/>
            </a:br>
            <a:r>
              <a:rPr lang="en-US" dirty="0" smtClean="0"/>
              <a:t>Penn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70E4-AD41-4684-A527-9F6AF2D7C245}" type="datetime1">
              <a:rPr lang="en-US" smtClean="0"/>
              <a:t>1/4/12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GPL: General Public License</a:t>
            </a:r>
          </a:p>
          <a:p>
            <a:pPr lvl="1"/>
            <a:r>
              <a:rPr lang="en-US" dirty="0" smtClean="0"/>
              <a:t>The GPL says you have the right to copy, modify, and redistribute the code covered by the agreement</a:t>
            </a:r>
          </a:p>
          <a:p>
            <a:pPr lvl="1"/>
            <a:r>
              <a:rPr lang="en-US" dirty="0" smtClean="0"/>
              <a:t>When you redistribute the code you must also distribute the same license with the code</a:t>
            </a:r>
          </a:p>
          <a:p>
            <a:pPr lvl="1"/>
            <a:r>
              <a:rPr lang="en-US" dirty="0" smtClean="0"/>
              <a:t>Works different than copyright – gives rights instead of limiting them – termed </a:t>
            </a:r>
            <a:r>
              <a:rPr lang="en-US" b="1" dirty="0" err="1" smtClean="0"/>
              <a:t>copyleft</a:t>
            </a:r>
            <a:endParaRPr lang="en-US" b="1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B48B-5DE4-4E08-8582-EB74E7388AE3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Timeout</a:t>
            </a:r>
          </a:p>
          <a:p>
            <a:pPr lvl="1"/>
            <a:r>
              <a:rPr lang="en-US" dirty="0" smtClean="0"/>
              <a:t>Less is more</a:t>
            </a:r>
          </a:p>
          <a:p>
            <a:pPr lvl="2"/>
            <a:r>
              <a:rPr lang="en-US" dirty="0" smtClean="0"/>
              <a:t>Linux replaced the </a:t>
            </a:r>
            <a:r>
              <a:rPr lang="en-US" b="1" dirty="0" smtClean="0"/>
              <a:t>more</a:t>
            </a:r>
            <a:r>
              <a:rPr lang="en-US" dirty="0" smtClean="0"/>
              <a:t> UNIX screen paging utility with a more improved utility named </a:t>
            </a:r>
            <a:r>
              <a:rPr lang="en-US" b="1" dirty="0" smtClean="0"/>
              <a:t>less</a:t>
            </a:r>
          </a:p>
          <a:p>
            <a:pPr>
              <a:buNone/>
            </a:pPr>
            <a:r>
              <a:rPr lang="en-US" dirty="0" smtClean="0"/>
              <a:t>$cat devices | less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278-D29E-4F56-995D-765A478D8D35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402911"/>
            <a:ext cx="3940978" cy="495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Timeout</a:t>
            </a:r>
          </a:p>
          <a:p>
            <a:pPr lvl="1"/>
            <a:r>
              <a:rPr lang="en-US" dirty="0" smtClean="0"/>
              <a:t>Getting help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$man find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278-D29E-4F56-995D-765A478D8D35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175425"/>
            <a:ext cx="6019800" cy="418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Timeout</a:t>
            </a:r>
          </a:p>
          <a:p>
            <a:pPr lvl="1"/>
            <a:r>
              <a:rPr lang="en-US" dirty="0" err="1" smtClean="0"/>
              <a:t>Ghostscript</a:t>
            </a:r>
            <a:endParaRPr lang="en-US" dirty="0" smtClean="0"/>
          </a:p>
          <a:p>
            <a:pPr lvl="2"/>
            <a:r>
              <a:rPr lang="en-US" dirty="0" smtClean="0"/>
              <a:t>The utility to view PostScript documents is </a:t>
            </a:r>
            <a:r>
              <a:rPr lang="en-US" b="1" dirty="0" err="1" smtClean="0"/>
              <a:t>ghostscript</a:t>
            </a:r>
            <a:endParaRPr lang="en-US" b="1" dirty="0" smtClean="0"/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Vim, </a:t>
            </a:r>
            <a:r>
              <a:rPr lang="en-US" dirty="0" err="1" smtClean="0"/>
              <a:t>gEdit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r>
              <a:rPr lang="en-US" dirty="0" smtClean="0"/>
              <a:t>,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Elvis</a:t>
            </a:r>
          </a:p>
          <a:p>
            <a:pPr lvl="2"/>
            <a:r>
              <a:rPr lang="en-US" dirty="0" smtClean="0"/>
              <a:t>One of the many vi file editor replacements is </a:t>
            </a:r>
            <a:r>
              <a:rPr lang="en-US" dirty="0" err="1" smtClean="0"/>
              <a:t>elvis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278-D29E-4F56-995D-765A478D8D35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POSIX: Portable Operating System Interface 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Companies: IBM, GNU, KDE, Apache, gnome</a:t>
            </a:r>
          </a:p>
          <a:p>
            <a:pPr lvl="1"/>
            <a:r>
              <a:rPr lang="en-US" dirty="0" smtClean="0">
                <a:hlinkClick r:id="rId2"/>
              </a:rPr>
              <a:t>www.ibm.com/linux</a:t>
            </a:r>
            <a:endParaRPr lang="en-US" dirty="0" smtClean="0"/>
          </a:p>
          <a:p>
            <a:pPr lvl="1"/>
            <a:r>
              <a:rPr lang="en-US" dirty="0" err="1" smtClean="0"/>
              <a:t>www.gnu.org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www.kde.org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www.gnome.org</a:t>
            </a:r>
            <a:endParaRPr lang="en-US" dirty="0" smtClean="0"/>
          </a:p>
          <a:p>
            <a:pPr lvl="1"/>
            <a:r>
              <a:rPr lang="en-US" dirty="0" err="1" smtClean="0"/>
              <a:t>www.apache.org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4BD7-8E69-4270-ABF6-EE35066ED767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Mozilla – </a:t>
            </a:r>
            <a:r>
              <a:rPr lang="en-US" dirty="0" err="1" smtClean="0"/>
              <a:t>www.mozilla.org</a:t>
            </a:r>
            <a:endParaRPr lang="en-US" dirty="0" smtClean="0"/>
          </a:p>
          <a:p>
            <a:pPr lvl="2"/>
            <a:r>
              <a:rPr lang="en-US" dirty="0" smtClean="0"/>
              <a:t>Firefox: Web Browser</a:t>
            </a:r>
          </a:p>
          <a:p>
            <a:pPr lvl="2"/>
            <a:r>
              <a:rPr lang="en-US" dirty="0" smtClean="0"/>
              <a:t>Thunderbird: Email Client</a:t>
            </a:r>
          </a:p>
          <a:p>
            <a:pPr lvl="2"/>
            <a:r>
              <a:rPr lang="en-US" dirty="0" smtClean="0"/>
              <a:t>Lightning: calendar for Thunderbird</a:t>
            </a:r>
          </a:p>
          <a:p>
            <a:pPr lvl="2"/>
            <a:r>
              <a:rPr lang="en-US" dirty="0" err="1" smtClean="0"/>
              <a:t>Bugzilla</a:t>
            </a:r>
            <a:r>
              <a:rPr lang="en-US" dirty="0" smtClean="0"/>
              <a:t>: </a:t>
            </a:r>
            <a:r>
              <a:rPr lang="en-US" dirty="0"/>
              <a:t>server software designed to help you manage software development.</a:t>
            </a:r>
            <a:endParaRPr lang="en-US" dirty="0" smtClean="0"/>
          </a:p>
          <a:p>
            <a:pPr lvl="2"/>
            <a:r>
              <a:rPr lang="en-US" dirty="0" smtClean="0"/>
              <a:t>Sea Monkey: All-in one internet application suite</a:t>
            </a:r>
          </a:p>
          <a:p>
            <a:pPr lvl="2"/>
            <a:r>
              <a:rPr lang="en-US" dirty="0" smtClean="0"/>
              <a:t>Fennec: Browser for Mobile devices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121A-F7C5-4995-A19F-97C3AA68ABAD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Platforms</a:t>
            </a:r>
          </a:p>
          <a:p>
            <a:r>
              <a:rPr lang="en-US" dirty="0" smtClean="0"/>
              <a:t>Emulators</a:t>
            </a:r>
          </a:p>
          <a:p>
            <a:pPr lvl="1"/>
            <a:r>
              <a:rPr lang="en-US" dirty="0" smtClean="0"/>
              <a:t>Allows you to run some DOS, Windows, Mac programs under Linux</a:t>
            </a:r>
          </a:p>
          <a:p>
            <a:pPr lvl="1"/>
            <a:r>
              <a:rPr lang="en-US" dirty="0" err="1" smtClean="0"/>
              <a:t>www.winehq.com</a:t>
            </a:r>
            <a:endParaRPr lang="en-US" dirty="0" smtClean="0"/>
          </a:p>
          <a:p>
            <a:r>
              <a:rPr lang="en-US" dirty="0" smtClean="0"/>
              <a:t>Virtual Machines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www.virtualbox.org</a:t>
            </a:r>
            <a:r>
              <a:rPr lang="en-US" dirty="0" smtClean="0"/>
              <a:t> - Sun</a:t>
            </a:r>
          </a:p>
          <a:p>
            <a:pPr lvl="1"/>
            <a:r>
              <a:rPr lang="en-US" dirty="0" smtClean="0"/>
              <a:t>Parallels</a:t>
            </a:r>
          </a:p>
          <a:p>
            <a:pPr lvl="1"/>
            <a:r>
              <a:rPr lang="en-US" dirty="0" err="1" smtClean="0"/>
              <a:t>Vmware</a:t>
            </a:r>
            <a:endParaRPr lang="en-US" dirty="0" smtClean="0"/>
          </a:p>
          <a:p>
            <a:pPr lvl="1"/>
            <a:r>
              <a:rPr lang="en-US" dirty="0" err="1" smtClean="0"/>
              <a:t>Xen</a:t>
            </a:r>
            <a:r>
              <a:rPr lang="en-US" dirty="0" smtClean="0"/>
              <a:t> - Citrix </a:t>
            </a:r>
          </a:p>
          <a:p>
            <a:pPr lvl="1"/>
            <a:r>
              <a:rPr lang="en-US" dirty="0" smtClean="0"/>
              <a:t>QEMU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670-F5E0-4FAC-9F46-76E11930FE1C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Linux has a Kernel Programming Interface</a:t>
            </a:r>
          </a:p>
          <a:p>
            <a:pPr lvl="1"/>
            <a:r>
              <a:rPr lang="en-US" dirty="0" smtClean="0"/>
              <a:t>Programs interact with the Kernel using system calls</a:t>
            </a:r>
          </a:p>
          <a:p>
            <a:pPr lvl="1"/>
            <a:r>
              <a:rPr lang="en-US" dirty="0" smtClean="0"/>
              <a:t>System calls are special functions with well known names</a:t>
            </a:r>
          </a:p>
          <a:p>
            <a:r>
              <a:rPr lang="en-US" dirty="0" smtClean="0"/>
              <a:t>Linux Can Support Many Users</a:t>
            </a:r>
          </a:p>
          <a:p>
            <a:pPr lvl="1"/>
            <a:r>
              <a:rPr lang="en-US" dirty="0" smtClean="0"/>
              <a:t>It is a multiuser operating system that allows many people to use all the system resources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A7F8-93C5-4BC1-A4E2-3F48B63A59D2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Technology Timeout: Showing users on the system</a:t>
            </a:r>
          </a:p>
          <a:p>
            <a:pPr lvl="1"/>
            <a:r>
              <a:rPr lang="en-US" dirty="0" smtClean="0"/>
              <a:t>Who</a:t>
            </a:r>
          </a:p>
          <a:p>
            <a:pPr lvl="2"/>
            <a:r>
              <a:rPr lang="en-US" dirty="0" smtClean="0"/>
              <a:t>The who command will display who is logged on to the system</a:t>
            </a:r>
          </a:p>
          <a:p>
            <a:pPr lvl="2"/>
            <a:r>
              <a:rPr lang="en-US" dirty="0" smtClean="0"/>
              <a:t>Shows which terminal they logged into</a:t>
            </a:r>
          </a:p>
          <a:p>
            <a:pPr lvl="2"/>
            <a:r>
              <a:rPr lang="en-US" dirty="0" smtClean="0"/>
              <a:t>Shows what time they logged into the system</a:t>
            </a:r>
          </a:p>
          <a:p>
            <a:pPr lvl="2"/>
            <a:r>
              <a:rPr lang="en-US" dirty="0" smtClean="0"/>
              <a:t>Shows the name of the host from which they have logged in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ts: pseudo-terminal slave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394200"/>
            <a:ext cx="4876800" cy="14732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82E-F632-4DAC-89C9-2BB15A3C226A}" type="datetime1">
              <a:rPr lang="en-US" smtClean="0"/>
              <a:t>1/4/12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Linux Can Run Many Tasks</a:t>
            </a:r>
          </a:p>
          <a:p>
            <a:pPr lvl="1"/>
            <a:r>
              <a:rPr lang="en-US" dirty="0" smtClean="0"/>
              <a:t>Linux is a fully protected multitasking operating system</a:t>
            </a:r>
          </a:p>
          <a:p>
            <a:pPr lvl="1"/>
            <a:r>
              <a:rPr lang="en-US" dirty="0" smtClean="0"/>
              <a:t>It allows each user to run more than job at a time</a:t>
            </a:r>
          </a:p>
          <a:p>
            <a:pPr lvl="1"/>
            <a:r>
              <a:rPr lang="en-US" dirty="0" smtClean="0"/>
              <a:t>Processes can communicate with each other but remain fully protected from one another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F6DD-F0C5-45FF-A09C-300C0E5CCB25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</a:p>
          <a:p>
            <a:pPr lvl="1"/>
            <a:r>
              <a:rPr lang="en-US" dirty="0" smtClean="0"/>
              <a:t>Kernel</a:t>
            </a:r>
          </a:p>
          <a:p>
            <a:pPr lvl="1"/>
            <a:r>
              <a:rPr lang="en-US" dirty="0" err="1" smtClean="0"/>
              <a:t>Distros</a:t>
            </a:r>
            <a:endParaRPr lang="en-US" dirty="0" smtClean="0"/>
          </a:p>
          <a:p>
            <a:pPr lvl="1"/>
            <a:r>
              <a:rPr lang="en-US" dirty="0" smtClean="0"/>
              <a:t>GPL: General Public License</a:t>
            </a:r>
          </a:p>
          <a:p>
            <a:pPr lvl="1"/>
            <a:r>
              <a:rPr lang="en-US" dirty="0" smtClean="0"/>
              <a:t>Software and Standards</a:t>
            </a:r>
          </a:p>
          <a:p>
            <a:pPr lvl="1"/>
            <a:r>
              <a:rPr lang="en-US" dirty="0" smtClean="0"/>
              <a:t>Hierarchical File system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E23-EC48-4141-A2FD-7EA7BB141D9D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Technology Timeout: Tasks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s</a:t>
            </a:r>
            <a:r>
              <a:rPr lang="en-US" dirty="0" smtClean="0"/>
              <a:t> command - report on active processes</a:t>
            </a:r>
          </a:p>
          <a:p>
            <a:pPr lvl="1"/>
            <a:r>
              <a:rPr lang="en-US" dirty="0" smtClean="0"/>
              <a:t>Shows the Process ID # – PID</a:t>
            </a:r>
          </a:p>
          <a:p>
            <a:pPr lvl="1"/>
            <a:r>
              <a:rPr lang="en-US" dirty="0" smtClean="0"/>
              <a:t>TTY: Teletype terminal</a:t>
            </a:r>
          </a:p>
          <a:p>
            <a:pPr lvl="1"/>
            <a:r>
              <a:rPr lang="en-US" dirty="0" smtClean="0"/>
              <a:t>CMD: command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962400"/>
            <a:ext cx="4526593" cy="22479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2BB5-8249-4CFC-A3F6-15858A72F36C}" type="datetime1">
              <a:rPr lang="en-US" smtClean="0"/>
              <a:t>1/4/12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Linux Provides a Secure Hierarchical File system</a:t>
            </a:r>
          </a:p>
          <a:p>
            <a:pPr lvl="1"/>
            <a:r>
              <a:rPr lang="en-US" dirty="0" smtClean="0"/>
              <a:t>The Linux file system provides a structure where files are arranged under directories</a:t>
            </a:r>
          </a:p>
          <a:p>
            <a:pPr lvl="1"/>
            <a:r>
              <a:rPr lang="en-US" dirty="0" smtClean="0"/>
              <a:t>Each directory can hold files or other directories</a:t>
            </a:r>
          </a:p>
          <a:p>
            <a:pPr lvl="1"/>
            <a:r>
              <a:rPr lang="en-US" dirty="0" smtClean="0"/>
              <a:t>The structure is like a treelike organization</a:t>
            </a:r>
          </a:p>
          <a:p>
            <a:pPr lvl="1"/>
            <a:r>
              <a:rPr lang="en-US" dirty="0" smtClean="0"/>
              <a:t>Each user has one primary directory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7695-395C-4F27-BFE4-7C6238A717FE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Linux?: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01440" y="1447800"/>
            <a:ext cx="822960" cy="5217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503402"/>
            <a:ext cx="62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1084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252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lib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54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tmp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29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559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25240" y="32120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jim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joe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1584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28800" y="3962400"/>
            <a:ext cx="108204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21" name="Straight Connector 20"/>
          <p:cNvCxnSpPr>
            <a:stCxn id="5" idx="2"/>
            <a:endCxn id="7" idx="0"/>
          </p:cNvCxnSpPr>
          <p:nvPr/>
        </p:nvCxnSpPr>
        <p:spPr>
          <a:xfrm rot="5400000">
            <a:off x="2160032" y="373380"/>
            <a:ext cx="556736" cy="3749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8" idx="0"/>
          </p:cNvCxnSpPr>
          <p:nvPr/>
        </p:nvCxnSpPr>
        <p:spPr>
          <a:xfrm rot="5400000">
            <a:off x="2617232" y="830580"/>
            <a:ext cx="556736" cy="2834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</p:cNvCxnSpPr>
          <p:nvPr/>
        </p:nvCxnSpPr>
        <p:spPr>
          <a:xfrm rot="5400000">
            <a:off x="3065026" y="1266706"/>
            <a:ext cx="545068" cy="195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10" idx="0"/>
          </p:cNvCxnSpPr>
          <p:nvPr/>
        </p:nvCxnSpPr>
        <p:spPr>
          <a:xfrm rot="5400000">
            <a:off x="3446026" y="1647706"/>
            <a:ext cx="545068" cy="1188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0"/>
          </p:cNvCxnSpPr>
          <p:nvPr/>
        </p:nvCxnSpPr>
        <p:spPr>
          <a:xfrm rot="5400000">
            <a:off x="4002286" y="2203966"/>
            <a:ext cx="545068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12" idx="0"/>
          </p:cNvCxnSpPr>
          <p:nvPr/>
        </p:nvCxnSpPr>
        <p:spPr>
          <a:xfrm rot="16200000" flipH="1">
            <a:off x="4451866" y="1830586"/>
            <a:ext cx="545068" cy="822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13" idx="0"/>
          </p:cNvCxnSpPr>
          <p:nvPr/>
        </p:nvCxnSpPr>
        <p:spPr>
          <a:xfrm rot="16200000" flipH="1">
            <a:off x="4916686" y="1365766"/>
            <a:ext cx="545068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  <a:endCxn id="14" idx="0"/>
          </p:cNvCxnSpPr>
          <p:nvPr/>
        </p:nvCxnSpPr>
        <p:spPr>
          <a:xfrm rot="16200000" flipH="1">
            <a:off x="5404366" y="878086"/>
            <a:ext cx="545068" cy="2727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</p:cNvCxnSpPr>
          <p:nvPr/>
        </p:nvCxnSpPr>
        <p:spPr>
          <a:xfrm rot="16200000" flipH="1">
            <a:off x="5846326" y="436126"/>
            <a:ext cx="545068" cy="3611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2"/>
            <a:endCxn id="17" idx="0"/>
          </p:cNvCxnSpPr>
          <p:nvPr/>
        </p:nvCxnSpPr>
        <p:spPr>
          <a:xfrm rot="5400000">
            <a:off x="3575566" y="2539246"/>
            <a:ext cx="240268" cy="1082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2"/>
            <a:endCxn id="16" idx="0"/>
          </p:cNvCxnSpPr>
          <p:nvPr/>
        </p:nvCxnSpPr>
        <p:spPr>
          <a:xfrm rot="5400000">
            <a:off x="4110752" y="3086100"/>
            <a:ext cx="2519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2"/>
            <a:endCxn id="18" idx="0"/>
          </p:cNvCxnSpPr>
          <p:nvPr/>
        </p:nvCxnSpPr>
        <p:spPr>
          <a:xfrm rot="16200000" flipH="1">
            <a:off x="4611886" y="2584966"/>
            <a:ext cx="240268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1538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7540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cxnSp>
        <p:nvCxnSpPr>
          <p:cNvPr id="47" name="Straight Connector 46"/>
          <p:cNvCxnSpPr>
            <a:stCxn id="17" idx="2"/>
            <a:endCxn id="19" idx="0"/>
          </p:cNvCxnSpPr>
          <p:nvPr/>
        </p:nvCxnSpPr>
        <p:spPr>
          <a:xfrm rot="5400000">
            <a:off x="2604016" y="3411736"/>
            <a:ext cx="316468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2"/>
            <a:endCxn id="44" idx="0"/>
          </p:cNvCxnSpPr>
          <p:nvPr/>
        </p:nvCxnSpPr>
        <p:spPr>
          <a:xfrm rot="16200000" flipH="1">
            <a:off x="3331527" y="3469084"/>
            <a:ext cx="316468" cy="670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2"/>
            <a:endCxn id="45" idx="0"/>
          </p:cNvCxnSpPr>
          <p:nvPr/>
        </p:nvCxnSpPr>
        <p:spPr>
          <a:xfrm rot="16200000" flipH="1">
            <a:off x="4131627" y="2668984"/>
            <a:ext cx="316468" cy="2270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0" y="4572000"/>
            <a:ext cx="9144000" cy="21981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$ cd /bin</a:t>
            </a:r>
          </a:p>
          <a:p>
            <a:pPr lvl="1"/>
            <a:r>
              <a:rPr lang="en-US" dirty="0" smtClean="0"/>
              <a:t>Contains commands </a:t>
            </a:r>
            <a:r>
              <a:rPr lang="en-US" dirty="0"/>
              <a:t>that are </a:t>
            </a:r>
            <a:r>
              <a:rPr lang="en-US" dirty="0" smtClean="0"/>
              <a:t>used by both </a:t>
            </a:r>
            <a:r>
              <a:rPr lang="en-US" dirty="0"/>
              <a:t>the system administrator as well as non-privileged users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A990-008E-4F7E-AB5A-697D8E9379CA}" type="datetime1">
              <a:rPr lang="en-US" smtClean="0"/>
              <a:t>1/4/12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12700" y="0"/>
            <a:ext cx="91440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$ cd /bin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A990-008E-4F7E-AB5A-697D8E9379CA}" type="datetime1">
              <a:rPr lang="en-US" smtClean="0"/>
              <a:t>1/4/12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609600"/>
            <a:ext cx="612356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5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A990-008E-4F7E-AB5A-697D8E9379CA}" type="datetime1">
              <a:rPr lang="en-US" smtClean="0"/>
              <a:t>1/4/12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81000"/>
            <a:ext cx="7355941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581400"/>
            <a:ext cx="8164480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3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01440" y="1447800"/>
            <a:ext cx="822960" cy="5217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503402"/>
            <a:ext cx="62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1084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252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lib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54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tmp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29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559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25240" y="32120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jim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joe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1584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28800" y="3962400"/>
            <a:ext cx="108204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21" name="Straight Connector 20"/>
          <p:cNvCxnSpPr>
            <a:stCxn id="5" idx="2"/>
            <a:endCxn id="7" idx="0"/>
          </p:cNvCxnSpPr>
          <p:nvPr/>
        </p:nvCxnSpPr>
        <p:spPr>
          <a:xfrm rot="5400000">
            <a:off x="2160032" y="373380"/>
            <a:ext cx="556736" cy="3749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8" idx="0"/>
          </p:cNvCxnSpPr>
          <p:nvPr/>
        </p:nvCxnSpPr>
        <p:spPr>
          <a:xfrm rot="5400000">
            <a:off x="2617232" y="830580"/>
            <a:ext cx="556736" cy="2834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</p:cNvCxnSpPr>
          <p:nvPr/>
        </p:nvCxnSpPr>
        <p:spPr>
          <a:xfrm rot="5400000">
            <a:off x="3065026" y="1266706"/>
            <a:ext cx="545068" cy="195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10" idx="0"/>
          </p:cNvCxnSpPr>
          <p:nvPr/>
        </p:nvCxnSpPr>
        <p:spPr>
          <a:xfrm rot="5400000">
            <a:off x="3446026" y="1647706"/>
            <a:ext cx="545068" cy="1188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0"/>
          </p:cNvCxnSpPr>
          <p:nvPr/>
        </p:nvCxnSpPr>
        <p:spPr>
          <a:xfrm rot="5400000">
            <a:off x="4002286" y="2203966"/>
            <a:ext cx="545068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12" idx="0"/>
          </p:cNvCxnSpPr>
          <p:nvPr/>
        </p:nvCxnSpPr>
        <p:spPr>
          <a:xfrm rot="16200000" flipH="1">
            <a:off x="4451866" y="1830586"/>
            <a:ext cx="545068" cy="822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13" idx="0"/>
          </p:cNvCxnSpPr>
          <p:nvPr/>
        </p:nvCxnSpPr>
        <p:spPr>
          <a:xfrm rot="16200000" flipH="1">
            <a:off x="4916686" y="1365766"/>
            <a:ext cx="545068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  <a:endCxn id="14" idx="0"/>
          </p:cNvCxnSpPr>
          <p:nvPr/>
        </p:nvCxnSpPr>
        <p:spPr>
          <a:xfrm rot="16200000" flipH="1">
            <a:off x="5404366" y="878086"/>
            <a:ext cx="545068" cy="2727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</p:cNvCxnSpPr>
          <p:nvPr/>
        </p:nvCxnSpPr>
        <p:spPr>
          <a:xfrm rot="16200000" flipH="1">
            <a:off x="5846326" y="436126"/>
            <a:ext cx="545068" cy="3611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2"/>
            <a:endCxn id="17" idx="0"/>
          </p:cNvCxnSpPr>
          <p:nvPr/>
        </p:nvCxnSpPr>
        <p:spPr>
          <a:xfrm rot="5400000">
            <a:off x="3575566" y="2539246"/>
            <a:ext cx="240268" cy="1082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2"/>
            <a:endCxn id="16" idx="0"/>
          </p:cNvCxnSpPr>
          <p:nvPr/>
        </p:nvCxnSpPr>
        <p:spPr>
          <a:xfrm rot="5400000">
            <a:off x="4110752" y="3086100"/>
            <a:ext cx="2519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2"/>
            <a:endCxn id="18" idx="0"/>
          </p:cNvCxnSpPr>
          <p:nvPr/>
        </p:nvCxnSpPr>
        <p:spPr>
          <a:xfrm rot="16200000" flipH="1">
            <a:off x="4611886" y="2584966"/>
            <a:ext cx="240268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1538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7540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cxnSp>
        <p:nvCxnSpPr>
          <p:cNvPr id="47" name="Straight Connector 46"/>
          <p:cNvCxnSpPr>
            <a:stCxn id="17" idx="2"/>
            <a:endCxn id="19" idx="0"/>
          </p:cNvCxnSpPr>
          <p:nvPr/>
        </p:nvCxnSpPr>
        <p:spPr>
          <a:xfrm rot="5400000">
            <a:off x="2604016" y="3411736"/>
            <a:ext cx="316468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2"/>
            <a:endCxn id="44" idx="0"/>
          </p:cNvCxnSpPr>
          <p:nvPr/>
        </p:nvCxnSpPr>
        <p:spPr>
          <a:xfrm rot="16200000" flipH="1">
            <a:off x="3331527" y="3469084"/>
            <a:ext cx="316468" cy="670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2"/>
            <a:endCxn id="45" idx="0"/>
          </p:cNvCxnSpPr>
          <p:nvPr/>
        </p:nvCxnSpPr>
        <p:spPr>
          <a:xfrm rot="16200000" flipH="1">
            <a:off x="4131627" y="2668984"/>
            <a:ext cx="316468" cy="2270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0" y="4800600"/>
            <a:ext cx="9144000" cy="1969532"/>
          </a:xfrm>
        </p:spPr>
        <p:txBody>
          <a:bodyPr>
            <a:normAutofit/>
          </a:bodyPr>
          <a:lstStyle/>
          <a:p>
            <a:r>
              <a:rPr lang="en-US" dirty="0" smtClean="0"/>
              <a:t>/boot contains </a:t>
            </a:r>
            <a:r>
              <a:rPr lang="en-US" dirty="0"/>
              <a:t>everything required for the boot process except for configuration files 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/>
              <a:t>dev</a:t>
            </a:r>
            <a:r>
              <a:rPr lang="en-US" dirty="0"/>
              <a:t> is the location of special or device files.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A990-008E-4F7E-AB5A-697D8E9379CA}" type="datetime1">
              <a:rPr lang="en-US" smtClean="0"/>
              <a:t>1/4/12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3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01440" y="1447800"/>
            <a:ext cx="822960" cy="5217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503402"/>
            <a:ext cx="62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1084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252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lib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54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tmp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29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559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25240" y="32120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jim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joe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1584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28800" y="3962400"/>
            <a:ext cx="108204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21" name="Straight Connector 20"/>
          <p:cNvCxnSpPr>
            <a:stCxn id="5" idx="2"/>
            <a:endCxn id="7" idx="0"/>
          </p:cNvCxnSpPr>
          <p:nvPr/>
        </p:nvCxnSpPr>
        <p:spPr>
          <a:xfrm rot="5400000">
            <a:off x="2160032" y="373380"/>
            <a:ext cx="556736" cy="3749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8" idx="0"/>
          </p:cNvCxnSpPr>
          <p:nvPr/>
        </p:nvCxnSpPr>
        <p:spPr>
          <a:xfrm rot="5400000">
            <a:off x="2617232" y="830580"/>
            <a:ext cx="556736" cy="2834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</p:cNvCxnSpPr>
          <p:nvPr/>
        </p:nvCxnSpPr>
        <p:spPr>
          <a:xfrm rot="5400000">
            <a:off x="3065026" y="1266706"/>
            <a:ext cx="545068" cy="195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10" idx="0"/>
          </p:cNvCxnSpPr>
          <p:nvPr/>
        </p:nvCxnSpPr>
        <p:spPr>
          <a:xfrm rot="5400000">
            <a:off x="3446026" y="1647706"/>
            <a:ext cx="545068" cy="1188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0"/>
          </p:cNvCxnSpPr>
          <p:nvPr/>
        </p:nvCxnSpPr>
        <p:spPr>
          <a:xfrm rot="5400000">
            <a:off x="4002286" y="2203966"/>
            <a:ext cx="545068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12" idx="0"/>
          </p:cNvCxnSpPr>
          <p:nvPr/>
        </p:nvCxnSpPr>
        <p:spPr>
          <a:xfrm rot="16200000" flipH="1">
            <a:off x="4451866" y="1830586"/>
            <a:ext cx="545068" cy="822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13" idx="0"/>
          </p:cNvCxnSpPr>
          <p:nvPr/>
        </p:nvCxnSpPr>
        <p:spPr>
          <a:xfrm rot="16200000" flipH="1">
            <a:off x="4916686" y="1365766"/>
            <a:ext cx="545068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  <a:endCxn id="14" idx="0"/>
          </p:cNvCxnSpPr>
          <p:nvPr/>
        </p:nvCxnSpPr>
        <p:spPr>
          <a:xfrm rot="16200000" flipH="1">
            <a:off x="5404366" y="878086"/>
            <a:ext cx="545068" cy="2727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</p:cNvCxnSpPr>
          <p:nvPr/>
        </p:nvCxnSpPr>
        <p:spPr>
          <a:xfrm rot="16200000" flipH="1">
            <a:off x="5846326" y="436126"/>
            <a:ext cx="545068" cy="3611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2"/>
            <a:endCxn id="17" idx="0"/>
          </p:cNvCxnSpPr>
          <p:nvPr/>
        </p:nvCxnSpPr>
        <p:spPr>
          <a:xfrm rot="5400000">
            <a:off x="3575566" y="2539246"/>
            <a:ext cx="240268" cy="1082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2"/>
            <a:endCxn id="16" idx="0"/>
          </p:cNvCxnSpPr>
          <p:nvPr/>
        </p:nvCxnSpPr>
        <p:spPr>
          <a:xfrm rot="5400000">
            <a:off x="4110752" y="3086100"/>
            <a:ext cx="2519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2"/>
            <a:endCxn id="18" idx="0"/>
          </p:cNvCxnSpPr>
          <p:nvPr/>
        </p:nvCxnSpPr>
        <p:spPr>
          <a:xfrm rot="16200000" flipH="1">
            <a:off x="4611886" y="2584966"/>
            <a:ext cx="240268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1538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7540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cxnSp>
        <p:nvCxnSpPr>
          <p:cNvPr id="47" name="Straight Connector 46"/>
          <p:cNvCxnSpPr>
            <a:stCxn id="17" idx="2"/>
            <a:endCxn id="19" idx="0"/>
          </p:cNvCxnSpPr>
          <p:nvPr/>
        </p:nvCxnSpPr>
        <p:spPr>
          <a:xfrm rot="5400000">
            <a:off x="2604016" y="3411736"/>
            <a:ext cx="316468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2"/>
            <a:endCxn id="44" idx="0"/>
          </p:cNvCxnSpPr>
          <p:nvPr/>
        </p:nvCxnSpPr>
        <p:spPr>
          <a:xfrm rot="16200000" flipH="1">
            <a:off x="3331527" y="3469084"/>
            <a:ext cx="316468" cy="670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2"/>
            <a:endCxn id="45" idx="0"/>
          </p:cNvCxnSpPr>
          <p:nvPr/>
        </p:nvCxnSpPr>
        <p:spPr>
          <a:xfrm rot="16200000" flipH="1">
            <a:off x="4131627" y="2668984"/>
            <a:ext cx="316468" cy="2270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0" y="4800600"/>
            <a:ext cx="9144000" cy="1969532"/>
          </a:xfrm>
        </p:spPr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/>
              <a:t> contains all system related configuration files</a:t>
            </a:r>
            <a:endParaRPr lang="en-US" dirty="0" smtClean="0"/>
          </a:p>
          <a:p>
            <a:r>
              <a:rPr lang="en-US" dirty="0"/>
              <a:t>/</a:t>
            </a:r>
            <a:r>
              <a:rPr lang="en-US" dirty="0" smtClean="0"/>
              <a:t>home is the user assigned specific </a:t>
            </a:r>
            <a:r>
              <a:rPr lang="en-US" dirty="0"/>
              <a:t>directory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A990-008E-4F7E-AB5A-697D8E9379CA}" type="datetime1">
              <a:rPr lang="en-US" smtClean="0"/>
              <a:t>1/4/12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01440" y="1447800"/>
            <a:ext cx="822960" cy="5217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503402"/>
            <a:ext cx="62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1084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252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lib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54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tmp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29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559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25240" y="32120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jim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joe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1584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28800" y="3962400"/>
            <a:ext cx="108204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21" name="Straight Connector 20"/>
          <p:cNvCxnSpPr>
            <a:stCxn id="5" idx="2"/>
            <a:endCxn id="7" idx="0"/>
          </p:cNvCxnSpPr>
          <p:nvPr/>
        </p:nvCxnSpPr>
        <p:spPr>
          <a:xfrm rot="5400000">
            <a:off x="2160032" y="373380"/>
            <a:ext cx="556736" cy="3749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8" idx="0"/>
          </p:cNvCxnSpPr>
          <p:nvPr/>
        </p:nvCxnSpPr>
        <p:spPr>
          <a:xfrm rot="5400000">
            <a:off x="2617232" y="830580"/>
            <a:ext cx="556736" cy="2834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</p:cNvCxnSpPr>
          <p:nvPr/>
        </p:nvCxnSpPr>
        <p:spPr>
          <a:xfrm rot="5400000">
            <a:off x="3065026" y="1266706"/>
            <a:ext cx="545068" cy="195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10" idx="0"/>
          </p:cNvCxnSpPr>
          <p:nvPr/>
        </p:nvCxnSpPr>
        <p:spPr>
          <a:xfrm rot="5400000">
            <a:off x="3446026" y="1647706"/>
            <a:ext cx="545068" cy="1188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0"/>
          </p:cNvCxnSpPr>
          <p:nvPr/>
        </p:nvCxnSpPr>
        <p:spPr>
          <a:xfrm rot="5400000">
            <a:off x="4002286" y="2203966"/>
            <a:ext cx="545068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12" idx="0"/>
          </p:cNvCxnSpPr>
          <p:nvPr/>
        </p:nvCxnSpPr>
        <p:spPr>
          <a:xfrm rot="16200000" flipH="1">
            <a:off x="4451866" y="1830586"/>
            <a:ext cx="545068" cy="822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13" idx="0"/>
          </p:cNvCxnSpPr>
          <p:nvPr/>
        </p:nvCxnSpPr>
        <p:spPr>
          <a:xfrm rot="16200000" flipH="1">
            <a:off x="4916686" y="1365766"/>
            <a:ext cx="545068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  <a:endCxn id="14" idx="0"/>
          </p:cNvCxnSpPr>
          <p:nvPr/>
        </p:nvCxnSpPr>
        <p:spPr>
          <a:xfrm rot="16200000" flipH="1">
            <a:off x="5404366" y="878086"/>
            <a:ext cx="545068" cy="2727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</p:cNvCxnSpPr>
          <p:nvPr/>
        </p:nvCxnSpPr>
        <p:spPr>
          <a:xfrm rot="16200000" flipH="1">
            <a:off x="5846326" y="436126"/>
            <a:ext cx="545068" cy="3611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2"/>
            <a:endCxn id="17" idx="0"/>
          </p:cNvCxnSpPr>
          <p:nvPr/>
        </p:nvCxnSpPr>
        <p:spPr>
          <a:xfrm rot="5400000">
            <a:off x="3575566" y="2539246"/>
            <a:ext cx="240268" cy="1082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2"/>
            <a:endCxn id="16" idx="0"/>
          </p:cNvCxnSpPr>
          <p:nvPr/>
        </p:nvCxnSpPr>
        <p:spPr>
          <a:xfrm rot="5400000">
            <a:off x="4110752" y="3086100"/>
            <a:ext cx="2519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2"/>
            <a:endCxn id="18" idx="0"/>
          </p:cNvCxnSpPr>
          <p:nvPr/>
        </p:nvCxnSpPr>
        <p:spPr>
          <a:xfrm rot="16200000" flipH="1">
            <a:off x="4611886" y="2584966"/>
            <a:ext cx="240268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1538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7540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cxnSp>
        <p:nvCxnSpPr>
          <p:cNvPr id="47" name="Straight Connector 46"/>
          <p:cNvCxnSpPr>
            <a:stCxn id="17" idx="2"/>
            <a:endCxn id="19" idx="0"/>
          </p:cNvCxnSpPr>
          <p:nvPr/>
        </p:nvCxnSpPr>
        <p:spPr>
          <a:xfrm rot="5400000">
            <a:off x="2604016" y="3411736"/>
            <a:ext cx="316468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2"/>
            <a:endCxn id="44" idx="0"/>
          </p:cNvCxnSpPr>
          <p:nvPr/>
        </p:nvCxnSpPr>
        <p:spPr>
          <a:xfrm rot="16200000" flipH="1">
            <a:off x="3331527" y="3469084"/>
            <a:ext cx="316468" cy="670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2"/>
            <a:endCxn id="45" idx="0"/>
          </p:cNvCxnSpPr>
          <p:nvPr/>
        </p:nvCxnSpPr>
        <p:spPr>
          <a:xfrm rot="16200000" flipH="1">
            <a:off x="4131627" y="2668984"/>
            <a:ext cx="316468" cy="2270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0" y="4800600"/>
            <a:ext cx="9144000" cy="1969532"/>
          </a:xfrm>
        </p:spPr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/>
              <a:t>lib directory contains kernel modules and those shared library images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 temporary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A990-008E-4F7E-AB5A-697D8E9379CA}" type="datetime1">
              <a:rPr lang="en-US" smtClean="0"/>
              <a:t>1/4/12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01440" y="1447800"/>
            <a:ext cx="822960" cy="5217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503402"/>
            <a:ext cx="62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1084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252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lib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54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tmp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29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559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25240" y="32120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jim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joe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1584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28800" y="3962400"/>
            <a:ext cx="108204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21" name="Straight Connector 20"/>
          <p:cNvCxnSpPr>
            <a:stCxn id="5" idx="2"/>
            <a:endCxn id="7" idx="0"/>
          </p:cNvCxnSpPr>
          <p:nvPr/>
        </p:nvCxnSpPr>
        <p:spPr>
          <a:xfrm rot="5400000">
            <a:off x="2160032" y="373380"/>
            <a:ext cx="556736" cy="3749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8" idx="0"/>
          </p:cNvCxnSpPr>
          <p:nvPr/>
        </p:nvCxnSpPr>
        <p:spPr>
          <a:xfrm rot="5400000">
            <a:off x="2617232" y="830580"/>
            <a:ext cx="556736" cy="2834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</p:cNvCxnSpPr>
          <p:nvPr/>
        </p:nvCxnSpPr>
        <p:spPr>
          <a:xfrm rot="5400000">
            <a:off x="3065026" y="1266706"/>
            <a:ext cx="545068" cy="195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10" idx="0"/>
          </p:cNvCxnSpPr>
          <p:nvPr/>
        </p:nvCxnSpPr>
        <p:spPr>
          <a:xfrm rot="5400000">
            <a:off x="3446026" y="1647706"/>
            <a:ext cx="545068" cy="1188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0"/>
          </p:cNvCxnSpPr>
          <p:nvPr/>
        </p:nvCxnSpPr>
        <p:spPr>
          <a:xfrm rot="5400000">
            <a:off x="4002286" y="2203966"/>
            <a:ext cx="545068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12" idx="0"/>
          </p:cNvCxnSpPr>
          <p:nvPr/>
        </p:nvCxnSpPr>
        <p:spPr>
          <a:xfrm rot="16200000" flipH="1">
            <a:off x="4451866" y="1830586"/>
            <a:ext cx="545068" cy="822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13" idx="0"/>
          </p:cNvCxnSpPr>
          <p:nvPr/>
        </p:nvCxnSpPr>
        <p:spPr>
          <a:xfrm rot="16200000" flipH="1">
            <a:off x="4916686" y="1365766"/>
            <a:ext cx="545068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  <a:endCxn id="14" idx="0"/>
          </p:cNvCxnSpPr>
          <p:nvPr/>
        </p:nvCxnSpPr>
        <p:spPr>
          <a:xfrm rot="16200000" flipH="1">
            <a:off x="5404366" y="878086"/>
            <a:ext cx="545068" cy="2727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</p:cNvCxnSpPr>
          <p:nvPr/>
        </p:nvCxnSpPr>
        <p:spPr>
          <a:xfrm rot="16200000" flipH="1">
            <a:off x="5846326" y="436126"/>
            <a:ext cx="545068" cy="3611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2"/>
            <a:endCxn id="17" idx="0"/>
          </p:cNvCxnSpPr>
          <p:nvPr/>
        </p:nvCxnSpPr>
        <p:spPr>
          <a:xfrm rot="5400000">
            <a:off x="3575566" y="2539246"/>
            <a:ext cx="240268" cy="1082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2"/>
            <a:endCxn id="16" idx="0"/>
          </p:cNvCxnSpPr>
          <p:nvPr/>
        </p:nvCxnSpPr>
        <p:spPr>
          <a:xfrm rot="5400000">
            <a:off x="4110752" y="3086100"/>
            <a:ext cx="2519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2"/>
            <a:endCxn id="18" idx="0"/>
          </p:cNvCxnSpPr>
          <p:nvPr/>
        </p:nvCxnSpPr>
        <p:spPr>
          <a:xfrm rot="16200000" flipH="1">
            <a:off x="4611886" y="2584966"/>
            <a:ext cx="240268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1538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7540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cxnSp>
        <p:nvCxnSpPr>
          <p:cNvPr id="47" name="Straight Connector 46"/>
          <p:cNvCxnSpPr>
            <a:stCxn id="17" idx="2"/>
            <a:endCxn id="19" idx="0"/>
          </p:cNvCxnSpPr>
          <p:nvPr/>
        </p:nvCxnSpPr>
        <p:spPr>
          <a:xfrm rot="5400000">
            <a:off x="2604016" y="3411736"/>
            <a:ext cx="316468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2"/>
            <a:endCxn id="44" idx="0"/>
          </p:cNvCxnSpPr>
          <p:nvPr/>
        </p:nvCxnSpPr>
        <p:spPr>
          <a:xfrm rot="16200000" flipH="1">
            <a:off x="3331527" y="3469084"/>
            <a:ext cx="316468" cy="670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2"/>
            <a:endCxn id="45" idx="0"/>
          </p:cNvCxnSpPr>
          <p:nvPr/>
        </p:nvCxnSpPr>
        <p:spPr>
          <a:xfrm rot="16200000" flipH="1">
            <a:off x="4131627" y="2668984"/>
            <a:ext cx="316468" cy="2270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0" y="4648200"/>
            <a:ext cx="9144000" cy="21219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 usually contains </a:t>
            </a:r>
            <a:r>
              <a:rPr lang="en-US" dirty="0" smtClean="0"/>
              <a:t>the </a:t>
            </a:r>
            <a:r>
              <a:rPr lang="en-US" dirty="0"/>
              <a:t>largest share of data </a:t>
            </a:r>
            <a:r>
              <a:rPr lang="en-US" dirty="0" smtClean="0"/>
              <a:t>– user system resources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 contains </a:t>
            </a:r>
            <a:r>
              <a:rPr lang="en-US" dirty="0"/>
              <a:t>variable data like system logging files, mail and printer spool directories, and transient and temporary files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A990-008E-4F7E-AB5A-697D8E9379CA}" type="datetime1">
              <a:rPr lang="en-US" smtClean="0"/>
              <a:t>1/4/12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30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01440" y="1447800"/>
            <a:ext cx="822960" cy="5217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503402"/>
            <a:ext cx="62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10840" y="25262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252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lib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54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tmp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2940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559040" y="25146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25240" y="3212068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jim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joe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15840" y="3200400"/>
            <a:ext cx="82296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28800" y="3962400"/>
            <a:ext cx="1082040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21" name="Straight Connector 20"/>
          <p:cNvCxnSpPr>
            <a:stCxn id="5" idx="2"/>
            <a:endCxn id="7" idx="0"/>
          </p:cNvCxnSpPr>
          <p:nvPr/>
        </p:nvCxnSpPr>
        <p:spPr>
          <a:xfrm rot="5400000">
            <a:off x="2160032" y="373380"/>
            <a:ext cx="556736" cy="3749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8" idx="0"/>
          </p:cNvCxnSpPr>
          <p:nvPr/>
        </p:nvCxnSpPr>
        <p:spPr>
          <a:xfrm rot="5400000">
            <a:off x="2617232" y="830580"/>
            <a:ext cx="556736" cy="2834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</p:cNvCxnSpPr>
          <p:nvPr/>
        </p:nvCxnSpPr>
        <p:spPr>
          <a:xfrm rot="5400000">
            <a:off x="3065026" y="1266706"/>
            <a:ext cx="545068" cy="1950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10" idx="0"/>
          </p:cNvCxnSpPr>
          <p:nvPr/>
        </p:nvCxnSpPr>
        <p:spPr>
          <a:xfrm rot="5400000">
            <a:off x="3446026" y="1647706"/>
            <a:ext cx="545068" cy="1188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0"/>
          </p:cNvCxnSpPr>
          <p:nvPr/>
        </p:nvCxnSpPr>
        <p:spPr>
          <a:xfrm rot="5400000">
            <a:off x="4002286" y="2203966"/>
            <a:ext cx="545068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12" idx="0"/>
          </p:cNvCxnSpPr>
          <p:nvPr/>
        </p:nvCxnSpPr>
        <p:spPr>
          <a:xfrm rot="16200000" flipH="1">
            <a:off x="4451866" y="1830586"/>
            <a:ext cx="545068" cy="822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13" idx="0"/>
          </p:cNvCxnSpPr>
          <p:nvPr/>
        </p:nvCxnSpPr>
        <p:spPr>
          <a:xfrm rot="16200000" flipH="1">
            <a:off x="4916686" y="1365766"/>
            <a:ext cx="545068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  <a:endCxn id="14" idx="0"/>
          </p:cNvCxnSpPr>
          <p:nvPr/>
        </p:nvCxnSpPr>
        <p:spPr>
          <a:xfrm rot="16200000" flipH="1">
            <a:off x="5404366" y="878086"/>
            <a:ext cx="545068" cy="2727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</p:cNvCxnSpPr>
          <p:nvPr/>
        </p:nvCxnSpPr>
        <p:spPr>
          <a:xfrm rot="16200000" flipH="1">
            <a:off x="5846326" y="436126"/>
            <a:ext cx="545068" cy="3611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2"/>
            <a:endCxn id="17" idx="0"/>
          </p:cNvCxnSpPr>
          <p:nvPr/>
        </p:nvCxnSpPr>
        <p:spPr>
          <a:xfrm rot="5400000">
            <a:off x="3575566" y="2539246"/>
            <a:ext cx="240268" cy="1082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2"/>
            <a:endCxn id="16" idx="0"/>
          </p:cNvCxnSpPr>
          <p:nvPr/>
        </p:nvCxnSpPr>
        <p:spPr>
          <a:xfrm rot="5400000">
            <a:off x="4110752" y="3086100"/>
            <a:ext cx="2519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2"/>
            <a:endCxn id="18" idx="0"/>
          </p:cNvCxnSpPr>
          <p:nvPr/>
        </p:nvCxnSpPr>
        <p:spPr>
          <a:xfrm rot="16200000" flipH="1">
            <a:off x="4611886" y="2584966"/>
            <a:ext cx="240268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1538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754086" y="3962400"/>
            <a:ext cx="1341914" cy="4455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cxnSp>
        <p:nvCxnSpPr>
          <p:cNvPr id="47" name="Straight Connector 46"/>
          <p:cNvCxnSpPr>
            <a:stCxn id="17" idx="2"/>
            <a:endCxn id="19" idx="0"/>
          </p:cNvCxnSpPr>
          <p:nvPr/>
        </p:nvCxnSpPr>
        <p:spPr>
          <a:xfrm rot="5400000">
            <a:off x="2604016" y="3411736"/>
            <a:ext cx="316468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2"/>
            <a:endCxn id="44" idx="0"/>
          </p:cNvCxnSpPr>
          <p:nvPr/>
        </p:nvCxnSpPr>
        <p:spPr>
          <a:xfrm rot="16200000" flipH="1">
            <a:off x="3331527" y="3469084"/>
            <a:ext cx="316468" cy="670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2"/>
            <a:endCxn id="45" idx="0"/>
          </p:cNvCxnSpPr>
          <p:nvPr/>
        </p:nvCxnSpPr>
        <p:spPr>
          <a:xfrm rot="16200000" flipH="1">
            <a:off x="4131627" y="2668984"/>
            <a:ext cx="316468" cy="2270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0" y="4800600"/>
            <a:ext cx="9144000" cy="19695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/home/</a:t>
            </a:r>
            <a:r>
              <a:rPr lang="en-US" dirty="0" err="1" smtClean="0"/>
              <a:t>joe</a:t>
            </a:r>
            <a:r>
              <a:rPr lang="en-US" dirty="0" smtClean="0"/>
              <a:t>/Desktop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A990-008E-4F7E-AB5A-697D8E9379CA}" type="datetime1">
              <a:rPr lang="en-US" smtClean="0"/>
              <a:t>1/4/12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is a product of the Internet</a:t>
            </a:r>
          </a:p>
          <a:p>
            <a:r>
              <a:rPr lang="en-US" dirty="0" smtClean="0"/>
              <a:t>Linux is a free operating system</a:t>
            </a:r>
          </a:p>
          <a:p>
            <a:r>
              <a:rPr lang="en-US" dirty="0" smtClean="0"/>
              <a:t>All the source code is free </a:t>
            </a:r>
          </a:p>
          <a:p>
            <a:r>
              <a:rPr lang="en-US" dirty="0" smtClean="0"/>
              <a:t>You can study the source code, modify it, and redistribute it</a:t>
            </a:r>
          </a:p>
          <a:p>
            <a:r>
              <a:rPr lang="en-US" dirty="0" smtClean="0"/>
              <a:t>The original Kernel was developed by a Finnish student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 – .01 released 1991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2971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Linux Provides a Secure Hierarchical File system</a:t>
            </a:r>
          </a:p>
          <a:p>
            <a:pPr lvl="1"/>
            <a:r>
              <a:rPr lang="en-US" dirty="0" smtClean="0"/>
              <a:t>Links: A link allows a given file to be accessed by means of two or more names</a:t>
            </a:r>
          </a:p>
          <a:p>
            <a:pPr lvl="1"/>
            <a:r>
              <a:rPr lang="en-US" dirty="0" smtClean="0"/>
              <a:t>The alternate name can be located in the original file directory or a another directory</a:t>
            </a:r>
          </a:p>
          <a:p>
            <a:pPr lvl="1"/>
            <a:r>
              <a:rPr lang="en-US" dirty="0" smtClean="0"/>
              <a:t>Using a long listing $ 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l</a:t>
            </a:r>
            <a:r>
              <a:rPr lang="en-US" dirty="0" smtClean="0"/>
              <a:t> will show the </a:t>
            </a:r>
            <a:r>
              <a:rPr lang="en-US" dirty="0" err="1" smtClean="0"/>
              <a:t>l</a:t>
            </a:r>
            <a:r>
              <a:rPr lang="en-US" dirty="0" smtClean="0"/>
              <a:t> in the first position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5257800"/>
            <a:ext cx="8013700" cy="1041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985-5691-4B2F-B588-1B4DB889D52A}" type="datetime1">
              <a:rPr lang="en-US" smtClean="0"/>
              <a:t>1/4/12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distributions - </a:t>
            </a:r>
            <a:r>
              <a:rPr lang="en-US" dirty="0" err="1" smtClean="0"/>
              <a:t>distros</a:t>
            </a:r>
            <a:endParaRPr lang="en-US" dirty="0" smtClean="0"/>
          </a:p>
          <a:p>
            <a:pPr lvl="1"/>
            <a:r>
              <a:rPr lang="en-US" dirty="0" err="1" smtClean="0"/>
              <a:t>Gentoo</a:t>
            </a:r>
            <a:endParaRPr lang="en-US" dirty="0" smtClean="0"/>
          </a:p>
          <a:p>
            <a:pPr lvl="1"/>
            <a:r>
              <a:rPr lang="en-US" dirty="0" smtClean="0"/>
              <a:t>Fedora</a:t>
            </a:r>
          </a:p>
          <a:p>
            <a:pPr lvl="1"/>
            <a:r>
              <a:rPr lang="en-US" dirty="0" err="1" smtClean="0"/>
              <a:t>Ubuntu</a:t>
            </a:r>
            <a:endParaRPr lang="en-US" dirty="0" smtClean="0"/>
          </a:p>
          <a:p>
            <a:pPr lvl="1"/>
            <a:r>
              <a:rPr lang="en-US" dirty="0" err="1" smtClean="0"/>
              <a:t>Debian</a:t>
            </a:r>
            <a:endParaRPr lang="en-US" dirty="0" smtClean="0"/>
          </a:p>
          <a:p>
            <a:pPr lvl="1"/>
            <a:r>
              <a:rPr lang="en-US" dirty="0" err="1" smtClean="0"/>
              <a:t>CentOS</a:t>
            </a:r>
            <a:endParaRPr lang="en-US" dirty="0" smtClean="0"/>
          </a:p>
          <a:p>
            <a:pPr lvl="1"/>
            <a:r>
              <a:rPr lang="en-US" dirty="0" err="1" smtClean="0"/>
              <a:t>Mandriva</a:t>
            </a:r>
            <a:endParaRPr lang="en-US" dirty="0" smtClean="0"/>
          </a:p>
          <a:p>
            <a:pPr lvl="1"/>
            <a:r>
              <a:rPr lang="en-US" dirty="0" err="1" smtClean="0"/>
              <a:t>OpenSuse</a:t>
            </a:r>
            <a:endParaRPr lang="en-US" dirty="0" smtClean="0"/>
          </a:p>
          <a:p>
            <a:pPr lvl="1"/>
            <a:r>
              <a:rPr lang="en-US" dirty="0" smtClean="0"/>
              <a:t>Linux Mint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156576"/>
            <a:ext cx="4800600" cy="419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many bundled OS packages</a:t>
            </a:r>
          </a:p>
          <a:p>
            <a:pPr lvl="1"/>
            <a:r>
              <a:rPr lang="en-US" b="1" dirty="0" smtClean="0"/>
              <a:t>WAMP</a:t>
            </a:r>
            <a:r>
              <a:rPr lang="en-US" dirty="0" smtClean="0"/>
              <a:t>: Windows (OS), Apache (Web Server), MySQL (Database), PHP </a:t>
            </a:r>
            <a:r>
              <a:rPr lang="en-US" dirty="0"/>
              <a:t>(Web Server Dynamic Programming Language)  </a:t>
            </a:r>
            <a:r>
              <a:rPr lang="en-US" dirty="0" smtClean="0"/>
              <a:t>or Perl or Python </a:t>
            </a:r>
            <a:r>
              <a:rPr lang="en-US" dirty="0"/>
              <a:t>(scripting programming languages)</a:t>
            </a:r>
          </a:p>
          <a:p>
            <a:pPr lvl="1"/>
            <a:r>
              <a:rPr lang="en-US" b="1" dirty="0" smtClean="0"/>
              <a:t>MAMP</a:t>
            </a:r>
            <a:r>
              <a:rPr lang="en-US" dirty="0" smtClean="0"/>
              <a:t>: Mac (OS), Apache </a:t>
            </a:r>
            <a:r>
              <a:rPr lang="en-US" dirty="0"/>
              <a:t>(Web Server)</a:t>
            </a:r>
            <a:r>
              <a:rPr lang="en-US" dirty="0" smtClean="0"/>
              <a:t>, MySQL </a:t>
            </a:r>
            <a:r>
              <a:rPr lang="en-US" dirty="0"/>
              <a:t>(Database)</a:t>
            </a:r>
            <a:r>
              <a:rPr lang="en-US" dirty="0" smtClean="0"/>
              <a:t>, </a:t>
            </a:r>
            <a:r>
              <a:rPr lang="en-US" dirty="0"/>
              <a:t>PHP (Web Server Dynamic Programming Language)  or Perl or </a:t>
            </a:r>
            <a:r>
              <a:rPr lang="en-US" dirty="0" smtClean="0"/>
              <a:t>Python </a:t>
            </a:r>
            <a:r>
              <a:rPr lang="en-US" dirty="0"/>
              <a:t>(scripting programming languages)</a:t>
            </a:r>
          </a:p>
          <a:p>
            <a:pPr lvl="1"/>
            <a:r>
              <a:rPr lang="en-US" b="1" dirty="0" smtClean="0"/>
              <a:t>LAMP</a:t>
            </a:r>
            <a:r>
              <a:rPr lang="en-US" dirty="0" smtClean="0"/>
              <a:t>: Linux (OS), Apache </a:t>
            </a:r>
            <a:r>
              <a:rPr lang="en-US" dirty="0"/>
              <a:t>(Web Server)</a:t>
            </a:r>
            <a:r>
              <a:rPr lang="en-US" dirty="0" smtClean="0"/>
              <a:t>, MySQL, PHP (Web Server Dynamic Programming Language) or Perl or Python (scripting programming languages)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6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operating system</a:t>
            </a:r>
          </a:p>
          <a:p>
            <a:pPr lvl="1"/>
            <a:r>
              <a:rPr lang="en-US" dirty="0" smtClean="0"/>
              <a:t>Schedules tasks</a:t>
            </a:r>
          </a:p>
          <a:p>
            <a:pPr lvl="1"/>
            <a:r>
              <a:rPr lang="en-US" dirty="0" smtClean="0"/>
              <a:t>Allocates storage</a:t>
            </a:r>
          </a:p>
          <a:p>
            <a:pPr lvl="1"/>
            <a:r>
              <a:rPr lang="en-US" dirty="0" smtClean="0"/>
              <a:t>Handles peripheral interfaces</a:t>
            </a:r>
          </a:p>
          <a:p>
            <a:pPr lvl="2"/>
            <a:r>
              <a:rPr lang="en-US" dirty="0" smtClean="0"/>
              <a:t>Printers</a:t>
            </a:r>
          </a:p>
          <a:p>
            <a:pPr lvl="2"/>
            <a:r>
              <a:rPr lang="en-US" dirty="0" smtClean="0"/>
              <a:t>Disk drives</a:t>
            </a:r>
          </a:p>
          <a:p>
            <a:pPr lvl="2"/>
            <a:r>
              <a:rPr lang="en-US" dirty="0" smtClean="0"/>
              <a:t>Screen</a:t>
            </a:r>
          </a:p>
          <a:p>
            <a:pPr lvl="2"/>
            <a:r>
              <a:rPr lang="en-US" dirty="0" smtClean="0"/>
              <a:t>Keyboard</a:t>
            </a:r>
          </a:p>
          <a:p>
            <a:pPr lvl="2"/>
            <a:r>
              <a:rPr lang="en-US" dirty="0" smtClean="0"/>
              <a:t>mouse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0840-9259-4117-A1DD-F2BC8C1FA88F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operating system: has two main parts</a:t>
            </a:r>
          </a:p>
          <a:p>
            <a:pPr lvl="1"/>
            <a:r>
              <a:rPr lang="en-US" dirty="0" smtClean="0"/>
              <a:t>Kernel: allocates machine resources </a:t>
            </a:r>
          </a:p>
          <a:p>
            <a:pPr lvl="2"/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disk space</a:t>
            </a:r>
          </a:p>
          <a:p>
            <a:pPr lvl="2"/>
            <a:r>
              <a:rPr lang="en-US" dirty="0" smtClean="0"/>
              <a:t>CPU cycles</a:t>
            </a:r>
          </a:p>
          <a:p>
            <a:pPr lvl="1"/>
            <a:r>
              <a:rPr lang="en-US" dirty="0" smtClean="0"/>
              <a:t>System programs</a:t>
            </a:r>
          </a:p>
          <a:p>
            <a:pPr lvl="2"/>
            <a:r>
              <a:rPr lang="en-US" dirty="0" smtClean="0"/>
              <a:t>Handles higher level functions</a:t>
            </a:r>
          </a:p>
          <a:p>
            <a:pPr lvl="2"/>
            <a:r>
              <a:rPr lang="en-US" dirty="0" smtClean="0"/>
              <a:t>Servers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51F-66B7-447D-92CB-28C1CF265916}" type="datetime1">
              <a:rPr lang="en-US" smtClean="0"/>
              <a:t>1/4/12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Technology Timeout: proc directory</a:t>
            </a:r>
          </a:p>
          <a:p>
            <a:pPr lvl="1"/>
            <a:r>
              <a:rPr lang="en-US" dirty="0" smtClean="0"/>
              <a:t>Contains files about Linux</a:t>
            </a:r>
          </a:p>
          <a:p>
            <a:pPr lvl="1">
              <a:buNone/>
            </a:pPr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/proc</a:t>
            </a:r>
          </a:p>
          <a:p>
            <a:pPr lvl="1">
              <a:buNone/>
            </a:pPr>
            <a:r>
              <a:rPr lang="en-US" dirty="0" smtClean="0"/>
              <a:t>$cat version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AA20-7A04-4EB2-8436-42E14F8A5A99}" type="datetime1">
              <a:rPr lang="en-US" smtClean="0"/>
              <a:t>1/4/12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209" y="2895600"/>
            <a:ext cx="8285591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Timeout: proc directory</a:t>
            </a:r>
          </a:p>
          <a:p>
            <a:pPr>
              <a:buNone/>
            </a:pPr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/proc</a:t>
            </a:r>
          </a:p>
          <a:p>
            <a:pPr>
              <a:buNone/>
            </a:pPr>
            <a:r>
              <a:rPr lang="en-US" dirty="0" smtClean="0"/>
              <a:t>$cat </a:t>
            </a:r>
            <a:r>
              <a:rPr lang="en-US" dirty="0" err="1" smtClean="0"/>
              <a:t>cpuinfo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89F3-7343-4925-9559-5D30ABA5F3C2}" type="datetime1">
              <a:rPr lang="en-US" smtClean="0"/>
              <a:t>1/4/12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809864"/>
            <a:ext cx="6460888" cy="444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1212</Words>
  <Application>Microsoft Macintosh PowerPoint</Application>
  <PresentationFormat>On-screen Show (4:3)</PresentationFormat>
  <Paragraphs>409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Unit 1 Linux Background and Open Source Joe Oakes Penn State</vt:lpstr>
      <vt:lpstr>Linux: Overview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</vt:lpstr>
      <vt:lpstr>What is Linux?: Filesystem</vt:lpstr>
      <vt:lpstr>PowerPoint Presentation</vt:lpstr>
      <vt:lpstr>PowerPoint Presentation</vt:lpstr>
      <vt:lpstr>What is Linux?</vt:lpstr>
      <vt:lpstr>What is Linux?</vt:lpstr>
      <vt:lpstr>What is Linux?</vt:lpstr>
      <vt:lpstr>What is Linux?</vt:lpstr>
      <vt:lpstr>What is Linux?</vt:lpstr>
      <vt:lpstr>What is Linux?</vt:lpstr>
    </vt:vector>
  </TitlesOfParts>
  <Company>Penn State Abington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Linux Background on Linux and Open Source</dc:title>
  <dc:creator>Oakes, Joseph</dc:creator>
  <cp:lastModifiedBy>Joseph Oakes</cp:lastModifiedBy>
  <cp:revision>65</cp:revision>
  <dcterms:created xsi:type="dcterms:W3CDTF">2009-01-29T14:59:21Z</dcterms:created>
  <dcterms:modified xsi:type="dcterms:W3CDTF">2012-01-04T19:16:29Z</dcterms:modified>
</cp:coreProperties>
</file>