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4" r:id="rId4"/>
    <p:sldId id="265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1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4BF0F-41B5-4213-9D2C-4352B0A918E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7F0A-B0BC-4A52-B971-BCDFB4A9C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728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B9B1-756C-4833-8A15-315077790FC2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138-4DC6-4555-9C7F-C9460E975437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CBC-64B8-46D5-AF98-2C99D6DED7BA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D65-6F98-4AF0-88D7-2DE1D7C332EE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D5A-A2E0-4888-BC99-82112D8CC78F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E20E-EBE3-45EE-AEB8-37894F6B80BB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022B-9920-4435-8BC3-3470C55264A2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88C5-729D-4446-8557-8024E6CC144C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8AF3-0D92-4295-A1F6-0806F8F7590F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CAE4-3735-4C3B-AC6E-6E17832FE16C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18C3-216B-42E3-AF31-1DB195E4C015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0A7D-E475-4BE3-83DF-37CAAA92DC8B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49F4-C8F9-E44A-943F-D5FB4EC18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</a:t>
            </a:r>
            <a:r>
              <a:rPr lang="en-US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 </a:t>
            </a:r>
            <a:r>
              <a:rPr lang="en-US" dirty="0" smtClean="0"/>
              <a:t>- Bash Shell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Joe Oakes</a:t>
            </a:r>
            <a:br>
              <a:rPr lang="en-US" dirty="0" smtClean="0"/>
            </a:br>
            <a:r>
              <a:rPr lang="en-US" dirty="0" smtClean="0"/>
              <a:t>Penn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70E4-AD41-4684-A527-9F6AF2D7C245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Shell: Top Command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9102435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ular Callout 10"/>
          <p:cNvSpPr/>
          <p:nvPr/>
        </p:nvSpPr>
        <p:spPr>
          <a:xfrm>
            <a:off x="457200" y="1417638"/>
            <a:ext cx="3505200" cy="609600"/>
          </a:xfrm>
          <a:prstGeom prst="wedgeRoundRectCallout">
            <a:avLst>
              <a:gd name="adj1" fmla="val -25723"/>
              <a:gd name="adj2" fmla="val 12635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running time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0" y="5746750"/>
            <a:ext cx="1295400" cy="609600"/>
          </a:xfrm>
          <a:prstGeom prst="wedgeRoundRectCallout">
            <a:avLst>
              <a:gd name="adj1" fmla="val -23196"/>
              <a:gd name="adj2" fmla="val -9552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Processes IDs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124200" y="5856287"/>
            <a:ext cx="3581400" cy="865188"/>
          </a:xfrm>
          <a:prstGeom prst="wedgeRoundRectCallout">
            <a:avLst>
              <a:gd name="adj1" fmla="val -67079"/>
              <a:gd name="adj2" fmla="val -11011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Nice Value: </a:t>
            </a:r>
            <a:r>
              <a:rPr lang="en-US" dirty="0" smtClean="0"/>
              <a:t>processes that will run at a lower </a:t>
            </a:r>
            <a:r>
              <a:rPr lang="en-US" dirty="0" smtClean="0"/>
              <a:t>priority – value higher, + lower priority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600200" y="5856287"/>
            <a:ext cx="1371600" cy="609600"/>
          </a:xfrm>
          <a:prstGeom prst="wedgeRoundRectCallout">
            <a:avLst>
              <a:gd name="adj1" fmla="val -22501"/>
              <a:gd name="adj2" fmla="val -10802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 of the task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Shell: Top Command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02435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2438400" y="4648200"/>
            <a:ext cx="1600200" cy="1708150"/>
          </a:xfrm>
          <a:prstGeom prst="wedgeRoundRectCallout">
            <a:avLst>
              <a:gd name="adj1" fmla="val 20071"/>
              <a:gd name="adj2" fmla="val -730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 size (kb) non-swapped physical memory a task has used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0" y="4495800"/>
            <a:ext cx="2133600" cy="1219200"/>
          </a:xfrm>
          <a:prstGeom prst="wedgeRoundRectCallout">
            <a:avLst>
              <a:gd name="adj1" fmla="val 79055"/>
              <a:gd name="adj2" fmla="val -669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Image: virtual memory used by the task VIRT = SWAP + RES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191000" y="4348162"/>
            <a:ext cx="1600200" cy="2008188"/>
          </a:xfrm>
          <a:prstGeom prst="wedgeRoundRectCallout">
            <a:avLst>
              <a:gd name="adj1" fmla="val -54268"/>
              <a:gd name="adj2" fmla="val -5625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</a:t>
            </a:r>
            <a:r>
              <a:rPr lang="en-US" dirty="0" err="1" smtClean="0"/>
              <a:t>Mem</a:t>
            </a:r>
            <a:r>
              <a:rPr lang="en-US" dirty="0" smtClean="0"/>
              <a:t> size: the amount of shared memory used by a task.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553200" y="4648199"/>
            <a:ext cx="2362200" cy="2073275"/>
          </a:xfrm>
          <a:prstGeom prst="wedgeRoundRectCallout">
            <a:avLst>
              <a:gd name="adj1" fmla="val -129961"/>
              <a:gd name="adj2" fmla="val -1026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status: D = uninterruptible sleep</a:t>
            </a:r>
          </a:p>
          <a:p>
            <a:pPr algn="ctr"/>
            <a:r>
              <a:rPr lang="en-US" dirty="0" smtClean="0"/>
              <a:t>R = running</a:t>
            </a:r>
          </a:p>
          <a:p>
            <a:pPr algn="ctr"/>
            <a:r>
              <a:rPr lang="en-US" dirty="0" smtClean="0"/>
              <a:t>S = sleeping</a:t>
            </a:r>
          </a:p>
          <a:p>
            <a:pPr algn="ctr"/>
            <a:r>
              <a:rPr lang="en-US" dirty="0" smtClean="0"/>
              <a:t>T = traced or stopped</a:t>
            </a:r>
          </a:p>
          <a:p>
            <a:pPr algn="ctr"/>
            <a:r>
              <a:rPr lang="en-US" dirty="0" smtClean="0"/>
              <a:t>Z = zombie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%CPU -- CPU usage The task's share of the elapsed CPU time since the last screen update, expressed as a percentage of total CPU time. </a:t>
            </a: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 smtClean="0"/>
              <a:t>-- CPU Time Total CPU time the task has used since it started. </a:t>
            </a:r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 smtClean="0"/>
              <a:t>MEM -- Memory usage (RES) A task's currently used share of available physical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Enter q to quit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2435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Bash (Unix Shell)?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Bash Supports the following features</a:t>
            </a:r>
          </a:p>
          <a:p>
            <a:pPr lvl="1"/>
            <a:r>
              <a:rPr lang="en-US" b="1" dirty="0" smtClean="0"/>
              <a:t>Command Line completion: </a:t>
            </a:r>
            <a:r>
              <a:rPr lang="en-US" dirty="0" smtClean="0"/>
              <a:t>to match partly typed program names, filenames and variable names – use the tab key</a:t>
            </a:r>
          </a:p>
          <a:p>
            <a:pPr lvl="1"/>
            <a:r>
              <a:rPr lang="en-US" dirty="0" smtClean="0"/>
              <a:t>Show the contents of the environment variable $PIPESTATUS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029200" y="4019130"/>
            <a:ext cx="3505200" cy="609600"/>
          </a:xfrm>
          <a:prstGeom prst="wedgeRoundRectCallout">
            <a:avLst>
              <a:gd name="adj1" fmla="val -74093"/>
              <a:gd name="adj2" fmla="val 29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Tab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5" y="3876255"/>
            <a:ext cx="4374355" cy="77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5" y="4953000"/>
            <a:ext cx="531270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Bash (Unix Shell)?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981199"/>
          </a:xfrm>
        </p:spPr>
        <p:txBody>
          <a:bodyPr>
            <a:normAutofit/>
          </a:bodyPr>
          <a:lstStyle/>
          <a:p>
            <a:r>
              <a:rPr lang="en-US" dirty="0" smtClean="0"/>
              <a:t>Bash can perform integer calculations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181600" y="3747667"/>
            <a:ext cx="1905000" cy="609600"/>
          </a:xfrm>
          <a:prstGeom prst="wedgeRoundRectCallout">
            <a:avLst>
              <a:gd name="adj1" fmla="val -74093"/>
              <a:gd name="adj2" fmla="val 29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5" y="3680992"/>
            <a:ext cx="4676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5" y="4800600"/>
            <a:ext cx="5724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ular Callout 10"/>
          <p:cNvSpPr/>
          <p:nvPr/>
        </p:nvSpPr>
        <p:spPr>
          <a:xfrm>
            <a:off x="6248400" y="4914900"/>
            <a:ext cx="2133600" cy="609600"/>
          </a:xfrm>
          <a:prstGeom prst="wedgeRoundRectCallout">
            <a:avLst>
              <a:gd name="adj1" fmla="val -74093"/>
              <a:gd name="adj2" fmla="val 29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 Script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cd</a:t>
            </a:r>
            <a:r>
              <a:rPr lang="en-US" dirty="0" smtClean="0"/>
              <a:t> – change directory to your home</a:t>
            </a:r>
          </a:p>
          <a:p>
            <a:r>
              <a:rPr lang="en-US" dirty="0" smtClean="0"/>
              <a:t>Use the vim editor to create a new shell script file script1.sh</a:t>
            </a:r>
          </a:p>
          <a:p>
            <a:r>
              <a:rPr lang="en-US" dirty="0" smtClean="0"/>
              <a:t>Go into Insert mode using I key</a:t>
            </a:r>
          </a:p>
          <a:p>
            <a:r>
              <a:rPr lang="en-US" dirty="0" smtClean="0"/>
              <a:t>Add the following to the file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181600" y="4572000"/>
            <a:ext cx="3505200" cy="609600"/>
          </a:xfrm>
          <a:prstGeom prst="wedgeRoundRectCallout">
            <a:avLst>
              <a:gd name="adj1" fmla="val -74093"/>
              <a:gd name="adj2" fmla="val 29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Vim editor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48150"/>
            <a:ext cx="37623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21526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ular Callout 11"/>
          <p:cNvSpPr/>
          <p:nvPr/>
        </p:nvSpPr>
        <p:spPr>
          <a:xfrm>
            <a:off x="3581400" y="5553075"/>
            <a:ext cx="3505200" cy="609600"/>
          </a:xfrm>
          <a:prstGeom prst="wedgeRoundRectCallout">
            <a:avLst>
              <a:gd name="adj1" fmla="val -74093"/>
              <a:gd name="adj2" fmla="val 29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mode using I key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 Script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the file to execute it must know where the bash shell is located #!/bin/bash</a:t>
            </a:r>
          </a:p>
          <a:p>
            <a:r>
              <a:rPr lang="en-US" dirty="0" smtClean="0"/>
              <a:t>To get out of Insert mode hit the escape key</a:t>
            </a:r>
          </a:p>
          <a:p>
            <a:r>
              <a:rPr lang="en-US" dirty="0" smtClean="0"/>
              <a:t>Enter : colon then enter w (write) and q(quit)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3810000"/>
            <a:ext cx="373582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5553075"/>
            <a:ext cx="1495425" cy="111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ular Callout 11"/>
          <p:cNvSpPr/>
          <p:nvPr/>
        </p:nvSpPr>
        <p:spPr>
          <a:xfrm>
            <a:off x="2895600" y="5746750"/>
            <a:ext cx="3505200" cy="609600"/>
          </a:xfrm>
          <a:prstGeom prst="wedgeRoundRectCallout">
            <a:avLst>
              <a:gd name="adj1" fmla="val -90126"/>
              <a:gd name="adj2" fmla="val 49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from buffer memory to hard drive and quit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 Script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List out the file: </a:t>
            </a:r>
            <a:r>
              <a:rPr lang="en-US" dirty="0" err="1" smtClean="0"/>
              <a:t>ls</a:t>
            </a:r>
            <a:r>
              <a:rPr lang="en-US" dirty="0" smtClean="0"/>
              <a:t> –l script1.sh</a:t>
            </a:r>
          </a:p>
          <a:p>
            <a:r>
              <a:rPr lang="en-US" dirty="0" smtClean="0"/>
              <a:t>Notice it needs execute permissions to run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chmod</a:t>
            </a:r>
            <a:r>
              <a:rPr lang="en-US" b="1" dirty="0" smtClean="0"/>
              <a:t> +x script1.sh</a:t>
            </a:r>
          </a:p>
          <a:p>
            <a:r>
              <a:rPr lang="en-US" dirty="0" smtClean="0"/>
              <a:t>Now it has execute permissions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419600"/>
            <a:ext cx="7639050" cy="171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ular Callout 11"/>
          <p:cNvSpPr/>
          <p:nvPr/>
        </p:nvSpPr>
        <p:spPr>
          <a:xfrm>
            <a:off x="1371600" y="3657600"/>
            <a:ext cx="3505200" cy="609600"/>
          </a:xfrm>
          <a:prstGeom prst="wedgeRoundRectCallout">
            <a:avLst>
              <a:gd name="adj1" fmla="val -41757"/>
              <a:gd name="adj2" fmla="val 1529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execute permissions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143000" y="6248400"/>
            <a:ext cx="3505200" cy="609600"/>
          </a:xfrm>
          <a:prstGeom prst="wedgeRoundRectCallout">
            <a:avLst>
              <a:gd name="adj1" fmla="val -34148"/>
              <a:gd name="adj2" fmla="val -752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execute permissions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Bash Shell Script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To execute the script</a:t>
            </a:r>
          </a:p>
          <a:p>
            <a:r>
              <a:rPr lang="en-US" dirty="0" smtClean="0"/>
              <a:t>./script1.sh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876800"/>
            <a:ext cx="47857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ular Callout 11"/>
          <p:cNvSpPr/>
          <p:nvPr/>
        </p:nvSpPr>
        <p:spPr>
          <a:xfrm>
            <a:off x="2895600" y="3962400"/>
            <a:ext cx="3505200" cy="609600"/>
          </a:xfrm>
          <a:prstGeom prst="wedgeRoundRectCallout">
            <a:avLst>
              <a:gd name="adj1" fmla="val -41757"/>
              <a:gd name="adj2" fmla="val 1529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the script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Bash (Unix Shell)?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Bash is a Unix shell</a:t>
            </a:r>
          </a:p>
          <a:p>
            <a:r>
              <a:rPr lang="en-US" dirty="0" smtClean="0"/>
              <a:t>Written for the GNU Project as a free software replace for the Bourne shell (</a:t>
            </a:r>
            <a:r>
              <a:rPr lang="en-US" dirty="0" err="1" smtClean="0"/>
              <a:t>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There are other shells: </a:t>
            </a:r>
            <a:r>
              <a:rPr lang="en-US" dirty="0" err="1" smtClean="0"/>
              <a:t>csh</a:t>
            </a:r>
            <a:r>
              <a:rPr lang="en-US" dirty="0" smtClean="0"/>
              <a:t> – c shell, K </a:t>
            </a:r>
            <a:r>
              <a:rPr lang="en-US" dirty="0" err="1" smtClean="0"/>
              <a:t>korn</a:t>
            </a:r>
            <a:r>
              <a:rPr lang="en-US" dirty="0" smtClean="0"/>
              <a:t> shell</a:t>
            </a:r>
            <a:endParaRPr lang="en-US" dirty="0" smtClean="0"/>
          </a:p>
          <a:p>
            <a:r>
              <a:rPr lang="en-US" dirty="0" smtClean="0"/>
              <a:t>Default shell on Linux and Mac OS X</a:t>
            </a:r>
          </a:p>
          <a:p>
            <a:r>
              <a:rPr lang="en-US" dirty="0" smtClean="0"/>
              <a:t>Available on Windows using </a:t>
            </a:r>
            <a:r>
              <a:rPr lang="en-US" dirty="0" err="1" smtClean="0"/>
              <a:t>Cygwin</a:t>
            </a:r>
            <a:r>
              <a:rPr lang="en-US" dirty="0" smtClean="0"/>
              <a:t> and </a:t>
            </a:r>
            <a:r>
              <a:rPr lang="en-US" dirty="0" err="1" smtClean="0"/>
              <a:t>MinGW</a:t>
            </a:r>
            <a:endParaRPr lang="en-US" dirty="0" smtClean="0"/>
          </a:p>
          <a:p>
            <a:r>
              <a:rPr lang="en-US" dirty="0" smtClean="0"/>
              <a:t>Bash is a command processor</a:t>
            </a:r>
          </a:p>
          <a:p>
            <a:r>
              <a:rPr lang="en-US" dirty="0" smtClean="0"/>
              <a:t>User types in commands which causes 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Shell: Version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49418"/>
            <a:ext cx="8991600" cy="212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72075"/>
            <a:ext cx="36957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5181600" y="4867275"/>
            <a:ext cx="3505200" cy="1152525"/>
          </a:xfrm>
          <a:prstGeom prst="wedgeRoundRectCallout">
            <a:avLst>
              <a:gd name="adj1" fmla="val -93387"/>
              <a:gd name="adj2" fmla="val 1456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 Variable SHELL</a:t>
            </a:r>
          </a:p>
          <a:p>
            <a:pPr algn="ctr"/>
            <a:r>
              <a:rPr lang="en-US" dirty="0" smtClean="0"/>
              <a:t>Use the echo command to display the contents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953000" y="1296893"/>
            <a:ext cx="3505200" cy="1152525"/>
          </a:xfrm>
          <a:prstGeom prst="wedgeRoundRectCallout">
            <a:avLst>
              <a:gd name="adj1" fmla="val -102354"/>
              <a:gd name="adj2" fmla="val 740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bash with the –version option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Shell: Version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20718"/>
            <a:ext cx="3924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ular Callout 10"/>
          <p:cNvSpPr/>
          <p:nvPr/>
        </p:nvSpPr>
        <p:spPr>
          <a:xfrm>
            <a:off x="4953000" y="1296893"/>
            <a:ext cx="3505200" cy="1152525"/>
          </a:xfrm>
          <a:prstGeom prst="wedgeRoundRectCallout">
            <a:avLst>
              <a:gd name="adj1" fmla="val -90126"/>
              <a:gd name="adj2" fmla="val -94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dirty="0" err="1" smtClean="0"/>
              <a:t>s</a:t>
            </a:r>
            <a:r>
              <a:rPr lang="en-US" dirty="0" smtClean="0"/>
              <a:t> – show running processes –p option select by process ID - $ returns the PID process identification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629025"/>
            <a:ext cx="37528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4572000" y="3429000"/>
            <a:ext cx="3505200" cy="1152525"/>
          </a:xfrm>
          <a:prstGeom prst="wedgeRoundRectCallout">
            <a:avLst>
              <a:gd name="adj1" fmla="val -94746"/>
              <a:gd name="adj2" fmla="val 2035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the c shell is running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Shell: </a:t>
            </a:r>
            <a:r>
              <a:rPr lang="en-US" dirty="0" err="1" smtClean="0"/>
              <a:t>csh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1676400" y="4495801"/>
            <a:ext cx="3505200" cy="457200"/>
          </a:xfrm>
          <a:prstGeom prst="wedgeRoundRectCallout">
            <a:avLst>
              <a:gd name="adj1" fmla="val -93931"/>
              <a:gd name="adj2" fmla="val -647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Symbolic  Link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23" y="2209800"/>
            <a:ext cx="9147223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ular Callout 10"/>
          <p:cNvSpPr/>
          <p:nvPr/>
        </p:nvSpPr>
        <p:spPr>
          <a:xfrm>
            <a:off x="4953000" y="1296893"/>
            <a:ext cx="3505200" cy="760507"/>
          </a:xfrm>
          <a:prstGeom prst="wedgeRoundRectCallout">
            <a:avLst>
              <a:gd name="adj1" fmla="val -102354"/>
              <a:gd name="adj2" fmla="val 740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page for C shell </a:t>
            </a:r>
            <a:r>
              <a:rPr lang="en-US" dirty="0" err="1" smtClean="0"/>
              <a:t>csh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3657600"/>
            <a:ext cx="906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23" y="5110162"/>
            <a:ext cx="2819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ular Callout 14"/>
          <p:cNvSpPr/>
          <p:nvPr/>
        </p:nvSpPr>
        <p:spPr>
          <a:xfrm>
            <a:off x="3962400" y="5334000"/>
            <a:ext cx="3505200" cy="457200"/>
          </a:xfrm>
          <a:prstGeom prst="wedgeRoundRectCallout">
            <a:avLst>
              <a:gd name="adj1" fmla="val -83877"/>
              <a:gd name="adj2" fmla="val 606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shell start up</a:t>
            </a:r>
          </a:p>
          <a:p>
            <a:pPr algn="ctr"/>
            <a:r>
              <a:rPr lang="en-US" dirty="0" smtClean="0"/>
              <a:t>Use Exit to exit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Bash (Unix Shell)?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Bash Supports the following features</a:t>
            </a:r>
          </a:p>
          <a:p>
            <a:pPr lvl="1"/>
            <a:r>
              <a:rPr lang="en-US" b="1" dirty="0" smtClean="0"/>
              <a:t>Wildcarding</a:t>
            </a:r>
            <a:r>
              <a:rPr lang="en-US" dirty="0" smtClean="0"/>
              <a:t>: using ? *</a:t>
            </a:r>
          </a:p>
          <a:p>
            <a:pPr lvl="1"/>
            <a:r>
              <a:rPr lang="en-US" b="1" dirty="0" smtClean="0"/>
              <a:t>Piping</a:t>
            </a:r>
            <a:r>
              <a:rPr lang="en-US" dirty="0" smtClean="0"/>
              <a:t>: chaining the output of a process (</a:t>
            </a:r>
            <a:r>
              <a:rPr lang="en-US" dirty="0" err="1" smtClean="0"/>
              <a:t>stdout</a:t>
            </a:r>
            <a:r>
              <a:rPr lang="en-US" dirty="0" smtClean="0"/>
              <a:t>) to the input feed (</a:t>
            </a:r>
            <a:r>
              <a:rPr lang="en-US" dirty="0" err="1" smtClean="0"/>
              <a:t>stdin</a:t>
            </a:r>
            <a:r>
              <a:rPr lang="en-US" dirty="0" smtClean="0"/>
              <a:t>) of another process</a:t>
            </a:r>
          </a:p>
          <a:p>
            <a:pPr lvl="1"/>
            <a:r>
              <a:rPr lang="en-US" b="1" dirty="0" smtClean="0"/>
              <a:t>Here documents</a:t>
            </a:r>
            <a:r>
              <a:rPr lang="en-US" dirty="0" smtClean="0"/>
              <a:t>: Content of a document is redirected to </a:t>
            </a:r>
            <a:r>
              <a:rPr lang="en-US" dirty="0" err="1" smtClean="0"/>
              <a:t>stdin</a:t>
            </a:r>
            <a:r>
              <a:rPr lang="en-US" dirty="0" smtClean="0"/>
              <a:t> (standard input)</a:t>
            </a:r>
          </a:p>
          <a:p>
            <a:pPr lvl="1"/>
            <a:r>
              <a:rPr lang="en-US" dirty="0" smtClean="0"/>
              <a:t>Command substitution</a:t>
            </a:r>
          </a:p>
          <a:p>
            <a:pPr lvl="1"/>
            <a:r>
              <a:rPr lang="en-US" b="1" dirty="0" smtClean="0"/>
              <a:t>Variables: </a:t>
            </a:r>
            <a:r>
              <a:rPr lang="en-US" dirty="0" smtClean="0"/>
              <a:t>a storage location with an identifier</a:t>
            </a:r>
            <a:endParaRPr lang="en-US" b="1" dirty="0" smtClean="0"/>
          </a:p>
          <a:p>
            <a:pPr lvl="1"/>
            <a:r>
              <a:rPr lang="en-US" b="1" dirty="0" smtClean="0"/>
              <a:t>Control structures </a:t>
            </a:r>
            <a:r>
              <a:rPr lang="en-US" dirty="0" smtClean="0"/>
              <a:t>for condition testing and iteration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Unit 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Shell: Wildcards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133975" y="1417637"/>
            <a:ext cx="3505200" cy="1152525"/>
          </a:xfrm>
          <a:prstGeom prst="wedgeRoundRectCallout">
            <a:avLst>
              <a:gd name="adj1" fmla="val -103984"/>
              <a:gd name="adj2" fmla="val 4679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directory file listing showing all files (</a:t>
            </a:r>
            <a:r>
              <a:rPr lang="en-US" dirty="0" err="1" smtClean="0"/>
              <a:t>ls</a:t>
            </a:r>
            <a:r>
              <a:rPr lang="en-US" dirty="0" smtClean="0"/>
              <a:t> –la) with the * wildcard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800"/>
            <a:ext cx="6734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876800"/>
            <a:ext cx="68389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5486400" y="3724275"/>
            <a:ext cx="3505200" cy="1152525"/>
          </a:xfrm>
          <a:prstGeom prst="wedgeRoundRectCallout">
            <a:avLst>
              <a:gd name="adj1" fmla="val -100452"/>
              <a:gd name="adj2" fmla="val 6993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 wildcard ? Using question mark – it will look for three characters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57200" y="1295401"/>
            <a:ext cx="3505200" cy="914400"/>
          </a:xfrm>
          <a:prstGeom prst="wedgeRoundRectCallout">
            <a:avLst>
              <a:gd name="adj1" fmla="val -14853"/>
              <a:gd name="adj2" fmla="val 9414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cd</a:t>
            </a:r>
            <a:r>
              <a:rPr lang="en-US" dirty="0" smtClean="0"/>
              <a:t> – change directory to your home using </a:t>
            </a:r>
            <a:r>
              <a:rPr lang="en-US" dirty="0" err="1" smtClean="0"/>
              <a:t>cd</a:t>
            </a:r>
            <a:r>
              <a:rPr lang="en-US" dirty="0" smtClean="0"/>
              <a:t> ~ </a:t>
            </a:r>
            <a:r>
              <a:rPr lang="en-US" dirty="0" err="1" smtClean="0"/>
              <a:t>tilda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Shell: Wildcards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181600" y="1100137"/>
            <a:ext cx="3505200" cy="1152525"/>
          </a:xfrm>
          <a:prstGeom prst="wedgeRoundRectCallout">
            <a:avLst>
              <a:gd name="adj1" fmla="val -80343"/>
              <a:gd name="adj2" fmla="val 244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 environment variable FOO with the contents that hold a wildcard character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00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276600"/>
            <a:ext cx="36290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4419600" y="2700337"/>
            <a:ext cx="3505200" cy="1152525"/>
          </a:xfrm>
          <a:prstGeom prst="wedgeRoundRectCallout">
            <a:avLst>
              <a:gd name="adj1" fmla="val -86322"/>
              <a:gd name="adj2" fmla="val 96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echo without the $ will just echo the literal characters FOO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419600" y="3971925"/>
            <a:ext cx="3505200" cy="904875"/>
          </a:xfrm>
          <a:prstGeom prst="wedgeRoundRectCallout">
            <a:avLst>
              <a:gd name="adj1" fmla="val -82518"/>
              <a:gd name="adj2" fmla="val -2389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$FOO doesn’t seem to work since it contains  the * wildcard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419600" y="5191125"/>
            <a:ext cx="3505200" cy="1152525"/>
          </a:xfrm>
          <a:prstGeom prst="wedgeRoundRectCallout">
            <a:avLst>
              <a:gd name="adj1" fmla="val -76268"/>
              <a:gd name="adj2" fmla="val -6312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“” double quotes around the variable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Shell: Piping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8386-BAA1-4E5C-B6F9-8E1A55A04C41}" type="datetime1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49F4-C8F9-E44A-943F-D5FB4EC180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Linux Unit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133975" y="1417637"/>
            <a:ext cx="3505200" cy="1152525"/>
          </a:xfrm>
          <a:prstGeom prst="wedgeRoundRectCallout">
            <a:avLst>
              <a:gd name="adj1" fmla="val -103984"/>
              <a:gd name="adj2" fmla="val 4679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directory file listing showing all files (</a:t>
            </a:r>
            <a:r>
              <a:rPr lang="en-US" dirty="0" err="1" smtClean="0"/>
              <a:t>ls</a:t>
            </a:r>
            <a:r>
              <a:rPr lang="en-US" dirty="0" smtClean="0"/>
              <a:t> –la) </a:t>
            </a:r>
            <a:r>
              <a:rPr lang="en-US" dirty="0" err="1" smtClean="0"/>
              <a:t>stdout</a:t>
            </a:r>
            <a:r>
              <a:rPr lang="en-US" dirty="0" smtClean="0"/>
              <a:t> is piped into </a:t>
            </a:r>
            <a:r>
              <a:rPr lang="en-US" dirty="0" err="1" smtClean="0"/>
              <a:t>stdin</a:t>
            </a:r>
            <a:r>
              <a:rPr lang="en-US" dirty="0" smtClean="0"/>
              <a:t> of the </a:t>
            </a:r>
            <a:r>
              <a:rPr lang="en-US" dirty="0" err="1" smtClean="0"/>
              <a:t>grep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" y="2570162"/>
            <a:ext cx="61626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53000"/>
            <a:ext cx="66198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ular Callout 12"/>
          <p:cNvSpPr/>
          <p:nvPr/>
        </p:nvSpPr>
        <p:spPr>
          <a:xfrm>
            <a:off x="5486400" y="3579812"/>
            <a:ext cx="3505200" cy="1373188"/>
          </a:xfrm>
          <a:prstGeom prst="wedgeRoundRectCallout">
            <a:avLst>
              <a:gd name="adj1" fmla="val -34962"/>
              <a:gd name="adj2" fmla="val 7315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hidden file notice the . character in the file name. It is located in the users home directory and used to configure the shell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7264</TotalTime>
  <Words>810</Words>
  <Application>Microsoft Office PowerPoint</Application>
  <PresentationFormat>On-screen Show (4:3)</PresentationFormat>
  <Paragraphs>150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Unit 2 Linux - Bash Shell Joe Oakes Penn State</vt:lpstr>
      <vt:lpstr>What is Bash (Unix Shell)?</vt:lpstr>
      <vt:lpstr>Bash Shell: Version</vt:lpstr>
      <vt:lpstr>Bash Shell: Version</vt:lpstr>
      <vt:lpstr>Bash Shell: csh shell</vt:lpstr>
      <vt:lpstr>What is Bash (Unix Shell)?</vt:lpstr>
      <vt:lpstr>Bash Shell: Wildcards</vt:lpstr>
      <vt:lpstr>Bash Shell: Wildcards</vt:lpstr>
      <vt:lpstr>Bash Shell: Piping</vt:lpstr>
      <vt:lpstr>Bash Shell: Top Command</vt:lpstr>
      <vt:lpstr>Bash Shell: Top Command</vt:lpstr>
      <vt:lpstr>Slide 12</vt:lpstr>
      <vt:lpstr>What is Bash (Unix Shell)?</vt:lpstr>
      <vt:lpstr>What is Bash (Unix Shell)?</vt:lpstr>
      <vt:lpstr>Bash Shell Script File</vt:lpstr>
      <vt:lpstr>Bash Shell Script File</vt:lpstr>
      <vt:lpstr>Bash Shell Script File</vt:lpstr>
      <vt:lpstr>Bash Shell Script File</vt:lpstr>
    </vt:vector>
  </TitlesOfParts>
  <Company>Penn State Abington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Linux Background on Linux and Open Source</dc:title>
  <dc:creator>Oakes, Joseph</dc:creator>
  <cp:lastModifiedBy>Joe Oakes</cp:lastModifiedBy>
  <cp:revision>93</cp:revision>
  <dcterms:created xsi:type="dcterms:W3CDTF">2009-01-29T14:59:21Z</dcterms:created>
  <dcterms:modified xsi:type="dcterms:W3CDTF">2013-09-02T20:02:32Z</dcterms:modified>
</cp:coreProperties>
</file>