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5" r:id="rId4"/>
    <p:sldId id="267" r:id="rId5"/>
    <p:sldId id="269" r:id="rId6"/>
    <p:sldId id="271" r:id="rId7"/>
    <p:sldId id="270" r:id="rId8"/>
    <p:sldId id="272" r:id="rId9"/>
    <p:sldId id="268" r:id="rId10"/>
    <p:sldId id="266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4BF0F-41B5-4213-9D2C-4352B0A918ED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F0A-B0BC-4A52-B971-BCDFB4A9C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728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B9B1-756C-4833-8A15-315077790FC2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138-4DC6-4555-9C7F-C9460E975437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CBC-64B8-46D5-AF98-2C99D6DED7BA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D65-6F98-4AF0-88D7-2DE1D7C332EE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D5A-A2E0-4888-BC99-82112D8CC78F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E20E-EBE3-45EE-AEB8-37894F6B80BB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22B-9920-4435-8BC3-3470C55264A2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88C5-729D-4446-8557-8024E6CC144C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8AF3-0D92-4295-A1F6-0806F8F7590F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CAE4-3735-4C3B-AC6E-6E17832FE16C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18C3-216B-42E3-AF31-1DB195E4C015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0A7D-E475-4BE3-83DF-37CAAA92DC8B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3</a:t>
            </a:r>
            <a:br>
              <a:rPr lang="en-US" dirty="0" smtClean="0"/>
            </a:br>
            <a:r>
              <a:rPr lang="en-US" dirty="0" smtClean="0"/>
              <a:t>Linux</a:t>
            </a:r>
            <a:br>
              <a:rPr lang="en-US" dirty="0" smtClean="0"/>
            </a:br>
            <a:r>
              <a:rPr lang="en-US" dirty="0" smtClean="0"/>
              <a:t>File and Folder Permissions</a:t>
            </a:r>
            <a:br>
              <a:rPr lang="en-US" dirty="0" smtClean="0"/>
            </a:br>
            <a:r>
              <a:rPr lang="en-US" dirty="0" smtClean="0"/>
              <a:t>Joe Oakes</a:t>
            </a:r>
            <a:br>
              <a:rPr lang="en-US" dirty="0" smtClean="0"/>
            </a:br>
            <a:r>
              <a:rPr lang="en-US" dirty="0" smtClean="0"/>
              <a:t>Penn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0E4-AD41-4684-A527-9F6AF2D7C245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file or directory has three basic permission types:</a:t>
            </a: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 - The Read permission refers to a user's capability to read the contents of the file.</a:t>
            </a:r>
          </a:p>
          <a:p>
            <a:pPr lvl="1"/>
            <a:r>
              <a:rPr lang="en-US" b="1" dirty="0" smtClean="0"/>
              <a:t>write</a:t>
            </a:r>
            <a:r>
              <a:rPr lang="en-US" dirty="0" smtClean="0"/>
              <a:t> - The Write permissions refer to a user's capability to write or modify a file or directory.</a:t>
            </a:r>
          </a:p>
          <a:p>
            <a:pPr lvl="1"/>
            <a:r>
              <a:rPr lang="en-US" b="1" dirty="0" smtClean="0"/>
              <a:t>execute</a:t>
            </a:r>
            <a:r>
              <a:rPr lang="en-US" dirty="0" smtClean="0"/>
              <a:t> - The Execute permission affects a user's capability to execute a file or view the contents of a directory.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commands that work with ownership and permissions</a:t>
            </a:r>
          </a:p>
          <a:p>
            <a:pPr lvl="1"/>
            <a:r>
              <a:rPr lang="en-US" dirty="0" err="1" smtClean="0"/>
              <a:t>chgrp</a:t>
            </a:r>
            <a:r>
              <a:rPr lang="en-US" dirty="0" smtClean="0"/>
              <a:t>: change group for a file or directory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: change file mode bits</a:t>
            </a:r>
          </a:p>
          <a:p>
            <a:pPr lvl="1"/>
            <a:r>
              <a:rPr lang="en-US" dirty="0" err="1" smtClean="0"/>
              <a:t>chown</a:t>
            </a:r>
            <a:r>
              <a:rPr lang="en-US" dirty="0" smtClean="0"/>
              <a:t>: change ownership for a file or directory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038601"/>
            <a:ext cx="5831034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134100" cy="274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/>
              <a:t>chmod</a:t>
            </a:r>
            <a:r>
              <a:rPr lang="en-US" sz="2400" dirty="0" smtClean="0"/>
              <a:t> numeric format accepts up to four octal digits.</a:t>
            </a:r>
          </a:p>
          <a:p>
            <a:r>
              <a:rPr lang="en-US" sz="2400" dirty="0" smtClean="0"/>
              <a:t>The rightmost three refer to permissions for the file owner, the group, and other users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2700" y="1417638"/>
            <a:ext cx="27813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2771724"/>
            <a:ext cx="6324600" cy="358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0" y="3581400"/>
            <a:ext cx="1600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0" y="4419600"/>
            <a:ext cx="1600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0" y="5181600"/>
            <a:ext cx="1600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0" y="6051550"/>
            <a:ext cx="1600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0"/>
            <a:ext cx="2514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81200" y="4648200"/>
            <a:ext cx="2514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981200" y="5486400"/>
            <a:ext cx="2514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30676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chmod</a:t>
            </a:r>
            <a:r>
              <a:rPr lang="en-US" dirty="0" smtClean="0"/>
              <a:t> numeric format accepts up to four octal digits.</a:t>
            </a:r>
          </a:p>
          <a:p>
            <a:pPr lvl="1"/>
            <a:r>
              <a:rPr lang="en-US" dirty="0" smtClean="0"/>
              <a:t>The next digit (fourth from the right) specifies special </a:t>
            </a:r>
            <a:r>
              <a:rPr lang="en-US" b="1" dirty="0" err="1" smtClean="0"/>
              <a:t>setuid</a:t>
            </a:r>
            <a:r>
              <a:rPr lang="en-US" dirty="0" smtClean="0"/>
              <a:t>, </a:t>
            </a:r>
            <a:r>
              <a:rPr lang="en-US" b="1" dirty="0" err="1" smtClean="0"/>
              <a:t>setgid</a:t>
            </a:r>
            <a:r>
              <a:rPr lang="en-US" dirty="0" smtClean="0"/>
              <a:t>, and </a:t>
            </a:r>
            <a:r>
              <a:rPr lang="en-US" b="1" dirty="0" smtClean="0"/>
              <a:t>sticky flags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set-user identification (</a:t>
            </a:r>
            <a:r>
              <a:rPr lang="en-US" b="1" dirty="0" err="1" smtClean="0"/>
              <a:t>setuid</a:t>
            </a:r>
            <a:r>
              <a:rPr lang="en-US" dirty="0" smtClean="0"/>
              <a:t>) permission is set on an executable file, a process that runs this file is granted access based on the owner of the file (usually root), rather than the user who is running the executable file.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90054"/>
            <a:ext cx="7848600" cy="141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1181100" y="5695950"/>
            <a:ext cx="1905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91000" y="4953000"/>
            <a:ext cx="1905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306762"/>
          </a:xfrm>
        </p:spPr>
        <p:txBody>
          <a:bodyPr>
            <a:normAutofit/>
          </a:bodyPr>
          <a:lstStyle/>
          <a:p>
            <a:r>
              <a:rPr lang="en-US" dirty="0" smtClean="0"/>
              <a:t>The set-group identification (</a:t>
            </a:r>
            <a:r>
              <a:rPr lang="en-US" b="1" dirty="0" err="1" smtClean="0"/>
              <a:t>setgid</a:t>
            </a:r>
            <a:r>
              <a:rPr lang="en-US" dirty="0" smtClean="0"/>
              <a:t>) permission is similar to </a:t>
            </a:r>
            <a:r>
              <a:rPr lang="en-US" dirty="0" err="1" smtClean="0"/>
              <a:t>setuid</a:t>
            </a:r>
            <a:r>
              <a:rPr lang="en-US" dirty="0" smtClean="0"/>
              <a:t>, except that the process's effective group ID (GID) is changed to the group owner of the file, and a user is granted access based on permissions granted to that group.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4543425"/>
            <a:ext cx="8568494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1485900" y="5686425"/>
            <a:ext cx="1905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91000" y="4848225"/>
            <a:ext cx="1905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3306762"/>
          </a:xfrm>
        </p:spPr>
        <p:txBody>
          <a:bodyPr>
            <a:normAutofit/>
          </a:bodyPr>
          <a:lstStyle/>
          <a:p>
            <a:r>
              <a:rPr lang="en-US" dirty="0" smtClean="0"/>
              <a:t>The sticky bit is a permission bit that protects the files within a directory. If the directory has the sticky bit set, a file can be deleted only by the owner of the file, the owner of the directory, or by root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95" y="3962400"/>
            <a:ext cx="852940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2447924" y="4267200"/>
            <a:ext cx="2428875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7394" y="4953000"/>
            <a:ext cx="1823805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7394" y="5876925"/>
            <a:ext cx="1823805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581401" y="52578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Symbolic Notation of File system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133600"/>
            <a:ext cx="84105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7943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Symbolic Notation of File system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59150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96692"/>
            <a:ext cx="7239000" cy="228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609601" y="4191000"/>
            <a:ext cx="1524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71600" y="5029200"/>
            <a:ext cx="152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90800" y="4419600"/>
            <a:ext cx="1524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90800" y="5257800"/>
            <a:ext cx="1524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71600" y="5781675"/>
            <a:ext cx="152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Symbolic Notation of File system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946552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and Folder permissions are a good security feature</a:t>
            </a:r>
          </a:p>
          <a:p>
            <a:r>
              <a:rPr lang="en-US" dirty="0" smtClean="0"/>
              <a:t>But if the assigned permission were not correctly performed that could be a vulnerability</a:t>
            </a:r>
          </a:p>
          <a:p>
            <a:r>
              <a:rPr lang="en-US" dirty="0" smtClean="0"/>
              <a:t>Each file and directory has three user based permission groups: Owner, Group, All users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owner</a:t>
            </a:r>
            <a:r>
              <a:rPr lang="en-US" dirty="0" smtClean="0"/>
              <a:t> - The Owner permissions apply only the owner of the file or directory, they will not impact the actions of other users.</a:t>
            </a:r>
          </a:p>
          <a:p>
            <a:r>
              <a:rPr lang="en-US" b="1" dirty="0" smtClean="0"/>
              <a:t>group</a:t>
            </a:r>
            <a:r>
              <a:rPr lang="en-US" dirty="0" smtClean="0"/>
              <a:t> - The Group permissions apply only to the group that has been assigned to the file or directory, they will not effect the actions of other users.</a:t>
            </a:r>
          </a:p>
          <a:p>
            <a:r>
              <a:rPr lang="en-US" b="1" dirty="0" smtClean="0"/>
              <a:t>all users</a:t>
            </a:r>
            <a:r>
              <a:rPr lang="en-US" dirty="0" smtClean="0"/>
              <a:t> - The All Users permissions apply to all other users on the system, this is the permission group that you want to watch the most.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048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152400" y="4648200"/>
            <a:ext cx="1524000" cy="1708150"/>
          </a:xfrm>
          <a:prstGeom prst="wedgeRoundRectCallout">
            <a:avLst>
              <a:gd name="adj1" fmla="val -3597"/>
              <a:gd name="adj2" fmla="val -7856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 permissions</a:t>
            </a:r>
          </a:p>
          <a:p>
            <a:pPr algn="ctr"/>
            <a:r>
              <a:rPr lang="en-US" dirty="0" smtClean="0"/>
              <a:t>Read</a:t>
            </a:r>
          </a:p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828800" y="4648200"/>
            <a:ext cx="1524000" cy="1708149"/>
          </a:xfrm>
          <a:prstGeom prst="wedgeRoundRectCallout">
            <a:avLst>
              <a:gd name="adj1" fmla="val -89847"/>
              <a:gd name="adj2" fmla="val -798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</a:p>
          <a:p>
            <a:pPr algn="ctr"/>
            <a:r>
              <a:rPr lang="en-US" dirty="0" smtClean="0"/>
              <a:t>Permissions</a:t>
            </a:r>
          </a:p>
          <a:p>
            <a:pPr algn="ctr"/>
            <a:r>
              <a:rPr lang="en-US" dirty="0" smtClean="0"/>
              <a:t>Read</a:t>
            </a:r>
          </a:p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810000" y="4495801"/>
            <a:ext cx="3200400" cy="1143000"/>
          </a:xfrm>
          <a:prstGeom prst="wedgeRoundRectCallout">
            <a:avLst>
              <a:gd name="adj1" fmla="val -103031"/>
              <a:gd name="adj2" fmla="val -748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</a:t>
            </a:r>
            <a:r>
              <a:rPr lang="en-US" dirty="0" err="1" smtClean="0"/>
              <a:t>hardlinks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057400"/>
            <a:ext cx="838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9600" y="3933825"/>
            <a:ext cx="457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inodes</a:t>
            </a:r>
            <a:r>
              <a:rPr lang="en-US" b="1" dirty="0" smtClean="0"/>
              <a:t> </a:t>
            </a:r>
            <a:r>
              <a:rPr lang="en-US" dirty="0" smtClean="0"/>
              <a:t>(index node) it stores basic information about a regular file, directory, or other file system object. </a:t>
            </a:r>
          </a:p>
          <a:p>
            <a:r>
              <a:rPr lang="en-US" dirty="0" smtClean="0"/>
              <a:t>With </a:t>
            </a:r>
            <a:r>
              <a:rPr lang="en-US" b="1" dirty="0" smtClean="0"/>
              <a:t>hard links </a:t>
            </a:r>
            <a:r>
              <a:rPr lang="en-US" dirty="0" smtClean="0"/>
              <a:t>it is possible to associate multiple directory entries with a single </a:t>
            </a:r>
            <a:r>
              <a:rPr lang="en-US" b="1" dirty="0" err="1" smtClean="0"/>
              <a:t>inode</a:t>
            </a:r>
            <a:endParaRPr lang="en-US" b="1" dirty="0" smtClean="0"/>
          </a:p>
          <a:p>
            <a:pPr lvl="1"/>
            <a:r>
              <a:rPr lang="en-US" dirty="0" smtClean="0"/>
              <a:t>Hard links cannot link directories</a:t>
            </a:r>
          </a:p>
          <a:p>
            <a:pPr lvl="1"/>
            <a:r>
              <a:rPr lang="en-US" dirty="0" smtClean="0"/>
              <a:t>Cannot cross file system boundaries</a:t>
            </a:r>
          </a:p>
          <a:p>
            <a:r>
              <a:rPr lang="en-US" dirty="0" smtClean="0"/>
              <a:t>Soft or symbolic links are just like hard links</a:t>
            </a:r>
          </a:p>
          <a:p>
            <a:r>
              <a:rPr lang="en-US" dirty="0" smtClean="0"/>
              <a:t>Soft allows to associate multiple filenames with a single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467350" y="3733800"/>
            <a:ext cx="2971800" cy="685800"/>
          </a:xfrm>
          <a:prstGeom prst="wedgeRoundRectCallout">
            <a:avLst>
              <a:gd name="adj1" fmla="val -27651"/>
              <a:gd name="adj2" fmla="val -1216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file2 created after </a:t>
            </a:r>
            <a:r>
              <a:rPr lang="en-US" dirty="0" err="1" smtClean="0"/>
              <a:t>ln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828800" y="3717925"/>
            <a:ext cx="1524000" cy="701675"/>
          </a:xfrm>
          <a:prstGeom prst="wedgeRoundRectCallout">
            <a:avLst>
              <a:gd name="adj1" fmla="val -21722"/>
              <a:gd name="adj2" fmla="val -1151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hard 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590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ular Callout 11"/>
          <p:cNvSpPr/>
          <p:nvPr/>
        </p:nvSpPr>
        <p:spPr>
          <a:xfrm>
            <a:off x="5467350" y="1181100"/>
            <a:ext cx="3200400" cy="571500"/>
          </a:xfrm>
          <a:prstGeom prst="wedgeRoundRectCallout">
            <a:avLst>
              <a:gd name="adj1" fmla="val -94995"/>
              <a:gd name="adj2" fmla="val 960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 will create an empty file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467350" y="1905000"/>
            <a:ext cx="3200400" cy="571500"/>
          </a:xfrm>
          <a:prstGeom prst="wedgeRoundRectCallout">
            <a:avLst>
              <a:gd name="adj1" fmla="val -79519"/>
              <a:gd name="adj2" fmla="val 343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link file1 to file2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91050"/>
            <a:ext cx="69532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304800" y="6005512"/>
            <a:ext cx="1524000" cy="701675"/>
          </a:xfrm>
          <a:prstGeom prst="wedgeRoundRectCallout">
            <a:avLst>
              <a:gd name="adj1" fmla="val -21722"/>
              <a:gd name="adj2" fmla="val -1151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1905000"/>
            <a:ext cx="19812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86000" y="4800600"/>
            <a:ext cx="1905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5105400"/>
            <a:ext cx="990600" cy="514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33600" y="2743199"/>
            <a:ext cx="228600" cy="581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 or symbolic links are just like hard links</a:t>
            </a:r>
          </a:p>
          <a:p>
            <a:r>
              <a:rPr lang="en-US" dirty="0" smtClean="0"/>
              <a:t>Soft allows to associate multiple filenames with a single file</a:t>
            </a:r>
          </a:p>
          <a:p>
            <a:pPr lvl="1"/>
            <a:r>
              <a:rPr lang="en-US" dirty="0" smtClean="0"/>
              <a:t> You can create links between directories.</a:t>
            </a:r>
          </a:p>
          <a:p>
            <a:pPr lvl="1"/>
            <a:r>
              <a:rPr lang="en-US" dirty="0" smtClean="0"/>
              <a:t>Can cross file system boundaries.</a:t>
            </a:r>
          </a:p>
          <a:p>
            <a:r>
              <a:rPr lang="en-US" dirty="0" smtClean="0"/>
              <a:t>When the source of the link is moved or removed</a:t>
            </a:r>
          </a:p>
          <a:p>
            <a:pPr lvl="1"/>
            <a:r>
              <a:rPr lang="en-US" dirty="0" smtClean="0"/>
              <a:t>Symbolic links are not updated.</a:t>
            </a:r>
          </a:p>
          <a:p>
            <a:pPr lvl="1"/>
            <a:r>
              <a:rPr lang="en-US" dirty="0" smtClean="0"/>
              <a:t>Hard links always refer to the source, even if moved or removed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38200" y="3962400"/>
            <a:ext cx="2971800" cy="685800"/>
          </a:xfrm>
          <a:prstGeom prst="wedgeRoundRectCallout">
            <a:avLst>
              <a:gd name="adj1" fmla="val -27651"/>
              <a:gd name="adj2" fmla="val -1216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means it is soft link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867400" y="3962400"/>
            <a:ext cx="2819400" cy="701675"/>
          </a:xfrm>
          <a:prstGeom prst="wedgeRoundRectCallout">
            <a:avLst>
              <a:gd name="adj1" fmla="val -21722"/>
              <a:gd name="adj2" fmla="val -1151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file3 (it doesn’t really exist) it just points to file1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210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701675"/>
          </a:xfrm>
          <a:prstGeom prst="wedgeRoundRectCallout">
            <a:avLst>
              <a:gd name="adj1" fmla="val -72972"/>
              <a:gd name="adj2" fmla="val 1020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Symbolic Link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95117"/>
            <a:ext cx="8686800" cy="196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1828800" y="5029200"/>
            <a:ext cx="1447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33600" y="2209800"/>
            <a:ext cx="2438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Linux: File and Folder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048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457200" y="4648200"/>
            <a:ext cx="1524000" cy="1219200"/>
          </a:xfrm>
          <a:prstGeom prst="wedgeRoundRectCallout">
            <a:avLst>
              <a:gd name="adj1" fmla="val 23278"/>
              <a:gd name="adj2" fmla="val -902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users</a:t>
            </a:r>
          </a:p>
          <a:p>
            <a:pPr algn="ctr"/>
            <a:r>
              <a:rPr lang="en-US" dirty="0" smtClean="0"/>
              <a:t>Permissions</a:t>
            </a:r>
          </a:p>
          <a:p>
            <a:pPr algn="ctr"/>
            <a:r>
              <a:rPr lang="en-US" dirty="0" smtClean="0"/>
              <a:t>Read</a:t>
            </a:r>
          </a:p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133600" y="4648201"/>
            <a:ext cx="1524000" cy="914398"/>
          </a:xfrm>
          <a:prstGeom prst="wedgeRoundRectCallout">
            <a:avLst>
              <a:gd name="adj1" fmla="val -24847"/>
              <a:gd name="adj2" fmla="val -908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810000" y="4648200"/>
            <a:ext cx="1524000" cy="914398"/>
          </a:xfrm>
          <a:prstGeom prst="wedgeRoundRectCallout">
            <a:avLst>
              <a:gd name="adj1" fmla="val -91722"/>
              <a:gd name="adj2" fmla="val -10019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09700" y="3933825"/>
            <a:ext cx="4191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33600" y="3933825"/>
            <a:ext cx="1295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638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Unit 3 Linux File and Folder Permissions Joe Oakes Penn State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  <vt:lpstr>Linux: File and Folder Permissions</vt:lpstr>
    </vt:vector>
  </TitlesOfParts>
  <Company>Penn State Abington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Linux Background on Linux and Open Source</dc:title>
  <dc:creator>Oakes, Joseph</dc:creator>
  <cp:lastModifiedBy>Joe Oakes</cp:lastModifiedBy>
  <cp:revision>119</cp:revision>
  <dcterms:created xsi:type="dcterms:W3CDTF">2009-01-29T14:59:21Z</dcterms:created>
  <dcterms:modified xsi:type="dcterms:W3CDTF">2013-09-08T19:26:39Z</dcterms:modified>
</cp:coreProperties>
</file>