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8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5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84" d="100"/>
          <a:sy n="84" d="100"/>
        </p:scale>
        <p:origin x="-184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8B2C-E493-1842-BC01-6CCFE136CDE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62F2-6CC0-B34F-AB10-B72FD442E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Unit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Oakes</a:t>
            </a:r>
          </a:p>
          <a:p>
            <a:r>
              <a:rPr lang="en-US" dirty="0" smtClean="0"/>
              <a:t>Penn State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Querying the SQLITE_MASTER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Showing the table schema</a:t>
            </a:r>
            <a:endParaRPr lang="en-US" dirty="0" smtClean="0"/>
          </a:p>
          <a:p>
            <a:pPr>
              <a:buNone/>
            </a:pPr>
            <a:r>
              <a:rPr lang="en-US" sz="2800" b="1" dirty="0" err="1" smtClean="0"/>
              <a:t>sqlite</a:t>
            </a:r>
            <a:r>
              <a:rPr lang="en-US" sz="2800" b="1" dirty="0" smtClean="0"/>
              <a:t>&gt; </a:t>
            </a:r>
            <a:r>
              <a:rPr lang="en-US" sz="2800" b="1" dirty="0" smtClean="0"/>
              <a:t> select </a:t>
            </a:r>
            <a:r>
              <a:rPr lang="en-US" sz="2800" b="1" dirty="0" smtClean="0"/>
              <a:t>* from </a:t>
            </a:r>
            <a:r>
              <a:rPr lang="en-US" sz="2800" b="1" dirty="0" err="1" smtClean="0"/>
              <a:t>sqlite_master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b="1" dirty="0" err="1" smtClean="0"/>
              <a:t>sqlite</a:t>
            </a:r>
            <a:r>
              <a:rPr lang="en-US" sz="2800" b="1" dirty="0" smtClean="0"/>
              <a:t>&gt; </a:t>
            </a:r>
            <a:r>
              <a:rPr lang="en-US" sz="2800" b="1" dirty="0" smtClean="0"/>
              <a:t> .schema </a:t>
            </a:r>
            <a:r>
              <a:rPr lang="en-US" sz="2800" b="1" dirty="0" err="1" smtClean="0"/>
              <a:t>tblStudent</a:t>
            </a: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9173264" cy="223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Update a record in the </a:t>
            </a:r>
            <a:r>
              <a:rPr lang="en-US" dirty="0" smtClean="0"/>
              <a:t>table </a:t>
            </a:r>
            <a:r>
              <a:rPr lang="en-US" dirty="0" err="1" smtClean="0"/>
              <a:t>tblStudent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update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set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smtClean="0"/>
              <a:t>='Oaks' </a:t>
            </a:r>
            <a:r>
              <a:rPr lang="en-US" sz="2000" b="1" dirty="0" smtClean="0"/>
              <a:t>where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 =2;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3019"/>
            <a:ext cx="9144000" cy="8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Querying the </a:t>
            </a:r>
            <a:r>
              <a:rPr lang="en-US" dirty="0" err="1" smtClean="0"/>
              <a:t>tblStudent</a:t>
            </a:r>
            <a:r>
              <a:rPr lang="en-US" dirty="0" smtClean="0"/>
              <a:t> with </a:t>
            </a:r>
            <a:r>
              <a:rPr lang="en-US" dirty="0" smtClean="0"/>
              <a:t>Order By </a:t>
            </a:r>
            <a:r>
              <a:rPr lang="en-US" dirty="0" smtClean="0"/>
              <a:t>descending</a:t>
            </a:r>
          </a:p>
          <a:p>
            <a:r>
              <a:rPr lang="en-US" dirty="0" smtClean="0"/>
              <a:t>Querying the </a:t>
            </a:r>
            <a:r>
              <a:rPr lang="en-US" dirty="0" err="1" smtClean="0"/>
              <a:t>tblStudent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Order By </a:t>
            </a:r>
            <a:r>
              <a:rPr lang="en-US" dirty="0" smtClean="0"/>
              <a:t>ascending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</a:t>
            </a:r>
            <a:r>
              <a:rPr lang="en-US" sz="2000" b="1" dirty="0" smtClean="0"/>
              <a:t>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order by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desc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select </a:t>
            </a:r>
            <a:r>
              <a:rPr lang="en-US" sz="2000" b="1" dirty="0" smtClean="0"/>
              <a:t>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order by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asc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39728"/>
            <a:ext cx="9144000" cy="155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Querying </a:t>
            </a:r>
            <a:r>
              <a:rPr lang="en-US" dirty="0" smtClean="0"/>
              <a:t>the </a:t>
            </a:r>
            <a:r>
              <a:rPr lang="en-US" dirty="0" err="1" smtClean="0"/>
              <a:t>tblStudent</a:t>
            </a:r>
            <a:r>
              <a:rPr lang="en-US" dirty="0" smtClean="0"/>
              <a:t> </a:t>
            </a:r>
            <a:r>
              <a:rPr lang="en-US" dirty="0" smtClean="0"/>
              <a:t>finding </a:t>
            </a:r>
            <a:r>
              <a:rPr lang="en-US" dirty="0" smtClean="0"/>
              <a:t>matches with </a:t>
            </a:r>
            <a:r>
              <a:rPr lang="en-US" dirty="0" smtClean="0"/>
              <a:t>wildcard</a:t>
            </a:r>
          </a:p>
          <a:p>
            <a:r>
              <a:rPr lang="en-US" dirty="0" smtClean="0"/>
              <a:t>Querying the </a:t>
            </a:r>
            <a:r>
              <a:rPr lang="en-US" dirty="0" err="1" smtClean="0"/>
              <a:t>tblStudent</a:t>
            </a:r>
            <a:r>
              <a:rPr lang="en-US" dirty="0" smtClean="0"/>
              <a:t> </a:t>
            </a:r>
            <a:r>
              <a:rPr lang="en-US" dirty="0" smtClean="0"/>
              <a:t>table using a uppercase function upper() </a:t>
            </a:r>
            <a:endParaRPr lang="en-US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</a:t>
            </a:r>
            <a:r>
              <a:rPr lang="en-US" sz="2000" b="1" dirty="0" smtClean="0"/>
              <a:t>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where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like '</a:t>
            </a:r>
            <a:r>
              <a:rPr lang="en-US" sz="2000" b="1" dirty="0" smtClean="0"/>
              <a:t>%Oak%';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select upper(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) from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7702"/>
            <a:ext cx="9144000" cy="12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Insert and Delete a record into the </a:t>
            </a:r>
            <a:r>
              <a:rPr lang="en-US" dirty="0" err="1" smtClean="0"/>
              <a:t>tblStudent</a:t>
            </a:r>
            <a:endParaRPr lang="en-US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insert </a:t>
            </a:r>
            <a:r>
              <a:rPr lang="en-US" sz="2000" b="1" dirty="0" smtClean="0"/>
              <a:t>into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values(3, </a:t>
            </a:r>
            <a:r>
              <a:rPr lang="en-US" sz="2000" b="1" dirty="0" smtClean="0"/>
              <a:t>'Patel</a:t>
            </a:r>
            <a:r>
              <a:rPr lang="en-US" sz="2000" b="1" dirty="0" smtClean="0"/>
              <a:t>'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delete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where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=1;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03098"/>
            <a:ext cx="8001000" cy="254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Key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insert </a:t>
            </a:r>
            <a:r>
              <a:rPr lang="en-US" sz="2000" b="1" dirty="0" smtClean="0"/>
              <a:t>into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values(3, </a:t>
            </a:r>
            <a:r>
              <a:rPr lang="en-US" sz="2000" b="1" dirty="0" smtClean="0"/>
              <a:t>'Patel</a:t>
            </a:r>
            <a:r>
              <a:rPr lang="en-US" sz="2000" b="1" dirty="0" smtClean="0"/>
              <a:t>'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delete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where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=1;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select * 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03098"/>
            <a:ext cx="8001000" cy="254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Copy records from one table into a temp table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create temporary table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varchar</a:t>
            </a:r>
            <a:r>
              <a:rPr lang="en-US" sz="2000" b="1" dirty="0" smtClean="0"/>
              <a:t>(50));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</a:t>
            </a:r>
            <a:r>
              <a:rPr lang="en-US" sz="2000" b="1" dirty="0" smtClean="0"/>
              <a:t>.tables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insert </a:t>
            </a:r>
            <a:r>
              <a:rPr lang="en-US" sz="2000" b="1" dirty="0" smtClean="0"/>
              <a:t>into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 select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smtClean="0"/>
              <a:t>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select * from </a:t>
            </a:r>
            <a:r>
              <a:rPr lang="en-US" sz="2000" b="1" dirty="0" err="1" smtClean="0"/>
              <a:t>tblStudentTemp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62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Try to create a database script</a:t>
            </a:r>
          </a:p>
          <a:p>
            <a:r>
              <a:rPr lang="en-US" dirty="0" smtClean="0"/>
              <a:t>Use vim editor to create a new file student.sql script</a:t>
            </a:r>
          </a:p>
          <a:p>
            <a:pPr>
              <a:buNone/>
            </a:pPr>
            <a:r>
              <a:rPr lang="en-US" b="1" dirty="0" smtClean="0"/>
              <a:t>d</a:t>
            </a:r>
            <a:r>
              <a:rPr lang="en-US" b="1" dirty="0" smtClean="0"/>
              <a:t>rop table </a:t>
            </a:r>
            <a:r>
              <a:rPr lang="en-US" b="1" dirty="0" err="1" smtClean="0"/>
              <a:t>tblStudent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create table </a:t>
            </a:r>
            <a:r>
              <a:rPr lang="en-US" b="1" dirty="0" err="1" smtClean="0"/>
              <a:t>tblStudent</a:t>
            </a:r>
            <a:r>
              <a:rPr lang="en-US" b="1" dirty="0" smtClean="0"/>
              <a:t> (</a:t>
            </a:r>
            <a:r>
              <a:rPr lang="en-US" b="1" dirty="0" err="1" smtClean="0"/>
              <a:t>fldStudentID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Primary Key, </a:t>
            </a:r>
            <a:r>
              <a:rPr lang="en-US" b="1" dirty="0" err="1" smtClean="0"/>
              <a:t>fldStudentLastName</a:t>
            </a:r>
            <a:r>
              <a:rPr lang="en-US" b="1" dirty="0" smtClean="0"/>
              <a:t> </a:t>
            </a:r>
            <a:r>
              <a:rPr lang="en-US" b="1" dirty="0" err="1" smtClean="0"/>
              <a:t>varchar</a:t>
            </a:r>
            <a:r>
              <a:rPr lang="en-US" b="1" dirty="0" smtClean="0"/>
              <a:t>(50</a:t>
            </a:r>
            <a:r>
              <a:rPr lang="en-US" b="1" dirty="0" smtClean="0"/>
              <a:t>));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sqlite3 </a:t>
            </a:r>
            <a:r>
              <a:rPr lang="en-US" b="1" dirty="0" smtClean="0"/>
              <a:t>dbist402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student.sql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48200"/>
            <a:ext cx="9144000" cy="108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72175"/>
            <a:ext cx="6153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transactions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begin transaction;</a:t>
            </a:r>
          </a:p>
          <a:p>
            <a:pPr>
              <a:buNone/>
            </a:pPr>
            <a:r>
              <a:rPr lang="en-US" sz="2000" b="1" dirty="0" err="1" smtClean="0"/>
              <a:t>s</a:t>
            </a:r>
            <a:r>
              <a:rPr lang="en-US" sz="2000" b="1" dirty="0" err="1" smtClean="0"/>
              <a:t>qlite</a:t>
            </a:r>
            <a:r>
              <a:rPr lang="en-US" sz="2000" b="1" dirty="0" smtClean="0"/>
              <a:t>&gt; create temporary table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primary key,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varchar</a:t>
            </a:r>
            <a:r>
              <a:rPr lang="en-US" sz="2000" b="1" dirty="0" smtClean="0"/>
              <a:t>(50));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insert into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 select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smtClean="0"/>
              <a:t>from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drop table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create </a:t>
            </a:r>
            <a:r>
              <a:rPr lang="en-US" sz="2000" b="1" dirty="0" smtClean="0"/>
              <a:t>table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Primary Key,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varchar</a:t>
            </a:r>
            <a:r>
              <a:rPr lang="en-US" sz="2000" b="1" dirty="0" smtClean="0"/>
              <a:t>(50</a:t>
            </a:r>
            <a:r>
              <a:rPr lang="en-US" sz="2000" b="1" dirty="0" smtClean="0"/>
              <a:t>));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insert into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select 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fldStudentLastName</a:t>
            </a:r>
            <a:r>
              <a:rPr lang="en-US" sz="2000" b="1" dirty="0" smtClean="0"/>
              <a:t> from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drop </a:t>
            </a:r>
            <a:r>
              <a:rPr lang="en-US" sz="2000" b="1" dirty="0" smtClean="0"/>
              <a:t>table </a:t>
            </a:r>
            <a:r>
              <a:rPr lang="en-US" sz="2000" b="1" dirty="0" err="1" smtClean="0"/>
              <a:t>tblStudentTemp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commit;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What is </a:t>
            </a:r>
            <a:r>
              <a:rPr lang="en-US" dirty="0" err="1" smtClean="0"/>
              <a:t>SQLite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is an embedded SQL database engine. Unlike most other SQL databases, </a:t>
            </a:r>
            <a:r>
              <a:rPr lang="en-US" dirty="0" err="1" smtClean="0"/>
              <a:t>SQLite</a:t>
            </a:r>
            <a:r>
              <a:rPr lang="en-US" dirty="0" smtClean="0"/>
              <a:t> does not have a separate server process. </a:t>
            </a:r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smtClean="0"/>
              <a:t>reads and writes directly to ordinary disk files.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complete SQL database with multiple tables, indices, triggers, and views, is contained in a single disk file. 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http://www.sqlite.org/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What is </a:t>
            </a:r>
            <a:r>
              <a:rPr lang="en-US" dirty="0" err="1" smtClean="0"/>
              <a:t>SQLite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uses dynamic typing. Content can be stored as INTEGER, REAL, TEXT, BLOB, or as 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column declared INTEGER PRIMARY KEY will </a:t>
            </a:r>
            <a:r>
              <a:rPr lang="en-US" dirty="0" err="1" smtClean="0"/>
              <a:t>autoincrement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is in the public domain. No claim of ownership is made to any part of the code.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sqlite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3038475"/>
            <a:ext cx="91344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86001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Command Line Shell For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b="1" dirty="0" smtClean="0"/>
              <a:t>apt-get </a:t>
            </a:r>
            <a:r>
              <a:rPr lang="en-US" b="1" dirty="0" smtClean="0"/>
              <a:t>install sqlite3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08278"/>
            <a:ext cx="8991599" cy="424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the sqlite3 program followed by the file that holds the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It will create a new one if it does not exist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# sqlite3 </a:t>
            </a:r>
            <a:r>
              <a:rPr lang="en-US" b="1" dirty="0" smtClean="0"/>
              <a:t>dbist402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57600"/>
            <a:ext cx="7245771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457200" y="5257800"/>
            <a:ext cx="1295400" cy="361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To get help on the commands use .help</a:t>
            </a:r>
          </a:p>
          <a:p>
            <a:pPr>
              <a:buNone/>
            </a:pPr>
            <a:r>
              <a:rPr lang="en-US" b="1" dirty="0" err="1" smtClean="0"/>
              <a:t>s</a:t>
            </a:r>
            <a:r>
              <a:rPr lang="en-US" b="1" dirty="0" err="1" smtClean="0"/>
              <a:t>qlite</a:t>
            </a:r>
            <a:r>
              <a:rPr lang="en-US" b="1" dirty="0" smtClean="0"/>
              <a:t>&gt; .help</a:t>
            </a:r>
          </a:p>
          <a:p>
            <a:pPr>
              <a:buNone/>
            </a:pPr>
            <a:r>
              <a:rPr lang="en-US" b="1" dirty="0" err="1" smtClean="0"/>
              <a:t>s</a:t>
            </a:r>
            <a:r>
              <a:rPr lang="en-US" b="1" dirty="0" err="1" smtClean="0"/>
              <a:t>qlite</a:t>
            </a:r>
            <a:r>
              <a:rPr lang="en-US" b="1" dirty="0" smtClean="0"/>
              <a:t>&gt; .quit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663919"/>
            <a:ext cx="6324600" cy="419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819400" y="2819399"/>
            <a:ext cx="1295400" cy="228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590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table </a:t>
            </a:r>
            <a:r>
              <a:rPr lang="en-US" dirty="0" err="1" smtClean="0"/>
              <a:t>tblStudent</a:t>
            </a:r>
            <a:endParaRPr lang="en-US" dirty="0" smtClean="0"/>
          </a:p>
          <a:p>
            <a:pPr lvl="1"/>
            <a:r>
              <a:rPr lang="en-US" dirty="0" err="1" smtClean="0"/>
              <a:t>fldStudentID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err="1" smtClean="0"/>
              <a:t>fldStudentLastName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50 characters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</a:t>
            </a:r>
            <a:r>
              <a:rPr lang="en-US" sz="2000" b="1" dirty="0" smtClean="0"/>
              <a:t> create </a:t>
            </a:r>
            <a:r>
              <a:rPr lang="en-US" sz="2000" b="1" dirty="0" smtClean="0"/>
              <a:t>table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fldStudentID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fldStudentLastName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varchar</a:t>
            </a:r>
            <a:r>
              <a:rPr lang="en-US" sz="2000" b="1" dirty="0" smtClean="0"/>
              <a:t>(50));</a:t>
            </a:r>
          </a:p>
          <a:p>
            <a:pPr>
              <a:buNone/>
            </a:pPr>
            <a:r>
              <a:rPr lang="en-US" sz="2000" b="1" dirty="0" err="1" smtClean="0"/>
              <a:t>s</a:t>
            </a:r>
            <a:r>
              <a:rPr lang="en-US" sz="2000" b="1" dirty="0" err="1" smtClean="0"/>
              <a:t>qlite</a:t>
            </a:r>
            <a:r>
              <a:rPr lang="en-US" sz="2000" b="1" dirty="0" smtClean="0"/>
              <a:t>&gt; .tables</a:t>
            </a:r>
          </a:p>
          <a:p>
            <a:pPr>
              <a:buNone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&gt;  drop table </a:t>
            </a:r>
            <a:r>
              <a:rPr lang="en-US" sz="2000" b="1" dirty="0" err="1" smtClean="0"/>
              <a:t>tblStudent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799"/>
            <a:ext cx="9144000" cy="247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0" y="5572125"/>
            <a:ext cx="1295400" cy="228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Linux: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Insert two records into the </a:t>
            </a:r>
            <a:r>
              <a:rPr lang="en-US" dirty="0" err="1" smtClean="0"/>
              <a:t>tblStudent</a:t>
            </a:r>
            <a:endParaRPr lang="en-US" dirty="0" smtClean="0"/>
          </a:p>
          <a:p>
            <a:r>
              <a:rPr lang="en-US" dirty="0" smtClean="0"/>
              <a:t>Show the records in the </a:t>
            </a:r>
            <a:r>
              <a:rPr lang="en-US" dirty="0" err="1" smtClean="0"/>
              <a:t>tblStudent</a:t>
            </a:r>
            <a:r>
              <a:rPr lang="en-US" dirty="0" smtClean="0"/>
              <a:t> table</a:t>
            </a:r>
            <a:endParaRPr lang="en-US" dirty="0" smtClean="0"/>
          </a:p>
          <a:p>
            <a:pPr>
              <a:buNone/>
            </a:pPr>
            <a:r>
              <a:rPr lang="en-US" sz="2800" b="1" dirty="0" err="1" smtClean="0"/>
              <a:t>sqlite</a:t>
            </a:r>
            <a:r>
              <a:rPr lang="en-US" sz="2800" b="1" dirty="0" smtClean="0"/>
              <a:t>&gt; insert into </a:t>
            </a:r>
            <a:r>
              <a:rPr lang="en-US" sz="2800" b="1" dirty="0" err="1" smtClean="0"/>
              <a:t>tblStudent</a:t>
            </a:r>
            <a:r>
              <a:rPr lang="en-US" sz="2800" b="1" dirty="0" smtClean="0"/>
              <a:t> values(1, </a:t>
            </a:r>
            <a:r>
              <a:rPr lang="en-US" sz="2800" b="1" dirty="0" smtClean="0"/>
              <a:t>'</a:t>
            </a:r>
            <a:r>
              <a:rPr lang="en-US" sz="2800" b="1" dirty="0" smtClean="0"/>
              <a:t>Smith');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err="1" smtClean="0"/>
              <a:t>sqlite</a:t>
            </a:r>
            <a:r>
              <a:rPr lang="en-US" sz="2800" b="1" dirty="0" smtClean="0"/>
              <a:t>&gt; insert into </a:t>
            </a:r>
            <a:r>
              <a:rPr lang="en-US" sz="2800" b="1" dirty="0" err="1" smtClean="0"/>
              <a:t>tblStudent</a:t>
            </a:r>
            <a:r>
              <a:rPr lang="en-US" sz="2800" b="1" dirty="0" smtClean="0"/>
              <a:t> values(2, </a:t>
            </a:r>
            <a:r>
              <a:rPr lang="en-US" sz="2800" b="1" dirty="0" smtClean="0"/>
              <a:t>'</a:t>
            </a:r>
            <a:r>
              <a:rPr lang="en-US" sz="2800" b="1" dirty="0" smtClean="0"/>
              <a:t>Oakes');</a:t>
            </a:r>
          </a:p>
          <a:p>
            <a:pPr>
              <a:buNone/>
            </a:pPr>
            <a:r>
              <a:rPr lang="en-US" sz="2800" b="1" dirty="0" err="1" smtClean="0"/>
              <a:t>s</a:t>
            </a:r>
            <a:r>
              <a:rPr lang="en-US" sz="2800" b="1" dirty="0" err="1" smtClean="0"/>
              <a:t>qlite</a:t>
            </a:r>
            <a:r>
              <a:rPr lang="en-US" sz="2800" b="1" dirty="0" smtClean="0"/>
              <a:t>&gt;  select * from </a:t>
            </a:r>
            <a:r>
              <a:rPr lang="en-US" sz="2800" b="1" dirty="0" err="1" smtClean="0"/>
              <a:t>tblStudent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144000" cy="255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650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Linux Unit 8 SQLite Database</vt:lpstr>
      <vt:lpstr>Linux: What is SQLite?</vt:lpstr>
      <vt:lpstr>Linux: What is SQLite?</vt:lpstr>
      <vt:lpstr>Linux: SQLite</vt:lpstr>
      <vt:lpstr>Linux: SQLite</vt:lpstr>
      <vt:lpstr>Linux: SQLite?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  <vt:lpstr>Linux: SQLite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Linux Shell and VI editor</dc:title>
  <dc:creator>Joseph Oakes</dc:creator>
  <cp:lastModifiedBy>Joe Oakes</cp:lastModifiedBy>
  <cp:revision>83</cp:revision>
  <dcterms:created xsi:type="dcterms:W3CDTF">2009-04-02T13:06:54Z</dcterms:created>
  <dcterms:modified xsi:type="dcterms:W3CDTF">2013-09-30T03:41:56Z</dcterms:modified>
</cp:coreProperties>
</file>