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  <p:sldMasterId id="2147483698" r:id="rId3"/>
    <p:sldMasterId id="2147483648" r:id="rId4"/>
  </p:sldMasterIdLst>
  <p:notesMasterIdLst>
    <p:notesMasterId r:id="rId35"/>
  </p:notesMasterIdLst>
  <p:sldIdLst>
    <p:sldId id="258" r:id="rId5"/>
    <p:sldId id="335" r:id="rId6"/>
    <p:sldId id="349" r:id="rId7"/>
    <p:sldId id="322" r:id="rId8"/>
    <p:sldId id="345" r:id="rId9"/>
    <p:sldId id="296" r:id="rId10"/>
    <p:sldId id="346" r:id="rId11"/>
    <p:sldId id="342" r:id="rId12"/>
    <p:sldId id="337" r:id="rId13"/>
    <p:sldId id="341" r:id="rId14"/>
    <p:sldId id="344" r:id="rId15"/>
    <p:sldId id="338" r:id="rId16"/>
    <p:sldId id="343" r:id="rId17"/>
    <p:sldId id="340" r:id="rId18"/>
    <p:sldId id="339" r:id="rId19"/>
    <p:sldId id="347" r:id="rId20"/>
    <p:sldId id="348" r:id="rId21"/>
    <p:sldId id="350" r:id="rId22"/>
    <p:sldId id="351" r:id="rId23"/>
    <p:sldId id="353" r:id="rId24"/>
    <p:sldId id="336" r:id="rId25"/>
    <p:sldId id="354" r:id="rId26"/>
    <p:sldId id="355" r:id="rId27"/>
    <p:sldId id="356" r:id="rId28"/>
    <p:sldId id="357" r:id="rId29"/>
    <p:sldId id="358" r:id="rId30"/>
    <p:sldId id="359" r:id="rId31"/>
    <p:sldId id="361" r:id="rId32"/>
    <p:sldId id="360" r:id="rId33"/>
    <p:sldId id="35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A034A-A51B-963D-53EA-859B79320011}" v="183" dt="2023-04-01T14:22:40.245"/>
    <p1510:client id="{335BB2F0-FCD5-6599-350F-820FE7836D4E}" v="362" dt="2023-03-20T14:22:17.926"/>
    <p1510:client id="{43FAC900-B07E-25E9-D151-0FF72E1C059F}" v="1234" dt="2023-03-14T00:40:44.764"/>
    <p1510:client id="{574CF6ED-8903-227B-2F51-1CF1337446A0}" v="691" dt="2023-03-29T01:08:34.095"/>
    <p1510:client id="{6F17116B-A2BE-B259-7205-0CB35EDAB02C}" v="45" dt="2023-03-14T01:12:29.089"/>
    <p1510:client id="{70E3731F-574D-5CC5-05A0-661E6FE804FF}" v="830" dt="2023-02-27T02:07:50.643"/>
    <p1510:client id="{833AAE62-DFF0-1A08-6D52-4C9F6C6F39C3}" v="850" dt="2022-12-29T04:12:45.603"/>
    <p1510:client id="{89812A03-4730-2601-9249-A92DA33F8F95}" v="1285" dt="2023-04-02T16:11:11.414"/>
    <p1510:client id="{9A9B318E-FAF7-CE95-EA20-5A5D573FAED5}" v="5" dt="2023-03-29T01:56:55.929"/>
    <p1510:client id="{A773E845-F645-0FB6-AAE8-3C105D507679}" v="514" dt="2023-04-01T13:58:50.593"/>
    <p1510:client id="{AC1ACDCA-0B2C-1D1F-C7C3-35AD6C168E19}" v="171" dt="2022-12-29T04:26:00.583"/>
    <p1510:client id="{B89DCE1B-DE62-BB75-42E5-989A1F4D5D30}" v="398" dt="2023-03-27T15:40:43.088"/>
    <p1510:client id="{BF8758B7-7B93-358A-E4B7-14A5AAF681E6}" v="2391" dt="2023-04-07T20:41:23.078"/>
    <p1510:client id="{C7155550-D101-0AF7-3924-3AD47F9D384A}" v="568" dt="2023-03-24T20:37:25.853"/>
    <p1510:client id="{DEA44882-C2CF-496F-9E0F-BEF83F17440E}" v="37" dt="2022-12-20T03:54:24.135"/>
    <p1510:client id="{EFC6CE03-5A55-52C8-8519-3B156B19B606}" v="750" dt="2023-03-19T16:57:49.464"/>
    <p1510:client id="{FE727184-2416-5A74-9683-F026FF8F0C26}" v="523" dt="2023-03-26T13:57:03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6B594-6F4F-4A23-A62E-69E8517A3B1A}" type="datetimeFigureOut"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49DC2-6260-4BAF-92AC-94D1D769DB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8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8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4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4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3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9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6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4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0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4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662C-A785-35DA-878D-6AA48A8B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29126-91F2-455C-883F-08E2C603CD16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D777-4DE0-0168-97B6-F81CE713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031F-3335-9BAC-7C5C-B4DB3D43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D1082-B2E1-4770-B53C-9B3F89F1B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842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8E2AF-B911-F0ED-400E-2583F8B5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E668C-8A1D-4546-B4DC-279EAB132CA4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638B4-BF85-5651-CD42-1414821C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2340-1A40-2A4C-B14A-BE89B642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3117D-3667-4C68-8272-269D0BF25F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688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A961-6A22-3DAB-A2CD-F7F177C6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EE4FD-100B-413A-A7F9-1ABDFB62D29E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78CB-2CBC-5BA1-0B81-B22DD019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10F0-712D-DE90-6D81-F2F24CE3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FB587-4EC1-4541-915A-DDC83A993C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78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3294D-5504-2722-B9BC-3EC09117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8D2B4-6A06-4F6B-B205-69C510F029A5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9B4C1F-74AE-D648-ABCB-384924E6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1824B8-451A-772A-2E21-EE7BFCD0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BE2B6-8743-4ABC-A2E5-F4C9AE435C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348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82D4FB-201B-D2C1-841A-E5D8DB62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5B98B-D1EB-4B88-98E6-7209E3BDC616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C7C8E1-CAE0-CB34-DC71-5637D6AE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C7BEFD-F65C-E655-A62E-E72E39B4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3A70B-3876-4993-BA4D-FB313A232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105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7D06771-4F1F-2E7E-6CC2-69511564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2D812-E2BF-475A-9D19-7960FFB3F914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F0916F-1631-3AE4-EE57-36946690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06C031-10AD-3A49-0E4E-1C82CE50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79AF9-B08A-40AC-8140-C64BE7AC7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388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0F55A70-BAFC-D3C4-FA0A-2D0D41EC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82B79-405D-4364-8733-D9537D677801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5C3E0EF-8BD7-1FED-F3FC-A60A5302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9E96E9-80A4-D168-16C8-ABB6796F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9293C-6FAA-4A79-B75D-F1AD157CE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39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476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5BC25B-B2C0-F36B-6EA7-F574D101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B2463-1DE5-467C-B268-282F3FC68DD2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9EF5B0-2729-1360-8709-FFFB114B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4A7E8E-B2E9-447D-5ACE-9BD84587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2D86C-C577-43E0-8281-7D024CA09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644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9B0D7C-F653-1FCA-7FE4-E916944B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EDC53-02CA-44ED-A746-11D3E05F3233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83C8C8-36E8-CA44-A714-1C7D693D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ACD37B-747B-20D4-0928-BF09D680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B861-D837-4D48-A42A-238F54732D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447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0E6D7-6A69-3398-C5AF-54692337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47F1A-FEBB-41FF-94C5-D0845EE9CA33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84F1-3E3F-AF3C-239C-D4AA350A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ABD4-2D9D-8F72-040E-105D425F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5D5DA-425A-4A24-A037-D99910F8EA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5966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92BD-9AA8-2F77-1DDE-69BE6643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027FB-5FDB-40DA-B556-7F0F8DECD723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BADC-10FD-9BD7-63D5-5B3EF803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61E2A-E2A4-A256-FE1C-C044E4F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03041-F19F-4328-B855-EFED23FC5C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364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10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36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0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12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76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5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9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794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96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977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DE85-2AA9-AC47-AE3F-22A6C3204D6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4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7267-9700-EE40-900B-D5838346DBE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9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1C84919-1DBA-E95B-42BC-8E78F00C633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D1F99BC-24E5-390D-DE31-0275BECB9D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B334-A74B-3FE1-77E8-88D7EA20F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FDF54F-5281-45C2-9F09-343739D7973A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68C4C-6CBC-A429-2105-DC7D5E367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89806-03B9-3DD5-B784-22C75FF7E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1BF53E4-1B5B-47E2-AFA6-8F2F04AE8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FDE85-2AA9-AC47-AE3F-22A6C3204D6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2DC7-BF37-B446-8E89-BB9629D6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3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data_encryption_standard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ata-encryption-standard-des-set-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0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ea typeface="+mj-lt"/>
                <a:cs typeface="+mj-lt"/>
              </a:rPr>
              <a:t>IST 402</a:t>
            </a:r>
            <a:br>
              <a:rPr lang="en-US" sz="2600" dirty="0">
                <a:ea typeface="+mj-lt"/>
                <a:cs typeface="+mj-lt"/>
              </a:rPr>
            </a:br>
            <a:r>
              <a:rPr lang="en-US" sz="2600" dirty="0">
                <a:ea typeface="+mj-lt"/>
                <a:cs typeface="+mj-lt"/>
              </a:rPr>
              <a:t>Network Security</a:t>
            </a:r>
            <a:br>
              <a:rPr lang="en-US" sz="2600" dirty="0">
                <a:ea typeface="+mj-lt"/>
                <a:cs typeface="+mj-lt"/>
              </a:rPr>
            </a:br>
            <a:r>
              <a:rPr lang="en-US" sz="2600" dirty="0">
                <a:ea typeface="+mj-lt"/>
                <a:cs typeface="+mj-lt"/>
              </a:rPr>
              <a:t>DES</a:t>
            </a:r>
            <a:br>
              <a:rPr lang="en-US" sz="2600" dirty="0">
                <a:ea typeface="+mj-lt"/>
                <a:cs typeface="+mj-lt"/>
              </a:rPr>
            </a:br>
            <a:r>
              <a:rPr lang="en-US" sz="2600" dirty="0">
                <a:ea typeface="+mj-lt"/>
                <a:cs typeface="+mj-lt"/>
              </a:rPr>
              <a:t>LM5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4896" y="4876803"/>
            <a:ext cx="4241074" cy="1233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Joe Oakes</a:t>
            </a:r>
          </a:p>
          <a:p>
            <a:r>
              <a:rPr lang="en-US">
                <a:ea typeface="+mn-lt"/>
                <a:cs typeface="+mn-lt"/>
              </a:rPr>
              <a:t>Penn State Abington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15169-CDF9-6F89-1863-C3379E2C5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6" r="4547"/>
          <a:stretch/>
        </p:blipFill>
        <p:spPr>
          <a:xfrm>
            <a:off x="20" y="10"/>
            <a:ext cx="6095980" cy="6857989"/>
          </a:xfrm>
          <a:prstGeom prst="rect">
            <a:avLst/>
          </a:prstGeom>
        </p:spPr>
      </p:pic>
      <p:grpSp>
        <p:nvGrpSpPr>
          <p:cNvPr id="52" name="Group 24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3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</a:t>
            </a:r>
            <a:r>
              <a:rPr lang="en-US" b="1" dirty="0">
                <a:ea typeface="+mj-lt"/>
                <a:cs typeface="+mj-lt"/>
              </a:rPr>
              <a:t>Expansion Permutation 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BD4B2-317F-972C-6DB1-EAEB0F21D9E5}"/>
              </a:ext>
            </a:extLst>
          </p:cNvPr>
          <p:cNvSpPr txBox="1">
            <a:spLocks/>
          </p:cNvSpPr>
          <p:nvPr/>
        </p:nvSpPr>
        <p:spPr>
          <a:xfrm>
            <a:off x="255582" y="1389895"/>
            <a:ext cx="4906649" cy="4342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Since right input is 32-bit and round key is a 48-bit, we first need to expand right input to 48 bits.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cs typeface="Calibri"/>
              </a:rPr>
              <a:t>01, 02, 03, 04 in becomes 31, 01, 03, 04, 05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DA55D72E-8B0C-8143-0DAA-4D3C7549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50" y="3160759"/>
            <a:ext cx="3348892" cy="33559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B6A53F-61DB-8774-0A9F-BA14C68E4C1C}"/>
              </a:ext>
            </a:extLst>
          </p:cNvPr>
          <p:cNvSpPr/>
          <p:nvPr/>
        </p:nvSpPr>
        <p:spPr>
          <a:xfrm>
            <a:off x="1206766" y="3512985"/>
            <a:ext cx="1803217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8" descr="Diagram&#10;&#10;Description automatically generated">
            <a:extLst>
              <a:ext uri="{FF2B5EF4-FFF2-40B4-BE49-F238E27FC236}">
                <a16:creationId xmlns:a16="http://schemas.microsoft.com/office/drawing/2014/main" id="{FAD2FDE0-44C0-A07D-2D7E-0589F8B1B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016" y="1543695"/>
            <a:ext cx="6777892" cy="957070"/>
          </a:xfrm>
          <a:prstGeom prst="rect">
            <a:avLst/>
          </a:prstGeom>
        </p:spPr>
      </p:pic>
      <p:pic>
        <p:nvPicPr>
          <p:cNvPr id="9" name="Picture 10" descr="A picture containing text, device, receipt&#10;&#10;Description automatically generated">
            <a:extLst>
              <a:ext uri="{FF2B5EF4-FFF2-40B4-BE49-F238E27FC236}">
                <a16:creationId xmlns:a16="http://schemas.microsoft.com/office/drawing/2014/main" id="{8BE9CD01-95A4-341A-1A59-B9D8F2D0F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937" y="3325505"/>
            <a:ext cx="4941277" cy="25711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00335C-CCF3-345F-8184-0E4DF509ECDD}"/>
              </a:ext>
            </a:extLst>
          </p:cNvPr>
          <p:cNvSpPr/>
          <p:nvPr/>
        </p:nvSpPr>
        <p:spPr>
          <a:xfrm>
            <a:off x="7087842" y="3444598"/>
            <a:ext cx="2838755" cy="263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026C7-9278-9F70-A270-1DF9A03D595D}"/>
              </a:ext>
            </a:extLst>
          </p:cNvPr>
          <p:cNvSpPr/>
          <p:nvPr/>
        </p:nvSpPr>
        <p:spPr>
          <a:xfrm>
            <a:off x="6384457" y="3366444"/>
            <a:ext cx="4196677" cy="381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109C0-379A-0473-47F6-E7E3B94254B7}"/>
              </a:ext>
            </a:extLst>
          </p:cNvPr>
          <p:cNvSpPr txBox="1"/>
          <p:nvPr/>
        </p:nvSpPr>
        <p:spPr>
          <a:xfrm>
            <a:off x="6848231" y="2666998"/>
            <a:ext cx="2833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Out: 6 bits X 8 = 48 bits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45D22F-1225-7D57-15F9-AC34F211C8B5}"/>
              </a:ext>
            </a:extLst>
          </p:cNvPr>
          <p:cNvSpPr txBox="1"/>
          <p:nvPr/>
        </p:nvSpPr>
        <p:spPr>
          <a:xfrm>
            <a:off x="6926385" y="1201613"/>
            <a:ext cx="24911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In: 4 bits X 8 = 32 bits</a:t>
            </a:r>
          </a:p>
        </p:txBody>
      </p:sp>
    </p:spTree>
    <p:extLst>
      <p:ext uri="{BB962C8B-B14F-4D97-AF65-F5344CB8AC3E}">
        <p14:creationId xmlns:p14="http://schemas.microsoft.com/office/powerpoint/2010/main" val="90210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</a:t>
            </a:r>
            <a:r>
              <a:rPr lang="en-US" b="1" dirty="0">
                <a:ea typeface="+mj-lt"/>
                <a:cs typeface="+mj-lt"/>
              </a:rPr>
              <a:t>XOR Operation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BD4B2-317F-972C-6DB1-EAEB0F21D9E5}"/>
              </a:ext>
            </a:extLst>
          </p:cNvPr>
          <p:cNvSpPr txBox="1">
            <a:spLocks/>
          </p:cNvSpPr>
          <p:nvPr/>
        </p:nvSpPr>
        <p:spPr>
          <a:xfrm>
            <a:off x="255582" y="1389895"/>
            <a:ext cx="4906649" cy="4342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After the expansion permutation, DES does XOR operation on </a:t>
            </a:r>
            <a:r>
              <a:rPr lang="en-US" dirty="0">
                <a:cs typeface="Calibri"/>
              </a:rPr>
              <a:t>the expanded </a:t>
            </a:r>
            <a:r>
              <a:rPr lang="en-US" dirty="0">
                <a:ea typeface="+mn-lt"/>
                <a:cs typeface="+mn-lt"/>
              </a:rPr>
              <a:t>right </a:t>
            </a:r>
            <a:r>
              <a:rPr lang="en-US" dirty="0">
                <a:cs typeface="Calibri"/>
              </a:rPr>
              <a:t>section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dirty="0">
                <a:cs typeface="Calibri"/>
              </a:rPr>
              <a:t>the </a:t>
            </a:r>
            <a:r>
              <a:rPr lang="en-US" dirty="0">
                <a:ea typeface="+mn-lt"/>
                <a:cs typeface="+mn-lt"/>
              </a:rPr>
              <a:t>round key.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DA55D72E-8B0C-8143-0DAA-4D3C7549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50" y="3160759"/>
            <a:ext cx="3348892" cy="33559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B6A53F-61DB-8774-0A9F-BA14C68E4C1C}"/>
              </a:ext>
            </a:extLst>
          </p:cNvPr>
          <p:cNvSpPr/>
          <p:nvPr/>
        </p:nvSpPr>
        <p:spPr>
          <a:xfrm>
            <a:off x="1538919" y="4069831"/>
            <a:ext cx="2623833" cy="72292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DEEE6F6-7369-D2CC-7690-2C04DE640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005" y="1917701"/>
            <a:ext cx="5170284" cy="43069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9D3236-5C59-9BC2-9BAA-CDAD115A7E83}"/>
              </a:ext>
            </a:extLst>
          </p:cNvPr>
          <p:cNvSpPr txBox="1"/>
          <p:nvPr/>
        </p:nvSpPr>
        <p:spPr>
          <a:xfrm>
            <a:off x="1631462" y="2803767"/>
            <a:ext cx="9866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B724A-9D95-C3B8-2F99-8EAC5A1CBB4C}"/>
              </a:ext>
            </a:extLst>
          </p:cNvPr>
          <p:cNvSpPr/>
          <p:nvPr/>
        </p:nvSpPr>
        <p:spPr>
          <a:xfrm>
            <a:off x="845303" y="2702138"/>
            <a:ext cx="3493294" cy="3937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47F38F-50DF-3638-4D5D-1E9FF1AF35F1}"/>
              </a:ext>
            </a:extLst>
          </p:cNvPr>
          <p:cNvSpPr/>
          <p:nvPr/>
        </p:nvSpPr>
        <p:spPr>
          <a:xfrm>
            <a:off x="6296533" y="3044061"/>
            <a:ext cx="1764141" cy="59592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42FCB4-E10C-428B-8162-56F019E94559}"/>
              </a:ext>
            </a:extLst>
          </p:cNvPr>
          <p:cNvSpPr/>
          <p:nvPr/>
        </p:nvSpPr>
        <p:spPr>
          <a:xfrm>
            <a:off x="8123380" y="3044061"/>
            <a:ext cx="630910" cy="59592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CECA23-D6D5-6929-54B0-2CBE76E6942C}"/>
              </a:ext>
            </a:extLst>
          </p:cNvPr>
          <p:cNvSpPr/>
          <p:nvPr/>
        </p:nvSpPr>
        <p:spPr>
          <a:xfrm>
            <a:off x="6443074" y="1920600"/>
            <a:ext cx="1324525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1C8DAC-5501-82A9-E64A-3738A64919C6}"/>
              </a:ext>
            </a:extLst>
          </p:cNvPr>
          <p:cNvSpPr/>
          <p:nvPr/>
        </p:nvSpPr>
        <p:spPr>
          <a:xfrm>
            <a:off x="6560304" y="5945523"/>
            <a:ext cx="1373371" cy="332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1FF58E-CD43-47AD-D69C-998114C136AE}"/>
              </a:ext>
            </a:extLst>
          </p:cNvPr>
          <p:cNvSpPr/>
          <p:nvPr/>
        </p:nvSpPr>
        <p:spPr>
          <a:xfrm>
            <a:off x="9373843" y="3864677"/>
            <a:ext cx="1803217" cy="410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</a:t>
            </a:r>
            <a:r>
              <a:rPr lang="en-US" b="1" dirty="0">
                <a:ea typeface="+mj-lt"/>
                <a:cs typeface="+mj-lt"/>
              </a:rPr>
              <a:t>Substitution Boxes </a:t>
            </a:r>
            <a:r>
              <a:rPr lang="en-US" dirty="0"/>
              <a:t>S-box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BD4B2-317F-972C-6DB1-EAEB0F21D9E5}"/>
              </a:ext>
            </a:extLst>
          </p:cNvPr>
          <p:cNvSpPr txBox="1">
            <a:spLocks/>
          </p:cNvSpPr>
          <p:nvPr/>
        </p:nvSpPr>
        <p:spPr>
          <a:xfrm>
            <a:off x="372812" y="1262895"/>
            <a:ext cx="4877343" cy="18904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The S-boxes carry out the real mixing (confusion) 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DES uses 8 S-boxes, each with a 6-bit input and a 4-bit output. 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The output of all eight s-boxes is then combined in to 32 bit section.</a:t>
            </a:r>
            <a:endParaRPr lang="en-US">
              <a:latin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B145D1DE-A8CB-5738-C5E9-320D4F39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77" y="2961671"/>
            <a:ext cx="4736123" cy="3474658"/>
          </a:xfrm>
          <a:prstGeom prst="rect">
            <a:avLst/>
          </a:prstGeom>
        </p:spPr>
      </p:pic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AF4CDDC4-3DC9-30B0-F35E-28856C69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631" y="1119926"/>
            <a:ext cx="6484814" cy="1853455"/>
          </a:xfrm>
          <a:prstGeom prst="rect">
            <a:avLst/>
          </a:prstGeom>
        </p:spPr>
      </p:pic>
      <p:pic>
        <p:nvPicPr>
          <p:cNvPr id="10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DA55D72E-8B0C-8143-0DAA-4D3C7549C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50" y="3160759"/>
            <a:ext cx="3348892" cy="33559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B6A53F-61DB-8774-0A9F-BA14C68E4C1C}"/>
              </a:ext>
            </a:extLst>
          </p:cNvPr>
          <p:cNvSpPr/>
          <p:nvPr/>
        </p:nvSpPr>
        <p:spPr>
          <a:xfrm>
            <a:off x="1206766" y="4802523"/>
            <a:ext cx="1783679" cy="498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</a:t>
            </a:r>
            <a:r>
              <a:rPr lang="en-US" b="1" dirty="0">
                <a:ea typeface="+mj-lt"/>
                <a:cs typeface="+mj-lt"/>
              </a:rPr>
              <a:t>Substitution Boxes </a:t>
            </a:r>
            <a:r>
              <a:rPr lang="en-US" dirty="0"/>
              <a:t>S-box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BD4B2-317F-972C-6DB1-EAEB0F21D9E5}"/>
              </a:ext>
            </a:extLst>
          </p:cNvPr>
          <p:cNvSpPr txBox="1">
            <a:spLocks/>
          </p:cNvSpPr>
          <p:nvPr/>
        </p:nvSpPr>
        <p:spPr>
          <a:xfrm>
            <a:off x="372812" y="1262895"/>
            <a:ext cx="4877343" cy="18904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Given a 6-bit input, the 4-bit output is found by selecting the row using the outer two bits, and the column using the inner four bits. 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For example, an input "</a:t>
            </a:r>
            <a:r>
              <a:rPr lang="en-US" b="1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1101</a:t>
            </a:r>
            <a:r>
              <a:rPr lang="en-US" b="1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" has outer bits "</a:t>
            </a:r>
            <a:r>
              <a:rPr lang="en-US" b="1" dirty="0">
                <a:ea typeface="+mn-lt"/>
                <a:cs typeface="+mn-lt"/>
              </a:rPr>
              <a:t>01</a:t>
            </a:r>
            <a:r>
              <a:rPr lang="en-US" dirty="0">
                <a:ea typeface="+mn-lt"/>
                <a:cs typeface="+mn-lt"/>
              </a:rPr>
              <a:t>" and inner bits "1101"; the corresponding output would be 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"1001"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B145D1DE-A8CB-5738-C5E9-320D4F39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3186363"/>
            <a:ext cx="4736123" cy="3474658"/>
          </a:xfrm>
          <a:prstGeom prst="rect">
            <a:avLst/>
          </a:prstGeom>
        </p:spPr>
      </p:pic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AF4CDDC4-3DC9-30B0-F35E-28856C69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631" y="1119926"/>
            <a:ext cx="6484814" cy="1853455"/>
          </a:xfrm>
          <a:prstGeom prst="rect">
            <a:avLst/>
          </a:prstGeom>
        </p:spPr>
      </p:pic>
      <p:pic>
        <p:nvPicPr>
          <p:cNvPr id="5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5978065-600B-2D9F-6D41-218AB85D7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631" y="3161323"/>
            <a:ext cx="7276123" cy="16685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3E6ACBF-F250-AF0B-457A-A34B870D38F8}"/>
              </a:ext>
            </a:extLst>
          </p:cNvPr>
          <p:cNvSpPr/>
          <p:nvPr/>
        </p:nvSpPr>
        <p:spPr>
          <a:xfrm>
            <a:off x="10594996" y="3385984"/>
            <a:ext cx="376910" cy="2930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D5FF4-3386-2E3D-608E-36EB2EEC10D0}"/>
              </a:ext>
            </a:extLst>
          </p:cNvPr>
          <p:cNvSpPr/>
          <p:nvPr/>
        </p:nvSpPr>
        <p:spPr>
          <a:xfrm>
            <a:off x="5876457" y="3913522"/>
            <a:ext cx="171757" cy="293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13D59-CE11-A70C-36E4-222C8F62747B}"/>
              </a:ext>
            </a:extLst>
          </p:cNvPr>
          <p:cNvSpPr/>
          <p:nvPr/>
        </p:nvSpPr>
        <p:spPr>
          <a:xfrm>
            <a:off x="1226303" y="2418829"/>
            <a:ext cx="376910" cy="293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902E0-1304-C720-7873-A82732437352}"/>
              </a:ext>
            </a:extLst>
          </p:cNvPr>
          <p:cNvSpPr/>
          <p:nvPr/>
        </p:nvSpPr>
        <p:spPr>
          <a:xfrm>
            <a:off x="3043380" y="2418830"/>
            <a:ext cx="699294" cy="2930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</a:t>
            </a:r>
            <a:r>
              <a:rPr lang="en-US" b="1" dirty="0">
                <a:ea typeface="+mj-lt"/>
                <a:cs typeface="+mj-lt"/>
              </a:rPr>
              <a:t>Straight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ea typeface="+mj-lt"/>
                <a:cs typeface="+mj-lt"/>
              </a:rPr>
              <a:t>Permutation Box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BD4B2-317F-972C-6DB1-EAEB0F21D9E5}"/>
              </a:ext>
            </a:extLst>
          </p:cNvPr>
          <p:cNvSpPr txBox="1">
            <a:spLocks/>
          </p:cNvSpPr>
          <p:nvPr/>
        </p:nvSpPr>
        <p:spPr>
          <a:xfrm>
            <a:off x="372812" y="1389895"/>
            <a:ext cx="4535420" cy="4342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The 32 bit output of S-boxes is then subjected to the straight permutation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DA55D72E-8B0C-8143-0DAA-4D3C7549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50" y="3160759"/>
            <a:ext cx="3348892" cy="33559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B6A53F-61DB-8774-0A9F-BA14C68E4C1C}"/>
              </a:ext>
            </a:extLst>
          </p:cNvPr>
          <p:cNvSpPr/>
          <p:nvPr/>
        </p:nvSpPr>
        <p:spPr>
          <a:xfrm>
            <a:off x="1187228" y="5251908"/>
            <a:ext cx="1812986" cy="1260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8" descr="Table&#10;&#10;Description automatically generated">
            <a:extLst>
              <a:ext uri="{FF2B5EF4-FFF2-40B4-BE49-F238E27FC236}">
                <a16:creationId xmlns:a16="http://schemas.microsoft.com/office/drawing/2014/main" id="{770DEBCB-B7B0-5B8C-1B0F-6EFDC9BBF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23" y="3955353"/>
            <a:ext cx="6377353" cy="1868294"/>
          </a:xfrm>
          <a:prstGeom prst="rect">
            <a:avLst/>
          </a:prstGeom>
        </p:spPr>
      </p:pic>
      <p:pic>
        <p:nvPicPr>
          <p:cNvPr id="11" name="Picture 1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A3EB00F8-A520-5D98-2DB5-61B16F50A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584" y="1619495"/>
            <a:ext cx="23526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</a:t>
            </a:r>
            <a:r>
              <a:rPr lang="en-US" b="1" dirty="0">
                <a:ea typeface="+mj-lt"/>
                <a:cs typeface="+mj-lt"/>
              </a:rPr>
              <a:t>Key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BD4B2-317F-972C-6DB1-EAEB0F21D9E5}"/>
              </a:ext>
            </a:extLst>
          </p:cNvPr>
          <p:cNvSpPr txBox="1">
            <a:spLocks/>
          </p:cNvSpPr>
          <p:nvPr/>
        </p:nvSpPr>
        <p:spPr>
          <a:xfrm>
            <a:off x="372812" y="1389895"/>
            <a:ext cx="5131343" cy="4342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round-key generator creates sixteen 48-bit keys out of a 56-bit cipher key.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9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73B27EC2-D209-2024-CDFE-61B5720E0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67" y="2796930"/>
            <a:ext cx="4164054" cy="3466757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6ADE0949-1AA9-C2CF-908D-D237F5D6E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477" y="1142570"/>
            <a:ext cx="5556738" cy="50320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9598A9-91B1-E7F3-3630-3B5F6759683B}"/>
              </a:ext>
            </a:extLst>
          </p:cNvPr>
          <p:cNvSpPr/>
          <p:nvPr/>
        </p:nvSpPr>
        <p:spPr>
          <a:xfrm>
            <a:off x="2750304" y="3659522"/>
            <a:ext cx="2428448" cy="1651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</a:t>
            </a:r>
            <a:r>
              <a:rPr lang="en-US" b="1" dirty="0">
                <a:ea typeface="+mj-lt"/>
                <a:cs typeface="+mj-lt"/>
              </a:rPr>
              <a:t>Key Transformation: Parity Drop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BD4B2-317F-972C-6DB1-EAEB0F21D9E5}"/>
              </a:ext>
            </a:extLst>
          </p:cNvPr>
          <p:cNvSpPr txBox="1">
            <a:spLocks/>
          </p:cNvSpPr>
          <p:nvPr/>
        </p:nvSpPr>
        <p:spPr>
          <a:xfrm>
            <a:off x="372812" y="1389895"/>
            <a:ext cx="3724574" cy="43424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 initial key consists of 64 bits.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DES uses a 56-bit key. </a:t>
            </a:r>
            <a:endParaRPr lang="en-US" dirty="0"/>
          </a:p>
          <a:p>
            <a:pPr marL="342900" indent="-34290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Before the DES process even starts, every 8th bit of the key is discarded to produce a 56-bit key.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cs typeface="Calibri"/>
              </a:rPr>
              <a:t>The 64-bit key is transformed into a 56-bit key by discarding every 8th bit of the initial key.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That is bit positions 8, 16, 24, 32, 40, 48, 56, and 64 are discarded. </a:t>
            </a:r>
            <a:endParaRPr lang="en-US"/>
          </a:p>
        </p:txBody>
      </p:sp>
      <p:pic>
        <p:nvPicPr>
          <p:cNvPr id="16" name="Picture 16" descr="Table&#10;&#10;Description automatically generated">
            <a:extLst>
              <a:ext uri="{FF2B5EF4-FFF2-40B4-BE49-F238E27FC236}">
                <a16:creationId xmlns:a16="http://schemas.microsoft.com/office/drawing/2014/main" id="{72C99524-3217-4668-529C-D08320C5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323" y="1327585"/>
            <a:ext cx="7491045" cy="1447905"/>
          </a:xfrm>
          <a:prstGeom prst="rect">
            <a:avLst/>
          </a:prstGeom>
        </p:spPr>
      </p:pic>
      <p:pic>
        <p:nvPicPr>
          <p:cNvPr id="19" name="Picture 19" descr="Diagram&#10;&#10;Description automatically generated">
            <a:extLst>
              <a:ext uri="{FF2B5EF4-FFF2-40B4-BE49-F238E27FC236}">
                <a16:creationId xmlns:a16="http://schemas.microsoft.com/office/drawing/2014/main" id="{967FCA75-9728-22E1-B8D8-ABABF158C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169" y="3036277"/>
            <a:ext cx="5810738" cy="29053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4DC3E7B-4F55-CA3C-F2DD-414F8382CD87}"/>
              </a:ext>
            </a:extLst>
          </p:cNvPr>
          <p:cNvSpPr/>
          <p:nvPr/>
        </p:nvSpPr>
        <p:spPr>
          <a:xfrm>
            <a:off x="6130459" y="3239445"/>
            <a:ext cx="3170909" cy="1572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6C1631-6E85-D849-B11F-C573C69D8272}"/>
              </a:ext>
            </a:extLst>
          </p:cNvPr>
          <p:cNvSpPr/>
          <p:nvPr/>
        </p:nvSpPr>
        <p:spPr>
          <a:xfrm>
            <a:off x="7625151" y="4431289"/>
            <a:ext cx="1549216" cy="2930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8E542B-DCD9-D935-8B69-11949B734BAF}"/>
              </a:ext>
            </a:extLst>
          </p:cNvPr>
          <p:cNvSpPr/>
          <p:nvPr/>
        </p:nvSpPr>
        <p:spPr>
          <a:xfrm>
            <a:off x="1411920" y="4030751"/>
            <a:ext cx="1041216" cy="2637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</a:t>
            </a:r>
            <a:r>
              <a:rPr lang="en-US" b="1" dirty="0">
                <a:ea typeface="+mj-lt"/>
                <a:cs typeface="+mj-lt"/>
              </a:rPr>
              <a:t>Key Transformation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BD4B2-317F-972C-6DB1-EAEB0F21D9E5}"/>
              </a:ext>
            </a:extLst>
          </p:cNvPr>
          <p:cNvSpPr txBox="1">
            <a:spLocks/>
          </p:cNvSpPr>
          <p:nvPr/>
        </p:nvSpPr>
        <p:spPr>
          <a:xfrm>
            <a:off x="372812" y="1389895"/>
            <a:ext cx="5805419" cy="4342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From this 56-bit key, a different 48-bit Sub Key is generated during each round using a process called key transformation. </a:t>
            </a:r>
            <a:endParaRPr lang="en-US" dirty="0">
              <a:ea typeface="+mn-lt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For this, the 56-bit key is divided into two halves, each of 28 bits. </a:t>
            </a:r>
            <a:endParaRPr lang="en-US" dirty="0">
              <a:ea typeface="+mn-lt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These halves are circularly shifted left by one or two positions, depending on the round.</a:t>
            </a:r>
            <a:endParaRPr lang="en-US">
              <a:ea typeface="+mn-lt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If the round numbers 1, 2, 9, or 16 the shift is done by only one position for other rounds, the circular shift is done by two positions. </a:t>
            </a:r>
          </a:p>
        </p:txBody>
      </p:sp>
      <p:pic>
        <p:nvPicPr>
          <p:cNvPr id="6" name="Picture 10" descr="Diagram&#10;&#10;Description automatically generated">
            <a:extLst>
              <a:ext uri="{FF2B5EF4-FFF2-40B4-BE49-F238E27FC236}">
                <a16:creationId xmlns:a16="http://schemas.microsoft.com/office/drawing/2014/main" id="{74DC9C28-9062-EF84-4D2D-933CE96C2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862" y="448955"/>
            <a:ext cx="5556738" cy="5032015"/>
          </a:xfrm>
          <a:prstGeom prst="rect">
            <a:avLst/>
          </a:prstGeom>
        </p:spPr>
      </p:pic>
      <p:pic>
        <p:nvPicPr>
          <p:cNvPr id="7" name="Picture 10" descr="Table&#10;&#10;Description automatically generated">
            <a:extLst>
              <a:ext uri="{FF2B5EF4-FFF2-40B4-BE49-F238E27FC236}">
                <a16:creationId xmlns:a16="http://schemas.microsoft.com/office/drawing/2014/main" id="{15DDEB2E-E97B-B9BF-3D5D-4F593F6E5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708" y="5515881"/>
            <a:ext cx="6777892" cy="10234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E67B32-55AD-534D-8649-E87F11B1779E}"/>
              </a:ext>
            </a:extLst>
          </p:cNvPr>
          <p:cNvSpPr/>
          <p:nvPr/>
        </p:nvSpPr>
        <p:spPr>
          <a:xfrm>
            <a:off x="5651767" y="5623137"/>
            <a:ext cx="660217" cy="654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1FC9F-87A2-D466-696D-6FA72F172B61}"/>
              </a:ext>
            </a:extLst>
          </p:cNvPr>
          <p:cNvSpPr/>
          <p:nvPr/>
        </p:nvSpPr>
        <p:spPr>
          <a:xfrm>
            <a:off x="8406690" y="5623137"/>
            <a:ext cx="347602" cy="654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7402A-2421-24E3-1678-EA9BC0FEED7D}"/>
              </a:ext>
            </a:extLst>
          </p:cNvPr>
          <p:cNvSpPr/>
          <p:nvPr/>
        </p:nvSpPr>
        <p:spPr>
          <a:xfrm>
            <a:off x="11102997" y="5662214"/>
            <a:ext cx="445294" cy="615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BFB33-575B-7755-B565-656C306F08AF}"/>
              </a:ext>
            </a:extLst>
          </p:cNvPr>
          <p:cNvSpPr/>
          <p:nvPr/>
        </p:nvSpPr>
        <p:spPr>
          <a:xfrm>
            <a:off x="1597536" y="2868213"/>
            <a:ext cx="806755" cy="3516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A7BD87-71D2-C9BA-E234-2CCF8DF0F7DD}"/>
              </a:ext>
            </a:extLst>
          </p:cNvPr>
          <p:cNvSpPr/>
          <p:nvPr/>
        </p:nvSpPr>
        <p:spPr>
          <a:xfrm>
            <a:off x="9022151" y="1461443"/>
            <a:ext cx="1549216" cy="2930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660DF-5A48-139D-61F0-93E67B71998F}"/>
              </a:ext>
            </a:extLst>
          </p:cNvPr>
          <p:cNvSpPr/>
          <p:nvPr/>
        </p:nvSpPr>
        <p:spPr>
          <a:xfrm>
            <a:off x="6452843" y="1285596"/>
            <a:ext cx="1353832" cy="693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623061" cy="957184"/>
          </a:xfrm>
        </p:spPr>
        <p:txBody>
          <a:bodyPr>
            <a:normAutofit/>
          </a:bodyPr>
          <a:lstStyle/>
          <a:p>
            <a:r>
              <a:rPr lang="en-US" dirty="0"/>
              <a:t>DES: </a:t>
            </a:r>
            <a:r>
              <a:rPr lang="en-US" b="1" dirty="0">
                <a:ea typeface="+mj-lt"/>
                <a:cs typeface="+mj-lt"/>
              </a:rPr>
              <a:t>Key Transformation: Step 1: Compression Permutation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BD4B2-317F-972C-6DB1-EAEB0F21D9E5}"/>
              </a:ext>
            </a:extLst>
          </p:cNvPr>
          <p:cNvSpPr txBox="1">
            <a:spLocks/>
          </p:cNvSpPr>
          <p:nvPr/>
        </p:nvSpPr>
        <p:spPr>
          <a:xfrm>
            <a:off x="372812" y="1389895"/>
            <a:ext cx="5785881" cy="30040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From this 56-bit key, a different 48-bit Sub Key is generated during each round using a process called key transformation. </a:t>
            </a:r>
            <a:endParaRPr lang="en-US" dirty="0">
              <a:ea typeface="+mn-lt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For this, the 56-bit key is divided into two halves, each of 28 bits.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Notice the table only contains only</a:t>
            </a:r>
            <a:r>
              <a:rPr lang="en-US" dirty="0">
                <a:ea typeface="+mn-lt"/>
                <a:cs typeface="+mn-lt"/>
              </a:rPr>
              <a:t> 48-bit positions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Bit number 14 moves to the first position, bit number 17 moves to the second position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Bit number 18 is discarded</a:t>
            </a:r>
            <a:r>
              <a:rPr lang="en-US" dirty="0"/>
              <a:t> </a:t>
            </a:r>
          </a:p>
        </p:txBody>
      </p:sp>
      <p:pic>
        <p:nvPicPr>
          <p:cNvPr id="9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F5A1567A-F67E-0535-6519-FE71CF79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160" y="1126391"/>
            <a:ext cx="4164054" cy="3466757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72C72EDF-1705-C457-BB2B-826DAFD4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632" y="4712710"/>
            <a:ext cx="6465276" cy="16528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F189B0-FD6A-907B-FA0C-F5476F26327F}"/>
              </a:ext>
            </a:extLst>
          </p:cNvPr>
          <p:cNvSpPr/>
          <p:nvPr/>
        </p:nvSpPr>
        <p:spPr>
          <a:xfrm>
            <a:off x="8904920" y="1461443"/>
            <a:ext cx="621140" cy="21003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2EC979-7D9C-9F24-EDF2-32F93C156912}"/>
              </a:ext>
            </a:extLst>
          </p:cNvPr>
          <p:cNvSpPr/>
          <p:nvPr/>
        </p:nvSpPr>
        <p:spPr>
          <a:xfrm>
            <a:off x="5094921" y="4880675"/>
            <a:ext cx="1070524" cy="273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14EB4B-A42B-84C2-FA63-63E7D1C54B65}"/>
              </a:ext>
            </a:extLst>
          </p:cNvPr>
          <p:cNvSpPr/>
          <p:nvPr/>
        </p:nvSpPr>
        <p:spPr>
          <a:xfrm>
            <a:off x="1226305" y="3346905"/>
            <a:ext cx="1666446" cy="24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D26BE0-A4DE-A2C7-7350-4284AB1DF181}"/>
              </a:ext>
            </a:extLst>
          </p:cNvPr>
          <p:cNvSpPr/>
          <p:nvPr/>
        </p:nvSpPr>
        <p:spPr>
          <a:xfrm>
            <a:off x="669458" y="3591136"/>
            <a:ext cx="3395601" cy="263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20" descr="Diagram&#10;&#10;Description automatically generated">
            <a:extLst>
              <a:ext uri="{FF2B5EF4-FFF2-40B4-BE49-F238E27FC236}">
                <a16:creationId xmlns:a16="http://schemas.microsoft.com/office/drawing/2014/main" id="{54176372-5FB6-4158-7C14-7E2A8AD78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92" y="4397803"/>
            <a:ext cx="4413738" cy="2165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18DE0D8-4761-5A15-E763-5BCBB93464CF}"/>
              </a:ext>
            </a:extLst>
          </p:cNvPr>
          <p:cNvSpPr/>
          <p:nvPr/>
        </p:nvSpPr>
        <p:spPr>
          <a:xfrm>
            <a:off x="2418151" y="4401982"/>
            <a:ext cx="1891139" cy="615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143" y="101532"/>
            <a:ext cx="9336657" cy="994695"/>
          </a:xfrm>
        </p:spPr>
        <p:txBody>
          <a:bodyPr/>
          <a:lstStyle/>
          <a:p>
            <a:r>
              <a:rPr lang="en-US" dirty="0"/>
              <a:t>DES: </a:t>
            </a:r>
            <a:r>
              <a:rPr lang="en-US" dirty="0">
                <a:latin typeface="Calibri"/>
                <a:cs typeface="Calibri"/>
              </a:rPr>
              <a:t>Data Encryption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12" y="1389895"/>
            <a:ext cx="5598675" cy="43424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The final permutation (IP) produces two halves of the permuted block; saying Left Plain Text (LPT) and Right Plain Text (RPT).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311E6DA-2163-E6BA-39F0-0C46B90E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5" name="Picture 8" descr="Diagram&#10;&#10;Description automatically generated">
            <a:extLst>
              <a:ext uri="{FF2B5EF4-FFF2-40B4-BE49-F238E27FC236}">
                <a16:creationId xmlns:a16="http://schemas.microsoft.com/office/drawing/2014/main" id="{01CE92B6-DE1E-A9E3-FC4B-E185F831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23" y="1066340"/>
            <a:ext cx="6269891" cy="4061011"/>
          </a:xfrm>
          <a:prstGeom prst="rect">
            <a:avLst/>
          </a:prstGeom>
        </p:spPr>
      </p:pic>
      <p:pic>
        <p:nvPicPr>
          <p:cNvPr id="12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04FDA4C5-A25F-79E6-6268-59773616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05" y="3617546"/>
            <a:ext cx="3743977" cy="30955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ED61F56-48C4-5672-A300-95C51CB2BBE7}"/>
              </a:ext>
            </a:extLst>
          </p:cNvPr>
          <p:cNvSpPr/>
          <p:nvPr/>
        </p:nvSpPr>
        <p:spPr>
          <a:xfrm>
            <a:off x="5837382" y="1705678"/>
            <a:ext cx="2145141" cy="2432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43FCE7-E217-0E07-BD0E-6E90C0E03F6E}"/>
              </a:ext>
            </a:extLst>
          </p:cNvPr>
          <p:cNvSpPr/>
          <p:nvPr/>
        </p:nvSpPr>
        <p:spPr>
          <a:xfrm>
            <a:off x="9715767" y="1627524"/>
            <a:ext cx="2145141" cy="2432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49E83-0F25-B804-C75C-F6255A0E7368}"/>
              </a:ext>
            </a:extLst>
          </p:cNvPr>
          <p:cNvSpPr txBox="1"/>
          <p:nvPr/>
        </p:nvSpPr>
        <p:spPr>
          <a:xfrm>
            <a:off x="6652847" y="1709613"/>
            <a:ext cx="1367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LPT 32 bits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D26BD-2984-3EB9-F04A-D7C38150343A}"/>
              </a:ext>
            </a:extLst>
          </p:cNvPr>
          <p:cNvSpPr txBox="1"/>
          <p:nvPr/>
        </p:nvSpPr>
        <p:spPr>
          <a:xfrm>
            <a:off x="9886462" y="1709613"/>
            <a:ext cx="1396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RPT 32 Bits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989EA7-3606-B1F8-3B9C-FEB1BD143187}"/>
              </a:ext>
            </a:extLst>
          </p:cNvPr>
          <p:cNvSpPr/>
          <p:nvPr/>
        </p:nvSpPr>
        <p:spPr>
          <a:xfrm>
            <a:off x="8191765" y="963216"/>
            <a:ext cx="1236602" cy="171938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FEB259-C74C-0E4C-9D25-95CA65DA97EF}"/>
              </a:ext>
            </a:extLst>
          </p:cNvPr>
          <p:cNvSpPr/>
          <p:nvPr/>
        </p:nvSpPr>
        <p:spPr>
          <a:xfrm>
            <a:off x="8269918" y="3092907"/>
            <a:ext cx="1236602" cy="17193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B2B642-453E-CBB1-8655-F3698840A11F}"/>
              </a:ext>
            </a:extLst>
          </p:cNvPr>
          <p:cNvSpPr/>
          <p:nvPr/>
        </p:nvSpPr>
        <p:spPr>
          <a:xfrm>
            <a:off x="1089533" y="5945521"/>
            <a:ext cx="1236602" cy="8792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7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E943D7B7-45E4-7E13-B4D8-0EADF0516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015" y="5221952"/>
            <a:ext cx="5830276" cy="14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/>
              <a:t>TLS Transport Layer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8594457" cy="5084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/>
              <a:t>Transport Layer Security methods needed to perform</a:t>
            </a:r>
          </a:p>
          <a:p>
            <a:pPr lvl="1">
              <a:buFont typeface="Arial"/>
              <a:buChar char="•"/>
            </a:pPr>
            <a:r>
              <a:rPr lang="en-US"/>
              <a:t>Key Exchange share a password</a:t>
            </a:r>
          </a:p>
          <a:p>
            <a:pPr lvl="1">
              <a:buFont typeface="Arial"/>
              <a:buChar char="•"/>
            </a:pPr>
            <a:r>
              <a:rPr lang="en-US"/>
              <a:t>Encryption Ciphers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Block Chaining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Hashing check Integrity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Random number generation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Encoding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Certificates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Work with protocols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Work with handshaking</a:t>
            </a:r>
          </a:p>
          <a:p>
            <a:pPr lvl="1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CB1D426A-3CE8-3660-9F91-5B4FF50D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553" y="3870706"/>
            <a:ext cx="7471507" cy="2565127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DF6DC35-9016-7865-4F1E-355E0D2A7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478" y="2262768"/>
            <a:ext cx="6269892" cy="11699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7F5963-C74F-AD40-F79C-6DC282D6AD8A}"/>
              </a:ext>
            </a:extLst>
          </p:cNvPr>
          <p:cNvSpPr/>
          <p:nvPr/>
        </p:nvSpPr>
        <p:spPr>
          <a:xfrm>
            <a:off x="317585" y="2232353"/>
            <a:ext cx="2677450" cy="4298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BFA077-12C0-46B4-4E63-F6349652B7EF}"/>
              </a:ext>
            </a:extLst>
          </p:cNvPr>
          <p:cNvSpPr/>
          <p:nvPr/>
        </p:nvSpPr>
        <p:spPr>
          <a:xfrm>
            <a:off x="4235046" y="4957968"/>
            <a:ext cx="7073603" cy="2930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7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Python Code Review: Plain Text and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F4CC6-ED04-A9C2-B009-6B25368F275A}"/>
              </a:ext>
            </a:extLst>
          </p:cNvPr>
          <p:cNvSpPr txBox="1">
            <a:spLocks/>
          </p:cNvSpPr>
          <p:nvPr/>
        </p:nvSpPr>
        <p:spPr>
          <a:xfrm>
            <a:off x="665208" y="1372175"/>
            <a:ext cx="11021280" cy="2127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The plaintext is processed in 64 bit blocks.</a:t>
            </a:r>
            <a:endParaRPr lang="en-US" dirty="0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Values shown are Hex values 0-F 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So</a:t>
            </a: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a Hex value of 1 = binary 0001, 2 = 0010, A = 1010,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 F = 1111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The key is 64 bits but 8 bits are used for parity checks</a:t>
            </a:r>
            <a:endParaRPr lang="en-US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The block size for DES is 64 bits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>
              <a:latin typeface="Calibri"/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703AE12-B0E8-1838-64D3-DA2F98352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71" y="3472691"/>
            <a:ext cx="10753060" cy="152522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43597E7-2259-6406-060C-50639883B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70" y="5196200"/>
            <a:ext cx="10753969" cy="11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Python Code Review: Key Parity bit drop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F4CC6-ED04-A9C2-B009-6B25368F275A}"/>
              </a:ext>
            </a:extLst>
          </p:cNvPr>
          <p:cNvSpPr txBox="1">
            <a:spLocks/>
          </p:cNvSpPr>
          <p:nvPr/>
        </p:nvSpPr>
        <p:spPr>
          <a:xfrm>
            <a:off x="665208" y="1372175"/>
            <a:ext cx="11021280" cy="4342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The key is 64 bits but 8 bits are used for parity checks</a:t>
            </a:r>
            <a:endParaRPr lang="en-US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The effective key is 56-bits in length</a:t>
            </a:r>
            <a:endParaRPr lang="en-US">
              <a:latin typeface="Calibri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9" name="Picture 9" descr="A picture containing text, electronics, keyboard, close&#10;&#10;Description automatically generated">
            <a:extLst>
              <a:ext uri="{FF2B5EF4-FFF2-40B4-BE49-F238E27FC236}">
                <a16:creationId xmlns:a16="http://schemas.microsoft.com/office/drawing/2014/main" id="{E77CA1F7-F3EE-9017-1A12-3AEC16E08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726" y="1370576"/>
            <a:ext cx="4125432" cy="2459942"/>
          </a:xfrm>
          <a:prstGeom prst="rect">
            <a:avLst/>
          </a:prstGeom>
        </p:spPr>
      </p:pic>
      <p:pic>
        <p:nvPicPr>
          <p:cNvPr id="10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966E73-B0B8-120D-7E91-10FD1BAFA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14" y="4886259"/>
            <a:ext cx="10656276" cy="1442560"/>
          </a:xfrm>
          <a:prstGeom prst="rect">
            <a:avLst/>
          </a:prstGeom>
        </p:spPr>
      </p:pic>
      <p:pic>
        <p:nvPicPr>
          <p:cNvPr id="12" name="Picture 19" descr="Diagram&#10;&#10;Description automatically generated">
            <a:extLst>
              <a:ext uri="{FF2B5EF4-FFF2-40B4-BE49-F238E27FC236}">
                <a16:creationId xmlns:a16="http://schemas.microsoft.com/office/drawing/2014/main" id="{8B751499-F4E4-97D6-1C8B-031ACC19F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15" y="2186353"/>
            <a:ext cx="4980354" cy="24950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4AD5D5-D4BA-E63E-E0DE-63A37528395B}"/>
              </a:ext>
            </a:extLst>
          </p:cNvPr>
          <p:cNvSpPr/>
          <p:nvPr/>
        </p:nvSpPr>
        <p:spPr>
          <a:xfrm>
            <a:off x="2027382" y="2457908"/>
            <a:ext cx="2750832" cy="1191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0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Python Code Review: Key Bit Shift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F4CC6-ED04-A9C2-B009-6B25368F275A}"/>
              </a:ext>
            </a:extLst>
          </p:cNvPr>
          <p:cNvSpPr txBox="1">
            <a:spLocks/>
          </p:cNvSpPr>
          <p:nvPr/>
        </p:nvSpPr>
        <p:spPr>
          <a:xfrm>
            <a:off x="665208" y="1372175"/>
            <a:ext cx="11021280" cy="4342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The key is 64 bits but 8 bits are used for parity checks</a:t>
            </a:r>
            <a:endParaRPr lang="en-US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The effective key is 56-bits in length</a:t>
            </a:r>
            <a:endParaRPr lang="en-US">
              <a:latin typeface="Calibri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2" name="Picture 19" descr="Diagram&#10;&#10;Description automatically generated">
            <a:extLst>
              <a:ext uri="{FF2B5EF4-FFF2-40B4-BE49-F238E27FC236}">
                <a16:creationId xmlns:a16="http://schemas.microsoft.com/office/drawing/2014/main" id="{8B751499-F4E4-97D6-1C8B-031ACC19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6" y="2147276"/>
            <a:ext cx="4980354" cy="24950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4AD5D5-D4BA-E63E-E0DE-63A37528395B}"/>
              </a:ext>
            </a:extLst>
          </p:cNvPr>
          <p:cNvSpPr/>
          <p:nvPr/>
        </p:nvSpPr>
        <p:spPr>
          <a:xfrm>
            <a:off x="1030921" y="3581370"/>
            <a:ext cx="3170908" cy="1191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B058FE1-87D9-6225-18AC-D9E71A1DE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708" y="1613786"/>
            <a:ext cx="3993661" cy="1930581"/>
          </a:xfrm>
          <a:prstGeom prst="rect">
            <a:avLst/>
          </a:prstGeom>
        </p:spPr>
      </p:pic>
      <p:pic>
        <p:nvPicPr>
          <p:cNvPr id="8" name="Picture 10" descr="Table&#10;&#10;Description automatically generated">
            <a:extLst>
              <a:ext uri="{FF2B5EF4-FFF2-40B4-BE49-F238E27FC236}">
                <a16:creationId xmlns:a16="http://schemas.microsoft.com/office/drawing/2014/main" id="{5ACE9593-0BCA-909E-184C-A85B75CDA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785" y="3855112"/>
            <a:ext cx="6777892" cy="10234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ECAE90-485D-CB17-D5C0-68B81D20F970}"/>
              </a:ext>
            </a:extLst>
          </p:cNvPr>
          <p:cNvSpPr/>
          <p:nvPr/>
        </p:nvSpPr>
        <p:spPr>
          <a:xfrm>
            <a:off x="9129609" y="2037829"/>
            <a:ext cx="718831" cy="2930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5AF732-BB59-5CAD-4852-93A0B8D99A49}"/>
              </a:ext>
            </a:extLst>
          </p:cNvPr>
          <p:cNvSpPr/>
          <p:nvPr/>
        </p:nvSpPr>
        <p:spPr>
          <a:xfrm>
            <a:off x="9881840" y="3102675"/>
            <a:ext cx="376908" cy="2930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E5EDB-1CBB-F4F3-0A59-5A49E097070C}"/>
              </a:ext>
            </a:extLst>
          </p:cNvPr>
          <p:cNvSpPr/>
          <p:nvPr/>
        </p:nvSpPr>
        <p:spPr>
          <a:xfrm>
            <a:off x="8719300" y="2750982"/>
            <a:ext cx="357370" cy="2930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438854-8D9E-B141-4136-1CE3494BEDD1}"/>
              </a:ext>
            </a:extLst>
          </p:cNvPr>
          <p:cNvSpPr/>
          <p:nvPr/>
        </p:nvSpPr>
        <p:spPr>
          <a:xfrm>
            <a:off x="11327686" y="4216367"/>
            <a:ext cx="367139" cy="23446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9D267E-4F5E-740D-4661-C609FAF09091}"/>
              </a:ext>
            </a:extLst>
          </p:cNvPr>
          <p:cNvSpPr/>
          <p:nvPr/>
        </p:nvSpPr>
        <p:spPr>
          <a:xfrm>
            <a:off x="5915531" y="4177290"/>
            <a:ext cx="572293" cy="2735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7BF09E-0A8E-CCD5-DD27-0012A416BF2A}"/>
              </a:ext>
            </a:extLst>
          </p:cNvPr>
          <p:cNvSpPr/>
          <p:nvPr/>
        </p:nvSpPr>
        <p:spPr>
          <a:xfrm>
            <a:off x="8719301" y="4216367"/>
            <a:ext cx="240139" cy="2735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2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Python Code Review: Key Splitting and Shifting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687DD78D-5318-8BE4-D443-FE54D826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324" y="1257809"/>
            <a:ext cx="6953738" cy="5241152"/>
          </a:xfrm>
          <a:prstGeom prst="rect">
            <a:avLst/>
          </a:prstGeom>
        </p:spPr>
      </p:pic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4D75627E-AAD4-24D7-A44C-98DC5C1E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2" y="1285977"/>
            <a:ext cx="4169507" cy="538996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B7A9C4-68B4-B562-8A4B-1F1075C94820}"/>
              </a:ext>
            </a:extLst>
          </p:cNvPr>
          <p:cNvSpPr/>
          <p:nvPr/>
        </p:nvSpPr>
        <p:spPr>
          <a:xfrm>
            <a:off x="4938613" y="1549370"/>
            <a:ext cx="2086524" cy="605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737F84-0C88-C567-E36F-A95E8F7E8F79}"/>
              </a:ext>
            </a:extLst>
          </p:cNvPr>
          <p:cNvSpPr/>
          <p:nvPr/>
        </p:nvSpPr>
        <p:spPr>
          <a:xfrm>
            <a:off x="1695228" y="2428600"/>
            <a:ext cx="2516370" cy="605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342BA-F050-9D79-0CF3-5C406E6D196A}"/>
              </a:ext>
            </a:extLst>
          </p:cNvPr>
          <p:cNvSpPr/>
          <p:nvPr/>
        </p:nvSpPr>
        <p:spPr>
          <a:xfrm>
            <a:off x="5339151" y="3268754"/>
            <a:ext cx="4519062" cy="605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1C1F83-894C-77E2-3286-67F9984DD756}"/>
              </a:ext>
            </a:extLst>
          </p:cNvPr>
          <p:cNvSpPr/>
          <p:nvPr/>
        </p:nvSpPr>
        <p:spPr>
          <a:xfrm>
            <a:off x="5339150" y="4089370"/>
            <a:ext cx="4069678" cy="60569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C8D4B1-CF39-DF55-CC4C-57D759098C54}"/>
              </a:ext>
            </a:extLst>
          </p:cNvPr>
          <p:cNvSpPr/>
          <p:nvPr/>
        </p:nvSpPr>
        <p:spPr>
          <a:xfrm>
            <a:off x="2271612" y="3034293"/>
            <a:ext cx="1353831" cy="60569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D5E797-87A0-4598-47DE-781DC6C5E011}"/>
              </a:ext>
            </a:extLst>
          </p:cNvPr>
          <p:cNvSpPr/>
          <p:nvPr/>
        </p:nvSpPr>
        <p:spPr>
          <a:xfrm>
            <a:off x="5270764" y="4890446"/>
            <a:ext cx="5066139" cy="6056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2BFEA-767A-8047-7CA2-801DA0B495BE}"/>
              </a:ext>
            </a:extLst>
          </p:cNvPr>
          <p:cNvSpPr/>
          <p:nvPr/>
        </p:nvSpPr>
        <p:spPr>
          <a:xfrm>
            <a:off x="2349764" y="3180830"/>
            <a:ext cx="1217063" cy="3907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36E57C-BCB1-85E2-FD2F-23AAB674F296}"/>
              </a:ext>
            </a:extLst>
          </p:cNvPr>
          <p:cNvSpPr/>
          <p:nvPr/>
        </p:nvSpPr>
        <p:spPr>
          <a:xfrm>
            <a:off x="2281381" y="4138216"/>
            <a:ext cx="1353831" cy="60569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FF26E-A19F-6991-130D-F6F578D10ADE}"/>
              </a:ext>
            </a:extLst>
          </p:cNvPr>
          <p:cNvSpPr/>
          <p:nvPr/>
        </p:nvSpPr>
        <p:spPr>
          <a:xfrm>
            <a:off x="2359533" y="4284753"/>
            <a:ext cx="1217063" cy="3907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89EA5-8F6A-DBD3-D98E-632FAEFE5B0A}"/>
              </a:ext>
            </a:extLst>
          </p:cNvPr>
          <p:cNvSpPr/>
          <p:nvPr/>
        </p:nvSpPr>
        <p:spPr>
          <a:xfrm>
            <a:off x="2222765" y="5867369"/>
            <a:ext cx="1353831" cy="60569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E90D74-CEEA-60E8-7807-E9C1CFAF2781}"/>
              </a:ext>
            </a:extLst>
          </p:cNvPr>
          <p:cNvSpPr/>
          <p:nvPr/>
        </p:nvSpPr>
        <p:spPr>
          <a:xfrm>
            <a:off x="2300917" y="6013906"/>
            <a:ext cx="1217063" cy="3907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86584-6AD5-D3CC-329C-D43CF6702E9D}"/>
              </a:ext>
            </a:extLst>
          </p:cNvPr>
          <p:cNvSpPr/>
          <p:nvPr/>
        </p:nvSpPr>
        <p:spPr>
          <a:xfrm>
            <a:off x="1792920" y="3757215"/>
            <a:ext cx="2311216" cy="332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923608-C2F7-B847-4D2B-D9EC5BB71671}"/>
              </a:ext>
            </a:extLst>
          </p:cNvPr>
          <p:cNvSpPr/>
          <p:nvPr/>
        </p:nvSpPr>
        <p:spPr>
          <a:xfrm>
            <a:off x="1744073" y="5447291"/>
            <a:ext cx="2311216" cy="332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6CE8F5-945A-FACE-13D2-50B14DE650F7}"/>
              </a:ext>
            </a:extLst>
          </p:cNvPr>
          <p:cNvSpPr/>
          <p:nvPr/>
        </p:nvSpPr>
        <p:spPr>
          <a:xfrm>
            <a:off x="9774379" y="5193291"/>
            <a:ext cx="386678" cy="3028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BE9AC6-B6BD-CEFE-EECC-74C298F8A889}"/>
              </a:ext>
            </a:extLst>
          </p:cNvPr>
          <p:cNvSpPr/>
          <p:nvPr/>
        </p:nvSpPr>
        <p:spPr>
          <a:xfrm>
            <a:off x="1314225" y="3376214"/>
            <a:ext cx="386678" cy="3028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79E814-DBA0-2A2F-D409-A525458153DC}"/>
              </a:ext>
            </a:extLst>
          </p:cNvPr>
          <p:cNvSpPr/>
          <p:nvPr/>
        </p:nvSpPr>
        <p:spPr>
          <a:xfrm>
            <a:off x="1314224" y="4480136"/>
            <a:ext cx="386678" cy="3028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5D4F63-2FF6-7891-6A0F-98D3FD57EDD1}"/>
              </a:ext>
            </a:extLst>
          </p:cNvPr>
          <p:cNvSpPr/>
          <p:nvPr/>
        </p:nvSpPr>
        <p:spPr>
          <a:xfrm>
            <a:off x="1314225" y="6170214"/>
            <a:ext cx="386678" cy="3028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1ED2C1-B761-6856-6F4F-13BAAC01E8DD}"/>
              </a:ext>
            </a:extLst>
          </p:cNvPr>
          <p:cNvSpPr/>
          <p:nvPr/>
        </p:nvSpPr>
        <p:spPr>
          <a:xfrm>
            <a:off x="6833840" y="2682598"/>
            <a:ext cx="386678" cy="3028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94D1D2-CC7F-74B9-7D99-11E2131CB0B5}"/>
              </a:ext>
            </a:extLst>
          </p:cNvPr>
          <p:cNvSpPr/>
          <p:nvPr/>
        </p:nvSpPr>
        <p:spPr>
          <a:xfrm>
            <a:off x="503378" y="3337136"/>
            <a:ext cx="767678" cy="323361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2BB02-266F-96DF-CCA3-47033B555928}"/>
              </a:ext>
            </a:extLst>
          </p:cNvPr>
          <p:cNvSpPr/>
          <p:nvPr/>
        </p:nvSpPr>
        <p:spPr>
          <a:xfrm>
            <a:off x="5270764" y="5776492"/>
            <a:ext cx="3400372" cy="605693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37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Python Code Review: Key Compression 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F4CC6-ED04-A9C2-B009-6B25368F275A}"/>
              </a:ext>
            </a:extLst>
          </p:cNvPr>
          <p:cNvSpPr txBox="1">
            <a:spLocks/>
          </p:cNvSpPr>
          <p:nvPr/>
        </p:nvSpPr>
        <p:spPr>
          <a:xfrm>
            <a:off x="665208" y="1372175"/>
            <a:ext cx="11021280" cy="4342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Compression Permutation from 56-bits in length to 48 bits</a:t>
            </a:r>
            <a:endParaRPr lang="en-US" dirty="0">
              <a:latin typeface="Calibri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86094FFB-D979-5B11-E06B-6FD4E883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51" y="1884887"/>
            <a:ext cx="6606362" cy="2485713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92EC3AD6-00F3-5583-16CC-ADB040474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97" y="2126082"/>
            <a:ext cx="4945366" cy="44826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A624BCD-231E-1FCA-CEB9-3189FFDEC1A6}"/>
              </a:ext>
            </a:extLst>
          </p:cNvPr>
          <p:cNvSpPr/>
          <p:nvPr/>
        </p:nvSpPr>
        <p:spPr>
          <a:xfrm>
            <a:off x="1546873" y="4438336"/>
            <a:ext cx="2817852" cy="703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1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93947B6D-4768-81F4-01F3-5A2EC412A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52" y="4846913"/>
            <a:ext cx="1189519" cy="1339039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7FB01A59-A3A0-5AA0-AE01-6BEF5F062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051" y="4971374"/>
            <a:ext cx="6473454" cy="87587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C6A66A5-D785-2EDA-1E0C-F931BF8EE10E}"/>
              </a:ext>
            </a:extLst>
          </p:cNvPr>
          <p:cNvSpPr/>
          <p:nvPr/>
        </p:nvSpPr>
        <p:spPr>
          <a:xfrm>
            <a:off x="5604964" y="5164894"/>
            <a:ext cx="5396248" cy="596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5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Python Code Review: Encryption Method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5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B9CB156-6C2E-4DFD-408C-5525769D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296" y="1137263"/>
            <a:ext cx="5781657" cy="1197867"/>
          </a:xfrm>
          <a:prstGeom prst="rect">
            <a:avLst/>
          </a:prstGeom>
        </p:spPr>
      </p:pic>
      <p:pic>
        <p:nvPicPr>
          <p:cNvPr id="9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3568E54-0F72-932D-EF79-E1A7CAF77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60" y="2198508"/>
            <a:ext cx="3965489" cy="3287957"/>
          </a:xfrm>
          <a:prstGeom prst="rect">
            <a:avLst/>
          </a:prstGeom>
        </p:spPr>
      </p:pic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10D3E39A-FCC7-DE33-9F68-462A6C670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341" y="2413433"/>
            <a:ext cx="5781430" cy="42339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8CC811-E6CF-C6B7-4278-8AE753097A4D}"/>
              </a:ext>
            </a:extLst>
          </p:cNvPr>
          <p:cNvSpPr/>
          <p:nvPr/>
        </p:nvSpPr>
        <p:spPr>
          <a:xfrm>
            <a:off x="757382" y="2057370"/>
            <a:ext cx="1480832" cy="957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D72DA-4A22-3EE0-0C05-DCBD843F5E19}"/>
              </a:ext>
            </a:extLst>
          </p:cNvPr>
          <p:cNvSpPr/>
          <p:nvPr/>
        </p:nvSpPr>
        <p:spPr>
          <a:xfrm>
            <a:off x="5153535" y="2633754"/>
            <a:ext cx="4401831" cy="2061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2AC928-4D29-F0C7-BCDD-A2B6D606610B}"/>
              </a:ext>
            </a:extLst>
          </p:cNvPr>
          <p:cNvSpPr/>
          <p:nvPr/>
        </p:nvSpPr>
        <p:spPr>
          <a:xfrm>
            <a:off x="698766" y="4587600"/>
            <a:ext cx="1480832" cy="95738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5EFFC0-F40D-7B8B-4905-4B24B262A2AF}"/>
              </a:ext>
            </a:extLst>
          </p:cNvPr>
          <p:cNvSpPr/>
          <p:nvPr/>
        </p:nvSpPr>
        <p:spPr>
          <a:xfrm>
            <a:off x="5270766" y="5066292"/>
            <a:ext cx="5329908" cy="1572846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7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Python Code Review: 16 Rounds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9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3568E54-0F72-932D-EF79-E1A7CAF7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14" y="1289970"/>
            <a:ext cx="3965489" cy="32879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8CC811-E6CF-C6B7-4278-8AE753097A4D}"/>
              </a:ext>
            </a:extLst>
          </p:cNvPr>
          <p:cNvSpPr/>
          <p:nvPr/>
        </p:nvSpPr>
        <p:spPr>
          <a:xfrm>
            <a:off x="552228" y="2135524"/>
            <a:ext cx="1480832" cy="1592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F3B791E2-11E7-6625-F25F-AF88F4D79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092" y="1174527"/>
            <a:ext cx="6396891" cy="5388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0A3090-7C6E-FB89-A7DC-6A298B538E6C}"/>
              </a:ext>
            </a:extLst>
          </p:cNvPr>
          <p:cNvSpPr/>
          <p:nvPr/>
        </p:nvSpPr>
        <p:spPr>
          <a:xfrm>
            <a:off x="4440381" y="1139062"/>
            <a:ext cx="1666447" cy="2540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4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Python Code Review: 16 Rounds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F3B791E2-11E7-6625-F25F-AF88F4D7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554" y="1203835"/>
            <a:ext cx="6396891" cy="5388175"/>
          </a:xfrm>
          <a:prstGeom prst="rect">
            <a:avLst/>
          </a:prstGeom>
        </p:spPr>
      </p:pic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7DEA41BD-7F59-978D-CAD6-B02484C08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81" y="1626990"/>
            <a:ext cx="4794738" cy="48017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5F62F9-FA00-1DB5-A857-33CA84ED318F}"/>
              </a:ext>
            </a:extLst>
          </p:cNvPr>
          <p:cNvSpPr/>
          <p:nvPr/>
        </p:nvSpPr>
        <p:spPr>
          <a:xfrm>
            <a:off x="972305" y="2184370"/>
            <a:ext cx="2506601" cy="1055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7393D2-8830-FBB3-A54D-9ED6C0ADA778}"/>
              </a:ext>
            </a:extLst>
          </p:cNvPr>
          <p:cNvSpPr/>
          <p:nvPr/>
        </p:nvSpPr>
        <p:spPr>
          <a:xfrm>
            <a:off x="5505228" y="1393062"/>
            <a:ext cx="4177139" cy="420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AF71C6-4898-D02E-8207-C90D42791292}"/>
              </a:ext>
            </a:extLst>
          </p:cNvPr>
          <p:cNvSpPr/>
          <p:nvPr/>
        </p:nvSpPr>
        <p:spPr>
          <a:xfrm>
            <a:off x="5505228" y="1910831"/>
            <a:ext cx="3239293" cy="4591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6369B-B5B3-1323-5206-734AD6794B50}"/>
              </a:ext>
            </a:extLst>
          </p:cNvPr>
          <p:cNvSpPr/>
          <p:nvPr/>
        </p:nvSpPr>
        <p:spPr>
          <a:xfrm>
            <a:off x="1069996" y="3337138"/>
            <a:ext cx="3844986" cy="59592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D44163-50C2-C37A-AA9D-3E3CDF6DA861}"/>
              </a:ext>
            </a:extLst>
          </p:cNvPr>
          <p:cNvSpPr/>
          <p:nvPr/>
        </p:nvSpPr>
        <p:spPr>
          <a:xfrm>
            <a:off x="5505228" y="2487215"/>
            <a:ext cx="6072369" cy="15923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9A1685-0740-5E6B-99AC-C13FDA071F8E}"/>
              </a:ext>
            </a:extLst>
          </p:cNvPr>
          <p:cNvSpPr/>
          <p:nvPr/>
        </p:nvSpPr>
        <p:spPr>
          <a:xfrm>
            <a:off x="874613" y="3962368"/>
            <a:ext cx="2604292" cy="10062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C40A2-AD30-0A78-4482-BA826FED72AD}"/>
              </a:ext>
            </a:extLst>
          </p:cNvPr>
          <p:cNvSpPr/>
          <p:nvPr/>
        </p:nvSpPr>
        <p:spPr>
          <a:xfrm>
            <a:off x="874613" y="5017444"/>
            <a:ext cx="2604292" cy="7522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F1B56-5D6A-7DB5-F570-AB3572F17F33}"/>
              </a:ext>
            </a:extLst>
          </p:cNvPr>
          <p:cNvSpPr/>
          <p:nvPr/>
        </p:nvSpPr>
        <p:spPr>
          <a:xfrm>
            <a:off x="5534536" y="4216367"/>
            <a:ext cx="4284599" cy="4200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Python Code Review: Encryption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9A9B31DC-B85B-79DA-BC88-5D27E354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77" y="1444338"/>
            <a:ext cx="3944816" cy="362740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814A906-DE71-1A4A-A021-BB363A764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476" y="2567323"/>
            <a:ext cx="4472354" cy="22118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D1EA01-00D8-F572-7AF1-0CDA00C9FD4B}"/>
              </a:ext>
            </a:extLst>
          </p:cNvPr>
          <p:cNvSpPr/>
          <p:nvPr/>
        </p:nvSpPr>
        <p:spPr>
          <a:xfrm>
            <a:off x="6921766" y="2623985"/>
            <a:ext cx="4128293" cy="674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A70875D-C93E-5190-FC94-93432DF8E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335" y="1510323"/>
            <a:ext cx="2324100" cy="3505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4C80B8-784E-EB42-B9BD-F390C4CA40A1}"/>
              </a:ext>
            </a:extLst>
          </p:cNvPr>
          <p:cNvSpPr/>
          <p:nvPr/>
        </p:nvSpPr>
        <p:spPr>
          <a:xfrm>
            <a:off x="4371996" y="1510291"/>
            <a:ext cx="1021679" cy="205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48877-DE41-B6BC-280E-8C367FB2F92A}"/>
              </a:ext>
            </a:extLst>
          </p:cNvPr>
          <p:cNvSpPr/>
          <p:nvPr/>
        </p:nvSpPr>
        <p:spPr>
          <a:xfrm>
            <a:off x="366612" y="1441908"/>
            <a:ext cx="1090063" cy="244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5ADC7FF3-147D-8CB8-EBCB-897269770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676" y="5156078"/>
            <a:ext cx="5165725" cy="4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Python Code Review: Decryption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18" name="Picture 18" descr="Text&#10;&#10;Description automatically generated">
            <a:extLst>
              <a:ext uri="{FF2B5EF4-FFF2-40B4-BE49-F238E27FC236}">
                <a16:creationId xmlns:a16="http://schemas.microsoft.com/office/drawing/2014/main" id="{70870179-42DB-A46E-A288-9DA99C11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9" y="2046316"/>
            <a:ext cx="6602046" cy="30095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FEAFC6A-7F42-5454-285B-98CCB547477E}"/>
              </a:ext>
            </a:extLst>
          </p:cNvPr>
          <p:cNvSpPr/>
          <p:nvPr/>
        </p:nvSpPr>
        <p:spPr>
          <a:xfrm>
            <a:off x="737843" y="4226139"/>
            <a:ext cx="5886754" cy="244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F8F8D-02EC-04E5-7793-B4AFB5009997}"/>
              </a:ext>
            </a:extLst>
          </p:cNvPr>
          <p:cNvSpPr txBox="1"/>
          <p:nvPr/>
        </p:nvSpPr>
        <p:spPr>
          <a:xfrm>
            <a:off x="7590693" y="2325075"/>
            <a:ext cx="31945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If the string was '1234'</a:t>
            </a:r>
            <a:endParaRPr lang="en-US" dirty="0"/>
          </a:p>
          <a:p>
            <a:r>
              <a:rPr lang="en-US" b="1" dirty="0"/>
              <a:t>The reverse would be '4321'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D504B6-69B4-448D-66C2-9014F66F01B6}"/>
              </a:ext>
            </a:extLst>
          </p:cNvPr>
          <p:cNvSpPr txBox="1"/>
          <p:nvPr/>
        </p:nvSpPr>
        <p:spPr>
          <a:xfrm>
            <a:off x="7375769" y="4161690"/>
            <a:ext cx="4073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Use the same encrypt method for decrypt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8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DES: </a:t>
            </a:r>
            <a:r>
              <a:rPr lang="en-US" dirty="0">
                <a:latin typeface="Calibri"/>
                <a:cs typeface="Calibri"/>
              </a:rPr>
              <a:t>Data Encryption Standard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6181458" cy="5084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DES is a </a:t>
            </a:r>
            <a:r>
              <a:rPr lang="en-US" sz="2400" b="1" dirty="0">
                <a:latin typeface="Calibri"/>
                <a:ea typeface="+mn-lt"/>
                <a:cs typeface="+mn-lt"/>
              </a:rPr>
              <a:t>symmetric-key block cipher</a:t>
            </a:r>
            <a:r>
              <a:rPr lang="en-US" sz="2400" dirty="0">
                <a:latin typeface="Calibri"/>
                <a:ea typeface="+mn-lt"/>
                <a:cs typeface="+mn-lt"/>
              </a:rPr>
              <a:t> published by the National Institute of Standards and Technology (NIST).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DES is based on the two fundamental attributes of cryptography: </a:t>
            </a:r>
            <a:endParaRPr lang="en-US" sz="2400" dirty="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400" b="1" dirty="0">
                <a:latin typeface="Calibri"/>
                <a:ea typeface="+mn-lt"/>
                <a:cs typeface="+mn-lt"/>
              </a:rPr>
              <a:t>Substitution</a:t>
            </a:r>
            <a:r>
              <a:rPr lang="en-US" sz="2400" dirty="0">
                <a:latin typeface="Calibri"/>
                <a:ea typeface="+mn-lt"/>
                <a:cs typeface="+mn-lt"/>
              </a:rPr>
              <a:t> (also called </a:t>
            </a:r>
            <a:r>
              <a:rPr lang="en-US" sz="2400" b="1" dirty="0">
                <a:latin typeface="Calibri"/>
                <a:ea typeface="+mn-lt"/>
                <a:cs typeface="+mn-lt"/>
              </a:rPr>
              <a:t>confusion</a:t>
            </a:r>
            <a:r>
              <a:rPr lang="en-US" sz="2400" dirty="0">
                <a:latin typeface="Calibri"/>
                <a:ea typeface="+mn-lt"/>
                <a:cs typeface="+mn-lt"/>
              </a:rPr>
              <a:t>)</a:t>
            </a:r>
            <a:endParaRPr lang="en-US" sz="2400" dirty="0">
              <a:latin typeface="Calibri"/>
              <a:ea typeface="+mn-lt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400" b="1" dirty="0">
                <a:latin typeface="Calibri"/>
                <a:ea typeface="+mn-lt"/>
                <a:cs typeface="+mn-lt"/>
              </a:rPr>
              <a:t>Transposition</a:t>
            </a:r>
            <a:r>
              <a:rPr lang="en-US" sz="2400" dirty="0">
                <a:latin typeface="Calibri"/>
                <a:ea typeface="+mn-lt"/>
                <a:cs typeface="+mn-lt"/>
              </a:rPr>
              <a:t> (also called </a:t>
            </a:r>
            <a:r>
              <a:rPr lang="en-US" sz="2400" b="1" dirty="0">
                <a:latin typeface="Calibri"/>
                <a:ea typeface="+mn-lt"/>
                <a:cs typeface="+mn-lt"/>
              </a:rPr>
              <a:t>diffusion</a:t>
            </a:r>
            <a:r>
              <a:rPr lang="en-US" sz="2400" dirty="0">
                <a:latin typeface="Calibri"/>
                <a:ea typeface="+mn-lt"/>
                <a:cs typeface="+mn-lt"/>
              </a:rPr>
              <a:t>)</a:t>
            </a:r>
            <a:endParaRPr lang="en-US" sz="2400" dirty="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DES consists of 16 steps, each of which is called a round. 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Each round performs the steps of </a:t>
            </a:r>
            <a:r>
              <a:rPr lang="en-US" sz="2400" b="1" dirty="0">
                <a:latin typeface="Calibri"/>
                <a:ea typeface="+mn-lt"/>
                <a:cs typeface="+mn-lt"/>
              </a:rPr>
              <a:t>substitution and transposition</a:t>
            </a:r>
            <a:r>
              <a:rPr lang="en-US" sz="2400" dirty="0">
                <a:latin typeface="Calibri"/>
                <a:ea typeface="+mn-lt"/>
                <a:cs typeface="+mn-lt"/>
              </a:rPr>
              <a:t>.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10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9818F7C3-C00D-6890-3769-E7D01AE03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98" y="989623"/>
            <a:ext cx="5228901" cy="43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09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3DDF7B-2F39-E95F-48D4-160FA6444212}"/>
              </a:ext>
            </a:extLst>
          </p:cNvPr>
          <p:cNvSpPr txBox="1"/>
          <p:nvPr/>
        </p:nvSpPr>
        <p:spPr>
          <a:xfrm>
            <a:off x="418214" y="1632098"/>
            <a:ext cx="10575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Data Encryption Standard (tutorialspoint.com)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Data encryption standard (DES) | Set 1 - GeeksforGeeks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https://simple.wikipedia.org/wiki/Substitution_box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143" y="101532"/>
            <a:ext cx="9336657" cy="994695"/>
          </a:xfrm>
        </p:spPr>
        <p:txBody>
          <a:bodyPr/>
          <a:lstStyle/>
          <a:p>
            <a:r>
              <a:rPr lang="en-US" dirty="0"/>
              <a:t>DES: </a:t>
            </a:r>
            <a:r>
              <a:rPr lang="en-US" dirty="0">
                <a:latin typeface="Calibri"/>
                <a:cs typeface="Calibri"/>
              </a:rPr>
              <a:t>Data Encryption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12" y="1389895"/>
            <a:ext cx="5598675" cy="43424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 plaintext is processed in 64 bit blocks</a:t>
            </a:r>
          </a:p>
          <a:p>
            <a:r>
              <a:rPr lang="en-US" dirty="0">
                <a:ea typeface="+mn-lt"/>
                <a:cs typeface="+mn-lt"/>
              </a:rPr>
              <a:t>It uses 16 round Feistel structure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 key is 64 bits but 8 bits are used for parity checks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 effective key is 56-bits in length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 block size for DES is 64 bits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The ciphertext is 64 bit blocks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311E6DA-2163-E6BA-39F0-0C46B90E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4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C63C21B-120C-3825-38D5-E7663EF9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37" y="989623"/>
            <a:ext cx="5844362" cy="483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D862ADF-230A-BEE9-61D1-5AF57021B9AB}"/>
              </a:ext>
            </a:extLst>
          </p:cNvPr>
          <p:cNvSpPr/>
          <p:nvPr/>
        </p:nvSpPr>
        <p:spPr>
          <a:xfrm>
            <a:off x="6776864" y="991888"/>
            <a:ext cx="1888869" cy="4298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3C6F71-2AA0-12F7-28D0-B889B37C0756}"/>
              </a:ext>
            </a:extLst>
          </p:cNvPr>
          <p:cNvSpPr/>
          <p:nvPr/>
        </p:nvSpPr>
        <p:spPr>
          <a:xfrm>
            <a:off x="6876828" y="1680278"/>
            <a:ext cx="1676218" cy="429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F36042-0042-EC3B-F35D-C4AF138F4C41}"/>
              </a:ext>
            </a:extLst>
          </p:cNvPr>
          <p:cNvSpPr/>
          <p:nvPr/>
        </p:nvSpPr>
        <p:spPr>
          <a:xfrm>
            <a:off x="6806172" y="5524811"/>
            <a:ext cx="1888869" cy="4298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205596-2320-DEA7-3BB4-86586599CFE1}"/>
              </a:ext>
            </a:extLst>
          </p:cNvPr>
          <p:cNvSpPr/>
          <p:nvPr/>
        </p:nvSpPr>
        <p:spPr>
          <a:xfrm>
            <a:off x="6906135" y="4650124"/>
            <a:ext cx="1676218" cy="429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751156-0C30-8001-E359-F73AE3A15C52}"/>
              </a:ext>
            </a:extLst>
          </p:cNvPr>
          <p:cNvSpPr/>
          <p:nvPr/>
        </p:nvSpPr>
        <p:spPr>
          <a:xfrm>
            <a:off x="10616171" y="3199733"/>
            <a:ext cx="1419946" cy="41030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CF852-EBE9-9B74-454B-E64AEF99854C}"/>
              </a:ext>
            </a:extLst>
          </p:cNvPr>
          <p:cNvSpPr/>
          <p:nvPr/>
        </p:nvSpPr>
        <p:spPr>
          <a:xfrm>
            <a:off x="6687305" y="2223446"/>
            <a:ext cx="2838756" cy="23446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143" y="101532"/>
            <a:ext cx="9336657" cy="994695"/>
          </a:xfrm>
        </p:spPr>
        <p:txBody>
          <a:bodyPr/>
          <a:lstStyle/>
          <a:p>
            <a:r>
              <a:rPr lang="en-US" dirty="0"/>
              <a:t>DES: </a:t>
            </a:r>
            <a:r>
              <a:rPr lang="en-US" dirty="0">
                <a:latin typeface="Calibri"/>
                <a:cs typeface="Calibri"/>
              </a:rPr>
              <a:t>Data Encryption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12" y="1389895"/>
            <a:ext cx="5598675" cy="43424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The initial permutation (IP) produces two halves of the permuted block; saying Left Plain Text (LPT) and Right Plain Text (RPT).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311E6DA-2163-E6BA-39F0-0C46B90E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5" name="Picture 8" descr="Diagram&#10;&#10;Description automatically generated">
            <a:extLst>
              <a:ext uri="{FF2B5EF4-FFF2-40B4-BE49-F238E27FC236}">
                <a16:creationId xmlns:a16="http://schemas.microsoft.com/office/drawing/2014/main" id="{01CE92B6-DE1E-A9E3-FC4B-E185F831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631" y="1447340"/>
            <a:ext cx="6269891" cy="4061011"/>
          </a:xfrm>
          <a:prstGeom prst="rect">
            <a:avLst/>
          </a:prstGeom>
        </p:spPr>
      </p:pic>
      <p:pic>
        <p:nvPicPr>
          <p:cNvPr id="12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04FDA4C5-A25F-79E6-6268-59773616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05" y="3617546"/>
            <a:ext cx="3743977" cy="30955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ED61F56-48C4-5672-A300-95C51CB2BBE7}"/>
              </a:ext>
            </a:extLst>
          </p:cNvPr>
          <p:cNvSpPr/>
          <p:nvPr/>
        </p:nvSpPr>
        <p:spPr>
          <a:xfrm>
            <a:off x="5866690" y="2086678"/>
            <a:ext cx="2145141" cy="2432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43FCE7-E217-0E07-BD0E-6E90C0E03F6E}"/>
              </a:ext>
            </a:extLst>
          </p:cNvPr>
          <p:cNvSpPr/>
          <p:nvPr/>
        </p:nvSpPr>
        <p:spPr>
          <a:xfrm>
            <a:off x="9813459" y="2086678"/>
            <a:ext cx="2145141" cy="2432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23CE1B-6AE2-3AD9-CBD1-9EA5C5A9F9B8}"/>
              </a:ext>
            </a:extLst>
          </p:cNvPr>
          <p:cNvSpPr/>
          <p:nvPr/>
        </p:nvSpPr>
        <p:spPr>
          <a:xfrm>
            <a:off x="1030920" y="4362908"/>
            <a:ext cx="3493294" cy="1533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149E83-0F25-B804-C75C-F6255A0E7368}"/>
              </a:ext>
            </a:extLst>
          </p:cNvPr>
          <p:cNvSpPr txBox="1"/>
          <p:nvPr/>
        </p:nvSpPr>
        <p:spPr>
          <a:xfrm>
            <a:off x="6682155" y="2090613"/>
            <a:ext cx="1367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LPT 32 bits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D26BD-2984-3EB9-F04A-D7C38150343A}"/>
              </a:ext>
            </a:extLst>
          </p:cNvPr>
          <p:cNvSpPr txBox="1"/>
          <p:nvPr/>
        </p:nvSpPr>
        <p:spPr>
          <a:xfrm>
            <a:off x="9915770" y="2090613"/>
            <a:ext cx="1396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RPT 32 Bits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989EA7-3606-B1F8-3B9C-FEB1BD143187}"/>
              </a:ext>
            </a:extLst>
          </p:cNvPr>
          <p:cNvSpPr/>
          <p:nvPr/>
        </p:nvSpPr>
        <p:spPr>
          <a:xfrm>
            <a:off x="8221073" y="1344216"/>
            <a:ext cx="1236602" cy="171938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6A9F87-39BB-52EF-C76E-BCCF62855CE8}"/>
              </a:ext>
            </a:extLst>
          </p:cNvPr>
          <p:cNvSpPr/>
          <p:nvPr/>
        </p:nvSpPr>
        <p:spPr>
          <a:xfrm>
            <a:off x="1118842" y="3620446"/>
            <a:ext cx="1236602" cy="71315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FEB259-C74C-0E4C-9D25-95CA65DA97EF}"/>
              </a:ext>
            </a:extLst>
          </p:cNvPr>
          <p:cNvSpPr/>
          <p:nvPr/>
        </p:nvSpPr>
        <p:spPr>
          <a:xfrm>
            <a:off x="8299226" y="3473907"/>
            <a:ext cx="1236602" cy="17193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B2B642-453E-CBB1-8655-F3698840A11F}"/>
              </a:ext>
            </a:extLst>
          </p:cNvPr>
          <p:cNvSpPr/>
          <p:nvPr/>
        </p:nvSpPr>
        <p:spPr>
          <a:xfrm>
            <a:off x="1089533" y="5945521"/>
            <a:ext cx="1236602" cy="8792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Permutations Initial and Final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6" name="Picture 6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6BCA0A21-D340-6741-F761-41BAA913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88" y="1390269"/>
            <a:ext cx="5950688" cy="353924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BD4B2-317F-972C-6DB1-EAEB0F21D9E5}"/>
              </a:ext>
            </a:extLst>
          </p:cNvPr>
          <p:cNvSpPr txBox="1">
            <a:spLocks/>
          </p:cNvSpPr>
          <p:nvPr/>
        </p:nvSpPr>
        <p:spPr>
          <a:xfrm>
            <a:off x="275120" y="1204280"/>
            <a:ext cx="5414650" cy="25254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initial and final permutations are straight Permutation boxes (P-boxes) that are inverses of each other. 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They have no cryptography significance in DES.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cs typeface="Calibri"/>
              </a:rPr>
              <a:t>This was implemented for the  </a:t>
            </a:r>
            <a:r>
              <a:rPr lang="en-US" dirty="0">
                <a:ea typeface="+mn-lt"/>
                <a:cs typeface="+mn-lt"/>
              </a:rPr>
              <a:t>hardware circuit which receives data over an 8-bit bus</a:t>
            </a:r>
            <a:r>
              <a:rPr lang="en-US" dirty="0">
                <a:cs typeface="Calibri"/>
              </a:rPr>
              <a:t> to work with shift registers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0DBA78-0475-687D-6705-A16CF8E93971}"/>
              </a:ext>
            </a:extLst>
          </p:cNvPr>
          <p:cNvSpPr/>
          <p:nvPr/>
        </p:nvSpPr>
        <p:spPr>
          <a:xfrm>
            <a:off x="5948751" y="1269970"/>
            <a:ext cx="5593679" cy="1504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3839B-A290-1EED-6388-F0025D1B16DE}"/>
              </a:ext>
            </a:extLst>
          </p:cNvPr>
          <p:cNvSpPr/>
          <p:nvPr/>
        </p:nvSpPr>
        <p:spPr>
          <a:xfrm>
            <a:off x="5915536" y="3473909"/>
            <a:ext cx="5632756" cy="1582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4DB72-6482-CF61-48BF-4444C5EFC580}"/>
              </a:ext>
            </a:extLst>
          </p:cNvPr>
          <p:cNvSpPr/>
          <p:nvPr/>
        </p:nvSpPr>
        <p:spPr>
          <a:xfrm>
            <a:off x="6124597" y="1445817"/>
            <a:ext cx="210834" cy="43961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F9C47-240C-CB26-CED8-3325BB055ABC}"/>
              </a:ext>
            </a:extLst>
          </p:cNvPr>
          <p:cNvSpPr/>
          <p:nvPr/>
        </p:nvSpPr>
        <p:spPr>
          <a:xfrm>
            <a:off x="8684135" y="2305509"/>
            <a:ext cx="210834" cy="43961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5C9B77-9A1D-EDB5-6DE5-DA5D66EDD68E}"/>
              </a:ext>
            </a:extLst>
          </p:cNvPr>
          <p:cNvSpPr/>
          <p:nvPr/>
        </p:nvSpPr>
        <p:spPr>
          <a:xfrm>
            <a:off x="8684135" y="3516892"/>
            <a:ext cx="210834" cy="43961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BAF4C7-9D6F-3DD7-ECBA-4C758057A08B}"/>
              </a:ext>
            </a:extLst>
          </p:cNvPr>
          <p:cNvSpPr/>
          <p:nvPr/>
        </p:nvSpPr>
        <p:spPr>
          <a:xfrm>
            <a:off x="6095289" y="4376585"/>
            <a:ext cx="210834" cy="43961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9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CF5C2B3-6BB3-7567-96FF-AD1BCCBF5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67" y="3822699"/>
            <a:ext cx="3362978" cy="27829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7D55860-BEA3-6FD0-3261-0766696EADB3}"/>
              </a:ext>
            </a:extLst>
          </p:cNvPr>
          <p:cNvSpPr/>
          <p:nvPr/>
        </p:nvSpPr>
        <p:spPr>
          <a:xfrm>
            <a:off x="1499843" y="4060062"/>
            <a:ext cx="1246372" cy="459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801D10-A210-89CF-ABD6-4AB964E4F81C}"/>
              </a:ext>
            </a:extLst>
          </p:cNvPr>
          <p:cNvSpPr/>
          <p:nvPr/>
        </p:nvSpPr>
        <p:spPr>
          <a:xfrm>
            <a:off x="1529150" y="5828292"/>
            <a:ext cx="1246372" cy="459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Initial Permutation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BD4B2-317F-972C-6DB1-EAEB0F21D9E5}"/>
              </a:ext>
            </a:extLst>
          </p:cNvPr>
          <p:cNvSpPr txBox="1">
            <a:spLocks/>
          </p:cNvSpPr>
          <p:nvPr/>
        </p:nvSpPr>
        <p:spPr>
          <a:xfrm>
            <a:off x="275120" y="1204280"/>
            <a:ext cx="5414650" cy="2525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IP replaces the first bit of the original plain text block with the 58th bit of the original plain text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second bit with the 50th bit of the original plain text block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dirty="0">
                <a:cs typeface="Calibri"/>
              </a:rPr>
              <a:t>It continues on and on for each bit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9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CF5C2B3-6BB3-7567-96FF-AD1BCCBF5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5" y="3304930"/>
            <a:ext cx="3362978" cy="27829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7D55860-BEA3-6FD0-3261-0766696EADB3}"/>
              </a:ext>
            </a:extLst>
          </p:cNvPr>
          <p:cNvSpPr/>
          <p:nvPr/>
        </p:nvSpPr>
        <p:spPr>
          <a:xfrm>
            <a:off x="884381" y="3542293"/>
            <a:ext cx="1246372" cy="459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00B526ED-4EAE-5FE4-2BE9-571BE64ED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708" y="3733530"/>
            <a:ext cx="7158892" cy="13350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997CA8-6192-B326-0C3B-FE6AD030EB61}"/>
              </a:ext>
            </a:extLst>
          </p:cNvPr>
          <p:cNvSpPr/>
          <p:nvPr/>
        </p:nvSpPr>
        <p:spPr>
          <a:xfrm>
            <a:off x="4850688" y="3854908"/>
            <a:ext cx="455065" cy="214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56F1D3-CF26-2D2D-3D32-6381C082E815}"/>
              </a:ext>
            </a:extLst>
          </p:cNvPr>
          <p:cNvSpPr/>
          <p:nvPr/>
        </p:nvSpPr>
        <p:spPr>
          <a:xfrm>
            <a:off x="2212995" y="1607984"/>
            <a:ext cx="513680" cy="273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40FB3-3EE4-78AD-0DF7-1CF61EA93608}"/>
              </a:ext>
            </a:extLst>
          </p:cNvPr>
          <p:cNvSpPr/>
          <p:nvPr/>
        </p:nvSpPr>
        <p:spPr>
          <a:xfrm>
            <a:off x="3189918" y="2037830"/>
            <a:ext cx="513680" cy="27353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A3C116-4B74-5268-48A9-0BBBF7F56EAD}"/>
              </a:ext>
            </a:extLst>
          </p:cNvPr>
          <p:cNvSpPr/>
          <p:nvPr/>
        </p:nvSpPr>
        <p:spPr>
          <a:xfrm>
            <a:off x="5300071" y="3825599"/>
            <a:ext cx="396450" cy="2442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8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 </a:t>
            </a:r>
            <a:r>
              <a:rPr lang="en-US" b="1" dirty="0">
                <a:ea typeface="+mj-lt"/>
                <a:cs typeface="+mj-lt"/>
              </a:rPr>
              <a:t>Permutation 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BD4B2-317F-972C-6DB1-EAEB0F21D9E5}"/>
              </a:ext>
            </a:extLst>
          </p:cNvPr>
          <p:cNvSpPr txBox="1">
            <a:spLocks/>
          </p:cNvSpPr>
          <p:nvPr/>
        </p:nvSpPr>
        <p:spPr>
          <a:xfrm>
            <a:off x="372812" y="1389895"/>
            <a:ext cx="8091420" cy="4342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different types of P-Boxes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Permutations:</a:t>
            </a:r>
            <a:r>
              <a:rPr lang="en-US" dirty="0">
                <a:cs typeface="Calibri"/>
              </a:rPr>
              <a:t> Straight, Expansion, and Compression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1" name="Picture 1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B0817486-077F-FC74-10DD-B29866C8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1" y="2742956"/>
            <a:ext cx="2352675" cy="2114550"/>
          </a:xfrm>
          <a:prstGeom prst="rect">
            <a:avLst/>
          </a:prstGeom>
        </p:spPr>
      </p:pic>
      <p:pic>
        <p:nvPicPr>
          <p:cNvPr id="13" name="Picture 13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EF30E5B0-C33E-B417-D5B8-31097E4AF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111" y="2743933"/>
            <a:ext cx="2396393" cy="2053981"/>
          </a:xfrm>
          <a:prstGeom prst="rect">
            <a:avLst/>
          </a:prstGeom>
        </p:spPr>
      </p:pic>
      <p:pic>
        <p:nvPicPr>
          <p:cNvPr id="14" name="Picture 1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5A2B0605-73A0-5B2E-B637-02CA2530D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586" y="2746984"/>
            <a:ext cx="1809750" cy="2047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E857D0-992E-1992-34CD-CEB1C0163B14}"/>
              </a:ext>
            </a:extLst>
          </p:cNvPr>
          <p:cNvSpPr txBox="1"/>
          <p:nvPr/>
        </p:nvSpPr>
        <p:spPr>
          <a:xfrm>
            <a:off x="1094155" y="5050691"/>
            <a:ext cx="23641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Straight Permutation</a:t>
            </a:r>
          </a:p>
          <a:p>
            <a:r>
              <a:rPr lang="en-US" dirty="0">
                <a:ea typeface="+mn-lt"/>
                <a:cs typeface="+mn-lt"/>
              </a:rPr>
              <a:t>In: 5 bits -&gt; Out: 5 bits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FB2D8-1F61-A85B-718D-6584A387B408}"/>
              </a:ext>
            </a:extLst>
          </p:cNvPr>
          <p:cNvSpPr txBox="1"/>
          <p:nvPr/>
        </p:nvSpPr>
        <p:spPr>
          <a:xfrm>
            <a:off x="5050693" y="5050690"/>
            <a:ext cx="25986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Expansion Permutation</a:t>
            </a:r>
          </a:p>
          <a:p>
            <a:r>
              <a:rPr lang="en-US" dirty="0"/>
              <a:t>In: 3 bits -&gt; Out: 5 bits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296FA-5942-96C2-D29A-7056384AD893}"/>
              </a:ext>
            </a:extLst>
          </p:cNvPr>
          <p:cNvSpPr txBox="1"/>
          <p:nvPr/>
        </p:nvSpPr>
        <p:spPr>
          <a:xfrm>
            <a:off x="8460154" y="5050691"/>
            <a:ext cx="25986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Compression Permutation</a:t>
            </a:r>
          </a:p>
          <a:p>
            <a:r>
              <a:rPr lang="en-US" dirty="0">
                <a:ea typeface="+mn-lt"/>
                <a:cs typeface="+mn-lt"/>
              </a:rPr>
              <a:t>In: 5 bits -&gt; Out: 3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DES: Round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CBD4B2-317F-972C-6DB1-EAEB0F21D9E5}"/>
              </a:ext>
            </a:extLst>
          </p:cNvPr>
          <p:cNvSpPr txBox="1">
            <a:spLocks/>
          </p:cNvSpPr>
          <p:nvPr/>
        </p:nvSpPr>
        <p:spPr>
          <a:xfrm>
            <a:off x="372812" y="1389895"/>
            <a:ext cx="5873804" cy="24277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The heart of this cipher is the DES function, </a:t>
            </a:r>
            <a:r>
              <a:rPr lang="en-US" i="1" dirty="0">
                <a:latin typeface="Calibri"/>
                <a:ea typeface="+mn-lt"/>
                <a:cs typeface="+mn-lt"/>
              </a:rPr>
              <a:t>f</a:t>
            </a:r>
            <a:r>
              <a:rPr lang="en-US" dirty="0">
                <a:latin typeface="Calibri"/>
                <a:ea typeface="+mn-lt"/>
                <a:cs typeface="+mn-lt"/>
              </a:rPr>
              <a:t>. </a:t>
            </a:r>
            <a:endParaRPr lang="en-US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The DES function applies a 48-bit key to the rightmost 32 bits to produce a 32-bit output.</a:t>
            </a:r>
            <a:endParaRPr lang="en-US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Expansion and Straight P-Boxes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S-Boxes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Key (48 bits)</a:t>
            </a:r>
          </a:p>
          <a:p>
            <a:pPr marL="342900" indent="-34290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82E7713-8E30-F0E9-52D5-2C3C1F91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73" y="1216683"/>
            <a:ext cx="4570045" cy="4577079"/>
          </a:xfrm>
          <a:prstGeom prst="rect">
            <a:avLst/>
          </a:prstGeom>
        </p:spPr>
      </p:pic>
      <p:pic>
        <p:nvPicPr>
          <p:cNvPr id="13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01020F14-605A-D55A-009A-4A0429A4D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67" y="3822699"/>
            <a:ext cx="3362978" cy="27829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20477EC-64FB-F2A2-6CA6-AA48E14B753A}"/>
              </a:ext>
            </a:extLst>
          </p:cNvPr>
          <p:cNvSpPr/>
          <p:nvPr/>
        </p:nvSpPr>
        <p:spPr>
          <a:xfrm>
            <a:off x="1499843" y="4489908"/>
            <a:ext cx="1656679" cy="13872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62995-3F40-8B67-7D0E-42606CD0DC84}"/>
              </a:ext>
            </a:extLst>
          </p:cNvPr>
          <p:cNvSpPr/>
          <p:nvPr/>
        </p:nvSpPr>
        <p:spPr>
          <a:xfrm>
            <a:off x="3658842" y="4988137"/>
            <a:ext cx="943526" cy="40053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9AB433-7682-9331-1419-CD4A72E2B7A0}"/>
              </a:ext>
            </a:extLst>
          </p:cNvPr>
          <p:cNvSpPr/>
          <p:nvPr/>
        </p:nvSpPr>
        <p:spPr>
          <a:xfrm>
            <a:off x="10057688" y="2838906"/>
            <a:ext cx="1138910" cy="40053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8B5717-56EB-28BD-CC49-E70AB8997821}"/>
              </a:ext>
            </a:extLst>
          </p:cNvPr>
          <p:cNvSpPr/>
          <p:nvPr/>
        </p:nvSpPr>
        <p:spPr>
          <a:xfrm>
            <a:off x="6863150" y="1256292"/>
            <a:ext cx="3141602" cy="472830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5047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LeftStep">
      <a:dk1>
        <a:srgbClr val="000000"/>
      </a:dk1>
      <a:lt1>
        <a:srgbClr val="FFFFFF"/>
      </a:lt1>
      <a:dk2>
        <a:srgbClr val="1B212F"/>
      </a:dk2>
      <a:lt2>
        <a:srgbClr val="F0F3F0"/>
      </a:lt2>
      <a:accent1>
        <a:srgbClr val="DD29E7"/>
      </a:accent1>
      <a:accent2>
        <a:srgbClr val="7C17D5"/>
      </a:accent2>
      <a:accent3>
        <a:srgbClr val="432DE7"/>
      </a:accent3>
      <a:accent4>
        <a:srgbClr val="1750D5"/>
      </a:accent4>
      <a:accent5>
        <a:srgbClr val="29B1E7"/>
      </a:accent5>
      <a:accent6>
        <a:srgbClr val="15C1AA"/>
      </a:accent6>
      <a:hlink>
        <a:srgbClr val="3A9F3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AdornVTI</vt:lpstr>
      <vt:lpstr>Office Theme</vt:lpstr>
      <vt:lpstr>Office Theme</vt:lpstr>
      <vt:lpstr>Office Theme</vt:lpstr>
      <vt:lpstr>IST 402 Network Security DES LM5</vt:lpstr>
      <vt:lpstr>TLS Transport Layer Security</vt:lpstr>
      <vt:lpstr>DES: Data Encryption Standard</vt:lpstr>
      <vt:lpstr>DES: Data Encryption Standard</vt:lpstr>
      <vt:lpstr>DES: Data Encryption Standard</vt:lpstr>
      <vt:lpstr>DES: Permutations Initial and Final </vt:lpstr>
      <vt:lpstr>DES: Initial Permutation Table</vt:lpstr>
      <vt:lpstr>DES: Permutation Boxes</vt:lpstr>
      <vt:lpstr>DES: Round Function</vt:lpstr>
      <vt:lpstr>DES: Expansion Permutation Box</vt:lpstr>
      <vt:lpstr>DES: XOR Operation</vt:lpstr>
      <vt:lpstr>DES: Substitution Boxes S-box</vt:lpstr>
      <vt:lpstr>DES: Substitution Boxes S-box</vt:lpstr>
      <vt:lpstr>DES: Straight Permutation Box</vt:lpstr>
      <vt:lpstr>DES: Key Generation</vt:lpstr>
      <vt:lpstr>DES: Key Transformation: Parity Drop</vt:lpstr>
      <vt:lpstr>DES: Key Transformation</vt:lpstr>
      <vt:lpstr>DES: Key Transformation: Step 1: Compression Permutation</vt:lpstr>
      <vt:lpstr>DES: Data Encryption Standard</vt:lpstr>
      <vt:lpstr>DES: Python Code Review: Plain Text and the Key</vt:lpstr>
      <vt:lpstr>DES: Python Code Review: Key Parity bit drop table</vt:lpstr>
      <vt:lpstr>DES: Python Code Review: Key Bit Shift Table</vt:lpstr>
      <vt:lpstr>DES: Python Code Review: Key Splitting and Shifting</vt:lpstr>
      <vt:lpstr>DES: Python Code Review: Key Compression Permutation</vt:lpstr>
      <vt:lpstr>DES: Python Code Review: Encryption Method</vt:lpstr>
      <vt:lpstr>DES: Python Code Review: 16 Rounds</vt:lpstr>
      <vt:lpstr>DES: Python Code Review: 16 Rounds</vt:lpstr>
      <vt:lpstr>DES: Python Code Review: Encryption</vt:lpstr>
      <vt:lpstr>DES: Python Code Review: Decryption</vt:lpstr>
      <vt:lpstr>DES: 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1408</cp:revision>
  <dcterms:created xsi:type="dcterms:W3CDTF">2022-12-20T03:23:18Z</dcterms:created>
  <dcterms:modified xsi:type="dcterms:W3CDTF">2023-04-07T20:41:44Z</dcterms:modified>
</cp:coreProperties>
</file>