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86" r:id="rId2"/>
    <p:sldMasterId id="2147483698" r:id="rId3"/>
    <p:sldMasterId id="2147483648" r:id="rId4"/>
  </p:sldMasterIdLst>
  <p:notesMasterIdLst>
    <p:notesMasterId r:id="rId32"/>
  </p:notesMasterIdLst>
  <p:sldIdLst>
    <p:sldId id="258" r:id="rId5"/>
    <p:sldId id="374" r:id="rId6"/>
    <p:sldId id="335" r:id="rId7"/>
    <p:sldId id="360" r:id="rId8"/>
    <p:sldId id="359" r:id="rId9"/>
    <p:sldId id="361" r:id="rId10"/>
    <p:sldId id="368" r:id="rId11"/>
    <p:sldId id="365" r:id="rId12"/>
    <p:sldId id="370" r:id="rId13"/>
    <p:sldId id="371" r:id="rId14"/>
    <p:sldId id="366" r:id="rId15"/>
    <p:sldId id="367" r:id="rId16"/>
    <p:sldId id="369" r:id="rId17"/>
    <p:sldId id="373" r:id="rId18"/>
    <p:sldId id="364" r:id="rId19"/>
    <p:sldId id="349" r:id="rId20"/>
    <p:sldId id="362" r:id="rId21"/>
    <p:sldId id="376" r:id="rId22"/>
    <p:sldId id="358" r:id="rId23"/>
    <p:sldId id="353" r:id="rId24"/>
    <p:sldId id="354" r:id="rId25"/>
    <p:sldId id="357" r:id="rId26"/>
    <p:sldId id="355" r:id="rId27"/>
    <p:sldId id="363" r:id="rId28"/>
    <p:sldId id="372" r:id="rId29"/>
    <p:sldId id="356" r:id="rId30"/>
    <p:sldId id="35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AA034A-A51B-963D-53EA-859B79320011}" v="183" dt="2023-04-01T14:22:40.245"/>
    <p1510:client id="{335BB2F0-FCD5-6599-350F-820FE7836D4E}" v="362" dt="2023-03-20T14:22:17.926"/>
    <p1510:client id="{3AC03AF1-4844-752E-79D1-C0879EB969EF}" v="317" dt="2023-04-12T02:11:51.727"/>
    <p1510:client id="{43FAC900-B07E-25E9-D151-0FF72E1C059F}" v="1234" dt="2023-03-14T00:40:44.764"/>
    <p1510:client id="{574CF6ED-8903-227B-2F51-1CF1337446A0}" v="691" dt="2023-03-29T01:08:34.095"/>
    <p1510:client id="{6F17116B-A2BE-B259-7205-0CB35EDAB02C}" v="45" dt="2023-03-14T01:12:29.089"/>
    <p1510:client id="{70E3731F-574D-5CC5-05A0-661E6FE804FF}" v="830" dt="2023-02-27T02:07:50.643"/>
    <p1510:client id="{833AAE62-DFF0-1A08-6D52-4C9F6C6F39C3}" v="850" dt="2022-12-29T04:12:45.603"/>
    <p1510:client id="{89812A03-4730-2601-9249-A92DA33F8F95}" v="1285" dt="2023-04-02T16:11:11.414"/>
    <p1510:client id="{9A9B318E-FAF7-CE95-EA20-5A5D573FAED5}" v="5" dt="2023-03-29T01:56:55.929"/>
    <p1510:client id="{A773E845-F645-0FB6-AAE8-3C105D507679}" v="514" dt="2023-04-01T13:58:50.593"/>
    <p1510:client id="{AC1ACDCA-0B2C-1D1F-C7C3-35AD6C168E19}" v="171" dt="2022-12-29T04:26:00.583"/>
    <p1510:client id="{B89DCE1B-DE62-BB75-42E5-989A1F4D5D30}" v="398" dt="2023-03-27T15:40:43.088"/>
    <p1510:client id="{BF8758B7-7B93-358A-E4B7-14A5AAF681E6}" v="2391" dt="2023-04-07T20:41:23.078"/>
    <p1510:client id="{C7155550-D101-0AF7-3924-3AD47F9D384A}" v="568" dt="2023-03-24T20:37:25.853"/>
    <p1510:client id="{C905AEE6-2EC5-DC9A-09AD-BC1F08D0EEAE}" v="2219" dt="2023-04-16T16:47:11.204"/>
    <p1510:client id="{DEA44882-C2CF-496F-9E0F-BEF83F17440E}" v="37" dt="2022-12-20T03:54:24.135"/>
    <p1510:client id="{EFC6CE03-5A55-52C8-8519-3B156B19B606}" v="750" dt="2023-03-19T16:57:49.464"/>
    <p1510:client id="{FE727184-2416-5A74-9683-F026FF8F0C26}" v="523" dt="2023-03-26T13:57:03.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B594-6F4F-4A23-A62E-69E8517A3B1A}" type="datetimeFigureOut">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49DC2-6260-4BAF-92AC-94D1D769DB71}" type="slidenum">
              <a:t>‹#›</a:t>
            </a:fld>
            <a:endParaRPr lang="en-US"/>
          </a:p>
        </p:txBody>
      </p:sp>
    </p:spTree>
    <p:extLst>
      <p:ext uri="{BB962C8B-B14F-4D97-AF65-F5344CB8AC3E}">
        <p14:creationId xmlns:p14="http://schemas.microsoft.com/office/powerpoint/2010/main" val="50478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4/19/2023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28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4/19/2023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6404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4/19/2023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7634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047267-9700-EE40-900B-D5838346DBEB}"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50962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047267-9700-EE40-900B-D5838346DBEB}"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046802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047267-9700-EE40-900B-D5838346DBEB}"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422993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047267-9700-EE40-900B-D5838346DBEB}"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865979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047267-9700-EE40-900B-D5838346DBEB}"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805776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047267-9700-EE40-900B-D5838346DBEB}"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438904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47267-9700-EE40-900B-D5838346DBEB}"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846750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47267-9700-EE40-900B-D5838346DBEB}"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211020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4/19/2023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297845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47267-9700-EE40-900B-D5838346DBEB}"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468802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047267-9700-EE40-900B-D5838346DBEB}"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41410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047267-9700-EE40-900B-D5838346DBEB}"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204882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098662C-A785-35DA-878D-6AA48A8BC6CC}"/>
              </a:ext>
            </a:extLst>
          </p:cNvPr>
          <p:cNvSpPr>
            <a:spLocks noGrp="1"/>
          </p:cNvSpPr>
          <p:nvPr>
            <p:ph type="dt" sz="half" idx="10"/>
          </p:nvPr>
        </p:nvSpPr>
        <p:spPr/>
        <p:txBody>
          <a:bodyPr/>
          <a:lstStyle>
            <a:lvl1pPr>
              <a:defRPr/>
            </a:lvl1pPr>
          </a:lstStyle>
          <a:p>
            <a:pPr>
              <a:defRPr/>
            </a:pPr>
            <a:fld id="{59929126-91F2-455C-883F-08E2C603CD16}" type="datetimeFigureOut">
              <a:rPr lang="en-US"/>
              <a:pPr>
                <a:defRPr/>
              </a:pPr>
              <a:t>4/19/2023</a:t>
            </a:fld>
            <a:endParaRPr lang="en-US"/>
          </a:p>
        </p:txBody>
      </p:sp>
      <p:sp>
        <p:nvSpPr>
          <p:cNvPr id="5" name="Footer Placeholder 4">
            <a:extLst>
              <a:ext uri="{FF2B5EF4-FFF2-40B4-BE49-F238E27FC236}">
                <a16:creationId xmlns:a16="http://schemas.microsoft.com/office/drawing/2014/main" id="{591CD777-4DE0-0168-97B6-F81CE713D6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84D031F-3335-9BAC-7C5C-B4DB3D438FE8}"/>
              </a:ext>
            </a:extLst>
          </p:cNvPr>
          <p:cNvSpPr>
            <a:spLocks noGrp="1"/>
          </p:cNvSpPr>
          <p:nvPr>
            <p:ph type="sldNum" sz="quarter" idx="12"/>
          </p:nvPr>
        </p:nvSpPr>
        <p:spPr/>
        <p:txBody>
          <a:bodyPr/>
          <a:lstStyle>
            <a:lvl1pPr>
              <a:defRPr/>
            </a:lvl1pPr>
          </a:lstStyle>
          <a:p>
            <a:fld id="{72ED1082-B2E1-4770-B53C-9B3F89F1B2E1}" type="slidenum">
              <a:rPr lang="en-US" altLang="en-US"/>
              <a:pPr/>
              <a:t>‹#›</a:t>
            </a:fld>
            <a:endParaRPr lang="en-US" altLang="en-US"/>
          </a:p>
        </p:txBody>
      </p:sp>
    </p:spTree>
    <p:extLst>
      <p:ext uri="{BB962C8B-B14F-4D97-AF65-F5344CB8AC3E}">
        <p14:creationId xmlns:p14="http://schemas.microsoft.com/office/powerpoint/2010/main" val="2011842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8E2AF-B911-F0ED-400E-2583F8B54087}"/>
              </a:ext>
            </a:extLst>
          </p:cNvPr>
          <p:cNvSpPr>
            <a:spLocks noGrp="1"/>
          </p:cNvSpPr>
          <p:nvPr>
            <p:ph type="dt" sz="half" idx="10"/>
          </p:nvPr>
        </p:nvSpPr>
        <p:spPr/>
        <p:txBody>
          <a:bodyPr/>
          <a:lstStyle>
            <a:lvl1pPr>
              <a:defRPr/>
            </a:lvl1pPr>
          </a:lstStyle>
          <a:p>
            <a:pPr>
              <a:defRPr/>
            </a:pPr>
            <a:fld id="{801E668C-8A1D-4546-B4DC-279EAB132CA4}" type="datetimeFigureOut">
              <a:rPr lang="en-US"/>
              <a:pPr>
                <a:defRPr/>
              </a:pPr>
              <a:t>4/19/2023</a:t>
            </a:fld>
            <a:endParaRPr lang="en-US"/>
          </a:p>
        </p:txBody>
      </p:sp>
      <p:sp>
        <p:nvSpPr>
          <p:cNvPr id="5" name="Footer Placeholder 4">
            <a:extLst>
              <a:ext uri="{FF2B5EF4-FFF2-40B4-BE49-F238E27FC236}">
                <a16:creationId xmlns:a16="http://schemas.microsoft.com/office/drawing/2014/main" id="{6FC638B4-BF85-5651-CD42-1414821CAE7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DE2340-1A40-2A4C-B14A-BE89B642C556}"/>
              </a:ext>
            </a:extLst>
          </p:cNvPr>
          <p:cNvSpPr>
            <a:spLocks noGrp="1"/>
          </p:cNvSpPr>
          <p:nvPr>
            <p:ph type="sldNum" sz="quarter" idx="12"/>
          </p:nvPr>
        </p:nvSpPr>
        <p:spPr/>
        <p:txBody>
          <a:bodyPr/>
          <a:lstStyle>
            <a:lvl1pPr>
              <a:defRPr/>
            </a:lvl1pPr>
          </a:lstStyle>
          <a:p>
            <a:fld id="{B313117D-3667-4C68-8272-269D0BF25F5C}" type="slidenum">
              <a:rPr lang="en-US" altLang="en-US"/>
              <a:pPr/>
              <a:t>‹#›</a:t>
            </a:fld>
            <a:endParaRPr lang="en-US" altLang="en-US"/>
          </a:p>
        </p:txBody>
      </p:sp>
    </p:spTree>
    <p:extLst>
      <p:ext uri="{BB962C8B-B14F-4D97-AF65-F5344CB8AC3E}">
        <p14:creationId xmlns:p14="http://schemas.microsoft.com/office/powerpoint/2010/main" val="3760688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85A961-6A22-3DAB-A2CD-F7F177C6BA62}"/>
              </a:ext>
            </a:extLst>
          </p:cNvPr>
          <p:cNvSpPr>
            <a:spLocks noGrp="1"/>
          </p:cNvSpPr>
          <p:nvPr>
            <p:ph type="dt" sz="half" idx="10"/>
          </p:nvPr>
        </p:nvSpPr>
        <p:spPr/>
        <p:txBody>
          <a:bodyPr/>
          <a:lstStyle>
            <a:lvl1pPr>
              <a:defRPr/>
            </a:lvl1pPr>
          </a:lstStyle>
          <a:p>
            <a:pPr>
              <a:defRPr/>
            </a:pPr>
            <a:fld id="{BAAEE4FD-100B-413A-A7F9-1ABDFB62D29E}" type="datetimeFigureOut">
              <a:rPr lang="en-US"/>
              <a:pPr>
                <a:defRPr/>
              </a:pPr>
              <a:t>4/19/2023</a:t>
            </a:fld>
            <a:endParaRPr lang="en-US"/>
          </a:p>
        </p:txBody>
      </p:sp>
      <p:sp>
        <p:nvSpPr>
          <p:cNvPr id="5" name="Footer Placeholder 4">
            <a:extLst>
              <a:ext uri="{FF2B5EF4-FFF2-40B4-BE49-F238E27FC236}">
                <a16:creationId xmlns:a16="http://schemas.microsoft.com/office/drawing/2014/main" id="{284078CB-2CBC-5BA1-0B81-B22DD0192A9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6810F0-712D-DE90-6D81-F2F24CE32142}"/>
              </a:ext>
            </a:extLst>
          </p:cNvPr>
          <p:cNvSpPr>
            <a:spLocks noGrp="1"/>
          </p:cNvSpPr>
          <p:nvPr>
            <p:ph type="sldNum" sz="quarter" idx="12"/>
          </p:nvPr>
        </p:nvSpPr>
        <p:spPr/>
        <p:txBody>
          <a:bodyPr/>
          <a:lstStyle>
            <a:lvl1pPr>
              <a:defRPr/>
            </a:lvl1pPr>
          </a:lstStyle>
          <a:p>
            <a:fld id="{C75FB587-4EC1-4541-915A-DDC83A993C94}" type="slidenum">
              <a:rPr lang="en-US" altLang="en-US"/>
              <a:pPr/>
              <a:t>‹#›</a:t>
            </a:fld>
            <a:endParaRPr lang="en-US" altLang="en-US"/>
          </a:p>
        </p:txBody>
      </p:sp>
    </p:spTree>
    <p:extLst>
      <p:ext uri="{BB962C8B-B14F-4D97-AF65-F5344CB8AC3E}">
        <p14:creationId xmlns:p14="http://schemas.microsoft.com/office/powerpoint/2010/main" val="442788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453294D-5504-2722-B9BC-3EC0911771CF}"/>
              </a:ext>
            </a:extLst>
          </p:cNvPr>
          <p:cNvSpPr>
            <a:spLocks noGrp="1"/>
          </p:cNvSpPr>
          <p:nvPr>
            <p:ph type="dt" sz="half" idx="10"/>
          </p:nvPr>
        </p:nvSpPr>
        <p:spPr/>
        <p:txBody>
          <a:bodyPr/>
          <a:lstStyle>
            <a:lvl1pPr>
              <a:defRPr/>
            </a:lvl1pPr>
          </a:lstStyle>
          <a:p>
            <a:pPr>
              <a:defRPr/>
            </a:pPr>
            <a:fld id="{96D8D2B4-6A06-4F6B-B205-69C510F029A5}" type="datetimeFigureOut">
              <a:rPr lang="en-US"/>
              <a:pPr>
                <a:defRPr/>
              </a:pPr>
              <a:t>4/19/2023</a:t>
            </a:fld>
            <a:endParaRPr lang="en-US"/>
          </a:p>
        </p:txBody>
      </p:sp>
      <p:sp>
        <p:nvSpPr>
          <p:cNvPr id="6" name="Footer Placeholder 4">
            <a:extLst>
              <a:ext uri="{FF2B5EF4-FFF2-40B4-BE49-F238E27FC236}">
                <a16:creationId xmlns:a16="http://schemas.microsoft.com/office/drawing/2014/main" id="{D99B4C1F-74AE-D648-ABCB-384924E6A9C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F1824B8-451A-772A-2E21-EE7BFCD021CF}"/>
              </a:ext>
            </a:extLst>
          </p:cNvPr>
          <p:cNvSpPr>
            <a:spLocks noGrp="1"/>
          </p:cNvSpPr>
          <p:nvPr>
            <p:ph type="sldNum" sz="quarter" idx="12"/>
          </p:nvPr>
        </p:nvSpPr>
        <p:spPr/>
        <p:txBody>
          <a:bodyPr/>
          <a:lstStyle>
            <a:lvl1pPr>
              <a:defRPr/>
            </a:lvl1pPr>
          </a:lstStyle>
          <a:p>
            <a:fld id="{B54BE2B6-8743-4ABC-A2E5-F4C9AE435CF4}" type="slidenum">
              <a:rPr lang="en-US" altLang="en-US"/>
              <a:pPr/>
              <a:t>‹#›</a:t>
            </a:fld>
            <a:endParaRPr lang="en-US" altLang="en-US"/>
          </a:p>
        </p:txBody>
      </p:sp>
    </p:spTree>
    <p:extLst>
      <p:ext uri="{BB962C8B-B14F-4D97-AF65-F5344CB8AC3E}">
        <p14:creationId xmlns:p14="http://schemas.microsoft.com/office/powerpoint/2010/main" val="2087348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282D4FB-201B-D2C1-841A-E5D8DB6208BD}"/>
              </a:ext>
            </a:extLst>
          </p:cNvPr>
          <p:cNvSpPr>
            <a:spLocks noGrp="1"/>
          </p:cNvSpPr>
          <p:nvPr>
            <p:ph type="dt" sz="half" idx="10"/>
          </p:nvPr>
        </p:nvSpPr>
        <p:spPr/>
        <p:txBody>
          <a:bodyPr/>
          <a:lstStyle>
            <a:lvl1pPr>
              <a:defRPr/>
            </a:lvl1pPr>
          </a:lstStyle>
          <a:p>
            <a:pPr>
              <a:defRPr/>
            </a:pPr>
            <a:fld id="{4F15B98B-D1EB-4B88-98E6-7209E3BDC616}" type="datetimeFigureOut">
              <a:rPr lang="en-US"/>
              <a:pPr>
                <a:defRPr/>
              </a:pPr>
              <a:t>4/19/2023</a:t>
            </a:fld>
            <a:endParaRPr lang="en-US"/>
          </a:p>
        </p:txBody>
      </p:sp>
      <p:sp>
        <p:nvSpPr>
          <p:cNvPr id="8" name="Footer Placeholder 4">
            <a:extLst>
              <a:ext uri="{FF2B5EF4-FFF2-40B4-BE49-F238E27FC236}">
                <a16:creationId xmlns:a16="http://schemas.microsoft.com/office/drawing/2014/main" id="{B0C7C8E1-CAE0-CB34-DC71-5637D6AE994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CC7BEFD-F65C-E655-A62E-E72E39B45504}"/>
              </a:ext>
            </a:extLst>
          </p:cNvPr>
          <p:cNvSpPr>
            <a:spLocks noGrp="1"/>
          </p:cNvSpPr>
          <p:nvPr>
            <p:ph type="sldNum" sz="quarter" idx="12"/>
          </p:nvPr>
        </p:nvSpPr>
        <p:spPr/>
        <p:txBody>
          <a:bodyPr/>
          <a:lstStyle>
            <a:lvl1pPr>
              <a:defRPr/>
            </a:lvl1pPr>
          </a:lstStyle>
          <a:p>
            <a:fld id="{CBE3A70B-3876-4993-BA4D-FB313A232CE8}" type="slidenum">
              <a:rPr lang="en-US" altLang="en-US"/>
              <a:pPr/>
              <a:t>‹#›</a:t>
            </a:fld>
            <a:endParaRPr lang="en-US" altLang="en-US"/>
          </a:p>
        </p:txBody>
      </p:sp>
    </p:spTree>
    <p:extLst>
      <p:ext uri="{BB962C8B-B14F-4D97-AF65-F5344CB8AC3E}">
        <p14:creationId xmlns:p14="http://schemas.microsoft.com/office/powerpoint/2010/main" val="30951052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7D06771-4F1F-2E7E-6CC2-69511564F15F}"/>
              </a:ext>
            </a:extLst>
          </p:cNvPr>
          <p:cNvSpPr>
            <a:spLocks noGrp="1"/>
          </p:cNvSpPr>
          <p:nvPr>
            <p:ph type="dt" sz="half" idx="10"/>
          </p:nvPr>
        </p:nvSpPr>
        <p:spPr/>
        <p:txBody>
          <a:bodyPr/>
          <a:lstStyle>
            <a:lvl1pPr>
              <a:defRPr/>
            </a:lvl1pPr>
          </a:lstStyle>
          <a:p>
            <a:pPr>
              <a:defRPr/>
            </a:pPr>
            <a:fld id="{AE72D812-E2BF-475A-9D19-7960FFB3F914}" type="datetimeFigureOut">
              <a:rPr lang="en-US"/>
              <a:pPr>
                <a:defRPr/>
              </a:pPr>
              <a:t>4/19/2023</a:t>
            </a:fld>
            <a:endParaRPr lang="en-US"/>
          </a:p>
        </p:txBody>
      </p:sp>
      <p:sp>
        <p:nvSpPr>
          <p:cNvPr id="4" name="Footer Placeholder 4">
            <a:extLst>
              <a:ext uri="{FF2B5EF4-FFF2-40B4-BE49-F238E27FC236}">
                <a16:creationId xmlns:a16="http://schemas.microsoft.com/office/drawing/2014/main" id="{E9F0916F-1631-3AE4-EE57-369466908C7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A06C031-10AD-3A49-0E4E-1C82CE509F4A}"/>
              </a:ext>
            </a:extLst>
          </p:cNvPr>
          <p:cNvSpPr>
            <a:spLocks noGrp="1"/>
          </p:cNvSpPr>
          <p:nvPr>
            <p:ph type="sldNum" sz="quarter" idx="12"/>
          </p:nvPr>
        </p:nvSpPr>
        <p:spPr/>
        <p:txBody>
          <a:bodyPr/>
          <a:lstStyle>
            <a:lvl1pPr>
              <a:defRPr/>
            </a:lvl1pPr>
          </a:lstStyle>
          <a:p>
            <a:fld id="{13B79AF9-B08A-40AC-8140-C64BE7AC7477}" type="slidenum">
              <a:rPr lang="en-US" altLang="en-US"/>
              <a:pPr/>
              <a:t>‹#›</a:t>
            </a:fld>
            <a:endParaRPr lang="en-US" altLang="en-US"/>
          </a:p>
        </p:txBody>
      </p:sp>
    </p:spTree>
    <p:extLst>
      <p:ext uri="{BB962C8B-B14F-4D97-AF65-F5344CB8AC3E}">
        <p14:creationId xmlns:p14="http://schemas.microsoft.com/office/powerpoint/2010/main" val="2872388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0F55A70-BAFC-D3C4-FA0A-2D0D41ECEEF4}"/>
              </a:ext>
            </a:extLst>
          </p:cNvPr>
          <p:cNvSpPr>
            <a:spLocks noGrp="1"/>
          </p:cNvSpPr>
          <p:nvPr>
            <p:ph type="dt" sz="half" idx="10"/>
          </p:nvPr>
        </p:nvSpPr>
        <p:spPr/>
        <p:txBody>
          <a:bodyPr/>
          <a:lstStyle>
            <a:lvl1pPr>
              <a:defRPr/>
            </a:lvl1pPr>
          </a:lstStyle>
          <a:p>
            <a:pPr>
              <a:defRPr/>
            </a:pPr>
            <a:fld id="{26C82B79-405D-4364-8733-D9537D677801}" type="datetimeFigureOut">
              <a:rPr lang="en-US"/>
              <a:pPr>
                <a:defRPr/>
              </a:pPr>
              <a:t>4/19/2023</a:t>
            </a:fld>
            <a:endParaRPr lang="en-US"/>
          </a:p>
        </p:txBody>
      </p:sp>
      <p:sp>
        <p:nvSpPr>
          <p:cNvPr id="3" name="Footer Placeholder 4">
            <a:extLst>
              <a:ext uri="{FF2B5EF4-FFF2-40B4-BE49-F238E27FC236}">
                <a16:creationId xmlns:a16="http://schemas.microsoft.com/office/drawing/2014/main" id="{65C3E0EF-8BD7-1FED-F3FC-A60A53020C0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B9E96E9-80A4-D168-16C8-ABB6796F6A55}"/>
              </a:ext>
            </a:extLst>
          </p:cNvPr>
          <p:cNvSpPr>
            <a:spLocks noGrp="1"/>
          </p:cNvSpPr>
          <p:nvPr>
            <p:ph type="sldNum" sz="quarter" idx="12"/>
          </p:nvPr>
        </p:nvSpPr>
        <p:spPr/>
        <p:txBody>
          <a:bodyPr/>
          <a:lstStyle>
            <a:lvl1pPr>
              <a:defRPr/>
            </a:lvl1pPr>
          </a:lstStyle>
          <a:p>
            <a:fld id="{44B9293C-6FAA-4A79-B75D-F1AD157CE449}" type="slidenum">
              <a:rPr lang="en-US" altLang="en-US"/>
              <a:pPr/>
              <a:t>‹#›</a:t>
            </a:fld>
            <a:endParaRPr lang="en-US" altLang="en-US"/>
          </a:p>
        </p:txBody>
      </p:sp>
    </p:spTree>
    <p:extLst>
      <p:ext uri="{BB962C8B-B14F-4D97-AF65-F5344CB8AC3E}">
        <p14:creationId xmlns:p14="http://schemas.microsoft.com/office/powerpoint/2010/main" val="374339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4/19/2023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584768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35BC25B-B2C0-F36B-6EA7-F574D1014B52}"/>
              </a:ext>
            </a:extLst>
          </p:cNvPr>
          <p:cNvSpPr>
            <a:spLocks noGrp="1"/>
          </p:cNvSpPr>
          <p:nvPr>
            <p:ph type="dt" sz="half" idx="10"/>
          </p:nvPr>
        </p:nvSpPr>
        <p:spPr/>
        <p:txBody>
          <a:bodyPr/>
          <a:lstStyle>
            <a:lvl1pPr>
              <a:defRPr/>
            </a:lvl1pPr>
          </a:lstStyle>
          <a:p>
            <a:pPr>
              <a:defRPr/>
            </a:pPr>
            <a:fld id="{BDEB2463-1DE5-467C-B268-282F3FC68DD2}" type="datetimeFigureOut">
              <a:rPr lang="en-US"/>
              <a:pPr>
                <a:defRPr/>
              </a:pPr>
              <a:t>4/19/2023</a:t>
            </a:fld>
            <a:endParaRPr lang="en-US"/>
          </a:p>
        </p:txBody>
      </p:sp>
      <p:sp>
        <p:nvSpPr>
          <p:cNvPr id="6" name="Footer Placeholder 4">
            <a:extLst>
              <a:ext uri="{FF2B5EF4-FFF2-40B4-BE49-F238E27FC236}">
                <a16:creationId xmlns:a16="http://schemas.microsoft.com/office/drawing/2014/main" id="{F29EF5B0-2729-1360-8709-FFFB114B92B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84A7E8E-B2E9-447D-5ACE-9BD84587FF74}"/>
              </a:ext>
            </a:extLst>
          </p:cNvPr>
          <p:cNvSpPr>
            <a:spLocks noGrp="1"/>
          </p:cNvSpPr>
          <p:nvPr>
            <p:ph type="sldNum" sz="quarter" idx="12"/>
          </p:nvPr>
        </p:nvSpPr>
        <p:spPr/>
        <p:txBody>
          <a:bodyPr/>
          <a:lstStyle>
            <a:lvl1pPr>
              <a:defRPr/>
            </a:lvl1pPr>
          </a:lstStyle>
          <a:p>
            <a:fld id="{B3B2D86C-C577-43E0-8281-7D024CA09C58}" type="slidenum">
              <a:rPr lang="en-US" altLang="en-US"/>
              <a:pPr/>
              <a:t>‹#›</a:t>
            </a:fld>
            <a:endParaRPr lang="en-US" altLang="en-US"/>
          </a:p>
        </p:txBody>
      </p:sp>
    </p:spTree>
    <p:extLst>
      <p:ext uri="{BB962C8B-B14F-4D97-AF65-F5344CB8AC3E}">
        <p14:creationId xmlns:p14="http://schemas.microsoft.com/office/powerpoint/2010/main" val="1613644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09B0D7C-F653-1FCA-7FE4-E916944B24D7}"/>
              </a:ext>
            </a:extLst>
          </p:cNvPr>
          <p:cNvSpPr>
            <a:spLocks noGrp="1"/>
          </p:cNvSpPr>
          <p:nvPr>
            <p:ph type="dt" sz="half" idx="10"/>
          </p:nvPr>
        </p:nvSpPr>
        <p:spPr/>
        <p:txBody>
          <a:bodyPr/>
          <a:lstStyle>
            <a:lvl1pPr>
              <a:defRPr/>
            </a:lvl1pPr>
          </a:lstStyle>
          <a:p>
            <a:pPr>
              <a:defRPr/>
            </a:pPr>
            <a:fld id="{F41EDC53-02CA-44ED-A746-11D3E05F3233}" type="datetimeFigureOut">
              <a:rPr lang="en-US"/>
              <a:pPr>
                <a:defRPr/>
              </a:pPr>
              <a:t>4/19/2023</a:t>
            </a:fld>
            <a:endParaRPr lang="en-US"/>
          </a:p>
        </p:txBody>
      </p:sp>
      <p:sp>
        <p:nvSpPr>
          <p:cNvPr id="6" name="Footer Placeholder 4">
            <a:extLst>
              <a:ext uri="{FF2B5EF4-FFF2-40B4-BE49-F238E27FC236}">
                <a16:creationId xmlns:a16="http://schemas.microsoft.com/office/drawing/2014/main" id="{F383C8C8-36E8-CA44-A714-1C7D693D1B7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EACD37B-747B-20D4-0928-BF09D68070AF}"/>
              </a:ext>
            </a:extLst>
          </p:cNvPr>
          <p:cNvSpPr>
            <a:spLocks noGrp="1"/>
          </p:cNvSpPr>
          <p:nvPr>
            <p:ph type="sldNum" sz="quarter" idx="12"/>
          </p:nvPr>
        </p:nvSpPr>
        <p:spPr/>
        <p:txBody>
          <a:bodyPr/>
          <a:lstStyle>
            <a:lvl1pPr>
              <a:defRPr/>
            </a:lvl1pPr>
          </a:lstStyle>
          <a:p>
            <a:fld id="{86B9B861-D837-4D48-A42A-238F54732DDD}" type="slidenum">
              <a:rPr lang="en-US" altLang="en-US"/>
              <a:pPr/>
              <a:t>‹#›</a:t>
            </a:fld>
            <a:endParaRPr lang="en-US" altLang="en-US"/>
          </a:p>
        </p:txBody>
      </p:sp>
    </p:spTree>
    <p:extLst>
      <p:ext uri="{BB962C8B-B14F-4D97-AF65-F5344CB8AC3E}">
        <p14:creationId xmlns:p14="http://schemas.microsoft.com/office/powerpoint/2010/main" val="1696447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0E6D7-6A69-3398-C5AF-546923372071}"/>
              </a:ext>
            </a:extLst>
          </p:cNvPr>
          <p:cNvSpPr>
            <a:spLocks noGrp="1"/>
          </p:cNvSpPr>
          <p:nvPr>
            <p:ph type="dt" sz="half" idx="10"/>
          </p:nvPr>
        </p:nvSpPr>
        <p:spPr/>
        <p:txBody>
          <a:bodyPr/>
          <a:lstStyle>
            <a:lvl1pPr>
              <a:defRPr/>
            </a:lvl1pPr>
          </a:lstStyle>
          <a:p>
            <a:pPr>
              <a:defRPr/>
            </a:pPr>
            <a:fld id="{3B847F1A-FEBB-41FF-94C5-D0845EE9CA33}" type="datetimeFigureOut">
              <a:rPr lang="en-US"/>
              <a:pPr>
                <a:defRPr/>
              </a:pPr>
              <a:t>4/19/2023</a:t>
            </a:fld>
            <a:endParaRPr lang="en-US"/>
          </a:p>
        </p:txBody>
      </p:sp>
      <p:sp>
        <p:nvSpPr>
          <p:cNvPr id="5" name="Footer Placeholder 4">
            <a:extLst>
              <a:ext uri="{FF2B5EF4-FFF2-40B4-BE49-F238E27FC236}">
                <a16:creationId xmlns:a16="http://schemas.microsoft.com/office/drawing/2014/main" id="{76B484F1-3E3F-AF3C-239C-D4AA350A67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FFABD4-2D9D-8F72-040E-105D425F8679}"/>
              </a:ext>
            </a:extLst>
          </p:cNvPr>
          <p:cNvSpPr>
            <a:spLocks noGrp="1"/>
          </p:cNvSpPr>
          <p:nvPr>
            <p:ph type="sldNum" sz="quarter" idx="12"/>
          </p:nvPr>
        </p:nvSpPr>
        <p:spPr/>
        <p:txBody>
          <a:bodyPr/>
          <a:lstStyle>
            <a:lvl1pPr>
              <a:defRPr/>
            </a:lvl1pPr>
          </a:lstStyle>
          <a:p>
            <a:fld id="{1465D5DA-425A-4A24-A037-D99910F8EA21}" type="slidenum">
              <a:rPr lang="en-US" altLang="en-US"/>
              <a:pPr/>
              <a:t>‹#›</a:t>
            </a:fld>
            <a:endParaRPr lang="en-US" altLang="en-US"/>
          </a:p>
        </p:txBody>
      </p:sp>
    </p:spTree>
    <p:extLst>
      <p:ext uri="{BB962C8B-B14F-4D97-AF65-F5344CB8AC3E}">
        <p14:creationId xmlns:p14="http://schemas.microsoft.com/office/powerpoint/2010/main" val="23175966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592BD-9AA8-2F77-1DDE-69BE66438E2E}"/>
              </a:ext>
            </a:extLst>
          </p:cNvPr>
          <p:cNvSpPr>
            <a:spLocks noGrp="1"/>
          </p:cNvSpPr>
          <p:nvPr>
            <p:ph type="dt" sz="half" idx="10"/>
          </p:nvPr>
        </p:nvSpPr>
        <p:spPr/>
        <p:txBody>
          <a:bodyPr/>
          <a:lstStyle>
            <a:lvl1pPr>
              <a:defRPr/>
            </a:lvl1pPr>
          </a:lstStyle>
          <a:p>
            <a:pPr>
              <a:defRPr/>
            </a:pPr>
            <a:fld id="{998027FB-5FDB-40DA-B556-7F0F8DECD723}" type="datetimeFigureOut">
              <a:rPr lang="en-US"/>
              <a:pPr>
                <a:defRPr/>
              </a:pPr>
              <a:t>4/19/2023</a:t>
            </a:fld>
            <a:endParaRPr lang="en-US"/>
          </a:p>
        </p:txBody>
      </p:sp>
      <p:sp>
        <p:nvSpPr>
          <p:cNvPr id="5" name="Footer Placeholder 4">
            <a:extLst>
              <a:ext uri="{FF2B5EF4-FFF2-40B4-BE49-F238E27FC236}">
                <a16:creationId xmlns:a16="http://schemas.microsoft.com/office/drawing/2014/main" id="{D8C8BADC-10FD-9BD7-63D5-5B3EF80354F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361E2A-E2A4-A256-FE1C-C044E4FD1668}"/>
              </a:ext>
            </a:extLst>
          </p:cNvPr>
          <p:cNvSpPr>
            <a:spLocks noGrp="1"/>
          </p:cNvSpPr>
          <p:nvPr>
            <p:ph type="sldNum" sz="quarter" idx="12"/>
          </p:nvPr>
        </p:nvSpPr>
        <p:spPr/>
        <p:txBody>
          <a:bodyPr/>
          <a:lstStyle>
            <a:lvl1pPr>
              <a:defRPr/>
            </a:lvl1pPr>
          </a:lstStyle>
          <a:p>
            <a:fld id="{F3D03041-F19F-4328-B855-EFED23FC5C68}" type="slidenum">
              <a:rPr lang="en-US" altLang="en-US"/>
              <a:pPr/>
              <a:t>‹#›</a:t>
            </a:fld>
            <a:endParaRPr lang="en-US" altLang="en-US"/>
          </a:p>
        </p:txBody>
      </p:sp>
    </p:spTree>
    <p:extLst>
      <p:ext uri="{BB962C8B-B14F-4D97-AF65-F5344CB8AC3E}">
        <p14:creationId xmlns:p14="http://schemas.microsoft.com/office/powerpoint/2010/main" val="1445364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FFDE85-2AA9-AC47-AE3F-22A6C3204D6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19720410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FDE85-2AA9-AC47-AE3F-22A6C3204D6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19788536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FDE85-2AA9-AC47-AE3F-22A6C3204D6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5135502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FFDE85-2AA9-AC47-AE3F-22A6C3204D6F}"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5022912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FFDE85-2AA9-AC47-AE3F-22A6C3204D6F}"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2510576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FFDE85-2AA9-AC47-AE3F-22A6C3204D6F}"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186872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4/19/2023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631350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FDE85-2AA9-AC47-AE3F-22A6C3204D6F}"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795579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FFDE85-2AA9-AC47-AE3F-22A6C3204D6F}"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10685794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FFDE85-2AA9-AC47-AE3F-22A6C3204D6F}"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2094796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FDE85-2AA9-AC47-AE3F-22A6C3204D6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9988977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FDE85-2AA9-AC47-AE3F-22A6C3204D6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159508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4/19/2023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8204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4/19/2023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8328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4/19/2023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4051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4/19/2023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2279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4/19/2023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9535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4/19/2023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01962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47267-9700-EE40-900B-D5838346DBEB}" type="datetimeFigureOut">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BCA98-D3EC-8D4D-A90E-14A438EADC46}" type="slidenum">
              <a:rPr lang="en-US" smtClean="0"/>
              <a:t>‹#›</a:t>
            </a:fld>
            <a:endParaRPr lang="en-US"/>
          </a:p>
        </p:txBody>
      </p:sp>
    </p:spTree>
    <p:extLst>
      <p:ext uri="{BB962C8B-B14F-4D97-AF65-F5344CB8AC3E}">
        <p14:creationId xmlns:p14="http://schemas.microsoft.com/office/powerpoint/2010/main" val="187329140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1C84919-1DBA-E95B-42BC-8E78F00C633E}"/>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D1F99BC-24E5-390D-DE31-0275BECB9D95}"/>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CAAB334-A74B-3FE1-77E8-88D7EA20F0EF}"/>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0FDF54F-5281-45C2-9F09-343739D7973A}" type="datetimeFigureOut">
              <a:rPr lang="en-US"/>
              <a:pPr>
                <a:defRPr/>
              </a:pPr>
              <a:t>4/19/2023</a:t>
            </a:fld>
            <a:endParaRPr lang="en-US"/>
          </a:p>
        </p:txBody>
      </p:sp>
      <p:sp>
        <p:nvSpPr>
          <p:cNvPr id="5" name="Footer Placeholder 4">
            <a:extLst>
              <a:ext uri="{FF2B5EF4-FFF2-40B4-BE49-F238E27FC236}">
                <a16:creationId xmlns:a16="http://schemas.microsoft.com/office/drawing/2014/main" id="{DA768C4C-6CBC-A429-2105-DC7D5E3675FF}"/>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E5589806-03B9-3DD5-B784-22C75FF7E7E1}"/>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1BF53E4-1B5B-47E2-AFA6-8F2F04AE8BC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FDE85-2AA9-AC47-AE3F-22A6C3204D6F}" type="datetimeFigureOut">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32DC7-BF37-B446-8E89-BB9629D6C0CE}" type="slidenum">
              <a:rPr lang="en-US" smtClean="0"/>
              <a:t>‹#›</a:t>
            </a:fld>
            <a:endParaRPr lang="en-US"/>
          </a:p>
        </p:txBody>
      </p:sp>
    </p:spTree>
    <p:extLst>
      <p:ext uri="{BB962C8B-B14F-4D97-AF65-F5344CB8AC3E}">
        <p14:creationId xmlns:p14="http://schemas.microsoft.com/office/powerpoint/2010/main" val="1263538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hesslstore.com/blog/explaining-ssl-handshake/" TargetMode="External"/><Relationship Id="rId3" Type="http://schemas.openxmlformats.org/officeDocument/2006/relationships/hyperlink" Target="https://www.techtarget.com/searchsecurity/definition/elliptical-curve-cryptography" TargetMode="External"/><Relationship Id="rId7" Type="http://schemas.openxmlformats.org/officeDocument/2006/relationships/hyperlink" Target="https://en.wikipedia.org/wiki/Elliptic-curve_cryptography"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redhat.com/sysadmin/6-openssl-commands" TargetMode="External"/><Relationship Id="rId5" Type="http://schemas.openxmlformats.org/officeDocument/2006/relationships/hyperlink" Target="https://blog.cloudflare.com/a-relatively-easy-to-understand-primer-on-elliptic-curve-cryptography/" TargetMode="External"/><Relationship Id="rId4" Type="http://schemas.openxmlformats.org/officeDocument/2006/relationships/hyperlink" Target="https://en.wikipedia.org/wiki/Trapdoor_func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2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59295" y="1066801"/>
            <a:ext cx="4612277" cy="2077328"/>
          </a:xfrm>
        </p:spPr>
        <p:txBody>
          <a:bodyPr>
            <a:normAutofit/>
          </a:bodyPr>
          <a:lstStyle/>
          <a:p>
            <a:pPr>
              <a:lnSpc>
                <a:spcPct val="100000"/>
              </a:lnSpc>
            </a:pPr>
            <a:r>
              <a:rPr lang="en-US" sz="2600" dirty="0">
                <a:ea typeface="+mj-lt"/>
                <a:cs typeface="+mj-lt"/>
              </a:rPr>
              <a:t>IST 402</a:t>
            </a:r>
            <a:br>
              <a:rPr lang="en-US" sz="2600" dirty="0">
                <a:ea typeface="+mj-lt"/>
                <a:cs typeface="+mj-lt"/>
              </a:rPr>
            </a:br>
            <a:r>
              <a:rPr lang="en-US" sz="2600" dirty="0">
                <a:ea typeface="+mj-lt"/>
                <a:cs typeface="+mj-lt"/>
              </a:rPr>
              <a:t>Network Security</a:t>
            </a:r>
            <a:br>
              <a:rPr lang="en-US" sz="2600" dirty="0">
                <a:ea typeface="+mj-lt"/>
                <a:cs typeface="+mj-lt"/>
              </a:rPr>
            </a:br>
            <a:r>
              <a:rPr lang="en-US" sz="2600" dirty="0">
                <a:ea typeface="+mj-lt"/>
                <a:cs typeface="+mj-lt"/>
              </a:rPr>
              <a:t>ECC Elliptical Curve</a:t>
            </a:r>
            <a:br>
              <a:rPr lang="en-US" sz="2600" dirty="0">
                <a:ea typeface="+mj-lt"/>
                <a:cs typeface="+mj-lt"/>
              </a:rPr>
            </a:br>
            <a:r>
              <a:rPr lang="en-US" sz="2600" dirty="0">
                <a:ea typeface="+mj-lt"/>
                <a:cs typeface="+mj-lt"/>
              </a:rPr>
              <a:t>LM6</a:t>
            </a:r>
          </a:p>
        </p:txBody>
      </p:sp>
      <p:sp>
        <p:nvSpPr>
          <p:cNvPr id="3" name="Subtitle 2"/>
          <p:cNvSpPr>
            <a:spLocks noGrp="1"/>
          </p:cNvSpPr>
          <p:nvPr>
            <p:ph type="subTitle" idx="1"/>
          </p:nvPr>
        </p:nvSpPr>
        <p:spPr>
          <a:xfrm>
            <a:off x="6944896" y="4876803"/>
            <a:ext cx="4241074" cy="1233323"/>
          </a:xfrm>
        </p:spPr>
        <p:txBody>
          <a:bodyPr vert="horz" lIns="91440" tIns="45720" rIns="91440" bIns="45720" rtlCol="0" anchor="t">
            <a:normAutofit/>
          </a:bodyPr>
          <a:lstStyle/>
          <a:p>
            <a:r>
              <a:rPr lang="en-US">
                <a:ea typeface="+mn-lt"/>
                <a:cs typeface="+mn-lt"/>
              </a:rPr>
              <a:t>Joe Oakes</a:t>
            </a:r>
          </a:p>
          <a:p>
            <a:r>
              <a:rPr lang="en-US">
                <a:ea typeface="+mn-lt"/>
                <a:cs typeface="+mn-lt"/>
              </a:rPr>
              <a:t>Penn State Abington</a:t>
            </a:r>
          </a:p>
          <a:p>
            <a:endParaRPr lang="en-US">
              <a:cs typeface="Calibri"/>
            </a:endParaRPr>
          </a:p>
        </p:txBody>
      </p:sp>
      <p:pic>
        <p:nvPicPr>
          <p:cNvPr id="4" name="Picture 3">
            <a:extLst>
              <a:ext uri="{FF2B5EF4-FFF2-40B4-BE49-F238E27FC236}">
                <a16:creationId xmlns:a16="http://schemas.microsoft.com/office/drawing/2014/main" id="{DD515169-CDF9-6F89-1863-C3379E2C5E8C}"/>
              </a:ext>
            </a:extLst>
          </p:cNvPr>
          <p:cNvPicPr>
            <a:picLocks noChangeAspect="1"/>
          </p:cNvPicPr>
          <p:nvPr/>
        </p:nvPicPr>
        <p:blipFill rotWithShape="1">
          <a:blip r:embed="rId2"/>
          <a:srcRect l="8856" r="4547"/>
          <a:stretch/>
        </p:blipFill>
        <p:spPr>
          <a:xfrm>
            <a:off x="20" y="10"/>
            <a:ext cx="6095980" cy="6857989"/>
          </a:xfrm>
          <a:prstGeom prst="rect">
            <a:avLst/>
          </a:prstGeom>
        </p:spPr>
      </p:pic>
      <p:grpSp>
        <p:nvGrpSpPr>
          <p:cNvPr id="52" name="Group 2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26" name="Rectangle 2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832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Transport Layer Security: ECDHE_ECDSA</a:t>
            </a: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6" name="Picture 7" descr="Text&#10;&#10;Description automatically generated">
            <a:extLst>
              <a:ext uri="{FF2B5EF4-FFF2-40B4-BE49-F238E27FC236}">
                <a16:creationId xmlns:a16="http://schemas.microsoft.com/office/drawing/2014/main" id="{30491954-CAB5-D178-5F38-FC12DBCA7FAB}"/>
              </a:ext>
            </a:extLst>
          </p:cNvPr>
          <p:cNvPicPr>
            <a:picLocks noGrp="1" noChangeAspect="1"/>
          </p:cNvPicPr>
          <p:nvPr>
            <p:ph idx="1"/>
          </p:nvPr>
        </p:nvPicPr>
        <p:blipFill>
          <a:blip r:embed="rId3"/>
          <a:stretch>
            <a:fillRect/>
          </a:stretch>
        </p:blipFill>
        <p:spPr>
          <a:xfrm>
            <a:off x="594335" y="1718554"/>
            <a:ext cx="10172944" cy="4885347"/>
          </a:xfrm>
        </p:spPr>
      </p:pic>
    </p:spTree>
    <p:extLst>
      <p:ext uri="{BB962C8B-B14F-4D97-AF65-F5344CB8AC3E}">
        <p14:creationId xmlns:p14="http://schemas.microsoft.com/office/powerpoint/2010/main" val="344729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Transport Layer Security: ECDH(E) Key Exchanges</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6445226" cy="5084733"/>
          </a:xfrm>
        </p:spPr>
        <p:txBody>
          <a:bodyPr vert="horz" lIns="91440" tIns="45720" rIns="91440" bIns="45720" rtlCol="0" anchor="t">
            <a:normAutofit/>
          </a:bodyPr>
          <a:lstStyle/>
          <a:p>
            <a:r>
              <a:rPr lang="en-US" dirty="0"/>
              <a:t>Transport Layer Security: Key Exchanges</a:t>
            </a:r>
            <a:r>
              <a:rPr lang="en-US" sz="1800" dirty="0">
                <a:ea typeface="+mn-lt"/>
                <a:cs typeface="+mn-lt"/>
              </a:rPr>
              <a:t> </a:t>
            </a:r>
            <a:endParaRPr lang="en-US" dirty="0"/>
          </a:p>
          <a:p>
            <a:pPr lvl="1">
              <a:buFont typeface="Arial"/>
              <a:buChar char="•"/>
            </a:pPr>
            <a:r>
              <a:rPr lang="en-US" b="1" dirty="0">
                <a:solidFill>
                  <a:srgbClr val="1B212F"/>
                </a:solidFill>
                <a:latin typeface="Bembo"/>
                <a:ea typeface="+mn-lt"/>
                <a:cs typeface="+mn-lt"/>
              </a:rPr>
              <a:t>ECDH_RSA</a:t>
            </a:r>
            <a:r>
              <a:rPr lang="en-US" dirty="0">
                <a:solidFill>
                  <a:srgbClr val="1B212F"/>
                </a:solidFill>
                <a:latin typeface="Bembo"/>
                <a:ea typeface="+mn-lt"/>
                <a:cs typeface="+mn-lt"/>
              </a:rPr>
              <a:t>: Fixed ECDH with </a:t>
            </a:r>
            <a:r>
              <a:rPr lang="en-US" b="1" dirty="0">
                <a:solidFill>
                  <a:srgbClr val="1B212F"/>
                </a:solidFill>
                <a:latin typeface="Bembo"/>
                <a:ea typeface="+mn-lt"/>
                <a:cs typeface="+mn-lt"/>
              </a:rPr>
              <a:t>RSA-signed certificates</a:t>
            </a:r>
          </a:p>
          <a:p>
            <a:pPr lvl="1">
              <a:buFont typeface="Arial"/>
              <a:buChar char="•"/>
            </a:pPr>
            <a:r>
              <a:rPr lang="en-US" b="1" dirty="0">
                <a:ea typeface="+mn-lt"/>
                <a:cs typeface="+mn-lt"/>
              </a:rPr>
              <a:t>ECDHE_RSA</a:t>
            </a:r>
            <a:r>
              <a:rPr lang="en-US" dirty="0">
                <a:ea typeface="+mn-lt"/>
                <a:cs typeface="+mn-lt"/>
              </a:rPr>
              <a:t>: Ephemeral ECDH with </a:t>
            </a:r>
            <a:r>
              <a:rPr lang="en-US" b="1" dirty="0">
                <a:ea typeface="+mn-lt"/>
                <a:cs typeface="+mn-lt"/>
              </a:rPr>
              <a:t>RSA signatures</a:t>
            </a:r>
            <a:r>
              <a:rPr lang="en-US" dirty="0">
                <a:ea typeface="+mn-lt"/>
                <a:cs typeface="+mn-lt"/>
              </a:rPr>
              <a:t>.</a:t>
            </a:r>
          </a:p>
          <a:p>
            <a:pPr lvl="1">
              <a:buFont typeface="Arial"/>
              <a:buChar char="•"/>
            </a:pPr>
            <a:r>
              <a:rPr lang="en-US" dirty="0">
                <a:ea typeface="+mn-lt"/>
                <a:cs typeface="+mn-lt"/>
              </a:rPr>
              <a:t>ECDHE_RSA: ephemeral (temporary) keys for the Diffie-Hellman process and this provides forward secrecy</a:t>
            </a:r>
            <a:endParaRPr lang="en-US" dirty="0">
              <a:solidFill>
                <a:srgbClr val="1B212F"/>
              </a:solidFill>
              <a:ea typeface="+mn-lt"/>
              <a:cs typeface="+mn-lt"/>
            </a:endParaRPr>
          </a:p>
          <a:p>
            <a:pPr lvl="1">
              <a:buFont typeface="Arial"/>
              <a:buChar char="•"/>
            </a:pPr>
            <a:r>
              <a:rPr lang="en-US" dirty="0">
                <a:ea typeface="+mn-lt"/>
                <a:cs typeface="+mn-lt"/>
              </a:rPr>
              <a:t>ECDHE_RSA: uses RSA to sign the server's ephemeral keys and thus protect the exchange against man-in-the-middle attacks</a:t>
            </a:r>
          </a:p>
          <a:p>
            <a:pPr lvl="1">
              <a:buFont typeface="Arial"/>
              <a:buChar char="•"/>
            </a:pPr>
            <a:r>
              <a:rPr lang="en-US" dirty="0">
                <a:ea typeface="+mn-lt"/>
                <a:cs typeface="+mn-lt"/>
              </a:rPr>
              <a:t>ECDHE-RSA: uses Diffie-Hellman on an elliptic curve group</a:t>
            </a:r>
            <a:endParaRPr lang="en-US" dirty="0"/>
          </a:p>
          <a:p>
            <a:pPr lvl="1">
              <a:buFont typeface="Arial"/>
              <a:buChar char="•"/>
            </a:pPr>
            <a:r>
              <a:rPr lang="en-US" dirty="0">
                <a:ea typeface="+mn-lt"/>
                <a:cs typeface="+mn-lt"/>
              </a:rPr>
              <a:t>Using DH when the client receives the certificate it still runs through the following checks</a:t>
            </a: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5" descr="Text&#10;&#10;Description automatically generated">
            <a:extLst>
              <a:ext uri="{FF2B5EF4-FFF2-40B4-BE49-F238E27FC236}">
                <a16:creationId xmlns:a16="http://schemas.microsoft.com/office/drawing/2014/main" id="{BD9C582D-AA1D-43CC-C6C0-62EC18C0801D}"/>
              </a:ext>
            </a:extLst>
          </p:cNvPr>
          <p:cNvPicPr>
            <a:picLocks noChangeAspect="1"/>
          </p:cNvPicPr>
          <p:nvPr/>
        </p:nvPicPr>
        <p:blipFill>
          <a:blip r:embed="rId3"/>
          <a:stretch>
            <a:fillRect/>
          </a:stretch>
        </p:blipFill>
        <p:spPr>
          <a:xfrm>
            <a:off x="7303477" y="1881084"/>
            <a:ext cx="4618892" cy="3369371"/>
          </a:xfrm>
          <a:prstGeom prst="rect">
            <a:avLst/>
          </a:prstGeom>
        </p:spPr>
      </p:pic>
      <p:pic>
        <p:nvPicPr>
          <p:cNvPr id="6" name="Picture 6" descr="Graphical user interface, text&#10;&#10;Description automatically generated">
            <a:extLst>
              <a:ext uri="{FF2B5EF4-FFF2-40B4-BE49-F238E27FC236}">
                <a16:creationId xmlns:a16="http://schemas.microsoft.com/office/drawing/2014/main" id="{A82354A2-44CB-3320-A805-B53F1CA59809}"/>
              </a:ext>
            </a:extLst>
          </p:cNvPr>
          <p:cNvPicPr>
            <a:picLocks noChangeAspect="1"/>
          </p:cNvPicPr>
          <p:nvPr/>
        </p:nvPicPr>
        <p:blipFill>
          <a:blip r:embed="rId4"/>
          <a:stretch>
            <a:fillRect/>
          </a:stretch>
        </p:blipFill>
        <p:spPr>
          <a:xfrm>
            <a:off x="1031631" y="5120043"/>
            <a:ext cx="4120661" cy="1463454"/>
          </a:xfrm>
          <a:prstGeom prst="rect">
            <a:avLst/>
          </a:prstGeom>
        </p:spPr>
      </p:pic>
    </p:spTree>
    <p:extLst>
      <p:ext uri="{BB962C8B-B14F-4D97-AF65-F5344CB8AC3E}">
        <p14:creationId xmlns:p14="http://schemas.microsoft.com/office/powerpoint/2010/main" val="411781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759830" cy="957184"/>
          </a:xfrm>
        </p:spPr>
        <p:txBody>
          <a:bodyPr>
            <a:normAutofit/>
          </a:bodyPr>
          <a:lstStyle/>
          <a:p>
            <a:r>
              <a:rPr lang="en-US" dirty="0">
                <a:latin typeface="Calibri"/>
                <a:ea typeface="Calibri"/>
                <a:cs typeface="Calibri"/>
              </a:rPr>
              <a:t>Elliptical Curve: TLS Handshaking: RSA </a:t>
            </a:r>
            <a:endParaRPr lang="en-US" dirty="0"/>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8" name="Picture 8" descr="Text&#10;&#10;Description automatically generated">
            <a:extLst>
              <a:ext uri="{FF2B5EF4-FFF2-40B4-BE49-F238E27FC236}">
                <a16:creationId xmlns:a16="http://schemas.microsoft.com/office/drawing/2014/main" id="{D0B3578A-B8FC-FEEF-85F4-83A072003718}"/>
              </a:ext>
            </a:extLst>
          </p:cNvPr>
          <p:cNvPicPr>
            <a:picLocks noChangeAspect="1"/>
          </p:cNvPicPr>
          <p:nvPr/>
        </p:nvPicPr>
        <p:blipFill>
          <a:blip r:embed="rId3"/>
          <a:stretch>
            <a:fillRect/>
          </a:stretch>
        </p:blipFill>
        <p:spPr>
          <a:xfrm>
            <a:off x="836247" y="1172816"/>
            <a:ext cx="4716583" cy="5264600"/>
          </a:xfrm>
          <a:prstGeom prst="rect">
            <a:avLst/>
          </a:prstGeom>
        </p:spPr>
      </p:pic>
      <p:sp>
        <p:nvSpPr>
          <p:cNvPr id="9" name="TextBox 8">
            <a:extLst>
              <a:ext uri="{FF2B5EF4-FFF2-40B4-BE49-F238E27FC236}">
                <a16:creationId xmlns:a16="http://schemas.microsoft.com/office/drawing/2014/main" id="{9217EF34-CF94-8AD5-B220-B9365452DC14}"/>
              </a:ext>
            </a:extLst>
          </p:cNvPr>
          <p:cNvSpPr txBox="1"/>
          <p:nvPr/>
        </p:nvSpPr>
        <p:spPr>
          <a:xfrm>
            <a:off x="205154" y="1221154"/>
            <a:ext cx="7326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RSA</a:t>
            </a:r>
          </a:p>
        </p:txBody>
      </p:sp>
      <p:pic>
        <p:nvPicPr>
          <p:cNvPr id="12" name="Picture 12" descr="Text, letter&#10;&#10;Description automatically generated">
            <a:extLst>
              <a:ext uri="{FF2B5EF4-FFF2-40B4-BE49-F238E27FC236}">
                <a16:creationId xmlns:a16="http://schemas.microsoft.com/office/drawing/2014/main" id="{CE85EA13-A184-706E-3C4E-3B5A2D4855C2}"/>
              </a:ext>
            </a:extLst>
          </p:cNvPr>
          <p:cNvPicPr>
            <a:picLocks noChangeAspect="1"/>
          </p:cNvPicPr>
          <p:nvPr/>
        </p:nvPicPr>
        <p:blipFill>
          <a:blip r:embed="rId4"/>
          <a:stretch>
            <a:fillRect/>
          </a:stretch>
        </p:blipFill>
        <p:spPr>
          <a:xfrm>
            <a:off x="5906477" y="1254621"/>
            <a:ext cx="5664200" cy="5286604"/>
          </a:xfrm>
          <a:prstGeom prst="rect">
            <a:avLst/>
          </a:prstGeom>
        </p:spPr>
      </p:pic>
    </p:spTree>
    <p:extLst>
      <p:ext uri="{BB962C8B-B14F-4D97-AF65-F5344CB8AC3E}">
        <p14:creationId xmlns:p14="http://schemas.microsoft.com/office/powerpoint/2010/main" val="392244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759830" cy="957184"/>
          </a:xfrm>
        </p:spPr>
        <p:txBody>
          <a:bodyPr>
            <a:normAutofit/>
          </a:bodyPr>
          <a:lstStyle/>
          <a:p>
            <a:r>
              <a:rPr lang="en-US" dirty="0">
                <a:latin typeface="Calibri"/>
                <a:ea typeface="Calibri"/>
                <a:cs typeface="Calibri"/>
              </a:rPr>
              <a:t>Elliptical Curve: TLS Handshaking: DH</a:t>
            </a:r>
            <a:endParaRPr lang="en-US" dirty="0"/>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7" name="Picture 7" descr="Text&#10;&#10;Description automatically generated">
            <a:extLst>
              <a:ext uri="{FF2B5EF4-FFF2-40B4-BE49-F238E27FC236}">
                <a16:creationId xmlns:a16="http://schemas.microsoft.com/office/drawing/2014/main" id="{E3897D34-C007-4B60-2056-02D4F0E86256}"/>
              </a:ext>
            </a:extLst>
          </p:cNvPr>
          <p:cNvPicPr>
            <a:picLocks noGrp="1" noChangeAspect="1"/>
          </p:cNvPicPr>
          <p:nvPr>
            <p:ph idx="1"/>
          </p:nvPr>
        </p:nvPicPr>
        <p:blipFill>
          <a:blip r:embed="rId3"/>
          <a:stretch>
            <a:fillRect/>
          </a:stretch>
        </p:blipFill>
        <p:spPr>
          <a:xfrm>
            <a:off x="888973" y="1282671"/>
            <a:ext cx="5167976" cy="5317494"/>
          </a:xfrm>
        </p:spPr>
      </p:pic>
      <p:sp>
        <p:nvSpPr>
          <p:cNvPr id="10" name="TextBox 9">
            <a:extLst>
              <a:ext uri="{FF2B5EF4-FFF2-40B4-BE49-F238E27FC236}">
                <a16:creationId xmlns:a16="http://schemas.microsoft.com/office/drawing/2014/main" id="{3E4674D2-1FC1-24D7-B9DA-A7CC666E0A67}"/>
              </a:ext>
            </a:extLst>
          </p:cNvPr>
          <p:cNvSpPr txBox="1"/>
          <p:nvPr/>
        </p:nvSpPr>
        <p:spPr>
          <a:xfrm>
            <a:off x="322384" y="1279769"/>
            <a:ext cx="7326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DH</a:t>
            </a:r>
          </a:p>
        </p:txBody>
      </p:sp>
      <p:sp>
        <p:nvSpPr>
          <p:cNvPr id="6" name="TextBox 5">
            <a:extLst>
              <a:ext uri="{FF2B5EF4-FFF2-40B4-BE49-F238E27FC236}">
                <a16:creationId xmlns:a16="http://schemas.microsoft.com/office/drawing/2014/main" id="{46D92730-7F32-9BB0-F657-A38ACB855DB4}"/>
              </a:ext>
            </a:extLst>
          </p:cNvPr>
          <p:cNvSpPr txBox="1"/>
          <p:nvPr/>
        </p:nvSpPr>
        <p:spPr>
          <a:xfrm>
            <a:off x="7121769" y="1602154"/>
            <a:ext cx="418123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Diffie-Hellman Authentication</a:t>
            </a:r>
          </a:p>
          <a:p>
            <a:pPr marL="285750" indent="-285750">
              <a:buFont typeface="Arial"/>
              <a:buChar char="•"/>
            </a:pPr>
            <a:r>
              <a:rPr lang="en-US" dirty="0"/>
              <a:t>The proof of possession check for the private key is different. </a:t>
            </a:r>
          </a:p>
          <a:p>
            <a:pPr marL="285750" indent="-285750">
              <a:buFont typeface="Arial"/>
              <a:buChar char="•"/>
            </a:pPr>
            <a:r>
              <a:rPr lang="en-US" dirty="0"/>
              <a:t>During the Server Key Exchange portion of the TLS handshake, the server uses its private key to encrypt the client and server randoms, as well as its Diffie-Hellman parameter. </a:t>
            </a:r>
            <a:endParaRPr lang="en-US"/>
          </a:p>
          <a:p>
            <a:pPr marL="285750" indent="-285750">
              <a:buFont typeface="Arial"/>
              <a:buChar char="•"/>
            </a:pPr>
            <a:r>
              <a:rPr lang="en-US" dirty="0"/>
              <a:t>This functions as the server’s digital signature and the client can use the associated public key to verify that the server is the rightful owner of the key pair.</a:t>
            </a:r>
            <a:endParaRPr lang="en-US"/>
          </a:p>
        </p:txBody>
      </p:sp>
    </p:spTree>
    <p:extLst>
      <p:ext uri="{BB962C8B-B14F-4D97-AF65-F5344CB8AC3E}">
        <p14:creationId xmlns:p14="http://schemas.microsoft.com/office/powerpoint/2010/main" val="244928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901700" y="-18560"/>
            <a:ext cx="13036060" cy="1054876"/>
          </a:xfrm>
        </p:spPr>
        <p:txBody>
          <a:bodyPr>
            <a:normAutofit/>
          </a:bodyPr>
          <a:lstStyle/>
          <a:p>
            <a:r>
              <a:rPr lang="en-US" dirty="0">
                <a:latin typeface="Calibri"/>
                <a:ea typeface="Calibri"/>
                <a:cs typeface="Calibri"/>
              </a:rPr>
              <a:t>Elliptical Curve: TLS Handshaking: DH</a:t>
            </a:r>
            <a:endParaRPr lang="en-US" dirty="0"/>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191051" y="96079"/>
            <a:ext cx="749853" cy="834461"/>
          </a:xfrm>
          <a:prstGeom prst="rect">
            <a:avLst/>
          </a:prstGeom>
        </p:spPr>
      </p:pic>
      <p:sp>
        <p:nvSpPr>
          <p:cNvPr id="10" name="TextBox 9">
            <a:extLst>
              <a:ext uri="{FF2B5EF4-FFF2-40B4-BE49-F238E27FC236}">
                <a16:creationId xmlns:a16="http://schemas.microsoft.com/office/drawing/2014/main" id="{3E4674D2-1FC1-24D7-B9DA-A7CC666E0A67}"/>
              </a:ext>
            </a:extLst>
          </p:cNvPr>
          <p:cNvSpPr txBox="1"/>
          <p:nvPr/>
        </p:nvSpPr>
        <p:spPr>
          <a:xfrm>
            <a:off x="195384" y="1103924"/>
            <a:ext cx="888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DH</a:t>
            </a:r>
          </a:p>
        </p:txBody>
      </p:sp>
      <p:pic>
        <p:nvPicPr>
          <p:cNvPr id="8" name="Picture 8" descr="Text&#10;&#10;Description automatically generated">
            <a:extLst>
              <a:ext uri="{FF2B5EF4-FFF2-40B4-BE49-F238E27FC236}">
                <a16:creationId xmlns:a16="http://schemas.microsoft.com/office/drawing/2014/main" id="{652101AD-C87D-27F9-CB4A-80B2C7E371BF}"/>
              </a:ext>
            </a:extLst>
          </p:cNvPr>
          <p:cNvPicPr>
            <a:picLocks noGrp="1" noChangeAspect="1"/>
          </p:cNvPicPr>
          <p:nvPr>
            <p:ph idx="1"/>
          </p:nvPr>
        </p:nvPicPr>
        <p:blipFill>
          <a:blip r:embed="rId3"/>
          <a:stretch>
            <a:fillRect/>
          </a:stretch>
        </p:blipFill>
        <p:spPr>
          <a:xfrm>
            <a:off x="4813649" y="1575751"/>
            <a:ext cx="6775240" cy="4809495"/>
          </a:xfrm>
        </p:spPr>
      </p:pic>
      <p:pic>
        <p:nvPicPr>
          <p:cNvPr id="9" name="Picture 10">
            <a:extLst>
              <a:ext uri="{FF2B5EF4-FFF2-40B4-BE49-F238E27FC236}">
                <a16:creationId xmlns:a16="http://schemas.microsoft.com/office/drawing/2014/main" id="{A86928A4-F5B6-6946-00F0-FA3EECD4B659}"/>
              </a:ext>
            </a:extLst>
          </p:cNvPr>
          <p:cNvPicPr>
            <a:picLocks noChangeAspect="1"/>
          </p:cNvPicPr>
          <p:nvPr/>
        </p:nvPicPr>
        <p:blipFill>
          <a:blip r:embed="rId4"/>
          <a:stretch>
            <a:fillRect/>
          </a:stretch>
        </p:blipFill>
        <p:spPr>
          <a:xfrm>
            <a:off x="308708" y="1410540"/>
            <a:ext cx="4286738" cy="4916151"/>
          </a:xfrm>
          <a:prstGeom prst="rect">
            <a:avLst/>
          </a:prstGeom>
        </p:spPr>
      </p:pic>
    </p:spTree>
    <p:extLst>
      <p:ext uri="{BB962C8B-B14F-4D97-AF65-F5344CB8AC3E}">
        <p14:creationId xmlns:p14="http://schemas.microsoft.com/office/powerpoint/2010/main" val="391352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759830" cy="957184"/>
          </a:xfrm>
        </p:spPr>
        <p:txBody>
          <a:bodyPr>
            <a:normAutofit/>
          </a:bodyPr>
          <a:lstStyle/>
          <a:p>
            <a:r>
              <a:rPr lang="en-US" dirty="0">
                <a:latin typeface="Calibri"/>
                <a:ea typeface="Calibri"/>
                <a:cs typeface="Calibri"/>
              </a:rPr>
              <a:t>Elliptical Curve: TLS Handshaking: RSA vs DH - Key Exchanges</a:t>
            </a:r>
            <a:endParaRPr lang="en-US" dirty="0"/>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7" name="Picture 7" descr="Text&#10;&#10;Description automatically generated">
            <a:extLst>
              <a:ext uri="{FF2B5EF4-FFF2-40B4-BE49-F238E27FC236}">
                <a16:creationId xmlns:a16="http://schemas.microsoft.com/office/drawing/2014/main" id="{E3897D34-C007-4B60-2056-02D4F0E86256}"/>
              </a:ext>
            </a:extLst>
          </p:cNvPr>
          <p:cNvPicPr>
            <a:picLocks noGrp="1" noChangeAspect="1"/>
          </p:cNvPicPr>
          <p:nvPr>
            <p:ph idx="1"/>
          </p:nvPr>
        </p:nvPicPr>
        <p:blipFill>
          <a:blip r:embed="rId3"/>
          <a:stretch>
            <a:fillRect/>
          </a:stretch>
        </p:blipFill>
        <p:spPr>
          <a:xfrm>
            <a:off x="6213204" y="1145902"/>
            <a:ext cx="5167976" cy="5317494"/>
          </a:xfrm>
        </p:spPr>
      </p:pic>
      <p:pic>
        <p:nvPicPr>
          <p:cNvPr id="8" name="Picture 8" descr="Text&#10;&#10;Description automatically generated">
            <a:extLst>
              <a:ext uri="{FF2B5EF4-FFF2-40B4-BE49-F238E27FC236}">
                <a16:creationId xmlns:a16="http://schemas.microsoft.com/office/drawing/2014/main" id="{D0B3578A-B8FC-FEEF-85F4-83A072003718}"/>
              </a:ext>
            </a:extLst>
          </p:cNvPr>
          <p:cNvPicPr>
            <a:picLocks noChangeAspect="1"/>
          </p:cNvPicPr>
          <p:nvPr/>
        </p:nvPicPr>
        <p:blipFill>
          <a:blip r:embed="rId4"/>
          <a:stretch>
            <a:fillRect/>
          </a:stretch>
        </p:blipFill>
        <p:spPr>
          <a:xfrm>
            <a:off x="836247" y="1172816"/>
            <a:ext cx="4716583" cy="5264600"/>
          </a:xfrm>
          <a:prstGeom prst="rect">
            <a:avLst/>
          </a:prstGeom>
        </p:spPr>
      </p:pic>
      <p:sp>
        <p:nvSpPr>
          <p:cNvPr id="9" name="TextBox 8">
            <a:extLst>
              <a:ext uri="{FF2B5EF4-FFF2-40B4-BE49-F238E27FC236}">
                <a16:creationId xmlns:a16="http://schemas.microsoft.com/office/drawing/2014/main" id="{9217EF34-CF94-8AD5-B220-B9365452DC14}"/>
              </a:ext>
            </a:extLst>
          </p:cNvPr>
          <p:cNvSpPr txBox="1"/>
          <p:nvPr/>
        </p:nvSpPr>
        <p:spPr>
          <a:xfrm>
            <a:off x="205154" y="1221154"/>
            <a:ext cx="7326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RSA</a:t>
            </a:r>
          </a:p>
        </p:txBody>
      </p:sp>
      <p:sp>
        <p:nvSpPr>
          <p:cNvPr id="10" name="TextBox 9">
            <a:extLst>
              <a:ext uri="{FF2B5EF4-FFF2-40B4-BE49-F238E27FC236}">
                <a16:creationId xmlns:a16="http://schemas.microsoft.com/office/drawing/2014/main" id="{3E4674D2-1FC1-24D7-B9DA-A7CC666E0A67}"/>
              </a:ext>
            </a:extLst>
          </p:cNvPr>
          <p:cNvSpPr txBox="1"/>
          <p:nvPr/>
        </p:nvSpPr>
        <p:spPr>
          <a:xfrm>
            <a:off x="5617307" y="1221154"/>
            <a:ext cx="7326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DH</a:t>
            </a:r>
          </a:p>
        </p:txBody>
      </p:sp>
    </p:spTree>
    <p:extLst>
      <p:ext uri="{BB962C8B-B14F-4D97-AF65-F5344CB8AC3E}">
        <p14:creationId xmlns:p14="http://schemas.microsoft.com/office/powerpoint/2010/main" val="1112446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Key Differences</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6181458" cy="5084733"/>
          </a:xfrm>
        </p:spPr>
        <p:txBody>
          <a:bodyPr vert="horz" lIns="91440" tIns="45720" rIns="91440" bIns="45720" rtlCol="0" anchor="t">
            <a:normAutofit/>
          </a:bodyPr>
          <a:lstStyle/>
          <a:p>
            <a:pPr marL="342900" indent="-342900">
              <a:buFont typeface="Arial"/>
              <a:buChar char="•"/>
            </a:pPr>
            <a:r>
              <a:rPr lang="en-US" b="1" dirty="0">
                <a:ea typeface="+mn-lt"/>
                <a:cs typeface="+mn-lt"/>
              </a:rPr>
              <a:t>ECC Elliptical Curve Cryptography</a:t>
            </a:r>
            <a:r>
              <a:rPr lang="en-US" dirty="0">
                <a:ea typeface="+mn-lt"/>
                <a:cs typeface="+mn-lt"/>
              </a:rPr>
              <a:t> is a technique based on elliptic curve theory</a:t>
            </a:r>
          </a:p>
          <a:p>
            <a:pPr marL="342900" indent="-342900">
              <a:buFont typeface="Arial"/>
              <a:buChar char="•"/>
            </a:pPr>
            <a:r>
              <a:rPr lang="en-US" dirty="0">
                <a:ea typeface="+mn-lt"/>
                <a:cs typeface="+mn-lt"/>
              </a:rPr>
              <a:t>It can be used to </a:t>
            </a:r>
            <a:r>
              <a:rPr lang="en-US" b="1" dirty="0">
                <a:ea typeface="+mn-lt"/>
                <a:cs typeface="+mn-lt"/>
              </a:rPr>
              <a:t>create faster, smaller and more efficient cryptographic keys</a:t>
            </a:r>
          </a:p>
          <a:p>
            <a:pPr marL="342900" indent="-342900">
              <a:buFont typeface="Arial"/>
              <a:buChar char="•"/>
            </a:pPr>
            <a:r>
              <a:rPr lang="en-US" dirty="0">
                <a:ea typeface="+mn-lt"/>
                <a:cs typeface="+mn-lt"/>
              </a:rPr>
              <a:t>ECC is an alternative to the </a:t>
            </a:r>
            <a:r>
              <a:rPr lang="en-US" b="1" dirty="0">
                <a:ea typeface="+mn-lt"/>
                <a:cs typeface="+mn-lt"/>
              </a:rPr>
              <a:t>RSA cryptographic algorithm</a:t>
            </a:r>
          </a:p>
          <a:p>
            <a:pPr marL="342900" indent="-342900">
              <a:buFont typeface="Arial"/>
              <a:buChar char="•"/>
            </a:pPr>
            <a:r>
              <a:rPr lang="en-US" dirty="0"/>
              <a:t>Encrypted Premaster Secret (EPS)</a:t>
            </a:r>
          </a:p>
          <a:p>
            <a:pPr marL="342900" indent="-342900">
              <a:buFont typeface="Arial"/>
              <a:buChar char="•"/>
            </a:pPr>
            <a:r>
              <a:rPr lang="en-US" dirty="0">
                <a:ea typeface="+mn-lt"/>
                <a:cs typeface="+mn-lt"/>
              </a:rPr>
              <a:t>P and Q values are the prime numbers chosen</a:t>
            </a:r>
          </a:p>
          <a:p>
            <a:pPr marL="342900" indent="-342900">
              <a:buFont typeface="Arial"/>
              <a:buChar char="•"/>
            </a:pPr>
            <a:r>
              <a:rPr lang="en-US" dirty="0">
                <a:ea typeface="+mn-lt"/>
                <a:cs typeface="+mn-lt"/>
              </a:rPr>
              <a:t>Notice the Key length size differences</a:t>
            </a:r>
          </a:p>
          <a:p>
            <a:pPr marL="342900" indent="-342900">
              <a:buFont typeface="Arial"/>
              <a:buChar char="•"/>
            </a:pPr>
            <a:r>
              <a:rPr lang="en-US" dirty="0">
                <a:ea typeface="+mn-lt"/>
                <a:cs typeface="+mn-lt"/>
              </a:rPr>
              <a:t>Asymmetric key 1024 -&gt; EC Key 160</a:t>
            </a: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7" name="Picture 7" descr="Table&#10;&#10;Description automatically generated">
            <a:extLst>
              <a:ext uri="{FF2B5EF4-FFF2-40B4-BE49-F238E27FC236}">
                <a16:creationId xmlns:a16="http://schemas.microsoft.com/office/drawing/2014/main" id="{DCB10C21-F16E-2B6B-64EC-DE9CECE6DBF3}"/>
              </a:ext>
            </a:extLst>
          </p:cNvPr>
          <p:cNvPicPr>
            <a:picLocks noChangeAspect="1"/>
          </p:cNvPicPr>
          <p:nvPr/>
        </p:nvPicPr>
        <p:blipFill>
          <a:blip r:embed="rId3"/>
          <a:stretch>
            <a:fillRect/>
          </a:stretch>
        </p:blipFill>
        <p:spPr>
          <a:xfrm>
            <a:off x="7459785" y="4079711"/>
            <a:ext cx="3749430" cy="2332732"/>
          </a:xfrm>
          <a:prstGeom prst="rect">
            <a:avLst/>
          </a:prstGeom>
        </p:spPr>
      </p:pic>
      <p:pic>
        <p:nvPicPr>
          <p:cNvPr id="8" name="Picture 8" descr="Table&#10;&#10;Description automatically generated">
            <a:extLst>
              <a:ext uri="{FF2B5EF4-FFF2-40B4-BE49-F238E27FC236}">
                <a16:creationId xmlns:a16="http://schemas.microsoft.com/office/drawing/2014/main" id="{5E94EB8D-3C01-3840-1016-01E0B80587C7}"/>
              </a:ext>
            </a:extLst>
          </p:cNvPr>
          <p:cNvPicPr>
            <a:picLocks noChangeAspect="1"/>
          </p:cNvPicPr>
          <p:nvPr/>
        </p:nvPicPr>
        <p:blipFill>
          <a:blip r:embed="rId4"/>
          <a:stretch>
            <a:fillRect/>
          </a:stretch>
        </p:blipFill>
        <p:spPr>
          <a:xfrm>
            <a:off x="6541477" y="732299"/>
            <a:ext cx="5595815" cy="3390711"/>
          </a:xfrm>
          <a:prstGeom prst="rect">
            <a:avLst/>
          </a:prstGeom>
        </p:spPr>
      </p:pic>
      <p:sp>
        <p:nvSpPr>
          <p:cNvPr id="9" name="Rectangle 8">
            <a:extLst>
              <a:ext uri="{FF2B5EF4-FFF2-40B4-BE49-F238E27FC236}">
                <a16:creationId xmlns:a16="http://schemas.microsoft.com/office/drawing/2014/main" id="{58FC0C37-C8FF-5280-F71C-2CAA2A5465E0}"/>
              </a:ext>
            </a:extLst>
          </p:cNvPr>
          <p:cNvSpPr/>
          <p:nvPr/>
        </p:nvSpPr>
        <p:spPr>
          <a:xfrm>
            <a:off x="7947355" y="5065428"/>
            <a:ext cx="2384373" cy="10648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EB397BB8-170D-C506-419A-2D795C9DF8C6}"/>
              </a:ext>
            </a:extLst>
          </p:cNvPr>
          <p:cNvSpPr/>
          <p:nvPr/>
        </p:nvSpPr>
        <p:spPr>
          <a:xfrm>
            <a:off x="10907431" y="1909966"/>
            <a:ext cx="811527" cy="21003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C5BE521-54B1-5242-453B-FA4B91248188}"/>
              </a:ext>
            </a:extLst>
          </p:cNvPr>
          <p:cNvSpPr/>
          <p:nvPr/>
        </p:nvSpPr>
        <p:spPr>
          <a:xfrm>
            <a:off x="7683585" y="1909965"/>
            <a:ext cx="3126834" cy="206130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0A5CE080-D507-0BE3-B50C-3925FCDD464C}"/>
              </a:ext>
            </a:extLst>
          </p:cNvPr>
          <p:cNvSpPr/>
          <p:nvPr/>
        </p:nvSpPr>
        <p:spPr>
          <a:xfrm>
            <a:off x="718124" y="5241274"/>
            <a:ext cx="4123296" cy="5568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54209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The Curve</a:t>
            </a:r>
            <a:endParaRPr lang="en-US" dirty="0"/>
          </a:p>
        </p:txBody>
      </p:sp>
      <p:pic>
        <p:nvPicPr>
          <p:cNvPr id="5" name="Picture 5">
            <a:extLst>
              <a:ext uri="{FF2B5EF4-FFF2-40B4-BE49-F238E27FC236}">
                <a16:creationId xmlns:a16="http://schemas.microsoft.com/office/drawing/2014/main" id="{8CFEF048-55B0-B588-FCEF-7E483236BFA6}"/>
              </a:ext>
            </a:extLst>
          </p:cNvPr>
          <p:cNvPicPr>
            <a:picLocks noGrp="1" noChangeAspect="1"/>
          </p:cNvPicPr>
          <p:nvPr>
            <p:ph idx="1"/>
          </p:nvPr>
        </p:nvPicPr>
        <p:blipFill>
          <a:blip r:embed="rId2"/>
          <a:stretch>
            <a:fillRect/>
          </a:stretch>
        </p:blipFill>
        <p:spPr>
          <a:xfrm>
            <a:off x="362693" y="1229408"/>
            <a:ext cx="9200151" cy="1396552"/>
          </a:xfrm>
        </p:spPr>
      </p:pic>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3"/>
          <a:stretch>
            <a:fillRect/>
          </a:stretch>
        </p:blipFill>
        <p:spPr>
          <a:xfrm>
            <a:off x="318051" y="379386"/>
            <a:ext cx="622853" cy="687923"/>
          </a:xfrm>
          <a:prstGeom prst="rect">
            <a:avLst/>
          </a:prstGeom>
        </p:spPr>
      </p:pic>
      <p:pic>
        <p:nvPicPr>
          <p:cNvPr id="7" name="Picture 7" descr="Table&#10;&#10;Description automatically generated">
            <a:extLst>
              <a:ext uri="{FF2B5EF4-FFF2-40B4-BE49-F238E27FC236}">
                <a16:creationId xmlns:a16="http://schemas.microsoft.com/office/drawing/2014/main" id="{DCB10C21-F16E-2B6B-64EC-DE9CECE6DBF3}"/>
              </a:ext>
            </a:extLst>
          </p:cNvPr>
          <p:cNvPicPr>
            <a:picLocks noChangeAspect="1"/>
          </p:cNvPicPr>
          <p:nvPr/>
        </p:nvPicPr>
        <p:blipFill>
          <a:blip r:embed="rId4"/>
          <a:stretch>
            <a:fillRect/>
          </a:stretch>
        </p:blipFill>
        <p:spPr>
          <a:xfrm>
            <a:off x="709246" y="3503326"/>
            <a:ext cx="3749430" cy="2332732"/>
          </a:xfrm>
          <a:prstGeom prst="rect">
            <a:avLst/>
          </a:prstGeom>
        </p:spPr>
      </p:pic>
      <p:sp>
        <p:nvSpPr>
          <p:cNvPr id="9" name="Rectangle 8">
            <a:extLst>
              <a:ext uri="{FF2B5EF4-FFF2-40B4-BE49-F238E27FC236}">
                <a16:creationId xmlns:a16="http://schemas.microsoft.com/office/drawing/2014/main" id="{58FC0C37-C8FF-5280-F71C-2CAA2A5465E0}"/>
              </a:ext>
            </a:extLst>
          </p:cNvPr>
          <p:cNvSpPr/>
          <p:nvPr/>
        </p:nvSpPr>
        <p:spPr>
          <a:xfrm>
            <a:off x="1196816" y="4938426"/>
            <a:ext cx="2384373" cy="2637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7" descr="Text, table, letter&#10;&#10;Description automatically generated">
            <a:extLst>
              <a:ext uri="{FF2B5EF4-FFF2-40B4-BE49-F238E27FC236}">
                <a16:creationId xmlns:a16="http://schemas.microsoft.com/office/drawing/2014/main" id="{8D41D2BF-C586-032D-302C-787BB7F6CE6C}"/>
              </a:ext>
            </a:extLst>
          </p:cNvPr>
          <p:cNvPicPr>
            <a:picLocks noChangeAspect="1"/>
          </p:cNvPicPr>
          <p:nvPr/>
        </p:nvPicPr>
        <p:blipFill>
          <a:blip r:embed="rId5"/>
          <a:stretch>
            <a:fillRect/>
          </a:stretch>
        </p:blipFill>
        <p:spPr>
          <a:xfrm>
            <a:off x="6814333" y="2447607"/>
            <a:ext cx="3651738" cy="4147003"/>
          </a:xfrm>
          <a:prstGeom prst="rect">
            <a:avLst/>
          </a:prstGeom>
        </p:spPr>
      </p:pic>
    </p:spTree>
    <p:extLst>
      <p:ext uri="{BB962C8B-B14F-4D97-AF65-F5344CB8AC3E}">
        <p14:creationId xmlns:p14="http://schemas.microsoft.com/office/powerpoint/2010/main" val="1973463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The Curve</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39583"/>
            <a:ext cx="6181458" cy="5111314"/>
          </a:xfrm>
        </p:spPr>
        <p:txBody>
          <a:bodyPr vert="horz" lIns="91440" tIns="45720" rIns="91440" bIns="45720" rtlCol="0" anchor="t">
            <a:normAutofit/>
          </a:bodyPr>
          <a:lstStyle/>
          <a:p>
            <a:pPr marL="342900" indent="-342900">
              <a:buFont typeface="Arial"/>
              <a:buChar char="•"/>
            </a:pPr>
            <a:r>
              <a:rPr lang="en-US">
                <a:ea typeface="+mn-lt"/>
                <a:cs typeface="+mn-lt"/>
              </a:rPr>
              <a:t>Elliptic curves are applicable for key agreement, digital signatures, pseudo-random generators and other tasks</a:t>
            </a:r>
            <a:endParaRPr lang="en-US" dirty="0">
              <a:ea typeface="+mn-lt"/>
              <a:cs typeface="+mn-lt"/>
            </a:endParaRPr>
          </a:p>
          <a:p>
            <a:pPr marL="342900" indent="-342900">
              <a:buFont typeface="Arial"/>
              <a:buChar char="•"/>
            </a:pPr>
            <a:r>
              <a:rPr lang="en-US">
                <a:ea typeface="+mn-lt"/>
                <a:cs typeface="+mn-lt"/>
              </a:rPr>
              <a:t>Based on the properties of a set of values for which operations can be performed on any two members of the group to produce a third member</a:t>
            </a:r>
            <a:endParaRPr lang="en-US" dirty="0">
              <a:ea typeface="+mn-lt"/>
              <a:cs typeface="+mn-lt"/>
            </a:endParaRPr>
          </a:p>
          <a:p>
            <a:pPr marL="342900" indent="-342900">
              <a:buFont typeface="Arial"/>
              <a:buChar char="•"/>
            </a:pPr>
            <a:r>
              <a:rPr lang="en-US" dirty="0"/>
              <a:t>The National Security Agency (NSA) announced Suite B, which exclusively uses ECC for digital signature generation and key </a:t>
            </a:r>
            <a:r>
              <a:rPr lang="en-US"/>
              <a:t>exchange. </a:t>
            </a:r>
          </a:p>
          <a:p>
            <a:pPr marL="342900" indent="-342900">
              <a:buFont typeface="Arial"/>
              <a:buChar char="•"/>
            </a:pPr>
            <a:r>
              <a:rPr lang="en-US" dirty="0">
                <a:ea typeface="+mn-lt"/>
                <a:cs typeface="+mn-lt"/>
              </a:rPr>
              <a:t>The NSA allows their use for protecting information classified up to top secret with 384-bit keys which is equivalent to a 7680-bit RSA key</a:t>
            </a: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5" descr="Chart, line chart&#10;&#10;Description automatically generated">
            <a:extLst>
              <a:ext uri="{FF2B5EF4-FFF2-40B4-BE49-F238E27FC236}">
                <a16:creationId xmlns:a16="http://schemas.microsoft.com/office/drawing/2014/main" id="{A58571FB-6E22-C454-11DD-63B3713D945D}"/>
              </a:ext>
            </a:extLst>
          </p:cNvPr>
          <p:cNvPicPr>
            <a:picLocks noChangeAspect="1"/>
          </p:cNvPicPr>
          <p:nvPr/>
        </p:nvPicPr>
        <p:blipFill>
          <a:blip r:embed="rId3"/>
          <a:stretch>
            <a:fillRect/>
          </a:stretch>
        </p:blipFill>
        <p:spPr>
          <a:xfrm>
            <a:off x="6766168" y="1633859"/>
            <a:ext cx="5244123" cy="3267898"/>
          </a:xfrm>
          <a:prstGeom prst="rect">
            <a:avLst/>
          </a:prstGeom>
        </p:spPr>
      </p:pic>
    </p:spTree>
    <p:extLst>
      <p:ext uri="{BB962C8B-B14F-4D97-AF65-F5344CB8AC3E}">
        <p14:creationId xmlns:p14="http://schemas.microsoft.com/office/powerpoint/2010/main" val="253712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The Curve</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6181458" cy="5084733"/>
          </a:xfrm>
        </p:spPr>
        <p:txBody>
          <a:bodyPr vert="horz" lIns="91440" tIns="45720" rIns="91440" bIns="45720" rtlCol="0" anchor="t">
            <a:normAutofit/>
          </a:bodyPr>
          <a:lstStyle/>
          <a:p>
            <a:pPr marL="342900" indent="-342900">
              <a:buFont typeface="Arial"/>
              <a:buChar char="•"/>
            </a:pPr>
            <a:r>
              <a:rPr lang="en-US" b="1" dirty="0">
                <a:ea typeface="+mn-lt"/>
                <a:cs typeface="+mn-lt"/>
              </a:rPr>
              <a:t>ECC Elliptical Curve Cryptography</a:t>
            </a:r>
            <a:r>
              <a:rPr lang="en-US" dirty="0">
                <a:ea typeface="+mn-lt"/>
                <a:cs typeface="+mn-lt"/>
              </a:rPr>
              <a:t> is a technique based on elliptic curve theory</a:t>
            </a:r>
          </a:p>
          <a:p>
            <a:pPr marL="342900" indent="-342900">
              <a:buFont typeface="Arial"/>
              <a:buChar char="•"/>
            </a:pPr>
            <a:r>
              <a:rPr lang="en-US" dirty="0">
                <a:ea typeface="+mn-lt"/>
                <a:cs typeface="+mn-lt"/>
              </a:rPr>
              <a:t>It can be used to </a:t>
            </a:r>
            <a:r>
              <a:rPr lang="en-US" b="1" dirty="0">
                <a:ea typeface="+mn-lt"/>
                <a:cs typeface="+mn-lt"/>
              </a:rPr>
              <a:t>create faster, smaller and more efficient cryptographic </a:t>
            </a:r>
            <a:r>
              <a:rPr lang="en-US" b="1">
                <a:ea typeface="+mn-lt"/>
                <a:cs typeface="+mn-lt"/>
              </a:rPr>
              <a:t>keys.  </a:t>
            </a:r>
            <a:endParaRPr lang="en-US" dirty="0">
              <a:ea typeface="+mn-lt"/>
              <a:cs typeface="+mn-lt"/>
            </a:endParaRPr>
          </a:p>
          <a:p>
            <a:pPr marL="342900" indent="-342900">
              <a:buFont typeface="Arial"/>
              <a:buChar char="•"/>
            </a:pPr>
            <a:r>
              <a:rPr lang="en-US">
                <a:ea typeface="+mn-lt"/>
                <a:cs typeface="+mn-lt"/>
              </a:rPr>
              <a:t>ECC 384 key vs RSA 7680 key</a:t>
            </a:r>
            <a:endParaRPr lang="en-US" dirty="0">
              <a:ea typeface="+mn-lt"/>
              <a:cs typeface="+mn-lt"/>
            </a:endParaRPr>
          </a:p>
          <a:p>
            <a:pPr marL="342900" indent="-342900">
              <a:buFont typeface="Arial"/>
              <a:buChar char="•"/>
            </a:pPr>
            <a:r>
              <a:rPr lang="en-US" dirty="0">
                <a:ea typeface="+mn-lt"/>
                <a:cs typeface="+mn-lt"/>
              </a:rPr>
              <a:t>ECC is an alternative to the </a:t>
            </a:r>
            <a:r>
              <a:rPr lang="en-US" b="1" dirty="0">
                <a:ea typeface="+mn-lt"/>
                <a:cs typeface="+mn-lt"/>
              </a:rPr>
              <a:t>RSA cryptographic algorithm</a:t>
            </a:r>
          </a:p>
          <a:p>
            <a:pPr marL="342900" indent="-342900">
              <a:buFont typeface="Arial"/>
              <a:buChar char="•"/>
            </a:pPr>
            <a:r>
              <a:rPr lang="en-US" dirty="0">
                <a:ea typeface="+mn-lt"/>
                <a:cs typeface="+mn-lt"/>
              </a:rPr>
              <a:t>It is represented as a looping line intersecting two </a:t>
            </a:r>
            <a:r>
              <a:rPr lang="en-US">
                <a:ea typeface="+mn-lt"/>
                <a:cs typeface="+mn-lt"/>
              </a:rPr>
              <a:t>axes</a:t>
            </a:r>
            <a:endParaRPr lang="en-US" dirty="0">
              <a:ea typeface="+mn-lt"/>
              <a:cs typeface="+mn-lt"/>
            </a:endParaRPr>
          </a:p>
          <a:p>
            <a:pPr marL="342900" indent="-342900">
              <a:buFont typeface="Arial"/>
              <a:buChar char="•"/>
            </a:pPr>
            <a:r>
              <a:rPr lang="en-US">
                <a:ea typeface="+mn-lt"/>
                <a:cs typeface="+mn-lt"/>
              </a:rPr>
              <a:t>These lines on the graph are used to indicate the </a:t>
            </a:r>
            <a:r>
              <a:rPr lang="en-US" dirty="0">
                <a:ea typeface="+mn-lt"/>
                <a:cs typeface="+mn-lt"/>
              </a:rPr>
              <a:t>position of a point. </a:t>
            </a:r>
            <a:endParaRPr lang="en-US">
              <a:ea typeface="+mn-lt"/>
              <a:cs typeface="+mn-lt"/>
            </a:endParaRPr>
          </a:p>
          <a:p>
            <a:pPr marL="342900" indent="-342900">
              <a:buFont typeface="Arial"/>
              <a:buChar char="•"/>
            </a:pPr>
            <a:r>
              <a:rPr lang="en-US" dirty="0">
                <a:ea typeface="+mn-lt"/>
                <a:cs typeface="+mn-lt"/>
              </a:rPr>
              <a:t>The curve is completely </a:t>
            </a:r>
            <a:r>
              <a:rPr lang="en-US" b="1" dirty="0">
                <a:ea typeface="+mn-lt"/>
                <a:cs typeface="+mn-lt"/>
              </a:rPr>
              <a:t>symmetric, or mirrored</a:t>
            </a:r>
            <a:r>
              <a:rPr lang="en-US" dirty="0">
                <a:ea typeface="+mn-lt"/>
                <a:cs typeface="+mn-lt"/>
              </a:rPr>
              <a:t>, along the x-axis of the graph</a:t>
            </a:r>
            <a:endParaRPr lang="en-US"/>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5" descr="Chart, line chart&#10;&#10;Description automatically generated">
            <a:extLst>
              <a:ext uri="{FF2B5EF4-FFF2-40B4-BE49-F238E27FC236}">
                <a16:creationId xmlns:a16="http://schemas.microsoft.com/office/drawing/2014/main" id="{A58571FB-6E22-C454-11DD-63B3713D945D}"/>
              </a:ext>
            </a:extLst>
          </p:cNvPr>
          <p:cNvPicPr>
            <a:picLocks noChangeAspect="1"/>
          </p:cNvPicPr>
          <p:nvPr/>
        </p:nvPicPr>
        <p:blipFill>
          <a:blip r:embed="rId3"/>
          <a:stretch>
            <a:fillRect/>
          </a:stretch>
        </p:blipFill>
        <p:spPr>
          <a:xfrm>
            <a:off x="6512169" y="3275089"/>
            <a:ext cx="5312507" cy="3306975"/>
          </a:xfrm>
          <a:prstGeom prst="rect">
            <a:avLst/>
          </a:prstGeom>
        </p:spPr>
      </p:pic>
      <p:pic>
        <p:nvPicPr>
          <p:cNvPr id="8" name="Picture 7" descr="Table&#10;&#10;Description automatically generated">
            <a:extLst>
              <a:ext uri="{FF2B5EF4-FFF2-40B4-BE49-F238E27FC236}">
                <a16:creationId xmlns:a16="http://schemas.microsoft.com/office/drawing/2014/main" id="{B5829F47-985C-24B4-3C0A-9A29EB0B4AB7}"/>
              </a:ext>
            </a:extLst>
          </p:cNvPr>
          <p:cNvPicPr>
            <a:picLocks noChangeAspect="1"/>
          </p:cNvPicPr>
          <p:nvPr/>
        </p:nvPicPr>
        <p:blipFill>
          <a:blip r:embed="rId4"/>
          <a:stretch>
            <a:fillRect/>
          </a:stretch>
        </p:blipFill>
        <p:spPr>
          <a:xfrm>
            <a:off x="7684477" y="631173"/>
            <a:ext cx="3749430" cy="2332732"/>
          </a:xfrm>
          <a:prstGeom prst="rect">
            <a:avLst/>
          </a:prstGeom>
        </p:spPr>
      </p:pic>
      <p:sp>
        <p:nvSpPr>
          <p:cNvPr id="7" name="Rectangle 6">
            <a:extLst>
              <a:ext uri="{FF2B5EF4-FFF2-40B4-BE49-F238E27FC236}">
                <a16:creationId xmlns:a16="http://schemas.microsoft.com/office/drawing/2014/main" id="{89E66DB3-02EE-EA94-AA71-F2673591526A}"/>
              </a:ext>
            </a:extLst>
          </p:cNvPr>
          <p:cNvSpPr/>
          <p:nvPr/>
        </p:nvSpPr>
        <p:spPr>
          <a:xfrm>
            <a:off x="8178407" y="2406152"/>
            <a:ext cx="2512738" cy="3548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62776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Transport Layer Security: Overview</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11465247" cy="5208779"/>
          </a:xfrm>
        </p:spPr>
        <p:txBody>
          <a:bodyPr vert="horz" lIns="91440" tIns="45720" rIns="91440" bIns="45720" rtlCol="0" anchor="t">
            <a:normAutofit/>
          </a:bodyPr>
          <a:lstStyle/>
          <a:p>
            <a:pPr lvl="1">
              <a:buFont typeface="Arial"/>
              <a:buChar char="•"/>
            </a:pPr>
            <a:r>
              <a:rPr lang="en-US" dirty="0">
                <a:solidFill>
                  <a:srgbClr val="1B212F"/>
                </a:solidFill>
                <a:ea typeface="+mn-lt"/>
                <a:cs typeface="+mn-lt"/>
              </a:rPr>
              <a:t>The science of keeping messages secure is called </a:t>
            </a:r>
            <a:r>
              <a:rPr lang="en-US" b="1" dirty="0">
                <a:solidFill>
                  <a:srgbClr val="1B212F"/>
                </a:solidFill>
                <a:ea typeface="+mn-lt"/>
                <a:cs typeface="+mn-lt"/>
              </a:rPr>
              <a:t>cryptography</a:t>
            </a:r>
            <a:r>
              <a:rPr lang="en-US" dirty="0">
                <a:solidFill>
                  <a:srgbClr val="1B212F"/>
                </a:solidFill>
                <a:ea typeface="+mn-lt"/>
                <a:cs typeface="+mn-lt"/>
              </a:rPr>
              <a:t> which involves the encryption and decryption of messages.</a:t>
            </a:r>
          </a:p>
          <a:p>
            <a:pPr lvl="1">
              <a:buFont typeface="Arial"/>
              <a:buChar char="•"/>
            </a:pPr>
            <a:r>
              <a:rPr lang="en-US" dirty="0">
                <a:solidFill>
                  <a:srgbClr val="1B212F"/>
                </a:solidFill>
                <a:ea typeface="+mn-lt"/>
                <a:cs typeface="+mn-lt"/>
              </a:rPr>
              <a:t>In addition to providing confidentiality, cryptography is often required to provide </a:t>
            </a:r>
            <a:r>
              <a:rPr lang="en-US" b="1" dirty="0">
                <a:solidFill>
                  <a:srgbClr val="1B212F"/>
                </a:solidFill>
                <a:ea typeface="+mn-lt"/>
                <a:cs typeface="+mn-lt"/>
              </a:rPr>
              <a:t>Authentication, Integrity and Non-repudiation</a:t>
            </a:r>
            <a:r>
              <a:rPr lang="en-US" dirty="0">
                <a:solidFill>
                  <a:srgbClr val="1B212F"/>
                </a:solidFill>
                <a:ea typeface="+mn-lt"/>
                <a:cs typeface="+mn-lt"/>
              </a:rPr>
              <a:t> (origin of data verified and validated by a third party).</a:t>
            </a:r>
            <a:endParaRPr lang="en-US" dirty="0"/>
          </a:p>
          <a:p>
            <a:pPr lvl="1">
              <a:buFont typeface="Arial"/>
              <a:buChar char="•"/>
            </a:pPr>
            <a:r>
              <a:rPr lang="en-US" dirty="0">
                <a:ea typeface="+mn-lt"/>
                <a:cs typeface="+mn-lt"/>
              </a:rPr>
              <a:t>There are two popular kinds of cryptographic protocols: </a:t>
            </a:r>
            <a:r>
              <a:rPr lang="en-US" b="1" dirty="0">
                <a:ea typeface="+mn-lt"/>
                <a:cs typeface="+mn-lt"/>
              </a:rPr>
              <a:t>symmetric-key and asymmetric-key protocols</a:t>
            </a:r>
            <a:r>
              <a:rPr lang="en-US" dirty="0">
                <a:ea typeface="+mn-lt"/>
                <a:cs typeface="+mn-lt"/>
              </a:rPr>
              <a:t>.</a:t>
            </a:r>
          </a:p>
          <a:p>
            <a:pPr lvl="1">
              <a:buFont typeface="Arial"/>
              <a:buChar char="•"/>
            </a:pPr>
            <a:r>
              <a:rPr lang="en-US" dirty="0">
                <a:ea typeface="+mn-lt"/>
                <a:cs typeface="+mn-lt"/>
              </a:rPr>
              <a:t>In </a:t>
            </a:r>
            <a:r>
              <a:rPr lang="en-US" b="1" dirty="0">
                <a:ea typeface="+mn-lt"/>
                <a:cs typeface="+mn-lt"/>
              </a:rPr>
              <a:t>symmetric-key</a:t>
            </a:r>
            <a:r>
              <a:rPr lang="en-US" dirty="0">
                <a:ea typeface="+mn-lt"/>
                <a:cs typeface="+mn-lt"/>
              </a:rPr>
              <a:t> </a:t>
            </a:r>
            <a:r>
              <a:rPr lang="en-US" b="1" dirty="0">
                <a:ea typeface="+mn-lt"/>
                <a:cs typeface="+mn-lt"/>
              </a:rPr>
              <a:t>protocols</a:t>
            </a:r>
            <a:r>
              <a:rPr lang="en-US" dirty="0">
                <a:ea typeface="+mn-lt"/>
                <a:cs typeface="+mn-lt"/>
              </a:rPr>
              <a:t> (DES, IDEA, &amp; AES) a common key (the secret key) is used by both communicating partners to encrypt and decrypt messages</a:t>
            </a:r>
          </a:p>
          <a:p>
            <a:pPr lvl="1">
              <a:buFont typeface="Arial"/>
              <a:buChar char="•"/>
            </a:pPr>
            <a:r>
              <a:rPr lang="en-US" dirty="0">
                <a:ea typeface="+mn-lt"/>
                <a:cs typeface="+mn-lt"/>
              </a:rPr>
              <a:t>With symmetric-key cryptosystems provide </a:t>
            </a:r>
            <a:r>
              <a:rPr lang="en-US" b="1" dirty="0">
                <a:ea typeface="+mn-lt"/>
                <a:cs typeface="+mn-lt"/>
              </a:rPr>
              <a:t>high-speed</a:t>
            </a:r>
            <a:r>
              <a:rPr lang="en-US" dirty="0">
                <a:ea typeface="+mn-lt"/>
                <a:cs typeface="+mn-lt"/>
              </a:rPr>
              <a:t> key and communication but have the drawback that a </a:t>
            </a:r>
            <a:r>
              <a:rPr lang="en-US" b="1" dirty="0">
                <a:ea typeface="+mn-lt"/>
                <a:cs typeface="+mn-lt"/>
              </a:rPr>
              <a:t>common (or session) key</a:t>
            </a:r>
            <a:r>
              <a:rPr lang="en-US" dirty="0">
                <a:ea typeface="+mn-lt"/>
                <a:cs typeface="+mn-lt"/>
              </a:rPr>
              <a:t> must be established for each pair of participants</a:t>
            </a:r>
          </a:p>
          <a:p>
            <a:pPr lvl="1">
              <a:buFont typeface="Arial"/>
              <a:buChar char="•"/>
            </a:pPr>
            <a:r>
              <a:rPr lang="en-US" dirty="0">
                <a:ea typeface="+mn-lt"/>
                <a:cs typeface="+mn-lt"/>
              </a:rPr>
              <a:t>1976, Diffie and Hellman introduced </a:t>
            </a:r>
            <a:r>
              <a:rPr lang="en-US" b="1" dirty="0">
                <a:ea typeface="+mn-lt"/>
                <a:cs typeface="+mn-lt"/>
              </a:rPr>
              <a:t>Public-Key Cryptography</a:t>
            </a:r>
            <a:r>
              <a:rPr lang="en-US" dirty="0">
                <a:ea typeface="+mn-lt"/>
                <a:cs typeface="+mn-lt"/>
              </a:rPr>
              <a:t>. The encoding function here is a </a:t>
            </a:r>
            <a:r>
              <a:rPr lang="en-US" b="1" dirty="0">
                <a:ea typeface="+mn-lt"/>
                <a:cs typeface="+mn-lt"/>
              </a:rPr>
              <a:t>trapdoor function-one</a:t>
            </a:r>
            <a:r>
              <a:rPr lang="en-US" dirty="0">
                <a:ea typeface="+mn-lt"/>
                <a:cs typeface="+mn-lt"/>
              </a:rPr>
              <a:t> whose inverse is impractical to implement</a:t>
            </a:r>
          </a:p>
          <a:p>
            <a:pPr lvl="1">
              <a:buFont typeface="Arial"/>
              <a:buChar char="•"/>
            </a:pPr>
            <a:r>
              <a:rPr lang="en-US" dirty="0">
                <a:ea typeface="+mn-lt"/>
                <a:cs typeface="+mn-lt"/>
              </a:rPr>
              <a:t>The encrypting process (using the Public Key) need not be kept secret.</a:t>
            </a:r>
          </a:p>
          <a:p>
            <a:pPr lvl="1">
              <a:buFont typeface="Arial"/>
              <a:buChar char="•"/>
            </a:pPr>
            <a:r>
              <a:rPr lang="en-US" dirty="0" err="1">
                <a:ea typeface="+mn-lt"/>
                <a:cs typeface="+mn-lt"/>
              </a:rPr>
              <a:t>Pulbic</a:t>
            </a:r>
            <a:r>
              <a:rPr lang="en-US" dirty="0">
                <a:ea typeface="+mn-lt"/>
                <a:cs typeface="+mn-lt"/>
              </a:rPr>
              <a:t> Key cryptographic systems are</a:t>
            </a:r>
            <a:r>
              <a:rPr lang="en-US" b="1" dirty="0">
                <a:ea typeface="+mn-lt"/>
                <a:cs typeface="+mn-lt"/>
              </a:rPr>
              <a:t> slower than the symmetric ones</a:t>
            </a:r>
            <a:r>
              <a:rPr lang="en-US" dirty="0">
                <a:ea typeface="+mn-lt"/>
                <a:cs typeface="+mn-lt"/>
              </a:rPr>
              <a:t> </a:t>
            </a:r>
            <a:endParaRPr lang="en-US"/>
          </a:p>
          <a:p>
            <a:pPr lvl="1">
              <a:buFont typeface="Arial"/>
              <a:buChar char="•"/>
            </a:pPr>
            <a:r>
              <a:rPr lang="en-US" dirty="0">
                <a:ea typeface="+mn-lt"/>
                <a:cs typeface="+mn-lt"/>
              </a:rPr>
              <a:t>Different Public Key cryptographic systems: RSA, Diffie Hellman (DH) key exchange algorithm, digital signature algorithm (DSA) and </a:t>
            </a:r>
            <a:r>
              <a:rPr lang="en-US" dirty="0" err="1">
                <a:ea typeface="+mn-lt"/>
                <a:cs typeface="+mn-lt"/>
              </a:rPr>
              <a:t>ElGamal</a:t>
            </a:r>
            <a:r>
              <a:rPr lang="en-US" dirty="0">
                <a:ea typeface="+mn-lt"/>
                <a:cs typeface="+mn-lt"/>
              </a:rPr>
              <a:t>. </a:t>
            </a:r>
          </a:p>
          <a:p>
            <a:pPr marL="45720" lvl="1" indent="0">
              <a:buNone/>
            </a:pPr>
            <a:endParaRPr lang="en-US" dirty="0">
              <a:ea typeface="+mn-lt"/>
              <a:cs typeface="+mn-lt"/>
            </a:endParaRPr>
          </a:p>
          <a:p>
            <a:pPr lvl="1">
              <a:buFont typeface="Arial"/>
              <a:buChar char="•"/>
            </a:pPr>
            <a:endParaRPr lang="en-US">
              <a:ea typeface="+mn-lt"/>
              <a:cs typeface="+mn-lt"/>
            </a:endParaRP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spTree>
    <p:extLst>
      <p:ext uri="{BB962C8B-B14F-4D97-AF65-F5344CB8AC3E}">
        <p14:creationId xmlns:p14="http://schemas.microsoft.com/office/powerpoint/2010/main" val="89321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a:latin typeface="Calibri"/>
                <a:ea typeface="Calibri"/>
                <a:cs typeface="Calibri"/>
              </a:rPr>
              <a:t>Elliptical Curve: ECC Key Generation</a:t>
            </a:r>
            <a:endParaRPr lang="en-US"/>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57304"/>
            <a:ext cx="6287783" cy="5093593"/>
          </a:xfrm>
        </p:spPr>
        <p:txBody>
          <a:bodyPr vert="horz" lIns="91440" tIns="45720" rIns="91440" bIns="45720" rtlCol="0" anchor="t">
            <a:normAutofit lnSpcReduction="10000"/>
          </a:bodyPr>
          <a:lstStyle/>
          <a:p>
            <a:pPr marL="342900" indent="-342900">
              <a:buFont typeface="Arial"/>
              <a:buChar char="•"/>
            </a:pPr>
            <a:r>
              <a:rPr lang="en-US" dirty="0">
                <a:ea typeface="+mn-lt"/>
                <a:cs typeface="+mn-lt"/>
              </a:rPr>
              <a:t>ECC generates keys through the properties of an elliptic curve equation instead of the traditional method of generation as the product of large prime numbers.</a:t>
            </a:r>
            <a:endParaRPr lang="en-US" dirty="0"/>
          </a:p>
          <a:p>
            <a:pPr marL="342900" indent="-342900">
              <a:buFont typeface="Arial"/>
              <a:buChar char="•"/>
            </a:pPr>
            <a:r>
              <a:rPr lang="en-US" dirty="0"/>
              <a:t>The points along the graph can be formulated </a:t>
            </a:r>
          </a:p>
          <a:p>
            <a:r>
              <a:rPr lang="en-US"/>
              <a:t>                y²=x³ + ax + b</a:t>
            </a:r>
          </a:p>
          <a:p>
            <a:pPr marL="342900" indent="-342900">
              <a:buFont typeface="Arial"/>
              <a:buChar char="•"/>
            </a:pPr>
            <a:r>
              <a:rPr lang="en-US" dirty="0"/>
              <a:t>Each cryptography mechanism uses the concept of a one-way, or </a:t>
            </a:r>
            <a:r>
              <a:rPr lang="en-US" b="1" dirty="0"/>
              <a:t>trapdoor</a:t>
            </a:r>
            <a:r>
              <a:rPr lang="en-US" dirty="0"/>
              <a:t>, function</a:t>
            </a:r>
          </a:p>
          <a:p>
            <a:pPr marL="342900" indent="-342900">
              <a:buFont typeface="Arial"/>
              <a:buChar char="•"/>
            </a:pPr>
            <a:r>
              <a:rPr lang="en-US"/>
              <a:t>Prime A * Prime B = Result value</a:t>
            </a:r>
            <a:endParaRPr lang="en-US" dirty="0"/>
          </a:p>
          <a:p>
            <a:pPr marL="342900" indent="-342900">
              <a:buFont typeface="Arial"/>
              <a:buChar char="•"/>
            </a:pPr>
            <a:r>
              <a:rPr lang="en-US"/>
              <a:t>Result Value / </a:t>
            </a:r>
            <a:r>
              <a:rPr lang="en-US">
                <a:ea typeface="+mn-lt"/>
                <a:cs typeface="+mn-lt"/>
              </a:rPr>
              <a:t>Prime B</a:t>
            </a:r>
            <a:r>
              <a:rPr lang="en-US"/>
              <a:t> = cannot get you Prime A </a:t>
            </a:r>
            <a:endParaRPr lang="en-US" dirty="0"/>
          </a:p>
          <a:p>
            <a:pPr marL="342900" indent="-342900">
              <a:buFont typeface="Arial"/>
              <a:buChar char="•"/>
            </a:pPr>
            <a:r>
              <a:rPr lang="en-US" dirty="0"/>
              <a:t>A mathematical equation with a public and private key can be used to easily get from point A to point B</a:t>
            </a:r>
          </a:p>
          <a:p>
            <a:pPr marL="342900" indent="-342900">
              <a:buFont typeface="Arial"/>
              <a:buChar char="•"/>
            </a:pPr>
            <a:r>
              <a:rPr lang="en-US" dirty="0"/>
              <a:t>Without the private key getting from B to A is hard if not impossible to achieve</a:t>
            </a: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13" name="Picture 13" descr="Text&#10;&#10;Description automatically generated">
            <a:extLst>
              <a:ext uri="{FF2B5EF4-FFF2-40B4-BE49-F238E27FC236}">
                <a16:creationId xmlns:a16="http://schemas.microsoft.com/office/drawing/2014/main" id="{C5122D57-789A-EE54-2F75-E9E7768F01FD}"/>
              </a:ext>
            </a:extLst>
          </p:cNvPr>
          <p:cNvPicPr>
            <a:picLocks noChangeAspect="1"/>
          </p:cNvPicPr>
          <p:nvPr/>
        </p:nvPicPr>
        <p:blipFill>
          <a:blip r:embed="rId3"/>
          <a:stretch>
            <a:fillRect/>
          </a:stretch>
        </p:blipFill>
        <p:spPr>
          <a:xfrm>
            <a:off x="7790121" y="4192104"/>
            <a:ext cx="2743200" cy="2230630"/>
          </a:xfrm>
          <a:prstGeom prst="rect">
            <a:avLst/>
          </a:prstGeom>
        </p:spPr>
      </p:pic>
      <p:pic>
        <p:nvPicPr>
          <p:cNvPr id="15" name="Picture 5" descr="Chart, line chart&#10;&#10;Description automatically generated">
            <a:extLst>
              <a:ext uri="{FF2B5EF4-FFF2-40B4-BE49-F238E27FC236}">
                <a16:creationId xmlns:a16="http://schemas.microsoft.com/office/drawing/2014/main" id="{79D5B45D-FDAD-0D4F-A63F-81255CD47A45}"/>
              </a:ext>
            </a:extLst>
          </p:cNvPr>
          <p:cNvPicPr>
            <a:picLocks noChangeAspect="1"/>
          </p:cNvPicPr>
          <p:nvPr/>
        </p:nvPicPr>
        <p:blipFill>
          <a:blip r:embed="rId4"/>
          <a:stretch>
            <a:fillRect/>
          </a:stretch>
        </p:blipFill>
        <p:spPr>
          <a:xfrm>
            <a:off x="7288935" y="1243998"/>
            <a:ext cx="4109984" cy="2559061"/>
          </a:xfrm>
          <a:prstGeom prst="rect">
            <a:avLst/>
          </a:prstGeom>
        </p:spPr>
      </p:pic>
    </p:spTree>
    <p:extLst>
      <p:ext uri="{BB962C8B-B14F-4D97-AF65-F5344CB8AC3E}">
        <p14:creationId xmlns:p14="http://schemas.microsoft.com/office/powerpoint/2010/main" val="2198500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The Curve</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39583"/>
            <a:ext cx="6181458" cy="5111314"/>
          </a:xfrm>
        </p:spPr>
        <p:txBody>
          <a:bodyPr vert="horz" lIns="91440" tIns="45720" rIns="91440" bIns="45720" rtlCol="0" anchor="t">
            <a:normAutofit/>
          </a:bodyPr>
          <a:lstStyle/>
          <a:p>
            <a:pPr marL="342900" indent="-342900">
              <a:buFont typeface="Arial"/>
              <a:buChar char="•"/>
            </a:pPr>
            <a:r>
              <a:rPr lang="en-US">
                <a:ea typeface="+mn-lt"/>
                <a:cs typeface="+mn-lt"/>
              </a:rPr>
              <a:t>A (starting point) dot B yeilds C</a:t>
            </a:r>
          </a:p>
          <a:p>
            <a:pPr marL="342900" indent="-342900">
              <a:buFont typeface="Arial"/>
              <a:buChar char="•"/>
            </a:pPr>
            <a:r>
              <a:rPr lang="en-US">
                <a:ea typeface="+mn-lt"/>
                <a:cs typeface="+mn-lt"/>
              </a:rPr>
              <a:t>Notice drawing a line will intersect the curve at three points – line A, B, </a:t>
            </a:r>
            <a:r>
              <a:rPr lang="en-US" dirty="0">
                <a:ea typeface="+mn-lt"/>
                <a:cs typeface="+mn-lt"/>
              </a:rPr>
              <a:t>C</a:t>
            </a:r>
            <a:endParaRPr lang="en-US"/>
          </a:p>
          <a:p>
            <a:pPr marL="342900" indent="-342900">
              <a:buFont typeface="Arial"/>
              <a:buChar char="•"/>
            </a:pPr>
            <a:r>
              <a:rPr lang="en-US">
                <a:ea typeface="+mn-lt"/>
                <a:cs typeface="+mn-lt"/>
              </a:rPr>
              <a:t>Because it symmetric you can draw from C down to D</a:t>
            </a:r>
            <a:endParaRPr lang="en-US" dirty="0">
              <a:ea typeface="+mn-lt"/>
              <a:cs typeface="+mn-lt"/>
            </a:endParaRPr>
          </a:p>
          <a:p>
            <a:pPr marL="342900" indent="-342900">
              <a:buFont typeface="Arial"/>
              <a:buChar char="•"/>
            </a:pPr>
            <a:r>
              <a:rPr lang="en-US">
                <a:ea typeface="+mn-lt"/>
                <a:cs typeface="+mn-lt"/>
              </a:rPr>
              <a:t>Then you can draw A (starting point) to D</a:t>
            </a:r>
            <a:endParaRPr lang="en-US" dirty="0">
              <a:ea typeface="+mn-lt"/>
              <a:cs typeface="+mn-lt"/>
            </a:endParaRPr>
          </a:p>
          <a:p>
            <a:pPr marL="342900" indent="-342900">
              <a:buFont typeface="Arial"/>
              <a:buChar char="•"/>
            </a:pPr>
            <a:r>
              <a:rPr lang="en-US">
                <a:ea typeface="+mn-lt"/>
                <a:cs typeface="+mn-lt"/>
              </a:rPr>
              <a:t>Pick a new point to dot E</a:t>
            </a:r>
            <a:endParaRPr lang="en-US" dirty="0">
              <a:ea typeface="+mn-lt"/>
              <a:cs typeface="+mn-lt"/>
            </a:endParaRPr>
          </a:p>
          <a:p>
            <a:pPr marL="342900" indent="-342900">
              <a:buFont typeface="Arial"/>
              <a:buChar char="•"/>
            </a:pPr>
            <a:r>
              <a:rPr lang="en-US">
                <a:ea typeface="+mn-lt"/>
                <a:cs typeface="+mn-lt"/>
              </a:rPr>
              <a:t>You can dot it N number of times you dot out to Z (ending point) value out to a max value X (keep everything within the max </a:t>
            </a:r>
            <a:r>
              <a:rPr lang="en-US" dirty="0">
                <a:ea typeface="+mn-lt"/>
                <a:cs typeface="+mn-lt"/>
              </a:rPr>
              <a:t>value)</a:t>
            </a:r>
          </a:p>
          <a:p>
            <a:pPr marL="342900" indent="-342900">
              <a:buFont typeface="Arial"/>
              <a:buChar char="•"/>
            </a:pPr>
            <a:r>
              <a:rPr lang="en-US">
                <a:ea typeface="+mn-lt"/>
                <a:cs typeface="+mn-lt"/>
              </a:rPr>
              <a:t>The max value X is the key size</a:t>
            </a:r>
            <a:endParaRPr lang="en-US" dirty="0">
              <a:ea typeface="+mn-lt"/>
              <a:cs typeface="+mn-lt"/>
            </a:endParaRPr>
          </a:p>
          <a:p>
            <a:pPr marL="342900" indent="-342900">
              <a:buFont typeface="Arial"/>
              <a:buChar char="•"/>
            </a:pPr>
            <a:r>
              <a:rPr lang="en-US">
                <a:ea typeface="+mn-lt"/>
                <a:cs typeface="+mn-lt"/>
              </a:rPr>
              <a:t>N (number of times it is dotted) is the hard number to find which is the private key</a:t>
            </a:r>
            <a:endParaRPr lang="en-US" dirty="0">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11" name="Picture 11" descr="Shape&#10;&#10;Description automatically generated">
            <a:extLst>
              <a:ext uri="{FF2B5EF4-FFF2-40B4-BE49-F238E27FC236}">
                <a16:creationId xmlns:a16="http://schemas.microsoft.com/office/drawing/2014/main" id="{802FCFCC-3EDE-A932-9D92-70F4AE411973}"/>
              </a:ext>
            </a:extLst>
          </p:cNvPr>
          <p:cNvPicPr>
            <a:picLocks noChangeAspect="1"/>
          </p:cNvPicPr>
          <p:nvPr/>
        </p:nvPicPr>
        <p:blipFill>
          <a:blip r:embed="rId3"/>
          <a:stretch>
            <a:fillRect/>
          </a:stretch>
        </p:blipFill>
        <p:spPr>
          <a:xfrm>
            <a:off x="7240772" y="2053417"/>
            <a:ext cx="4524153" cy="3070143"/>
          </a:xfrm>
          <a:prstGeom prst="rect">
            <a:avLst/>
          </a:prstGeom>
        </p:spPr>
      </p:pic>
    </p:spTree>
    <p:extLst>
      <p:ext uri="{BB962C8B-B14F-4D97-AF65-F5344CB8AC3E}">
        <p14:creationId xmlns:p14="http://schemas.microsoft.com/office/powerpoint/2010/main" val="32028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The Client</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60386" y="1280549"/>
            <a:ext cx="4569535" cy="5084733"/>
          </a:xfrm>
        </p:spPr>
        <p:txBody>
          <a:bodyPr vert="horz" lIns="91440" tIns="45720" rIns="91440" bIns="45720" rtlCol="0" anchor="t">
            <a:normAutofit/>
          </a:bodyPr>
          <a:lstStyle/>
          <a:p>
            <a:pPr marL="342900" indent="-342900">
              <a:buFont typeface="Arial"/>
              <a:buChar char="•"/>
            </a:pPr>
            <a:r>
              <a:rPr lang="en-US" dirty="0">
                <a:ea typeface="+mn-lt"/>
                <a:cs typeface="+mn-lt"/>
              </a:rPr>
              <a:t>Using the Opera browser version 12.18 I was able to select the TLS version 1.2</a:t>
            </a:r>
            <a:endParaRPr lang="en-US" dirty="0"/>
          </a:p>
          <a:p>
            <a:pPr marL="342900" indent="-342900">
              <a:buFont typeface="Arial"/>
              <a:buChar char="•"/>
            </a:pPr>
            <a:r>
              <a:rPr lang="en-US" dirty="0">
                <a:ea typeface="+mn-lt"/>
                <a:cs typeface="+mn-lt"/>
              </a:rPr>
              <a:t>And the Cipher suite it supported</a:t>
            </a:r>
          </a:p>
          <a:p>
            <a:pPr marL="342900" indent="-342900">
              <a:buFont typeface="Arial"/>
              <a:buChar char="•"/>
            </a:pPr>
            <a:r>
              <a:rPr lang="en-US" dirty="0">
                <a:ea typeface="+mn-lt"/>
                <a:cs typeface="+mn-lt"/>
              </a:rPr>
              <a:t>128 AES and ECDHE RSA/SHA</a:t>
            </a: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7EBE52F1-E74D-BE58-68E1-728040B79CD5}"/>
              </a:ext>
            </a:extLst>
          </p:cNvPr>
          <p:cNvPicPr>
            <a:picLocks noChangeAspect="1"/>
          </p:cNvPicPr>
          <p:nvPr/>
        </p:nvPicPr>
        <p:blipFill>
          <a:blip r:embed="rId3"/>
          <a:stretch>
            <a:fillRect/>
          </a:stretch>
        </p:blipFill>
        <p:spPr>
          <a:xfrm>
            <a:off x="5720495" y="1102580"/>
            <a:ext cx="5909163" cy="509245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5B85B772-CF6F-4031-4B1B-A2B8D53550F0}"/>
              </a:ext>
            </a:extLst>
          </p:cNvPr>
          <p:cNvPicPr>
            <a:picLocks noChangeAspect="1"/>
          </p:cNvPicPr>
          <p:nvPr/>
        </p:nvPicPr>
        <p:blipFill>
          <a:blip r:embed="rId4"/>
          <a:stretch>
            <a:fillRect/>
          </a:stretch>
        </p:blipFill>
        <p:spPr>
          <a:xfrm>
            <a:off x="494323" y="2938215"/>
            <a:ext cx="5058507" cy="3433649"/>
          </a:xfrm>
          <a:prstGeom prst="rect">
            <a:avLst/>
          </a:prstGeom>
        </p:spPr>
      </p:pic>
    </p:spTree>
    <p:extLst>
      <p:ext uri="{BB962C8B-B14F-4D97-AF65-F5344CB8AC3E}">
        <p14:creationId xmlns:p14="http://schemas.microsoft.com/office/powerpoint/2010/main" val="3413048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ECDH RSA</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6181458" cy="5084733"/>
          </a:xfrm>
        </p:spPr>
        <p:txBody>
          <a:bodyPr vert="horz" lIns="91440" tIns="45720" rIns="91440" bIns="45720" rtlCol="0" anchor="t">
            <a:normAutofit/>
          </a:bodyPr>
          <a:lstStyle/>
          <a:p>
            <a:pPr marL="342900" indent="-342900">
              <a:buFont typeface="Arial"/>
              <a:buChar char="•"/>
            </a:pPr>
            <a:r>
              <a:rPr lang="en-US" dirty="0">
                <a:ea typeface="+mn-lt"/>
                <a:cs typeface="+mn-lt"/>
              </a:rPr>
              <a:t>Elliptic-curve Diffie–Hellman (ECDH) is a key agreement protocol between two entities, each having an elliptic curve public-private key pair.</a:t>
            </a:r>
            <a:endParaRPr lang="en-US" dirty="0"/>
          </a:p>
          <a:p>
            <a:pPr marL="342900" indent="-342900">
              <a:buFont typeface="Arial"/>
              <a:buChar char="•"/>
            </a:pPr>
            <a:r>
              <a:rPr lang="en-US" dirty="0"/>
              <a:t>These parameters must be signed with RSA using the private key corresponding to the public key in the server's Certificate.</a:t>
            </a:r>
          </a:p>
          <a:p>
            <a:br>
              <a:rPr lang="en-US" dirty="0"/>
            </a:br>
            <a:endParaRPr lang="en-US" dirty="0"/>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6" name="Picture 6" descr="Diagram&#10;&#10;Description automatically generated">
            <a:extLst>
              <a:ext uri="{FF2B5EF4-FFF2-40B4-BE49-F238E27FC236}">
                <a16:creationId xmlns:a16="http://schemas.microsoft.com/office/drawing/2014/main" id="{49D586E1-264B-C6A4-DE97-B41F7DBDF6BF}"/>
              </a:ext>
            </a:extLst>
          </p:cNvPr>
          <p:cNvPicPr>
            <a:picLocks noChangeAspect="1"/>
          </p:cNvPicPr>
          <p:nvPr/>
        </p:nvPicPr>
        <p:blipFill>
          <a:blip r:embed="rId3"/>
          <a:stretch>
            <a:fillRect/>
          </a:stretch>
        </p:blipFill>
        <p:spPr>
          <a:xfrm>
            <a:off x="6533782" y="1103312"/>
            <a:ext cx="5239972" cy="4055452"/>
          </a:xfrm>
          <a:prstGeom prst="rect">
            <a:avLst/>
          </a:prstGeom>
        </p:spPr>
      </p:pic>
    </p:spTree>
    <p:extLst>
      <p:ext uri="{BB962C8B-B14F-4D97-AF65-F5344CB8AC3E}">
        <p14:creationId xmlns:p14="http://schemas.microsoft.com/office/powerpoint/2010/main" val="194906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ECDH RSA</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6181458" cy="5084733"/>
          </a:xfrm>
        </p:spPr>
        <p:txBody>
          <a:bodyPr vert="horz" lIns="91440" tIns="45720" rIns="91440" bIns="45720" rtlCol="0" anchor="t">
            <a:normAutofit/>
          </a:bodyPr>
          <a:lstStyle/>
          <a:p>
            <a:pPr marL="342900" indent="-342900">
              <a:buFont typeface="Arial"/>
              <a:buChar char="•"/>
            </a:pPr>
            <a:r>
              <a:rPr lang="en-US" dirty="0">
                <a:solidFill>
                  <a:srgbClr val="1B212F"/>
                </a:solidFill>
                <a:ea typeface="+mn-lt"/>
                <a:cs typeface="+mn-lt"/>
              </a:rPr>
              <a:t>DH parameter: DH stands for Diffie-Hellman. The Diffie-Hellman algorithm uses exponential calculations to arrive at the same premaster secret. </a:t>
            </a:r>
          </a:p>
          <a:p>
            <a:pPr marL="342900" indent="-342900">
              <a:buFont typeface="Arial"/>
              <a:buChar char="•"/>
            </a:pPr>
            <a:r>
              <a:rPr lang="en-US" dirty="0">
                <a:solidFill>
                  <a:srgbClr val="1B212F"/>
                </a:solidFill>
                <a:ea typeface="+mn-lt"/>
                <a:cs typeface="+mn-lt"/>
              </a:rPr>
              <a:t>The server and client each provide a parameter for the calculation, and when combined they result in a different calculation on each side, with results that are equal.</a:t>
            </a:r>
            <a:endParaRPr lang="en-US" dirty="0"/>
          </a:p>
          <a:p>
            <a:br>
              <a:rPr lang="en-US" dirty="0"/>
            </a:br>
            <a:endParaRPr lang="en-US" dirty="0"/>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spTree>
    <p:extLst>
      <p:ext uri="{BB962C8B-B14F-4D97-AF65-F5344CB8AC3E}">
        <p14:creationId xmlns:p14="http://schemas.microsoft.com/office/powerpoint/2010/main" val="2486995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Elliptic Curves Extension</a:t>
            </a:r>
            <a:endParaRPr lang="en-US" dirty="0"/>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5" descr="Text&#10;&#10;Description automatically generated">
            <a:extLst>
              <a:ext uri="{FF2B5EF4-FFF2-40B4-BE49-F238E27FC236}">
                <a16:creationId xmlns:a16="http://schemas.microsoft.com/office/drawing/2014/main" id="{B9F7B0CB-ABD5-DF5B-9C32-FC364DCF35F0}"/>
              </a:ext>
            </a:extLst>
          </p:cNvPr>
          <p:cNvPicPr>
            <a:picLocks noChangeAspect="1"/>
          </p:cNvPicPr>
          <p:nvPr/>
        </p:nvPicPr>
        <p:blipFill>
          <a:blip r:embed="rId3"/>
          <a:stretch>
            <a:fillRect/>
          </a:stretch>
        </p:blipFill>
        <p:spPr>
          <a:xfrm>
            <a:off x="5056554" y="1993282"/>
            <a:ext cx="6592276" cy="3574822"/>
          </a:xfrm>
          <a:prstGeom prst="rect">
            <a:avLst/>
          </a:prstGeom>
        </p:spPr>
      </p:pic>
      <p:sp>
        <p:nvSpPr>
          <p:cNvPr id="7" name="Content Placeholder 6">
            <a:extLst>
              <a:ext uri="{FF2B5EF4-FFF2-40B4-BE49-F238E27FC236}">
                <a16:creationId xmlns:a16="http://schemas.microsoft.com/office/drawing/2014/main" id="{0C02563E-6687-E4D0-A6EB-8E4E867F83D2}"/>
              </a:ext>
            </a:extLst>
          </p:cNvPr>
          <p:cNvSpPr>
            <a:spLocks noGrp="1"/>
          </p:cNvSpPr>
          <p:nvPr>
            <p:ph idx="1"/>
          </p:nvPr>
        </p:nvSpPr>
        <p:spPr>
          <a:xfrm>
            <a:off x="501162" y="1741826"/>
            <a:ext cx="3911600" cy="3969342"/>
          </a:xfrm>
        </p:spPr>
        <p:txBody>
          <a:bodyPr vert="horz" lIns="91440" tIns="45720" rIns="91440" bIns="45720" rtlCol="0" anchor="t">
            <a:normAutofit/>
          </a:bodyPr>
          <a:lstStyle/>
          <a:p>
            <a:r>
              <a:rPr lang="en-US" dirty="0"/>
              <a:t>Test</a:t>
            </a:r>
          </a:p>
        </p:txBody>
      </p:sp>
    </p:spTree>
    <p:extLst>
      <p:ext uri="{BB962C8B-B14F-4D97-AF65-F5344CB8AC3E}">
        <p14:creationId xmlns:p14="http://schemas.microsoft.com/office/powerpoint/2010/main" val="1605356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ECDHE RSA</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6181458" cy="5084733"/>
          </a:xfrm>
        </p:spPr>
        <p:txBody>
          <a:bodyPr vert="horz" lIns="91440" tIns="45720" rIns="91440" bIns="45720" rtlCol="0" anchor="t">
            <a:normAutofit fontScale="85000" lnSpcReduction="10000"/>
          </a:bodyPr>
          <a:lstStyle/>
          <a:p>
            <a:pPr marL="342900" indent="-342900">
              <a:buFont typeface="Arial"/>
              <a:buChar char="•"/>
            </a:pPr>
            <a:r>
              <a:rPr lang="en-US" dirty="0">
                <a:ea typeface="+mn-lt"/>
                <a:cs typeface="+mn-lt"/>
              </a:rPr>
              <a:t>The server sends its ephemeral ECDH public key and a specification of the corresponding curve in the </a:t>
            </a:r>
            <a:r>
              <a:rPr lang="en-US" dirty="0" err="1">
                <a:ea typeface="+mn-lt"/>
                <a:cs typeface="+mn-lt"/>
              </a:rPr>
              <a:t>ServerKeyExchange</a:t>
            </a:r>
            <a:r>
              <a:rPr lang="en-US" dirty="0">
                <a:ea typeface="+mn-lt"/>
                <a:cs typeface="+mn-lt"/>
              </a:rPr>
              <a:t> message</a:t>
            </a:r>
          </a:p>
          <a:p>
            <a:pPr marL="342900" indent="-342900">
              <a:buFont typeface="Arial"/>
              <a:buChar char="•"/>
            </a:pPr>
            <a:r>
              <a:rPr lang="en-US" dirty="0">
                <a:ea typeface="+mn-lt"/>
                <a:cs typeface="+mn-lt"/>
              </a:rPr>
              <a:t>These parameters must be signed with RSA using the private key corresponding to the public key in the server's Certificate and the RSA server certificate must contain authorized for signing.</a:t>
            </a:r>
          </a:p>
          <a:p>
            <a:pPr marL="342900" indent="-342900">
              <a:buFont typeface="Arial"/>
              <a:buChar char="•"/>
            </a:pPr>
            <a:r>
              <a:rPr lang="en-US" dirty="0">
                <a:ea typeface="+mn-lt"/>
                <a:cs typeface="+mn-lt"/>
              </a:rPr>
              <a:t>The cipher suite ECDHE-RSA-AES128-CBC-SHA </a:t>
            </a:r>
          </a:p>
          <a:p>
            <a:pPr marL="342900" indent="-342900">
              <a:buFont typeface="Arial"/>
              <a:buChar char="•"/>
            </a:pPr>
            <a:r>
              <a:rPr lang="en-US" dirty="0">
                <a:ea typeface="+mn-lt"/>
                <a:cs typeface="+mn-lt"/>
              </a:rPr>
              <a:t>The key exchange will use (ECDHE) and HMAC will use AES128-CBC-SHA.</a:t>
            </a:r>
            <a:endParaRPr lang="en-US"/>
          </a:p>
          <a:p>
            <a:pPr marL="342900" indent="-342900">
              <a:buFont typeface="Arial"/>
              <a:buChar char="•"/>
            </a:pPr>
            <a:r>
              <a:rPr lang="en-US" dirty="0"/>
              <a:t>RSA is used to authenticate the server </a:t>
            </a:r>
          </a:p>
          <a:p>
            <a:pPr marL="342900" indent="-342900">
              <a:buFont typeface="Arial"/>
              <a:buChar char="•"/>
            </a:pPr>
            <a:r>
              <a:rPr lang="en-US" dirty="0"/>
              <a:t>ECDHE is used to generate a shared secret between the client and server. server signs with its RSA private key the ephemeral ECDH parameters (public key) it sends to the client.</a:t>
            </a:r>
            <a:br>
              <a:rPr lang="en-US" dirty="0"/>
            </a:br>
            <a:br>
              <a:rPr lang="en-US" dirty="0"/>
            </a:br>
            <a:endParaRPr lang="en-US" dirty="0"/>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sp>
        <p:nvSpPr>
          <p:cNvPr id="6" name="TextBox 5">
            <a:extLst>
              <a:ext uri="{FF2B5EF4-FFF2-40B4-BE49-F238E27FC236}">
                <a16:creationId xmlns:a16="http://schemas.microsoft.com/office/drawing/2014/main" id="{983289AC-F504-A35D-D29B-090E8F814609}"/>
              </a:ext>
            </a:extLst>
          </p:cNvPr>
          <p:cNvSpPr txBox="1"/>
          <p:nvPr/>
        </p:nvSpPr>
        <p:spPr>
          <a:xfrm>
            <a:off x="6801839" y="1252234"/>
            <a:ext cx="5150746"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333333"/>
                </a:solidFill>
                <a:highlight>
                  <a:srgbClr val="FFFFFF"/>
                </a:highlight>
                <a:latin typeface="Arial"/>
                <a:cs typeface="Arial"/>
              </a:rPr>
              <a:t>Typical client/server negotiation (SSL handshake) of an ECDH(E) RSA session </a:t>
            </a:r>
            <a:endParaRPr lang="en-US" dirty="0">
              <a:latin typeface="Bembo"/>
            </a:endParaRPr>
          </a:p>
          <a:p>
            <a:br>
              <a:rPr lang="en-US" dirty="0"/>
            </a:br>
            <a:endParaRPr lang="en-US" dirty="0"/>
          </a:p>
        </p:txBody>
      </p:sp>
      <p:pic>
        <p:nvPicPr>
          <p:cNvPr id="7" name="Picture 7" descr="Text, table, letter&#10;&#10;Description automatically generated">
            <a:extLst>
              <a:ext uri="{FF2B5EF4-FFF2-40B4-BE49-F238E27FC236}">
                <a16:creationId xmlns:a16="http://schemas.microsoft.com/office/drawing/2014/main" id="{17CD77FA-0E99-CE15-C775-1A276BA1CFBC}"/>
              </a:ext>
            </a:extLst>
          </p:cNvPr>
          <p:cNvPicPr>
            <a:picLocks noChangeAspect="1"/>
          </p:cNvPicPr>
          <p:nvPr/>
        </p:nvPicPr>
        <p:blipFill>
          <a:blip r:embed="rId3"/>
          <a:stretch>
            <a:fillRect/>
          </a:stretch>
        </p:blipFill>
        <p:spPr>
          <a:xfrm>
            <a:off x="7576333" y="1617222"/>
            <a:ext cx="4081584" cy="4635465"/>
          </a:xfrm>
          <a:prstGeom prst="rect">
            <a:avLst/>
          </a:prstGeom>
        </p:spPr>
      </p:pic>
    </p:spTree>
    <p:extLst>
      <p:ext uri="{BB962C8B-B14F-4D97-AF65-F5344CB8AC3E}">
        <p14:creationId xmlns:p14="http://schemas.microsoft.com/office/powerpoint/2010/main" val="2705110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DES: Works Cited</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10541790" cy="2669234"/>
          </a:xfrm>
        </p:spPr>
        <p:txBody>
          <a:bodyPr vert="horz" lIns="91440" tIns="45720" rIns="91440" bIns="45720" rtlCol="0" anchor="t">
            <a:normAutofit/>
          </a:bodyPr>
          <a:lstStyle/>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sp>
        <p:nvSpPr>
          <p:cNvPr id="5" name="TextBox 4">
            <a:extLst>
              <a:ext uri="{FF2B5EF4-FFF2-40B4-BE49-F238E27FC236}">
                <a16:creationId xmlns:a16="http://schemas.microsoft.com/office/drawing/2014/main" id="{F33DDF7B-2F39-E95F-48D4-160FA6444212}"/>
              </a:ext>
            </a:extLst>
          </p:cNvPr>
          <p:cNvSpPr txBox="1"/>
          <p:nvPr/>
        </p:nvSpPr>
        <p:spPr>
          <a:xfrm>
            <a:off x="418214" y="1632098"/>
            <a:ext cx="1057585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3"/>
              </a:rPr>
              <a:t>https://www.techtarget.com/searchsecurity/definition/elliptical-curve-cryptography</a:t>
            </a:r>
            <a:endParaRPr lang="en-US" dirty="0">
              <a:ea typeface="+mn-lt"/>
              <a:cs typeface="+mn-lt"/>
            </a:endParaRPr>
          </a:p>
          <a:p>
            <a:r>
              <a:rPr lang="en-US" dirty="0">
                <a:ea typeface="+mn-lt"/>
                <a:cs typeface="+mn-lt"/>
                <a:hlinkClick r:id="rId4"/>
              </a:rPr>
              <a:t>https://en.wikipedia.org/wiki/Trapdoor_function</a:t>
            </a:r>
            <a:endParaRPr lang="en-US" dirty="0">
              <a:ea typeface="+mn-lt"/>
              <a:cs typeface="+mn-lt"/>
            </a:endParaRPr>
          </a:p>
          <a:p>
            <a:r>
              <a:rPr lang="en-US" dirty="0">
                <a:ea typeface="+mn-lt"/>
                <a:cs typeface="+mn-lt"/>
                <a:hlinkClick r:id="rId5"/>
              </a:rPr>
              <a:t>https://blog.cloudflare.com/a-relatively-easy-to-understand-primer-on-elliptic-curve-cryptography/</a:t>
            </a:r>
            <a:endParaRPr lang="en-US">
              <a:ea typeface="+mn-lt"/>
              <a:cs typeface="+mn-lt"/>
            </a:endParaRPr>
          </a:p>
          <a:p>
            <a:r>
              <a:rPr lang="en-US" dirty="0">
                <a:ea typeface="+mn-lt"/>
                <a:cs typeface="+mn-lt"/>
                <a:hlinkClick r:id="rId6"/>
              </a:rPr>
              <a:t>https://www.redhat.com/sysadmin/6-openssl-commands</a:t>
            </a:r>
            <a:endParaRPr lang="en-US" dirty="0"/>
          </a:p>
          <a:p>
            <a:r>
              <a:rPr lang="en-US" dirty="0">
                <a:ea typeface="+mn-lt"/>
                <a:cs typeface="+mn-lt"/>
                <a:hlinkClick r:id="rId7"/>
              </a:rPr>
              <a:t>https://en.wikipedia.org/wiki/Elliptic-curve_cryptography</a:t>
            </a:r>
            <a:endParaRPr lang="en-US" dirty="0"/>
          </a:p>
          <a:p>
            <a:r>
              <a:rPr lang="en-US" dirty="0">
                <a:ea typeface="+mn-lt"/>
                <a:cs typeface="+mn-lt"/>
                <a:hlinkClick r:id="rId8"/>
              </a:rPr>
              <a:t>https://www.thesslstore.com/blog/explaining-ssl-handshake/</a:t>
            </a:r>
            <a:endParaRPr lang="en-US" dirty="0"/>
          </a:p>
          <a:p>
            <a:r>
              <a:rPr lang="en-US" dirty="0">
                <a:ea typeface="+mn-lt"/>
                <a:cs typeface="+mn-lt"/>
              </a:rPr>
              <a:t>https://www.youtube.com/watch?v=dCvB-mhkT0w</a:t>
            </a:r>
            <a:endParaRPr lang="en-US" dirty="0"/>
          </a:p>
          <a:p>
            <a:endParaRPr lang="en-US" dirty="0"/>
          </a:p>
        </p:txBody>
      </p:sp>
    </p:spTree>
    <p:extLst>
      <p:ext uri="{BB962C8B-B14F-4D97-AF65-F5344CB8AC3E}">
        <p14:creationId xmlns:p14="http://schemas.microsoft.com/office/powerpoint/2010/main" val="11723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Transport Layer Security: Breakdown of Components</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8594457" cy="5084733"/>
          </a:xfrm>
        </p:spPr>
        <p:txBody>
          <a:bodyPr vert="horz" lIns="91440" tIns="45720" rIns="91440" bIns="45720" rtlCol="0" anchor="t">
            <a:normAutofit/>
          </a:bodyPr>
          <a:lstStyle/>
          <a:p>
            <a:r>
              <a:rPr lang="en-US" dirty="0"/>
              <a:t>Transport Layer Security methods</a:t>
            </a:r>
          </a:p>
          <a:p>
            <a:pPr lvl="1">
              <a:buFont typeface="Arial"/>
              <a:buChar char="•"/>
            </a:pPr>
            <a:r>
              <a:rPr lang="en-US" dirty="0"/>
              <a:t>Key Exchange </a:t>
            </a:r>
          </a:p>
          <a:p>
            <a:pPr lvl="1">
              <a:buFont typeface="Arial"/>
              <a:buChar char="•"/>
            </a:pPr>
            <a:r>
              <a:rPr lang="en-US" dirty="0"/>
              <a:t>Authentication</a:t>
            </a:r>
          </a:p>
          <a:p>
            <a:pPr lvl="1">
              <a:buFont typeface="Arial"/>
              <a:buChar char="•"/>
            </a:pPr>
            <a:r>
              <a:rPr lang="en-US" dirty="0"/>
              <a:t>Encryption Ciphers</a:t>
            </a:r>
          </a:p>
          <a:p>
            <a:pPr lvl="1">
              <a:buFont typeface="Arial"/>
              <a:buChar char="•"/>
            </a:pPr>
            <a:r>
              <a:rPr lang="en-US" dirty="0">
                <a:ea typeface="+mn-lt"/>
                <a:cs typeface="+mn-lt"/>
              </a:rPr>
              <a:t>Operation Mode</a:t>
            </a:r>
          </a:p>
          <a:p>
            <a:pPr lvl="1">
              <a:buFont typeface="Arial"/>
              <a:buChar char="•"/>
            </a:pPr>
            <a:r>
              <a:rPr lang="en-US" dirty="0">
                <a:ea typeface="+mn-lt"/>
                <a:cs typeface="+mn-lt"/>
              </a:rPr>
              <a:t>MAC Hashing check Integrity</a:t>
            </a:r>
          </a:p>
          <a:p>
            <a:pPr lvl="1">
              <a:buFont typeface="Arial"/>
              <a:buChar char="•"/>
            </a:pPr>
            <a:r>
              <a:rPr lang="en-US" dirty="0">
                <a:ea typeface="+mn-lt"/>
                <a:cs typeface="+mn-lt"/>
              </a:rPr>
              <a:t>Random number generation</a:t>
            </a:r>
          </a:p>
          <a:p>
            <a:pPr lvl="1">
              <a:buFont typeface="Arial"/>
              <a:buChar char="•"/>
            </a:pPr>
            <a:r>
              <a:rPr lang="en-US" dirty="0">
                <a:ea typeface="+mn-lt"/>
                <a:cs typeface="+mn-lt"/>
              </a:rPr>
              <a:t>Encoding</a:t>
            </a:r>
          </a:p>
          <a:p>
            <a:pPr lvl="1">
              <a:buFont typeface="Arial"/>
              <a:buChar char="•"/>
            </a:pPr>
            <a:r>
              <a:rPr lang="en-US" dirty="0">
                <a:ea typeface="+mn-lt"/>
                <a:cs typeface="+mn-lt"/>
              </a:rPr>
              <a:t>Certificates</a:t>
            </a:r>
          </a:p>
          <a:p>
            <a:pPr lvl="1">
              <a:buFont typeface="Arial"/>
              <a:buChar char="•"/>
            </a:pPr>
            <a:r>
              <a:rPr lang="en-US" dirty="0">
                <a:ea typeface="+mn-lt"/>
                <a:cs typeface="+mn-lt"/>
              </a:rPr>
              <a:t>Protocols</a:t>
            </a:r>
          </a:p>
          <a:p>
            <a:pPr lvl="1">
              <a:buFont typeface="Arial"/>
              <a:buChar char="•"/>
            </a:pPr>
            <a:r>
              <a:rPr lang="en-US" dirty="0">
                <a:ea typeface="+mn-lt"/>
                <a:cs typeface="+mn-lt"/>
              </a:rPr>
              <a:t>Handshaking</a:t>
            </a:r>
          </a:p>
          <a:p>
            <a:pPr marL="45720" lvl="1" indent="0">
              <a:buNone/>
            </a:pPr>
            <a:endParaRPr lang="en-US" dirty="0">
              <a:ea typeface="+mn-lt"/>
              <a:cs typeface="+mn-lt"/>
            </a:endParaRPr>
          </a:p>
          <a:p>
            <a:pPr lvl="1">
              <a:buFont typeface="Arial"/>
              <a:buChar char="•"/>
            </a:pPr>
            <a:endParaRPr lang="en-US">
              <a:ea typeface="+mn-lt"/>
              <a:cs typeface="+mn-lt"/>
            </a:endParaRP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6" descr="Text&#10;&#10;Description automatically generated">
            <a:extLst>
              <a:ext uri="{FF2B5EF4-FFF2-40B4-BE49-F238E27FC236}">
                <a16:creationId xmlns:a16="http://schemas.microsoft.com/office/drawing/2014/main" id="{CB1D426A-3CE8-3660-9F91-5B4FF50D31B0}"/>
              </a:ext>
            </a:extLst>
          </p:cNvPr>
          <p:cNvPicPr>
            <a:picLocks noChangeAspect="1"/>
          </p:cNvPicPr>
          <p:nvPr/>
        </p:nvPicPr>
        <p:blipFill>
          <a:blip r:embed="rId3"/>
          <a:stretch>
            <a:fillRect/>
          </a:stretch>
        </p:blipFill>
        <p:spPr>
          <a:xfrm>
            <a:off x="4069861" y="3987937"/>
            <a:ext cx="7471507" cy="2565127"/>
          </a:xfrm>
          <a:prstGeom prst="rect">
            <a:avLst/>
          </a:prstGeom>
        </p:spPr>
      </p:pic>
      <p:pic>
        <p:nvPicPr>
          <p:cNvPr id="8" name="Picture 9">
            <a:extLst>
              <a:ext uri="{FF2B5EF4-FFF2-40B4-BE49-F238E27FC236}">
                <a16:creationId xmlns:a16="http://schemas.microsoft.com/office/drawing/2014/main" id="{F7B1FF29-70F6-8926-EF87-D85621690180}"/>
              </a:ext>
            </a:extLst>
          </p:cNvPr>
          <p:cNvPicPr>
            <a:picLocks noChangeAspect="1"/>
          </p:cNvPicPr>
          <p:nvPr/>
        </p:nvPicPr>
        <p:blipFill>
          <a:blip r:embed="rId4"/>
          <a:stretch>
            <a:fillRect/>
          </a:stretch>
        </p:blipFill>
        <p:spPr>
          <a:xfrm>
            <a:off x="4462584" y="1322143"/>
            <a:ext cx="6930291" cy="2523636"/>
          </a:xfrm>
          <a:prstGeom prst="rect">
            <a:avLst/>
          </a:prstGeom>
        </p:spPr>
      </p:pic>
    </p:spTree>
    <p:extLst>
      <p:ext uri="{BB962C8B-B14F-4D97-AF65-F5344CB8AC3E}">
        <p14:creationId xmlns:p14="http://schemas.microsoft.com/office/powerpoint/2010/main" val="265087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Client -&gt; Server Using OpenSSL</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313848" y="1466164"/>
            <a:ext cx="4911458" cy="5084733"/>
          </a:xfrm>
        </p:spPr>
        <p:txBody>
          <a:bodyPr vert="horz" lIns="91440" tIns="45720" rIns="91440" bIns="45720" rtlCol="0" anchor="t">
            <a:normAutofit/>
          </a:bodyPr>
          <a:lstStyle/>
          <a:p>
            <a:pPr marL="342900" indent="-342900">
              <a:buFont typeface="Arial"/>
              <a:buChar char="•"/>
            </a:pPr>
            <a:r>
              <a:rPr lang="en-US" dirty="0"/>
              <a:t>Use the </a:t>
            </a:r>
            <a:r>
              <a:rPr lang="en-US" dirty="0" err="1"/>
              <a:t>openssl</a:t>
            </a:r>
            <a:r>
              <a:rPr lang="en-US" dirty="0"/>
              <a:t> </a:t>
            </a:r>
            <a:r>
              <a:rPr lang="en-US" dirty="0" err="1"/>
              <a:t>s_client</a:t>
            </a:r>
            <a:r>
              <a:rPr lang="en-US" dirty="0"/>
              <a:t> command</a:t>
            </a:r>
            <a:endParaRPr lang="en-US" b="1" dirty="0"/>
          </a:p>
          <a:p>
            <a:pPr marL="342900" indent="-342900">
              <a:buFont typeface="Arial"/>
              <a:buChar char="•"/>
            </a:pPr>
            <a:r>
              <a:rPr lang="en-US" dirty="0"/>
              <a:t>You can check the basic validity of a certificate chain sent by a server</a:t>
            </a:r>
          </a:p>
          <a:p>
            <a:pPr marL="342900" indent="-342900">
              <a:buFont typeface="Arial"/>
              <a:buChar char="•"/>
            </a:pPr>
            <a:r>
              <a:rPr lang="en-US" dirty="0">
                <a:ea typeface="+mn-lt"/>
                <a:cs typeface="+mn-lt"/>
              </a:rPr>
              <a:t>Notice you can select the web server Internet address and the port it is listening </a:t>
            </a:r>
          </a:p>
          <a:p>
            <a:pPr marL="342900" indent="-342900">
              <a:buFont typeface="Arial"/>
              <a:buChar char="•"/>
            </a:pPr>
            <a:r>
              <a:rPr lang="en-US" dirty="0">
                <a:ea typeface="+mn-lt"/>
                <a:cs typeface="+mn-lt"/>
              </a:rPr>
              <a:t>Notice you can check the protocol version</a:t>
            </a:r>
          </a:p>
          <a:p>
            <a:pPr marL="342900" indent="-342900">
              <a:buFont typeface="Arial"/>
              <a:buChar char="•"/>
            </a:pPr>
            <a:r>
              <a:rPr lang="en-US" dirty="0">
                <a:ea typeface="+mn-lt"/>
                <a:cs typeface="+mn-lt"/>
              </a:rPr>
              <a:t>You can see the Cipher suite</a:t>
            </a:r>
          </a:p>
          <a:p>
            <a:pPr marL="342900" indent="-342900">
              <a:buFont typeface="Arial"/>
              <a:buChar char="•"/>
            </a:pPr>
            <a:r>
              <a:rPr lang="en-US" dirty="0">
                <a:ea typeface="+mn-lt"/>
                <a:cs typeface="+mn-lt"/>
              </a:rPr>
              <a:t>You can see the certificate</a:t>
            </a:r>
          </a:p>
          <a:p>
            <a:pPr marL="342900" indent="-342900">
              <a:buFont typeface="Arial"/>
              <a:buChar char="•"/>
            </a:pPr>
            <a:r>
              <a:rPr lang="en-US" dirty="0">
                <a:ea typeface="+mn-lt"/>
                <a:cs typeface="+mn-lt"/>
              </a:rPr>
              <a:t>It will show the Hash used</a:t>
            </a:r>
          </a:p>
          <a:p>
            <a:pPr marL="342900" indent="-342900">
              <a:buFont typeface="Arial"/>
              <a:buChar char="•"/>
            </a:pPr>
            <a:r>
              <a:rPr lang="en-US" dirty="0">
                <a:ea typeface="+mn-lt"/>
                <a:cs typeface="+mn-lt"/>
              </a:rPr>
              <a:t>The signature used</a:t>
            </a: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5" descr="Text, letter&#10;&#10;Description automatically generated">
            <a:extLst>
              <a:ext uri="{FF2B5EF4-FFF2-40B4-BE49-F238E27FC236}">
                <a16:creationId xmlns:a16="http://schemas.microsoft.com/office/drawing/2014/main" id="{F85E4C1F-D3D9-FF7D-B84E-A798DE86701B}"/>
              </a:ext>
            </a:extLst>
          </p:cNvPr>
          <p:cNvPicPr>
            <a:picLocks noChangeAspect="1"/>
          </p:cNvPicPr>
          <p:nvPr/>
        </p:nvPicPr>
        <p:blipFill>
          <a:blip r:embed="rId3"/>
          <a:stretch>
            <a:fillRect/>
          </a:stretch>
        </p:blipFill>
        <p:spPr>
          <a:xfrm>
            <a:off x="5330092" y="2542250"/>
            <a:ext cx="6387122" cy="2867653"/>
          </a:xfrm>
          <a:prstGeom prst="rect">
            <a:avLst/>
          </a:prstGeom>
        </p:spPr>
      </p:pic>
      <p:sp>
        <p:nvSpPr>
          <p:cNvPr id="10" name="Rectangle 9">
            <a:extLst>
              <a:ext uri="{FF2B5EF4-FFF2-40B4-BE49-F238E27FC236}">
                <a16:creationId xmlns:a16="http://schemas.microsoft.com/office/drawing/2014/main" id="{1D6F5B32-807E-8F18-5742-C77F137AC6C0}"/>
              </a:ext>
            </a:extLst>
          </p:cNvPr>
          <p:cNvSpPr/>
          <p:nvPr/>
        </p:nvSpPr>
        <p:spPr>
          <a:xfrm>
            <a:off x="6218201" y="2476581"/>
            <a:ext cx="2384373" cy="351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AB76298A-11D5-9438-BDF5-5361818E685A}"/>
              </a:ext>
            </a:extLst>
          </p:cNvPr>
          <p:cNvSpPr/>
          <p:nvPr/>
        </p:nvSpPr>
        <p:spPr>
          <a:xfrm>
            <a:off x="8660508" y="2476580"/>
            <a:ext cx="2384373" cy="35169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8F912A9E-CA43-8C0C-2375-FFF6EDC39DCE}"/>
              </a:ext>
            </a:extLst>
          </p:cNvPr>
          <p:cNvSpPr/>
          <p:nvPr/>
        </p:nvSpPr>
        <p:spPr>
          <a:xfrm>
            <a:off x="5407354" y="3062733"/>
            <a:ext cx="2569988" cy="2442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75894AC5-BB41-6599-9458-10D9F83C7844}"/>
              </a:ext>
            </a:extLst>
          </p:cNvPr>
          <p:cNvSpPr/>
          <p:nvPr/>
        </p:nvSpPr>
        <p:spPr>
          <a:xfrm>
            <a:off x="5368277" y="3306963"/>
            <a:ext cx="3996295" cy="21492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BC44B7D2-F6C0-F482-9EF9-AC9E027896F0}"/>
              </a:ext>
            </a:extLst>
          </p:cNvPr>
          <p:cNvSpPr/>
          <p:nvPr/>
        </p:nvSpPr>
        <p:spPr>
          <a:xfrm>
            <a:off x="3414429" y="3609810"/>
            <a:ext cx="1661450" cy="25400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23598528-3B86-CBAE-EBD8-58C7C44D61CA}"/>
              </a:ext>
            </a:extLst>
          </p:cNvPr>
          <p:cNvSpPr/>
          <p:nvPr/>
        </p:nvSpPr>
        <p:spPr>
          <a:xfrm>
            <a:off x="2388661" y="4049424"/>
            <a:ext cx="1456295" cy="29307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AEA9DD6E-43BE-C094-85FC-693EF9238F84}"/>
              </a:ext>
            </a:extLst>
          </p:cNvPr>
          <p:cNvSpPr/>
          <p:nvPr/>
        </p:nvSpPr>
        <p:spPr>
          <a:xfrm>
            <a:off x="5368276" y="3521885"/>
            <a:ext cx="6340910" cy="42007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C4C02866-666C-FD8C-F80C-067F043A2AD5}"/>
              </a:ext>
            </a:extLst>
          </p:cNvPr>
          <p:cNvSpPr/>
          <p:nvPr/>
        </p:nvSpPr>
        <p:spPr>
          <a:xfrm>
            <a:off x="2349583" y="4528115"/>
            <a:ext cx="1260910" cy="273541"/>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A2816B8F-DAA6-1EE2-C9E2-1C1617902210}"/>
              </a:ext>
            </a:extLst>
          </p:cNvPr>
          <p:cNvSpPr/>
          <p:nvPr/>
        </p:nvSpPr>
        <p:spPr>
          <a:xfrm>
            <a:off x="630200" y="3062733"/>
            <a:ext cx="4396834" cy="36146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8E81FD93-C711-2E5A-D6F1-012022BFA19C}"/>
              </a:ext>
            </a:extLst>
          </p:cNvPr>
          <p:cNvSpPr/>
          <p:nvPr/>
        </p:nvSpPr>
        <p:spPr>
          <a:xfrm>
            <a:off x="1577816" y="1538734"/>
            <a:ext cx="1622373" cy="3028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E7676B10-E39E-8E6D-C84C-DB041EB1D4BC}"/>
              </a:ext>
            </a:extLst>
          </p:cNvPr>
          <p:cNvSpPr/>
          <p:nvPr/>
        </p:nvSpPr>
        <p:spPr>
          <a:xfrm>
            <a:off x="5329199" y="3981039"/>
            <a:ext cx="1729833" cy="21492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A39E2DA2-B3BF-A66D-06E3-93DC5FAFE86F}"/>
              </a:ext>
            </a:extLst>
          </p:cNvPr>
          <p:cNvSpPr/>
          <p:nvPr/>
        </p:nvSpPr>
        <p:spPr>
          <a:xfrm>
            <a:off x="2349583" y="4987269"/>
            <a:ext cx="1192526" cy="2637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E8F7093C-E344-8A54-7BDD-85DD1FD2F75B}"/>
              </a:ext>
            </a:extLst>
          </p:cNvPr>
          <p:cNvSpPr/>
          <p:nvPr/>
        </p:nvSpPr>
        <p:spPr>
          <a:xfrm>
            <a:off x="5329198" y="4195961"/>
            <a:ext cx="2042448" cy="234463"/>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9BBE7A3E-5417-0BE4-6E36-B1B768305FAA}"/>
              </a:ext>
            </a:extLst>
          </p:cNvPr>
          <p:cNvSpPr/>
          <p:nvPr/>
        </p:nvSpPr>
        <p:spPr>
          <a:xfrm>
            <a:off x="1206582" y="5417115"/>
            <a:ext cx="1563756" cy="283308"/>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FA6915DD-D333-368A-37FC-85479DCDDE24}"/>
              </a:ext>
            </a:extLst>
          </p:cNvPr>
          <p:cNvSpPr/>
          <p:nvPr/>
        </p:nvSpPr>
        <p:spPr>
          <a:xfrm>
            <a:off x="5368274" y="4664884"/>
            <a:ext cx="5061140" cy="224694"/>
          </a:xfrm>
          <a:prstGeom prst="rect">
            <a:avLst/>
          </a:prstGeom>
          <a:no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3939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Client -&gt; Server Using OpenSSL</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8115765" cy="5084733"/>
          </a:xfrm>
        </p:spPr>
        <p:txBody>
          <a:bodyPr vert="horz" lIns="91440" tIns="45720" rIns="91440" bIns="45720" rtlCol="0" anchor="t">
            <a:normAutofit/>
          </a:bodyPr>
          <a:lstStyle/>
          <a:p>
            <a:pPr marL="342900" indent="-342900">
              <a:buFont typeface="Arial"/>
              <a:buChar char="•"/>
            </a:pPr>
            <a:r>
              <a:rPr lang="en-US" dirty="0">
                <a:ea typeface="+mn-lt"/>
                <a:cs typeface="+mn-lt"/>
              </a:rPr>
              <a:t>Use the </a:t>
            </a:r>
            <a:r>
              <a:rPr lang="en-US" dirty="0" err="1">
                <a:ea typeface="+mn-lt"/>
                <a:cs typeface="+mn-lt"/>
              </a:rPr>
              <a:t>openssl</a:t>
            </a:r>
            <a:r>
              <a:rPr lang="en-US" dirty="0">
                <a:ea typeface="+mn-lt"/>
                <a:cs typeface="+mn-lt"/>
              </a:rPr>
              <a:t> </a:t>
            </a:r>
            <a:r>
              <a:rPr lang="en-US" dirty="0" err="1">
                <a:ea typeface="+mn-lt"/>
                <a:cs typeface="+mn-lt"/>
              </a:rPr>
              <a:t>s_client</a:t>
            </a:r>
            <a:r>
              <a:rPr lang="en-US" dirty="0">
                <a:ea typeface="+mn-lt"/>
                <a:cs typeface="+mn-lt"/>
              </a:rPr>
              <a:t> command to specify the version of the TLS protocol used in the connection. </a:t>
            </a:r>
            <a:endParaRPr lang="en-US">
              <a:ea typeface="+mn-lt"/>
              <a:cs typeface="+mn-lt"/>
            </a:endParaRPr>
          </a:p>
          <a:p>
            <a:pPr marL="342900" indent="-342900">
              <a:buFont typeface="Arial"/>
              <a:buChar char="•"/>
            </a:pPr>
            <a:r>
              <a:rPr lang="en-US" dirty="0">
                <a:ea typeface="+mn-lt"/>
                <a:cs typeface="+mn-lt"/>
              </a:rPr>
              <a:t>The example shows that TLS 1.1 isn’t supported by the server.</a:t>
            </a:r>
            <a:endParaRPr lang="en-US"/>
          </a:p>
          <a:p>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6" name="Picture 9" descr="Text&#10;&#10;Description automatically generated">
            <a:extLst>
              <a:ext uri="{FF2B5EF4-FFF2-40B4-BE49-F238E27FC236}">
                <a16:creationId xmlns:a16="http://schemas.microsoft.com/office/drawing/2014/main" id="{72D3F882-4F1F-9CF4-B15E-D94EF14E61D6}"/>
              </a:ext>
            </a:extLst>
          </p:cNvPr>
          <p:cNvPicPr>
            <a:picLocks noChangeAspect="1"/>
          </p:cNvPicPr>
          <p:nvPr/>
        </p:nvPicPr>
        <p:blipFill>
          <a:blip r:embed="rId3"/>
          <a:stretch>
            <a:fillRect/>
          </a:stretch>
        </p:blipFill>
        <p:spPr>
          <a:xfrm>
            <a:off x="3483708" y="3225678"/>
            <a:ext cx="7657122" cy="1471489"/>
          </a:xfrm>
          <a:prstGeom prst="rect">
            <a:avLst/>
          </a:prstGeom>
        </p:spPr>
      </p:pic>
      <p:sp>
        <p:nvSpPr>
          <p:cNvPr id="11" name="Rectangle 10">
            <a:extLst>
              <a:ext uri="{FF2B5EF4-FFF2-40B4-BE49-F238E27FC236}">
                <a16:creationId xmlns:a16="http://schemas.microsoft.com/office/drawing/2014/main" id="{4D0C4397-B2A6-E243-C3D2-127BB062CBFD}"/>
              </a:ext>
            </a:extLst>
          </p:cNvPr>
          <p:cNvSpPr/>
          <p:nvPr/>
        </p:nvSpPr>
        <p:spPr>
          <a:xfrm>
            <a:off x="3805201" y="3287427"/>
            <a:ext cx="6887988" cy="351694"/>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EDE7AFB0-69D5-C65E-4ED7-B6766B684A99}"/>
              </a:ext>
            </a:extLst>
          </p:cNvPr>
          <p:cNvSpPr/>
          <p:nvPr/>
        </p:nvSpPr>
        <p:spPr>
          <a:xfrm>
            <a:off x="3541431" y="3639119"/>
            <a:ext cx="6780527" cy="6056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2D588A-648D-3327-3A5A-8E457A52B7F6}"/>
              </a:ext>
            </a:extLst>
          </p:cNvPr>
          <p:cNvSpPr/>
          <p:nvPr/>
        </p:nvSpPr>
        <p:spPr>
          <a:xfrm>
            <a:off x="1773200" y="1470349"/>
            <a:ext cx="1651681" cy="381001"/>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E38C50E8-1775-85F6-C0C8-16ECA3C1F86E}"/>
              </a:ext>
            </a:extLst>
          </p:cNvPr>
          <p:cNvSpPr/>
          <p:nvPr/>
        </p:nvSpPr>
        <p:spPr>
          <a:xfrm>
            <a:off x="3355815" y="2222579"/>
            <a:ext cx="3859528" cy="527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89708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latin typeface="Calibri"/>
                <a:ea typeface="Calibri"/>
                <a:cs typeface="Calibri"/>
              </a:rPr>
              <a:t>Elliptical Curve: RSA Primes</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6181458" cy="5084733"/>
          </a:xfrm>
        </p:spPr>
        <p:txBody>
          <a:bodyPr vert="horz" lIns="91440" tIns="45720" rIns="91440" bIns="45720" rtlCol="0" anchor="t">
            <a:normAutofit/>
          </a:bodyPr>
          <a:lstStyle/>
          <a:p>
            <a:pPr marL="342900" indent="-342900">
              <a:buFont typeface="Arial"/>
              <a:buChar char="•"/>
            </a:pPr>
            <a:r>
              <a:rPr lang="en-US" dirty="0">
                <a:ea typeface="+mn-lt"/>
                <a:cs typeface="+mn-lt"/>
              </a:rPr>
              <a:t>You can generate 2 prime numbers using </a:t>
            </a:r>
            <a:r>
              <a:rPr lang="en-US" dirty="0" err="1">
                <a:ea typeface="+mn-lt"/>
                <a:cs typeface="+mn-lt"/>
              </a:rPr>
              <a:t>openssl</a:t>
            </a:r>
            <a:r>
              <a:rPr lang="en-US" dirty="0">
                <a:ea typeface="+mn-lt"/>
                <a:cs typeface="+mn-lt"/>
              </a:rPr>
              <a:t> </a:t>
            </a:r>
          </a:p>
          <a:p>
            <a:r>
              <a:rPr lang="en-US" dirty="0">
                <a:ea typeface="+mn-lt"/>
                <a:cs typeface="+mn-lt"/>
              </a:rPr>
              <a:t>&gt; </a:t>
            </a:r>
            <a:r>
              <a:rPr lang="en-US" dirty="0" err="1">
                <a:ea typeface="+mn-lt"/>
                <a:cs typeface="+mn-lt"/>
              </a:rPr>
              <a:t>openssl</a:t>
            </a:r>
            <a:r>
              <a:rPr lang="en-US" dirty="0">
                <a:ea typeface="+mn-lt"/>
                <a:cs typeface="+mn-lt"/>
              </a:rPr>
              <a:t> </a:t>
            </a:r>
            <a:r>
              <a:rPr lang="en-US" dirty="0" err="1">
                <a:ea typeface="+mn-lt"/>
                <a:cs typeface="+mn-lt"/>
              </a:rPr>
              <a:t>genrsa</a:t>
            </a:r>
          </a:p>
          <a:p>
            <a:pPr marL="342900" indent="-342900">
              <a:buFont typeface="Arial"/>
              <a:buChar char="•"/>
            </a:pPr>
            <a:r>
              <a:rPr lang="en-US" dirty="0">
                <a:ea typeface="+mn-lt"/>
                <a:cs typeface="+mn-lt"/>
              </a:rPr>
              <a:t>The default size is 2048 bit key</a:t>
            </a:r>
          </a:p>
          <a:p>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817ED7C1-7FB7-24AD-1C8B-F7FB8A436B25}"/>
              </a:ext>
            </a:extLst>
          </p:cNvPr>
          <p:cNvPicPr>
            <a:picLocks noChangeAspect="1"/>
          </p:cNvPicPr>
          <p:nvPr/>
        </p:nvPicPr>
        <p:blipFill>
          <a:blip r:embed="rId3"/>
          <a:stretch>
            <a:fillRect/>
          </a:stretch>
        </p:blipFill>
        <p:spPr>
          <a:xfrm>
            <a:off x="6639169" y="637986"/>
            <a:ext cx="5205046" cy="5640643"/>
          </a:xfrm>
          <a:prstGeom prst="rect">
            <a:avLst/>
          </a:prstGeom>
        </p:spPr>
      </p:pic>
    </p:spTree>
    <p:extLst>
      <p:ext uri="{BB962C8B-B14F-4D97-AF65-F5344CB8AC3E}">
        <p14:creationId xmlns:p14="http://schemas.microsoft.com/office/powerpoint/2010/main" val="335162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Transport Layer Security: RSA vs DH</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01771" y="1241472"/>
            <a:ext cx="7939919" cy="5280117"/>
          </a:xfrm>
        </p:spPr>
        <p:txBody>
          <a:bodyPr vert="horz" lIns="91440" tIns="45720" rIns="91440" bIns="45720" rtlCol="0" anchor="t">
            <a:normAutofit/>
          </a:bodyPr>
          <a:lstStyle/>
          <a:p>
            <a:r>
              <a:rPr lang="en-US" dirty="0"/>
              <a:t>Transport Layer Security methods: Authentication</a:t>
            </a:r>
          </a:p>
          <a:p>
            <a:pPr lvl="1">
              <a:buFont typeface="Arial"/>
              <a:buChar char="•"/>
            </a:pPr>
            <a:r>
              <a:rPr lang="en-US" b="1" dirty="0">
                <a:ea typeface="+mn-lt"/>
                <a:cs typeface="+mn-lt"/>
              </a:rPr>
              <a:t>RSA can handle</a:t>
            </a:r>
            <a:r>
              <a:rPr lang="en-US" dirty="0">
                <a:ea typeface="+mn-lt"/>
                <a:cs typeface="+mn-lt"/>
              </a:rPr>
              <a:t>: authentication, Key Generation, Key Exchange, Encryption and Decryption</a:t>
            </a:r>
          </a:p>
          <a:p>
            <a:pPr lvl="1">
              <a:buFont typeface="Arial"/>
              <a:buChar char="•"/>
            </a:pPr>
            <a:r>
              <a:rPr lang="en-US" dirty="0"/>
              <a:t>In </a:t>
            </a:r>
            <a:r>
              <a:rPr lang="en-US" b="1" dirty="0"/>
              <a:t>RSA the Public/Private key pair</a:t>
            </a:r>
            <a:r>
              <a:rPr lang="en-US" dirty="0"/>
              <a:t> is used to both authenticate the server, as well as exchange the </a:t>
            </a:r>
            <a:r>
              <a:rPr lang="en-US" dirty="0">
                <a:ea typeface="+mn-lt"/>
                <a:cs typeface="+mn-lt"/>
              </a:rPr>
              <a:t>symmetric session </a:t>
            </a:r>
            <a:r>
              <a:rPr lang="en-US" dirty="0"/>
              <a:t>key.  Successfully using the private key to decrypt the pre-master secret IS what authenticates the server.</a:t>
            </a:r>
          </a:p>
          <a:p>
            <a:pPr lvl="1">
              <a:buFont typeface="Arial"/>
              <a:buChar char="•"/>
            </a:pPr>
            <a:r>
              <a:rPr lang="en-US" b="1" dirty="0">
                <a:ea typeface="+mn-lt"/>
                <a:cs typeface="+mn-lt"/>
              </a:rPr>
              <a:t>DH can only handle</a:t>
            </a:r>
            <a:r>
              <a:rPr lang="en-US" dirty="0">
                <a:ea typeface="+mn-lt"/>
                <a:cs typeface="+mn-lt"/>
              </a:rPr>
              <a:t>: key exchange so it must be paired with a digital signature algorithm. With DH + ECDSA/RSA, the asymmetric key pair is only used for the digital signature/authentication portion.</a:t>
            </a:r>
          </a:p>
          <a:p>
            <a:pPr lvl="1">
              <a:buFont typeface="Arial"/>
              <a:buChar char="•"/>
            </a:pPr>
            <a:r>
              <a:rPr lang="en-US" b="1" dirty="0">
                <a:ea typeface="+mn-lt"/>
                <a:cs typeface="+mn-lt"/>
              </a:rPr>
              <a:t>Diffie-Hellman, the Public/Private key pair is NOT</a:t>
            </a:r>
            <a:r>
              <a:rPr lang="en-US" dirty="0">
                <a:ea typeface="+mn-lt"/>
                <a:cs typeface="+mn-lt"/>
              </a:rPr>
              <a:t> used to exchange the symmetric session key. When Diffie-Hellman is involved, the private key is actually associated with the accompanying signature algorithm (ECDSA or RSA)</a:t>
            </a:r>
          </a:p>
          <a:p>
            <a:pPr lvl="1">
              <a:buFont typeface="Arial"/>
              <a:buChar char="•"/>
            </a:pPr>
            <a:r>
              <a:rPr lang="en-US" dirty="0">
                <a:ea typeface="+mn-lt"/>
                <a:cs typeface="+mn-lt"/>
              </a:rPr>
              <a:t>DH Family</a:t>
            </a: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6" name="Picture 6" descr="Diagram, text&#10;&#10;Description automatically generated">
            <a:extLst>
              <a:ext uri="{FF2B5EF4-FFF2-40B4-BE49-F238E27FC236}">
                <a16:creationId xmlns:a16="http://schemas.microsoft.com/office/drawing/2014/main" id="{84306A66-CC32-1B1A-3C1A-FFA607F1A7BB}"/>
              </a:ext>
            </a:extLst>
          </p:cNvPr>
          <p:cNvPicPr>
            <a:picLocks noChangeAspect="1"/>
          </p:cNvPicPr>
          <p:nvPr/>
        </p:nvPicPr>
        <p:blipFill>
          <a:blip r:embed="rId3"/>
          <a:stretch>
            <a:fillRect/>
          </a:stretch>
        </p:blipFill>
        <p:spPr>
          <a:xfrm>
            <a:off x="8583003" y="1132009"/>
            <a:ext cx="3212611" cy="2581519"/>
          </a:xfrm>
          <a:prstGeom prst="rect">
            <a:avLst/>
          </a:prstGeom>
        </p:spPr>
      </p:pic>
      <p:pic>
        <p:nvPicPr>
          <p:cNvPr id="5" name="Picture 6" descr="Graphical user interface, text, application&#10;&#10;Description automatically generated">
            <a:extLst>
              <a:ext uri="{FF2B5EF4-FFF2-40B4-BE49-F238E27FC236}">
                <a16:creationId xmlns:a16="http://schemas.microsoft.com/office/drawing/2014/main" id="{15D945C6-4F01-8925-8179-431B0DF7B5B9}"/>
              </a:ext>
            </a:extLst>
          </p:cNvPr>
          <p:cNvPicPr>
            <a:picLocks noChangeAspect="1"/>
          </p:cNvPicPr>
          <p:nvPr/>
        </p:nvPicPr>
        <p:blipFill>
          <a:blip r:embed="rId4"/>
          <a:stretch>
            <a:fillRect/>
          </a:stretch>
        </p:blipFill>
        <p:spPr>
          <a:xfrm>
            <a:off x="1940169" y="5357054"/>
            <a:ext cx="4501662" cy="1165278"/>
          </a:xfrm>
          <a:prstGeom prst="rect">
            <a:avLst/>
          </a:prstGeom>
        </p:spPr>
      </p:pic>
    </p:spTree>
    <p:extLst>
      <p:ext uri="{BB962C8B-B14F-4D97-AF65-F5344CB8AC3E}">
        <p14:creationId xmlns:p14="http://schemas.microsoft.com/office/powerpoint/2010/main" val="366330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Transport Layer Security: Key Exchange</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8311149" cy="5084733"/>
          </a:xfrm>
        </p:spPr>
        <p:txBody>
          <a:bodyPr vert="horz" lIns="91440" tIns="45720" rIns="91440" bIns="45720" rtlCol="0" anchor="t">
            <a:normAutofit/>
          </a:bodyPr>
          <a:lstStyle/>
          <a:p>
            <a:r>
              <a:rPr lang="en-US" dirty="0"/>
              <a:t>Transport Layer Security methods</a:t>
            </a:r>
          </a:p>
          <a:p>
            <a:pPr lvl="1">
              <a:buFont typeface="Arial"/>
              <a:buChar char="•"/>
            </a:pPr>
            <a:r>
              <a:rPr lang="en-US" b="1" dirty="0"/>
              <a:t>Key Exchange:</a:t>
            </a:r>
            <a:r>
              <a:rPr lang="en-US" dirty="0"/>
              <a:t> the key exchange algorithm is used to compute the "master secret" using the "pre-master secret" with the PRF pseudo-random function</a:t>
            </a:r>
            <a:endParaRPr lang="en-US" dirty="0">
              <a:solidFill>
                <a:srgbClr val="1B212F"/>
              </a:solidFill>
              <a:ea typeface="+mn-lt"/>
              <a:cs typeface="+mn-lt"/>
            </a:endParaRPr>
          </a:p>
          <a:p>
            <a:pPr lvl="1">
              <a:buFont typeface="Arial"/>
              <a:buChar char="•"/>
            </a:pPr>
            <a:r>
              <a:rPr lang="en-US" b="1" dirty="0">
                <a:ea typeface="+mn-lt"/>
                <a:cs typeface="+mn-lt"/>
              </a:rPr>
              <a:t>Key Exchange Types</a:t>
            </a:r>
            <a:r>
              <a:rPr lang="en-US" dirty="0">
                <a:ea typeface="+mn-lt"/>
                <a:cs typeface="+mn-lt"/>
              </a:rPr>
              <a:t>: RSA, DH, DHE, ECDH, ECDH_ECDSA, ECDHE_ECDSA, ECDH_RSA, ECDHE_RSA</a:t>
            </a:r>
          </a:p>
          <a:p>
            <a:pPr lvl="1">
              <a:buFont typeface="Arial"/>
              <a:buChar char="•"/>
            </a:pPr>
            <a:r>
              <a:rPr lang="en-US" dirty="0">
                <a:ea typeface="+mn-lt"/>
                <a:cs typeface="+mn-lt"/>
              </a:rPr>
              <a:t>RSA: digital signatures, key exchanges and for encryption purposes</a:t>
            </a:r>
          </a:p>
          <a:p>
            <a:pPr lvl="1">
              <a:buFont typeface="Arial"/>
              <a:buChar char="•"/>
            </a:pPr>
            <a:r>
              <a:rPr lang="en-US" dirty="0">
                <a:ea typeface="+mn-lt"/>
                <a:cs typeface="+mn-lt"/>
              </a:rPr>
              <a:t>DH: Diffie–Hellman</a:t>
            </a:r>
          </a:p>
          <a:p>
            <a:pPr lvl="1">
              <a:buFont typeface="Arial"/>
              <a:buChar char="•"/>
            </a:pPr>
            <a:r>
              <a:rPr lang="en-US" dirty="0">
                <a:ea typeface="+mn-lt"/>
                <a:cs typeface="+mn-lt"/>
              </a:rPr>
              <a:t>ECDH: Elliptic curve Diffie–Hellman</a:t>
            </a:r>
          </a:p>
          <a:p>
            <a:pPr lvl="1">
              <a:buFont typeface="Arial"/>
              <a:buChar char="•"/>
            </a:pPr>
            <a:r>
              <a:rPr lang="en-US" dirty="0">
                <a:ea typeface="+mn-lt"/>
                <a:cs typeface="+mn-lt"/>
              </a:rPr>
              <a:t>ECDSA: is the authentication algorithm (Elliptic Curve Digital Signature Algorithm)</a:t>
            </a:r>
          </a:p>
          <a:p>
            <a:pPr lvl="1">
              <a:buFont typeface="Arial"/>
              <a:buChar char="•"/>
            </a:pPr>
            <a:r>
              <a:rPr lang="en-US" dirty="0">
                <a:ea typeface="+mn-lt"/>
                <a:cs typeface="+mn-lt"/>
              </a:rPr>
              <a:t>ECDHE_RSA: the server certificate is an RSA certificate (i.e. with long-term RSA keys) but during the TLS handshake it instead agrees a transient/temporary/Ephemeral (the E is DHE) EC public key with DH. So the long term authenticity is confirmed via the server cert's RSA signature but the transient keys are derived via ephemeral EC keys (which then generate the symmetric key)</a:t>
            </a:r>
          </a:p>
          <a:p>
            <a:pPr lvl="1">
              <a:buFont typeface="Arial"/>
              <a:buChar char="•"/>
            </a:pPr>
            <a:endParaRPr lang="en-US" dirty="0">
              <a:ea typeface="+mn-lt"/>
              <a:cs typeface="+mn-lt"/>
            </a:endParaRPr>
          </a:p>
          <a:p>
            <a:pPr lvl="1">
              <a:buFont typeface="Arial"/>
              <a:buChar char="•"/>
            </a:pPr>
            <a:endParaRPr lang="en-US">
              <a:ea typeface="+mn-lt"/>
              <a:cs typeface="+mn-lt"/>
            </a:endParaRP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6" name="Picture 6" descr="Diagram, text&#10;&#10;Description automatically generated">
            <a:extLst>
              <a:ext uri="{FF2B5EF4-FFF2-40B4-BE49-F238E27FC236}">
                <a16:creationId xmlns:a16="http://schemas.microsoft.com/office/drawing/2014/main" id="{84306A66-CC32-1B1A-3C1A-FFA607F1A7BB}"/>
              </a:ext>
            </a:extLst>
          </p:cNvPr>
          <p:cNvPicPr>
            <a:picLocks noChangeAspect="1"/>
          </p:cNvPicPr>
          <p:nvPr/>
        </p:nvPicPr>
        <p:blipFill>
          <a:blip r:embed="rId3"/>
          <a:stretch>
            <a:fillRect/>
          </a:stretch>
        </p:blipFill>
        <p:spPr>
          <a:xfrm>
            <a:off x="8563464" y="1620471"/>
            <a:ext cx="3212611" cy="2581519"/>
          </a:xfrm>
          <a:prstGeom prst="rect">
            <a:avLst/>
          </a:prstGeom>
        </p:spPr>
      </p:pic>
    </p:spTree>
    <p:extLst>
      <p:ext uri="{BB962C8B-B14F-4D97-AF65-F5344CB8AC3E}">
        <p14:creationId xmlns:p14="http://schemas.microsoft.com/office/powerpoint/2010/main" val="29412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Transport Layer Security: ECDH(E) RSA</a:t>
            </a: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7" name="Picture 7" descr="Text&#10;&#10;Description automatically generated">
            <a:extLst>
              <a:ext uri="{FF2B5EF4-FFF2-40B4-BE49-F238E27FC236}">
                <a16:creationId xmlns:a16="http://schemas.microsoft.com/office/drawing/2014/main" id="{B68B30BA-F80F-337B-0CD5-211D98FAF62C}"/>
              </a:ext>
            </a:extLst>
          </p:cNvPr>
          <p:cNvPicPr>
            <a:picLocks noGrp="1" noChangeAspect="1"/>
          </p:cNvPicPr>
          <p:nvPr>
            <p:ph idx="1"/>
          </p:nvPr>
        </p:nvPicPr>
        <p:blipFill>
          <a:blip r:embed="rId3"/>
          <a:stretch>
            <a:fillRect/>
          </a:stretch>
        </p:blipFill>
        <p:spPr>
          <a:xfrm>
            <a:off x="626818" y="1714402"/>
            <a:ext cx="10029825" cy="4268421"/>
          </a:xfrm>
        </p:spPr>
      </p:pic>
    </p:spTree>
    <p:extLst>
      <p:ext uri="{BB962C8B-B14F-4D97-AF65-F5344CB8AC3E}">
        <p14:creationId xmlns:p14="http://schemas.microsoft.com/office/powerpoint/2010/main" val="3581008014"/>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B212F"/>
      </a:dk2>
      <a:lt2>
        <a:srgbClr val="F0F3F0"/>
      </a:lt2>
      <a:accent1>
        <a:srgbClr val="DD29E7"/>
      </a:accent1>
      <a:accent2>
        <a:srgbClr val="7C17D5"/>
      </a:accent2>
      <a:accent3>
        <a:srgbClr val="432DE7"/>
      </a:accent3>
      <a:accent4>
        <a:srgbClr val="1750D5"/>
      </a:accent4>
      <a:accent5>
        <a:srgbClr val="29B1E7"/>
      </a:accent5>
      <a:accent6>
        <a:srgbClr val="15C1AA"/>
      </a:accent6>
      <a:hlink>
        <a:srgbClr val="3A9F35"/>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1809</Words>
  <Application>Microsoft Office PowerPoint</Application>
  <PresentationFormat>Widescreen</PresentationFormat>
  <Paragraphs>164</Paragraphs>
  <Slides>27</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27</vt:i4>
      </vt:variant>
    </vt:vector>
  </HeadingPairs>
  <TitlesOfParts>
    <vt:vector size="35" baseType="lpstr">
      <vt:lpstr>Arial</vt:lpstr>
      <vt:lpstr>Bembo</vt:lpstr>
      <vt:lpstr>Calibri</vt:lpstr>
      <vt:lpstr>Calibri Light</vt:lpstr>
      <vt:lpstr>AdornVTI</vt:lpstr>
      <vt:lpstr>Office Theme</vt:lpstr>
      <vt:lpstr>Office Theme</vt:lpstr>
      <vt:lpstr>Office Theme</vt:lpstr>
      <vt:lpstr>IST 402 Network Security ECC Elliptical Curve LM6</vt:lpstr>
      <vt:lpstr>TLS Transport Layer Security: Overview</vt:lpstr>
      <vt:lpstr>TLS Transport Layer Security: Breakdown of Components</vt:lpstr>
      <vt:lpstr>Elliptical Curve: Client -&gt; Server Using OpenSSL</vt:lpstr>
      <vt:lpstr>Elliptical Curve: Client -&gt; Server Using OpenSSL</vt:lpstr>
      <vt:lpstr>Elliptical Curve: RSA Primes</vt:lpstr>
      <vt:lpstr>TLS Transport Layer Security: RSA vs DH</vt:lpstr>
      <vt:lpstr>TLS Transport Layer Security: Key Exchange</vt:lpstr>
      <vt:lpstr>TLS Transport Layer Security: ECDH(E) RSA</vt:lpstr>
      <vt:lpstr>TLS Transport Layer Security: ECDHE_ECDSA</vt:lpstr>
      <vt:lpstr>TLS Transport Layer Security: ECDH(E) Key Exchanges</vt:lpstr>
      <vt:lpstr>Elliptical Curve: TLS Handshaking: RSA </vt:lpstr>
      <vt:lpstr>Elliptical Curve: TLS Handshaking: DH</vt:lpstr>
      <vt:lpstr>Elliptical Curve: TLS Handshaking: DH</vt:lpstr>
      <vt:lpstr>Elliptical Curve: TLS Handshaking: RSA vs DH - Key Exchanges</vt:lpstr>
      <vt:lpstr>Elliptical Curve: Key Differences</vt:lpstr>
      <vt:lpstr>Elliptical Curve: The Curve</vt:lpstr>
      <vt:lpstr>Elliptical Curve: The Curve</vt:lpstr>
      <vt:lpstr>Elliptical Curve: The Curve</vt:lpstr>
      <vt:lpstr>Elliptical Curve: ECC Key Generation</vt:lpstr>
      <vt:lpstr>Elliptical Curve: The Curve</vt:lpstr>
      <vt:lpstr>Elliptical Curve: The Client</vt:lpstr>
      <vt:lpstr>Elliptical Curve: ECDH RSA</vt:lpstr>
      <vt:lpstr>Elliptical Curve: ECDH RSA</vt:lpstr>
      <vt:lpstr>Elliptical Curve: Elliptic Curves Extension</vt:lpstr>
      <vt:lpstr>Elliptical Curve: ECDHE RSA</vt:lpstr>
      <vt:lpstr>DES: 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Oakes, Joseph</cp:lastModifiedBy>
  <cp:revision>2328</cp:revision>
  <dcterms:created xsi:type="dcterms:W3CDTF">2022-12-20T03:23:18Z</dcterms:created>
  <dcterms:modified xsi:type="dcterms:W3CDTF">2023-04-19T11:55:23Z</dcterms:modified>
</cp:coreProperties>
</file>