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86" r:id="rId2"/>
    <p:sldMasterId id="2147483648" r:id="rId3"/>
  </p:sldMasterIdLst>
  <p:notesMasterIdLst>
    <p:notesMasterId r:id="rId30"/>
  </p:notesMasterIdLst>
  <p:sldIdLst>
    <p:sldId id="258" r:id="rId4"/>
    <p:sldId id="288" r:id="rId5"/>
    <p:sldId id="275" r:id="rId6"/>
    <p:sldId id="281" r:id="rId7"/>
    <p:sldId id="280" r:id="rId8"/>
    <p:sldId id="289" r:id="rId9"/>
    <p:sldId id="290" r:id="rId10"/>
    <p:sldId id="292" r:id="rId11"/>
    <p:sldId id="291" r:id="rId12"/>
    <p:sldId id="293" r:id="rId13"/>
    <p:sldId id="285" r:id="rId14"/>
    <p:sldId id="286" r:id="rId15"/>
    <p:sldId id="297" r:id="rId16"/>
    <p:sldId id="295" r:id="rId17"/>
    <p:sldId id="294" r:id="rId18"/>
    <p:sldId id="276" r:id="rId19"/>
    <p:sldId id="298" r:id="rId20"/>
    <p:sldId id="299" r:id="rId21"/>
    <p:sldId id="300" r:id="rId22"/>
    <p:sldId id="301" r:id="rId23"/>
    <p:sldId id="278" r:id="rId24"/>
    <p:sldId id="282" r:id="rId25"/>
    <p:sldId id="283" r:id="rId26"/>
    <p:sldId id="284" r:id="rId27"/>
    <p:sldId id="287" r:id="rId28"/>
    <p:sldId id="29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5BB2F0-FCD5-6599-350F-820FE7836D4E}" v="362" dt="2023-03-20T14:22:17.926"/>
    <p1510:client id="{43FAC900-B07E-25E9-D151-0FF72E1C059F}" v="1234" dt="2023-03-14T00:40:44.764"/>
    <p1510:client id="{6F17116B-A2BE-B259-7205-0CB35EDAB02C}" v="45" dt="2023-03-14T01:12:29.089"/>
    <p1510:client id="{70E3731F-574D-5CC5-05A0-661E6FE804FF}" v="830" dt="2023-02-27T02:07:50.643"/>
    <p1510:client id="{833AAE62-DFF0-1A08-6D52-4C9F6C6F39C3}" v="850" dt="2022-12-29T04:12:45.603"/>
    <p1510:client id="{AC1ACDCA-0B2C-1D1F-C7C3-35AD6C168E19}" v="171" dt="2022-12-29T04:26:00.583"/>
    <p1510:client id="{DEA44882-C2CF-496F-9E0F-BEF83F17440E}" v="37" dt="2022-12-20T03:54:24.135"/>
    <p1510:client id="{EFC6CE03-5A55-52C8-8519-3B156B19B606}" v="750" dt="2023-03-19T16:57:49.4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6B594-6F4F-4A23-A62E-69E8517A3B1A}" type="datetimeFigureOut"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49DC2-6260-4BAF-92AC-94D1D769DB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89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28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4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49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267-9700-EE40-900B-D5838346DBE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2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267-9700-EE40-900B-D5838346DBE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02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267-9700-EE40-900B-D5838346DBE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93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267-9700-EE40-900B-D5838346DBE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79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267-9700-EE40-900B-D5838346DBE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76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267-9700-EE40-900B-D5838346DBE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04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267-9700-EE40-900B-D5838346DBE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505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267-9700-EE40-900B-D5838346DBE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845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267-9700-EE40-900B-D5838346DBE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022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267-9700-EE40-900B-D5838346DBE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6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7267-9700-EE40-900B-D5838346DBE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28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8662C-A785-35DA-878D-6AA48A8BC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29126-91F2-455C-883F-08E2C603CD16}" type="datetimeFigureOut">
              <a:rPr lang="en-US"/>
              <a:pPr>
                <a:defRPr/>
              </a:pPr>
              <a:t>3/20/2023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CD777-4DE0-0168-97B6-F81CE713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D031F-3335-9BAC-7C5C-B4DB3D43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ED1082-B2E1-4770-B53C-9B3F89F1B2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8426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8E2AF-B911-F0ED-400E-2583F8B5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E668C-8A1D-4546-B4DC-279EAB132CA4}" type="datetimeFigureOut">
              <a:rPr lang="en-US"/>
              <a:pPr>
                <a:defRPr/>
              </a:pPr>
              <a:t>3/20/2023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638B4-BF85-5651-CD42-1414821C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E2340-1A40-2A4C-B14A-BE89B642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13117D-3667-4C68-8272-269D0BF25F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0688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5A961-6A22-3DAB-A2CD-F7F177C6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EE4FD-100B-413A-A7F9-1ABDFB62D29E}" type="datetimeFigureOut">
              <a:rPr lang="en-US"/>
              <a:pPr>
                <a:defRPr/>
              </a:pPr>
              <a:t>3/20/2023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078CB-2CBC-5BA1-0B81-B22DD0192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810F0-712D-DE90-6D81-F2F24CE3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5FB587-4EC1-4541-915A-DDC83A993C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2788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453294D-5504-2722-B9BC-3EC09117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8D2B4-6A06-4F6B-B205-69C510F029A5}" type="datetimeFigureOut">
              <a:rPr lang="en-US"/>
              <a:pPr>
                <a:defRPr/>
              </a:pPr>
              <a:t>3/20/2023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9B4C1F-74AE-D648-ABCB-384924E6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F1824B8-451A-772A-2E21-EE7BFCD0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BE2B6-8743-4ABC-A2E5-F4C9AE435C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73489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282D4FB-201B-D2C1-841A-E5D8DB62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5B98B-D1EB-4B88-98E6-7209E3BDC616}" type="datetimeFigureOut">
              <a:rPr lang="en-US"/>
              <a:pPr>
                <a:defRPr/>
              </a:pPr>
              <a:t>3/20/2023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0C7C8E1-CAE0-CB34-DC71-5637D6AE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C7BEFD-F65C-E655-A62E-E72E39B4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E3A70B-3876-4993-BA4D-FB313A232C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51052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7D06771-4F1F-2E7E-6CC2-69511564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2D812-E2BF-475A-9D19-7960FFB3F914}" type="datetimeFigureOut">
              <a:rPr lang="en-US"/>
              <a:pPr>
                <a:defRPr/>
              </a:pPr>
              <a:t>3/20/2023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9F0916F-1631-3AE4-EE57-36946690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06C031-10AD-3A49-0E4E-1C82CE509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B79AF9-B08A-40AC-8140-C64BE7AC74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23882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0F55A70-BAFC-D3C4-FA0A-2D0D41EC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82B79-405D-4364-8733-D9537D677801}" type="datetimeFigureOut">
              <a:rPr lang="en-US"/>
              <a:pPr>
                <a:defRPr/>
              </a:pPr>
              <a:t>3/20/2023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5C3E0EF-8BD7-1FED-F3FC-A60A5302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9E96E9-80A4-D168-16C8-ABB6796F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B9293C-6FAA-4A79-B75D-F1AD157CE4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339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84768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35BC25B-B2C0-F36B-6EA7-F574D101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B2463-1DE5-467C-B268-282F3FC68DD2}" type="datetimeFigureOut">
              <a:rPr lang="en-US"/>
              <a:pPr>
                <a:defRPr/>
              </a:pPr>
              <a:t>3/20/2023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29EF5B0-2729-1360-8709-FFFB114B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84A7E8E-B2E9-447D-5ACE-9BD84587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B2D86C-C577-43E0-8281-7D024CA09C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36442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9B0D7C-F653-1FCA-7FE4-E916944B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EDC53-02CA-44ED-A746-11D3E05F3233}" type="datetimeFigureOut">
              <a:rPr lang="en-US"/>
              <a:pPr>
                <a:defRPr/>
              </a:pPr>
              <a:t>3/20/2023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383C8C8-36E8-CA44-A714-1C7D693D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EACD37B-747B-20D4-0928-BF09D680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9B861-D837-4D48-A42A-238F54732D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64477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0E6D7-6A69-3398-C5AF-54692337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47F1A-FEBB-41FF-94C5-D0845EE9CA33}" type="datetimeFigureOut">
              <a:rPr lang="en-US"/>
              <a:pPr>
                <a:defRPr/>
              </a:pPr>
              <a:t>3/20/2023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484F1-3E3F-AF3C-239C-D4AA350A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FABD4-2D9D-8F72-040E-105D425F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5D5DA-425A-4A24-A037-D99910F8EA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75966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592BD-9AA8-2F77-1DDE-69BE66438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027FB-5FDB-40DA-B556-7F0F8DECD723}" type="datetimeFigureOut">
              <a:rPr lang="en-US"/>
              <a:pPr>
                <a:defRPr/>
              </a:pPr>
              <a:t>3/20/2023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8BADC-10FD-9BD7-63D5-5B3EF803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61E2A-E2A4-A256-FE1C-C044E4FD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D03041-F19F-4328-B855-EFED23FC5C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36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3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4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8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9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5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1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47267-9700-EE40-900B-D5838346DBE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BCA98-D3EC-8D4D-A90E-14A438EAD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9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1C84919-1DBA-E95B-42BC-8E78F00C633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D1F99BC-24E5-390D-DE31-0275BECB9D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AB334-A74B-3FE1-77E8-88D7EA20F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0FDF54F-5281-45C2-9F09-343739D7973A}" type="datetimeFigureOut">
              <a:rPr lang="en-US"/>
              <a:pPr>
                <a:defRPr/>
              </a:pPr>
              <a:t>3/20/2023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68C4C-6CBC-A429-2105-DC7D5E367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89806-03B9-3DD5-B784-22C75FF7E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1BF53E4-1B5B-47E2-AFA6-8F2F04AE8BC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ympy.org/latest/modules/crypto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ympy.org/latest/modules/crypto.html" TargetMode="External"/><Relationship Id="rId2" Type="http://schemas.openxmlformats.org/officeDocument/2006/relationships/hyperlink" Target="https://www.geeksforgeeks.org/block-cipher-modes-of-oper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20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22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159026"/>
            <a:ext cx="5938866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9295" y="1066801"/>
            <a:ext cx="4612277" cy="20773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dirty="0">
                <a:ea typeface="+mj-lt"/>
                <a:cs typeface="+mj-lt"/>
              </a:rPr>
              <a:t>IST 402</a:t>
            </a:r>
            <a:br>
              <a:rPr lang="en-US" sz="2600" dirty="0">
                <a:ea typeface="+mj-lt"/>
                <a:cs typeface="+mj-lt"/>
              </a:rPr>
            </a:br>
            <a:r>
              <a:rPr lang="en-US" sz="2600" dirty="0">
                <a:ea typeface="+mj-lt"/>
                <a:cs typeface="+mj-lt"/>
              </a:rPr>
              <a:t>Network Security</a:t>
            </a:r>
            <a:br>
              <a:rPr lang="en-US" sz="2600" dirty="0">
                <a:ea typeface="+mj-lt"/>
                <a:cs typeface="+mj-lt"/>
              </a:rPr>
            </a:br>
            <a:r>
              <a:rPr lang="en-US" sz="2600" dirty="0">
                <a:ea typeface="+mj-lt"/>
                <a:cs typeface="+mj-lt"/>
              </a:rPr>
              <a:t>Password Exchange</a:t>
            </a:r>
            <a:br>
              <a:rPr lang="en-US" sz="2600" dirty="0">
                <a:ea typeface="+mj-lt"/>
                <a:cs typeface="+mj-lt"/>
              </a:rPr>
            </a:br>
            <a:r>
              <a:rPr lang="en-US" sz="2600" dirty="0">
                <a:ea typeface="+mj-lt"/>
                <a:cs typeface="+mj-lt"/>
              </a:rPr>
              <a:t>LM2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4896" y="4876803"/>
            <a:ext cx="4241074" cy="12333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Joe Oakes</a:t>
            </a:r>
          </a:p>
          <a:p>
            <a:r>
              <a:rPr lang="en-US">
                <a:ea typeface="+mn-lt"/>
                <a:cs typeface="+mn-lt"/>
              </a:rPr>
              <a:t>Penn State Abington</a:t>
            </a:r>
          </a:p>
          <a:p>
            <a:endParaRPr lang="en-US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15169-CDF9-6F89-1863-C3379E2C5E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56" r="4547"/>
          <a:stretch/>
        </p:blipFill>
        <p:spPr>
          <a:xfrm>
            <a:off x="20" y="10"/>
            <a:ext cx="6095980" cy="6857989"/>
          </a:xfrm>
          <a:prstGeom prst="rect">
            <a:avLst/>
          </a:prstGeom>
        </p:spPr>
      </p:pic>
      <p:grpSp>
        <p:nvGrpSpPr>
          <p:cNvPr id="52" name="Group 24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31691" y="4237480"/>
            <a:ext cx="867485" cy="115439"/>
            <a:chOff x="8910933" y="1861308"/>
            <a:chExt cx="867485" cy="11543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832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777" y="167055"/>
            <a:ext cx="10134600" cy="742261"/>
          </a:xfrm>
        </p:spPr>
        <p:txBody>
          <a:bodyPr>
            <a:normAutofit/>
          </a:bodyPr>
          <a:lstStyle/>
          <a:p>
            <a:r>
              <a:rPr lang="en-US" dirty="0"/>
              <a:t>Password Exchange: </a:t>
            </a:r>
            <a:r>
              <a:rPr lang="en-US" dirty="0">
                <a:ea typeface="+mj-lt"/>
                <a:cs typeface="+mj-lt"/>
              </a:rPr>
              <a:t>CBC Block Cipher Mode</a:t>
            </a: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129049-79B9-5ABA-8D80-745E9C5C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165" y="1204739"/>
            <a:ext cx="7242814" cy="20789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CBC </a:t>
            </a:r>
            <a:r>
              <a:rPr lang="en-US" b="1" dirty="0">
                <a:ea typeface="+mn-lt"/>
                <a:cs typeface="+mn-lt"/>
              </a:rPr>
              <a:t>Cyber Block Chaining:</a:t>
            </a:r>
            <a:r>
              <a:rPr lang="en-US" dirty="0">
                <a:ea typeface="+mn-lt"/>
                <a:cs typeface="+mn-lt"/>
              </a:rPr>
              <a:t> is a mode of operation where a plaintext block is XORed with the immediately previous ciphertext block, and then encrypted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00 (message) XOR 10 (IV) = 10 cipher table lookup 10 -&gt; 11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01 (message) XOR 11 = 10 cipher table lookup 10 -&gt; 11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89679569-AF74-51B5-6E4D-8444B639A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83" y="3503269"/>
            <a:ext cx="10500783" cy="25819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B79A29-FB62-FE99-D094-04F13C6B43DD}"/>
              </a:ext>
            </a:extLst>
          </p:cNvPr>
          <p:cNvSpPr/>
          <p:nvPr/>
        </p:nvSpPr>
        <p:spPr>
          <a:xfrm>
            <a:off x="938073" y="4764058"/>
            <a:ext cx="1254960" cy="389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 descr="Table&#10;&#10;Description automatically generated">
            <a:extLst>
              <a:ext uri="{FF2B5EF4-FFF2-40B4-BE49-F238E27FC236}">
                <a16:creationId xmlns:a16="http://schemas.microsoft.com/office/drawing/2014/main" id="{9F8BCD45-26EE-0643-F49D-B05493DF8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1473" y="1138157"/>
            <a:ext cx="2323530" cy="21556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C7EE027-BD7F-722B-61F6-C665915FF460}"/>
              </a:ext>
            </a:extLst>
          </p:cNvPr>
          <p:cNvSpPr/>
          <p:nvPr/>
        </p:nvSpPr>
        <p:spPr>
          <a:xfrm>
            <a:off x="2898774" y="3367614"/>
            <a:ext cx="2508249" cy="75141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FA95BF-B7DC-6B5A-010D-4D3521741CFF}"/>
              </a:ext>
            </a:extLst>
          </p:cNvPr>
          <p:cNvSpPr/>
          <p:nvPr/>
        </p:nvSpPr>
        <p:spPr>
          <a:xfrm>
            <a:off x="2737239" y="5380119"/>
            <a:ext cx="2939380" cy="52972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192EE9-853A-FCE5-3C7C-83A2C58DC279}"/>
              </a:ext>
            </a:extLst>
          </p:cNvPr>
          <p:cNvSpPr/>
          <p:nvPr/>
        </p:nvSpPr>
        <p:spPr>
          <a:xfrm>
            <a:off x="8328023" y="5410197"/>
            <a:ext cx="2508249" cy="75141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6C2A64-FDCE-2F66-52C4-AD618E376669}"/>
              </a:ext>
            </a:extLst>
          </p:cNvPr>
          <p:cNvSpPr/>
          <p:nvPr/>
        </p:nvSpPr>
        <p:spPr>
          <a:xfrm>
            <a:off x="2321704" y="4032137"/>
            <a:ext cx="553118" cy="539749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CA38E5-1691-B0F7-B879-114C61B405B5}"/>
              </a:ext>
            </a:extLst>
          </p:cNvPr>
          <p:cNvSpPr/>
          <p:nvPr/>
        </p:nvSpPr>
        <p:spPr>
          <a:xfrm>
            <a:off x="2963388" y="3671189"/>
            <a:ext cx="553118" cy="409407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F9C1BD-6046-5449-6F5A-85F64D093A9C}"/>
              </a:ext>
            </a:extLst>
          </p:cNvPr>
          <p:cNvSpPr/>
          <p:nvPr/>
        </p:nvSpPr>
        <p:spPr>
          <a:xfrm>
            <a:off x="2923283" y="4794137"/>
            <a:ext cx="553118" cy="1051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AB3A15-14D1-7130-8E88-E825BF536B20}"/>
              </a:ext>
            </a:extLst>
          </p:cNvPr>
          <p:cNvSpPr/>
          <p:nvPr/>
        </p:nvSpPr>
        <p:spPr>
          <a:xfrm>
            <a:off x="3605072" y="3671189"/>
            <a:ext cx="553118" cy="40940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B6F48B-35A3-6023-4FBA-24349F93C390}"/>
              </a:ext>
            </a:extLst>
          </p:cNvPr>
          <p:cNvSpPr/>
          <p:nvPr/>
        </p:nvSpPr>
        <p:spPr>
          <a:xfrm>
            <a:off x="2993466" y="5465898"/>
            <a:ext cx="402724" cy="34925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7EDC3A-07C7-A050-8C06-028963226E77}"/>
              </a:ext>
            </a:extLst>
          </p:cNvPr>
          <p:cNvSpPr/>
          <p:nvPr/>
        </p:nvSpPr>
        <p:spPr>
          <a:xfrm>
            <a:off x="757598" y="2327662"/>
            <a:ext cx="2788986" cy="419433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ED8727-A809-075A-425A-541CE9310B40}"/>
              </a:ext>
            </a:extLst>
          </p:cNvPr>
          <p:cNvSpPr/>
          <p:nvPr/>
        </p:nvSpPr>
        <p:spPr>
          <a:xfrm>
            <a:off x="3825651" y="2357742"/>
            <a:ext cx="3550986" cy="389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1ADCBB-EAAF-8EF2-6E2F-551FE6572188}"/>
              </a:ext>
            </a:extLst>
          </p:cNvPr>
          <p:cNvSpPr/>
          <p:nvPr/>
        </p:nvSpPr>
        <p:spPr>
          <a:xfrm>
            <a:off x="6833545" y="2357741"/>
            <a:ext cx="392697" cy="35927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95190E-557C-9A20-9D2D-B6446973F234}"/>
              </a:ext>
            </a:extLst>
          </p:cNvPr>
          <p:cNvSpPr/>
          <p:nvPr/>
        </p:nvSpPr>
        <p:spPr>
          <a:xfrm>
            <a:off x="8061212" y="3505197"/>
            <a:ext cx="2939380" cy="52972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1BEB5F-646C-A888-FD8D-F7ECEA95D796}"/>
              </a:ext>
            </a:extLst>
          </p:cNvPr>
          <p:cNvSpPr/>
          <p:nvPr/>
        </p:nvSpPr>
        <p:spPr>
          <a:xfrm>
            <a:off x="7786046" y="4764058"/>
            <a:ext cx="553118" cy="539749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66496E-CCB0-1342-6B67-93326B4A4D2C}"/>
              </a:ext>
            </a:extLst>
          </p:cNvPr>
          <p:cNvSpPr/>
          <p:nvPr/>
        </p:nvSpPr>
        <p:spPr>
          <a:xfrm>
            <a:off x="8457810" y="3741373"/>
            <a:ext cx="432802" cy="10510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AD4188-6F9B-0CFC-83C5-F9AFD7AD8F2F}"/>
              </a:ext>
            </a:extLst>
          </p:cNvPr>
          <p:cNvSpPr/>
          <p:nvPr/>
        </p:nvSpPr>
        <p:spPr>
          <a:xfrm>
            <a:off x="6452546" y="5125005"/>
            <a:ext cx="1254960" cy="5196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63B757-290D-BADA-F034-DCF88EBD12E4}"/>
              </a:ext>
            </a:extLst>
          </p:cNvPr>
          <p:cNvSpPr/>
          <p:nvPr/>
        </p:nvSpPr>
        <p:spPr>
          <a:xfrm>
            <a:off x="8427729" y="5465899"/>
            <a:ext cx="553118" cy="409407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72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777" y="167055"/>
            <a:ext cx="10134600" cy="742261"/>
          </a:xfrm>
        </p:spPr>
        <p:txBody>
          <a:bodyPr>
            <a:normAutofit/>
          </a:bodyPr>
          <a:lstStyle/>
          <a:p>
            <a:r>
              <a:rPr lang="en-US" dirty="0"/>
              <a:t>Password Exchange: </a:t>
            </a:r>
            <a:r>
              <a:rPr lang="en-US" dirty="0">
                <a:ea typeface="+mj-lt"/>
                <a:cs typeface="+mj-lt"/>
              </a:rPr>
              <a:t>CBC Block Cipher Mode</a:t>
            </a: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129049-79B9-5ABA-8D80-745E9C5C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165" y="1435344"/>
            <a:ext cx="3705196" cy="54249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CBC </a:t>
            </a:r>
            <a:r>
              <a:rPr lang="en-US" b="1" dirty="0">
                <a:ea typeface="+mn-lt"/>
                <a:cs typeface="+mn-lt"/>
              </a:rPr>
              <a:t>Cyber Block Chaining:</a:t>
            </a:r>
            <a:r>
              <a:rPr lang="en-US" dirty="0">
                <a:ea typeface="+mn-lt"/>
                <a:cs typeface="+mn-lt"/>
              </a:rPr>
              <a:t> is a mode of operation where a plaintext block is XORed with the immediately previous ciphertext block, and then encrypted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To make each message unique, an initialization vector must be used in the first block.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This will be used in the python programming example 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0068E7CF-33AD-6199-B452-8E5A3D7B9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541" y="908847"/>
            <a:ext cx="6934200" cy="562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15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654338"/>
          </a:xfrm>
        </p:spPr>
        <p:txBody>
          <a:bodyPr>
            <a:normAutofit/>
          </a:bodyPr>
          <a:lstStyle/>
          <a:p>
            <a:r>
              <a:rPr lang="en-US" dirty="0"/>
              <a:t>Password Exchange: </a:t>
            </a:r>
            <a:r>
              <a:rPr lang="en-US" dirty="0">
                <a:ea typeface="+mj-lt"/>
                <a:cs typeface="+mj-lt"/>
              </a:rPr>
              <a:t>CBF block cipher mode</a:t>
            </a: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129049-79B9-5ABA-8D80-745E9C5C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165" y="1435344"/>
            <a:ext cx="3133696" cy="54249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CFB </a:t>
            </a:r>
            <a:r>
              <a:rPr lang="en-US" b="1" dirty="0"/>
              <a:t>Cipher Feedback</a:t>
            </a:r>
            <a:r>
              <a:rPr lang="en-US" dirty="0"/>
              <a:t> is a type of block cipher mode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dirty="0"/>
              <a:t>This will be used in the GO programming example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6B82D20A-30F3-C3E6-9351-74BB84FAA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708" y="1250257"/>
            <a:ext cx="7969738" cy="529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11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654338"/>
          </a:xfrm>
        </p:spPr>
        <p:txBody>
          <a:bodyPr>
            <a:normAutofit/>
          </a:bodyPr>
          <a:lstStyle/>
          <a:p>
            <a:r>
              <a:rPr lang="en-US" dirty="0"/>
              <a:t>Password Exchange: </a:t>
            </a:r>
            <a:r>
              <a:rPr lang="en-US" dirty="0">
                <a:ea typeface="+mj-lt"/>
                <a:cs typeface="+mj-lt"/>
              </a:rPr>
              <a:t>Counter Mode</a:t>
            </a: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129049-79B9-5ABA-8D80-745E9C5C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165" y="1435344"/>
            <a:ext cx="3133696" cy="542495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Each or every time a counter initiated value is encrypted and given as input to XOR with plaintext or original text which results in ciphertext block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In this mode, both the sender and receiver need to get access to a reliable counter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This shared counter is not necessarily a secret value, but the challenge is that both sides must keep the counter synchronized at a time when both are active</a:t>
            </a:r>
          </a:p>
          <a:p>
            <a:pPr marL="342900" indent="-342900">
              <a:buFont typeface="Arial"/>
              <a:buChar char="•"/>
            </a:pPr>
            <a:endParaRPr lang="en-US"/>
          </a:p>
        </p:txBody>
      </p:sp>
      <p:pic>
        <p:nvPicPr>
          <p:cNvPr id="3" name="Picture 5" descr="Diagram&#10;&#10;Description automatically generated">
            <a:extLst>
              <a:ext uri="{FF2B5EF4-FFF2-40B4-BE49-F238E27FC236}">
                <a16:creationId xmlns:a16="http://schemas.microsoft.com/office/drawing/2014/main" id="{BD9A1E91-3D8B-0E7F-70FD-6B49FE7C8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50" y="973107"/>
            <a:ext cx="6066366" cy="541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65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654338"/>
          </a:xfrm>
        </p:spPr>
        <p:txBody>
          <a:bodyPr>
            <a:normAutofit/>
          </a:bodyPr>
          <a:lstStyle/>
          <a:p>
            <a:r>
              <a:rPr lang="en-US" dirty="0"/>
              <a:t>Password Exchange: </a:t>
            </a:r>
            <a:r>
              <a:rPr lang="en-US" dirty="0">
                <a:ea typeface="+mj-lt"/>
                <a:cs typeface="+mj-lt"/>
              </a:rPr>
              <a:t>OFB Output Feedback mode</a:t>
            </a: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129049-79B9-5ABA-8D80-745E9C5C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165" y="1435344"/>
            <a:ext cx="4244946" cy="54249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</a:t>
            </a:r>
            <a:r>
              <a:rPr lang="en-US" dirty="0"/>
              <a:t> stream cipher is a symmetric key cipher where plaintext digits are combined with a pseudorandom cipher digit stream (keystream)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message </a:t>
            </a:r>
            <a:r>
              <a:rPr lang="en-US" dirty="0" err="1">
                <a:ea typeface="+mn-lt"/>
                <a:cs typeface="+mn-lt"/>
              </a:rPr>
              <a:t>attackatdawn</a:t>
            </a:r>
            <a:r>
              <a:rPr lang="en-US" dirty="0">
                <a:ea typeface="+mn-lt"/>
                <a:cs typeface="+mn-lt"/>
              </a:rPr>
              <a:t> becomes </a:t>
            </a:r>
            <a:r>
              <a:rPr lang="en-US" dirty="0" err="1">
                <a:ea typeface="+mn-lt"/>
                <a:cs typeface="+mn-lt"/>
              </a:rPr>
              <a:t>kcvniwlabluh</a:t>
            </a:r>
            <a:endParaRPr lang="en-US" dirty="0" err="1"/>
          </a:p>
          <a:p>
            <a:pPr marL="342900" indent="-342900">
              <a:buFont typeface="Arial"/>
              <a:buChar char="•"/>
            </a:pPr>
            <a:r>
              <a:rPr lang="en-US" dirty="0" err="1"/>
              <a:t>abcd</a:t>
            </a:r>
            <a:r>
              <a:rPr lang="en-US" dirty="0"/>
              <a:t> = 0123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It only goes up to 25 so subtract 26 if the value is over 25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19+9 = 28 – 25 = 2 = C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6" descr="Text, table&#10;&#10;Description automatically generated">
            <a:extLst>
              <a:ext uri="{FF2B5EF4-FFF2-40B4-BE49-F238E27FC236}">
                <a16:creationId xmlns:a16="http://schemas.microsoft.com/office/drawing/2014/main" id="{6FA7CC41-A959-DFDD-5B06-3AC7099B3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650" y="1335406"/>
            <a:ext cx="6606116" cy="300185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4E9E9B6-E934-AF37-1AF8-2E7BDEA87133}"/>
              </a:ext>
            </a:extLst>
          </p:cNvPr>
          <p:cNvSpPr/>
          <p:nvPr/>
        </p:nvSpPr>
        <p:spPr>
          <a:xfrm>
            <a:off x="7260221" y="2581106"/>
            <a:ext cx="383785" cy="250657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A6D66A-8D99-DB9B-142F-583263FB7623}"/>
              </a:ext>
            </a:extLst>
          </p:cNvPr>
          <p:cNvSpPr/>
          <p:nvPr/>
        </p:nvSpPr>
        <p:spPr>
          <a:xfrm>
            <a:off x="7315366" y="2920887"/>
            <a:ext cx="288535" cy="8500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49F13B-8D4B-6A87-1711-E2F21AE0EF0D}"/>
              </a:ext>
            </a:extLst>
          </p:cNvPr>
          <p:cNvSpPr/>
          <p:nvPr/>
        </p:nvSpPr>
        <p:spPr>
          <a:xfrm>
            <a:off x="7351572" y="1829689"/>
            <a:ext cx="288535" cy="30357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0">
            <a:extLst>
              <a:ext uri="{FF2B5EF4-FFF2-40B4-BE49-F238E27FC236}">
                <a16:creationId xmlns:a16="http://schemas.microsoft.com/office/drawing/2014/main" id="{18C18EF1-9BC7-5FB3-CC43-2AB2F19CB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067" y="4777701"/>
            <a:ext cx="6743700" cy="63634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17185A6-EFE2-BE13-23E4-1AABC96D1258}"/>
              </a:ext>
            </a:extLst>
          </p:cNvPr>
          <p:cNvSpPr/>
          <p:nvPr/>
        </p:nvSpPr>
        <p:spPr>
          <a:xfrm>
            <a:off x="7640106" y="2584448"/>
            <a:ext cx="338666" cy="10900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C2F29A-EE56-42CA-DD47-8367C89BEF73}"/>
              </a:ext>
            </a:extLst>
          </p:cNvPr>
          <p:cNvSpPr/>
          <p:nvPr/>
        </p:nvSpPr>
        <p:spPr>
          <a:xfrm>
            <a:off x="7671855" y="1833031"/>
            <a:ext cx="338666" cy="30691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029954-3419-0133-10C8-795BC9D18A42}"/>
              </a:ext>
            </a:extLst>
          </p:cNvPr>
          <p:cNvSpPr/>
          <p:nvPr/>
        </p:nvSpPr>
        <p:spPr>
          <a:xfrm>
            <a:off x="792689" y="5293781"/>
            <a:ext cx="2868082" cy="33866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46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654338"/>
          </a:xfrm>
        </p:spPr>
        <p:txBody>
          <a:bodyPr>
            <a:normAutofit/>
          </a:bodyPr>
          <a:lstStyle/>
          <a:p>
            <a:r>
              <a:rPr lang="en-US" dirty="0"/>
              <a:t>Password Exchange: </a:t>
            </a:r>
            <a:r>
              <a:rPr lang="en-US" dirty="0">
                <a:ea typeface="+mj-lt"/>
                <a:cs typeface="+mj-lt"/>
              </a:rPr>
              <a:t>OFB Output Feedback mode</a:t>
            </a: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129049-79B9-5ABA-8D80-745E9C5C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165" y="1435344"/>
            <a:ext cx="3133696" cy="54249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OFB makes a block cipher into a synchronous stream cipher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Stream ciphers typically execute at a higher speed than block ciphers</a:t>
            </a:r>
          </a:p>
          <a:p>
            <a:pPr marL="342900" indent="-342900">
              <a:buFont typeface="Arial"/>
              <a:buChar char="•"/>
            </a:pPr>
            <a:endParaRPr lang="en-US"/>
          </a:p>
        </p:txBody>
      </p:sp>
      <p:pic>
        <p:nvPicPr>
          <p:cNvPr id="5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3CED1F6C-3F42-2327-672A-EF6F9A51E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50" y="1138186"/>
            <a:ext cx="7421033" cy="515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04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Password Exchange: Symmetric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1F11-D172-4805-C097-83867DD4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09" y="1466164"/>
            <a:ext cx="5147737" cy="40603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Symmetric Key/Password Exchange</a:t>
            </a:r>
            <a:r>
              <a:rPr lang="en-US" dirty="0">
                <a:ea typeface="+mn-lt"/>
                <a:cs typeface="+mn-lt"/>
              </a:rPr>
              <a:t>: Uses a shared secret key/password to encrypt and decrypt text known at both end points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dirty="0"/>
              <a:t>Benefits: Fast method of transmission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Cons: how to share the secret password or key with both parties in the exchange without compromising security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Codebook: sharing of keys that each party has</a:t>
            </a:r>
          </a:p>
          <a:p>
            <a:pPr marL="342900" indent="-34290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5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327D783B-589E-326C-28D9-50819CE60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79" y="2031005"/>
            <a:ext cx="5308537" cy="264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76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 fontScale="90000"/>
          </a:bodyPr>
          <a:lstStyle/>
          <a:p>
            <a:r>
              <a:rPr lang="en-US" dirty="0"/>
              <a:t>Password Exchange: </a:t>
            </a:r>
            <a:r>
              <a:rPr lang="en-US" dirty="0">
                <a:ea typeface="+mj-lt"/>
                <a:cs typeface="+mj-lt"/>
              </a:rPr>
              <a:t>Key Exhange: asymmetrical cryptography</a:t>
            </a: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129049-79B9-5ABA-8D80-745E9C5C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956" y="1541670"/>
            <a:ext cx="3843178" cy="483545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Before the invention of public-key cryptography we used a single key to encrypt and decrypt messages symmetric-key cryptography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Public-key cryptography uses a two-key system, consisting of the public and the private keys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public/private key pair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RSA (Rivest–Shamir–Adleman) is a public-key cryptosystem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publishes a public key based on two large prime numbers which are kept secret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Messages are encrypted with one key and decrypted with another.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4B9D3F-D2FB-E4FC-366E-6544DC4FF2A7}"/>
              </a:ext>
            </a:extLst>
          </p:cNvPr>
          <p:cNvSpPr/>
          <p:nvPr/>
        </p:nvSpPr>
        <p:spPr>
          <a:xfrm>
            <a:off x="4927600" y="2540000"/>
            <a:ext cx="2148416" cy="146049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Uses the Public Key to Encrypt Message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456DB7F-B232-8DE7-7720-CC5608619823}"/>
              </a:ext>
            </a:extLst>
          </p:cNvPr>
          <p:cNvSpPr/>
          <p:nvPr/>
        </p:nvSpPr>
        <p:spPr>
          <a:xfrm>
            <a:off x="9478433" y="2571749"/>
            <a:ext cx="2148416" cy="146049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Web Server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Using the Private Key Decrypt the Message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E3BBF4B3-0512-3CE3-11E0-3A873F859536}"/>
              </a:ext>
            </a:extLst>
          </p:cNvPr>
          <p:cNvSpPr/>
          <p:nvPr/>
        </p:nvSpPr>
        <p:spPr>
          <a:xfrm>
            <a:off x="7071783" y="2078567"/>
            <a:ext cx="2095499" cy="11959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Server's Public Key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F095814-99FB-DF52-E545-F415E41952F1}"/>
              </a:ext>
            </a:extLst>
          </p:cNvPr>
          <p:cNvSpPr/>
          <p:nvPr/>
        </p:nvSpPr>
        <p:spPr>
          <a:xfrm>
            <a:off x="7376582" y="3097742"/>
            <a:ext cx="1968499" cy="12488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Encrypted Message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7892F17-F0C7-3FBD-5250-2DA093C3442C}"/>
              </a:ext>
            </a:extLst>
          </p:cNvPr>
          <p:cNvSpPr/>
          <p:nvPr/>
        </p:nvSpPr>
        <p:spPr>
          <a:xfrm>
            <a:off x="5149849" y="4571999"/>
            <a:ext cx="6434666" cy="1460499"/>
          </a:xfrm>
          <a:prstGeom prst="roundRect">
            <a:avLst/>
          </a:prstGeom>
          <a:solidFill>
            <a:srgbClr val="00206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Using RSA the Public Key and Private Key are a pair and only the private key can decrypt the message</a:t>
            </a:r>
          </a:p>
        </p:txBody>
      </p:sp>
    </p:spTree>
    <p:extLst>
      <p:ext uri="{BB962C8B-B14F-4D97-AF65-F5344CB8AC3E}">
        <p14:creationId xmlns:p14="http://schemas.microsoft.com/office/powerpoint/2010/main" val="2197744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Password Exchange: </a:t>
            </a:r>
            <a:r>
              <a:rPr lang="en-US" dirty="0">
                <a:ea typeface="+mj-lt"/>
                <a:cs typeface="+mj-lt"/>
              </a:rPr>
              <a:t>Kid-RSA</a:t>
            </a: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129049-79B9-5ABA-8D80-745E9C5C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956" y="1541670"/>
            <a:ext cx="3843178" cy="48354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Using </a:t>
            </a:r>
            <a:r>
              <a:rPr lang="en-US" dirty="0" err="1"/>
              <a:t>SymPy</a:t>
            </a:r>
            <a:r>
              <a:rPr lang="en-US" dirty="0"/>
              <a:t> we can use Kid-RSA to generate the keys and encrypt and decrypt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7DE80925-6D96-3D67-D23E-0224C2094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650" y="1145728"/>
            <a:ext cx="6870699" cy="507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8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Password Exchange: </a:t>
            </a:r>
            <a:r>
              <a:rPr lang="en-US" dirty="0">
                <a:ea typeface="+mj-lt"/>
                <a:cs typeface="+mj-lt"/>
              </a:rPr>
              <a:t>Kid-RSA</a:t>
            </a: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129049-79B9-5ABA-8D80-745E9C5C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956" y="1541670"/>
            <a:ext cx="3843178" cy="48354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Make sure you have the </a:t>
            </a:r>
            <a:r>
              <a:rPr lang="en-US" dirty="0" err="1"/>
              <a:t>sympy</a:t>
            </a:r>
            <a:r>
              <a:rPr lang="en-US" dirty="0"/>
              <a:t> python library installed and available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3"/>
              </a:rPr>
              <a:t>Cryptography - SymPy 1.11 documentation</a:t>
            </a:r>
            <a:endParaRPr lang="en-US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43B97576-52DD-0DF4-32EF-9D5FD940F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83" y="3802891"/>
            <a:ext cx="9759950" cy="111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31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Password Exchange: Message Hiding: Lock-Box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1F11-D172-4805-C097-83867DD4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09" y="1466164"/>
            <a:ext cx="3563305" cy="43690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/>
          </a:p>
          <a:p>
            <a:pPr marL="342900" indent="-34290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0EE2BA-BD6E-7F13-64E1-3A822888FC86}"/>
              </a:ext>
            </a:extLst>
          </p:cNvPr>
          <p:cNvSpPr txBox="1">
            <a:spLocks/>
          </p:cNvSpPr>
          <p:nvPr/>
        </p:nvSpPr>
        <p:spPr>
          <a:xfrm>
            <a:off x="5998534" y="1617920"/>
            <a:ext cx="4669466" cy="173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9" name="Rounded Rectangle 3">
            <a:extLst>
              <a:ext uri="{FF2B5EF4-FFF2-40B4-BE49-F238E27FC236}">
                <a16:creationId xmlns:a16="http://schemas.microsoft.com/office/drawing/2014/main" id="{0569A731-452A-4646-8096-5662E0B565A2}"/>
              </a:ext>
            </a:extLst>
          </p:cNvPr>
          <p:cNvSpPr/>
          <p:nvPr/>
        </p:nvSpPr>
        <p:spPr>
          <a:xfrm>
            <a:off x="2133600" y="3962400"/>
            <a:ext cx="1676400" cy="13716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A0B7DC79-ABDB-759B-2217-01F67026616F}"/>
              </a:ext>
            </a:extLst>
          </p:cNvPr>
          <p:cNvSpPr/>
          <p:nvPr/>
        </p:nvSpPr>
        <p:spPr>
          <a:xfrm>
            <a:off x="7620000" y="3962400"/>
            <a:ext cx="1676400" cy="13716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FA1A0768-ED74-BAB5-E902-379BCA03D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3505201"/>
            <a:ext cx="1077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/>
              <a:t>Point A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401B85B8-48E4-3304-724E-F6DED9D55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429001"/>
            <a:ext cx="106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/>
              <a:t>Point B</a:t>
            </a:r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0C5B072F-A043-9E6E-80E7-55A5AA8B81C0}"/>
              </a:ext>
            </a:extLst>
          </p:cNvPr>
          <p:cNvSpPr/>
          <p:nvPr/>
        </p:nvSpPr>
        <p:spPr>
          <a:xfrm>
            <a:off x="4953000" y="4419600"/>
            <a:ext cx="1676400" cy="8382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Message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7E58119D-2D8F-98B2-AFC6-DCC573276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01"/>
            <a:ext cx="630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/>
              <a:t>Key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427B77F-1F51-9A59-44AC-8EBB356B891D}"/>
              </a:ext>
            </a:extLst>
          </p:cNvPr>
          <p:cNvSpPr txBox="1">
            <a:spLocks/>
          </p:cNvSpPr>
          <p:nvPr/>
        </p:nvSpPr>
        <p:spPr>
          <a:xfrm>
            <a:off x="573709" y="1618564"/>
            <a:ext cx="6726491" cy="43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Goal: Need to deliver a secure message between two points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Try to use a lock box</a:t>
            </a: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Put the message in a box and lock it</a:t>
            </a: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Problem is if someone gets the key from the messenger then they can read the message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/>
          </a:p>
          <a:p>
            <a:pPr marL="342900" indent="-34290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4021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Password Exchange: </a:t>
            </a:r>
            <a:r>
              <a:rPr lang="en-US" dirty="0">
                <a:ea typeface="+mj-lt"/>
                <a:cs typeface="+mj-lt"/>
              </a:rPr>
              <a:t>Kid-RSA</a:t>
            </a: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129049-79B9-5ABA-8D80-745E9C5C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956" y="1541670"/>
            <a:ext cx="3843178" cy="48354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Running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pic>
        <p:nvPicPr>
          <p:cNvPr id="3" name="Picture 4" descr="Text, letter&#10;&#10;Description automatically generated">
            <a:extLst>
              <a:ext uri="{FF2B5EF4-FFF2-40B4-BE49-F238E27FC236}">
                <a16:creationId xmlns:a16="http://schemas.microsoft.com/office/drawing/2014/main" id="{794C41EC-B0DC-B762-B079-62089280E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650" y="1545946"/>
            <a:ext cx="7262283" cy="5078439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17B7B272-6CE4-0C16-3C3F-C46D9D737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66" y="2351729"/>
            <a:ext cx="4097867" cy="1329042"/>
          </a:xfrm>
          <a:prstGeom prst="rect">
            <a:avLst/>
          </a:prstGeom>
        </p:spPr>
      </p:pic>
      <p:pic>
        <p:nvPicPr>
          <p:cNvPr id="6" name="Picture 7" descr="Text&#10;&#10;Description automatically generated">
            <a:extLst>
              <a:ext uri="{FF2B5EF4-FFF2-40B4-BE49-F238E27FC236}">
                <a16:creationId xmlns:a16="http://schemas.microsoft.com/office/drawing/2014/main" id="{D2B0EDD3-6528-ABB3-A088-B1399C9CD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7733" y="386918"/>
            <a:ext cx="5219700" cy="102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43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Password Exchange: </a:t>
            </a:r>
            <a:r>
              <a:rPr lang="en-US" dirty="0">
                <a:ea typeface="+mj-lt"/>
                <a:cs typeface="+mj-lt"/>
              </a:rPr>
              <a:t>AES Python Code</a:t>
            </a: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129049-79B9-5ABA-8D80-745E9C5C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956" y="1541670"/>
            <a:ext cx="3737344" cy="207320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Make sure to perform a pip install </a:t>
            </a:r>
          </a:p>
          <a:p>
            <a:r>
              <a:rPr lang="en-US" dirty="0"/>
              <a:t>pip install </a:t>
            </a:r>
            <a:r>
              <a:rPr lang="en-US" dirty="0" err="1"/>
              <a:t>pycryptodome</a:t>
            </a:r>
            <a:r>
              <a:rPr lang="en-US" dirty="0"/>
              <a:t> 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Notice the key is known for both the encryption and decryption areas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AES is a block Cipher so it must be padded to a full block</a:t>
            </a:r>
          </a:p>
        </p:txBody>
      </p:sp>
      <p:pic>
        <p:nvPicPr>
          <p:cNvPr id="11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48F8776-1279-5A7C-A1A2-D5F5EBF9F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144" y="5462037"/>
            <a:ext cx="4045688" cy="1037554"/>
          </a:xfrm>
          <a:prstGeom prst="rect">
            <a:avLst/>
          </a:prstGeom>
        </p:spPr>
      </p:pic>
      <p:pic>
        <p:nvPicPr>
          <p:cNvPr id="12" name="Picture 12" descr="Table&#10;&#10;Description automatically generated">
            <a:extLst>
              <a:ext uri="{FF2B5EF4-FFF2-40B4-BE49-F238E27FC236}">
                <a16:creationId xmlns:a16="http://schemas.microsoft.com/office/drawing/2014/main" id="{8BD4CA4B-5520-F28F-C703-8A4A9EAFD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37" y="3710278"/>
            <a:ext cx="3948221" cy="27069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6B8833-7941-85B6-4EC3-4362ACB482BF}"/>
              </a:ext>
            </a:extLst>
          </p:cNvPr>
          <p:cNvSpPr txBox="1"/>
          <p:nvPr/>
        </p:nvSpPr>
        <p:spPr>
          <a:xfrm>
            <a:off x="4704906" y="1160720"/>
            <a:ext cx="7097232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from </a:t>
            </a:r>
            <a:r>
              <a:rPr lang="en-US" sz="1400" dirty="0" err="1">
                <a:ea typeface="+mn-lt"/>
                <a:cs typeface="+mn-lt"/>
              </a:rPr>
              <a:t>Crypto.Cipher</a:t>
            </a:r>
            <a:r>
              <a:rPr lang="en-US" sz="1400" dirty="0">
                <a:ea typeface="+mn-lt"/>
                <a:cs typeface="+mn-lt"/>
              </a:rPr>
              <a:t> import AES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pad = b' '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obj = </a:t>
            </a:r>
            <a:r>
              <a:rPr lang="en-US" sz="1400" dirty="0" err="1">
                <a:ea typeface="+mn-lt"/>
                <a:cs typeface="+mn-lt"/>
              </a:rPr>
              <a:t>AES.new</a:t>
            </a:r>
            <a:r>
              <a:rPr lang="en-US" sz="1400" dirty="0">
                <a:ea typeface="+mn-lt"/>
                <a:cs typeface="+mn-lt"/>
              </a:rPr>
              <a:t>(bytes('This is a key123',encoding ='utf-8'), AES.MODE_CBC, bytes('This is an IV456',encoding ='utf8'))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message = input("Enter a message to encrypt: ")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plaintext = </a:t>
            </a:r>
            <a:r>
              <a:rPr lang="en-US" sz="1400" dirty="0" err="1">
                <a:ea typeface="+mn-lt"/>
                <a:cs typeface="+mn-lt"/>
              </a:rPr>
              <a:t>message.encode</a:t>
            </a:r>
            <a:r>
              <a:rPr lang="en-US" sz="1400" dirty="0">
                <a:ea typeface="+mn-lt"/>
                <a:cs typeface="+mn-lt"/>
              </a:rPr>
              <a:t>('utf-8')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length = 16 - (</a:t>
            </a:r>
            <a:r>
              <a:rPr lang="en-US" sz="1400" dirty="0" err="1">
                <a:ea typeface="+mn-lt"/>
                <a:cs typeface="+mn-lt"/>
              </a:rPr>
              <a:t>len</a:t>
            </a:r>
            <a:r>
              <a:rPr lang="en-US" sz="1400" dirty="0">
                <a:ea typeface="+mn-lt"/>
                <a:cs typeface="+mn-lt"/>
              </a:rPr>
              <a:t>(plaintext)%16)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print(length)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plaintext += length*pad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print(plaintext)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ciphertext = </a:t>
            </a:r>
            <a:r>
              <a:rPr lang="en-US" sz="1400" dirty="0" err="1">
                <a:ea typeface="+mn-lt"/>
                <a:cs typeface="+mn-lt"/>
              </a:rPr>
              <a:t>obj.encrypt</a:t>
            </a:r>
            <a:r>
              <a:rPr lang="en-US" sz="1400" dirty="0">
                <a:ea typeface="+mn-lt"/>
                <a:cs typeface="+mn-lt"/>
              </a:rPr>
              <a:t>(plaintext)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print(ciphertext)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#Perform the decryption on the message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obj2 = </a:t>
            </a:r>
            <a:r>
              <a:rPr lang="en-US" sz="1400" dirty="0" err="1">
                <a:ea typeface="+mn-lt"/>
                <a:cs typeface="+mn-lt"/>
              </a:rPr>
              <a:t>AES.new</a:t>
            </a:r>
            <a:r>
              <a:rPr lang="en-US" sz="1400" dirty="0">
                <a:ea typeface="+mn-lt"/>
                <a:cs typeface="+mn-lt"/>
              </a:rPr>
              <a:t>(bytes('This is a key123',encoding ='utf-8'), AES.MODE_CBC, bytes('This is an IV456',encoding ='utf8'))</a:t>
            </a:r>
            <a:endParaRPr lang="en-US" sz="1400" dirty="0"/>
          </a:p>
          <a:p>
            <a:pPr algn="l"/>
            <a:r>
              <a:rPr lang="en-US" sz="1400" dirty="0">
                <a:ea typeface="+mn-lt"/>
                <a:cs typeface="+mn-lt"/>
              </a:rPr>
              <a:t>print(obj2.decrypt(ciphertext))</a:t>
            </a:r>
            <a:endParaRPr lang="en-US" sz="1400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6F4BEE82-9CDD-32CD-6F20-5CC47090DEBE}"/>
              </a:ext>
            </a:extLst>
          </p:cNvPr>
          <p:cNvSpPr/>
          <p:nvPr/>
        </p:nvSpPr>
        <p:spPr>
          <a:xfrm>
            <a:off x="7370994" y="3332439"/>
            <a:ext cx="1534223" cy="285581"/>
          </a:xfrm>
          <a:prstGeom prst="wedgeRoundRectCallo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encrypt</a:t>
            </a:r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AD76DDBE-64E7-B3E6-DA7D-CB93B041176E}"/>
              </a:ext>
            </a:extLst>
          </p:cNvPr>
          <p:cNvSpPr/>
          <p:nvPr/>
        </p:nvSpPr>
        <p:spPr>
          <a:xfrm>
            <a:off x="7126762" y="4631065"/>
            <a:ext cx="1534223" cy="285581"/>
          </a:xfrm>
          <a:prstGeom prst="wedgeRoundRectCallo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decrypt</a:t>
            </a:r>
            <a:endParaRPr lang="en-US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046F350-BFC6-DEF8-CC87-CB7EC67F3DCD}"/>
              </a:ext>
            </a:extLst>
          </p:cNvPr>
          <p:cNvSpPr/>
          <p:nvPr/>
        </p:nvSpPr>
        <p:spPr>
          <a:xfrm>
            <a:off x="7370994" y="2257823"/>
            <a:ext cx="1534223" cy="285581"/>
          </a:xfrm>
          <a:prstGeom prst="wedgeRoundRectCallo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encode</a:t>
            </a:r>
            <a:endParaRPr lang="en-US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2319C347-05D4-AE29-8FE6-38CAE6378A10}"/>
              </a:ext>
            </a:extLst>
          </p:cNvPr>
          <p:cNvSpPr/>
          <p:nvPr/>
        </p:nvSpPr>
        <p:spPr>
          <a:xfrm>
            <a:off x="7312379" y="1163668"/>
            <a:ext cx="1534223" cy="285581"/>
          </a:xfrm>
          <a:prstGeom prst="wedgeRoundRectCallo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941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Password Exchange: </a:t>
            </a:r>
            <a:r>
              <a:rPr lang="en-US" dirty="0">
                <a:ea typeface="+mj-lt"/>
                <a:cs typeface="+mj-lt"/>
              </a:rPr>
              <a:t>AES </a:t>
            </a:r>
            <a:r>
              <a:rPr lang="en-US" dirty="0" err="1">
                <a:ea typeface="+mj-lt"/>
                <a:cs typeface="+mj-lt"/>
              </a:rPr>
              <a:t>GoLang</a:t>
            </a:r>
            <a:r>
              <a:rPr lang="en-US" dirty="0">
                <a:ea typeface="+mj-lt"/>
                <a:cs typeface="+mj-lt"/>
              </a:rPr>
              <a:t> Code: Setup and Support</a:t>
            </a: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9A9E3EA1-3DA3-DECD-A1AE-D4FB4AF2B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56" y="1205201"/>
            <a:ext cx="6969641" cy="5129853"/>
          </a:xfrm>
          <a:prstGeom prst="rect">
            <a:avLst/>
          </a:prstGeom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AD78EBFD-A26C-74F7-8F83-A91C973D9670}"/>
              </a:ext>
            </a:extLst>
          </p:cNvPr>
          <p:cNvSpPr/>
          <p:nvPr/>
        </p:nvSpPr>
        <p:spPr>
          <a:xfrm>
            <a:off x="2738336" y="1749827"/>
            <a:ext cx="2666998" cy="498231"/>
          </a:xfrm>
          <a:prstGeom prst="wedgeRoundRectCallo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go packages needed</a:t>
            </a:r>
            <a:endParaRPr lang="en-US" dirty="0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6459EFB6-1F23-077F-30B1-66D9D378D482}"/>
              </a:ext>
            </a:extLst>
          </p:cNvPr>
          <p:cNvSpPr/>
          <p:nvPr/>
        </p:nvSpPr>
        <p:spPr>
          <a:xfrm>
            <a:off x="7531847" y="2875106"/>
            <a:ext cx="2526594" cy="498231"/>
          </a:xfrm>
          <a:prstGeom prst="wedgeRoundRectCallo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Initialization Vector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C7DF8F25-1F4C-9E49-70A1-8D7DB09005D6}"/>
              </a:ext>
            </a:extLst>
          </p:cNvPr>
          <p:cNvSpPr/>
          <p:nvPr/>
        </p:nvSpPr>
        <p:spPr>
          <a:xfrm>
            <a:off x="4793963" y="3380152"/>
            <a:ext cx="1791176" cy="498231"/>
          </a:xfrm>
          <a:prstGeom prst="wedgeRoundRectCallo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Password/Secret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A090ABF6-99AE-48D8-F825-DA1F479BE8B6}"/>
              </a:ext>
            </a:extLst>
          </p:cNvPr>
          <p:cNvSpPr/>
          <p:nvPr/>
        </p:nvSpPr>
        <p:spPr>
          <a:xfrm>
            <a:off x="4669916" y="4168733"/>
            <a:ext cx="3256560" cy="498231"/>
          </a:xfrm>
          <a:prstGeom prst="wedgeRoundRectCallo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Encoding function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603F712C-A6F5-2B38-D6E3-CA9FD8AFA7D2}"/>
              </a:ext>
            </a:extLst>
          </p:cNvPr>
          <p:cNvSpPr/>
          <p:nvPr/>
        </p:nvSpPr>
        <p:spPr>
          <a:xfrm>
            <a:off x="4696497" y="5143384"/>
            <a:ext cx="3256560" cy="498231"/>
          </a:xfrm>
          <a:prstGeom prst="wedgeRoundRectCallo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Decoding function</a:t>
            </a:r>
          </a:p>
        </p:txBody>
      </p:sp>
    </p:spTree>
    <p:extLst>
      <p:ext uri="{BB962C8B-B14F-4D97-AF65-F5344CB8AC3E}">
        <p14:creationId xmlns:p14="http://schemas.microsoft.com/office/powerpoint/2010/main" val="272785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Password Exchange: </a:t>
            </a:r>
            <a:r>
              <a:rPr lang="en-US" dirty="0">
                <a:ea typeface="+mj-lt"/>
                <a:cs typeface="+mj-lt"/>
              </a:rPr>
              <a:t>AES </a:t>
            </a:r>
            <a:r>
              <a:rPr lang="en-US" dirty="0" err="1">
                <a:ea typeface="+mj-lt"/>
                <a:cs typeface="+mj-lt"/>
              </a:rPr>
              <a:t>GoLang</a:t>
            </a:r>
            <a:r>
              <a:rPr lang="en-US" dirty="0">
                <a:ea typeface="+mj-lt"/>
                <a:cs typeface="+mj-lt"/>
              </a:rPr>
              <a:t> Code: encrypt and decrypt</a:t>
            </a: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3" name="Picture 4" descr="Text, letter&#10;&#10;Description automatically generated">
            <a:extLst>
              <a:ext uri="{FF2B5EF4-FFF2-40B4-BE49-F238E27FC236}">
                <a16:creationId xmlns:a16="http://schemas.microsoft.com/office/drawing/2014/main" id="{21CEF402-01C7-A321-6201-CF3B033BF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95" y="1279533"/>
            <a:ext cx="5268433" cy="5264726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3A81E383-D2B7-9A0C-0459-06DD1B7D8B6E}"/>
              </a:ext>
            </a:extLst>
          </p:cNvPr>
          <p:cNvSpPr/>
          <p:nvPr/>
        </p:nvSpPr>
        <p:spPr>
          <a:xfrm>
            <a:off x="4829406" y="1678943"/>
            <a:ext cx="1348153" cy="285580"/>
          </a:xfrm>
          <a:prstGeom prst="wedgeRoundRectCallo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AES Block</a:t>
            </a:r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C44C3F2E-D3C5-9CD9-7D1D-5B922EE9CDD9}"/>
              </a:ext>
            </a:extLst>
          </p:cNvPr>
          <p:cNvSpPr/>
          <p:nvPr/>
        </p:nvSpPr>
        <p:spPr>
          <a:xfrm>
            <a:off x="4829406" y="4487710"/>
            <a:ext cx="1348153" cy="285580"/>
          </a:xfrm>
          <a:prstGeom prst="wedgeRoundRectCallo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AES Block</a:t>
            </a:r>
            <a:endParaRPr lang="en-US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EF3F667-32BE-4C4A-F94E-5AE93F505D37}"/>
              </a:ext>
            </a:extLst>
          </p:cNvPr>
          <p:cNvSpPr/>
          <p:nvPr/>
        </p:nvSpPr>
        <p:spPr>
          <a:xfrm>
            <a:off x="4528148" y="3273824"/>
            <a:ext cx="1534223" cy="285581"/>
          </a:xfrm>
          <a:prstGeom prst="wedgeRoundRectCallo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encrypt</a:t>
            </a:r>
            <a:endParaRPr lang="en-US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537C8F8E-4C98-4837-7446-FAD57E629DF1}"/>
              </a:ext>
            </a:extLst>
          </p:cNvPr>
          <p:cNvSpPr/>
          <p:nvPr/>
        </p:nvSpPr>
        <p:spPr>
          <a:xfrm>
            <a:off x="4528148" y="3619382"/>
            <a:ext cx="1534223" cy="285581"/>
          </a:xfrm>
          <a:prstGeom prst="wedgeRoundRectCallo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encode</a:t>
            </a:r>
            <a:endParaRPr lang="en-US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1DDB22AD-3027-D1A8-FA18-F6B97D345486}"/>
              </a:ext>
            </a:extLst>
          </p:cNvPr>
          <p:cNvSpPr/>
          <p:nvPr/>
        </p:nvSpPr>
        <p:spPr>
          <a:xfrm>
            <a:off x="4528147" y="5852219"/>
            <a:ext cx="1534223" cy="285581"/>
          </a:xfrm>
          <a:prstGeom prst="wedgeRoundRectCallo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decrypt</a:t>
            </a:r>
            <a:endParaRPr lang="en-US" dirty="0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12C5A13D-3493-940A-D25B-EC5E1557E973}"/>
              </a:ext>
            </a:extLst>
          </p:cNvPr>
          <p:cNvSpPr/>
          <p:nvPr/>
        </p:nvSpPr>
        <p:spPr>
          <a:xfrm>
            <a:off x="3181356" y="5152242"/>
            <a:ext cx="1534223" cy="285581"/>
          </a:xfrm>
          <a:prstGeom prst="wedgeRoundRectCallo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decode</a:t>
            </a:r>
            <a:endParaRPr lang="en-US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436736C-E260-2FF4-1AAC-52C57CF2D152}"/>
              </a:ext>
            </a:extLst>
          </p:cNvPr>
          <p:cNvSpPr/>
          <p:nvPr/>
        </p:nvSpPr>
        <p:spPr>
          <a:xfrm>
            <a:off x="2134685" y="2081293"/>
            <a:ext cx="2159454" cy="275812"/>
          </a:xfrm>
          <a:prstGeom prst="wedgeRoundRectCallo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Handle Errors</a:t>
            </a:r>
            <a:endParaRPr lang="en-US" dirty="0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69CEE849-EFBA-C852-85B9-994C30AC5218}"/>
              </a:ext>
            </a:extLst>
          </p:cNvPr>
          <p:cNvSpPr/>
          <p:nvPr/>
        </p:nvSpPr>
        <p:spPr>
          <a:xfrm>
            <a:off x="2105377" y="4777601"/>
            <a:ext cx="2159454" cy="275812"/>
          </a:xfrm>
          <a:prstGeom prst="wedgeRoundRectCallo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Handle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86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Password Exchange: </a:t>
            </a:r>
            <a:r>
              <a:rPr lang="en-US" dirty="0">
                <a:ea typeface="+mj-lt"/>
                <a:cs typeface="+mj-lt"/>
              </a:rPr>
              <a:t>AES </a:t>
            </a:r>
            <a:r>
              <a:rPr lang="en-US" dirty="0" err="1">
                <a:ea typeface="+mj-lt"/>
                <a:cs typeface="+mj-lt"/>
              </a:rPr>
              <a:t>GoLang</a:t>
            </a:r>
            <a:r>
              <a:rPr lang="en-US" dirty="0">
                <a:ea typeface="+mj-lt"/>
                <a:cs typeface="+mj-lt"/>
              </a:rPr>
              <a:t> Code: main function</a:t>
            </a: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5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21542995-3C86-271F-4C7F-1EAE24EE1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54" y="1742338"/>
            <a:ext cx="7832968" cy="4350247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1DDB22AD-3027-D1A8-FA18-F6B97D345486}"/>
              </a:ext>
            </a:extLst>
          </p:cNvPr>
          <p:cNvSpPr/>
          <p:nvPr/>
        </p:nvSpPr>
        <p:spPr>
          <a:xfrm>
            <a:off x="4498840" y="2559988"/>
            <a:ext cx="2706530" cy="275812"/>
          </a:xfrm>
          <a:prstGeom prst="wedgeRoundRectCallo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User input plaintext</a:t>
            </a:r>
            <a:endParaRPr lang="en-US" dirty="0" err="1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10C6AAB6-3D17-65A7-9DA3-FD66E78BFE13}"/>
              </a:ext>
            </a:extLst>
          </p:cNvPr>
          <p:cNvSpPr/>
          <p:nvPr/>
        </p:nvSpPr>
        <p:spPr>
          <a:xfrm>
            <a:off x="7019302" y="3087526"/>
            <a:ext cx="2198530" cy="275812"/>
          </a:xfrm>
          <a:prstGeom prst="wedgeRoundRectCallo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Encrypt function</a:t>
            </a:r>
            <a:endParaRPr lang="en-US" dirty="0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E4D92DCD-C68C-C00F-98A0-F237349324EA}"/>
              </a:ext>
            </a:extLst>
          </p:cNvPr>
          <p:cNvSpPr/>
          <p:nvPr/>
        </p:nvSpPr>
        <p:spPr>
          <a:xfrm>
            <a:off x="6237762" y="4396602"/>
            <a:ext cx="2159454" cy="275812"/>
          </a:xfrm>
          <a:prstGeom prst="wedgeRoundRectCallo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Decrypt function</a:t>
            </a:r>
            <a:endParaRPr lang="en-US" dirty="0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10E5B8AB-570A-1F0F-7960-777E2D30066F}"/>
              </a:ext>
            </a:extLst>
          </p:cNvPr>
          <p:cNvSpPr/>
          <p:nvPr/>
        </p:nvSpPr>
        <p:spPr>
          <a:xfrm>
            <a:off x="3609840" y="5441911"/>
            <a:ext cx="2706530" cy="275812"/>
          </a:xfrm>
          <a:prstGeom prst="wedgeRoundRectCallo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Decrypted Text</a:t>
            </a:r>
            <a:endParaRPr lang="en-US" dirty="0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64E83CF1-FCCD-EB26-88BE-C25559D6AF20}"/>
              </a:ext>
            </a:extLst>
          </p:cNvPr>
          <p:cNvSpPr/>
          <p:nvPr/>
        </p:nvSpPr>
        <p:spPr>
          <a:xfrm>
            <a:off x="8142762" y="4943678"/>
            <a:ext cx="2159454" cy="275812"/>
          </a:xfrm>
          <a:prstGeom prst="wedgeRoundRectCallo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Handle Errors</a:t>
            </a:r>
            <a:endParaRPr lang="en-US" dirty="0"/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CA027EAA-70CB-6567-6DAB-E6F10074CCA4}"/>
              </a:ext>
            </a:extLst>
          </p:cNvPr>
          <p:cNvSpPr/>
          <p:nvPr/>
        </p:nvSpPr>
        <p:spPr>
          <a:xfrm>
            <a:off x="8211146" y="3644370"/>
            <a:ext cx="2159454" cy="275812"/>
          </a:xfrm>
          <a:prstGeom prst="wedgeRoundRectCallou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Handle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74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Password Exchange: </a:t>
            </a:r>
            <a:r>
              <a:rPr lang="en-US" dirty="0">
                <a:ea typeface="+mj-lt"/>
                <a:cs typeface="+mj-lt"/>
              </a:rPr>
              <a:t>AES </a:t>
            </a:r>
            <a:r>
              <a:rPr lang="en-US" dirty="0" err="1">
                <a:ea typeface="+mj-lt"/>
                <a:cs typeface="+mj-lt"/>
              </a:rPr>
              <a:t>GoLang</a:t>
            </a:r>
            <a:r>
              <a:rPr lang="en-US" dirty="0">
                <a:ea typeface="+mj-lt"/>
                <a:cs typeface="+mj-lt"/>
              </a:rPr>
              <a:t> Code: Running Program</a:t>
            </a: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3" name="Picture 5" descr="Text&#10;&#10;Description automatically generated">
            <a:extLst>
              <a:ext uri="{FF2B5EF4-FFF2-40B4-BE49-F238E27FC236}">
                <a16:creationId xmlns:a16="http://schemas.microsoft.com/office/drawing/2014/main" id="{49C18557-765E-3CCE-4613-67AEFC972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39" y="1866185"/>
            <a:ext cx="5918200" cy="185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23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Password Exchange: 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1F11-D172-4805-C097-83867DD4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09" y="1466164"/>
            <a:ext cx="10541790" cy="26692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  <a:hlinkClick r:id="rId2"/>
              </a:rPr>
              <a:t>https://www.geeksforgeeks.org/block-cipher-modes-of-operation/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3"/>
              </a:rPr>
              <a:t>Cryptography - SymPy 1.11 documentation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16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Password Exchange: Message Hiding: Lock-Box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1F11-D172-4805-C097-83867DD4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09" y="1466164"/>
            <a:ext cx="3563305" cy="43690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What is message hiding?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How do you get a message from the sender to the receiver without exposing the password or key</a:t>
            </a:r>
          </a:p>
          <a:p>
            <a:pPr marL="342900" indent="-34290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Lock-Box Example:</a:t>
            </a:r>
            <a:r>
              <a:rPr lang="en-US" dirty="0">
                <a:ea typeface="+mn-lt"/>
                <a:cs typeface="+mn-lt"/>
              </a:rPr>
              <a:t> the key to the lock is never shared with either party in the exchange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/>
          </a:p>
          <a:p>
            <a:pPr marL="342900" indent="-34290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5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CDD124D-5163-1E49-F86F-582F8330A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861" y="1392109"/>
            <a:ext cx="7412891" cy="407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8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Password Exchange: Cryptography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1F11-D172-4805-C097-83867DD4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09" y="1466164"/>
            <a:ext cx="7051148" cy="43690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Plaintext</a:t>
            </a:r>
            <a:r>
              <a:rPr lang="en-US" dirty="0">
                <a:ea typeface="+mn-lt"/>
                <a:cs typeface="+mn-lt"/>
              </a:rPr>
              <a:t>:  value to be encrypted that can be read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Ciphertext</a:t>
            </a:r>
            <a:r>
              <a:rPr lang="en-US" dirty="0">
                <a:ea typeface="+mn-lt"/>
                <a:cs typeface="+mn-lt"/>
              </a:rPr>
              <a:t>: Plaintext value that has been encrypted and is unreadable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Base64-encoded</a:t>
            </a:r>
            <a:r>
              <a:rPr lang="en-US" dirty="0">
                <a:ea typeface="+mn-lt"/>
                <a:cs typeface="+mn-lt"/>
              </a:rPr>
              <a:t>: encoding scheme that encodes binary data into numerically and translating it into a base 64 representation 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Passphrase</a:t>
            </a:r>
            <a:r>
              <a:rPr lang="en-US" dirty="0">
                <a:ea typeface="+mn-lt"/>
                <a:cs typeface="+mn-lt"/>
              </a:rPr>
              <a:t>: ASCII string password used to generate the encryption Key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Salt</a:t>
            </a:r>
            <a:r>
              <a:rPr lang="en-US" dirty="0">
                <a:ea typeface="+mn-lt"/>
                <a:cs typeface="+mn-lt"/>
              </a:rPr>
              <a:t>: ASCII string used with the passphrase to generate the encryption Key. Simple dictionary attack against the encrypted values becomes impractical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/>
          </a:p>
          <a:p>
            <a:pPr marL="342900" indent="-34290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8C0A057-A687-E3BB-CAC1-CD3F10F50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999" y="1976438"/>
            <a:ext cx="3039695" cy="247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1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Password Exchange: </a:t>
            </a:r>
            <a:r>
              <a:rPr lang="en-US" dirty="0">
                <a:ea typeface="+mj-lt"/>
                <a:cs typeface="+mj-lt"/>
              </a:rPr>
              <a:t>Cryptography Terms</a:t>
            </a: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129049-79B9-5ABA-8D80-745E9C5C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956" y="1541670"/>
            <a:ext cx="7813158" cy="48735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Initialization Vector</a:t>
            </a:r>
            <a:r>
              <a:rPr lang="en-US" dirty="0">
                <a:ea typeface="+mn-lt"/>
                <a:cs typeface="+mn-lt"/>
              </a:rPr>
              <a:t>: Used to guarantee the use of the same key will result in a different output stream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Key Size</a:t>
            </a:r>
            <a:r>
              <a:rPr lang="en-US" dirty="0">
                <a:ea typeface="+mn-lt"/>
                <a:cs typeface="+mn-lt"/>
              </a:rPr>
              <a:t>:  The larger the key size the more overhead it will take to process the encrypting and decrypting of the data. A larger key size will make it more secure.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MAC: Message Authentication Code or HMAC</a:t>
            </a:r>
            <a:r>
              <a:rPr lang="en-US" dirty="0">
                <a:ea typeface="+mn-lt"/>
                <a:cs typeface="+mn-lt"/>
              </a:rPr>
              <a:t> - used to authenticate a message that it came from the sender authenticity (verified by who possess the secret key) and provides message data integrity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Padding</a:t>
            </a:r>
            <a:r>
              <a:rPr lang="en-US" dirty="0">
                <a:ea typeface="+mn-lt"/>
                <a:cs typeface="+mn-lt"/>
              </a:rPr>
              <a:t> is adding data to the message to fill the block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Exclusive or XOR</a:t>
            </a:r>
            <a:r>
              <a:rPr lang="en-US" dirty="0"/>
              <a:t> is a logical operation that is true if and only if its arguments differ. Shown as the crosshairs symbol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4" descr="Table&#10;&#10;Description automatically generated">
            <a:extLst>
              <a:ext uri="{FF2B5EF4-FFF2-40B4-BE49-F238E27FC236}">
                <a16:creationId xmlns:a16="http://schemas.microsoft.com/office/drawing/2014/main" id="{EE61A266-0CB4-E0A5-408E-347F06BFD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807" y="3752241"/>
            <a:ext cx="3032613" cy="2811828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9D8EC199-ED70-AC92-A3A3-2288BFB8D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768" y="1116746"/>
            <a:ext cx="3039695" cy="247527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73FF56B-D03B-C604-8815-4C5B49898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4757" y="5511966"/>
            <a:ext cx="566487" cy="56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3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Password Exchange: AES and 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1F11-D172-4805-C097-83867DD4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09" y="1466164"/>
            <a:ext cx="11127320" cy="210241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AES is a 128-bit (Block size) (16-byte) block cipher - so you need to pad the data to a multiple of 16 bytes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For AES-128, AES-196 and AES-256 - key needs to be either 16, 24 or 32 bytes long 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F99977C1-4214-372D-DC6E-1E9DE4022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81" y="2753887"/>
            <a:ext cx="7473949" cy="331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5901"/>
            <a:ext cx="10134600" cy="957184"/>
          </a:xfrm>
        </p:spPr>
        <p:txBody>
          <a:bodyPr>
            <a:normAutofit/>
          </a:bodyPr>
          <a:lstStyle/>
          <a:p>
            <a:r>
              <a:rPr lang="en-US" dirty="0"/>
              <a:t>Password Exchange: AES Block Modes of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1F11-D172-4805-C097-83867DD4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09" y="1466164"/>
            <a:ext cx="4618570" cy="45471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following block cipher modes provide confidentiality but do not protect against accidental modification or malicious tampering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ECB and CBC need to be padded before encryption</a:t>
            </a:r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ECB: Electronic Codebook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CBC: Cipher block chaining</a:t>
            </a:r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OFB: Output Feedback</a:t>
            </a:r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CFB: Cipher feedback</a:t>
            </a:r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CTR Counter</a:t>
            </a:r>
          </a:p>
          <a:p>
            <a:endParaRPr lang="en-US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pic>
        <p:nvPicPr>
          <p:cNvPr id="7" name="Picture 12" descr="Table&#10;&#10;Description automatically generated">
            <a:extLst>
              <a:ext uri="{FF2B5EF4-FFF2-40B4-BE49-F238E27FC236}">
                <a16:creationId xmlns:a16="http://schemas.microsoft.com/office/drawing/2014/main" id="{CC0EC6B0-7789-4FDF-0854-C12EECCA5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154" y="1413695"/>
            <a:ext cx="5683887" cy="390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54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777" y="167055"/>
            <a:ext cx="10134600" cy="742261"/>
          </a:xfrm>
        </p:spPr>
        <p:txBody>
          <a:bodyPr>
            <a:normAutofit/>
          </a:bodyPr>
          <a:lstStyle/>
          <a:p>
            <a:r>
              <a:rPr lang="en-US" dirty="0"/>
              <a:t>Password Exchange: </a:t>
            </a:r>
            <a:r>
              <a:rPr lang="en-US" dirty="0">
                <a:ea typeface="+mj-lt"/>
                <a:cs typeface="+mj-lt"/>
              </a:rPr>
              <a:t>Electronic Codebook (ECB)</a:t>
            </a: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129049-79B9-5ABA-8D80-745E9C5C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165" y="1435344"/>
            <a:ext cx="3959196" cy="54249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ECB – simplest and not used any more.</a:t>
            </a: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dirty="0"/>
              <a:t>A codebook contains a lookup table for coding and decoding; each word or phrase has one or more strings which replace it.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dirty="0"/>
              <a:t>Codebook with superencryption was the most used cryptographic method of World War I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Key - go to page 187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Lookup code # and get the word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No IV no randomness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BAA7D09F-BB0A-CE64-81DF-874BB71B2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900" y="1323944"/>
            <a:ext cx="5907616" cy="508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04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ADD-1FD0-DD47-451F-F65B4F5E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777" y="167055"/>
            <a:ext cx="10134600" cy="742261"/>
          </a:xfrm>
        </p:spPr>
        <p:txBody>
          <a:bodyPr>
            <a:normAutofit/>
          </a:bodyPr>
          <a:lstStyle/>
          <a:p>
            <a:r>
              <a:rPr lang="en-US" dirty="0"/>
              <a:t>Password Exchange: </a:t>
            </a:r>
            <a:r>
              <a:rPr lang="en-US" dirty="0">
                <a:ea typeface="+mj-lt"/>
                <a:cs typeface="+mj-lt"/>
              </a:rPr>
              <a:t>Electronic Codebook (ECB)</a:t>
            </a: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BF59E5F-5614-E19E-64E3-678BA904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379386"/>
            <a:ext cx="622853" cy="68792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129049-79B9-5ABA-8D80-745E9C5C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165" y="1435344"/>
            <a:ext cx="3959196" cy="54249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ECB – simplest and not used any more.</a:t>
            </a: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dirty="0"/>
              <a:t>64 bit blocks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The message is divided into blocks, and each block is encrypted separately.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ECB uses simple substitution rather than an initialization vector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Because ECB encrypts identical plaintext blocks into identical ciphertext blocks, it does not hide data patterns well.</a:t>
            </a:r>
          </a:p>
          <a:p>
            <a:endParaRPr lang="en-US" dirty="0"/>
          </a:p>
        </p:txBody>
      </p:sp>
      <p:pic>
        <p:nvPicPr>
          <p:cNvPr id="3" name="Picture 5" descr="Diagram&#10;&#10;Description automatically generated">
            <a:extLst>
              <a:ext uri="{FF2B5EF4-FFF2-40B4-BE49-F238E27FC236}">
                <a16:creationId xmlns:a16="http://schemas.microsoft.com/office/drawing/2014/main" id="{A15C110E-868D-BE87-1F5D-F88924972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234" y="1104864"/>
            <a:ext cx="6860116" cy="508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22606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RegularSeedLeftStep">
      <a:dk1>
        <a:srgbClr val="000000"/>
      </a:dk1>
      <a:lt1>
        <a:srgbClr val="FFFFFF"/>
      </a:lt1>
      <a:dk2>
        <a:srgbClr val="1B212F"/>
      </a:dk2>
      <a:lt2>
        <a:srgbClr val="F0F3F0"/>
      </a:lt2>
      <a:accent1>
        <a:srgbClr val="DD29E7"/>
      </a:accent1>
      <a:accent2>
        <a:srgbClr val="7C17D5"/>
      </a:accent2>
      <a:accent3>
        <a:srgbClr val="432DE7"/>
      </a:accent3>
      <a:accent4>
        <a:srgbClr val="1750D5"/>
      </a:accent4>
      <a:accent5>
        <a:srgbClr val="29B1E7"/>
      </a:accent5>
      <a:accent6>
        <a:srgbClr val="15C1AA"/>
      </a:accent6>
      <a:hlink>
        <a:srgbClr val="3A9F35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26</Slides>
  <Notes>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AdornVTI</vt:lpstr>
      <vt:lpstr>Office Theme</vt:lpstr>
      <vt:lpstr>Office Theme</vt:lpstr>
      <vt:lpstr>IST 402 Network Security Password Exchange LM2</vt:lpstr>
      <vt:lpstr>Password Exchange: Message Hiding: Lock-Box</vt:lpstr>
      <vt:lpstr>Password Exchange: Message Hiding: Lock-Box</vt:lpstr>
      <vt:lpstr>Password Exchange: Cryptography Terms</vt:lpstr>
      <vt:lpstr>Password Exchange: Cryptography Terms</vt:lpstr>
      <vt:lpstr>Password Exchange: AES and TLS</vt:lpstr>
      <vt:lpstr>Password Exchange: AES Block Modes of Operation</vt:lpstr>
      <vt:lpstr>Password Exchange: Electronic Codebook (ECB)</vt:lpstr>
      <vt:lpstr>Password Exchange: Electronic Codebook (ECB)</vt:lpstr>
      <vt:lpstr>Password Exchange: CBC Block Cipher Mode</vt:lpstr>
      <vt:lpstr>Password Exchange: CBC Block Cipher Mode</vt:lpstr>
      <vt:lpstr>Password Exchange: CBF block cipher mode</vt:lpstr>
      <vt:lpstr>Password Exchange: Counter Mode</vt:lpstr>
      <vt:lpstr>Password Exchange: OFB Output Feedback mode</vt:lpstr>
      <vt:lpstr>Password Exchange: OFB Output Feedback mode</vt:lpstr>
      <vt:lpstr>Password Exchange: Symmetric Keys</vt:lpstr>
      <vt:lpstr>Password Exchange: Key Exhange: asymmetrical cryptography</vt:lpstr>
      <vt:lpstr>Password Exchange: Kid-RSA</vt:lpstr>
      <vt:lpstr>Password Exchange: Kid-RSA</vt:lpstr>
      <vt:lpstr>Password Exchange: Kid-RSA</vt:lpstr>
      <vt:lpstr>Password Exchange: AES Python Code</vt:lpstr>
      <vt:lpstr>Password Exchange: AES GoLang Code: Setup and Support</vt:lpstr>
      <vt:lpstr>Password Exchange: AES GoLang Code: encrypt and decrypt</vt:lpstr>
      <vt:lpstr>Password Exchange: AES GoLang Code: main function</vt:lpstr>
      <vt:lpstr>Password Exchange: AES GoLang Code: Running Program</vt:lpstr>
      <vt:lpstr>Password Exchange: 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1215</cp:revision>
  <dcterms:created xsi:type="dcterms:W3CDTF">2022-12-20T03:23:18Z</dcterms:created>
  <dcterms:modified xsi:type="dcterms:W3CDTF">2023-03-20T14:22:55Z</dcterms:modified>
</cp:coreProperties>
</file>