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 id="2147483698" r:id="rId3"/>
    <p:sldMasterId id="2147483648" r:id="rId4"/>
  </p:sldMasterIdLst>
  <p:notesMasterIdLst>
    <p:notesMasterId r:id="rId27"/>
  </p:notesMasterIdLst>
  <p:sldIdLst>
    <p:sldId id="258" r:id="rId5"/>
    <p:sldId id="375" r:id="rId6"/>
    <p:sldId id="379" r:id="rId7"/>
    <p:sldId id="380" r:id="rId8"/>
    <p:sldId id="383" r:id="rId9"/>
    <p:sldId id="381" r:id="rId10"/>
    <p:sldId id="384" r:id="rId11"/>
    <p:sldId id="385" r:id="rId12"/>
    <p:sldId id="386" r:id="rId13"/>
    <p:sldId id="387" r:id="rId14"/>
    <p:sldId id="388" r:id="rId15"/>
    <p:sldId id="389" r:id="rId16"/>
    <p:sldId id="390" r:id="rId17"/>
    <p:sldId id="391" r:id="rId18"/>
    <p:sldId id="392" r:id="rId19"/>
    <p:sldId id="393" r:id="rId20"/>
    <p:sldId id="382" r:id="rId21"/>
    <p:sldId id="378" r:id="rId22"/>
    <p:sldId id="394" r:id="rId23"/>
    <p:sldId id="377" r:id="rId24"/>
    <p:sldId id="376" r:id="rId25"/>
    <p:sldId id="35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5D9475-C224-439D-8028-C36D817FC001}" v="364" dt="2023-04-23T14:47:22.073"/>
    <p1510:client id="{AE3F9CC1-0F64-2970-0025-D12F627BF265}" v="9" dt="2023-04-22T23:50:05.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B594-6F4F-4A23-A62E-69E8517A3B1A}" type="datetimeFigureOut">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49DC2-6260-4BAF-92AC-94D1D769DB71}" type="slidenum">
              <a:t>‹#›</a:t>
            </a:fld>
            <a:endParaRPr lang="en-US"/>
          </a:p>
        </p:txBody>
      </p:sp>
    </p:spTree>
    <p:extLst>
      <p:ext uri="{BB962C8B-B14F-4D97-AF65-F5344CB8AC3E}">
        <p14:creationId xmlns:p14="http://schemas.microsoft.com/office/powerpoint/2010/main" val="50478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28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6404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634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047267-9700-EE40-900B-D5838346DBE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5096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47267-9700-EE40-900B-D5838346DBE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04680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47267-9700-EE40-900B-D5838346DBE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42299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047267-9700-EE40-900B-D5838346DBEB}"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865979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047267-9700-EE40-900B-D5838346DBEB}"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805776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047267-9700-EE40-900B-D5838346DBEB}"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1438904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47267-9700-EE40-900B-D5838346DBEB}"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846750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47267-9700-EE40-900B-D5838346DBEB}"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211020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29784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47267-9700-EE40-900B-D5838346DBEB}"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468802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47267-9700-EE40-900B-D5838346DBE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41410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47267-9700-EE40-900B-D5838346DBE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BCA98-D3EC-8D4D-A90E-14A438EADC46}" type="slidenum">
              <a:rPr lang="en-US" smtClean="0"/>
              <a:t>‹#›</a:t>
            </a:fld>
            <a:endParaRPr lang="en-US"/>
          </a:p>
        </p:txBody>
      </p:sp>
    </p:spTree>
    <p:extLst>
      <p:ext uri="{BB962C8B-B14F-4D97-AF65-F5344CB8AC3E}">
        <p14:creationId xmlns:p14="http://schemas.microsoft.com/office/powerpoint/2010/main" val="204882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098662C-A785-35DA-878D-6AA48A8BC6CC}"/>
              </a:ext>
            </a:extLst>
          </p:cNvPr>
          <p:cNvSpPr>
            <a:spLocks noGrp="1"/>
          </p:cNvSpPr>
          <p:nvPr>
            <p:ph type="dt" sz="half" idx="10"/>
          </p:nvPr>
        </p:nvSpPr>
        <p:spPr/>
        <p:txBody>
          <a:bodyPr/>
          <a:lstStyle>
            <a:lvl1pPr>
              <a:defRPr/>
            </a:lvl1pPr>
          </a:lstStyle>
          <a:p>
            <a:pPr>
              <a:defRPr/>
            </a:pPr>
            <a:fld id="{59929126-91F2-455C-883F-08E2C603CD16}" type="datetimeFigureOut">
              <a:rPr lang="en-US"/>
              <a:pPr>
                <a:defRPr/>
              </a:pPr>
              <a:t>4/23/2023</a:t>
            </a:fld>
            <a:endParaRPr lang="en-US"/>
          </a:p>
        </p:txBody>
      </p:sp>
      <p:sp>
        <p:nvSpPr>
          <p:cNvPr id="5" name="Footer Placeholder 4">
            <a:extLst>
              <a:ext uri="{FF2B5EF4-FFF2-40B4-BE49-F238E27FC236}">
                <a16:creationId xmlns:a16="http://schemas.microsoft.com/office/drawing/2014/main" id="{591CD777-4DE0-0168-97B6-F81CE713D6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4D031F-3335-9BAC-7C5C-B4DB3D438FE8}"/>
              </a:ext>
            </a:extLst>
          </p:cNvPr>
          <p:cNvSpPr>
            <a:spLocks noGrp="1"/>
          </p:cNvSpPr>
          <p:nvPr>
            <p:ph type="sldNum" sz="quarter" idx="12"/>
          </p:nvPr>
        </p:nvSpPr>
        <p:spPr/>
        <p:txBody>
          <a:bodyPr/>
          <a:lstStyle>
            <a:lvl1pPr>
              <a:defRPr/>
            </a:lvl1pPr>
          </a:lstStyle>
          <a:p>
            <a:fld id="{72ED1082-B2E1-4770-B53C-9B3F89F1B2E1}" type="slidenum">
              <a:rPr lang="en-US" altLang="en-US"/>
              <a:pPr/>
              <a:t>‹#›</a:t>
            </a:fld>
            <a:endParaRPr lang="en-US" altLang="en-US"/>
          </a:p>
        </p:txBody>
      </p:sp>
    </p:spTree>
    <p:extLst>
      <p:ext uri="{BB962C8B-B14F-4D97-AF65-F5344CB8AC3E}">
        <p14:creationId xmlns:p14="http://schemas.microsoft.com/office/powerpoint/2010/main" val="201184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8E2AF-B911-F0ED-400E-2583F8B54087}"/>
              </a:ext>
            </a:extLst>
          </p:cNvPr>
          <p:cNvSpPr>
            <a:spLocks noGrp="1"/>
          </p:cNvSpPr>
          <p:nvPr>
            <p:ph type="dt" sz="half" idx="10"/>
          </p:nvPr>
        </p:nvSpPr>
        <p:spPr/>
        <p:txBody>
          <a:bodyPr/>
          <a:lstStyle>
            <a:lvl1pPr>
              <a:defRPr/>
            </a:lvl1pPr>
          </a:lstStyle>
          <a:p>
            <a:pPr>
              <a:defRPr/>
            </a:pPr>
            <a:fld id="{801E668C-8A1D-4546-B4DC-279EAB132CA4}" type="datetimeFigureOut">
              <a:rPr lang="en-US"/>
              <a:pPr>
                <a:defRPr/>
              </a:pPr>
              <a:t>4/23/2023</a:t>
            </a:fld>
            <a:endParaRPr lang="en-US"/>
          </a:p>
        </p:txBody>
      </p:sp>
      <p:sp>
        <p:nvSpPr>
          <p:cNvPr id="5" name="Footer Placeholder 4">
            <a:extLst>
              <a:ext uri="{FF2B5EF4-FFF2-40B4-BE49-F238E27FC236}">
                <a16:creationId xmlns:a16="http://schemas.microsoft.com/office/drawing/2014/main" id="{6FC638B4-BF85-5651-CD42-1414821CAE7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DE2340-1A40-2A4C-B14A-BE89B642C556}"/>
              </a:ext>
            </a:extLst>
          </p:cNvPr>
          <p:cNvSpPr>
            <a:spLocks noGrp="1"/>
          </p:cNvSpPr>
          <p:nvPr>
            <p:ph type="sldNum" sz="quarter" idx="12"/>
          </p:nvPr>
        </p:nvSpPr>
        <p:spPr/>
        <p:txBody>
          <a:bodyPr/>
          <a:lstStyle>
            <a:lvl1pPr>
              <a:defRPr/>
            </a:lvl1pPr>
          </a:lstStyle>
          <a:p>
            <a:fld id="{B313117D-3667-4C68-8272-269D0BF25F5C}" type="slidenum">
              <a:rPr lang="en-US" altLang="en-US"/>
              <a:pPr/>
              <a:t>‹#›</a:t>
            </a:fld>
            <a:endParaRPr lang="en-US" altLang="en-US"/>
          </a:p>
        </p:txBody>
      </p:sp>
    </p:spTree>
    <p:extLst>
      <p:ext uri="{BB962C8B-B14F-4D97-AF65-F5344CB8AC3E}">
        <p14:creationId xmlns:p14="http://schemas.microsoft.com/office/powerpoint/2010/main" val="3760688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85A961-6A22-3DAB-A2CD-F7F177C6BA62}"/>
              </a:ext>
            </a:extLst>
          </p:cNvPr>
          <p:cNvSpPr>
            <a:spLocks noGrp="1"/>
          </p:cNvSpPr>
          <p:nvPr>
            <p:ph type="dt" sz="half" idx="10"/>
          </p:nvPr>
        </p:nvSpPr>
        <p:spPr/>
        <p:txBody>
          <a:bodyPr/>
          <a:lstStyle>
            <a:lvl1pPr>
              <a:defRPr/>
            </a:lvl1pPr>
          </a:lstStyle>
          <a:p>
            <a:pPr>
              <a:defRPr/>
            </a:pPr>
            <a:fld id="{BAAEE4FD-100B-413A-A7F9-1ABDFB62D29E}" type="datetimeFigureOut">
              <a:rPr lang="en-US"/>
              <a:pPr>
                <a:defRPr/>
              </a:pPr>
              <a:t>4/23/2023</a:t>
            </a:fld>
            <a:endParaRPr lang="en-US"/>
          </a:p>
        </p:txBody>
      </p:sp>
      <p:sp>
        <p:nvSpPr>
          <p:cNvPr id="5" name="Footer Placeholder 4">
            <a:extLst>
              <a:ext uri="{FF2B5EF4-FFF2-40B4-BE49-F238E27FC236}">
                <a16:creationId xmlns:a16="http://schemas.microsoft.com/office/drawing/2014/main" id="{284078CB-2CBC-5BA1-0B81-B22DD0192A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6810F0-712D-DE90-6D81-F2F24CE32142}"/>
              </a:ext>
            </a:extLst>
          </p:cNvPr>
          <p:cNvSpPr>
            <a:spLocks noGrp="1"/>
          </p:cNvSpPr>
          <p:nvPr>
            <p:ph type="sldNum" sz="quarter" idx="12"/>
          </p:nvPr>
        </p:nvSpPr>
        <p:spPr/>
        <p:txBody>
          <a:bodyPr/>
          <a:lstStyle>
            <a:lvl1pPr>
              <a:defRPr/>
            </a:lvl1pPr>
          </a:lstStyle>
          <a:p>
            <a:fld id="{C75FB587-4EC1-4541-915A-DDC83A993C94}" type="slidenum">
              <a:rPr lang="en-US" altLang="en-US"/>
              <a:pPr/>
              <a:t>‹#›</a:t>
            </a:fld>
            <a:endParaRPr lang="en-US" altLang="en-US"/>
          </a:p>
        </p:txBody>
      </p:sp>
    </p:spTree>
    <p:extLst>
      <p:ext uri="{BB962C8B-B14F-4D97-AF65-F5344CB8AC3E}">
        <p14:creationId xmlns:p14="http://schemas.microsoft.com/office/powerpoint/2010/main" val="44278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453294D-5504-2722-B9BC-3EC0911771CF}"/>
              </a:ext>
            </a:extLst>
          </p:cNvPr>
          <p:cNvSpPr>
            <a:spLocks noGrp="1"/>
          </p:cNvSpPr>
          <p:nvPr>
            <p:ph type="dt" sz="half" idx="10"/>
          </p:nvPr>
        </p:nvSpPr>
        <p:spPr/>
        <p:txBody>
          <a:bodyPr/>
          <a:lstStyle>
            <a:lvl1pPr>
              <a:defRPr/>
            </a:lvl1pPr>
          </a:lstStyle>
          <a:p>
            <a:pPr>
              <a:defRPr/>
            </a:pPr>
            <a:fld id="{96D8D2B4-6A06-4F6B-B205-69C510F029A5}" type="datetimeFigureOut">
              <a:rPr lang="en-US"/>
              <a:pPr>
                <a:defRPr/>
              </a:pPr>
              <a:t>4/23/2023</a:t>
            </a:fld>
            <a:endParaRPr lang="en-US"/>
          </a:p>
        </p:txBody>
      </p:sp>
      <p:sp>
        <p:nvSpPr>
          <p:cNvPr id="6" name="Footer Placeholder 4">
            <a:extLst>
              <a:ext uri="{FF2B5EF4-FFF2-40B4-BE49-F238E27FC236}">
                <a16:creationId xmlns:a16="http://schemas.microsoft.com/office/drawing/2014/main" id="{D99B4C1F-74AE-D648-ABCB-384924E6A9C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F1824B8-451A-772A-2E21-EE7BFCD021CF}"/>
              </a:ext>
            </a:extLst>
          </p:cNvPr>
          <p:cNvSpPr>
            <a:spLocks noGrp="1"/>
          </p:cNvSpPr>
          <p:nvPr>
            <p:ph type="sldNum" sz="quarter" idx="12"/>
          </p:nvPr>
        </p:nvSpPr>
        <p:spPr/>
        <p:txBody>
          <a:bodyPr/>
          <a:lstStyle>
            <a:lvl1pPr>
              <a:defRPr/>
            </a:lvl1pPr>
          </a:lstStyle>
          <a:p>
            <a:fld id="{B54BE2B6-8743-4ABC-A2E5-F4C9AE435CF4}" type="slidenum">
              <a:rPr lang="en-US" altLang="en-US"/>
              <a:pPr/>
              <a:t>‹#›</a:t>
            </a:fld>
            <a:endParaRPr lang="en-US" altLang="en-US"/>
          </a:p>
        </p:txBody>
      </p:sp>
    </p:spTree>
    <p:extLst>
      <p:ext uri="{BB962C8B-B14F-4D97-AF65-F5344CB8AC3E}">
        <p14:creationId xmlns:p14="http://schemas.microsoft.com/office/powerpoint/2010/main" val="2087348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282D4FB-201B-D2C1-841A-E5D8DB6208BD}"/>
              </a:ext>
            </a:extLst>
          </p:cNvPr>
          <p:cNvSpPr>
            <a:spLocks noGrp="1"/>
          </p:cNvSpPr>
          <p:nvPr>
            <p:ph type="dt" sz="half" idx="10"/>
          </p:nvPr>
        </p:nvSpPr>
        <p:spPr/>
        <p:txBody>
          <a:bodyPr/>
          <a:lstStyle>
            <a:lvl1pPr>
              <a:defRPr/>
            </a:lvl1pPr>
          </a:lstStyle>
          <a:p>
            <a:pPr>
              <a:defRPr/>
            </a:pPr>
            <a:fld id="{4F15B98B-D1EB-4B88-98E6-7209E3BDC616}" type="datetimeFigureOut">
              <a:rPr lang="en-US"/>
              <a:pPr>
                <a:defRPr/>
              </a:pPr>
              <a:t>4/23/2023</a:t>
            </a:fld>
            <a:endParaRPr lang="en-US"/>
          </a:p>
        </p:txBody>
      </p:sp>
      <p:sp>
        <p:nvSpPr>
          <p:cNvPr id="8" name="Footer Placeholder 4">
            <a:extLst>
              <a:ext uri="{FF2B5EF4-FFF2-40B4-BE49-F238E27FC236}">
                <a16:creationId xmlns:a16="http://schemas.microsoft.com/office/drawing/2014/main" id="{B0C7C8E1-CAE0-CB34-DC71-5637D6AE994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CC7BEFD-F65C-E655-A62E-E72E39B45504}"/>
              </a:ext>
            </a:extLst>
          </p:cNvPr>
          <p:cNvSpPr>
            <a:spLocks noGrp="1"/>
          </p:cNvSpPr>
          <p:nvPr>
            <p:ph type="sldNum" sz="quarter" idx="12"/>
          </p:nvPr>
        </p:nvSpPr>
        <p:spPr/>
        <p:txBody>
          <a:bodyPr/>
          <a:lstStyle>
            <a:lvl1pPr>
              <a:defRPr/>
            </a:lvl1pPr>
          </a:lstStyle>
          <a:p>
            <a:fld id="{CBE3A70B-3876-4993-BA4D-FB313A232CE8}" type="slidenum">
              <a:rPr lang="en-US" altLang="en-US"/>
              <a:pPr/>
              <a:t>‹#›</a:t>
            </a:fld>
            <a:endParaRPr lang="en-US" altLang="en-US"/>
          </a:p>
        </p:txBody>
      </p:sp>
    </p:spTree>
    <p:extLst>
      <p:ext uri="{BB962C8B-B14F-4D97-AF65-F5344CB8AC3E}">
        <p14:creationId xmlns:p14="http://schemas.microsoft.com/office/powerpoint/2010/main" val="30951052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7D06771-4F1F-2E7E-6CC2-69511564F15F}"/>
              </a:ext>
            </a:extLst>
          </p:cNvPr>
          <p:cNvSpPr>
            <a:spLocks noGrp="1"/>
          </p:cNvSpPr>
          <p:nvPr>
            <p:ph type="dt" sz="half" idx="10"/>
          </p:nvPr>
        </p:nvSpPr>
        <p:spPr/>
        <p:txBody>
          <a:bodyPr/>
          <a:lstStyle>
            <a:lvl1pPr>
              <a:defRPr/>
            </a:lvl1pPr>
          </a:lstStyle>
          <a:p>
            <a:pPr>
              <a:defRPr/>
            </a:pPr>
            <a:fld id="{AE72D812-E2BF-475A-9D19-7960FFB3F914}" type="datetimeFigureOut">
              <a:rPr lang="en-US"/>
              <a:pPr>
                <a:defRPr/>
              </a:pPr>
              <a:t>4/23/2023</a:t>
            </a:fld>
            <a:endParaRPr lang="en-US"/>
          </a:p>
        </p:txBody>
      </p:sp>
      <p:sp>
        <p:nvSpPr>
          <p:cNvPr id="4" name="Footer Placeholder 4">
            <a:extLst>
              <a:ext uri="{FF2B5EF4-FFF2-40B4-BE49-F238E27FC236}">
                <a16:creationId xmlns:a16="http://schemas.microsoft.com/office/drawing/2014/main" id="{E9F0916F-1631-3AE4-EE57-369466908C7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A06C031-10AD-3A49-0E4E-1C82CE509F4A}"/>
              </a:ext>
            </a:extLst>
          </p:cNvPr>
          <p:cNvSpPr>
            <a:spLocks noGrp="1"/>
          </p:cNvSpPr>
          <p:nvPr>
            <p:ph type="sldNum" sz="quarter" idx="12"/>
          </p:nvPr>
        </p:nvSpPr>
        <p:spPr/>
        <p:txBody>
          <a:bodyPr/>
          <a:lstStyle>
            <a:lvl1pPr>
              <a:defRPr/>
            </a:lvl1pPr>
          </a:lstStyle>
          <a:p>
            <a:fld id="{13B79AF9-B08A-40AC-8140-C64BE7AC7477}" type="slidenum">
              <a:rPr lang="en-US" altLang="en-US"/>
              <a:pPr/>
              <a:t>‹#›</a:t>
            </a:fld>
            <a:endParaRPr lang="en-US" altLang="en-US"/>
          </a:p>
        </p:txBody>
      </p:sp>
    </p:spTree>
    <p:extLst>
      <p:ext uri="{BB962C8B-B14F-4D97-AF65-F5344CB8AC3E}">
        <p14:creationId xmlns:p14="http://schemas.microsoft.com/office/powerpoint/2010/main" val="2872388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0F55A70-BAFC-D3C4-FA0A-2D0D41ECEEF4}"/>
              </a:ext>
            </a:extLst>
          </p:cNvPr>
          <p:cNvSpPr>
            <a:spLocks noGrp="1"/>
          </p:cNvSpPr>
          <p:nvPr>
            <p:ph type="dt" sz="half" idx="10"/>
          </p:nvPr>
        </p:nvSpPr>
        <p:spPr/>
        <p:txBody>
          <a:bodyPr/>
          <a:lstStyle>
            <a:lvl1pPr>
              <a:defRPr/>
            </a:lvl1pPr>
          </a:lstStyle>
          <a:p>
            <a:pPr>
              <a:defRPr/>
            </a:pPr>
            <a:fld id="{26C82B79-405D-4364-8733-D9537D677801}" type="datetimeFigureOut">
              <a:rPr lang="en-US"/>
              <a:pPr>
                <a:defRPr/>
              </a:pPr>
              <a:t>4/23/2023</a:t>
            </a:fld>
            <a:endParaRPr lang="en-US"/>
          </a:p>
        </p:txBody>
      </p:sp>
      <p:sp>
        <p:nvSpPr>
          <p:cNvPr id="3" name="Footer Placeholder 4">
            <a:extLst>
              <a:ext uri="{FF2B5EF4-FFF2-40B4-BE49-F238E27FC236}">
                <a16:creationId xmlns:a16="http://schemas.microsoft.com/office/drawing/2014/main" id="{65C3E0EF-8BD7-1FED-F3FC-A60A53020C0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B9E96E9-80A4-D168-16C8-ABB6796F6A55}"/>
              </a:ext>
            </a:extLst>
          </p:cNvPr>
          <p:cNvSpPr>
            <a:spLocks noGrp="1"/>
          </p:cNvSpPr>
          <p:nvPr>
            <p:ph type="sldNum" sz="quarter" idx="12"/>
          </p:nvPr>
        </p:nvSpPr>
        <p:spPr/>
        <p:txBody>
          <a:bodyPr/>
          <a:lstStyle>
            <a:lvl1pPr>
              <a:defRPr/>
            </a:lvl1pPr>
          </a:lstStyle>
          <a:p>
            <a:fld id="{44B9293C-6FAA-4A79-B75D-F1AD157CE449}" type="slidenum">
              <a:rPr lang="en-US" altLang="en-US"/>
              <a:pPr/>
              <a:t>‹#›</a:t>
            </a:fld>
            <a:endParaRPr lang="en-US" altLang="en-US"/>
          </a:p>
        </p:txBody>
      </p:sp>
    </p:spTree>
    <p:extLst>
      <p:ext uri="{BB962C8B-B14F-4D97-AF65-F5344CB8AC3E}">
        <p14:creationId xmlns:p14="http://schemas.microsoft.com/office/powerpoint/2010/main" val="374339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584768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5BC25B-B2C0-F36B-6EA7-F574D1014B52}"/>
              </a:ext>
            </a:extLst>
          </p:cNvPr>
          <p:cNvSpPr>
            <a:spLocks noGrp="1"/>
          </p:cNvSpPr>
          <p:nvPr>
            <p:ph type="dt" sz="half" idx="10"/>
          </p:nvPr>
        </p:nvSpPr>
        <p:spPr/>
        <p:txBody>
          <a:bodyPr/>
          <a:lstStyle>
            <a:lvl1pPr>
              <a:defRPr/>
            </a:lvl1pPr>
          </a:lstStyle>
          <a:p>
            <a:pPr>
              <a:defRPr/>
            </a:pPr>
            <a:fld id="{BDEB2463-1DE5-467C-B268-282F3FC68DD2}" type="datetimeFigureOut">
              <a:rPr lang="en-US"/>
              <a:pPr>
                <a:defRPr/>
              </a:pPr>
              <a:t>4/23/2023</a:t>
            </a:fld>
            <a:endParaRPr lang="en-US"/>
          </a:p>
        </p:txBody>
      </p:sp>
      <p:sp>
        <p:nvSpPr>
          <p:cNvPr id="6" name="Footer Placeholder 4">
            <a:extLst>
              <a:ext uri="{FF2B5EF4-FFF2-40B4-BE49-F238E27FC236}">
                <a16:creationId xmlns:a16="http://schemas.microsoft.com/office/drawing/2014/main" id="{F29EF5B0-2729-1360-8709-FFFB114B92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84A7E8E-B2E9-447D-5ACE-9BD84587FF74}"/>
              </a:ext>
            </a:extLst>
          </p:cNvPr>
          <p:cNvSpPr>
            <a:spLocks noGrp="1"/>
          </p:cNvSpPr>
          <p:nvPr>
            <p:ph type="sldNum" sz="quarter" idx="12"/>
          </p:nvPr>
        </p:nvSpPr>
        <p:spPr/>
        <p:txBody>
          <a:bodyPr/>
          <a:lstStyle>
            <a:lvl1pPr>
              <a:defRPr/>
            </a:lvl1pPr>
          </a:lstStyle>
          <a:p>
            <a:fld id="{B3B2D86C-C577-43E0-8281-7D024CA09C58}" type="slidenum">
              <a:rPr lang="en-US" altLang="en-US"/>
              <a:pPr/>
              <a:t>‹#›</a:t>
            </a:fld>
            <a:endParaRPr lang="en-US" altLang="en-US"/>
          </a:p>
        </p:txBody>
      </p:sp>
    </p:spTree>
    <p:extLst>
      <p:ext uri="{BB962C8B-B14F-4D97-AF65-F5344CB8AC3E}">
        <p14:creationId xmlns:p14="http://schemas.microsoft.com/office/powerpoint/2010/main" val="1613644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09B0D7C-F653-1FCA-7FE4-E916944B24D7}"/>
              </a:ext>
            </a:extLst>
          </p:cNvPr>
          <p:cNvSpPr>
            <a:spLocks noGrp="1"/>
          </p:cNvSpPr>
          <p:nvPr>
            <p:ph type="dt" sz="half" idx="10"/>
          </p:nvPr>
        </p:nvSpPr>
        <p:spPr/>
        <p:txBody>
          <a:bodyPr/>
          <a:lstStyle>
            <a:lvl1pPr>
              <a:defRPr/>
            </a:lvl1pPr>
          </a:lstStyle>
          <a:p>
            <a:pPr>
              <a:defRPr/>
            </a:pPr>
            <a:fld id="{F41EDC53-02CA-44ED-A746-11D3E05F3233}" type="datetimeFigureOut">
              <a:rPr lang="en-US"/>
              <a:pPr>
                <a:defRPr/>
              </a:pPr>
              <a:t>4/23/2023</a:t>
            </a:fld>
            <a:endParaRPr lang="en-US"/>
          </a:p>
        </p:txBody>
      </p:sp>
      <p:sp>
        <p:nvSpPr>
          <p:cNvPr id="6" name="Footer Placeholder 4">
            <a:extLst>
              <a:ext uri="{FF2B5EF4-FFF2-40B4-BE49-F238E27FC236}">
                <a16:creationId xmlns:a16="http://schemas.microsoft.com/office/drawing/2014/main" id="{F383C8C8-36E8-CA44-A714-1C7D693D1B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EACD37B-747B-20D4-0928-BF09D68070AF}"/>
              </a:ext>
            </a:extLst>
          </p:cNvPr>
          <p:cNvSpPr>
            <a:spLocks noGrp="1"/>
          </p:cNvSpPr>
          <p:nvPr>
            <p:ph type="sldNum" sz="quarter" idx="12"/>
          </p:nvPr>
        </p:nvSpPr>
        <p:spPr/>
        <p:txBody>
          <a:bodyPr/>
          <a:lstStyle>
            <a:lvl1pPr>
              <a:defRPr/>
            </a:lvl1pPr>
          </a:lstStyle>
          <a:p>
            <a:fld id="{86B9B861-D837-4D48-A42A-238F54732DDD}" type="slidenum">
              <a:rPr lang="en-US" altLang="en-US"/>
              <a:pPr/>
              <a:t>‹#›</a:t>
            </a:fld>
            <a:endParaRPr lang="en-US" altLang="en-US"/>
          </a:p>
        </p:txBody>
      </p:sp>
    </p:spTree>
    <p:extLst>
      <p:ext uri="{BB962C8B-B14F-4D97-AF65-F5344CB8AC3E}">
        <p14:creationId xmlns:p14="http://schemas.microsoft.com/office/powerpoint/2010/main" val="1696447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0E6D7-6A69-3398-C5AF-546923372071}"/>
              </a:ext>
            </a:extLst>
          </p:cNvPr>
          <p:cNvSpPr>
            <a:spLocks noGrp="1"/>
          </p:cNvSpPr>
          <p:nvPr>
            <p:ph type="dt" sz="half" idx="10"/>
          </p:nvPr>
        </p:nvSpPr>
        <p:spPr/>
        <p:txBody>
          <a:bodyPr/>
          <a:lstStyle>
            <a:lvl1pPr>
              <a:defRPr/>
            </a:lvl1pPr>
          </a:lstStyle>
          <a:p>
            <a:pPr>
              <a:defRPr/>
            </a:pPr>
            <a:fld id="{3B847F1A-FEBB-41FF-94C5-D0845EE9CA33}" type="datetimeFigureOut">
              <a:rPr lang="en-US"/>
              <a:pPr>
                <a:defRPr/>
              </a:pPr>
              <a:t>4/23/2023</a:t>
            </a:fld>
            <a:endParaRPr lang="en-US"/>
          </a:p>
        </p:txBody>
      </p:sp>
      <p:sp>
        <p:nvSpPr>
          <p:cNvPr id="5" name="Footer Placeholder 4">
            <a:extLst>
              <a:ext uri="{FF2B5EF4-FFF2-40B4-BE49-F238E27FC236}">
                <a16:creationId xmlns:a16="http://schemas.microsoft.com/office/drawing/2014/main" id="{76B484F1-3E3F-AF3C-239C-D4AA350A67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FFABD4-2D9D-8F72-040E-105D425F8679}"/>
              </a:ext>
            </a:extLst>
          </p:cNvPr>
          <p:cNvSpPr>
            <a:spLocks noGrp="1"/>
          </p:cNvSpPr>
          <p:nvPr>
            <p:ph type="sldNum" sz="quarter" idx="12"/>
          </p:nvPr>
        </p:nvSpPr>
        <p:spPr/>
        <p:txBody>
          <a:bodyPr/>
          <a:lstStyle>
            <a:lvl1pPr>
              <a:defRPr/>
            </a:lvl1pPr>
          </a:lstStyle>
          <a:p>
            <a:fld id="{1465D5DA-425A-4A24-A037-D99910F8EA21}" type="slidenum">
              <a:rPr lang="en-US" altLang="en-US"/>
              <a:pPr/>
              <a:t>‹#›</a:t>
            </a:fld>
            <a:endParaRPr lang="en-US" altLang="en-US"/>
          </a:p>
        </p:txBody>
      </p:sp>
    </p:spTree>
    <p:extLst>
      <p:ext uri="{BB962C8B-B14F-4D97-AF65-F5344CB8AC3E}">
        <p14:creationId xmlns:p14="http://schemas.microsoft.com/office/powerpoint/2010/main" val="2317596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592BD-9AA8-2F77-1DDE-69BE66438E2E}"/>
              </a:ext>
            </a:extLst>
          </p:cNvPr>
          <p:cNvSpPr>
            <a:spLocks noGrp="1"/>
          </p:cNvSpPr>
          <p:nvPr>
            <p:ph type="dt" sz="half" idx="10"/>
          </p:nvPr>
        </p:nvSpPr>
        <p:spPr/>
        <p:txBody>
          <a:bodyPr/>
          <a:lstStyle>
            <a:lvl1pPr>
              <a:defRPr/>
            </a:lvl1pPr>
          </a:lstStyle>
          <a:p>
            <a:pPr>
              <a:defRPr/>
            </a:pPr>
            <a:fld id="{998027FB-5FDB-40DA-B556-7F0F8DECD723}" type="datetimeFigureOut">
              <a:rPr lang="en-US"/>
              <a:pPr>
                <a:defRPr/>
              </a:pPr>
              <a:t>4/23/2023</a:t>
            </a:fld>
            <a:endParaRPr lang="en-US"/>
          </a:p>
        </p:txBody>
      </p:sp>
      <p:sp>
        <p:nvSpPr>
          <p:cNvPr id="5" name="Footer Placeholder 4">
            <a:extLst>
              <a:ext uri="{FF2B5EF4-FFF2-40B4-BE49-F238E27FC236}">
                <a16:creationId xmlns:a16="http://schemas.microsoft.com/office/drawing/2014/main" id="{D8C8BADC-10FD-9BD7-63D5-5B3EF80354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361E2A-E2A4-A256-FE1C-C044E4FD1668}"/>
              </a:ext>
            </a:extLst>
          </p:cNvPr>
          <p:cNvSpPr>
            <a:spLocks noGrp="1"/>
          </p:cNvSpPr>
          <p:nvPr>
            <p:ph type="sldNum" sz="quarter" idx="12"/>
          </p:nvPr>
        </p:nvSpPr>
        <p:spPr/>
        <p:txBody>
          <a:bodyPr/>
          <a:lstStyle>
            <a:lvl1pPr>
              <a:defRPr/>
            </a:lvl1pPr>
          </a:lstStyle>
          <a:p>
            <a:fld id="{F3D03041-F19F-4328-B855-EFED23FC5C68}" type="slidenum">
              <a:rPr lang="en-US" altLang="en-US"/>
              <a:pPr/>
              <a:t>‹#›</a:t>
            </a:fld>
            <a:endParaRPr lang="en-US" altLang="en-US"/>
          </a:p>
        </p:txBody>
      </p:sp>
    </p:spTree>
    <p:extLst>
      <p:ext uri="{BB962C8B-B14F-4D97-AF65-F5344CB8AC3E}">
        <p14:creationId xmlns:p14="http://schemas.microsoft.com/office/powerpoint/2010/main" val="1445364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FFDE85-2AA9-AC47-AE3F-22A6C3204D6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972041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FDE85-2AA9-AC47-AE3F-22A6C3204D6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9788536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FDE85-2AA9-AC47-AE3F-22A6C3204D6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5135502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FFDE85-2AA9-AC47-AE3F-22A6C3204D6F}"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5022912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FFDE85-2AA9-AC47-AE3F-22A6C3204D6F}"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2510576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FFDE85-2AA9-AC47-AE3F-22A6C3204D6F}"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8687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631350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FDE85-2AA9-AC47-AE3F-22A6C3204D6F}"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795579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FDE85-2AA9-AC47-AE3F-22A6C3204D6F}"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0685794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FDE85-2AA9-AC47-AE3F-22A6C3204D6F}"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209479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FDE85-2AA9-AC47-AE3F-22A6C3204D6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9988977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FDE85-2AA9-AC47-AE3F-22A6C3204D6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32DC7-BF37-B446-8E89-BB9629D6C0CE}" type="slidenum">
              <a:rPr lang="en-US" smtClean="0"/>
              <a:t>‹#›</a:t>
            </a:fld>
            <a:endParaRPr lang="en-US"/>
          </a:p>
        </p:txBody>
      </p:sp>
    </p:spTree>
    <p:extLst>
      <p:ext uri="{BB962C8B-B14F-4D97-AF65-F5344CB8AC3E}">
        <p14:creationId xmlns:p14="http://schemas.microsoft.com/office/powerpoint/2010/main" val="159508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8204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8328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4051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2279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4/23/2023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9535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4/23/2023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0196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47267-9700-EE40-900B-D5838346DBEB}" type="datetimeFigureOut">
              <a:rPr lang="en-US" smtClean="0"/>
              <a:t>4/23/2023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BCA98-D3EC-8D4D-A90E-14A438EADC46}" type="slidenum">
              <a:rPr lang="en-US" smtClean="0"/>
              <a:t>‹#›</a:t>
            </a:fld>
            <a:endParaRPr lang="en-US"/>
          </a:p>
        </p:txBody>
      </p:sp>
    </p:spTree>
    <p:extLst>
      <p:ext uri="{BB962C8B-B14F-4D97-AF65-F5344CB8AC3E}">
        <p14:creationId xmlns:p14="http://schemas.microsoft.com/office/powerpoint/2010/main" val="187329140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1C84919-1DBA-E95B-42BC-8E78F00C633E}"/>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D1F99BC-24E5-390D-DE31-0275BECB9D95}"/>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CAAB334-A74B-3FE1-77E8-88D7EA20F0EF}"/>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0FDF54F-5281-45C2-9F09-343739D7973A}" type="datetimeFigureOut">
              <a:rPr lang="en-US"/>
              <a:pPr>
                <a:defRPr/>
              </a:pPr>
              <a:t>4/23/2023</a:t>
            </a:fld>
            <a:endParaRPr lang="en-US"/>
          </a:p>
        </p:txBody>
      </p:sp>
      <p:sp>
        <p:nvSpPr>
          <p:cNvPr id="5" name="Footer Placeholder 4">
            <a:extLst>
              <a:ext uri="{FF2B5EF4-FFF2-40B4-BE49-F238E27FC236}">
                <a16:creationId xmlns:a16="http://schemas.microsoft.com/office/drawing/2014/main" id="{DA768C4C-6CBC-A429-2105-DC7D5E3675FF}"/>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5589806-03B9-3DD5-B784-22C75FF7E7E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1BF53E4-1B5B-47E2-AFA6-8F2F04AE8BC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FDE85-2AA9-AC47-AE3F-22A6C3204D6F}" type="datetimeFigureOut">
              <a:rPr lang="en-US" smtClean="0"/>
              <a:t>4/23/2023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32DC7-BF37-B446-8E89-BB9629D6C0CE}" type="slidenum">
              <a:rPr lang="en-US" smtClean="0"/>
              <a:t>‹#›</a:t>
            </a:fld>
            <a:endParaRPr lang="en-US"/>
          </a:p>
        </p:txBody>
      </p:sp>
    </p:spTree>
    <p:extLst>
      <p:ext uri="{BB962C8B-B14F-4D97-AF65-F5344CB8AC3E}">
        <p14:creationId xmlns:p14="http://schemas.microsoft.com/office/powerpoint/2010/main" val="1263538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59295" y="1066801"/>
            <a:ext cx="4612277" cy="2077328"/>
          </a:xfrm>
        </p:spPr>
        <p:txBody>
          <a:bodyPr>
            <a:normAutofit/>
          </a:bodyPr>
          <a:lstStyle/>
          <a:p>
            <a:pPr>
              <a:lnSpc>
                <a:spcPct val="100000"/>
              </a:lnSpc>
            </a:pPr>
            <a:r>
              <a:rPr lang="en-US" sz="2600" dirty="0">
                <a:ea typeface="+mj-lt"/>
                <a:cs typeface="+mj-lt"/>
              </a:rPr>
              <a:t>IST 402</a:t>
            </a:r>
            <a:br>
              <a:rPr lang="en-US" sz="2600" dirty="0">
                <a:ea typeface="+mj-lt"/>
                <a:cs typeface="+mj-lt"/>
              </a:rPr>
            </a:br>
            <a:r>
              <a:rPr lang="en-US" sz="2600" dirty="0">
                <a:ea typeface="+mj-lt"/>
                <a:cs typeface="+mj-lt"/>
              </a:rPr>
              <a:t>Network Security</a:t>
            </a:r>
            <a:br>
              <a:rPr lang="en-US" sz="2600" dirty="0">
                <a:ea typeface="+mj-lt"/>
                <a:cs typeface="+mj-lt"/>
              </a:rPr>
            </a:br>
            <a:r>
              <a:rPr lang="en-US" sz="2600">
                <a:ea typeface="+mj-lt"/>
                <a:cs typeface="+mj-lt"/>
              </a:rPr>
              <a:t>TLS 1.3</a:t>
            </a:r>
            <a:br>
              <a:rPr lang="en-US" sz="2600" dirty="0">
                <a:ea typeface="+mj-lt"/>
                <a:cs typeface="+mj-lt"/>
              </a:rPr>
            </a:br>
            <a:r>
              <a:rPr lang="en-US" sz="2600">
                <a:ea typeface="+mj-lt"/>
                <a:cs typeface="+mj-lt"/>
              </a:rPr>
              <a:t>LM7</a:t>
            </a:r>
            <a:endParaRPr lang="en-US" sz="2600" dirty="0">
              <a:ea typeface="+mj-lt"/>
              <a:cs typeface="+mj-lt"/>
            </a:endParaRPr>
          </a:p>
        </p:txBody>
      </p:sp>
      <p:sp>
        <p:nvSpPr>
          <p:cNvPr id="3" name="Subtitle 2"/>
          <p:cNvSpPr>
            <a:spLocks noGrp="1"/>
          </p:cNvSpPr>
          <p:nvPr>
            <p:ph type="subTitle" idx="1"/>
          </p:nvPr>
        </p:nvSpPr>
        <p:spPr>
          <a:xfrm>
            <a:off x="6944896" y="4876803"/>
            <a:ext cx="4241074" cy="1233323"/>
          </a:xfrm>
        </p:spPr>
        <p:txBody>
          <a:bodyPr vert="horz" lIns="91440" tIns="45720" rIns="91440" bIns="45720" rtlCol="0" anchor="t">
            <a:normAutofit/>
          </a:bodyPr>
          <a:lstStyle/>
          <a:p>
            <a:r>
              <a:rPr lang="en-US">
                <a:ea typeface="+mn-lt"/>
                <a:cs typeface="+mn-lt"/>
              </a:rPr>
              <a:t>Joe Oakes</a:t>
            </a:r>
          </a:p>
          <a:p>
            <a:r>
              <a:rPr lang="en-US">
                <a:ea typeface="+mn-lt"/>
                <a:cs typeface="+mn-lt"/>
              </a:rPr>
              <a:t>Penn State Abington</a:t>
            </a:r>
          </a:p>
          <a:p>
            <a:endParaRPr lang="en-US">
              <a:cs typeface="Calibri"/>
            </a:endParaRPr>
          </a:p>
        </p:txBody>
      </p:sp>
      <p:pic>
        <p:nvPicPr>
          <p:cNvPr id="4" name="Picture 3">
            <a:extLst>
              <a:ext uri="{FF2B5EF4-FFF2-40B4-BE49-F238E27FC236}">
                <a16:creationId xmlns:a16="http://schemas.microsoft.com/office/drawing/2014/main" id="{DD515169-CDF9-6F89-1863-C3379E2C5E8C}"/>
              </a:ext>
            </a:extLst>
          </p:cNvPr>
          <p:cNvPicPr>
            <a:picLocks noChangeAspect="1"/>
          </p:cNvPicPr>
          <p:nvPr/>
        </p:nvPicPr>
        <p:blipFill rotWithShape="1">
          <a:blip r:embed="rId2"/>
          <a:srcRect l="8856" r="4547"/>
          <a:stretch/>
        </p:blipFill>
        <p:spPr>
          <a:xfrm>
            <a:off x="20" y="10"/>
            <a:ext cx="6095980" cy="6857989"/>
          </a:xfrm>
          <a:prstGeom prst="rect">
            <a:avLst/>
          </a:prstGeom>
        </p:spPr>
      </p:pic>
      <p:grpSp>
        <p:nvGrpSpPr>
          <p:cNvPr id="52" name="Group 2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26" name="Rectangle 2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832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t>
            </a:r>
            <a:r>
              <a:rPr lang="en-US" dirty="0" err="1"/>
              <a:t>CertificateVerify</a:t>
            </a:r>
            <a:r>
              <a:rPr lang="en-US" dirty="0"/>
              <a:t>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algn="l"/>
            <a:r>
              <a:rPr lang="en-US" b="1" i="0" dirty="0">
                <a:solidFill>
                  <a:srgbClr val="374151"/>
                </a:solidFill>
                <a:effectLst/>
                <a:latin typeface="Söhne"/>
              </a:rPr>
              <a:t>4. </a:t>
            </a:r>
            <a:r>
              <a:rPr lang="en-US" b="1" i="0" dirty="0" err="1">
                <a:solidFill>
                  <a:srgbClr val="374151"/>
                </a:solidFill>
                <a:effectLst/>
                <a:latin typeface="Söhne"/>
              </a:rPr>
              <a:t>CertificateVerify</a:t>
            </a:r>
            <a:r>
              <a:rPr lang="en-US" b="1" i="0" dirty="0">
                <a:solidFill>
                  <a:srgbClr val="374151"/>
                </a:solidFill>
                <a:effectLst/>
                <a:latin typeface="Söhne"/>
              </a:rPr>
              <a:t>:</a:t>
            </a:r>
            <a:r>
              <a:rPr lang="en-US" b="0" i="0" dirty="0">
                <a:solidFill>
                  <a:srgbClr val="374151"/>
                </a:solidFill>
                <a:effectLst/>
                <a:latin typeface="Söhne"/>
              </a:rPr>
              <a:t> The server sends a digital signature of the previous handshake messages to the client to prove that it owns the private key corresponding to the certificate.</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4">
            <a:extLst>
              <a:ext uri="{FF2B5EF4-FFF2-40B4-BE49-F238E27FC236}">
                <a16:creationId xmlns:a16="http://schemas.microsoft.com/office/drawing/2014/main" id="{0C367C5B-3A9C-E42E-D3F4-291E5D9C8200}"/>
              </a:ext>
            </a:extLst>
          </p:cNvPr>
          <p:cNvPicPr>
            <a:picLocks noChangeAspect="1"/>
          </p:cNvPicPr>
          <p:nvPr/>
        </p:nvPicPr>
        <p:blipFill>
          <a:blip r:embed="rId3"/>
          <a:stretch>
            <a:fillRect/>
          </a:stretch>
        </p:blipFill>
        <p:spPr>
          <a:xfrm>
            <a:off x="305444" y="2746381"/>
            <a:ext cx="5049577" cy="3007585"/>
          </a:xfrm>
          <a:prstGeom prst="rect">
            <a:avLst/>
          </a:prstGeom>
        </p:spPr>
      </p:pic>
      <p:pic>
        <p:nvPicPr>
          <p:cNvPr id="7" name="Picture 6">
            <a:extLst>
              <a:ext uri="{FF2B5EF4-FFF2-40B4-BE49-F238E27FC236}">
                <a16:creationId xmlns:a16="http://schemas.microsoft.com/office/drawing/2014/main" id="{1F766390-B6DA-70AA-77BC-8D0C91DF674F}"/>
              </a:ext>
            </a:extLst>
          </p:cNvPr>
          <p:cNvPicPr>
            <a:picLocks noChangeAspect="1"/>
          </p:cNvPicPr>
          <p:nvPr/>
        </p:nvPicPr>
        <p:blipFill>
          <a:blip r:embed="rId4"/>
          <a:stretch>
            <a:fillRect/>
          </a:stretch>
        </p:blipFill>
        <p:spPr>
          <a:xfrm>
            <a:off x="5863301" y="2754748"/>
            <a:ext cx="5514975" cy="2990850"/>
          </a:xfrm>
          <a:prstGeom prst="rect">
            <a:avLst/>
          </a:prstGeom>
        </p:spPr>
      </p:pic>
    </p:spTree>
    <p:extLst>
      <p:ext uri="{BB962C8B-B14F-4D97-AF65-F5344CB8AC3E}">
        <p14:creationId xmlns:p14="http://schemas.microsoft.com/office/powerpoint/2010/main" val="232948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t>
            </a:r>
            <a:r>
              <a:rPr lang="en-US" dirty="0" err="1"/>
              <a:t>CertificateVerify</a:t>
            </a:r>
            <a:r>
              <a:rPr lang="en-US" dirty="0"/>
              <a:t>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8" y="1342118"/>
            <a:ext cx="5674692" cy="5208779"/>
          </a:xfrm>
        </p:spPr>
        <p:txBody>
          <a:bodyPr vert="horz" lIns="91440" tIns="45720" rIns="91440" bIns="45720" rtlCol="0" anchor="t">
            <a:normAutofit/>
          </a:bodyPr>
          <a:lstStyle/>
          <a:p>
            <a:pPr algn="l"/>
            <a:r>
              <a:rPr lang="en-US" b="0" i="0" dirty="0">
                <a:solidFill>
                  <a:srgbClr val="374151"/>
                </a:solidFill>
                <a:effectLst/>
                <a:latin typeface="Söhne"/>
              </a:rPr>
              <a:t>Handshaking</a:t>
            </a:r>
          </a:p>
          <a:p>
            <a:pPr algn="l"/>
            <a:r>
              <a:rPr lang="en-US" b="1" dirty="0">
                <a:solidFill>
                  <a:srgbClr val="374151"/>
                </a:solidFill>
                <a:latin typeface="Söhne"/>
              </a:rPr>
              <a:t>4</a:t>
            </a:r>
            <a:r>
              <a:rPr lang="en-US" b="1" i="0" dirty="0">
                <a:solidFill>
                  <a:srgbClr val="374151"/>
                </a:solidFill>
                <a:effectLst/>
                <a:latin typeface="Söhne"/>
              </a:rPr>
              <a:t>. </a:t>
            </a:r>
            <a:r>
              <a:rPr lang="en-US" b="1" i="0" dirty="0" err="1">
                <a:solidFill>
                  <a:srgbClr val="374151"/>
                </a:solidFill>
                <a:effectLst/>
                <a:latin typeface="Söhne"/>
              </a:rPr>
              <a:t>CertificateVerify</a:t>
            </a:r>
            <a:r>
              <a:rPr lang="en-US" b="1" i="0" dirty="0">
                <a:solidFill>
                  <a:srgbClr val="374151"/>
                </a:solidFill>
                <a:effectLst/>
                <a:latin typeface="Söhne"/>
              </a:rPr>
              <a:t>:</a:t>
            </a:r>
            <a:r>
              <a:rPr lang="en-US" b="0" i="0" dirty="0">
                <a:solidFill>
                  <a:srgbClr val="374151"/>
                </a:solidFill>
                <a:effectLst/>
                <a:latin typeface="Söhne"/>
              </a:rPr>
              <a:t> The server sends a digital signature of the previous handshake messages to the client to prove that it owns the private key corresponding to the certificate.</a:t>
            </a:r>
          </a:p>
          <a:p>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18" name="Picture 17">
            <a:extLst>
              <a:ext uri="{FF2B5EF4-FFF2-40B4-BE49-F238E27FC236}">
                <a16:creationId xmlns:a16="http://schemas.microsoft.com/office/drawing/2014/main" id="{6A84A077-A652-6B44-7534-37A88D6DEE85}"/>
              </a:ext>
            </a:extLst>
          </p:cNvPr>
          <p:cNvPicPr>
            <a:picLocks noChangeAspect="1"/>
          </p:cNvPicPr>
          <p:nvPr/>
        </p:nvPicPr>
        <p:blipFill>
          <a:blip r:embed="rId3"/>
          <a:stretch>
            <a:fillRect/>
          </a:stretch>
        </p:blipFill>
        <p:spPr>
          <a:xfrm>
            <a:off x="6367462" y="1800225"/>
            <a:ext cx="5495925" cy="1628775"/>
          </a:xfrm>
          <a:prstGeom prst="rect">
            <a:avLst/>
          </a:prstGeom>
        </p:spPr>
      </p:pic>
      <p:pic>
        <p:nvPicPr>
          <p:cNvPr id="19" name="Picture 18">
            <a:extLst>
              <a:ext uri="{FF2B5EF4-FFF2-40B4-BE49-F238E27FC236}">
                <a16:creationId xmlns:a16="http://schemas.microsoft.com/office/drawing/2014/main" id="{7C1E21C7-4C63-7787-BEAC-2EBEF4A667BA}"/>
              </a:ext>
            </a:extLst>
          </p:cNvPr>
          <p:cNvPicPr>
            <a:picLocks noChangeAspect="1"/>
          </p:cNvPicPr>
          <p:nvPr/>
        </p:nvPicPr>
        <p:blipFill>
          <a:blip r:embed="rId4"/>
          <a:stretch>
            <a:fillRect/>
          </a:stretch>
        </p:blipFill>
        <p:spPr>
          <a:xfrm>
            <a:off x="501166" y="3429000"/>
            <a:ext cx="5514975" cy="2990850"/>
          </a:xfrm>
          <a:prstGeom prst="rect">
            <a:avLst/>
          </a:prstGeom>
        </p:spPr>
      </p:pic>
      <p:sp>
        <p:nvSpPr>
          <p:cNvPr id="20" name="Rectangle 19">
            <a:extLst>
              <a:ext uri="{FF2B5EF4-FFF2-40B4-BE49-F238E27FC236}">
                <a16:creationId xmlns:a16="http://schemas.microsoft.com/office/drawing/2014/main" id="{1C57DED1-8E77-55CD-C1EC-664E70019AC4}"/>
              </a:ext>
            </a:extLst>
          </p:cNvPr>
          <p:cNvSpPr/>
          <p:nvPr/>
        </p:nvSpPr>
        <p:spPr>
          <a:xfrm>
            <a:off x="550379" y="3809324"/>
            <a:ext cx="4974121" cy="362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0E7C03-504A-1F8E-13F8-F81C5B4EFF68}"/>
              </a:ext>
            </a:extLst>
          </p:cNvPr>
          <p:cNvSpPr/>
          <p:nvPr/>
        </p:nvSpPr>
        <p:spPr>
          <a:xfrm>
            <a:off x="6366551" y="1800225"/>
            <a:ext cx="881974" cy="2190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08C6451-ECD8-B00A-DA99-B583EB07A1EF}"/>
              </a:ext>
            </a:extLst>
          </p:cNvPr>
          <p:cNvSpPr/>
          <p:nvPr/>
        </p:nvSpPr>
        <p:spPr>
          <a:xfrm>
            <a:off x="550379" y="4561798"/>
            <a:ext cx="821221" cy="23880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7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t>
            </a:r>
            <a:r>
              <a:rPr lang="en-US" dirty="0" err="1"/>
              <a:t>CertificateVerify</a:t>
            </a:r>
            <a:r>
              <a:rPr lang="en-US" dirty="0"/>
              <a:t>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8" y="1342118"/>
            <a:ext cx="5674692" cy="5208779"/>
          </a:xfrm>
        </p:spPr>
        <p:txBody>
          <a:bodyPr vert="horz" lIns="91440" tIns="45720" rIns="91440" bIns="45720" rtlCol="0" anchor="t">
            <a:normAutofit/>
          </a:bodyPr>
          <a:lstStyle/>
          <a:p>
            <a:pPr algn="l"/>
            <a:r>
              <a:rPr lang="en-US" b="0" i="0" dirty="0">
                <a:solidFill>
                  <a:srgbClr val="374151"/>
                </a:solidFill>
                <a:effectLst/>
                <a:latin typeface="Söhne"/>
              </a:rPr>
              <a:t>Handshaking</a:t>
            </a:r>
          </a:p>
          <a:p>
            <a:pPr algn="l"/>
            <a:r>
              <a:rPr lang="en-US" b="1" dirty="0">
                <a:solidFill>
                  <a:srgbClr val="374151"/>
                </a:solidFill>
                <a:latin typeface="Söhne"/>
              </a:rPr>
              <a:t>4</a:t>
            </a:r>
            <a:r>
              <a:rPr lang="en-US" b="1" i="0" dirty="0">
                <a:solidFill>
                  <a:srgbClr val="374151"/>
                </a:solidFill>
                <a:effectLst/>
                <a:latin typeface="Söhne"/>
              </a:rPr>
              <a:t>. </a:t>
            </a:r>
            <a:r>
              <a:rPr lang="en-US" b="1" i="0" dirty="0" err="1">
                <a:solidFill>
                  <a:srgbClr val="374151"/>
                </a:solidFill>
                <a:effectLst/>
                <a:latin typeface="Söhne"/>
              </a:rPr>
              <a:t>CertificateVerify</a:t>
            </a:r>
            <a:r>
              <a:rPr lang="en-US" b="1" i="0" dirty="0">
                <a:solidFill>
                  <a:srgbClr val="374151"/>
                </a:solidFill>
                <a:effectLst/>
                <a:latin typeface="Söhne"/>
              </a:rPr>
              <a:t>:</a:t>
            </a:r>
            <a:r>
              <a:rPr lang="en-US" b="0" i="0" dirty="0">
                <a:solidFill>
                  <a:srgbClr val="374151"/>
                </a:solidFill>
                <a:effectLst/>
                <a:latin typeface="Söhne"/>
              </a:rPr>
              <a:t> The server sends a digital signature of the previous handshake messages to the client to prove that it owns the private key corresponding to the certificate.</a:t>
            </a:r>
          </a:p>
          <a:p>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19" name="Picture 18">
            <a:extLst>
              <a:ext uri="{FF2B5EF4-FFF2-40B4-BE49-F238E27FC236}">
                <a16:creationId xmlns:a16="http://schemas.microsoft.com/office/drawing/2014/main" id="{7C1E21C7-4C63-7787-BEAC-2EBEF4A667BA}"/>
              </a:ext>
            </a:extLst>
          </p:cNvPr>
          <p:cNvPicPr>
            <a:picLocks noChangeAspect="1"/>
          </p:cNvPicPr>
          <p:nvPr/>
        </p:nvPicPr>
        <p:blipFill>
          <a:blip r:embed="rId3"/>
          <a:stretch>
            <a:fillRect/>
          </a:stretch>
        </p:blipFill>
        <p:spPr>
          <a:xfrm>
            <a:off x="501166" y="3429000"/>
            <a:ext cx="5514975" cy="2990850"/>
          </a:xfrm>
          <a:prstGeom prst="rect">
            <a:avLst/>
          </a:prstGeom>
        </p:spPr>
      </p:pic>
      <p:pic>
        <p:nvPicPr>
          <p:cNvPr id="6" name="Picture 5">
            <a:extLst>
              <a:ext uri="{FF2B5EF4-FFF2-40B4-BE49-F238E27FC236}">
                <a16:creationId xmlns:a16="http://schemas.microsoft.com/office/drawing/2014/main" id="{5F089C61-5087-8F43-B798-9286528FF64C}"/>
              </a:ext>
            </a:extLst>
          </p:cNvPr>
          <p:cNvPicPr>
            <a:picLocks noChangeAspect="1"/>
          </p:cNvPicPr>
          <p:nvPr/>
        </p:nvPicPr>
        <p:blipFill>
          <a:blip r:embed="rId4"/>
          <a:stretch>
            <a:fillRect/>
          </a:stretch>
        </p:blipFill>
        <p:spPr>
          <a:xfrm>
            <a:off x="6331917" y="1173085"/>
            <a:ext cx="5438775" cy="5286375"/>
          </a:xfrm>
          <a:prstGeom prst="rect">
            <a:avLst/>
          </a:prstGeom>
        </p:spPr>
      </p:pic>
      <p:sp>
        <p:nvSpPr>
          <p:cNvPr id="7" name="Rectangle 6">
            <a:extLst>
              <a:ext uri="{FF2B5EF4-FFF2-40B4-BE49-F238E27FC236}">
                <a16:creationId xmlns:a16="http://schemas.microsoft.com/office/drawing/2014/main" id="{4B9A3F21-04D9-D433-582C-BA45A6118799}"/>
              </a:ext>
            </a:extLst>
          </p:cNvPr>
          <p:cNvSpPr/>
          <p:nvPr/>
        </p:nvSpPr>
        <p:spPr>
          <a:xfrm>
            <a:off x="1390651" y="4543424"/>
            <a:ext cx="4514850" cy="238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732886-82C7-2F8A-6709-2EE526A3B887}"/>
              </a:ext>
            </a:extLst>
          </p:cNvPr>
          <p:cNvSpPr/>
          <p:nvPr/>
        </p:nvSpPr>
        <p:spPr>
          <a:xfrm>
            <a:off x="629477" y="4781549"/>
            <a:ext cx="5276023" cy="15335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784C88-35F5-D02E-1724-D08651B0562A}"/>
              </a:ext>
            </a:extLst>
          </p:cNvPr>
          <p:cNvSpPr/>
          <p:nvPr/>
        </p:nvSpPr>
        <p:spPr>
          <a:xfrm>
            <a:off x="6331917" y="1173084"/>
            <a:ext cx="5438775" cy="17796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10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Finished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algn="l"/>
            <a:r>
              <a:rPr lang="en-US" b="1" dirty="0">
                <a:solidFill>
                  <a:srgbClr val="374151"/>
                </a:solidFill>
                <a:latin typeface="Söhne"/>
              </a:rPr>
              <a:t>5</a:t>
            </a:r>
            <a:r>
              <a:rPr lang="en-US" b="1" i="0" dirty="0">
                <a:solidFill>
                  <a:srgbClr val="374151"/>
                </a:solidFill>
                <a:effectLst/>
                <a:latin typeface="Söhne"/>
              </a:rPr>
              <a:t>. Finished:</a:t>
            </a:r>
            <a:r>
              <a:rPr lang="en-US" b="0" i="0" dirty="0">
                <a:solidFill>
                  <a:srgbClr val="374151"/>
                </a:solidFill>
                <a:effectLst/>
                <a:latin typeface="Söhne"/>
              </a:rPr>
              <a:t> Both the client and server send Finished messages to each other, which contain a hash of all the previous handshake messages, including the shared secret. This verifies that both parties have the same shared secret and that the connection has been established securely.</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4">
            <a:extLst>
              <a:ext uri="{FF2B5EF4-FFF2-40B4-BE49-F238E27FC236}">
                <a16:creationId xmlns:a16="http://schemas.microsoft.com/office/drawing/2014/main" id="{0C367C5B-3A9C-E42E-D3F4-291E5D9C8200}"/>
              </a:ext>
            </a:extLst>
          </p:cNvPr>
          <p:cNvPicPr>
            <a:picLocks noChangeAspect="1"/>
          </p:cNvPicPr>
          <p:nvPr/>
        </p:nvPicPr>
        <p:blipFill>
          <a:blip r:embed="rId3"/>
          <a:stretch>
            <a:fillRect/>
          </a:stretch>
        </p:blipFill>
        <p:spPr>
          <a:xfrm>
            <a:off x="305444" y="2746381"/>
            <a:ext cx="5049577" cy="3007585"/>
          </a:xfrm>
          <a:prstGeom prst="rect">
            <a:avLst/>
          </a:prstGeom>
        </p:spPr>
      </p:pic>
      <p:pic>
        <p:nvPicPr>
          <p:cNvPr id="8" name="Picture 7">
            <a:extLst>
              <a:ext uri="{FF2B5EF4-FFF2-40B4-BE49-F238E27FC236}">
                <a16:creationId xmlns:a16="http://schemas.microsoft.com/office/drawing/2014/main" id="{F6F3F79E-3A10-D81F-652D-80975E7B47E6}"/>
              </a:ext>
            </a:extLst>
          </p:cNvPr>
          <p:cNvPicPr>
            <a:picLocks noChangeAspect="1"/>
          </p:cNvPicPr>
          <p:nvPr/>
        </p:nvPicPr>
        <p:blipFill>
          <a:blip r:embed="rId4"/>
          <a:stretch>
            <a:fillRect/>
          </a:stretch>
        </p:blipFill>
        <p:spPr>
          <a:xfrm>
            <a:off x="5687914" y="2425986"/>
            <a:ext cx="6049439" cy="1857375"/>
          </a:xfrm>
          <a:prstGeom prst="rect">
            <a:avLst/>
          </a:prstGeom>
        </p:spPr>
      </p:pic>
      <p:pic>
        <p:nvPicPr>
          <p:cNvPr id="10" name="Picture 9">
            <a:extLst>
              <a:ext uri="{FF2B5EF4-FFF2-40B4-BE49-F238E27FC236}">
                <a16:creationId xmlns:a16="http://schemas.microsoft.com/office/drawing/2014/main" id="{D94B6BE8-E21E-2CE7-667C-A40AC8E2076B}"/>
              </a:ext>
            </a:extLst>
          </p:cNvPr>
          <p:cNvPicPr>
            <a:picLocks noChangeAspect="1"/>
          </p:cNvPicPr>
          <p:nvPr/>
        </p:nvPicPr>
        <p:blipFill>
          <a:blip r:embed="rId5"/>
          <a:stretch>
            <a:fillRect/>
          </a:stretch>
        </p:blipFill>
        <p:spPr>
          <a:xfrm>
            <a:off x="5800724" y="4432014"/>
            <a:ext cx="5936629" cy="2009796"/>
          </a:xfrm>
          <a:prstGeom prst="rect">
            <a:avLst/>
          </a:prstGeom>
        </p:spPr>
      </p:pic>
    </p:spTree>
    <p:extLst>
      <p:ext uri="{BB962C8B-B14F-4D97-AF65-F5344CB8AC3E}">
        <p14:creationId xmlns:p14="http://schemas.microsoft.com/office/powerpoint/2010/main" val="37159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Finished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6246191" cy="5208779"/>
          </a:xfrm>
        </p:spPr>
        <p:txBody>
          <a:bodyPr vert="horz" lIns="91440" tIns="45720" rIns="91440" bIns="45720" rtlCol="0" anchor="t">
            <a:normAutofit/>
          </a:bodyPr>
          <a:lstStyle/>
          <a:p>
            <a:pPr algn="l"/>
            <a:r>
              <a:rPr lang="en-US" b="1" dirty="0">
                <a:solidFill>
                  <a:srgbClr val="374151"/>
                </a:solidFill>
                <a:latin typeface="Söhne"/>
              </a:rPr>
              <a:t>5</a:t>
            </a:r>
            <a:r>
              <a:rPr lang="en-US" b="1" i="0" dirty="0">
                <a:solidFill>
                  <a:srgbClr val="374151"/>
                </a:solidFill>
                <a:effectLst/>
                <a:latin typeface="Söhne"/>
              </a:rPr>
              <a:t>. Finished:</a:t>
            </a:r>
            <a:r>
              <a:rPr lang="en-US" b="0" i="0" dirty="0">
                <a:solidFill>
                  <a:srgbClr val="374151"/>
                </a:solidFill>
                <a:effectLst/>
                <a:latin typeface="Söhne"/>
              </a:rPr>
              <a:t> Both the </a:t>
            </a:r>
            <a:r>
              <a:rPr lang="en-US" b="1" i="0" dirty="0">
                <a:solidFill>
                  <a:srgbClr val="374151"/>
                </a:solidFill>
                <a:effectLst/>
                <a:latin typeface="Söhne"/>
              </a:rPr>
              <a:t>client and server send Finished </a:t>
            </a:r>
            <a:r>
              <a:rPr lang="en-US" b="0" i="0" dirty="0">
                <a:solidFill>
                  <a:srgbClr val="374151"/>
                </a:solidFill>
                <a:effectLst/>
                <a:latin typeface="Söhne"/>
              </a:rPr>
              <a:t>messages to each other, which contain a </a:t>
            </a:r>
            <a:r>
              <a:rPr lang="en-US" b="1" i="0" dirty="0">
                <a:solidFill>
                  <a:srgbClr val="374151"/>
                </a:solidFill>
                <a:effectLst/>
                <a:latin typeface="Söhne"/>
              </a:rPr>
              <a:t>hash of all the previous handshake messages, including the shared secret.</a:t>
            </a:r>
            <a:r>
              <a:rPr lang="en-US" b="0" i="0" dirty="0">
                <a:solidFill>
                  <a:srgbClr val="374151"/>
                </a:solidFill>
                <a:effectLst/>
                <a:latin typeface="Söhne"/>
              </a:rPr>
              <a:t> This verifies that both parties have the same shared secret and that the connection has been established securely.</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8" name="Picture 7">
            <a:extLst>
              <a:ext uri="{FF2B5EF4-FFF2-40B4-BE49-F238E27FC236}">
                <a16:creationId xmlns:a16="http://schemas.microsoft.com/office/drawing/2014/main" id="{F6F3F79E-3A10-D81F-652D-80975E7B47E6}"/>
              </a:ext>
            </a:extLst>
          </p:cNvPr>
          <p:cNvPicPr>
            <a:picLocks noChangeAspect="1"/>
          </p:cNvPicPr>
          <p:nvPr/>
        </p:nvPicPr>
        <p:blipFill>
          <a:blip r:embed="rId3"/>
          <a:stretch>
            <a:fillRect/>
          </a:stretch>
        </p:blipFill>
        <p:spPr>
          <a:xfrm>
            <a:off x="318051" y="3946507"/>
            <a:ext cx="6049439" cy="1857375"/>
          </a:xfrm>
          <a:prstGeom prst="rect">
            <a:avLst/>
          </a:prstGeom>
        </p:spPr>
      </p:pic>
      <p:pic>
        <p:nvPicPr>
          <p:cNvPr id="7" name="Picture 6">
            <a:extLst>
              <a:ext uri="{FF2B5EF4-FFF2-40B4-BE49-F238E27FC236}">
                <a16:creationId xmlns:a16="http://schemas.microsoft.com/office/drawing/2014/main" id="{FFB18816-4F7B-DC87-8841-19399792EE9D}"/>
              </a:ext>
            </a:extLst>
          </p:cNvPr>
          <p:cNvPicPr>
            <a:picLocks noChangeAspect="1"/>
          </p:cNvPicPr>
          <p:nvPr/>
        </p:nvPicPr>
        <p:blipFill>
          <a:blip r:embed="rId4"/>
          <a:stretch>
            <a:fillRect/>
          </a:stretch>
        </p:blipFill>
        <p:spPr>
          <a:xfrm>
            <a:off x="6501849" y="1498582"/>
            <a:ext cx="5372100" cy="4305300"/>
          </a:xfrm>
          <a:prstGeom prst="rect">
            <a:avLst/>
          </a:prstGeom>
        </p:spPr>
      </p:pic>
      <p:sp>
        <p:nvSpPr>
          <p:cNvPr id="9" name="Rectangle 8">
            <a:extLst>
              <a:ext uri="{FF2B5EF4-FFF2-40B4-BE49-F238E27FC236}">
                <a16:creationId xmlns:a16="http://schemas.microsoft.com/office/drawing/2014/main" id="{03771E4B-A5B2-19EE-4278-DE2E640567CE}"/>
              </a:ext>
            </a:extLst>
          </p:cNvPr>
          <p:cNvSpPr/>
          <p:nvPr/>
        </p:nvSpPr>
        <p:spPr>
          <a:xfrm>
            <a:off x="6501850" y="1519142"/>
            <a:ext cx="803826" cy="25250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16301A-C664-BAA3-CE03-D4558EFC68E5}"/>
              </a:ext>
            </a:extLst>
          </p:cNvPr>
          <p:cNvSpPr/>
          <p:nvPr/>
        </p:nvSpPr>
        <p:spPr>
          <a:xfrm>
            <a:off x="6501849" y="3087692"/>
            <a:ext cx="5372100" cy="43655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69D0D7-110F-FE66-905F-081DB4A9B786}"/>
              </a:ext>
            </a:extLst>
          </p:cNvPr>
          <p:cNvSpPr/>
          <p:nvPr/>
        </p:nvSpPr>
        <p:spPr>
          <a:xfrm>
            <a:off x="421309" y="5267324"/>
            <a:ext cx="803826" cy="1809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35B3F2A-FF40-C413-B07C-16EA1D222FC5}"/>
              </a:ext>
            </a:extLst>
          </p:cNvPr>
          <p:cNvSpPr/>
          <p:nvPr/>
        </p:nvSpPr>
        <p:spPr>
          <a:xfrm>
            <a:off x="1235669" y="5267323"/>
            <a:ext cx="4989640" cy="1809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8C5E9D-05DE-EA23-E594-6FE5FB67EB00}"/>
              </a:ext>
            </a:extLst>
          </p:cNvPr>
          <p:cNvSpPr/>
          <p:nvPr/>
        </p:nvSpPr>
        <p:spPr>
          <a:xfrm>
            <a:off x="421308" y="5425394"/>
            <a:ext cx="4989640" cy="1809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078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Finished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10" y="1342118"/>
            <a:ext cx="6020144" cy="5208779"/>
          </a:xfrm>
        </p:spPr>
        <p:txBody>
          <a:bodyPr vert="horz" lIns="91440" tIns="45720" rIns="91440" bIns="45720" rtlCol="0" anchor="t">
            <a:normAutofit/>
          </a:bodyPr>
          <a:lstStyle/>
          <a:p>
            <a:pPr algn="l"/>
            <a:r>
              <a:rPr lang="en-US" b="1" dirty="0">
                <a:solidFill>
                  <a:srgbClr val="374151"/>
                </a:solidFill>
                <a:latin typeface="Söhne"/>
              </a:rPr>
              <a:t>5</a:t>
            </a:r>
            <a:r>
              <a:rPr lang="en-US" b="1" i="0" dirty="0">
                <a:solidFill>
                  <a:srgbClr val="374151"/>
                </a:solidFill>
                <a:effectLst/>
                <a:latin typeface="Söhne"/>
              </a:rPr>
              <a:t>. Finished:</a:t>
            </a:r>
            <a:r>
              <a:rPr lang="en-US" b="0" i="0" dirty="0">
                <a:solidFill>
                  <a:srgbClr val="374151"/>
                </a:solidFill>
                <a:effectLst/>
                <a:latin typeface="Söhne"/>
              </a:rPr>
              <a:t> Both the </a:t>
            </a:r>
            <a:r>
              <a:rPr lang="en-US" b="1" i="0" dirty="0">
                <a:solidFill>
                  <a:srgbClr val="374151"/>
                </a:solidFill>
                <a:effectLst/>
                <a:latin typeface="Söhne"/>
              </a:rPr>
              <a:t>client and server send Finished </a:t>
            </a:r>
            <a:r>
              <a:rPr lang="en-US" b="0" i="0" dirty="0">
                <a:solidFill>
                  <a:srgbClr val="374151"/>
                </a:solidFill>
                <a:effectLst/>
                <a:latin typeface="Söhne"/>
              </a:rPr>
              <a:t>messages to each other, which contain a </a:t>
            </a:r>
            <a:r>
              <a:rPr lang="en-US" b="1" i="0" dirty="0">
                <a:solidFill>
                  <a:srgbClr val="374151"/>
                </a:solidFill>
                <a:effectLst/>
                <a:latin typeface="Söhne"/>
              </a:rPr>
              <a:t>hash of all the previous handshake messages, including the shared secret. </a:t>
            </a:r>
            <a:r>
              <a:rPr lang="en-US" b="0" i="0" dirty="0">
                <a:solidFill>
                  <a:srgbClr val="374151"/>
                </a:solidFill>
                <a:effectLst/>
                <a:latin typeface="Söhne"/>
              </a:rPr>
              <a:t>This verifies that both parties have the same shared secret and that the connection has been established securely.</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10" name="Picture 9">
            <a:extLst>
              <a:ext uri="{FF2B5EF4-FFF2-40B4-BE49-F238E27FC236}">
                <a16:creationId xmlns:a16="http://schemas.microsoft.com/office/drawing/2014/main" id="{D94B6BE8-E21E-2CE7-667C-A40AC8E2076B}"/>
              </a:ext>
            </a:extLst>
          </p:cNvPr>
          <p:cNvPicPr>
            <a:picLocks noChangeAspect="1"/>
          </p:cNvPicPr>
          <p:nvPr/>
        </p:nvPicPr>
        <p:blipFill>
          <a:blip r:embed="rId3"/>
          <a:stretch>
            <a:fillRect/>
          </a:stretch>
        </p:blipFill>
        <p:spPr>
          <a:xfrm>
            <a:off x="421310" y="3879564"/>
            <a:ext cx="5936629" cy="2009796"/>
          </a:xfrm>
          <a:prstGeom prst="rect">
            <a:avLst/>
          </a:prstGeom>
        </p:spPr>
      </p:pic>
      <p:pic>
        <p:nvPicPr>
          <p:cNvPr id="7" name="Picture 6">
            <a:extLst>
              <a:ext uri="{FF2B5EF4-FFF2-40B4-BE49-F238E27FC236}">
                <a16:creationId xmlns:a16="http://schemas.microsoft.com/office/drawing/2014/main" id="{1076DB97-34AD-9407-82EB-6969BF72BF4C}"/>
              </a:ext>
            </a:extLst>
          </p:cNvPr>
          <p:cNvPicPr>
            <a:picLocks noChangeAspect="1"/>
          </p:cNvPicPr>
          <p:nvPr/>
        </p:nvPicPr>
        <p:blipFill>
          <a:blip r:embed="rId4"/>
          <a:stretch>
            <a:fillRect/>
          </a:stretch>
        </p:blipFill>
        <p:spPr>
          <a:xfrm>
            <a:off x="6570007" y="1881187"/>
            <a:ext cx="5353050" cy="3609975"/>
          </a:xfrm>
          <a:prstGeom prst="rect">
            <a:avLst/>
          </a:prstGeom>
        </p:spPr>
      </p:pic>
      <p:sp>
        <p:nvSpPr>
          <p:cNvPr id="9" name="Rectangle 8">
            <a:extLst>
              <a:ext uri="{FF2B5EF4-FFF2-40B4-BE49-F238E27FC236}">
                <a16:creationId xmlns:a16="http://schemas.microsoft.com/office/drawing/2014/main" id="{87E5D844-0AEA-12DC-39A9-81542FEB437A}"/>
              </a:ext>
            </a:extLst>
          </p:cNvPr>
          <p:cNvSpPr/>
          <p:nvPr/>
        </p:nvSpPr>
        <p:spPr>
          <a:xfrm>
            <a:off x="6550958" y="1860450"/>
            <a:ext cx="803826" cy="25250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E36A77-491B-E63A-D687-03E27496B0EB}"/>
              </a:ext>
            </a:extLst>
          </p:cNvPr>
          <p:cNvSpPr/>
          <p:nvPr/>
        </p:nvSpPr>
        <p:spPr>
          <a:xfrm>
            <a:off x="6550957" y="3429000"/>
            <a:ext cx="5372100" cy="43655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5B696B-BE54-5D02-1476-A81FB436EC4D}"/>
              </a:ext>
            </a:extLst>
          </p:cNvPr>
          <p:cNvSpPr/>
          <p:nvPr/>
        </p:nvSpPr>
        <p:spPr>
          <a:xfrm>
            <a:off x="553939" y="5394756"/>
            <a:ext cx="803826" cy="1809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603587-A666-169E-AE04-8D1D30E98003}"/>
              </a:ext>
            </a:extLst>
          </p:cNvPr>
          <p:cNvSpPr/>
          <p:nvPr/>
        </p:nvSpPr>
        <p:spPr>
          <a:xfrm>
            <a:off x="1368299" y="5394755"/>
            <a:ext cx="4989640" cy="1809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40DFC7-E789-AA9D-70FC-1F56F84FA11A}"/>
              </a:ext>
            </a:extLst>
          </p:cNvPr>
          <p:cNvSpPr/>
          <p:nvPr/>
        </p:nvSpPr>
        <p:spPr>
          <a:xfrm>
            <a:off x="553938" y="5552826"/>
            <a:ext cx="4989640" cy="1809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79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Application Data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algn="l"/>
            <a:r>
              <a:rPr lang="en-US" b="1" i="0" dirty="0">
                <a:solidFill>
                  <a:srgbClr val="374151"/>
                </a:solidFill>
                <a:effectLst/>
                <a:latin typeface="Söhne"/>
              </a:rPr>
              <a:t>6. Encrypted application data</a:t>
            </a:r>
            <a:r>
              <a:rPr lang="en-US" b="0" i="0" dirty="0">
                <a:solidFill>
                  <a:srgbClr val="374151"/>
                </a:solidFill>
                <a:effectLst/>
                <a:latin typeface="Söhne"/>
              </a:rPr>
              <a:t>: Once the handshake is complete, the client and server can exchange encrypted application data over the established secure connection.</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4">
            <a:extLst>
              <a:ext uri="{FF2B5EF4-FFF2-40B4-BE49-F238E27FC236}">
                <a16:creationId xmlns:a16="http://schemas.microsoft.com/office/drawing/2014/main" id="{0C367C5B-3A9C-E42E-D3F4-291E5D9C8200}"/>
              </a:ext>
            </a:extLst>
          </p:cNvPr>
          <p:cNvPicPr>
            <a:picLocks noChangeAspect="1"/>
          </p:cNvPicPr>
          <p:nvPr/>
        </p:nvPicPr>
        <p:blipFill>
          <a:blip r:embed="rId3"/>
          <a:stretch>
            <a:fillRect/>
          </a:stretch>
        </p:blipFill>
        <p:spPr>
          <a:xfrm>
            <a:off x="305444" y="2746381"/>
            <a:ext cx="5049577" cy="3007585"/>
          </a:xfrm>
          <a:prstGeom prst="rect">
            <a:avLst/>
          </a:prstGeom>
        </p:spPr>
      </p:pic>
      <p:pic>
        <p:nvPicPr>
          <p:cNvPr id="7" name="Picture 6">
            <a:extLst>
              <a:ext uri="{FF2B5EF4-FFF2-40B4-BE49-F238E27FC236}">
                <a16:creationId xmlns:a16="http://schemas.microsoft.com/office/drawing/2014/main" id="{D4F536C8-FA66-DE28-D804-F431BECFEF1C}"/>
              </a:ext>
            </a:extLst>
          </p:cNvPr>
          <p:cNvPicPr>
            <a:picLocks noChangeAspect="1"/>
          </p:cNvPicPr>
          <p:nvPr/>
        </p:nvPicPr>
        <p:blipFill>
          <a:blip r:embed="rId4"/>
          <a:stretch>
            <a:fillRect/>
          </a:stretch>
        </p:blipFill>
        <p:spPr>
          <a:xfrm>
            <a:off x="5887113" y="2068948"/>
            <a:ext cx="5467350" cy="2181225"/>
          </a:xfrm>
          <a:prstGeom prst="rect">
            <a:avLst/>
          </a:prstGeom>
        </p:spPr>
      </p:pic>
      <p:pic>
        <p:nvPicPr>
          <p:cNvPr id="11" name="Picture 10">
            <a:extLst>
              <a:ext uri="{FF2B5EF4-FFF2-40B4-BE49-F238E27FC236}">
                <a16:creationId xmlns:a16="http://schemas.microsoft.com/office/drawing/2014/main" id="{EEC0E03A-2F64-5460-8EF7-B9832F7CFAD1}"/>
              </a:ext>
            </a:extLst>
          </p:cNvPr>
          <p:cNvPicPr>
            <a:picLocks noChangeAspect="1"/>
          </p:cNvPicPr>
          <p:nvPr/>
        </p:nvPicPr>
        <p:blipFill>
          <a:blip r:embed="rId5"/>
          <a:stretch>
            <a:fillRect/>
          </a:stretch>
        </p:blipFill>
        <p:spPr>
          <a:xfrm>
            <a:off x="5887113" y="4388722"/>
            <a:ext cx="5457825" cy="2162175"/>
          </a:xfrm>
          <a:prstGeom prst="rect">
            <a:avLst/>
          </a:prstGeom>
        </p:spPr>
      </p:pic>
    </p:spTree>
    <p:extLst>
      <p:ext uri="{BB962C8B-B14F-4D97-AF65-F5344CB8AC3E}">
        <p14:creationId xmlns:p14="http://schemas.microsoft.com/office/powerpoint/2010/main" val="353131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fontScale="92500" lnSpcReduction="10000"/>
          </a:bodyPr>
          <a:lstStyle/>
          <a:p>
            <a:pPr algn="l"/>
            <a:r>
              <a:rPr lang="en-US" b="0" i="0" dirty="0">
                <a:solidFill>
                  <a:srgbClr val="374151"/>
                </a:solidFill>
                <a:effectLst/>
                <a:latin typeface="Söhne"/>
              </a:rPr>
              <a:t>Handshaking</a:t>
            </a:r>
          </a:p>
          <a:p>
            <a:pPr algn="l">
              <a:buFont typeface="+mj-lt"/>
              <a:buAutoNum type="arabicPeriod"/>
            </a:pPr>
            <a:r>
              <a:rPr lang="en-US" b="0" i="0" dirty="0">
                <a:solidFill>
                  <a:srgbClr val="374151"/>
                </a:solidFill>
                <a:effectLst/>
                <a:latin typeface="Söhne"/>
              </a:rPr>
              <a:t> </a:t>
            </a:r>
            <a:r>
              <a:rPr lang="en-US" b="1" i="0" dirty="0" err="1">
                <a:solidFill>
                  <a:srgbClr val="374151"/>
                </a:solidFill>
                <a:effectLst/>
                <a:latin typeface="Söhne"/>
              </a:rPr>
              <a:t>ClientHello</a:t>
            </a:r>
            <a:r>
              <a:rPr lang="en-US" b="1" i="0" dirty="0">
                <a:solidFill>
                  <a:srgbClr val="374151"/>
                </a:solidFill>
                <a:effectLst/>
                <a:latin typeface="Söhne"/>
              </a:rPr>
              <a:t>:</a:t>
            </a:r>
            <a:r>
              <a:rPr lang="en-US" b="0" i="0" dirty="0">
                <a:solidFill>
                  <a:srgbClr val="374151"/>
                </a:solidFill>
                <a:effectLst/>
                <a:latin typeface="Söhne"/>
              </a:rPr>
              <a:t> The TLS client initiates the handshake by sending a </a:t>
            </a:r>
            <a:r>
              <a:rPr lang="en-US" b="0" i="0" dirty="0" err="1">
                <a:solidFill>
                  <a:srgbClr val="374151"/>
                </a:solidFill>
                <a:effectLst/>
                <a:latin typeface="Söhne"/>
              </a:rPr>
              <a:t>ClientHello</a:t>
            </a:r>
            <a:r>
              <a:rPr lang="en-US" b="0" i="0" dirty="0">
                <a:solidFill>
                  <a:srgbClr val="374151"/>
                </a:solidFill>
                <a:effectLst/>
                <a:latin typeface="Söhne"/>
              </a:rPr>
              <a:t> message to the server, which includes the highest version of TLS it supports, a list of cipher suites it supports, and a random value called the client nonce.</a:t>
            </a:r>
          </a:p>
          <a:p>
            <a:pPr algn="l">
              <a:buFont typeface="+mj-lt"/>
              <a:buAutoNum type="arabicPeriod"/>
            </a:pPr>
            <a:r>
              <a:rPr lang="en-US" b="0" i="0" dirty="0">
                <a:solidFill>
                  <a:srgbClr val="374151"/>
                </a:solidFill>
                <a:effectLst/>
                <a:latin typeface="Söhne"/>
              </a:rPr>
              <a:t> </a:t>
            </a:r>
            <a:r>
              <a:rPr lang="en-US" b="1" i="0" dirty="0" err="1">
                <a:solidFill>
                  <a:srgbClr val="374151"/>
                </a:solidFill>
                <a:effectLst/>
                <a:latin typeface="Söhne"/>
              </a:rPr>
              <a:t>ServerHello</a:t>
            </a:r>
            <a:r>
              <a:rPr lang="en-US" b="1" i="0" dirty="0">
                <a:solidFill>
                  <a:srgbClr val="374151"/>
                </a:solidFill>
                <a:effectLst/>
                <a:latin typeface="Söhne"/>
              </a:rPr>
              <a:t>: </a:t>
            </a:r>
            <a:r>
              <a:rPr lang="en-US" b="0" i="0" dirty="0">
                <a:solidFill>
                  <a:srgbClr val="374151"/>
                </a:solidFill>
                <a:effectLst/>
                <a:latin typeface="Söhne"/>
              </a:rPr>
              <a:t>The TLS server responds with a </a:t>
            </a:r>
            <a:r>
              <a:rPr lang="en-US" b="0" i="0" dirty="0" err="1">
                <a:solidFill>
                  <a:srgbClr val="374151"/>
                </a:solidFill>
                <a:effectLst/>
                <a:latin typeface="Söhne"/>
              </a:rPr>
              <a:t>ServerHello</a:t>
            </a:r>
            <a:r>
              <a:rPr lang="en-US" b="0" i="0" dirty="0">
                <a:solidFill>
                  <a:srgbClr val="374151"/>
                </a:solidFill>
                <a:effectLst/>
                <a:latin typeface="Söhne"/>
              </a:rPr>
              <a:t> message, which includes the TLS version and cipher suite selected for the connection, a random value called the server nonce, and a session ID.</a:t>
            </a:r>
          </a:p>
          <a:p>
            <a:pPr algn="l">
              <a:buFont typeface="+mj-lt"/>
              <a:buAutoNum type="arabicPeriod"/>
            </a:pPr>
            <a:r>
              <a:rPr lang="en-US" b="0" i="0" dirty="0">
                <a:solidFill>
                  <a:srgbClr val="374151"/>
                </a:solidFill>
                <a:effectLst/>
                <a:latin typeface="Söhne"/>
              </a:rPr>
              <a:t> </a:t>
            </a:r>
            <a:r>
              <a:rPr lang="en-US" b="1" i="0" dirty="0">
                <a:solidFill>
                  <a:srgbClr val="374151"/>
                </a:solidFill>
                <a:effectLst/>
                <a:latin typeface="Söhne"/>
              </a:rPr>
              <a:t>Certificate: </a:t>
            </a:r>
            <a:r>
              <a:rPr lang="en-US" b="0" i="0" dirty="0">
                <a:solidFill>
                  <a:srgbClr val="374151"/>
                </a:solidFill>
                <a:effectLst/>
                <a:latin typeface="Söhne"/>
              </a:rPr>
              <a:t>The server sends its certificate to the client to establish its identity. The certificate includes the server's public key and is used to encrypt the shared secret that will be used to establish the secure connection.</a:t>
            </a:r>
          </a:p>
          <a:p>
            <a:pPr algn="l">
              <a:buFont typeface="+mj-lt"/>
              <a:buAutoNum type="arabicPeriod"/>
            </a:pPr>
            <a:r>
              <a:rPr lang="en-US" b="0" i="0" dirty="0">
                <a:solidFill>
                  <a:srgbClr val="374151"/>
                </a:solidFill>
                <a:effectLst/>
                <a:latin typeface="Söhne"/>
              </a:rPr>
              <a:t> </a:t>
            </a:r>
            <a:r>
              <a:rPr lang="en-US" b="1" i="0" dirty="0" err="1">
                <a:solidFill>
                  <a:srgbClr val="374151"/>
                </a:solidFill>
                <a:effectLst/>
                <a:latin typeface="Söhne"/>
              </a:rPr>
              <a:t>CertificateVerify</a:t>
            </a:r>
            <a:r>
              <a:rPr lang="en-US" b="1" i="0" dirty="0">
                <a:solidFill>
                  <a:srgbClr val="374151"/>
                </a:solidFill>
                <a:effectLst/>
                <a:latin typeface="Söhne"/>
              </a:rPr>
              <a:t>:</a:t>
            </a:r>
            <a:r>
              <a:rPr lang="en-US" b="0" i="0" dirty="0">
                <a:solidFill>
                  <a:srgbClr val="374151"/>
                </a:solidFill>
                <a:effectLst/>
                <a:latin typeface="Söhne"/>
              </a:rPr>
              <a:t> The server sends a digital signature of the previous handshake messages to the client to prove that it owns the private key corresponding to the certificate.</a:t>
            </a:r>
          </a:p>
          <a:p>
            <a:pPr algn="l">
              <a:buFont typeface="+mj-lt"/>
              <a:buAutoNum type="arabicPeriod"/>
            </a:pPr>
            <a:r>
              <a:rPr lang="en-US" b="0" i="0" dirty="0">
                <a:solidFill>
                  <a:srgbClr val="374151"/>
                </a:solidFill>
                <a:effectLst/>
                <a:latin typeface="Söhne"/>
              </a:rPr>
              <a:t> </a:t>
            </a:r>
            <a:r>
              <a:rPr lang="en-US" b="1" i="0" dirty="0">
                <a:solidFill>
                  <a:srgbClr val="374151"/>
                </a:solidFill>
                <a:effectLst/>
                <a:latin typeface="Söhne"/>
              </a:rPr>
              <a:t>Finished:</a:t>
            </a:r>
            <a:r>
              <a:rPr lang="en-US" b="0" i="0" dirty="0">
                <a:solidFill>
                  <a:srgbClr val="374151"/>
                </a:solidFill>
                <a:effectLst/>
                <a:latin typeface="Söhne"/>
              </a:rPr>
              <a:t> Both the client and server send Finished messages to each other, which contain a hash of all the previous handshake messages, including the shared secret. This verifies that both parties have the same shared secret and that the connection has been established securely.</a:t>
            </a:r>
          </a:p>
          <a:p>
            <a:pPr algn="l">
              <a:buFont typeface="+mj-lt"/>
              <a:buAutoNum type="arabicPeriod"/>
            </a:pPr>
            <a:r>
              <a:rPr lang="en-US" b="1" i="0" dirty="0">
                <a:solidFill>
                  <a:srgbClr val="374151"/>
                </a:solidFill>
                <a:effectLst/>
                <a:latin typeface="Söhne"/>
              </a:rPr>
              <a:t>Encrypted application data</a:t>
            </a:r>
            <a:r>
              <a:rPr lang="en-US" b="0" i="0" dirty="0">
                <a:solidFill>
                  <a:srgbClr val="374151"/>
                </a:solidFill>
                <a:effectLst/>
                <a:latin typeface="Söhne"/>
              </a:rPr>
              <a:t>: Once the handshake is complete, the client and server can exchange encrypted application data over the established secure connection.</a:t>
            </a: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Tree>
    <p:extLst>
      <p:ext uri="{BB962C8B-B14F-4D97-AF65-F5344CB8AC3E}">
        <p14:creationId xmlns:p14="http://schemas.microsoft.com/office/powerpoint/2010/main" val="1767947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Differences: Cipher Suites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fontScale="92500"/>
          </a:bodyPr>
          <a:lstStyle/>
          <a:p>
            <a:pPr algn="l"/>
            <a:r>
              <a:rPr lang="en-US" b="0" i="0" dirty="0">
                <a:solidFill>
                  <a:srgbClr val="374151"/>
                </a:solidFill>
                <a:effectLst/>
                <a:latin typeface="Söhne"/>
              </a:rPr>
              <a:t>The main differences between TLS 1.2 and TLS 1.3 are:</a:t>
            </a:r>
          </a:p>
          <a:p>
            <a:pPr algn="l"/>
            <a:r>
              <a:rPr lang="en-US" b="1" i="0" dirty="0">
                <a:solidFill>
                  <a:srgbClr val="374151"/>
                </a:solidFill>
                <a:effectLst/>
                <a:latin typeface="Söhne"/>
              </a:rPr>
              <a:t>Cipher suites:</a:t>
            </a:r>
            <a:r>
              <a:rPr lang="en-US" b="0" i="0" dirty="0">
                <a:solidFill>
                  <a:srgbClr val="374151"/>
                </a:solidFill>
                <a:effectLst/>
                <a:latin typeface="Söhne"/>
              </a:rPr>
              <a:t> TLS 1.3 has deprecated weaker cipher suites that were present in TLS 1.2, such as those that use RC4 or SHA-1. TLS 1.3 also supports only the latest versions of the AES and ChaCha20 ciphers.</a:t>
            </a:r>
          </a:p>
          <a:p>
            <a:pPr algn="l">
              <a:buFont typeface="Arial" panose="020B0604020202020204" pitchFamily="34" charset="0"/>
              <a:buChar char="•"/>
            </a:pPr>
            <a:r>
              <a:rPr lang="en-US" b="0" i="0" dirty="0">
                <a:solidFill>
                  <a:srgbClr val="374151"/>
                </a:solidFill>
                <a:effectLst/>
                <a:latin typeface="Söhne"/>
              </a:rPr>
              <a:t> TLS_AES_128_GCM_SHA256</a:t>
            </a:r>
          </a:p>
          <a:p>
            <a:pPr algn="l">
              <a:buFont typeface="Arial" panose="020B0604020202020204" pitchFamily="34" charset="0"/>
              <a:buChar char="•"/>
            </a:pPr>
            <a:r>
              <a:rPr lang="en-US" b="0" i="0" dirty="0">
                <a:solidFill>
                  <a:srgbClr val="374151"/>
                </a:solidFill>
                <a:effectLst/>
                <a:latin typeface="Söhne"/>
              </a:rPr>
              <a:t> TLS_AES_256_GCM_SHA384</a:t>
            </a:r>
          </a:p>
          <a:p>
            <a:pPr algn="l">
              <a:buFont typeface="Arial" panose="020B0604020202020204" pitchFamily="34" charset="0"/>
              <a:buChar char="•"/>
            </a:pPr>
            <a:r>
              <a:rPr lang="en-US" b="0" i="0" dirty="0">
                <a:solidFill>
                  <a:srgbClr val="374151"/>
                </a:solidFill>
                <a:effectLst/>
                <a:latin typeface="Söhne"/>
              </a:rPr>
              <a:t> TLS_CHACHA20_POLY1305_SHA256</a:t>
            </a:r>
          </a:p>
          <a:p>
            <a:pPr algn="l">
              <a:buFont typeface="Arial" panose="020B0604020202020204" pitchFamily="34" charset="0"/>
              <a:buChar char="•"/>
            </a:pPr>
            <a:r>
              <a:rPr lang="en-US" b="0" i="0" dirty="0">
                <a:solidFill>
                  <a:srgbClr val="374151"/>
                </a:solidFill>
                <a:effectLst/>
                <a:latin typeface="Söhne"/>
              </a:rPr>
              <a:t>All three cipher suites use authenticated encryption with associated data (AEAD) algorithms for confidentiality, integrity, and authenticity. They differ in the key size and the underlying encryption algorithm used.</a:t>
            </a:r>
            <a:endParaRPr lang="en-US" dirty="0">
              <a:solidFill>
                <a:srgbClr val="374151"/>
              </a:solidFill>
              <a:latin typeface="Söhne"/>
            </a:endParaRPr>
          </a:p>
          <a:p>
            <a:pPr marL="342900" indent="-342900" algn="l">
              <a:buFont typeface="Arial" panose="020B0604020202020204" pitchFamily="34" charset="0"/>
              <a:buChar char="•"/>
            </a:pPr>
            <a:r>
              <a:rPr lang="en-US" b="0" i="0" dirty="0">
                <a:solidFill>
                  <a:srgbClr val="374151"/>
                </a:solidFill>
                <a:effectLst/>
                <a:latin typeface="Söhne"/>
              </a:rPr>
              <a:t>TLS_AES_128_GCM_SHA256 and TLS_AES_256_GCM_SHA384 use the AES encryption algorithm with 128-bit and 256-bit keys, respectively, and the Galois/Counter Mode (GCM) of operation for authenticated encryption.</a:t>
            </a:r>
          </a:p>
          <a:p>
            <a:pPr marL="342900" indent="-342900" algn="l">
              <a:buFont typeface="Arial" panose="020B0604020202020204" pitchFamily="34" charset="0"/>
              <a:buChar char="•"/>
            </a:pPr>
            <a:r>
              <a:rPr lang="en-US" b="0" i="0" dirty="0">
                <a:solidFill>
                  <a:srgbClr val="374151"/>
                </a:solidFill>
                <a:effectLst/>
                <a:latin typeface="Söhne"/>
              </a:rPr>
              <a:t>TLS_CHACHA20_POLY1305_SHA256 uses the ChaCha20 stream cipher for encryption and the Poly1305 message authentication code (MAC) for authentication.</a:t>
            </a:r>
          </a:p>
          <a:p>
            <a:pPr algn="l">
              <a:buFont typeface="Arial" panose="020B0604020202020204" pitchFamily="34" charset="0"/>
              <a:buChar char="•"/>
            </a:pPr>
            <a:endParaRPr lang="en-US" b="0" i="0" dirty="0">
              <a:solidFill>
                <a:srgbClr val="374151"/>
              </a:solidFill>
              <a:effectLst/>
              <a:latin typeface="Söhne"/>
            </a:endParaRPr>
          </a:p>
          <a:p>
            <a:pPr algn="l"/>
            <a:endParaRPr lang="en-US" dirty="0">
              <a:ea typeface="+mn-lt"/>
              <a:cs typeface="+mn-lt"/>
            </a:endParaRPr>
          </a:p>
          <a:p>
            <a:pPr lvl="1">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Tree>
    <p:extLst>
      <p:ext uri="{BB962C8B-B14F-4D97-AF65-F5344CB8AC3E}">
        <p14:creationId xmlns:p14="http://schemas.microsoft.com/office/powerpoint/2010/main" val="604954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Differences: Security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algn="l"/>
            <a:r>
              <a:rPr lang="en-US" b="0" i="0" dirty="0">
                <a:solidFill>
                  <a:srgbClr val="374151"/>
                </a:solidFill>
                <a:effectLst/>
                <a:latin typeface="Söhne"/>
              </a:rPr>
              <a:t>The main differences between TLS 1.2 and TLS 1.3 are:</a:t>
            </a:r>
          </a:p>
          <a:p>
            <a:pPr algn="l"/>
            <a:r>
              <a:rPr lang="en-US" b="1" i="0" dirty="0">
                <a:solidFill>
                  <a:srgbClr val="374151"/>
                </a:solidFill>
                <a:effectLst/>
                <a:latin typeface="Söhne"/>
              </a:rPr>
              <a:t>Security: </a:t>
            </a:r>
            <a:r>
              <a:rPr lang="en-US" b="0" i="0" dirty="0">
                <a:solidFill>
                  <a:srgbClr val="374151"/>
                </a:solidFill>
                <a:effectLst/>
                <a:latin typeface="Söhne"/>
              </a:rPr>
              <a:t>TLS 1.3 provides stronger security than TLS 1.2 by using </a:t>
            </a:r>
            <a:r>
              <a:rPr lang="en-US" b="1" i="0" dirty="0">
                <a:solidFill>
                  <a:srgbClr val="374151"/>
                </a:solidFill>
                <a:effectLst/>
                <a:latin typeface="Söhne"/>
              </a:rPr>
              <a:t>forward secrecy </a:t>
            </a:r>
            <a:r>
              <a:rPr lang="en-US" b="0" i="0" dirty="0">
                <a:solidFill>
                  <a:srgbClr val="374151"/>
                </a:solidFill>
                <a:effectLst/>
                <a:latin typeface="Söhne"/>
              </a:rPr>
              <a:t>(also known as perfect forward secrecy) as a default feature. This means that even if an attacker is able to obtain the private key used in the connection, they cannot use it to decrypt past or future sessions.</a:t>
            </a:r>
          </a:p>
          <a:p>
            <a:pPr algn="l"/>
            <a:r>
              <a:rPr lang="en-US" b="0" i="0" dirty="0">
                <a:solidFill>
                  <a:srgbClr val="374151"/>
                </a:solidFill>
                <a:effectLst/>
                <a:latin typeface="Söhne"/>
              </a:rPr>
              <a:t>In a system that uses </a:t>
            </a:r>
            <a:r>
              <a:rPr lang="en-US" b="1" i="0" dirty="0">
                <a:solidFill>
                  <a:srgbClr val="374151"/>
                </a:solidFill>
                <a:effectLst/>
                <a:latin typeface="Söhne"/>
              </a:rPr>
              <a:t>forward secrecy</a:t>
            </a:r>
            <a:r>
              <a:rPr lang="en-US" b="0" i="0" dirty="0">
                <a:solidFill>
                  <a:srgbClr val="374151"/>
                </a:solidFill>
                <a:effectLst/>
                <a:latin typeface="Söhne"/>
              </a:rPr>
              <a:t>, the keys used to encrypt a communication session are </a:t>
            </a:r>
            <a:r>
              <a:rPr lang="en-US" b="1" i="0" dirty="0">
                <a:solidFill>
                  <a:srgbClr val="374151"/>
                </a:solidFill>
                <a:effectLst/>
                <a:latin typeface="Söhne"/>
              </a:rPr>
              <a:t>ephemeral and are not stored or reused in the future</a:t>
            </a:r>
            <a:r>
              <a:rPr lang="en-US" b="0" i="0" dirty="0">
                <a:solidFill>
                  <a:srgbClr val="374151"/>
                </a:solidFill>
                <a:effectLst/>
                <a:latin typeface="Söhne"/>
              </a:rPr>
              <a:t>. Instead, </a:t>
            </a:r>
            <a:r>
              <a:rPr lang="en-US" b="1" i="0" dirty="0">
                <a:solidFill>
                  <a:srgbClr val="374151"/>
                </a:solidFill>
                <a:effectLst/>
                <a:latin typeface="Söhne"/>
              </a:rPr>
              <a:t>new keys are generated for each session</a:t>
            </a:r>
            <a:r>
              <a:rPr lang="en-US" b="0" i="0" dirty="0">
                <a:solidFill>
                  <a:srgbClr val="374151"/>
                </a:solidFill>
                <a:effectLst/>
                <a:latin typeface="Söhne"/>
              </a:rPr>
              <a:t>, and the old keys are discarded. If the long-term private key of a party is later compromised, the previously encrypted sessions cannot be decrypted, even if the attacker gains access to the corresponding public key and the encrypted data.</a:t>
            </a:r>
            <a:endParaRPr lang="en-US" dirty="0">
              <a:solidFill>
                <a:srgbClr val="374151"/>
              </a:solidFill>
              <a:latin typeface="Söhne"/>
            </a:endParaRPr>
          </a:p>
          <a:p>
            <a:pPr algn="l"/>
            <a:r>
              <a:rPr lang="en-US" b="0" i="0" dirty="0">
                <a:solidFill>
                  <a:srgbClr val="374151"/>
                </a:solidFill>
                <a:effectLst/>
                <a:latin typeface="Söhne"/>
              </a:rPr>
              <a:t>TLS 1.3 provides forward secrecy by using a key exchange algorithm that generates a new set of keys for each session, based on the Diffie-Hellman (DH) key exchange or Elliptic Curve Diffie-Hellman (ECDH) key exchange. The keys are then used to derive a shared secret, which is used for symmetric encryption of the communication. This ensures that even if the long-term private key of a party is compromised in the future, past communications remain confidential.</a:t>
            </a:r>
          </a:p>
          <a:p>
            <a:pPr marL="45720" lvl="1" indent="0">
              <a:buNone/>
            </a:pPr>
            <a:endParaRPr lang="en-US" dirty="0">
              <a:ea typeface="+mn-lt"/>
              <a:cs typeface="+mn-lt"/>
            </a:endParaRPr>
          </a:p>
          <a:p>
            <a:pPr lvl="1">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Tree>
    <p:extLst>
      <p:ext uri="{BB962C8B-B14F-4D97-AF65-F5344CB8AC3E}">
        <p14:creationId xmlns:p14="http://schemas.microsoft.com/office/powerpoint/2010/main" val="139214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Differences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algn="l"/>
            <a:r>
              <a:rPr lang="en-US" b="0" i="0" dirty="0">
                <a:solidFill>
                  <a:srgbClr val="374151"/>
                </a:solidFill>
                <a:effectLst/>
                <a:latin typeface="Söhne"/>
              </a:rPr>
              <a:t>The main differences between TLS 1.2 and TLS 1.3 are:</a:t>
            </a:r>
          </a:p>
          <a:p>
            <a:pPr marL="342900" indent="-342900" algn="l">
              <a:buFont typeface="Arial" panose="020B0604020202020204" pitchFamily="34" charset="0"/>
              <a:buChar char="•"/>
            </a:pPr>
            <a:r>
              <a:rPr lang="en-US" b="0" i="0" dirty="0">
                <a:solidFill>
                  <a:srgbClr val="374151"/>
                </a:solidFill>
                <a:effectLst/>
                <a:latin typeface="Söhne"/>
              </a:rPr>
              <a:t>TLS 1.3 offers better </a:t>
            </a:r>
            <a:r>
              <a:rPr lang="en-US" b="1" i="0" dirty="0">
                <a:solidFill>
                  <a:srgbClr val="374151"/>
                </a:solidFill>
                <a:effectLst/>
                <a:latin typeface="Söhne"/>
              </a:rPr>
              <a:t>performance and stronger security </a:t>
            </a:r>
            <a:r>
              <a:rPr lang="en-US" b="0" i="0" dirty="0">
                <a:solidFill>
                  <a:srgbClr val="374151"/>
                </a:solidFill>
                <a:effectLst/>
                <a:latin typeface="Söhne"/>
              </a:rPr>
              <a:t>than TLS 1.2, and it is recommended that organizations transition to TLS 1.3 wherever possible.</a:t>
            </a:r>
          </a:p>
          <a:p>
            <a:pPr marL="342900" indent="-342900" algn="l">
              <a:buFont typeface="Arial" panose="020B0604020202020204" pitchFamily="34" charset="0"/>
              <a:buChar char="•"/>
            </a:pPr>
            <a:r>
              <a:rPr lang="en-US" b="1" i="0" dirty="0">
                <a:solidFill>
                  <a:srgbClr val="374151"/>
                </a:solidFill>
                <a:effectLst/>
                <a:latin typeface="Söhne"/>
              </a:rPr>
              <a:t>Handshake process: </a:t>
            </a:r>
            <a:r>
              <a:rPr lang="en-US" b="0" i="0" dirty="0">
                <a:solidFill>
                  <a:srgbClr val="374151"/>
                </a:solidFill>
                <a:effectLst/>
                <a:latin typeface="Söhne"/>
              </a:rPr>
              <a:t>Once the handshake is complete, the client and server can exchange encrypted application data over the established secure connection. The TLS 1.3 handshake process has been optimized to </a:t>
            </a:r>
            <a:r>
              <a:rPr lang="en-US" b="1" i="0" dirty="0">
                <a:solidFill>
                  <a:srgbClr val="374151"/>
                </a:solidFill>
                <a:effectLst/>
                <a:latin typeface="Söhne"/>
              </a:rPr>
              <a:t>reduce the number of round trips required</a:t>
            </a:r>
            <a:r>
              <a:rPr lang="en-US" b="0" i="0" dirty="0">
                <a:solidFill>
                  <a:srgbClr val="374151"/>
                </a:solidFill>
                <a:effectLst/>
                <a:latin typeface="Söhne"/>
              </a:rPr>
              <a:t>, which improves performance.</a:t>
            </a:r>
          </a:p>
          <a:p>
            <a:pPr marL="342900" indent="-342900" algn="l">
              <a:buFont typeface="Arial" panose="020B0604020202020204" pitchFamily="34" charset="0"/>
              <a:buChar char="•"/>
            </a:pPr>
            <a:r>
              <a:rPr lang="en-US" b="1" i="0" dirty="0">
                <a:solidFill>
                  <a:srgbClr val="374151"/>
                </a:solidFill>
                <a:effectLst/>
                <a:latin typeface="Söhne"/>
              </a:rPr>
              <a:t>Cipher suites:</a:t>
            </a:r>
            <a:r>
              <a:rPr lang="en-US" b="1" dirty="0">
                <a:solidFill>
                  <a:srgbClr val="374151"/>
                </a:solidFill>
                <a:latin typeface="Söhne"/>
              </a:rPr>
              <a:t> </a:t>
            </a:r>
            <a:r>
              <a:rPr lang="en-US" b="0" i="0" dirty="0">
                <a:solidFill>
                  <a:srgbClr val="374151"/>
                </a:solidFill>
                <a:effectLst/>
                <a:latin typeface="Söhne"/>
              </a:rPr>
              <a:t>deprecated weaker cipher suites and su</a:t>
            </a:r>
            <a:r>
              <a:rPr lang="en-US" dirty="0">
                <a:solidFill>
                  <a:srgbClr val="374151"/>
                </a:solidFill>
                <a:latin typeface="Söhne"/>
              </a:rPr>
              <a:t>pport for </a:t>
            </a:r>
            <a:r>
              <a:rPr lang="en-US" b="0" i="0" dirty="0">
                <a:solidFill>
                  <a:srgbClr val="374151"/>
                </a:solidFill>
                <a:effectLst/>
                <a:latin typeface="Söhne"/>
              </a:rPr>
              <a:t>latest versions of the AES and ChaCha20 ciphers.</a:t>
            </a:r>
          </a:p>
          <a:p>
            <a:pPr marL="342900" indent="-342900" algn="l">
              <a:buFont typeface="Arial" panose="020B0604020202020204" pitchFamily="34" charset="0"/>
              <a:buChar char="•"/>
            </a:pPr>
            <a:r>
              <a:rPr lang="en-US" b="1" i="0" dirty="0">
                <a:solidFill>
                  <a:srgbClr val="374151"/>
                </a:solidFill>
                <a:effectLst/>
                <a:latin typeface="Söhne"/>
              </a:rPr>
              <a:t>Security:</a:t>
            </a:r>
            <a:r>
              <a:rPr lang="en-US" b="0" i="0" dirty="0">
                <a:solidFill>
                  <a:srgbClr val="374151"/>
                </a:solidFill>
                <a:effectLst/>
                <a:latin typeface="Söhne"/>
              </a:rPr>
              <a:t> provides stronger security than TLS 1.2 by using forward secrecy as a default feature</a:t>
            </a:r>
            <a:endParaRPr lang="en-US" dirty="0">
              <a:solidFill>
                <a:srgbClr val="374151"/>
              </a:solidFill>
              <a:latin typeface="Söhne"/>
            </a:endParaRPr>
          </a:p>
          <a:p>
            <a:pPr marL="342900" indent="-342900" algn="l">
              <a:buFont typeface="Arial" panose="020B0604020202020204" pitchFamily="34" charset="0"/>
              <a:buChar char="•"/>
            </a:pPr>
            <a:r>
              <a:rPr lang="en-US" b="1" i="0" dirty="0">
                <a:solidFill>
                  <a:srgbClr val="374151"/>
                </a:solidFill>
                <a:effectLst/>
                <a:latin typeface="Söhne"/>
              </a:rPr>
              <a:t>Resumption: </a:t>
            </a:r>
            <a:r>
              <a:rPr lang="en-US" b="0" i="0" dirty="0">
                <a:solidFill>
                  <a:srgbClr val="374151"/>
                </a:solidFill>
                <a:effectLst/>
                <a:latin typeface="Söhne"/>
              </a:rPr>
              <a:t>faster connections between the client and server</a:t>
            </a:r>
          </a:p>
          <a:p>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Tree>
    <p:extLst>
      <p:ext uri="{BB962C8B-B14F-4D97-AF65-F5344CB8AC3E}">
        <p14:creationId xmlns:p14="http://schemas.microsoft.com/office/powerpoint/2010/main" val="122627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Differences: Security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10" y="1342118"/>
            <a:ext cx="6503365" cy="5208779"/>
          </a:xfrm>
        </p:spPr>
        <p:txBody>
          <a:bodyPr vert="horz" lIns="91440" tIns="45720" rIns="91440" bIns="45720" rtlCol="0" anchor="t">
            <a:normAutofit/>
          </a:bodyPr>
          <a:lstStyle/>
          <a:p>
            <a:pPr algn="l"/>
            <a:r>
              <a:rPr lang="en-US" dirty="0">
                <a:solidFill>
                  <a:srgbClr val="374151"/>
                </a:solidFill>
                <a:latin typeface="Söhne"/>
              </a:rPr>
              <a:t>F</a:t>
            </a:r>
            <a:r>
              <a:rPr lang="en-US" b="0" i="0" dirty="0">
                <a:solidFill>
                  <a:srgbClr val="374151"/>
                </a:solidFill>
                <a:effectLst/>
                <a:latin typeface="Söhne"/>
              </a:rPr>
              <a:t>orward </a:t>
            </a:r>
            <a:r>
              <a:rPr lang="en-US" dirty="0">
                <a:solidFill>
                  <a:srgbClr val="374151"/>
                </a:solidFill>
                <a:latin typeface="Söhne"/>
              </a:rPr>
              <a:t>S</a:t>
            </a:r>
            <a:r>
              <a:rPr lang="en-US" b="0" i="0" dirty="0">
                <a:solidFill>
                  <a:srgbClr val="374151"/>
                </a:solidFill>
                <a:effectLst/>
                <a:latin typeface="Söhne"/>
              </a:rPr>
              <a:t>ecrecy </a:t>
            </a:r>
          </a:p>
          <a:p>
            <a:pPr algn="l"/>
            <a:r>
              <a:rPr lang="en-US" b="0" i="0" dirty="0">
                <a:solidFill>
                  <a:srgbClr val="374151"/>
                </a:solidFill>
                <a:effectLst/>
                <a:latin typeface="Söhne"/>
              </a:rPr>
              <a:t>In this diagram, Alice and Bob want to communicate securely and privately. They each generate a new key pair for the session, consisting of a private key and a public key. They exchange their public keys and use them to derive a shared secret using a key exchange algorithm such as Diffie-Hellman or Elliptic Curve Diffie-Hellman.</a:t>
            </a:r>
          </a:p>
          <a:p>
            <a:pPr algn="l"/>
            <a:r>
              <a:rPr lang="en-US" b="0" i="0" dirty="0">
                <a:solidFill>
                  <a:srgbClr val="374151"/>
                </a:solidFill>
                <a:effectLst/>
                <a:latin typeface="Söhne"/>
              </a:rPr>
              <a:t>The shared secret is then used to encrypt and decrypt their communications. Because the keys used for each session are ephemeral and are not reused in the future, the confidentiality of past communications remains protected even if the long-term private key of a party is compromised in the future. This provides forward secrecy.</a:t>
            </a:r>
            <a:endParaRPr lang="en-US" dirty="0">
              <a:ea typeface="+mn-lt"/>
              <a:cs typeface="+mn-lt"/>
            </a:endParaRPr>
          </a:p>
          <a:p>
            <a:pPr lvl="1">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5">
            <a:extLst>
              <a:ext uri="{FF2B5EF4-FFF2-40B4-BE49-F238E27FC236}">
                <a16:creationId xmlns:a16="http://schemas.microsoft.com/office/drawing/2014/main" id="{D459FDD8-A658-B2F3-F9C8-76CCA4B0DB6D}"/>
              </a:ext>
            </a:extLst>
          </p:cNvPr>
          <p:cNvPicPr>
            <a:picLocks noChangeAspect="1"/>
          </p:cNvPicPr>
          <p:nvPr/>
        </p:nvPicPr>
        <p:blipFill>
          <a:blip r:embed="rId3"/>
          <a:stretch>
            <a:fillRect/>
          </a:stretch>
        </p:blipFill>
        <p:spPr>
          <a:xfrm>
            <a:off x="7012471" y="723347"/>
            <a:ext cx="4953000" cy="5715000"/>
          </a:xfrm>
          <a:prstGeom prst="rect">
            <a:avLst/>
          </a:prstGeom>
        </p:spPr>
      </p:pic>
    </p:spTree>
    <p:extLst>
      <p:ext uri="{BB962C8B-B14F-4D97-AF65-F5344CB8AC3E}">
        <p14:creationId xmlns:p14="http://schemas.microsoft.com/office/powerpoint/2010/main" val="333247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Differences: Resumption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5822473" cy="5208779"/>
          </a:xfrm>
        </p:spPr>
        <p:txBody>
          <a:bodyPr vert="horz" lIns="91440" tIns="45720" rIns="91440" bIns="45720" rtlCol="0" anchor="t">
            <a:normAutofit fontScale="85000" lnSpcReduction="10000"/>
          </a:bodyPr>
          <a:lstStyle/>
          <a:p>
            <a:pPr algn="l"/>
            <a:r>
              <a:rPr lang="en-US" b="0" i="0" dirty="0">
                <a:solidFill>
                  <a:srgbClr val="374151"/>
                </a:solidFill>
                <a:effectLst/>
                <a:latin typeface="Söhne"/>
              </a:rPr>
              <a:t>The main differences between TLS 1.2 and TLS 1.3 are:</a:t>
            </a:r>
          </a:p>
          <a:p>
            <a:pPr algn="l"/>
            <a:r>
              <a:rPr lang="en-US" b="1" i="0" dirty="0">
                <a:solidFill>
                  <a:srgbClr val="374151"/>
                </a:solidFill>
                <a:effectLst/>
                <a:latin typeface="Söhne"/>
              </a:rPr>
              <a:t>Resumption:</a:t>
            </a:r>
            <a:r>
              <a:rPr lang="en-US" b="0" i="0" dirty="0">
                <a:solidFill>
                  <a:srgbClr val="374151"/>
                </a:solidFill>
                <a:effectLst/>
                <a:latin typeface="Söhne"/>
              </a:rPr>
              <a:t> TLS 1.3 introduces a new session resumption mechanism that allows for faster connections between the client and server, without compromising security.</a:t>
            </a:r>
          </a:p>
          <a:p>
            <a:pPr marL="342900" indent="-342900" algn="l">
              <a:buFont typeface="Arial" panose="020B0604020202020204" pitchFamily="34" charset="0"/>
              <a:buChar char="•"/>
            </a:pPr>
            <a:r>
              <a:rPr lang="en-US" b="0" i="0" dirty="0">
                <a:solidFill>
                  <a:srgbClr val="374151"/>
                </a:solidFill>
                <a:effectLst/>
                <a:latin typeface="Söhne"/>
              </a:rPr>
              <a:t>When the client decides to close the connection, it sends a </a:t>
            </a:r>
            <a:r>
              <a:rPr lang="en-US" b="0" i="0" dirty="0" err="1">
                <a:solidFill>
                  <a:srgbClr val="374151"/>
                </a:solidFill>
                <a:effectLst/>
                <a:latin typeface="Söhne"/>
              </a:rPr>
              <a:t>CloseNotify</a:t>
            </a:r>
            <a:r>
              <a:rPr lang="en-US" b="0" i="0" dirty="0">
                <a:solidFill>
                  <a:srgbClr val="374151"/>
                </a:solidFill>
                <a:effectLst/>
                <a:latin typeface="Söhne"/>
              </a:rPr>
              <a:t> message, and the server responds with its own </a:t>
            </a:r>
            <a:r>
              <a:rPr lang="en-US" b="0" i="0" dirty="0" err="1">
                <a:solidFill>
                  <a:srgbClr val="374151"/>
                </a:solidFill>
                <a:effectLst/>
                <a:latin typeface="Söhne"/>
              </a:rPr>
              <a:t>CloseNotify</a:t>
            </a:r>
            <a:r>
              <a:rPr lang="en-US" b="0" i="0" dirty="0">
                <a:solidFill>
                  <a:srgbClr val="374151"/>
                </a:solidFill>
                <a:effectLst/>
                <a:latin typeface="Söhne"/>
              </a:rPr>
              <a:t> message.</a:t>
            </a:r>
          </a:p>
          <a:p>
            <a:pPr marL="342900" indent="-342900" algn="l">
              <a:buFont typeface="Arial" panose="020B0604020202020204" pitchFamily="34" charset="0"/>
              <a:buChar char="•"/>
            </a:pPr>
            <a:r>
              <a:rPr lang="en-US" b="0" i="0" dirty="0">
                <a:solidFill>
                  <a:srgbClr val="374151"/>
                </a:solidFill>
                <a:effectLst/>
                <a:latin typeface="Söhne"/>
              </a:rPr>
              <a:t>If the client decides to initiate a new connection with the server and wants to resume the previous session, it includes the session ticket in the </a:t>
            </a:r>
            <a:r>
              <a:rPr lang="en-US" b="0" i="0" dirty="0" err="1">
                <a:solidFill>
                  <a:srgbClr val="374151"/>
                </a:solidFill>
                <a:effectLst/>
                <a:latin typeface="Söhne"/>
              </a:rPr>
              <a:t>ClientHello</a:t>
            </a:r>
            <a:r>
              <a:rPr lang="en-US" b="0" i="0" dirty="0">
                <a:solidFill>
                  <a:srgbClr val="374151"/>
                </a:solidFill>
                <a:effectLst/>
                <a:latin typeface="Söhne"/>
              </a:rPr>
              <a:t> message. The server validates the session ticket and resumes the previous session by sending a </a:t>
            </a:r>
            <a:r>
              <a:rPr lang="en-US" b="0" i="0" dirty="0" err="1">
                <a:solidFill>
                  <a:srgbClr val="374151"/>
                </a:solidFill>
                <a:effectLst/>
                <a:latin typeface="Söhne"/>
              </a:rPr>
              <a:t>ServerHello</a:t>
            </a:r>
            <a:r>
              <a:rPr lang="en-US" b="0" i="0" dirty="0">
                <a:solidFill>
                  <a:srgbClr val="374151"/>
                </a:solidFill>
                <a:effectLst/>
                <a:latin typeface="Söhne"/>
              </a:rPr>
              <a:t> message that includes encrypted application data.</a:t>
            </a:r>
          </a:p>
          <a:p>
            <a:pPr marL="342900" indent="-342900" algn="l">
              <a:buFont typeface="Arial" panose="020B0604020202020204" pitchFamily="34" charset="0"/>
              <a:buChar char="•"/>
            </a:pPr>
            <a:r>
              <a:rPr lang="en-US" b="0" i="0" dirty="0">
                <a:solidFill>
                  <a:srgbClr val="374151"/>
                </a:solidFill>
                <a:effectLst/>
                <a:latin typeface="Söhne"/>
              </a:rPr>
              <a:t>Session resumption allows clients to reuse previously established session parameters, reducing the latency and computational overhead of establishing a new session.</a:t>
            </a:r>
          </a:p>
          <a:p>
            <a:pPr algn="l"/>
            <a:endParaRPr lang="en-US" b="0" i="0" dirty="0">
              <a:solidFill>
                <a:srgbClr val="374151"/>
              </a:solidFill>
              <a:effectLst/>
              <a:latin typeface="Söhne"/>
            </a:endParaRPr>
          </a:p>
          <a:p>
            <a:pPr marL="45720" lvl="1" indent="0">
              <a:buNone/>
            </a:pPr>
            <a:endParaRPr lang="en-US" dirty="0">
              <a:ea typeface="+mn-lt"/>
              <a:cs typeface="+mn-lt"/>
            </a:endParaRPr>
          </a:p>
          <a:p>
            <a:pPr lvl="1">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
        <p:nvSpPr>
          <p:cNvPr id="6" name="TextBox 5">
            <a:extLst>
              <a:ext uri="{FF2B5EF4-FFF2-40B4-BE49-F238E27FC236}">
                <a16:creationId xmlns:a16="http://schemas.microsoft.com/office/drawing/2014/main" id="{C9BF5AF0-467C-3DEA-8AD8-BBC041F430D0}"/>
              </a:ext>
            </a:extLst>
          </p:cNvPr>
          <p:cNvSpPr txBox="1"/>
          <p:nvPr/>
        </p:nvSpPr>
        <p:spPr>
          <a:xfrm>
            <a:off x="6659417" y="225832"/>
            <a:ext cx="5332945" cy="6555641"/>
          </a:xfrm>
          <a:prstGeom prst="rect">
            <a:avLst/>
          </a:prstGeom>
          <a:noFill/>
        </p:spPr>
        <p:txBody>
          <a:bodyPr wrap="square">
            <a:spAutoFit/>
          </a:bodyPr>
          <a:lstStyle/>
          <a:p>
            <a:r>
              <a:rPr lang="en-US" sz="1200" dirty="0"/>
              <a:t> Client                                          Server</a:t>
            </a:r>
          </a:p>
          <a:p>
            <a:r>
              <a:rPr lang="en-US" sz="1200" dirty="0"/>
              <a:t> ------                                          ------</a:t>
            </a:r>
          </a:p>
          <a:p>
            <a:endParaRPr lang="en-US" sz="1200" dirty="0"/>
          </a:p>
          <a:p>
            <a:r>
              <a:rPr lang="en-US" sz="1200" dirty="0"/>
              <a:t>1. Client initiates a TLS 1.3 connection with the server.</a:t>
            </a:r>
          </a:p>
          <a:p>
            <a:endParaRPr lang="en-US" sz="1200" dirty="0"/>
          </a:p>
          <a:p>
            <a:r>
              <a:rPr lang="en-US" sz="1200" dirty="0"/>
              <a:t>      </a:t>
            </a:r>
            <a:r>
              <a:rPr lang="en-US" sz="1200" dirty="0" err="1"/>
              <a:t>ClientHello</a:t>
            </a:r>
            <a:r>
              <a:rPr lang="en-US" sz="1200" dirty="0"/>
              <a:t>                -------------&gt;</a:t>
            </a:r>
          </a:p>
          <a:p>
            <a:endParaRPr lang="en-US" sz="1200" dirty="0"/>
          </a:p>
          <a:p>
            <a:r>
              <a:rPr lang="en-US" sz="1200" dirty="0"/>
              <a:t>2. Server responds with a </a:t>
            </a:r>
            <a:r>
              <a:rPr lang="en-US" sz="1200" dirty="0" err="1"/>
              <a:t>ServerHello</a:t>
            </a:r>
            <a:r>
              <a:rPr lang="en-US" sz="1200" dirty="0"/>
              <a:t> that includes a new session ticket and the selected cipher suite.</a:t>
            </a:r>
          </a:p>
          <a:p>
            <a:endParaRPr lang="en-US" sz="1200" dirty="0"/>
          </a:p>
          <a:p>
            <a:r>
              <a:rPr lang="en-US" sz="1200" dirty="0"/>
              <a:t>                                 &lt;--------------  </a:t>
            </a:r>
            <a:r>
              <a:rPr lang="en-US" sz="1200" dirty="0" err="1"/>
              <a:t>ServerHello</a:t>
            </a:r>
            <a:r>
              <a:rPr lang="en-US" sz="1200" dirty="0"/>
              <a:t>, </a:t>
            </a:r>
            <a:r>
              <a:rPr lang="en-US" sz="1200" dirty="0" err="1"/>
              <a:t>NewSessionTicket</a:t>
            </a:r>
            <a:endParaRPr lang="en-US" sz="1200" dirty="0"/>
          </a:p>
          <a:p>
            <a:endParaRPr lang="en-US" sz="1200" dirty="0"/>
          </a:p>
          <a:p>
            <a:r>
              <a:rPr lang="en-US" sz="1200" dirty="0"/>
              <a:t>3. Client sends encrypted application data to the server.</a:t>
            </a:r>
          </a:p>
          <a:p>
            <a:endParaRPr lang="en-US" sz="1200" dirty="0"/>
          </a:p>
          <a:p>
            <a:r>
              <a:rPr lang="en-US" sz="1200" dirty="0"/>
              <a:t>      Encrypted Application Data  -------------&gt;</a:t>
            </a:r>
          </a:p>
          <a:p>
            <a:endParaRPr lang="en-US" sz="1200" dirty="0"/>
          </a:p>
          <a:p>
            <a:r>
              <a:rPr lang="en-US" sz="1200" dirty="0"/>
              <a:t>4. Client and server exchange additional encrypted application data.</a:t>
            </a:r>
          </a:p>
          <a:p>
            <a:endParaRPr lang="en-US" sz="1200" dirty="0"/>
          </a:p>
          <a:p>
            <a:r>
              <a:rPr lang="en-US" sz="1200" dirty="0"/>
              <a:t>      Encrypted Application Data  &lt;-------------&gt;</a:t>
            </a:r>
          </a:p>
          <a:p>
            <a:r>
              <a:rPr lang="en-US" sz="1200" dirty="0"/>
              <a:t>      Encrypted Application Data  &lt;-------------&gt;</a:t>
            </a:r>
          </a:p>
          <a:p>
            <a:r>
              <a:rPr lang="en-US" sz="1200" dirty="0"/>
              <a:t>      Encrypted Application Data  &lt;-------------&gt;</a:t>
            </a:r>
          </a:p>
          <a:p>
            <a:endParaRPr lang="en-US" sz="1200" dirty="0"/>
          </a:p>
          <a:p>
            <a:r>
              <a:rPr lang="en-US" sz="1200" dirty="0"/>
              <a:t>5. Client and server exchange a series of messages to gracefully close the connection.</a:t>
            </a:r>
          </a:p>
          <a:p>
            <a:endParaRPr lang="en-US" sz="1200" dirty="0"/>
          </a:p>
          <a:p>
            <a:r>
              <a:rPr lang="en-US" sz="1200" dirty="0"/>
              <a:t>      </a:t>
            </a:r>
            <a:r>
              <a:rPr lang="en-US" sz="1200" dirty="0" err="1"/>
              <a:t>CloseNotify</a:t>
            </a:r>
            <a:r>
              <a:rPr lang="en-US" sz="1200" dirty="0"/>
              <a:t>                -------------&gt;</a:t>
            </a:r>
          </a:p>
          <a:p>
            <a:endParaRPr lang="en-US" sz="1200" dirty="0"/>
          </a:p>
          <a:p>
            <a:r>
              <a:rPr lang="en-US" sz="1200" dirty="0"/>
              <a:t>6. Client stores the session ticket for potential future use.</a:t>
            </a:r>
          </a:p>
          <a:p>
            <a:endParaRPr lang="en-US" sz="1200" dirty="0"/>
          </a:p>
          <a:p>
            <a:r>
              <a:rPr lang="en-US" sz="1200" dirty="0"/>
              <a:t>7. Client initiates a new connection to the server and presents the session ticket.</a:t>
            </a:r>
          </a:p>
          <a:p>
            <a:endParaRPr lang="en-US" sz="1200" dirty="0"/>
          </a:p>
          <a:p>
            <a:r>
              <a:rPr lang="en-US" sz="1200" dirty="0"/>
              <a:t>      </a:t>
            </a:r>
            <a:r>
              <a:rPr lang="en-US" sz="1200" dirty="0" err="1"/>
              <a:t>ClientHello</a:t>
            </a:r>
            <a:r>
              <a:rPr lang="en-US" sz="1200" dirty="0"/>
              <a:t>, </a:t>
            </a:r>
            <a:r>
              <a:rPr lang="en-US" sz="1200" dirty="0" err="1"/>
              <a:t>SessionTicket</a:t>
            </a:r>
            <a:r>
              <a:rPr lang="en-US" sz="1200" dirty="0"/>
              <a:t> -------------&gt;</a:t>
            </a:r>
          </a:p>
          <a:p>
            <a:endParaRPr lang="en-US" sz="1200" dirty="0"/>
          </a:p>
          <a:p>
            <a:r>
              <a:rPr lang="en-US" sz="1200" dirty="0"/>
              <a:t>8. Server validates the session ticket and resumes the previous session.</a:t>
            </a:r>
          </a:p>
          <a:p>
            <a:endParaRPr lang="en-US" sz="1200" dirty="0"/>
          </a:p>
          <a:p>
            <a:r>
              <a:rPr lang="en-US" sz="1200" dirty="0"/>
              <a:t>                                 &lt;--------------  </a:t>
            </a:r>
            <a:r>
              <a:rPr lang="en-US" sz="1200" dirty="0" err="1"/>
              <a:t>ServerHello</a:t>
            </a:r>
            <a:r>
              <a:rPr lang="en-US" sz="1200" dirty="0"/>
              <a:t>, </a:t>
            </a:r>
            <a:r>
              <a:rPr lang="en-US" sz="1200" dirty="0" err="1"/>
              <a:t>EncryptedApplicationData</a:t>
            </a:r>
            <a:endParaRPr lang="en-US" sz="1200" dirty="0"/>
          </a:p>
        </p:txBody>
      </p:sp>
    </p:spTree>
    <p:extLst>
      <p:ext uri="{BB962C8B-B14F-4D97-AF65-F5344CB8AC3E}">
        <p14:creationId xmlns:p14="http://schemas.microsoft.com/office/powerpoint/2010/main" val="2758741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Works Cited</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466164"/>
            <a:ext cx="10541790" cy="2669234"/>
          </a:xfrm>
        </p:spPr>
        <p:txBody>
          <a:bodyPr vert="horz" lIns="91440" tIns="45720" rIns="91440" bIns="45720" rtlCol="0" anchor="t">
            <a:normAutofit/>
          </a:bodyPr>
          <a:lstStyle/>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a:p>
            <a:pPr marL="342900" indent="-342900">
              <a:buFont typeface="Arial"/>
              <a:buChar char="•"/>
            </a:pPr>
            <a:endParaRPr lang="en-US">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sp>
        <p:nvSpPr>
          <p:cNvPr id="7" name="TextBox 6">
            <a:extLst>
              <a:ext uri="{FF2B5EF4-FFF2-40B4-BE49-F238E27FC236}">
                <a16:creationId xmlns:a16="http://schemas.microsoft.com/office/drawing/2014/main" id="{E9872146-67B0-ACC6-F746-C10FAE414A3C}"/>
              </a:ext>
            </a:extLst>
          </p:cNvPr>
          <p:cNvSpPr txBox="1"/>
          <p:nvPr/>
        </p:nvSpPr>
        <p:spPr>
          <a:xfrm>
            <a:off x="1228901" y="1748043"/>
            <a:ext cx="6096000" cy="369332"/>
          </a:xfrm>
          <a:prstGeom prst="rect">
            <a:avLst/>
          </a:prstGeom>
          <a:noFill/>
        </p:spPr>
        <p:txBody>
          <a:bodyPr wrap="square">
            <a:spAutoFit/>
          </a:bodyPr>
          <a:lstStyle/>
          <a:p>
            <a:r>
              <a:rPr lang="en-US" dirty="0"/>
              <a:t>https://tls13.xargs.org/</a:t>
            </a:r>
          </a:p>
        </p:txBody>
      </p:sp>
    </p:spTree>
    <p:extLst>
      <p:ext uri="{BB962C8B-B14F-4D97-AF65-F5344CB8AC3E}">
        <p14:creationId xmlns:p14="http://schemas.microsoft.com/office/powerpoint/2010/main" val="11723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Differences: Handshaking Process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algn="l"/>
            <a:r>
              <a:rPr lang="en-US" b="0" i="0" dirty="0">
                <a:solidFill>
                  <a:srgbClr val="374151"/>
                </a:solidFill>
                <a:effectLst/>
                <a:latin typeface="Söhne"/>
              </a:rPr>
              <a:t>The main differences between TLS 1.2 and TLS 1.3 are:</a:t>
            </a:r>
          </a:p>
          <a:p>
            <a:pPr algn="l"/>
            <a:r>
              <a:rPr lang="en-US" b="1" i="0" dirty="0">
                <a:solidFill>
                  <a:srgbClr val="374151"/>
                </a:solidFill>
                <a:effectLst/>
                <a:latin typeface="Söhne"/>
              </a:rPr>
              <a:t>Handshake process: </a:t>
            </a:r>
            <a:r>
              <a:rPr lang="en-US" b="0" i="0" dirty="0">
                <a:solidFill>
                  <a:srgbClr val="374151"/>
                </a:solidFill>
                <a:effectLst/>
                <a:latin typeface="Söhne"/>
              </a:rPr>
              <a:t>In TLS 1.2, the handshake process involves multiple round trips between the client and server to establish a secure connection. In TLS 1.3, the handshake process has been optimized to reduce the number of round trips required, which improves performance.</a:t>
            </a: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4">
            <a:extLst>
              <a:ext uri="{FF2B5EF4-FFF2-40B4-BE49-F238E27FC236}">
                <a16:creationId xmlns:a16="http://schemas.microsoft.com/office/drawing/2014/main" id="{B2A8275B-0679-80BC-5BA3-1354D23C0643}"/>
              </a:ext>
            </a:extLst>
          </p:cNvPr>
          <p:cNvPicPr>
            <a:picLocks noChangeAspect="1"/>
          </p:cNvPicPr>
          <p:nvPr/>
        </p:nvPicPr>
        <p:blipFill>
          <a:blip r:embed="rId3"/>
          <a:stretch>
            <a:fillRect/>
          </a:stretch>
        </p:blipFill>
        <p:spPr>
          <a:xfrm>
            <a:off x="421309" y="2931397"/>
            <a:ext cx="6076950" cy="3619500"/>
          </a:xfrm>
          <a:prstGeom prst="rect">
            <a:avLst/>
          </a:prstGeom>
        </p:spPr>
      </p:pic>
      <p:pic>
        <p:nvPicPr>
          <p:cNvPr id="6" name="Picture 5">
            <a:extLst>
              <a:ext uri="{FF2B5EF4-FFF2-40B4-BE49-F238E27FC236}">
                <a16:creationId xmlns:a16="http://schemas.microsoft.com/office/drawing/2014/main" id="{A62F5EFF-1DAE-6CCE-85C7-5012C735566F}"/>
              </a:ext>
            </a:extLst>
          </p:cNvPr>
          <p:cNvPicPr>
            <a:picLocks noChangeAspect="1"/>
          </p:cNvPicPr>
          <p:nvPr/>
        </p:nvPicPr>
        <p:blipFill>
          <a:blip r:embed="rId4"/>
          <a:stretch>
            <a:fillRect/>
          </a:stretch>
        </p:blipFill>
        <p:spPr>
          <a:xfrm>
            <a:off x="6674816" y="3013074"/>
            <a:ext cx="5095875" cy="3286125"/>
          </a:xfrm>
          <a:prstGeom prst="rect">
            <a:avLst/>
          </a:prstGeom>
        </p:spPr>
      </p:pic>
      <p:sp>
        <p:nvSpPr>
          <p:cNvPr id="7" name="Rectangle 6">
            <a:extLst>
              <a:ext uri="{FF2B5EF4-FFF2-40B4-BE49-F238E27FC236}">
                <a16:creationId xmlns:a16="http://schemas.microsoft.com/office/drawing/2014/main" id="{CA7BF9D6-3A98-7B67-1FCA-2806C725503B}"/>
              </a:ext>
            </a:extLst>
          </p:cNvPr>
          <p:cNvSpPr/>
          <p:nvPr/>
        </p:nvSpPr>
        <p:spPr>
          <a:xfrm>
            <a:off x="6811070" y="3743325"/>
            <a:ext cx="3475930" cy="685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40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10" y="1342118"/>
            <a:ext cx="5455616" cy="5208779"/>
          </a:xfrm>
        </p:spPr>
        <p:txBody>
          <a:bodyPr vert="horz" lIns="91440" tIns="45720" rIns="91440" bIns="45720" rtlCol="0" anchor="t">
            <a:normAutofit/>
          </a:bodyPr>
          <a:lstStyle/>
          <a:p>
            <a:pPr algn="l"/>
            <a:r>
              <a:rPr lang="en-US" b="1" i="0" dirty="0" err="1">
                <a:solidFill>
                  <a:srgbClr val="374151"/>
                </a:solidFill>
                <a:effectLst/>
                <a:latin typeface="Söhne"/>
              </a:rPr>
              <a:t>ClientHello</a:t>
            </a:r>
            <a:r>
              <a:rPr lang="en-US" b="1" i="0" dirty="0">
                <a:solidFill>
                  <a:srgbClr val="374151"/>
                </a:solidFill>
                <a:effectLst/>
                <a:latin typeface="Söhne"/>
              </a:rPr>
              <a:t>:</a:t>
            </a:r>
            <a:r>
              <a:rPr lang="en-US" b="0" i="0" dirty="0">
                <a:solidFill>
                  <a:srgbClr val="374151"/>
                </a:solidFill>
                <a:effectLst/>
                <a:latin typeface="Söhne"/>
              </a:rPr>
              <a:t> The TLS client initiates the handshake by sending a </a:t>
            </a:r>
            <a:r>
              <a:rPr lang="en-US" b="0" i="0" dirty="0" err="1">
                <a:solidFill>
                  <a:srgbClr val="374151"/>
                </a:solidFill>
                <a:effectLst/>
                <a:latin typeface="Söhne"/>
              </a:rPr>
              <a:t>ClientHello</a:t>
            </a:r>
            <a:r>
              <a:rPr lang="en-US" b="0" i="0" dirty="0">
                <a:solidFill>
                  <a:srgbClr val="374151"/>
                </a:solidFill>
                <a:effectLst/>
                <a:latin typeface="Söhne"/>
              </a:rPr>
              <a:t> message to the server, which includes the </a:t>
            </a:r>
            <a:r>
              <a:rPr lang="en-US" b="1" i="0" dirty="0">
                <a:solidFill>
                  <a:srgbClr val="374151"/>
                </a:solidFill>
                <a:effectLst/>
                <a:latin typeface="Söhne"/>
              </a:rPr>
              <a:t>highest version of TLS it supports</a:t>
            </a:r>
            <a:r>
              <a:rPr lang="en-US" b="0" i="0" dirty="0">
                <a:solidFill>
                  <a:srgbClr val="374151"/>
                </a:solidFill>
                <a:effectLst/>
                <a:latin typeface="Söhne"/>
              </a:rPr>
              <a:t>, a </a:t>
            </a:r>
            <a:r>
              <a:rPr lang="en-US" b="1" i="0" dirty="0">
                <a:solidFill>
                  <a:srgbClr val="374151"/>
                </a:solidFill>
                <a:effectLst/>
                <a:latin typeface="Söhne"/>
              </a:rPr>
              <a:t>list of cipher suites it supports</a:t>
            </a:r>
            <a:r>
              <a:rPr lang="en-US" b="0" i="0" dirty="0">
                <a:solidFill>
                  <a:srgbClr val="374151"/>
                </a:solidFill>
                <a:effectLst/>
                <a:latin typeface="Söhne"/>
              </a:rPr>
              <a:t>, and a </a:t>
            </a:r>
            <a:r>
              <a:rPr lang="en-US" b="1" i="0" dirty="0">
                <a:solidFill>
                  <a:srgbClr val="374151"/>
                </a:solidFill>
                <a:effectLst/>
                <a:latin typeface="Söhne"/>
              </a:rPr>
              <a:t>random value called the client nonce</a:t>
            </a:r>
            <a:r>
              <a:rPr lang="en-US" b="0" i="0" dirty="0">
                <a:solidFill>
                  <a:srgbClr val="374151"/>
                </a:solidFill>
                <a:effectLst/>
                <a:latin typeface="Söhne"/>
              </a:rPr>
              <a:t>.</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8" name="Picture 7">
            <a:extLst>
              <a:ext uri="{FF2B5EF4-FFF2-40B4-BE49-F238E27FC236}">
                <a16:creationId xmlns:a16="http://schemas.microsoft.com/office/drawing/2014/main" id="{793B3B46-0EAD-ABC8-1879-B4E852EF9C11}"/>
              </a:ext>
            </a:extLst>
          </p:cNvPr>
          <p:cNvPicPr>
            <a:picLocks noChangeAspect="1"/>
          </p:cNvPicPr>
          <p:nvPr/>
        </p:nvPicPr>
        <p:blipFill>
          <a:blip r:embed="rId3"/>
          <a:stretch>
            <a:fillRect/>
          </a:stretch>
        </p:blipFill>
        <p:spPr>
          <a:xfrm>
            <a:off x="421309" y="3384549"/>
            <a:ext cx="5095875" cy="3286125"/>
          </a:xfrm>
          <a:prstGeom prst="rect">
            <a:avLst/>
          </a:prstGeom>
        </p:spPr>
      </p:pic>
      <p:pic>
        <p:nvPicPr>
          <p:cNvPr id="10" name="Picture 9">
            <a:extLst>
              <a:ext uri="{FF2B5EF4-FFF2-40B4-BE49-F238E27FC236}">
                <a16:creationId xmlns:a16="http://schemas.microsoft.com/office/drawing/2014/main" id="{03B60A54-4F0C-291A-53F1-17AB1141715D}"/>
              </a:ext>
            </a:extLst>
          </p:cNvPr>
          <p:cNvPicPr>
            <a:picLocks noChangeAspect="1"/>
          </p:cNvPicPr>
          <p:nvPr/>
        </p:nvPicPr>
        <p:blipFill>
          <a:blip r:embed="rId4"/>
          <a:stretch>
            <a:fillRect/>
          </a:stretch>
        </p:blipFill>
        <p:spPr>
          <a:xfrm>
            <a:off x="6096000" y="723347"/>
            <a:ext cx="5705475" cy="5695950"/>
          </a:xfrm>
          <a:prstGeom prst="rect">
            <a:avLst/>
          </a:prstGeom>
        </p:spPr>
      </p:pic>
      <p:sp>
        <p:nvSpPr>
          <p:cNvPr id="11" name="Rectangle 10">
            <a:extLst>
              <a:ext uri="{FF2B5EF4-FFF2-40B4-BE49-F238E27FC236}">
                <a16:creationId xmlns:a16="http://schemas.microsoft.com/office/drawing/2014/main" id="{AB5483B2-F3E6-A8F1-D5CF-71F5B29E9E37}"/>
              </a:ext>
            </a:extLst>
          </p:cNvPr>
          <p:cNvSpPr/>
          <p:nvPr/>
        </p:nvSpPr>
        <p:spPr>
          <a:xfrm>
            <a:off x="390526" y="5157356"/>
            <a:ext cx="967219" cy="17202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464AEDF-34F7-849E-CF7F-B69FC1B6AB20}"/>
              </a:ext>
            </a:extLst>
          </p:cNvPr>
          <p:cNvSpPr/>
          <p:nvPr/>
        </p:nvSpPr>
        <p:spPr>
          <a:xfrm>
            <a:off x="6179127" y="723346"/>
            <a:ext cx="969819" cy="2464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86057B-CDA5-5F8C-86D4-DAC85AD757F1}"/>
              </a:ext>
            </a:extLst>
          </p:cNvPr>
          <p:cNvSpPr/>
          <p:nvPr/>
        </p:nvSpPr>
        <p:spPr>
          <a:xfrm>
            <a:off x="6179127" y="2972956"/>
            <a:ext cx="967219" cy="1720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03DB38-05BD-21AD-B723-706112FF9FB0}"/>
              </a:ext>
            </a:extLst>
          </p:cNvPr>
          <p:cNvSpPr/>
          <p:nvPr/>
        </p:nvSpPr>
        <p:spPr>
          <a:xfrm>
            <a:off x="1357746" y="5157356"/>
            <a:ext cx="637309" cy="1720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39C24F-C8BF-AE87-124E-2BDA3380DE51}"/>
              </a:ext>
            </a:extLst>
          </p:cNvPr>
          <p:cNvSpPr/>
          <p:nvPr/>
        </p:nvSpPr>
        <p:spPr>
          <a:xfrm>
            <a:off x="6096001" y="4524100"/>
            <a:ext cx="609600" cy="2511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482A21-B86E-3137-38E5-4F0FE908376E}"/>
              </a:ext>
            </a:extLst>
          </p:cNvPr>
          <p:cNvSpPr/>
          <p:nvPr/>
        </p:nvSpPr>
        <p:spPr>
          <a:xfrm>
            <a:off x="1995055" y="5157356"/>
            <a:ext cx="332509" cy="172026"/>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81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10" y="1342118"/>
            <a:ext cx="5455616" cy="5208779"/>
          </a:xfrm>
        </p:spPr>
        <p:txBody>
          <a:bodyPr vert="horz" lIns="91440" tIns="45720" rIns="91440" bIns="45720" rtlCol="0" anchor="t">
            <a:normAutofit/>
          </a:bodyPr>
          <a:lstStyle/>
          <a:p>
            <a:pPr algn="l"/>
            <a:r>
              <a:rPr lang="en-US" b="1" i="0" dirty="0" err="1">
                <a:solidFill>
                  <a:srgbClr val="374151"/>
                </a:solidFill>
                <a:effectLst/>
                <a:latin typeface="Söhne"/>
              </a:rPr>
              <a:t>ClientHello</a:t>
            </a:r>
            <a:r>
              <a:rPr lang="en-US" b="1" i="0" dirty="0">
                <a:solidFill>
                  <a:srgbClr val="374151"/>
                </a:solidFill>
                <a:effectLst/>
                <a:latin typeface="Söhne"/>
              </a:rPr>
              <a:t>:</a:t>
            </a:r>
            <a:r>
              <a:rPr lang="en-US" b="0" i="0" dirty="0">
                <a:solidFill>
                  <a:srgbClr val="374151"/>
                </a:solidFill>
                <a:effectLst/>
                <a:latin typeface="Söhne"/>
              </a:rPr>
              <a:t> The TLS client initiates the handshake by sending a </a:t>
            </a:r>
            <a:r>
              <a:rPr lang="en-US" b="0" i="0" dirty="0" err="1">
                <a:solidFill>
                  <a:srgbClr val="374151"/>
                </a:solidFill>
                <a:effectLst/>
                <a:latin typeface="Söhne"/>
              </a:rPr>
              <a:t>ClientHello</a:t>
            </a:r>
            <a:r>
              <a:rPr lang="en-US" b="0" i="0" dirty="0">
                <a:solidFill>
                  <a:srgbClr val="374151"/>
                </a:solidFill>
                <a:effectLst/>
                <a:latin typeface="Söhne"/>
              </a:rPr>
              <a:t> message to the server, which includes the </a:t>
            </a:r>
            <a:r>
              <a:rPr lang="en-US" b="1" i="0" dirty="0">
                <a:solidFill>
                  <a:srgbClr val="374151"/>
                </a:solidFill>
                <a:effectLst/>
                <a:latin typeface="Söhne"/>
              </a:rPr>
              <a:t>highest version of TLS it supports</a:t>
            </a:r>
            <a:r>
              <a:rPr lang="en-US" b="0" i="0" dirty="0">
                <a:solidFill>
                  <a:srgbClr val="374151"/>
                </a:solidFill>
                <a:effectLst/>
                <a:latin typeface="Söhne"/>
              </a:rPr>
              <a:t>, a </a:t>
            </a:r>
            <a:r>
              <a:rPr lang="en-US" b="1" i="0" dirty="0">
                <a:solidFill>
                  <a:srgbClr val="374151"/>
                </a:solidFill>
                <a:effectLst/>
                <a:latin typeface="Söhne"/>
              </a:rPr>
              <a:t>list of cipher suites it supports</a:t>
            </a:r>
            <a:r>
              <a:rPr lang="en-US" b="0" i="0" dirty="0">
                <a:solidFill>
                  <a:srgbClr val="374151"/>
                </a:solidFill>
                <a:effectLst/>
                <a:latin typeface="Söhne"/>
              </a:rPr>
              <a:t>, and a </a:t>
            </a:r>
            <a:r>
              <a:rPr lang="en-US" b="1" i="0" dirty="0">
                <a:solidFill>
                  <a:srgbClr val="374151"/>
                </a:solidFill>
                <a:effectLst/>
                <a:latin typeface="Söhne"/>
              </a:rPr>
              <a:t>random value called the client nonce</a:t>
            </a:r>
            <a:r>
              <a:rPr lang="en-US" b="0" i="0" dirty="0">
                <a:solidFill>
                  <a:srgbClr val="374151"/>
                </a:solidFill>
                <a:effectLst/>
                <a:latin typeface="Söhne"/>
              </a:rPr>
              <a:t>.</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5">
            <a:extLst>
              <a:ext uri="{FF2B5EF4-FFF2-40B4-BE49-F238E27FC236}">
                <a16:creationId xmlns:a16="http://schemas.microsoft.com/office/drawing/2014/main" id="{20718E03-7DB2-319A-D31C-6B7337A6C657}"/>
              </a:ext>
            </a:extLst>
          </p:cNvPr>
          <p:cNvPicPr>
            <a:picLocks noChangeAspect="1"/>
          </p:cNvPicPr>
          <p:nvPr/>
        </p:nvPicPr>
        <p:blipFill>
          <a:blip r:embed="rId3"/>
          <a:stretch>
            <a:fillRect/>
          </a:stretch>
        </p:blipFill>
        <p:spPr>
          <a:xfrm>
            <a:off x="6477695" y="239712"/>
            <a:ext cx="5396254" cy="6289674"/>
          </a:xfrm>
          <a:prstGeom prst="rect">
            <a:avLst/>
          </a:prstGeom>
        </p:spPr>
      </p:pic>
      <p:pic>
        <p:nvPicPr>
          <p:cNvPr id="7" name="Picture 6">
            <a:extLst>
              <a:ext uri="{FF2B5EF4-FFF2-40B4-BE49-F238E27FC236}">
                <a16:creationId xmlns:a16="http://schemas.microsoft.com/office/drawing/2014/main" id="{C2967744-DE3E-EF86-C1B1-0364C3C838FA}"/>
              </a:ext>
            </a:extLst>
          </p:cNvPr>
          <p:cNvPicPr>
            <a:picLocks noChangeAspect="1"/>
          </p:cNvPicPr>
          <p:nvPr/>
        </p:nvPicPr>
        <p:blipFill>
          <a:blip r:embed="rId4"/>
          <a:stretch>
            <a:fillRect/>
          </a:stretch>
        </p:blipFill>
        <p:spPr>
          <a:xfrm>
            <a:off x="421310" y="3192489"/>
            <a:ext cx="5095875" cy="3286125"/>
          </a:xfrm>
          <a:prstGeom prst="rect">
            <a:avLst/>
          </a:prstGeom>
        </p:spPr>
      </p:pic>
      <p:sp>
        <p:nvSpPr>
          <p:cNvPr id="9" name="Rectangle 8">
            <a:extLst>
              <a:ext uri="{FF2B5EF4-FFF2-40B4-BE49-F238E27FC236}">
                <a16:creationId xmlns:a16="http://schemas.microsoft.com/office/drawing/2014/main" id="{17772FF6-9660-0048-2422-02648F6A26A5}"/>
              </a:ext>
            </a:extLst>
          </p:cNvPr>
          <p:cNvSpPr/>
          <p:nvPr/>
        </p:nvSpPr>
        <p:spPr>
          <a:xfrm>
            <a:off x="6548583" y="253835"/>
            <a:ext cx="5325366" cy="4296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D5C935-A235-AB84-2AB8-E90A220E0CC3}"/>
              </a:ext>
            </a:extLst>
          </p:cNvPr>
          <p:cNvSpPr/>
          <p:nvPr/>
        </p:nvSpPr>
        <p:spPr>
          <a:xfrm>
            <a:off x="2332409" y="4978714"/>
            <a:ext cx="2996973" cy="1659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B40DAA-3DFC-0E4F-534E-465DECD460E5}"/>
              </a:ext>
            </a:extLst>
          </p:cNvPr>
          <p:cNvSpPr/>
          <p:nvPr/>
        </p:nvSpPr>
        <p:spPr>
          <a:xfrm>
            <a:off x="421311" y="5140037"/>
            <a:ext cx="2414254" cy="1659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C7B7B0-E8C7-4841-2A25-6B2DED932C21}"/>
              </a:ext>
            </a:extLst>
          </p:cNvPr>
          <p:cNvSpPr/>
          <p:nvPr/>
        </p:nvSpPr>
        <p:spPr>
          <a:xfrm>
            <a:off x="6548583" y="1538168"/>
            <a:ext cx="5325366" cy="33681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BE831C-D33B-B691-537F-165FEED9F1E4}"/>
              </a:ext>
            </a:extLst>
          </p:cNvPr>
          <p:cNvSpPr/>
          <p:nvPr/>
        </p:nvSpPr>
        <p:spPr>
          <a:xfrm>
            <a:off x="2835565" y="5183687"/>
            <a:ext cx="2493817" cy="10843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C7820F-3F0E-9B35-9A18-E60B9AD67F6E}"/>
              </a:ext>
            </a:extLst>
          </p:cNvPr>
          <p:cNvSpPr/>
          <p:nvPr/>
        </p:nvSpPr>
        <p:spPr>
          <a:xfrm>
            <a:off x="421309" y="5313688"/>
            <a:ext cx="3070036" cy="1222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594511-76A8-344E-250F-AD4F8AA38021}"/>
              </a:ext>
            </a:extLst>
          </p:cNvPr>
          <p:cNvSpPr/>
          <p:nvPr/>
        </p:nvSpPr>
        <p:spPr>
          <a:xfrm>
            <a:off x="6477695" y="4079892"/>
            <a:ext cx="1945869" cy="131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54BFD1-6D0D-AF5C-7906-AC45FFF09F28}"/>
              </a:ext>
            </a:extLst>
          </p:cNvPr>
          <p:cNvSpPr/>
          <p:nvPr/>
        </p:nvSpPr>
        <p:spPr>
          <a:xfrm>
            <a:off x="3491345" y="5292124"/>
            <a:ext cx="1690255" cy="143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42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Server Hello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pPr algn="l"/>
            <a:r>
              <a:rPr lang="en-US" b="1" i="0" dirty="0">
                <a:solidFill>
                  <a:srgbClr val="374151"/>
                </a:solidFill>
                <a:effectLst/>
                <a:latin typeface="Söhne"/>
              </a:rPr>
              <a:t>2. </a:t>
            </a:r>
            <a:r>
              <a:rPr lang="en-US" b="1" i="0" dirty="0" err="1">
                <a:solidFill>
                  <a:srgbClr val="374151"/>
                </a:solidFill>
                <a:effectLst/>
                <a:latin typeface="Söhne"/>
              </a:rPr>
              <a:t>ServerHello</a:t>
            </a:r>
            <a:r>
              <a:rPr lang="en-US" b="1" i="0" dirty="0">
                <a:solidFill>
                  <a:srgbClr val="374151"/>
                </a:solidFill>
                <a:effectLst/>
                <a:latin typeface="Söhne"/>
              </a:rPr>
              <a:t>: </a:t>
            </a:r>
            <a:r>
              <a:rPr lang="en-US" b="0" i="0" dirty="0">
                <a:solidFill>
                  <a:srgbClr val="374151"/>
                </a:solidFill>
                <a:effectLst/>
                <a:latin typeface="Söhne"/>
              </a:rPr>
              <a:t>The TLS server responds with a </a:t>
            </a:r>
            <a:r>
              <a:rPr lang="en-US" b="0" i="0" dirty="0" err="1">
                <a:solidFill>
                  <a:srgbClr val="374151"/>
                </a:solidFill>
                <a:effectLst/>
                <a:latin typeface="Söhne"/>
              </a:rPr>
              <a:t>ServerHello</a:t>
            </a:r>
            <a:r>
              <a:rPr lang="en-US" b="0" i="0" dirty="0">
                <a:solidFill>
                  <a:srgbClr val="374151"/>
                </a:solidFill>
                <a:effectLst/>
                <a:latin typeface="Söhne"/>
              </a:rPr>
              <a:t> message, which includes the </a:t>
            </a:r>
            <a:r>
              <a:rPr lang="en-US" b="1" i="0" dirty="0">
                <a:solidFill>
                  <a:srgbClr val="374151"/>
                </a:solidFill>
                <a:effectLst/>
                <a:latin typeface="Söhne"/>
              </a:rPr>
              <a:t>TLS version </a:t>
            </a:r>
            <a:r>
              <a:rPr lang="en-US" b="0" i="0" dirty="0">
                <a:solidFill>
                  <a:srgbClr val="374151"/>
                </a:solidFill>
                <a:effectLst/>
                <a:latin typeface="Söhne"/>
              </a:rPr>
              <a:t>and </a:t>
            </a:r>
            <a:r>
              <a:rPr lang="en-US" b="1" i="0" dirty="0">
                <a:solidFill>
                  <a:srgbClr val="374151"/>
                </a:solidFill>
                <a:effectLst/>
                <a:latin typeface="Söhne"/>
              </a:rPr>
              <a:t>cipher suite selected for the connection</a:t>
            </a:r>
            <a:r>
              <a:rPr lang="en-US" b="0" i="0" dirty="0">
                <a:solidFill>
                  <a:srgbClr val="374151"/>
                </a:solidFill>
                <a:effectLst/>
                <a:latin typeface="Söhne"/>
              </a:rPr>
              <a:t>, a </a:t>
            </a:r>
            <a:r>
              <a:rPr lang="en-US" b="1" i="0" dirty="0">
                <a:solidFill>
                  <a:srgbClr val="374151"/>
                </a:solidFill>
                <a:effectLst/>
                <a:latin typeface="Söhne"/>
              </a:rPr>
              <a:t>random value called the server nonce</a:t>
            </a:r>
            <a:r>
              <a:rPr lang="en-US" b="0" i="0" dirty="0">
                <a:solidFill>
                  <a:srgbClr val="374151"/>
                </a:solidFill>
                <a:effectLst/>
                <a:latin typeface="Söhne"/>
              </a:rPr>
              <a:t>, and a </a:t>
            </a:r>
            <a:r>
              <a:rPr lang="en-US" b="1" i="0" dirty="0">
                <a:solidFill>
                  <a:srgbClr val="374151"/>
                </a:solidFill>
                <a:effectLst/>
                <a:latin typeface="Söhne"/>
              </a:rPr>
              <a:t>session ID</a:t>
            </a:r>
            <a:r>
              <a:rPr lang="en-US" b="0" i="0" dirty="0">
                <a:solidFill>
                  <a:srgbClr val="374151"/>
                </a:solidFill>
                <a:effectLst/>
                <a:latin typeface="Söhne"/>
              </a:rPr>
              <a:t>.</a:t>
            </a:r>
          </a:p>
          <a:p>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4">
            <a:extLst>
              <a:ext uri="{FF2B5EF4-FFF2-40B4-BE49-F238E27FC236}">
                <a16:creationId xmlns:a16="http://schemas.microsoft.com/office/drawing/2014/main" id="{0C367C5B-3A9C-E42E-D3F4-291E5D9C8200}"/>
              </a:ext>
            </a:extLst>
          </p:cNvPr>
          <p:cNvPicPr>
            <a:picLocks noChangeAspect="1"/>
          </p:cNvPicPr>
          <p:nvPr/>
        </p:nvPicPr>
        <p:blipFill>
          <a:blip r:embed="rId3"/>
          <a:stretch>
            <a:fillRect/>
          </a:stretch>
        </p:blipFill>
        <p:spPr>
          <a:xfrm>
            <a:off x="305444" y="2746381"/>
            <a:ext cx="5049577" cy="3007585"/>
          </a:xfrm>
          <a:prstGeom prst="rect">
            <a:avLst/>
          </a:prstGeom>
        </p:spPr>
      </p:pic>
      <p:pic>
        <p:nvPicPr>
          <p:cNvPr id="7" name="Picture 6">
            <a:extLst>
              <a:ext uri="{FF2B5EF4-FFF2-40B4-BE49-F238E27FC236}">
                <a16:creationId xmlns:a16="http://schemas.microsoft.com/office/drawing/2014/main" id="{253B6082-9A2F-12F3-3B03-CEE46ADF368D}"/>
              </a:ext>
            </a:extLst>
          </p:cNvPr>
          <p:cNvPicPr>
            <a:picLocks noChangeAspect="1"/>
          </p:cNvPicPr>
          <p:nvPr/>
        </p:nvPicPr>
        <p:blipFill>
          <a:blip r:embed="rId4"/>
          <a:stretch>
            <a:fillRect/>
          </a:stretch>
        </p:blipFill>
        <p:spPr>
          <a:xfrm>
            <a:off x="5644317" y="2746382"/>
            <a:ext cx="6254047" cy="2953592"/>
          </a:xfrm>
          <a:prstGeom prst="rect">
            <a:avLst/>
          </a:prstGeom>
        </p:spPr>
      </p:pic>
      <p:sp>
        <p:nvSpPr>
          <p:cNvPr id="8" name="Rectangle 7">
            <a:extLst>
              <a:ext uri="{FF2B5EF4-FFF2-40B4-BE49-F238E27FC236}">
                <a16:creationId xmlns:a16="http://schemas.microsoft.com/office/drawing/2014/main" id="{A10CD354-5801-EA06-B67C-0396A7EA732C}"/>
              </a:ext>
            </a:extLst>
          </p:cNvPr>
          <p:cNvSpPr/>
          <p:nvPr/>
        </p:nvSpPr>
        <p:spPr>
          <a:xfrm>
            <a:off x="5798127" y="3428999"/>
            <a:ext cx="3450648" cy="752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66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307103"/>
            <a:ext cx="10134600" cy="520568"/>
          </a:xfrm>
        </p:spPr>
        <p:txBody>
          <a:bodyPr>
            <a:normAutofit fontScale="90000"/>
          </a:bodyPr>
          <a:lstStyle/>
          <a:p>
            <a:r>
              <a:rPr lang="en-US" dirty="0"/>
              <a:t>TLS 1.3 Handshaking Process </a:t>
            </a:r>
            <a:r>
              <a:rPr lang="en-US" dirty="0" err="1"/>
              <a:t>ServerHello</a:t>
            </a:r>
            <a:endParaRPr lang="en-US" dirty="0"/>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8" y="1342118"/>
            <a:ext cx="5674692" cy="5208779"/>
          </a:xfrm>
        </p:spPr>
        <p:txBody>
          <a:bodyPr vert="horz" lIns="91440" tIns="45720" rIns="91440" bIns="45720" rtlCol="0" anchor="t">
            <a:normAutofit/>
          </a:bodyPr>
          <a:lstStyle/>
          <a:p>
            <a:pPr algn="l"/>
            <a:r>
              <a:rPr lang="en-US" b="1" i="0" dirty="0">
                <a:solidFill>
                  <a:srgbClr val="374151"/>
                </a:solidFill>
                <a:effectLst/>
                <a:latin typeface="Söhne"/>
              </a:rPr>
              <a:t>2. </a:t>
            </a:r>
            <a:r>
              <a:rPr lang="en-US" b="1" i="0" dirty="0" err="1">
                <a:solidFill>
                  <a:srgbClr val="374151"/>
                </a:solidFill>
                <a:effectLst/>
                <a:latin typeface="Söhne"/>
              </a:rPr>
              <a:t>ServerHello</a:t>
            </a:r>
            <a:r>
              <a:rPr lang="en-US" b="1" i="0" dirty="0">
                <a:solidFill>
                  <a:srgbClr val="374151"/>
                </a:solidFill>
                <a:effectLst/>
                <a:latin typeface="Söhne"/>
              </a:rPr>
              <a:t>: </a:t>
            </a:r>
            <a:r>
              <a:rPr lang="en-US" b="0" i="0" dirty="0">
                <a:solidFill>
                  <a:srgbClr val="374151"/>
                </a:solidFill>
                <a:effectLst/>
                <a:latin typeface="Söhne"/>
              </a:rPr>
              <a:t>The TLS server responds with a </a:t>
            </a:r>
            <a:r>
              <a:rPr lang="en-US" b="0" i="0" dirty="0" err="1">
                <a:solidFill>
                  <a:srgbClr val="374151"/>
                </a:solidFill>
                <a:effectLst/>
                <a:latin typeface="Söhne"/>
              </a:rPr>
              <a:t>ServerHello</a:t>
            </a:r>
            <a:r>
              <a:rPr lang="en-US" b="0" i="0" dirty="0">
                <a:solidFill>
                  <a:srgbClr val="374151"/>
                </a:solidFill>
                <a:effectLst/>
                <a:latin typeface="Söhne"/>
              </a:rPr>
              <a:t> message, which includes the </a:t>
            </a:r>
            <a:r>
              <a:rPr lang="en-US" b="1" i="0" dirty="0">
                <a:solidFill>
                  <a:srgbClr val="374151"/>
                </a:solidFill>
                <a:effectLst/>
                <a:latin typeface="Söhne"/>
              </a:rPr>
              <a:t>TLS version </a:t>
            </a:r>
            <a:r>
              <a:rPr lang="en-US" b="0" i="0" dirty="0">
                <a:solidFill>
                  <a:srgbClr val="374151"/>
                </a:solidFill>
                <a:effectLst/>
                <a:latin typeface="Söhne"/>
              </a:rPr>
              <a:t>and </a:t>
            </a:r>
            <a:r>
              <a:rPr lang="en-US" b="1" i="0" dirty="0">
                <a:solidFill>
                  <a:srgbClr val="374151"/>
                </a:solidFill>
                <a:effectLst/>
                <a:latin typeface="Söhne"/>
              </a:rPr>
              <a:t>cipher suite selected for the connection</a:t>
            </a:r>
            <a:r>
              <a:rPr lang="en-US" b="0" i="0" dirty="0">
                <a:solidFill>
                  <a:srgbClr val="374151"/>
                </a:solidFill>
                <a:effectLst/>
                <a:latin typeface="Söhne"/>
              </a:rPr>
              <a:t>, a </a:t>
            </a:r>
            <a:r>
              <a:rPr lang="en-US" b="1" i="0" dirty="0">
                <a:solidFill>
                  <a:srgbClr val="374151"/>
                </a:solidFill>
                <a:effectLst/>
                <a:latin typeface="Söhne"/>
              </a:rPr>
              <a:t>random value called the server nonce</a:t>
            </a:r>
            <a:r>
              <a:rPr lang="en-US" b="0" i="0" dirty="0">
                <a:solidFill>
                  <a:srgbClr val="374151"/>
                </a:solidFill>
                <a:effectLst/>
                <a:latin typeface="Söhne"/>
              </a:rPr>
              <a:t>, and a </a:t>
            </a:r>
            <a:r>
              <a:rPr lang="en-US" b="1" i="0" dirty="0">
                <a:solidFill>
                  <a:srgbClr val="374151"/>
                </a:solidFill>
                <a:effectLst/>
                <a:latin typeface="Söhne"/>
              </a:rPr>
              <a:t>session ID</a:t>
            </a:r>
            <a:r>
              <a:rPr lang="en-US" b="0" i="0" dirty="0">
                <a:solidFill>
                  <a:srgbClr val="374151"/>
                </a:solidFill>
                <a:effectLst/>
                <a:latin typeface="Söhne"/>
              </a:rPr>
              <a:t>.</a:t>
            </a:r>
          </a:p>
          <a:p>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5">
            <a:extLst>
              <a:ext uri="{FF2B5EF4-FFF2-40B4-BE49-F238E27FC236}">
                <a16:creationId xmlns:a16="http://schemas.microsoft.com/office/drawing/2014/main" id="{F42AB937-FB1D-D83D-EA4C-C382A76DDE7F}"/>
              </a:ext>
            </a:extLst>
          </p:cNvPr>
          <p:cNvPicPr>
            <a:picLocks noChangeAspect="1"/>
          </p:cNvPicPr>
          <p:nvPr/>
        </p:nvPicPr>
        <p:blipFill>
          <a:blip r:embed="rId3"/>
          <a:stretch>
            <a:fillRect/>
          </a:stretch>
        </p:blipFill>
        <p:spPr>
          <a:xfrm>
            <a:off x="194722" y="3691624"/>
            <a:ext cx="5901278" cy="2786990"/>
          </a:xfrm>
          <a:prstGeom prst="rect">
            <a:avLst/>
          </a:prstGeom>
        </p:spPr>
      </p:pic>
      <p:pic>
        <p:nvPicPr>
          <p:cNvPr id="9" name="Picture 8">
            <a:extLst>
              <a:ext uri="{FF2B5EF4-FFF2-40B4-BE49-F238E27FC236}">
                <a16:creationId xmlns:a16="http://schemas.microsoft.com/office/drawing/2014/main" id="{B57E1756-5D70-ED10-C6EF-A32DC6B15C32}"/>
              </a:ext>
            </a:extLst>
          </p:cNvPr>
          <p:cNvPicPr>
            <a:picLocks noChangeAspect="1"/>
          </p:cNvPicPr>
          <p:nvPr/>
        </p:nvPicPr>
        <p:blipFill>
          <a:blip r:embed="rId4"/>
          <a:stretch>
            <a:fillRect/>
          </a:stretch>
        </p:blipFill>
        <p:spPr>
          <a:xfrm>
            <a:off x="6348953" y="972236"/>
            <a:ext cx="5648325" cy="5438775"/>
          </a:xfrm>
          <a:prstGeom prst="rect">
            <a:avLst/>
          </a:prstGeom>
        </p:spPr>
      </p:pic>
      <p:sp>
        <p:nvSpPr>
          <p:cNvPr id="10" name="Rectangle 9">
            <a:extLst>
              <a:ext uri="{FF2B5EF4-FFF2-40B4-BE49-F238E27FC236}">
                <a16:creationId xmlns:a16="http://schemas.microsoft.com/office/drawing/2014/main" id="{74A78540-9C14-147A-4070-E15C96B12149}"/>
              </a:ext>
            </a:extLst>
          </p:cNvPr>
          <p:cNvSpPr/>
          <p:nvPr/>
        </p:nvSpPr>
        <p:spPr>
          <a:xfrm>
            <a:off x="6348953" y="945322"/>
            <a:ext cx="1080547" cy="2277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F810C1-FDF2-7F7C-427F-38851555DC16}"/>
              </a:ext>
            </a:extLst>
          </p:cNvPr>
          <p:cNvSpPr/>
          <p:nvPr/>
        </p:nvSpPr>
        <p:spPr>
          <a:xfrm>
            <a:off x="6348953" y="2847975"/>
            <a:ext cx="956722" cy="2277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ED0E18-4B9F-A477-FA19-40E0EEE415BC}"/>
              </a:ext>
            </a:extLst>
          </p:cNvPr>
          <p:cNvSpPr/>
          <p:nvPr/>
        </p:nvSpPr>
        <p:spPr>
          <a:xfrm>
            <a:off x="6278066" y="4471144"/>
            <a:ext cx="532310" cy="1961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414218-76E0-9294-6F4B-2696D7FF5A1F}"/>
              </a:ext>
            </a:extLst>
          </p:cNvPr>
          <p:cNvSpPr/>
          <p:nvPr/>
        </p:nvSpPr>
        <p:spPr>
          <a:xfrm>
            <a:off x="2047875" y="5542428"/>
            <a:ext cx="342900" cy="1916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7C1E6E-D796-F485-FF41-A62CBD60340B}"/>
              </a:ext>
            </a:extLst>
          </p:cNvPr>
          <p:cNvSpPr/>
          <p:nvPr/>
        </p:nvSpPr>
        <p:spPr>
          <a:xfrm>
            <a:off x="1247775" y="5542428"/>
            <a:ext cx="775748" cy="19162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B71CED1-62D5-CCC0-607C-5F770AA6F32D}"/>
              </a:ext>
            </a:extLst>
          </p:cNvPr>
          <p:cNvSpPr/>
          <p:nvPr/>
        </p:nvSpPr>
        <p:spPr>
          <a:xfrm>
            <a:off x="239242" y="5542428"/>
            <a:ext cx="1008533" cy="19162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63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a:t>
            </a:r>
            <a:r>
              <a:rPr lang="en-US" dirty="0" err="1"/>
              <a:t>ServerHello</a:t>
            </a:r>
            <a:r>
              <a:rPr lang="en-US" dirty="0"/>
              <a:t>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8" y="1342118"/>
            <a:ext cx="5674692" cy="5208779"/>
          </a:xfrm>
        </p:spPr>
        <p:txBody>
          <a:bodyPr vert="horz" lIns="91440" tIns="45720" rIns="91440" bIns="45720" rtlCol="0" anchor="t">
            <a:normAutofit/>
          </a:bodyPr>
          <a:lstStyle/>
          <a:p>
            <a:pPr algn="l"/>
            <a:r>
              <a:rPr lang="en-US" b="0" i="0" dirty="0">
                <a:solidFill>
                  <a:srgbClr val="374151"/>
                </a:solidFill>
                <a:effectLst/>
                <a:latin typeface="Söhne"/>
              </a:rPr>
              <a:t>Handshaking</a:t>
            </a:r>
          </a:p>
          <a:p>
            <a:pPr algn="l"/>
            <a:r>
              <a:rPr lang="en-US" b="1" i="0" dirty="0">
                <a:solidFill>
                  <a:srgbClr val="374151"/>
                </a:solidFill>
                <a:effectLst/>
                <a:latin typeface="Söhne"/>
              </a:rPr>
              <a:t>2. </a:t>
            </a:r>
            <a:r>
              <a:rPr lang="en-US" b="1" i="0" dirty="0" err="1">
                <a:solidFill>
                  <a:srgbClr val="374151"/>
                </a:solidFill>
                <a:effectLst/>
                <a:latin typeface="Söhne"/>
              </a:rPr>
              <a:t>ServerHello</a:t>
            </a:r>
            <a:r>
              <a:rPr lang="en-US" b="1" i="0" dirty="0">
                <a:solidFill>
                  <a:srgbClr val="374151"/>
                </a:solidFill>
                <a:effectLst/>
                <a:latin typeface="Söhne"/>
              </a:rPr>
              <a:t>: </a:t>
            </a:r>
            <a:r>
              <a:rPr lang="en-US" b="0" i="0" dirty="0">
                <a:solidFill>
                  <a:srgbClr val="374151"/>
                </a:solidFill>
                <a:effectLst/>
                <a:latin typeface="Söhne"/>
              </a:rPr>
              <a:t>The TLS server responds with a </a:t>
            </a:r>
            <a:r>
              <a:rPr lang="en-US" b="0" i="0" dirty="0" err="1">
                <a:solidFill>
                  <a:srgbClr val="374151"/>
                </a:solidFill>
                <a:effectLst/>
                <a:latin typeface="Söhne"/>
              </a:rPr>
              <a:t>ServerHello</a:t>
            </a:r>
            <a:r>
              <a:rPr lang="en-US" b="0" i="0" dirty="0">
                <a:solidFill>
                  <a:srgbClr val="374151"/>
                </a:solidFill>
                <a:effectLst/>
                <a:latin typeface="Söhne"/>
              </a:rPr>
              <a:t> message, which includes the </a:t>
            </a:r>
            <a:r>
              <a:rPr lang="en-US" b="1" i="0" dirty="0">
                <a:solidFill>
                  <a:srgbClr val="374151"/>
                </a:solidFill>
                <a:effectLst/>
                <a:latin typeface="Söhne"/>
              </a:rPr>
              <a:t>TLS version </a:t>
            </a:r>
            <a:r>
              <a:rPr lang="en-US" b="0" i="0" dirty="0">
                <a:solidFill>
                  <a:srgbClr val="374151"/>
                </a:solidFill>
                <a:effectLst/>
                <a:latin typeface="Söhne"/>
              </a:rPr>
              <a:t>and </a:t>
            </a:r>
            <a:r>
              <a:rPr lang="en-US" b="1" i="0" dirty="0">
                <a:solidFill>
                  <a:srgbClr val="374151"/>
                </a:solidFill>
                <a:effectLst/>
                <a:latin typeface="Söhne"/>
              </a:rPr>
              <a:t>cipher suite selected for the connection</a:t>
            </a:r>
            <a:r>
              <a:rPr lang="en-US" b="0" i="0" dirty="0">
                <a:solidFill>
                  <a:srgbClr val="374151"/>
                </a:solidFill>
                <a:effectLst/>
                <a:latin typeface="Söhne"/>
              </a:rPr>
              <a:t>, a </a:t>
            </a:r>
            <a:r>
              <a:rPr lang="en-US" b="1" i="0" dirty="0">
                <a:solidFill>
                  <a:srgbClr val="374151"/>
                </a:solidFill>
                <a:effectLst/>
                <a:latin typeface="Söhne"/>
              </a:rPr>
              <a:t>random value called the server nonce</a:t>
            </a:r>
            <a:r>
              <a:rPr lang="en-US" b="0" i="0" dirty="0">
                <a:solidFill>
                  <a:srgbClr val="374151"/>
                </a:solidFill>
                <a:effectLst/>
                <a:latin typeface="Söhne"/>
              </a:rPr>
              <a:t>, and a </a:t>
            </a:r>
            <a:r>
              <a:rPr lang="en-US" b="1" i="0" dirty="0">
                <a:solidFill>
                  <a:srgbClr val="374151"/>
                </a:solidFill>
                <a:effectLst/>
                <a:latin typeface="Söhne"/>
              </a:rPr>
              <a:t>session ID</a:t>
            </a:r>
            <a:r>
              <a:rPr lang="en-US" b="0" i="0" dirty="0">
                <a:solidFill>
                  <a:srgbClr val="374151"/>
                </a:solidFill>
                <a:effectLst/>
                <a:latin typeface="Söhne"/>
              </a:rPr>
              <a:t>.</a:t>
            </a:r>
          </a:p>
          <a:p>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6" name="Picture 5">
            <a:extLst>
              <a:ext uri="{FF2B5EF4-FFF2-40B4-BE49-F238E27FC236}">
                <a16:creationId xmlns:a16="http://schemas.microsoft.com/office/drawing/2014/main" id="{F42AB937-FB1D-D83D-EA4C-C382A76DDE7F}"/>
              </a:ext>
            </a:extLst>
          </p:cNvPr>
          <p:cNvPicPr>
            <a:picLocks noChangeAspect="1"/>
          </p:cNvPicPr>
          <p:nvPr/>
        </p:nvPicPr>
        <p:blipFill>
          <a:blip r:embed="rId3"/>
          <a:stretch>
            <a:fillRect/>
          </a:stretch>
        </p:blipFill>
        <p:spPr>
          <a:xfrm>
            <a:off x="194722" y="3691624"/>
            <a:ext cx="5901278" cy="2786990"/>
          </a:xfrm>
          <a:prstGeom prst="rect">
            <a:avLst/>
          </a:prstGeom>
        </p:spPr>
      </p:pic>
      <p:pic>
        <p:nvPicPr>
          <p:cNvPr id="7" name="Picture 6">
            <a:extLst>
              <a:ext uri="{FF2B5EF4-FFF2-40B4-BE49-F238E27FC236}">
                <a16:creationId xmlns:a16="http://schemas.microsoft.com/office/drawing/2014/main" id="{7B24FE25-FEE4-97A1-BBDD-1E8432AD8CFE}"/>
              </a:ext>
            </a:extLst>
          </p:cNvPr>
          <p:cNvPicPr>
            <a:picLocks noChangeAspect="1"/>
          </p:cNvPicPr>
          <p:nvPr/>
        </p:nvPicPr>
        <p:blipFill>
          <a:blip r:embed="rId4"/>
          <a:stretch>
            <a:fillRect/>
          </a:stretch>
        </p:blipFill>
        <p:spPr>
          <a:xfrm>
            <a:off x="6322586" y="1458011"/>
            <a:ext cx="5657850" cy="4467225"/>
          </a:xfrm>
          <a:prstGeom prst="rect">
            <a:avLst/>
          </a:prstGeom>
        </p:spPr>
      </p:pic>
      <p:sp>
        <p:nvSpPr>
          <p:cNvPr id="8" name="Rectangle 7">
            <a:extLst>
              <a:ext uri="{FF2B5EF4-FFF2-40B4-BE49-F238E27FC236}">
                <a16:creationId xmlns:a16="http://schemas.microsoft.com/office/drawing/2014/main" id="{A3F662E0-33FC-6F0A-7B1F-C3CA86CCECAC}"/>
              </a:ext>
            </a:extLst>
          </p:cNvPr>
          <p:cNvSpPr/>
          <p:nvPr/>
        </p:nvSpPr>
        <p:spPr>
          <a:xfrm>
            <a:off x="4810125" y="5914589"/>
            <a:ext cx="342900" cy="1916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FCBC32-7EBC-9116-F79C-40F604820B1C}"/>
              </a:ext>
            </a:extLst>
          </p:cNvPr>
          <p:cNvSpPr/>
          <p:nvPr/>
        </p:nvSpPr>
        <p:spPr>
          <a:xfrm>
            <a:off x="3981449" y="5743880"/>
            <a:ext cx="2009775" cy="15890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2B0DD-A17A-C445-D36D-3752B1106364}"/>
              </a:ext>
            </a:extLst>
          </p:cNvPr>
          <p:cNvSpPr/>
          <p:nvPr/>
        </p:nvSpPr>
        <p:spPr>
          <a:xfrm>
            <a:off x="2429992" y="5542133"/>
            <a:ext cx="2599208" cy="19162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BFA8DB-D91A-D9C7-20BB-CB6A42EEA27C}"/>
              </a:ext>
            </a:extLst>
          </p:cNvPr>
          <p:cNvSpPr/>
          <p:nvPr/>
        </p:nvSpPr>
        <p:spPr>
          <a:xfrm>
            <a:off x="6391274" y="4697686"/>
            <a:ext cx="390525" cy="2743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52BD35-F512-26A7-222A-629C97AA4006}"/>
              </a:ext>
            </a:extLst>
          </p:cNvPr>
          <p:cNvSpPr/>
          <p:nvPr/>
        </p:nvSpPr>
        <p:spPr>
          <a:xfrm>
            <a:off x="6322585" y="2816175"/>
            <a:ext cx="5536039" cy="43004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DE788B4-C1F3-B4C2-DA3B-A3789C138EC2}"/>
              </a:ext>
            </a:extLst>
          </p:cNvPr>
          <p:cNvSpPr/>
          <p:nvPr/>
        </p:nvSpPr>
        <p:spPr>
          <a:xfrm>
            <a:off x="6322586" y="1465432"/>
            <a:ext cx="5448106" cy="43004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99F504-8332-74EF-4069-B5784CFC0A2F}"/>
              </a:ext>
            </a:extLst>
          </p:cNvPr>
          <p:cNvSpPr/>
          <p:nvPr/>
        </p:nvSpPr>
        <p:spPr>
          <a:xfrm>
            <a:off x="211564" y="5733320"/>
            <a:ext cx="3779411" cy="16946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CDA0DD-DD74-E8BC-E826-E1D1130B9479}"/>
              </a:ext>
            </a:extLst>
          </p:cNvPr>
          <p:cNvSpPr/>
          <p:nvPr/>
        </p:nvSpPr>
        <p:spPr>
          <a:xfrm>
            <a:off x="211564" y="5935067"/>
            <a:ext cx="4598561" cy="15890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09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ADD-1FD0-DD47-451F-F65B4F5EB1B7}"/>
              </a:ext>
            </a:extLst>
          </p:cNvPr>
          <p:cNvSpPr>
            <a:spLocks noGrp="1"/>
          </p:cNvSpPr>
          <p:nvPr>
            <p:ph type="title"/>
          </p:nvPr>
        </p:nvSpPr>
        <p:spPr>
          <a:xfrm>
            <a:off x="1028700" y="215901"/>
            <a:ext cx="10134600" cy="957184"/>
          </a:xfrm>
        </p:spPr>
        <p:txBody>
          <a:bodyPr>
            <a:normAutofit/>
          </a:bodyPr>
          <a:lstStyle/>
          <a:p>
            <a:r>
              <a:rPr lang="en-US" dirty="0"/>
              <a:t>TLS 1.3 Handshaking Process: Certificate </a:t>
            </a:r>
          </a:p>
        </p:txBody>
      </p:sp>
      <p:sp>
        <p:nvSpPr>
          <p:cNvPr id="3" name="Content Placeholder 2">
            <a:extLst>
              <a:ext uri="{FF2B5EF4-FFF2-40B4-BE49-F238E27FC236}">
                <a16:creationId xmlns:a16="http://schemas.microsoft.com/office/drawing/2014/main" id="{9A991F11-D172-4805-C097-83867DD4BB85}"/>
              </a:ext>
            </a:extLst>
          </p:cNvPr>
          <p:cNvSpPr>
            <a:spLocks noGrp="1"/>
          </p:cNvSpPr>
          <p:nvPr>
            <p:ph idx="1"/>
          </p:nvPr>
        </p:nvSpPr>
        <p:spPr>
          <a:xfrm>
            <a:off x="421309" y="1342118"/>
            <a:ext cx="11465247" cy="5208779"/>
          </a:xfrm>
        </p:spPr>
        <p:txBody>
          <a:bodyPr vert="horz" lIns="91440" tIns="45720" rIns="91440" bIns="45720" rtlCol="0" anchor="t">
            <a:normAutofit/>
          </a:bodyPr>
          <a:lstStyle/>
          <a:p>
            <a:r>
              <a:rPr lang="en-US" b="1" dirty="0">
                <a:solidFill>
                  <a:srgbClr val="374151"/>
                </a:solidFill>
                <a:latin typeface="Söhne"/>
              </a:rPr>
              <a:t>3</a:t>
            </a:r>
            <a:r>
              <a:rPr lang="en-US" b="1" i="0" dirty="0">
                <a:solidFill>
                  <a:srgbClr val="374151"/>
                </a:solidFill>
                <a:effectLst/>
                <a:latin typeface="Söhne"/>
              </a:rPr>
              <a:t>. Certificate: </a:t>
            </a:r>
            <a:r>
              <a:rPr lang="en-US" b="0" i="0" dirty="0">
                <a:solidFill>
                  <a:srgbClr val="374151"/>
                </a:solidFill>
                <a:effectLst/>
                <a:latin typeface="Söhne"/>
              </a:rPr>
              <a:t>The server sends its certificate to the client to establish its identity. The certificate includes the server's public key and is used to encrypt the shared secret that will be used to establish the secure connection.</a:t>
            </a:r>
          </a:p>
          <a:p>
            <a:pPr algn="l"/>
            <a:endParaRPr lang="en-US" dirty="0">
              <a:ea typeface="+mn-lt"/>
              <a:cs typeface="+mn-lt"/>
            </a:endParaRPr>
          </a:p>
          <a:p>
            <a:pPr marL="342900" indent="-342900">
              <a:buFont typeface="Arial"/>
              <a:buChar char="•"/>
            </a:pPr>
            <a:endParaRPr lang="en-US" dirty="0">
              <a:ea typeface="+mn-lt"/>
              <a:cs typeface="+mn-lt"/>
            </a:endParaRPr>
          </a:p>
          <a:p>
            <a:pPr marL="342900" indent="-342900">
              <a:buFont typeface="Arial"/>
              <a:buChar char="•"/>
            </a:pPr>
            <a:endParaRPr lang="en-US" dirty="0">
              <a:ea typeface="+mn-lt"/>
              <a:cs typeface="+mn-lt"/>
            </a:endParaRPr>
          </a:p>
        </p:txBody>
      </p:sp>
      <p:pic>
        <p:nvPicPr>
          <p:cNvPr id="4" name="Picture 4" descr="Background pattern&#10;&#10;Description automatically generated">
            <a:extLst>
              <a:ext uri="{FF2B5EF4-FFF2-40B4-BE49-F238E27FC236}">
                <a16:creationId xmlns:a16="http://schemas.microsoft.com/office/drawing/2014/main" id="{DBF59E5F-5614-E19E-64E3-678BA90435D2}"/>
              </a:ext>
            </a:extLst>
          </p:cNvPr>
          <p:cNvPicPr>
            <a:picLocks noChangeAspect="1"/>
          </p:cNvPicPr>
          <p:nvPr/>
        </p:nvPicPr>
        <p:blipFill>
          <a:blip r:embed="rId2"/>
          <a:stretch>
            <a:fillRect/>
          </a:stretch>
        </p:blipFill>
        <p:spPr>
          <a:xfrm>
            <a:off x="318051" y="379386"/>
            <a:ext cx="622853" cy="687923"/>
          </a:xfrm>
          <a:prstGeom prst="rect">
            <a:avLst/>
          </a:prstGeom>
        </p:spPr>
      </p:pic>
      <p:pic>
        <p:nvPicPr>
          <p:cNvPr id="5" name="Picture 4">
            <a:extLst>
              <a:ext uri="{FF2B5EF4-FFF2-40B4-BE49-F238E27FC236}">
                <a16:creationId xmlns:a16="http://schemas.microsoft.com/office/drawing/2014/main" id="{0C367C5B-3A9C-E42E-D3F4-291E5D9C8200}"/>
              </a:ext>
            </a:extLst>
          </p:cNvPr>
          <p:cNvPicPr>
            <a:picLocks noChangeAspect="1"/>
          </p:cNvPicPr>
          <p:nvPr/>
        </p:nvPicPr>
        <p:blipFill>
          <a:blip r:embed="rId3"/>
          <a:stretch>
            <a:fillRect/>
          </a:stretch>
        </p:blipFill>
        <p:spPr>
          <a:xfrm>
            <a:off x="305444" y="2746381"/>
            <a:ext cx="5049577" cy="3007585"/>
          </a:xfrm>
          <a:prstGeom prst="rect">
            <a:avLst/>
          </a:prstGeom>
        </p:spPr>
      </p:pic>
      <p:pic>
        <p:nvPicPr>
          <p:cNvPr id="9" name="Picture 8">
            <a:extLst>
              <a:ext uri="{FF2B5EF4-FFF2-40B4-BE49-F238E27FC236}">
                <a16:creationId xmlns:a16="http://schemas.microsoft.com/office/drawing/2014/main" id="{80341CB1-5896-1A71-A7B8-370D29B9AE20}"/>
              </a:ext>
            </a:extLst>
          </p:cNvPr>
          <p:cNvPicPr>
            <a:picLocks noChangeAspect="1"/>
          </p:cNvPicPr>
          <p:nvPr/>
        </p:nvPicPr>
        <p:blipFill>
          <a:blip r:embed="rId4"/>
          <a:stretch>
            <a:fillRect/>
          </a:stretch>
        </p:blipFill>
        <p:spPr>
          <a:xfrm>
            <a:off x="5589010" y="2746381"/>
            <a:ext cx="5993390" cy="2901662"/>
          </a:xfrm>
          <a:prstGeom prst="rect">
            <a:avLst/>
          </a:prstGeom>
        </p:spPr>
      </p:pic>
    </p:spTree>
    <p:extLst>
      <p:ext uri="{BB962C8B-B14F-4D97-AF65-F5344CB8AC3E}">
        <p14:creationId xmlns:p14="http://schemas.microsoft.com/office/powerpoint/2010/main" val="2322610032"/>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212F"/>
      </a:dk2>
      <a:lt2>
        <a:srgbClr val="F0F3F0"/>
      </a:lt2>
      <a:accent1>
        <a:srgbClr val="DD29E7"/>
      </a:accent1>
      <a:accent2>
        <a:srgbClr val="7C17D5"/>
      </a:accent2>
      <a:accent3>
        <a:srgbClr val="432DE7"/>
      </a:accent3>
      <a:accent4>
        <a:srgbClr val="1750D5"/>
      </a:accent4>
      <a:accent5>
        <a:srgbClr val="29B1E7"/>
      </a:accent5>
      <a:accent6>
        <a:srgbClr val="15C1AA"/>
      </a:accent6>
      <a:hlink>
        <a:srgbClr val="3A9F35"/>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emplate>office theme</Template>
  <TotalTime>0</TotalTime>
  <Words>1909</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22</vt:i4>
      </vt:variant>
    </vt:vector>
  </HeadingPairs>
  <TitlesOfParts>
    <vt:vector size="31" baseType="lpstr">
      <vt:lpstr>Arial</vt:lpstr>
      <vt:lpstr>Bembo</vt:lpstr>
      <vt:lpstr>Calibri</vt:lpstr>
      <vt:lpstr>Calibri Light</vt:lpstr>
      <vt:lpstr>Söhne</vt:lpstr>
      <vt:lpstr>AdornVTI</vt:lpstr>
      <vt:lpstr>Office Theme</vt:lpstr>
      <vt:lpstr>Office Theme</vt:lpstr>
      <vt:lpstr>Office Theme</vt:lpstr>
      <vt:lpstr>IST 402 Network Security TLS 1.3 LM7</vt:lpstr>
      <vt:lpstr>TLS 1.3 Differences </vt:lpstr>
      <vt:lpstr>TLS 1.3 Differences: Handshaking Process </vt:lpstr>
      <vt:lpstr>TLS 1.3 Handshaking Process </vt:lpstr>
      <vt:lpstr>TLS 1.3 Handshaking Process </vt:lpstr>
      <vt:lpstr>TLS 1.3 Handshaking Process: Server Hello </vt:lpstr>
      <vt:lpstr>TLS 1.3 Handshaking Process ServerHello</vt:lpstr>
      <vt:lpstr>TLS 1.3 Handshaking Process: ServerHello </vt:lpstr>
      <vt:lpstr>TLS 1.3 Handshaking Process: Certificate </vt:lpstr>
      <vt:lpstr>TLS 1.3 Handshaking Process: CertificateVerify </vt:lpstr>
      <vt:lpstr>TLS 1.3 Handshaking Process: CertificateVerify </vt:lpstr>
      <vt:lpstr>TLS 1.3 Handshaking Process: CertificateVerify </vt:lpstr>
      <vt:lpstr>TLS 1.3 Handshaking Process: Finished </vt:lpstr>
      <vt:lpstr>TLS 1.3 Handshaking Process: Finished </vt:lpstr>
      <vt:lpstr>TLS 1.3 Handshaking Process: Finished </vt:lpstr>
      <vt:lpstr>TLS 1.3 Handshaking Process: Application Data </vt:lpstr>
      <vt:lpstr>TLS 1.3 Handshaking Process </vt:lpstr>
      <vt:lpstr>TLS 1.3 Differences: Cipher Suites </vt:lpstr>
      <vt:lpstr>TLS 1.3 Differences: Security </vt:lpstr>
      <vt:lpstr>TLS 1.3 Differences: Security </vt:lpstr>
      <vt:lpstr>TLS 1.3 Differences: Resumption </vt:lpstr>
      <vt:lpstr>TLS 1.3: 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Oakes, Joseph</cp:lastModifiedBy>
  <cp:revision>2330</cp:revision>
  <dcterms:created xsi:type="dcterms:W3CDTF">2022-12-20T03:23:18Z</dcterms:created>
  <dcterms:modified xsi:type="dcterms:W3CDTF">2023-04-23T14:56:23Z</dcterms:modified>
</cp:coreProperties>
</file>