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  <p:sldMasterId id="2147483698" r:id="rId3"/>
    <p:sldMasterId id="2147483648" r:id="rId4"/>
  </p:sldMasterIdLst>
  <p:notesMasterIdLst>
    <p:notesMasterId r:id="rId43"/>
  </p:notesMasterIdLst>
  <p:sldIdLst>
    <p:sldId id="258" r:id="rId5"/>
    <p:sldId id="335" r:id="rId6"/>
    <p:sldId id="316" r:id="rId7"/>
    <p:sldId id="322" r:id="rId8"/>
    <p:sldId id="317" r:id="rId9"/>
    <p:sldId id="318" r:id="rId10"/>
    <p:sldId id="325" r:id="rId11"/>
    <p:sldId id="315" r:id="rId12"/>
    <p:sldId id="336" r:id="rId13"/>
    <p:sldId id="338" r:id="rId14"/>
    <p:sldId id="339" r:id="rId15"/>
    <p:sldId id="337" r:id="rId16"/>
    <p:sldId id="314" r:id="rId17"/>
    <p:sldId id="320" r:id="rId18"/>
    <p:sldId id="321" r:id="rId19"/>
    <p:sldId id="333" r:id="rId20"/>
    <p:sldId id="334" r:id="rId21"/>
    <p:sldId id="312" r:id="rId22"/>
    <p:sldId id="323" r:id="rId23"/>
    <p:sldId id="324" r:id="rId24"/>
    <p:sldId id="310" r:id="rId25"/>
    <p:sldId id="309" r:id="rId26"/>
    <p:sldId id="308" r:id="rId27"/>
    <p:sldId id="307" r:id="rId28"/>
    <p:sldId id="306" r:id="rId29"/>
    <p:sldId id="319" r:id="rId30"/>
    <p:sldId id="303" r:id="rId31"/>
    <p:sldId id="305" r:id="rId32"/>
    <p:sldId id="326" r:id="rId33"/>
    <p:sldId id="330" r:id="rId34"/>
    <p:sldId id="328" r:id="rId35"/>
    <p:sldId id="331" r:id="rId36"/>
    <p:sldId id="329" r:id="rId37"/>
    <p:sldId id="332" r:id="rId38"/>
    <p:sldId id="299" r:id="rId39"/>
    <p:sldId id="298" r:id="rId40"/>
    <p:sldId id="297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BB2F0-FCD5-6599-350F-820FE7836D4E}" v="362" dt="2023-03-20T14:22:17.926"/>
    <p1510:client id="{43FAC900-B07E-25E9-D151-0FF72E1C059F}" v="1234" dt="2023-03-14T00:40:44.764"/>
    <p1510:client id="{574CF6ED-8903-227B-2F51-1CF1337446A0}" v="691" dt="2023-03-29T01:08:34.095"/>
    <p1510:client id="{6F17116B-A2BE-B259-7205-0CB35EDAB02C}" v="45" dt="2023-03-14T01:12:29.089"/>
    <p1510:client id="{70E3731F-574D-5CC5-05A0-661E6FE804FF}" v="830" dt="2023-02-27T02:07:50.643"/>
    <p1510:client id="{833AAE62-DFF0-1A08-6D52-4C9F6C6F39C3}" v="850" dt="2022-12-29T04:12:45.603"/>
    <p1510:client id="{9A9B318E-FAF7-CE95-EA20-5A5D573FAED5}" v="5" dt="2023-03-29T01:56:55.929"/>
    <p1510:client id="{AC1ACDCA-0B2C-1D1F-C7C3-35AD6C168E19}" v="171" dt="2022-12-29T04:26:00.583"/>
    <p1510:client id="{B89DCE1B-DE62-BB75-42E5-989A1F4D5D30}" v="398" dt="2023-03-27T15:40:43.088"/>
    <p1510:client id="{C7155550-D101-0AF7-3924-3AD47F9D384A}" v="568" dt="2023-03-24T20:37:25.853"/>
    <p1510:client id="{DEA44882-C2CF-496F-9E0F-BEF83F17440E}" v="37" dt="2022-12-20T03:54:24.135"/>
    <p1510:client id="{EFC6CE03-5A55-52C8-8519-3B156B19B606}" v="750" dt="2023-03-19T16:57:49.464"/>
    <p1510:client id="{FE727184-2416-5A74-9683-F026FF8F0C26}" v="523" dt="2023-03-26T13:57:03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6B594-6F4F-4A23-A62E-69E8517A3B1A}" type="datetimeFigureOut"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49DC2-6260-4BAF-92AC-94D1D769DB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8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8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4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4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0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93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9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6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4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50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4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8662C-A785-35DA-878D-6AA48A8B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29126-91F2-455C-883F-08E2C603CD16}" type="datetimeFigureOut">
              <a:rPr lang="en-US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D777-4DE0-0168-97B6-F81CE713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031F-3335-9BAC-7C5C-B4DB3D43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D1082-B2E1-4770-B53C-9B3F89F1B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842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8E2AF-B911-F0ED-400E-2583F8B5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E668C-8A1D-4546-B4DC-279EAB132CA4}" type="datetimeFigureOut">
              <a:rPr lang="en-US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638B4-BF85-5651-CD42-1414821C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2340-1A40-2A4C-B14A-BE89B642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3117D-3667-4C68-8272-269D0BF25F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688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A961-6A22-3DAB-A2CD-F7F177C6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EE4FD-100B-413A-A7F9-1ABDFB62D29E}" type="datetimeFigureOut">
              <a:rPr lang="en-US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078CB-2CBC-5BA1-0B81-B22DD019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10F0-712D-DE90-6D81-F2F24CE3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FB587-4EC1-4541-915A-DDC83A993C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78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53294D-5504-2722-B9BC-3EC09117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8D2B4-6A06-4F6B-B205-69C510F029A5}" type="datetimeFigureOut">
              <a:rPr lang="en-US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9B4C1F-74AE-D648-ABCB-384924E6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1824B8-451A-772A-2E21-EE7BFCD0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BE2B6-8743-4ABC-A2E5-F4C9AE435C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348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82D4FB-201B-D2C1-841A-E5D8DB62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5B98B-D1EB-4B88-98E6-7209E3BDC616}" type="datetimeFigureOut">
              <a:rPr lang="en-US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0C7C8E1-CAE0-CB34-DC71-5637D6AE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C7BEFD-F65C-E655-A62E-E72E39B4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3A70B-3876-4993-BA4D-FB313A232C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105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7D06771-4F1F-2E7E-6CC2-69511564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2D812-E2BF-475A-9D19-7960FFB3F914}" type="datetimeFigureOut">
              <a:rPr lang="en-US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F0916F-1631-3AE4-EE57-36946690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06C031-10AD-3A49-0E4E-1C82CE50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79AF9-B08A-40AC-8140-C64BE7AC74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388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0F55A70-BAFC-D3C4-FA0A-2D0D41EC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82B79-405D-4364-8733-D9537D677801}" type="datetimeFigureOut">
              <a:rPr lang="en-US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5C3E0EF-8BD7-1FED-F3FC-A60A5302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9E96E9-80A4-D168-16C8-ABB6796F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9293C-6FAA-4A79-B75D-F1AD157CE4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39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4768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5BC25B-B2C0-F36B-6EA7-F574D101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B2463-1DE5-467C-B268-282F3FC68DD2}" type="datetimeFigureOut">
              <a:rPr lang="en-US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9EF5B0-2729-1360-8709-FFFB114B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84A7E8E-B2E9-447D-5ACE-9BD84587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2D86C-C577-43E0-8281-7D024CA09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644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9B0D7C-F653-1FCA-7FE4-E916944B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EDC53-02CA-44ED-A746-11D3E05F3233}" type="datetimeFigureOut">
              <a:rPr lang="en-US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383C8C8-36E8-CA44-A714-1C7D693D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ACD37B-747B-20D4-0928-BF09D680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9B861-D837-4D48-A42A-238F54732D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447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0E6D7-6A69-3398-C5AF-54692337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47F1A-FEBB-41FF-94C5-D0845EE9CA33}" type="datetimeFigureOut">
              <a:rPr lang="en-US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84F1-3E3F-AF3C-239C-D4AA350A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ABD4-2D9D-8F72-040E-105D425F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5D5DA-425A-4A24-A037-D99910F8EA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5966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92BD-9AA8-2F77-1DDE-69BE6643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027FB-5FDB-40DA-B556-7F0F8DECD723}" type="datetimeFigureOut">
              <a:rPr lang="en-US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BADC-10FD-9BD7-63D5-5B3EF803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61E2A-E2A4-A256-FE1C-C044E4F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03041-F19F-4328-B855-EFED23FC5C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364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410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36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02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912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76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50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79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794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96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977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8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4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1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7267-9700-EE40-900B-D5838346DBE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9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1C84919-1DBA-E95B-42BC-8E78F00C633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D1F99BC-24E5-390D-DE31-0275BECB9D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AB334-A74B-3FE1-77E8-88D7EA20F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FDF54F-5281-45C2-9F09-343739D7973A}" type="datetimeFigureOut">
              <a:rPr lang="en-US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68C4C-6CBC-A429-2105-DC7D5E367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89806-03B9-3DD5-B784-22C75FF7E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1BF53E4-1B5B-47E2-AFA6-8F2F04AE8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FDE85-2AA9-AC47-AE3F-22A6C3204D6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3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sl.org/index.php/Binaries" TargetMode="External"/><Relationship Id="rId2" Type="http://schemas.openxmlformats.org/officeDocument/2006/relationships/hyperlink" Target="https://www.openssl.org/" TargetMode="Externa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acticalnetworking.net/practical-tls/rsa-diffie-hellman-dsa-asymmetric-cryptography-explaine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ools.ietf.org/html/rfc5246" TargetMode="Externa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0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2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9295" y="1066801"/>
            <a:ext cx="4612277" cy="207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>
                <a:ea typeface="+mj-lt"/>
                <a:cs typeface="+mj-lt"/>
              </a:rPr>
              <a:t>IST 402</a:t>
            </a:r>
            <a:br>
              <a:rPr lang="en-US" sz="2600">
                <a:ea typeface="+mj-lt"/>
                <a:cs typeface="+mj-lt"/>
              </a:rPr>
            </a:br>
            <a:r>
              <a:rPr lang="en-US" sz="2600">
                <a:ea typeface="+mj-lt"/>
                <a:cs typeface="+mj-lt"/>
              </a:rPr>
              <a:t>Network Security</a:t>
            </a:r>
            <a:br>
              <a:rPr lang="en-US" sz="2600">
                <a:ea typeface="+mj-lt"/>
                <a:cs typeface="+mj-lt"/>
              </a:rPr>
            </a:br>
            <a:r>
              <a:rPr lang="en-US" sz="2600">
                <a:ea typeface="+mj-lt"/>
                <a:cs typeface="+mj-lt"/>
              </a:rPr>
              <a:t>TLS &amp; Certificates</a:t>
            </a:r>
            <a:br>
              <a:rPr lang="en-US" sz="2600">
                <a:ea typeface="+mj-lt"/>
                <a:cs typeface="+mj-lt"/>
              </a:rPr>
            </a:br>
            <a:r>
              <a:rPr lang="en-US" sz="2600">
                <a:ea typeface="+mj-lt"/>
                <a:cs typeface="+mj-lt"/>
              </a:rPr>
              <a:t>LM3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4896" y="4876803"/>
            <a:ext cx="4241074" cy="12333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Joe Oakes</a:t>
            </a:r>
          </a:p>
          <a:p>
            <a:r>
              <a:rPr lang="en-US">
                <a:ea typeface="+mn-lt"/>
                <a:cs typeface="+mn-lt"/>
              </a:rPr>
              <a:t>Penn State Abington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15169-CDF9-6F89-1863-C3379E2C5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6" r="4547"/>
          <a:stretch/>
        </p:blipFill>
        <p:spPr>
          <a:xfrm>
            <a:off x="20" y="10"/>
            <a:ext cx="6095980" cy="6857989"/>
          </a:xfrm>
          <a:prstGeom prst="rect">
            <a:avLst/>
          </a:prstGeom>
        </p:spPr>
      </p:pic>
      <p:grpSp>
        <p:nvGrpSpPr>
          <p:cNvPr id="52" name="Group 24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83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193" y="110955"/>
            <a:ext cx="9494986" cy="1325563"/>
          </a:xfrm>
        </p:spPr>
        <p:txBody>
          <a:bodyPr/>
          <a:lstStyle/>
          <a:p>
            <a:r>
              <a:rPr lang="en-US" dirty="0"/>
              <a:t>TLS: Diffie-Hellman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65" y="1270268"/>
            <a:ext cx="11890562" cy="33427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Diffie-Hellman can only assure that the other side has the same secret as you.</a:t>
            </a:r>
          </a:p>
          <a:p>
            <a:r>
              <a:rPr lang="en-US" b="1" dirty="0">
                <a:ea typeface="+mn-lt"/>
                <a:cs typeface="+mn-lt"/>
              </a:rPr>
              <a:t>Diffie-Hellman </a:t>
            </a:r>
            <a:r>
              <a:rPr lang="en-US" b="1" i="1" dirty="0">
                <a:ea typeface="+mn-lt"/>
                <a:cs typeface="+mn-lt"/>
              </a:rPr>
              <a:t>cannot</a:t>
            </a:r>
            <a:r>
              <a:rPr lang="en-US" b="1" dirty="0">
                <a:ea typeface="+mn-lt"/>
                <a:cs typeface="+mn-lt"/>
              </a:rPr>
              <a:t> provide any assurance as to </a:t>
            </a:r>
            <a:r>
              <a:rPr lang="en-US" b="1" i="1" dirty="0">
                <a:ea typeface="+mn-lt"/>
                <a:cs typeface="+mn-lt"/>
              </a:rPr>
              <a:t>who</a:t>
            </a:r>
            <a:r>
              <a:rPr lang="en-US" b="1" dirty="0">
                <a:ea typeface="+mn-lt"/>
                <a:cs typeface="+mn-lt"/>
              </a:rPr>
              <a:t> the other side is.</a:t>
            </a:r>
          </a:p>
          <a:p>
            <a:r>
              <a:rPr lang="en-US" dirty="0">
                <a:cs typeface="Calibri"/>
              </a:rPr>
              <a:t>Someone can set themselves up in the middle between the parties – Man in the middle attack they can perform the DH exchange on behalf of the other party</a:t>
            </a:r>
          </a:p>
          <a:p>
            <a:r>
              <a:rPr lang="en-US" dirty="0">
                <a:ea typeface="+mn-lt"/>
                <a:cs typeface="+mn-lt"/>
              </a:rPr>
              <a:t> The Red user is (maliciously) proxying the Diffie-Hellman exchange and performing DH on both sides with the Green and Blue users.</a:t>
            </a:r>
          </a:p>
          <a:p>
            <a:r>
              <a:rPr lang="en-US" dirty="0">
                <a:ea typeface="+mn-lt"/>
                <a:cs typeface="+mn-lt"/>
              </a:rPr>
              <a:t>The Green and Blue users now have different resulting Shared Secrets (31 and 78), and the Red user knows them both!</a:t>
            </a:r>
          </a:p>
        </p:txBody>
      </p:sp>
      <p:pic>
        <p:nvPicPr>
          <p:cNvPr id="8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E22F40D-03D2-3D39-2184-487842D6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646B86-6F6F-E90B-21B3-2D01731EC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40" y="4852358"/>
            <a:ext cx="7676661" cy="153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0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193" y="110955"/>
            <a:ext cx="9494986" cy="1325563"/>
          </a:xfrm>
        </p:spPr>
        <p:txBody>
          <a:bodyPr/>
          <a:lstStyle/>
          <a:p>
            <a:r>
              <a:rPr lang="en-US" dirty="0"/>
              <a:t>TLS: Diffie-Hellman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65" y="1270268"/>
            <a:ext cx="11587716" cy="222910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Symmetric encryption uses identical keys for Encryption and Decryption.</a:t>
            </a:r>
          </a:p>
          <a:p>
            <a:r>
              <a:rPr lang="en-US" dirty="0">
                <a:ea typeface="+mn-lt"/>
                <a:cs typeface="+mn-lt"/>
              </a:rPr>
              <a:t>The result of the Diffie-Hellman Key Exchange is both parties have an identical Shared Secret.</a:t>
            </a:r>
          </a:p>
          <a:p>
            <a:r>
              <a:rPr lang="en-US" dirty="0">
                <a:ea typeface="+mn-lt"/>
                <a:cs typeface="+mn-lt"/>
              </a:rPr>
              <a:t>The shared secret itself should </a:t>
            </a:r>
            <a:r>
              <a:rPr lang="en-US" i="1" dirty="0">
                <a:ea typeface="+mn-lt"/>
                <a:cs typeface="+mn-lt"/>
              </a:rPr>
              <a:t>not</a:t>
            </a:r>
            <a:r>
              <a:rPr lang="en-US" dirty="0">
                <a:ea typeface="+mn-lt"/>
                <a:cs typeface="+mn-lt"/>
              </a:rPr>
              <a:t> be used directly as a Symmetric Key. Instead, it should be used as a </a:t>
            </a:r>
            <a:r>
              <a:rPr lang="en-US" b="1" dirty="0">
                <a:ea typeface="+mn-lt"/>
                <a:cs typeface="+mn-lt"/>
              </a:rPr>
              <a:t>seed value</a:t>
            </a:r>
            <a:r>
              <a:rPr lang="en-US" dirty="0">
                <a:ea typeface="+mn-lt"/>
                <a:cs typeface="+mn-lt"/>
              </a:rPr>
              <a:t>, from which to </a:t>
            </a:r>
            <a:r>
              <a:rPr lang="en-US" b="1" dirty="0">
                <a:ea typeface="+mn-lt"/>
                <a:cs typeface="+mn-lt"/>
              </a:rPr>
              <a:t>derive any amount of required symmetric keys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The Green and Blue user exchange public values of 26 and 39, and use a private value (not displayed) to create the shared secret of 42. </a:t>
            </a:r>
          </a:p>
          <a:p>
            <a:r>
              <a:rPr lang="en-US" b="1" dirty="0">
                <a:ea typeface="+mn-lt"/>
                <a:cs typeface="+mn-lt"/>
              </a:rPr>
              <a:t>Diffie-Hellman </a:t>
            </a:r>
            <a:r>
              <a:rPr lang="en-US" b="1" i="1" dirty="0">
                <a:ea typeface="+mn-lt"/>
                <a:cs typeface="+mn-lt"/>
              </a:rPr>
              <a:t>cannot</a:t>
            </a:r>
            <a:r>
              <a:rPr lang="en-US" b="1" dirty="0">
                <a:ea typeface="+mn-lt"/>
                <a:cs typeface="+mn-lt"/>
              </a:rPr>
              <a:t> provide any assurance as to </a:t>
            </a:r>
            <a:r>
              <a:rPr lang="en-US" b="1" i="1" dirty="0">
                <a:ea typeface="+mn-lt"/>
                <a:cs typeface="+mn-lt"/>
              </a:rPr>
              <a:t>who</a:t>
            </a:r>
            <a:r>
              <a:rPr lang="en-US" b="1" dirty="0">
                <a:ea typeface="+mn-lt"/>
                <a:cs typeface="+mn-lt"/>
              </a:rPr>
              <a:t> the other side is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42852" y="5112903"/>
          <a:ext cx="5223750" cy="147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186">
                <a:tc>
                  <a:txBody>
                    <a:bodyPr/>
                    <a:lstStyle/>
                    <a:p>
                      <a:r>
                        <a:rPr lang="en-US" dirty="0"/>
                        <a:t>Key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Cipher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94">
                <a:tc>
                  <a:txBody>
                    <a:bodyPr/>
                    <a:lstStyle/>
                    <a:p>
                      <a:r>
                        <a:rPr lang="en-US" b="1" dirty="0"/>
                        <a:t>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HMAC-SHA128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Diffie-Hellman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Triple</a:t>
                      </a:r>
                      <a:r>
                        <a:rPr lang="en-US" baseline="0" dirty="0"/>
                        <a:t> 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HMAC-SHA256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E22F40D-03D2-3D39-2184-487842D6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97A656-8752-F52B-BC0E-1D7737D6C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99" y="3546451"/>
            <a:ext cx="6602046" cy="13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0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193" y="110955"/>
            <a:ext cx="9494986" cy="1325563"/>
          </a:xfrm>
        </p:spPr>
        <p:txBody>
          <a:bodyPr/>
          <a:lstStyle/>
          <a:p>
            <a:r>
              <a:rPr lang="en-US" dirty="0"/>
              <a:t>TLS: DSA is used for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65" y="1270268"/>
            <a:ext cx="11587716" cy="235610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Digital Signature Algorithm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Keys are not exchanged, there are two operations: signature generation and signature verification</a:t>
            </a:r>
          </a:p>
          <a:p>
            <a:r>
              <a:rPr lang="en-US" dirty="0">
                <a:cs typeface="Calibri"/>
              </a:rPr>
              <a:t>DSA Signature Generation operation takes as input Data and a Private Key, and produces as output a Signature.</a:t>
            </a:r>
          </a:p>
          <a:p>
            <a:r>
              <a:rPr lang="en-US" dirty="0">
                <a:cs typeface="Calibri"/>
              </a:rPr>
              <a:t>DSA Signature Verification operation takes as take as input Data, a Public Key (correlating to the Private Key which created the Signature), and the Signature.</a:t>
            </a:r>
          </a:p>
          <a:p>
            <a:r>
              <a:rPr lang="en-US" dirty="0">
                <a:cs typeface="Calibri"/>
              </a:rPr>
              <a:t>If the Signature is valid, this proves the Integrity and Authentication of the Data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42852" y="5112903"/>
          <a:ext cx="5223750" cy="147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186">
                <a:tc>
                  <a:txBody>
                    <a:bodyPr/>
                    <a:lstStyle/>
                    <a:p>
                      <a:r>
                        <a:rPr lang="en-US" dirty="0"/>
                        <a:t>Key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Cipher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94">
                <a:tc>
                  <a:txBody>
                    <a:bodyPr/>
                    <a:lstStyle/>
                    <a:p>
                      <a:r>
                        <a:rPr lang="en-US" b="1" dirty="0"/>
                        <a:t>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HMAC-SHA128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Diffie-Hellman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Triple</a:t>
                      </a:r>
                      <a:r>
                        <a:rPr lang="en-US" baseline="0" dirty="0"/>
                        <a:t> 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HMAC-SHA256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E22F40D-03D2-3D39-2184-487842D6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6" name="Picture 9" descr="Diagram&#10;&#10;Description automatically generated">
            <a:extLst>
              <a:ext uri="{FF2B5EF4-FFF2-40B4-BE49-F238E27FC236}">
                <a16:creationId xmlns:a16="http://schemas.microsoft.com/office/drawing/2014/main" id="{DF05E584-C52C-2523-14B8-6F6BF6145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40" y="3628032"/>
            <a:ext cx="5135525" cy="1152517"/>
          </a:xfrm>
          <a:prstGeom prst="rect">
            <a:avLst/>
          </a:prstGeom>
        </p:spPr>
      </p:pic>
      <p:pic>
        <p:nvPicPr>
          <p:cNvPr id="10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1F28B095-B89D-50DE-E4C8-2E9ECA375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532" y="3749299"/>
            <a:ext cx="6133123" cy="10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4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93" y="110955"/>
            <a:ext cx="10510986" cy="1325563"/>
          </a:xfrm>
        </p:spPr>
        <p:txBody>
          <a:bodyPr/>
          <a:lstStyle/>
          <a:p>
            <a:r>
              <a:rPr lang="en-US"/>
              <a:t>TLS: Parts of the Public/Private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518"/>
            <a:ext cx="10515600" cy="4351338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/>
              <a:t>The </a:t>
            </a:r>
            <a:r>
              <a:rPr lang="en-US" b="1"/>
              <a:t>Key type RSA </a:t>
            </a:r>
            <a:r>
              <a:rPr lang="en-US"/>
              <a:t>(</a:t>
            </a:r>
            <a:r>
              <a:rPr lang="en-US" err="1"/>
              <a:t>Rivest</a:t>
            </a:r>
            <a:r>
              <a:rPr lang="en-US"/>
              <a:t>–Shamir–</a:t>
            </a:r>
            <a:r>
              <a:rPr lang="en-US" err="1"/>
              <a:t>Adleman</a:t>
            </a:r>
            <a:r>
              <a:rPr lang="en-US"/>
              <a:t>) the user of RSA creates and then publishes a public key based on two large prime numbers, along with an auxiliary value. The prime numbers must be kept secret. Anyone can use the public key to encrypt a message and only someone with knowledge of the prime numbers can decode the message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The </a:t>
            </a:r>
            <a:r>
              <a:rPr lang="en-US" b="1"/>
              <a:t>Cipher</a:t>
            </a:r>
            <a:r>
              <a:rPr lang="en-US"/>
              <a:t> is the encryption method: AES Advances Encryption Standard which is a block type of cipher (the message is packaged in blocks of data)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/>
              <a:t>Hash functions </a:t>
            </a:r>
            <a:r>
              <a:rPr lang="en-US"/>
              <a:t>are used for assuring the integrity of the transmitted data – if you tamper with the message the Hash signature would be different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/>
              <a:t>HMAC </a:t>
            </a:r>
            <a:r>
              <a:rPr lang="en-US"/>
              <a:t>is a hashed message authentication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24369"/>
              </p:ext>
            </p:extLst>
          </p:nvPr>
        </p:nvGraphicFramePr>
        <p:xfrm>
          <a:off x="3403510" y="5048489"/>
          <a:ext cx="5223750" cy="147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186">
                <a:tc>
                  <a:txBody>
                    <a:bodyPr/>
                    <a:lstStyle/>
                    <a:p>
                      <a:r>
                        <a:rPr lang="en-US" dirty="0"/>
                        <a:t>Key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Cipher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94">
                <a:tc>
                  <a:txBody>
                    <a:bodyPr/>
                    <a:lstStyle/>
                    <a:p>
                      <a:r>
                        <a:rPr lang="en-US" b="1" dirty="0"/>
                        <a:t>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HMAC-SHA128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Diffie-Hellman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Triple</a:t>
                      </a:r>
                      <a:r>
                        <a:rPr lang="en-US" baseline="0" dirty="0"/>
                        <a:t> 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HMAC-SHA256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E846E3B-F6F4-28FC-7124-6697A4FDF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1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116" y="110955"/>
            <a:ext cx="9661063" cy="80698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TLS: Public/Private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431" y="1387672"/>
            <a:ext cx="6705600" cy="4351338"/>
          </a:xfrm>
        </p:spPr>
        <p:txBody>
          <a:bodyPr/>
          <a:lstStyle/>
          <a:p>
            <a:r>
              <a:rPr lang="en-US"/>
              <a:t>Encryption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Computer agree in how to encrypt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/>
              <a:t>Server sends certificate (details about itself)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Client starts encrypting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Server starts encrypting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5365" y="3784683"/>
            <a:ext cx="988087" cy="835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65672" y="3843367"/>
            <a:ext cx="999153" cy="72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4885" y="3653701"/>
            <a:ext cx="3908316" cy="183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Server’s Certificate</a:t>
            </a:r>
          </a:p>
          <a:p>
            <a:pPr algn="ctr"/>
            <a:r>
              <a:rPr lang="en-US"/>
              <a:t>Serial: 234234234</a:t>
            </a:r>
          </a:p>
          <a:p>
            <a:pPr algn="ctr"/>
            <a:r>
              <a:rPr lang="en-US"/>
              <a:t>Issuer: Verisign</a:t>
            </a:r>
          </a:p>
          <a:p>
            <a:pPr algn="ctr"/>
            <a:r>
              <a:rPr lang="en-US"/>
              <a:t>Valid: From-to</a:t>
            </a:r>
          </a:p>
          <a:p>
            <a:pPr algn="ctr"/>
            <a:r>
              <a:rPr lang="en-US"/>
              <a:t>Subject: Site, Company , Address</a:t>
            </a:r>
          </a:p>
          <a:p>
            <a:pPr algn="ctr"/>
            <a:r>
              <a:rPr lang="en-US"/>
              <a:t>Public Key</a:t>
            </a:r>
          </a:p>
        </p:txBody>
      </p:sp>
      <p:sp>
        <p:nvSpPr>
          <p:cNvPr id="8" name="Left Arrow 7"/>
          <p:cNvSpPr/>
          <p:nvPr/>
        </p:nvSpPr>
        <p:spPr>
          <a:xfrm>
            <a:off x="2778993" y="5615289"/>
            <a:ext cx="770106" cy="5544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665F748-9C9B-C2A9-1D3A-A22F1DE0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6A4A44A-1D01-42E3-2CEE-4558B0C9F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689" y="880035"/>
            <a:ext cx="5026757" cy="57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5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116" y="110955"/>
            <a:ext cx="9661063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TLS: Public/Private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89" y="1126988"/>
            <a:ext cx="6705600" cy="29777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Encryption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Computer agree in how to encrypt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/>
              <a:t>Server sends certificate (details about itself)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Client uses the public key to generate the pre-master secret and encrypt the response message to the server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Server decrypts the client's message using the private key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Client and Server generate secret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Client and Server start encrypting session</a:t>
            </a:r>
          </a:p>
          <a:p>
            <a:pPr marL="914400" lvl="1" indent="-457200">
              <a:buAutoNum type="arabicPeriod"/>
            </a:pPr>
            <a:endParaRPr lang="en-US">
              <a:cs typeface="Calibri"/>
            </a:endParaRPr>
          </a:p>
        </p:txBody>
      </p:sp>
      <p:pic>
        <p:nvPicPr>
          <p:cNvPr id="10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665F748-9C9B-C2A9-1D3A-A22F1DE0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7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52F5DF3-D209-48A3-4073-D4E4AA754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554" y="1021612"/>
            <a:ext cx="4589584" cy="56353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E638E4-4271-4066-1AD0-2B5498C81878}"/>
              </a:ext>
            </a:extLst>
          </p:cNvPr>
          <p:cNvSpPr/>
          <p:nvPr/>
        </p:nvSpPr>
        <p:spPr>
          <a:xfrm>
            <a:off x="7971692" y="3927231"/>
            <a:ext cx="1143000" cy="23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2DE60E-9EE2-2909-05B0-FE1D104A2D00}"/>
              </a:ext>
            </a:extLst>
          </p:cNvPr>
          <p:cNvSpPr/>
          <p:nvPr/>
        </p:nvSpPr>
        <p:spPr>
          <a:xfrm>
            <a:off x="7278076" y="5373077"/>
            <a:ext cx="4425461" cy="1055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58F246-2A81-2722-2FC4-C9364934069D}"/>
              </a:ext>
            </a:extLst>
          </p:cNvPr>
          <p:cNvSpPr txBox="1"/>
          <p:nvPr/>
        </p:nvSpPr>
        <p:spPr>
          <a:xfrm>
            <a:off x="36198" y="4211771"/>
            <a:ext cx="6789717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system-ui"/>
              </a:rPr>
              <a:t>Modulus (2048 bits): 8A 69 7A F5 73 73 F1 C5 A7 20 C5 B9 DD DF A8 42 96 00 7A 46 A1 67 B0 08 3F 21 3F A6 6D CB F6 BC C3 7E FD E6 21 66 02 0E 72 D2 1D C0 87 30 E6 0E E5 15 93 E6 5C 8C 25 A0 99 B0 41 32 AC 27 70 D9 02 1C 1D 7E 41 37 4F 61 0D 1A B9 E4 EC AF 58 54 33 5A C5 AD EA C3 2E 90 79 E0 DA 2B D0 D3 6E 19 0D C9 12 E6 B6 30 26 64 8C E3 EF 80 FF 46 DC 9E 13 05 6B 17 17 1A DC 1A AF DD 13 5B 67 64 C6 </a:t>
            </a:r>
            <a:r>
              <a:rPr lang="en-US" sz="1400" err="1">
                <a:latin typeface="system-ui"/>
              </a:rPr>
              <a:t>C6</a:t>
            </a:r>
            <a:r>
              <a:rPr lang="en-US" sz="1400">
                <a:latin typeface="system-ui"/>
              </a:rPr>
              <a:t> 69 3B 64 C7 38 FB CB 10 4A AF 40 3B 36 F6 72 AA 7F CB AE A0 2B 31 A6 A2 50 40 D8 47 B4 B9 4C 76 37 26 4D 3A B2 8C 98 5E 36 C1 CD 1B 97 B6 C5 C4 D4 80 ED AF 55 3F 51 05 BF 96 6A DF 16 12 93 80 01 21 AA DA 6A 01 0B 1A BD 3E EC B5 31 B0 E8 61 FA 3F 48 9F 7B 7E C4 75 DC C0 25 BF 00 B7 0B 5C E6 56 2A D4 62 4F 3A 0A 89 85 FC AF BC B9 17 07 43 3F AB 95 EE 54 1B 3A D0 45 89 AD 3F B9 73 9D Public Exponent (17 bits): 01 00 01</a:t>
            </a:r>
          </a:p>
          <a:p>
            <a:endParaRPr lang="en-US"/>
          </a:p>
          <a:p>
            <a:endParaRPr lang="en-US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69927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116" y="110955"/>
            <a:ext cx="9661063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TLS: Public/Private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87" y="1091546"/>
            <a:ext cx="11623157" cy="7183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Browser -&gt; Settings -&gt; Privacy and security -&gt; Manage device certificates</a:t>
            </a: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10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665F748-9C9B-C2A9-1D3A-A22F1DE0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332E5A9-0B96-06A7-755E-CE219E2A0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1" y="1806422"/>
            <a:ext cx="5078046" cy="4671465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C010DA-B128-FE58-DD47-FFA18FC0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093" y="1802270"/>
            <a:ext cx="5156199" cy="47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3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116" y="110955"/>
            <a:ext cx="9661063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TLS: Public/Private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87" y="1091546"/>
            <a:ext cx="11623157" cy="7183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Certificates Authorities</a:t>
            </a: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10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665F748-9C9B-C2A9-1D3A-A22F1DE0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6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62164F-C112-F35A-A6F5-28598B29A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25" y="1713523"/>
            <a:ext cx="3211844" cy="5023338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503787-C2C6-4499-EEC9-DB21B7C38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016" y="1863267"/>
            <a:ext cx="8272583" cy="402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75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16" y="110955"/>
            <a:ext cx="9026063" cy="1325563"/>
          </a:xfrm>
        </p:spPr>
        <p:txBody>
          <a:bodyPr/>
          <a:lstStyle/>
          <a:p>
            <a:r>
              <a:rPr lang="en-US"/>
              <a:t>TLS</a:t>
            </a:r>
            <a:r>
              <a:rPr lang="en-US">
                <a:ea typeface="+mj-lt"/>
                <a:cs typeface="+mj-lt"/>
              </a:rPr>
              <a:t>: Public/Private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518"/>
            <a:ext cx="10515600" cy="30378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Encryption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Computer agree in how to encrypt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Server sends certificate (details about itself)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/>
              <a:t>Client uses the public key to generate the pre-master secret and encrypt the response message to the server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cs typeface="Calibri"/>
              </a:rPr>
              <a:t>Server decrypts the client's message using the private key</a:t>
            </a:r>
            <a:endParaRPr lang="en-US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US">
                <a:cs typeface="Calibri"/>
              </a:rPr>
              <a:t>Client and Server generate secret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Client and Server start encrypting session</a:t>
            </a:r>
            <a:endParaRPr lang="en-US">
              <a:cs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91214" y="4652096"/>
            <a:ext cx="1702340" cy="1517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62283" y="4632641"/>
            <a:ext cx="1702340" cy="1517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2945" y="4515908"/>
            <a:ext cx="4426085" cy="17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Client uses public key to generate the pre-master secret and encrypts the response message to the server</a:t>
            </a:r>
            <a:endParaRPr lang="en-US"/>
          </a:p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392758" y="5115797"/>
            <a:ext cx="739302" cy="59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20AA6C6-8E9C-EC2E-8B31-E393D70F8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16" y="110955"/>
            <a:ext cx="9026063" cy="1325563"/>
          </a:xfrm>
        </p:spPr>
        <p:txBody>
          <a:bodyPr/>
          <a:lstStyle/>
          <a:p>
            <a:r>
              <a:rPr lang="en-US"/>
              <a:t>TLS</a:t>
            </a:r>
            <a:r>
              <a:rPr lang="en-US">
                <a:ea typeface="+mj-lt"/>
                <a:cs typeface="+mj-lt"/>
              </a:rPr>
              <a:t>: Public/Private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518"/>
            <a:ext cx="10515600" cy="29576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Encryption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Computer agree in how to encrypt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Server sends certificate (details about itself)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Client uses the public key to generate the pre-master secret and encrypt the response message to the server</a:t>
            </a:r>
          </a:p>
          <a:p>
            <a:pPr marL="914400" lvl="1" indent="-457200">
              <a:buAutoNum type="arabicPeriod"/>
            </a:pPr>
            <a:r>
              <a:rPr lang="en-US" b="1">
                <a:ea typeface="+mn-lt"/>
                <a:cs typeface="+mn-lt"/>
              </a:rPr>
              <a:t>Server decrypts the client's message using the private key</a:t>
            </a:r>
          </a:p>
          <a:p>
            <a:pPr marL="914400" lvl="1" indent="-457200">
              <a:buAutoNum type="arabicPeriod"/>
            </a:pPr>
            <a:r>
              <a:rPr lang="en-US" b="1">
                <a:ea typeface="+mn-lt"/>
                <a:cs typeface="+mn-lt"/>
              </a:rPr>
              <a:t>Client and Server generate secret</a:t>
            </a: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Client and Server start encrypting session</a:t>
            </a:r>
          </a:p>
          <a:p>
            <a:pPr marL="914400" lvl="1" indent="-457200">
              <a:buAutoNum type="arabicPeriod"/>
            </a:pPr>
            <a:endParaRPr lang="en-US">
              <a:cs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62187" y="5013044"/>
            <a:ext cx="1702340" cy="1517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733257" y="4993589"/>
            <a:ext cx="1702340" cy="1517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083919" y="4876856"/>
            <a:ext cx="4426085" cy="17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Client Key Exchange</a:t>
            </a:r>
          </a:p>
          <a:p>
            <a:pPr algn="ctr"/>
            <a:r>
              <a:rPr lang="en-US" b="1"/>
              <a:t>Both computers calculate a master secret code</a:t>
            </a:r>
          </a:p>
          <a:p>
            <a:pPr algn="ctr"/>
            <a:r>
              <a:rPr lang="en-US" b="1"/>
              <a:t>Use the Cipher spec</a:t>
            </a:r>
          </a:p>
          <a:p>
            <a:pPr algn="ctr"/>
            <a:r>
              <a:rPr lang="en-US" b="1"/>
              <a:t>The client asks the server to encrypt </a:t>
            </a:r>
          </a:p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763732" y="5476745"/>
            <a:ext cx="739302" cy="59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20AA6C6-8E9C-EC2E-8B31-E393D70F8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9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TLS Transport Layer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8594457" cy="5084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Transport Layer Security methods needed to perform</a:t>
            </a:r>
          </a:p>
          <a:p>
            <a:pPr lvl="1">
              <a:buFont typeface="Arial"/>
              <a:buChar char="•"/>
            </a:pPr>
            <a:r>
              <a:rPr lang="en-US" dirty="0"/>
              <a:t>Key Exchange share a password</a:t>
            </a:r>
          </a:p>
          <a:p>
            <a:pPr lvl="1">
              <a:buFont typeface="Arial"/>
              <a:buChar char="•"/>
            </a:pPr>
            <a:r>
              <a:rPr lang="en-US" dirty="0"/>
              <a:t>Encryption Ciphers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Block Chaining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Hashing check Integrity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Random number generation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Encoding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Certificates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Work with protocols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Work with handshaking</a:t>
            </a:r>
          </a:p>
          <a:p>
            <a:pPr lvl="1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CB1D426A-3CE8-3660-9F91-5B4FF50D3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553" y="3870706"/>
            <a:ext cx="7471507" cy="2565127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DF6DC35-9016-7865-4F1E-355E0D2A7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478" y="2262768"/>
            <a:ext cx="6269892" cy="11699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94791-52EB-B2A1-8BE8-D422D9D4A874}"/>
              </a:ext>
            </a:extLst>
          </p:cNvPr>
          <p:cNvSpPr/>
          <p:nvPr/>
        </p:nvSpPr>
        <p:spPr>
          <a:xfrm>
            <a:off x="5375803" y="2647688"/>
            <a:ext cx="5406473" cy="5273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D94791-52EB-B2A1-8BE8-D422D9D4A874}"/>
              </a:ext>
            </a:extLst>
          </p:cNvPr>
          <p:cNvSpPr/>
          <p:nvPr/>
        </p:nvSpPr>
        <p:spPr>
          <a:xfrm>
            <a:off x="680864" y="4075330"/>
            <a:ext cx="1445846" cy="4298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F5963-C74F-AD40-F79C-6DC282D6AD8A}"/>
              </a:ext>
            </a:extLst>
          </p:cNvPr>
          <p:cNvSpPr/>
          <p:nvPr/>
        </p:nvSpPr>
        <p:spPr>
          <a:xfrm>
            <a:off x="494794" y="4793027"/>
            <a:ext cx="2677450" cy="4298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6F025-5E4A-A133-B875-A986746EA29A}"/>
              </a:ext>
            </a:extLst>
          </p:cNvPr>
          <p:cNvSpPr/>
          <p:nvPr/>
        </p:nvSpPr>
        <p:spPr>
          <a:xfrm>
            <a:off x="4216189" y="6006911"/>
            <a:ext cx="6053287" cy="4298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9B39C5-2F45-E3A5-5AC1-9069E706E997}"/>
              </a:ext>
            </a:extLst>
          </p:cNvPr>
          <p:cNvSpPr/>
          <p:nvPr/>
        </p:nvSpPr>
        <p:spPr>
          <a:xfrm>
            <a:off x="4278212" y="4731004"/>
            <a:ext cx="5300148" cy="2792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79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16" y="110955"/>
            <a:ext cx="9026063" cy="1325563"/>
          </a:xfrm>
        </p:spPr>
        <p:txBody>
          <a:bodyPr/>
          <a:lstStyle/>
          <a:p>
            <a:r>
              <a:rPr lang="en-US"/>
              <a:t>TLS</a:t>
            </a:r>
            <a:r>
              <a:rPr lang="en-US">
                <a:ea typeface="+mj-lt"/>
                <a:cs typeface="+mj-lt"/>
              </a:rPr>
              <a:t>: Public/Private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518"/>
            <a:ext cx="10515600" cy="30378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Encryption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Computer agree in how to encrypt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Server sends certificate (details about itself)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Client uses the public key to generate the pre-master secret and encrypt the response message to the server</a:t>
            </a:r>
          </a:p>
          <a:p>
            <a:pPr marL="914400" lvl="1" indent="-457200">
              <a:buAutoNum type="arabicPeriod"/>
            </a:pPr>
            <a:r>
              <a:rPr lang="en-US">
                <a:cs typeface="Calibri"/>
              </a:rPr>
              <a:t>Server decrypts the client's message using the private key</a:t>
            </a:r>
            <a:endParaRPr lang="en-US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US">
                <a:cs typeface="Calibri"/>
              </a:rPr>
              <a:t>Client and Server generate secret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Client and Server start encrypting session</a:t>
            </a:r>
            <a:endParaRPr lang="en-US" b="1">
              <a:cs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91214" y="4652096"/>
            <a:ext cx="1702340" cy="1517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62283" y="4632641"/>
            <a:ext cx="1702340" cy="1517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</p:txBody>
      </p:sp>
      <p:pic>
        <p:nvPicPr>
          <p:cNvPr id="9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20AA6C6-8E9C-EC2E-8B31-E393D70F8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274254-0D8B-8C70-0091-E29807676BD7}"/>
              </a:ext>
            </a:extLst>
          </p:cNvPr>
          <p:cNvSpPr/>
          <p:nvPr/>
        </p:nvSpPr>
        <p:spPr>
          <a:xfrm>
            <a:off x="3045613" y="4598946"/>
            <a:ext cx="4426085" cy="17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Server and Client starts encrypting</a:t>
            </a:r>
          </a:p>
          <a:p>
            <a:pPr algn="ctr"/>
            <a:r>
              <a:rPr lang="en-US" b="1"/>
              <a:t>Messages are hidden</a:t>
            </a:r>
          </a:p>
          <a:p>
            <a:pPr algn="ctr"/>
            <a:r>
              <a:rPr lang="en-US" b="1"/>
              <a:t>33oir03u4r0ijfk;;e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25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661" y="374894"/>
            <a:ext cx="10271369" cy="84687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TLS: </a:t>
            </a:r>
            <a:r>
              <a:rPr lang="en-US"/>
              <a:t>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Identification: To identify the computer you are working with is the one you trust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Company asks CA Certificate Authority for a certificate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CA (for example Verisign) verifies, creates certificate and signs it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Certificate installed on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Browser issued with root certificates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Browser trusts correctly signed certs</a:t>
            </a:r>
          </a:p>
          <a:p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47595B2-E898-A29B-CE71-B169C88B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55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892" y="374894"/>
            <a:ext cx="10163908" cy="1335332"/>
          </a:xfrm>
        </p:spPr>
        <p:txBody>
          <a:bodyPr/>
          <a:lstStyle/>
          <a:p>
            <a:r>
              <a:rPr lang="en-US"/>
              <a:t> TLS: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1362"/>
          </a:xfrm>
        </p:spPr>
        <p:txBody>
          <a:bodyPr/>
          <a:lstStyle/>
          <a:p>
            <a:r>
              <a:rPr lang="en-US"/>
              <a:t>Identification: To identify the computer you are working with is the one you trust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Company asks CA Certificate Authority for a certificate </a:t>
            </a:r>
          </a:p>
          <a:p>
            <a:pPr lvl="1"/>
            <a:r>
              <a:rPr lang="en-US" b="1"/>
              <a:t>Company provides the following to the CA</a:t>
            </a:r>
          </a:p>
          <a:p>
            <a:pPr lvl="1"/>
            <a:r>
              <a:rPr lang="en-US" b="1"/>
              <a:t>The web server</a:t>
            </a:r>
          </a:p>
          <a:p>
            <a:pPr lvl="1"/>
            <a:r>
              <a:rPr lang="en-US" b="1"/>
              <a:t>The company name</a:t>
            </a:r>
          </a:p>
          <a:p>
            <a:pPr lvl="1"/>
            <a:r>
              <a:rPr lang="en-US" b="1"/>
              <a:t>Where the company is located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2FA4D5E-A850-0123-F7EE-D6C984692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43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123" y="374894"/>
            <a:ext cx="9919677" cy="1335332"/>
          </a:xfrm>
        </p:spPr>
        <p:txBody>
          <a:bodyPr/>
          <a:lstStyle/>
          <a:p>
            <a:r>
              <a:rPr lang="en-US"/>
              <a:t>TLS: 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Identification: To identify the computer you are working with is the one you trust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Company asks CA Certificate Authority for a certificate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CA (for example Verisign) verifies, creates certificate and signs it</a:t>
            </a:r>
          </a:p>
          <a:p>
            <a:pPr lvl="1"/>
            <a:r>
              <a:rPr lang="en-US"/>
              <a:t>Version</a:t>
            </a:r>
          </a:p>
          <a:p>
            <a:pPr lvl="1"/>
            <a:r>
              <a:rPr lang="en-US"/>
              <a:t>Serial Number</a:t>
            </a:r>
          </a:p>
          <a:p>
            <a:pPr lvl="1"/>
            <a:r>
              <a:rPr lang="en-US"/>
              <a:t>Algorithm ID</a:t>
            </a:r>
          </a:p>
          <a:p>
            <a:pPr lvl="1"/>
            <a:r>
              <a:rPr lang="en-US"/>
              <a:t>Issuer</a:t>
            </a:r>
          </a:p>
          <a:p>
            <a:pPr lvl="1"/>
            <a:r>
              <a:rPr lang="en-US"/>
              <a:t>Valid from </a:t>
            </a:r>
            <a:r>
              <a:rPr lang="mr-IN"/>
              <a:t>–</a:t>
            </a:r>
            <a:r>
              <a:rPr lang="en-US"/>
              <a:t>to </a:t>
            </a:r>
          </a:p>
          <a:p>
            <a:pPr lvl="1"/>
            <a:r>
              <a:rPr lang="en-US"/>
              <a:t>Company details</a:t>
            </a:r>
          </a:p>
          <a:p>
            <a:pPr lvl="1"/>
            <a:r>
              <a:rPr lang="en-US"/>
              <a:t>Public key</a:t>
            </a:r>
          </a:p>
          <a:p>
            <a:pPr lvl="1"/>
            <a:r>
              <a:rPr lang="en-US"/>
              <a:t>Signature </a:t>
            </a:r>
            <a:r>
              <a:rPr lang="mr-IN"/>
              <a:t>–</a:t>
            </a:r>
            <a:r>
              <a:rPr lang="en-US"/>
              <a:t> created by condensing all details into a hash number (then encrypted with the private key) The public and private key are a pair used to encrypt and decrypt. So anyone who has the public key can decrypt to verify it is correct. 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365D905-7F25-7CDE-E9EC-2384EB37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1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507" y="374894"/>
            <a:ext cx="10105293" cy="1335332"/>
          </a:xfrm>
        </p:spPr>
        <p:txBody>
          <a:bodyPr/>
          <a:lstStyle/>
          <a:p>
            <a:r>
              <a:rPr lang="en-US"/>
              <a:t>TLS: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Identification: To identify the computer you are working with is the one you trust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Company asks CA Certificate Authority for a certificate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CA (for example Verisign) verifies, creates certificate and signs 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Certificate installed on the server</a:t>
            </a:r>
          </a:p>
          <a:p>
            <a:pPr lvl="1"/>
            <a:r>
              <a:rPr lang="en-US"/>
              <a:t>The CA gives it back to the company</a:t>
            </a:r>
          </a:p>
          <a:p>
            <a:pPr lvl="1"/>
            <a:r>
              <a:rPr lang="en-US"/>
              <a:t>They install the certificate on the server </a:t>
            </a:r>
            <a:r>
              <a:rPr lang="mr-IN"/>
              <a:t>–</a:t>
            </a:r>
            <a:r>
              <a:rPr lang="en-US"/>
              <a:t> apache, IIS web server</a:t>
            </a:r>
          </a:p>
          <a:p>
            <a:pPr lvl="1"/>
            <a:r>
              <a:rPr lang="en-US"/>
              <a:t>Used on the handshaking process</a:t>
            </a:r>
          </a:p>
          <a:p>
            <a:pPr lvl="1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7A5DF06-7F5D-19E6-2361-D51193B3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89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738" y="345586"/>
            <a:ext cx="9714524" cy="680794"/>
          </a:xfrm>
        </p:spPr>
        <p:txBody>
          <a:bodyPr>
            <a:normAutofit fontScale="90000"/>
          </a:bodyPr>
          <a:lstStyle/>
          <a:p>
            <a:r>
              <a:rPr lang="en-US"/>
              <a:t>TLS: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Identification: To identify the computer you are working with is the one you trust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Company asks CA Certificate Authority for a certificate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CA (for example Verisign) verifies, creates certificate and signs it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Certificate installed on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Browser issued with root certificates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Browser trusts correctly signed certs</a:t>
            </a:r>
          </a:p>
          <a:p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F4F4ABA-873A-4AED-7333-1C2D5468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90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379" y="209483"/>
            <a:ext cx="9372600" cy="802153"/>
          </a:xfrm>
        </p:spPr>
        <p:txBody>
          <a:bodyPr>
            <a:normAutofit/>
          </a:bodyPr>
          <a:lstStyle/>
          <a:p>
            <a:r>
              <a:rPr lang="en-US"/>
              <a:t>TLS: Server Cert &amp;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628" y="1021405"/>
            <a:ext cx="11275979" cy="14401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/index.html (openssl.org)</a:t>
            </a:r>
          </a:p>
          <a:p>
            <a:r>
              <a:rPr lang="en-US" dirty="0">
                <a:ea typeface="+mn-lt"/>
                <a:cs typeface="+mn-lt"/>
              </a:rPr>
              <a:t>Download at </a:t>
            </a:r>
            <a:r>
              <a:rPr lang="en-US" dirty="0">
                <a:ea typeface="+mn-lt"/>
                <a:cs typeface="+mn-lt"/>
                <a:hlinkClick r:id="rId3"/>
              </a:rPr>
              <a:t>Binaries - OpenSSLWiki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Download OpenSSL works on Windows, Apple Mac and Linux</a:t>
            </a:r>
          </a:p>
        </p:txBody>
      </p:sp>
      <p:pic>
        <p:nvPicPr>
          <p:cNvPr id="6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1A38B9-117F-896E-191E-AD6ECAC77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4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8179333-0F17-198D-7E6A-43523D7FC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23" y="2303330"/>
            <a:ext cx="9943122" cy="435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0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472" y="218343"/>
            <a:ext cx="10515600" cy="811922"/>
          </a:xfrm>
        </p:spPr>
        <p:txBody>
          <a:bodyPr/>
          <a:lstStyle/>
          <a:p>
            <a:r>
              <a:rPr lang="en-US" dirty="0"/>
              <a:t>TLS: OpenSSL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06" y="1278358"/>
            <a:ext cx="11275979" cy="8378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Install the </a:t>
            </a:r>
            <a:r>
              <a:rPr lang="en-US" err="1"/>
              <a:t>openssl</a:t>
            </a:r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2" y="2201970"/>
            <a:ext cx="11713535" cy="3145994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15D6074-218D-97C8-A25B-BBC98EBE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47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379" y="209483"/>
            <a:ext cx="9372600" cy="802153"/>
          </a:xfrm>
        </p:spPr>
        <p:txBody>
          <a:bodyPr>
            <a:normAutofit/>
          </a:bodyPr>
          <a:lstStyle/>
          <a:p>
            <a:r>
              <a:rPr lang="en-US"/>
              <a:t>TLS: Server Cert &amp; Key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47" y="1251778"/>
            <a:ext cx="11275979" cy="373110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Make sure </a:t>
            </a:r>
            <a:r>
              <a:rPr lang="en-US" err="1"/>
              <a:t>openssl</a:t>
            </a:r>
            <a:r>
              <a:rPr lang="en-US"/>
              <a:t> is installed – it is installed on the Linux system</a:t>
            </a:r>
          </a:p>
          <a:p>
            <a:pPr marL="0" indent="0">
              <a:buNone/>
            </a:pPr>
            <a:r>
              <a:rPr lang="en-US" b="1"/>
              <a:t>$ </a:t>
            </a:r>
            <a:r>
              <a:rPr lang="en-US" b="1" err="1"/>
              <a:t>sudo</a:t>
            </a:r>
            <a:r>
              <a:rPr lang="en-US" b="1"/>
              <a:t> apt-get install </a:t>
            </a:r>
            <a:r>
              <a:rPr lang="en-US" b="1" err="1"/>
              <a:t>openssl</a:t>
            </a:r>
            <a:endParaRPr lang="en-US" b="1"/>
          </a:p>
          <a:p>
            <a:r>
              <a:rPr lang="en-US"/>
              <a:t>Generate private key and certificate signing request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/>
              <a:t>$ </a:t>
            </a:r>
            <a:r>
              <a:rPr lang="en-US" b="1" err="1"/>
              <a:t>openssl</a:t>
            </a:r>
            <a:r>
              <a:rPr lang="en-US" b="1"/>
              <a:t> </a:t>
            </a:r>
            <a:r>
              <a:rPr lang="en-US" b="1" err="1"/>
              <a:t>genrsa</a:t>
            </a:r>
            <a:r>
              <a:rPr lang="en-US" b="1"/>
              <a:t> -des3 -out </a:t>
            </a:r>
            <a:r>
              <a:rPr lang="en-US" b="1" err="1"/>
              <a:t>server.orig.key</a:t>
            </a:r>
            <a:r>
              <a:rPr lang="en-US" b="1"/>
              <a:t> 2048 </a:t>
            </a:r>
          </a:p>
          <a:p>
            <a:pPr marL="0" indent="0">
              <a:buNone/>
            </a:pPr>
            <a:r>
              <a:rPr lang="en-US"/>
              <a:t>Generate the Server private key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/>
              <a:t>$ </a:t>
            </a:r>
            <a:r>
              <a:rPr lang="en-US" b="1" err="1"/>
              <a:t>openssl</a:t>
            </a:r>
            <a:r>
              <a:rPr lang="en-US" b="1"/>
              <a:t> </a:t>
            </a:r>
            <a:r>
              <a:rPr lang="en-US" b="1" err="1"/>
              <a:t>rsa</a:t>
            </a:r>
            <a:r>
              <a:rPr lang="en-US" b="1"/>
              <a:t> -in </a:t>
            </a:r>
            <a:r>
              <a:rPr lang="en-US" b="1" err="1"/>
              <a:t>server.orig.key</a:t>
            </a:r>
            <a:r>
              <a:rPr lang="en-US" b="1"/>
              <a:t> -out </a:t>
            </a:r>
            <a:r>
              <a:rPr lang="en-US" b="1" err="1"/>
              <a:t>server.key</a:t>
            </a:r>
            <a:endParaRPr lang="en-US" b="1"/>
          </a:p>
          <a:p>
            <a:r>
              <a:rPr lang="en-US"/>
              <a:t>Generate the certificate signing request </a:t>
            </a:r>
            <a:r>
              <a:rPr lang="mr-IN">
                <a:cs typeface="Mangal"/>
              </a:rPr>
              <a:t>–</a:t>
            </a:r>
            <a:r>
              <a:rPr lang="en-US"/>
              <a:t> leave the password empty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/>
              <a:t>$ </a:t>
            </a:r>
            <a:r>
              <a:rPr lang="en-US" b="1" err="1"/>
              <a:t>openssl</a:t>
            </a:r>
            <a:r>
              <a:rPr lang="en-US" b="1"/>
              <a:t> req -new -key </a:t>
            </a:r>
            <a:r>
              <a:rPr lang="en-US" b="1" err="1"/>
              <a:t>server.key</a:t>
            </a:r>
            <a:r>
              <a:rPr lang="en-US" b="1"/>
              <a:t> -out </a:t>
            </a:r>
            <a:r>
              <a:rPr lang="en-US" b="1" err="1"/>
              <a:t>server.csr</a:t>
            </a:r>
            <a:r>
              <a:rPr lang="en-US" b="1"/>
              <a:t> </a:t>
            </a:r>
            <a:endParaRPr lang="en-US" b="1">
              <a:cs typeface="Calibri"/>
            </a:endParaRPr>
          </a:p>
          <a:p>
            <a:r>
              <a:rPr lang="en-US"/>
              <a:t>Generate the site certificate 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/>
              <a:t>$ </a:t>
            </a:r>
            <a:r>
              <a:rPr lang="en-US" b="1" err="1"/>
              <a:t>openssl</a:t>
            </a:r>
            <a:r>
              <a:rPr lang="en-US" b="1"/>
              <a:t> x509 -req -days 365 -in </a:t>
            </a:r>
            <a:r>
              <a:rPr lang="en-US" b="1" err="1"/>
              <a:t>server.csr</a:t>
            </a:r>
            <a:r>
              <a:rPr lang="en-US" b="1"/>
              <a:t> -</a:t>
            </a:r>
            <a:r>
              <a:rPr lang="en-US" b="1" err="1"/>
              <a:t>signkey</a:t>
            </a:r>
            <a:r>
              <a:rPr lang="en-US" b="1"/>
              <a:t> </a:t>
            </a:r>
            <a:r>
              <a:rPr lang="en-US" b="1" err="1"/>
              <a:t>server.key</a:t>
            </a:r>
            <a:r>
              <a:rPr lang="en-US" b="1"/>
              <a:t> -out server.crt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65" y="5228281"/>
            <a:ext cx="9956800" cy="1270000"/>
          </a:xfrm>
          <a:prstGeom prst="rect">
            <a:avLst/>
          </a:prstGeom>
        </p:spPr>
      </p:pic>
      <p:pic>
        <p:nvPicPr>
          <p:cNvPr id="6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1A38B9-117F-896E-191E-AD6ECAC7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28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379" y="209483"/>
            <a:ext cx="9372600" cy="802153"/>
          </a:xfrm>
        </p:spPr>
        <p:txBody>
          <a:bodyPr>
            <a:normAutofit/>
          </a:bodyPr>
          <a:lstStyle/>
          <a:p>
            <a:r>
              <a:rPr lang="en-US"/>
              <a:t>TLS: Server Cert &amp; Key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47" y="1251778"/>
            <a:ext cx="11275979" cy="373110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marL="0" indent="0">
              <a:buNone/>
            </a:pPr>
            <a:r>
              <a:rPr lang="en-US"/>
              <a:t>Step 1: Generate private key and certificate signing request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 err="1"/>
              <a:t>openssl</a:t>
            </a:r>
            <a:r>
              <a:rPr lang="en-US" b="1"/>
              <a:t> </a:t>
            </a:r>
            <a:r>
              <a:rPr lang="en-US" b="1" err="1"/>
              <a:t>genrsa</a:t>
            </a:r>
            <a:r>
              <a:rPr lang="en-US" b="1"/>
              <a:t> -des3 -out </a:t>
            </a:r>
            <a:r>
              <a:rPr lang="en-US" b="1" err="1"/>
              <a:t>server.orig.key</a:t>
            </a:r>
            <a:r>
              <a:rPr lang="en-US" b="1"/>
              <a:t> 2048 </a:t>
            </a:r>
          </a:p>
        </p:txBody>
      </p:sp>
      <p:pic>
        <p:nvPicPr>
          <p:cNvPr id="6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1A38B9-117F-896E-191E-AD6ECAC7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4D072E15-5CD7-9F6F-2B80-D5DEAE9EE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55" y="3119854"/>
            <a:ext cx="11437814" cy="25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8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143" y="101532"/>
            <a:ext cx="9336657" cy="1325563"/>
          </a:xfrm>
        </p:spPr>
        <p:txBody>
          <a:bodyPr/>
          <a:lstStyle/>
          <a:p>
            <a:r>
              <a:rPr lang="en-US"/>
              <a:t>TLS: </a:t>
            </a:r>
            <a:r>
              <a:rPr lang="en-US">
                <a:ea typeface="+mj-lt"/>
                <a:cs typeface="+mj-lt"/>
              </a:rPr>
              <a:t>Why use it: Asymmetric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393" y="1097500"/>
            <a:ext cx="11792607" cy="122312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/>
              <a:t>Encryption: the process of hiding the messages sent from one computer to another by changing the content to be unreadable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The public key is public to everyone. The private key is uniquely associated with the owner and is not made public.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Notice the </a:t>
            </a:r>
            <a:r>
              <a:rPr lang="en-US" err="1">
                <a:cs typeface="Calibri"/>
              </a:rPr>
              <a:t>wireshark</a:t>
            </a:r>
            <a:r>
              <a:rPr lang="en-US">
                <a:cs typeface="Calibri"/>
              </a:rPr>
              <a:t> capture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260" y="3172056"/>
            <a:ext cx="969648" cy="1175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50699" y="3152210"/>
            <a:ext cx="901264" cy="1126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77701" y="5080036"/>
            <a:ext cx="3301818" cy="8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Hacker using a Packet Sniffer</a:t>
            </a:r>
          </a:p>
          <a:p>
            <a:pPr algn="ctr"/>
            <a:r>
              <a:rPr lang="en-US"/>
              <a:t>Cannot decipher the payload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1024855" y="3230365"/>
            <a:ext cx="2914183" cy="9841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 using TLS 1.2</a:t>
            </a:r>
          </a:p>
        </p:txBody>
      </p:sp>
      <p:sp>
        <p:nvSpPr>
          <p:cNvPr id="8" name="Up Arrow 7"/>
          <p:cNvSpPr/>
          <p:nvPr/>
        </p:nvSpPr>
        <p:spPr>
          <a:xfrm>
            <a:off x="2141458" y="4097069"/>
            <a:ext cx="671209" cy="852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311E6DA-2163-E6BA-39F0-0C46B90E0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C3637EE6-D320-87D2-C079-914F4DD5D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300" y="3274732"/>
            <a:ext cx="7061199" cy="326553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651A2B8-8D28-B5F7-5527-12796AB46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786" y="2325085"/>
            <a:ext cx="6656034" cy="6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64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379" y="209483"/>
            <a:ext cx="9372600" cy="802153"/>
          </a:xfrm>
        </p:spPr>
        <p:txBody>
          <a:bodyPr>
            <a:normAutofit/>
          </a:bodyPr>
          <a:lstStyle/>
          <a:p>
            <a:r>
              <a:rPr lang="en-US"/>
              <a:t>TLS: Server Cert &amp; Key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47" y="1251778"/>
            <a:ext cx="11275979" cy="207033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marL="0" indent="0">
              <a:buNone/>
            </a:pPr>
            <a:r>
              <a:rPr lang="en-US"/>
              <a:t>Step 2: Generate the Server private key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 err="1"/>
              <a:t>openssl</a:t>
            </a:r>
            <a:r>
              <a:rPr lang="en-US" b="1"/>
              <a:t> </a:t>
            </a:r>
            <a:r>
              <a:rPr lang="en-US" b="1" err="1"/>
              <a:t>rsa</a:t>
            </a:r>
            <a:r>
              <a:rPr lang="en-US" b="1"/>
              <a:t> -in </a:t>
            </a:r>
            <a:r>
              <a:rPr lang="en-US" b="1" err="1"/>
              <a:t>server.orig.key</a:t>
            </a:r>
            <a:r>
              <a:rPr lang="en-US" b="1"/>
              <a:t> -out </a:t>
            </a:r>
            <a:r>
              <a:rPr lang="en-US" b="1" err="1"/>
              <a:t>server.key</a:t>
            </a:r>
            <a:endParaRPr lang="en-US" b="1"/>
          </a:p>
        </p:txBody>
      </p:sp>
      <p:pic>
        <p:nvPicPr>
          <p:cNvPr id="6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1A38B9-117F-896E-191E-AD6ECAC7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A8894BC-6438-EC3E-9A81-C0134A05F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62" y="3251982"/>
            <a:ext cx="10949353" cy="12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86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379" y="209483"/>
            <a:ext cx="9372600" cy="802153"/>
          </a:xfrm>
        </p:spPr>
        <p:txBody>
          <a:bodyPr>
            <a:normAutofit/>
          </a:bodyPr>
          <a:lstStyle/>
          <a:p>
            <a:r>
              <a:rPr lang="en-US"/>
              <a:t>TLS: Server Cert &amp; Key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47" y="1251778"/>
            <a:ext cx="11275979" cy="3731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Step 3: Generate the certificate signing request</a:t>
            </a: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err="1">
                <a:ea typeface="+mn-lt"/>
                <a:cs typeface="+mn-lt"/>
              </a:rPr>
              <a:t>openssl</a:t>
            </a:r>
            <a:r>
              <a:rPr lang="en-US" b="1"/>
              <a:t> req -new -key </a:t>
            </a:r>
            <a:r>
              <a:rPr lang="en-US" b="1" err="1"/>
              <a:t>server.key</a:t>
            </a:r>
            <a:r>
              <a:rPr lang="en-US" b="1"/>
              <a:t> -out </a:t>
            </a:r>
            <a:r>
              <a:rPr lang="en-US" b="1" err="1"/>
              <a:t>server.csr</a:t>
            </a:r>
            <a:r>
              <a:rPr lang="en-US" b="1"/>
              <a:t> </a:t>
            </a:r>
            <a:endParaRPr lang="en-US" b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b="1"/>
          </a:p>
        </p:txBody>
      </p:sp>
      <p:pic>
        <p:nvPicPr>
          <p:cNvPr id="6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1A38B9-117F-896E-191E-AD6ECAC7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892129E-4888-47F6-B814-D951B7FD2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861" y="2433926"/>
            <a:ext cx="7119814" cy="416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60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379" y="209483"/>
            <a:ext cx="9372600" cy="802153"/>
          </a:xfrm>
        </p:spPr>
        <p:txBody>
          <a:bodyPr>
            <a:normAutofit/>
          </a:bodyPr>
          <a:lstStyle/>
          <a:p>
            <a:r>
              <a:rPr lang="en-US"/>
              <a:t>TLS: Server Cert &amp; Key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24" y="1251778"/>
            <a:ext cx="11275979" cy="3731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Step 4: Generate the site certificate 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 err="1"/>
              <a:t>openssl</a:t>
            </a:r>
            <a:r>
              <a:rPr lang="en-US" b="1"/>
              <a:t> x509 -req -days 365 -in </a:t>
            </a:r>
            <a:r>
              <a:rPr lang="en-US" b="1" err="1"/>
              <a:t>server.csr</a:t>
            </a:r>
            <a:r>
              <a:rPr lang="en-US" b="1"/>
              <a:t> -</a:t>
            </a:r>
            <a:r>
              <a:rPr lang="en-US" b="1" err="1"/>
              <a:t>signkey</a:t>
            </a:r>
            <a:r>
              <a:rPr lang="en-US" b="1"/>
              <a:t> </a:t>
            </a:r>
            <a:r>
              <a:rPr lang="en-US" b="1" err="1"/>
              <a:t>server.key</a:t>
            </a:r>
            <a:r>
              <a:rPr lang="en-US" b="1"/>
              <a:t> -out server.crt</a:t>
            </a:r>
          </a:p>
        </p:txBody>
      </p:sp>
      <p:pic>
        <p:nvPicPr>
          <p:cNvPr id="6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1A38B9-117F-896E-191E-AD6ECAC7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34AC927-D2F3-E636-1570-9007679EC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56" y="2708385"/>
            <a:ext cx="11603893" cy="10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80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379" y="209483"/>
            <a:ext cx="9372600" cy="802153"/>
          </a:xfrm>
        </p:spPr>
        <p:txBody>
          <a:bodyPr>
            <a:normAutofit/>
          </a:bodyPr>
          <a:lstStyle/>
          <a:p>
            <a:r>
              <a:rPr lang="en-US"/>
              <a:t>TLS: Server Cert &amp; Key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47" y="1251778"/>
            <a:ext cx="3489903" cy="37311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cs typeface="Calibri"/>
              </a:rPr>
              <a:t>Notice the following files and you can open the server cert file .</a:t>
            </a:r>
            <a:r>
              <a:rPr lang="en-US" b="1" err="1">
                <a:cs typeface="Calibri"/>
              </a:rPr>
              <a:t>crt</a:t>
            </a:r>
            <a:endParaRPr lang="en-US" b="1" err="1"/>
          </a:p>
        </p:txBody>
      </p:sp>
      <p:pic>
        <p:nvPicPr>
          <p:cNvPr id="6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1A38B9-117F-896E-191E-AD6ECAC7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6DFF4A-0C0E-EC53-0A94-6484CE69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31" y="3558809"/>
            <a:ext cx="4204921" cy="2700459"/>
          </a:xfrm>
          <a:prstGeom prst="rect">
            <a:avLst/>
          </a:prstGeom>
        </p:spPr>
      </p:pic>
      <p:pic>
        <p:nvPicPr>
          <p:cNvPr id="5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A56AC5-38A3-4EDE-2E79-914522826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27" y="1089489"/>
            <a:ext cx="4032738" cy="5207114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83173D-73E6-4423-41AD-C47C9403E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1130235"/>
            <a:ext cx="3993661" cy="51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82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379" y="209483"/>
            <a:ext cx="9372600" cy="802153"/>
          </a:xfrm>
        </p:spPr>
        <p:txBody>
          <a:bodyPr>
            <a:normAutofit/>
          </a:bodyPr>
          <a:lstStyle/>
          <a:p>
            <a:r>
              <a:rPr lang="en-US"/>
              <a:t>TLS: Server Cert &amp; Key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47" y="1251778"/>
            <a:ext cx="7113833" cy="37311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openssl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rsa</a:t>
            </a:r>
            <a:r>
              <a:rPr lang="en-US">
                <a:ea typeface="+mn-lt"/>
                <a:cs typeface="+mn-lt"/>
              </a:rPr>
              <a:t> -</a:t>
            </a:r>
            <a:r>
              <a:rPr lang="en-US" err="1">
                <a:ea typeface="+mn-lt"/>
                <a:cs typeface="+mn-lt"/>
              </a:rPr>
              <a:t>noout</a:t>
            </a:r>
            <a:r>
              <a:rPr lang="en-US">
                <a:ea typeface="+mn-lt"/>
                <a:cs typeface="+mn-lt"/>
              </a:rPr>
              <a:t> -text -in </a:t>
            </a:r>
            <a:r>
              <a:rPr lang="en-US" err="1">
                <a:ea typeface="+mn-lt"/>
                <a:cs typeface="+mn-lt"/>
              </a:rPr>
              <a:t>server.key</a:t>
            </a:r>
            <a:endParaRPr lang="en-US" b="1" err="1">
              <a:cs typeface="Calibri"/>
            </a:endParaRPr>
          </a:p>
        </p:txBody>
      </p:sp>
      <p:pic>
        <p:nvPicPr>
          <p:cNvPr id="6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1A38B9-117F-896E-191E-AD6ECAC7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6DFF4A-0C0E-EC53-0A94-6484CE69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85" y="2897451"/>
            <a:ext cx="5211336" cy="3361817"/>
          </a:xfrm>
          <a:prstGeom prst="rect">
            <a:avLst/>
          </a:prstGeom>
        </p:spPr>
      </p:pic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1E00A86-2561-9A42-0C9E-1B809E02F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703" y="1153838"/>
            <a:ext cx="5605129" cy="52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3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727" y="209483"/>
            <a:ext cx="9966252" cy="811922"/>
          </a:xfrm>
        </p:spPr>
        <p:txBody>
          <a:bodyPr>
            <a:normAutofit fontScale="90000"/>
          </a:bodyPr>
          <a:lstStyle/>
          <a:p>
            <a:r>
              <a:rPr lang="en-US"/>
              <a:t>TLS: Server Code for using TLS with networking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32" y="1196502"/>
            <a:ext cx="9268046" cy="510702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# serverssl.py</a:t>
            </a: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import socket, </a:t>
            </a:r>
            <a:r>
              <a:rPr lang="en-US" sz="1900" err="1">
                <a:ea typeface="+mn-lt"/>
                <a:cs typeface="+mn-lt"/>
              </a:rPr>
              <a:t>ssl</a:t>
            </a:r>
            <a:endParaRPr lang="en-US" sz="1900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try: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   context = </a:t>
            </a:r>
            <a:r>
              <a:rPr lang="en-US" sz="1900" err="1">
                <a:ea typeface="+mn-lt"/>
                <a:cs typeface="+mn-lt"/>
              </a:rPr>
              <a:t>ssl.create_default_context</a:t>
            </a:r>
            <a:r>
              <a:rPr lang="en-US" sz="1900">
                <a:ea typeface="+mn-lt"/>
                <a:cs typeface="+mn-lt"/>
              </a:rPr>
              <a:t>(</a:t>
            </a:r>
            <a:r>
              <a:rPr lang="en-US" sz="1900" err="1">
                <a:ea typeface="+mn-lt"/>
                <a:cs typeface="+mn-lt"/>
              </a:rPr>
              <a:t>ssl.Purpose.CLIENT_AUTH</a:t>
            </a:r>
            <a:r>
              <a:rPr lang="en-US" sz="1900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   </a:t>
            </a:r>
            <a:r>
              <a:rPr lang="en-US" sz="1900" err="1">
                <a:ea typeface="+mn-lt"/>
                <a:cs typeface="+mn-lt"/>
              </a:rPr>
              <a:t>context.verify_mode</a:t>
            </a:r>
            <a:r>
              <a:rPr lang="en-US" sz="1900">
                <a:ea typeface="+mn-lt"/>
                <a:cs typeface="+mn-lt"/>
              </a:rPr>
              <a:t> = </a:t>
            </a:r>
            <a:r>
              <a:rPr lang="en-US" sz="1900" err="1">
                <a:ea typeface="+mn-lt"/>
                <a:cs typeface="+mn-lt"/>
              </a:rPr>
              <a:t>ssl.CERT_REQUIRED</a:t>
            </a:r>
            <a:endParaRPr lang="en-US" err="1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   </a:t>
            </a:r>
            <a:r>
              <a:rPr lang="en-US" sz="1900" err="1">
                <a:ea typeface="+mn-lt"/>
                <a:cs typeface="+mn-lt"/>
              </a:rPr>
              <a:t>context.load_cert_chain</a:t>
            </a:r>
            <a:r>
              <a:rPr lang="en-US" sz="1900">
                <a:ea typeface="+mn-lt"/>
                <a:cs typeface="+mn-lt"/>
              </a:rPr>
              <a:t>(</a:t>
            </a:r>
            <a:r>
              <a:rPr lang="en-US" sz="1900" err="1">
                <a:ea typeface="+mn-lt"/>
                <a:cs typeface="+mn-lt"/>
              </a:rPr>
              <a:t>certfile</a:t>
            </a:r>
            <a:r>
              <a:rPr lang="en-US" sz="1900">
                <a:ea typeface="+mn-lt"/>
                <a:cs typeface="+mn-lt"/>
              </a:rPr>
              <a:t>='server.crt', </a:t>
            </a:r>
            <a:r>
              <a:rPr lang="en-US" sz="1900" err="1">
                <a:ea typeface="+mn-lt"/>
                <a:cs typeface="+mn-lt"/>
              </a:rPr>
              <a:t>keyfile</a:t>
            </a:r>
            <a:r>
              <a:rPr lang="en-US" sz="1900">
                <a:ea typeface="+mn-lt"/>
                <a:cs typeface="+mn-lt"/>
              </a:rPr>
              <a:t>='</a:t>
            </a:r>
            <a:r>
              <a:rPr lang="en-US" sz="1900" err="1">
                <a:ea typeface="+mn-lt"/>
                <a:cs typeface="+mn-lt"/>
              </a:rPr>
              <a:t>server.key</a:t>
            </a:r>
            <a:r>
              <a:rPr lang="en-US" sz="1900">
                <a:ea typeface="+mn-lt"/>
                <a:cs typeface="+mn-lt"/>
              </a:rPr>
              <a:t>')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   print("create an INET, </a:t>
            </a:r>
            <a:r>
              <a:rPr lang="en-US" sz="1900" err="1">
                <a:ea typeface="+mn-lt"/>
                <a:cs typeface="+mn-lt"/>
              </a:rPr>
              <a:t>STREAMing</a:t>
            </a:r>
            <a:r>
              <a:rPr lang="en-US" sz="1900">
                <a:ea typeface="+mn-lt"/>
                <a:cs typeface="+mn-lt"/>
              </a:rPr>
              <a:t> socket")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   s = </a:t>
            </a:r>
            <a:r>
              <a:rPr lang="en-US" sz="1900" err="1">
                <a:ea typeface="+mn-lt"/>
                <a:cs typeface="+mn-lt"/>
              </a:rPr>
              <a:t>socket.socket</a:t>
            </a:r>
            <a:r>
              <a:rPr lang="en-US" sz="1900">
                <a:ea typeface="+mn-lt"/>
                <a:cs typeface="+mn-lt"/>
              </a:rPr>
              <a:t>(</a:t>
            </a:r>
            <a:r>
              <a:rPr lang="en-US" sz="1900" err="1">
                <a:ea typeface="+mn-lt"/>
                <a:cs typeface="+mn-lt"/>
              </a:rPr>
              <a:t>socket.AF_INET</a:t>
            </a:r>
            <a:r>
              <a:rPr lang="en-US" sz="1900">
                <a:ea typeface="+mn-lt"/>
                <a:cs typeface="+mn-lt"/>
              </a:rPr>
              <a:t>, </a:t>
            </a:r>
            <a:r>
              <a:rPr lang="en-US" sz="1900" err="1">
                <a:ea typeface="+mn-lt"/>
                <a:cs typeface="+mn-lt"/>
              </a:rPr>
              <a:t>socket.SOCK_STREAM</a:t>
            </a:r>
            <a:r>
              <a:rPr lang="en-US" sz="1900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   </a:t>
            </a:r>
            <a:r>
              <a:rPr lang="en-US" sz="1900" err="1">
                <a:ea typeface="+mn-lt"/>
                <a:cs typeface="+mn-lt"/>
              </a:rPr>
              <a:t>ssl_sock</a:t>
            </a:r>
            <a:r>
              <a:rPr lang="en-US" sz="1900">
                <a:ea typeface="+mn-lt"/>
                <a:cs typeface="+mn-lt"/>
              </a:rPr>
              <a:t> = </a:t>
            </a:r>
            <a:r>
              <a:rPr lang="en-US" sz="1900" err="1">
                <a:ea typeface="+mn-lt"/>
                <a:cs typeface="+mn-lt"/>
              </a:rPr>
              <a:t>context.wrap_socket</a:t>
            </a:r>
            <a:r>
              <a:rPr lang="en-US" sz="1900">
                <a:ea typeface="+mn-lt"/>
                <a:cs typeface="+mn-lt"/>
              </a:rPr>
              <a:t>(s)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   print("bind the socket to a public host, and a well-known port 8080")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   </a:t>
            </a:r>
            <a:r>
              <a:rPr lang="en-US" sz="1900" err="1">
                <a:ea typeface="+mn-lt"/>
                <a:cs typeface="+mn-lt"/>
              </a:rPr>
              <a:t>ssl_sock.bind</a:t>
            </a:r>
            <a:r>
              <a:rPr lang="en-US" sz="1900">
                <a:ea typeface="+mn-lt"/>
                <a:cs typeface="+mn-lt"/>
              </a:rPr>
              <a:t>(('localhost', 8080))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   </a:t>
            </a:r>
            <a:r>
              <a:rPr lang="en-US" sz="1900" err="1">
                <a:ea typeface="+mn-lt"/>
                <a:cs typeface="+mn-lt"/>
              </a:rPr>
              <a:t>ssl_sock.listen</a:t>
            </a:r>
            <a:r>
              <a:rPr lang="en-US" sz="1900">
                <a:ea typeface="+mn-lt"/>
                <a:cs typeface="+mn-lt"/>
              </a:rPr>
              <a:t>(5)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   while True: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      print("accept SSL connections from outside")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      (</a:t>
            </a:r>
            <a:r>
              <a:rPr lang="en-US" sz="1900" err="1">
                <a:ea typeface="+mn-lt"/>
                <a:cs typeface="+mn-lt"/>
              </a:rPr>
              <a:t>clientsocket</a:t>
            </a:r>
            <a:r>
              <a:rPr lang="en-US" sz="1900">
                <a:ea typeface="+mn-lt"/>
                <a:cs typeface="+mn-lt"/>
              </a:rPr>
              <a:t>, address) =</a:t>
            </a:r>
            <a:r>
              <a:rPr lang="en-US" sz="1900" err="1">
                <a:ea typeface="+mn-lt"/>
                <a:cs typeface="+mn-lt"/>
              </a:rPr>
              <a:t>ssl_sock.accept</a:t>
            </a:r>
            <a:r>
              <a:rPr lang="en-US" sz="1900">
                <a:ea typeface="+mn-lt"/>
                <a:cs typeface="+mn-lt"/>
              </a:rPr>
              <a:t>()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1900">
                <a:ea typeface="+mn-lt"/>
                <a:cs typeface="+mn-lt"/>
              </a:rPr>
              <a:t>except Exception as e: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  print(e)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6D1A92-6F6C-1EF8-41A2-E206481B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19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519" y="200623"/>
            <a:ext cx="10515600" cy="811922"/>
          </a:xfrm>
        </p:spPr>
        <p:txBody>
          <a:bodyPr>
            <a:normAutofit fontScale="90000"/>
          </a:bodyPr>
          <a:lstStyle/>
          <a:p>
            <a:r>
              <a:rPr lang="en-US"/>
              <a:t>TLS: on Linux: Server Code for using TLS with networking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32" y="1196502"/>
            <a:ext cx="12191999" cy="510702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# serverssl.py SSL uses port 443 by default but for this example I used 8080</a:t>
            </a:r>
          </a:p>
          <a:p>
            <a:pPr marL="0" indent="0">
              <a:buNone/>
            </a:pPr>
            <a:r>
              <a:rPr lang="en-US" sz="2000" b="1"/>
              <a:t>import</a:t>
            </a:r>
            <a:r>
              <a:rPr lang="en-US" sz="2000"/>
              <a:t> socket, </a:t>
            </a:r>
            <a:r>
              <a:rPr lang="en-US" sz="2000" err="1"/>
              <a:t>ssl</a:t>
            </a:r>
            <a:endParaRPr lang="en-US" sz="2000"/>
          </a:p>
          <a:p>
            <a:pPr marL="0" indent="0">
              <a:buNone/>
            </a:pPr>
            <a:r>
              <a:rPr lang="en-US" sz="2000" b="1"/>
              <a:t>try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/>
              <a:t>        </a:t>
            </a:r>
            <a:r>
              <a:rPr lang="en-US" sz="2000" b="1"/>
              <a:t>print</a:t>
            </a:r>
            <a:r>
              <a:rPr lang="en-US" sz="2000"/>
              <a:t>(</a:t>
            </a:r>
            <a:r>
              <a:rPr lang="en-US" sz="2000" b="1"/>
              <a:t>"create an INET, </a:t>
            </a:r>
            <a:r>
              <a:rPr lang="en-US" sz="2000" b="1" err="1"/>
              <a:t>STREAMing</a:t>
            </a:r>
            <a:r>
              <a:rPr lang="en-US" sz="2000" b="1"/>
              <a:t> socket using SSL"</a:t>
            </a:r>
            <a:r>
              <a:rPr lang="en-US" sz="2000"/>
              <a:t>)</a:t>
            </a:r>
          </a:p>
          <a:p>
            <a:pPr marL="0" indent="0">
              <a:buNone/>
            </a:pPr>
            <a:r>
              <a:rPr lang="en-US" sz="2000"/>
              <a:t>        s = </a:t>
            </a:r>
            <a:r>
              <a:rPr lang="en-US" sz="2000" err="1"/>
              <a:t>socket.socket</a:t>
            </a:r>
            <a:r>
              <a:rPr lang="en-US" sz="2000"/>
              <a:t>(</a:t>
            </a:r>
            <a:r>
              <a:rPr lang="en-US" sz="2000" err="1"/>
              <a:t>socket.AF_INET</a:t>
            </a:r>
            <a:r>
              <a:rPr lang="en-US" sz="2000"/>
              <a:t>, </a:t>
            </a:r>
            <a:r>
              <a:rPr lang="en-US" sz="2000" err="1"/>
              <a:t>socket.SOCK_STREAM</a:t>
            </a:r>
            <a:r>
              <a:rPr lang="en-US" sz="2000"/>
              <a:t>)</a:t>
            </a:r>
          </a:p>
          <a:p>
            <a:pPr marL="0" indent="0">
              <a:buNone/>
            </a:pPr>
            <a:r>
              <a:rPr lang="en-US" sz="2000"/>
              <a:t>        </a:t>
            </a:r>
            <a:r>
              <a:rPr lang="en-US" sz="2000" err="1"/>
              <a:t>ssl_sock</a:t>
            </a:r>
            <a:r>
              <a:rPr lang="en-US" sz="2000"/>
              <a:t> = </a:t>
            </a:r>
            <a:r>
              <a:rPr lang="en-US" sz="2000" err="1"/>
              <a:t>ssl.wrap_socket</a:t>
            </a:r>
            <a:r>
              <a:rPr lang="en-US" sz="2000"/>
              <a:t>(s,</a:t>
            </a:r>
          </a:p>
          <a:p>
            <a:pPr marL="0" indent="0">
              <a:buNone/>
            </a:pPr>
            <a:r>
              <a:rPr lang="en-US" sz="2000"/>
              <a:t>                </a:t>
            </a:r>
            <a:r>
              <a:rPr lang="en-US" sz="2000" err="1"/>
              <a:t>server_side</a:t>
            </a:r>
            <a:r>
              <a:rPr lang="en-US" sz="2000"/>
              <a:t>=True,</a:t>
            </a:r>
          </a:p>
          <a:p>
            <a:pPr marL="0" indent="0">
              <a:buNone/>
            </a:pPr>
            <a:r>
              <a:rPr lang="en-US" sz="2000"/>
              <a:t>                </a:t>
            </a:r>
            <a:r>
              <a:rPr lang="en-US" sz="2000" err="1"/>
              <a:t>certfile</a:t>
            </a:r>
            <a:r>
              <a:rPr lang="en-US" sz="2000"/>
              <a:t>=</a:t>
            </a:r>
            <a:r>
              <a:rPr lang="en-US" sz="2000" b="1"/>
              <a:t>"</a:t>
            </a:r>
            <a:r>
              <a:rPr lang="en-US" sz="2000" b="1" err="1"/>
              <a:t>server.crt</a:t>
            </a:r>
            <a:r>
              <a:rPr lang="en-US" sz="2000" b="1"/>
              <a:t>"</a:t>
            </a:r>
            <a:r>
              <a:rPr lang="en-US" sz="2000"/>
              <a:t>,</a:t>
            </a:r>
          </a:p>
          <a:p>
            <a:pPr marL="0" indent="0">
              <a:buNone/>
            </a:pPr>
            <a:r>
              <a:rPr lang="en-US" sz="2000"/>
              <a:t>                </a:t>
            </a:r>
            <a:r>
              <a:rPr lang="en-US" sz="2000" err="1"/>
              <a:t>keyfile</a:t>
            </a:r>
            <a:r>
              <a:rPr lang="en-US" sz="2000"/>
              <a:t>=</a:t>
            </a:r>
            <a:r>
              <a:rPr lang="en-US" sz="2000" b="1"/>
              <a:t>"</a:t>
            </a:r>
            <a:r>
              <a:rPr lang="en-US" sz="2000" b="1" err="1"/>
              <a:t>server.key</a:t>
            </a:r>
            <a:r>
              <a:rPr lang="en-US" sz="2000" b="1"/>
              <a:t>"</a:t>
            </a:r>
            <a:r>
              <a:rPr lang="en-US" sz="2000"/>
              <a:t>)</a:t>
            </a:r>
          </a:p>
          <a:p>
            <a:pPr marL="0" indent="0">
              <a:buNone/>
            </a:pPr>
            <a:r>
              <a:rPr lang="en-US" sz="2000"/>
              <a:t>        </a:t>
            </a:r>
            <a:r>
              <a:rPr lang="en-US" sz="2000" b="1"/>
              <a:t>print</a:t>
            </a:r>
            <a:r>
              <a:rPr lang="en-US" sz="2000"/>
              <a:t>(</a:t>
            </a:r>
            <a:r>
              <a:rPr lang="en-US" sz="2000" b="1"/>
              <a:t>"bind the socket to a public host, and a well-known port 8080"</a:t>
            </a:r>
            <a:r>
              <a:rPr lang="en-US" sz="2000"/>
              <a:t>)</a:t>
            </a:r>
          </a:p>
          <a:p>
            <a:pPr marL="0" indent="0">
              <a:buNone/>
            </a:pPr>
            <a:r>
              <a:rPr lang="en-US" sz="2000"/>
              <a:t>        </a:t>
            </a:r>
            <a:r>
              <a:rPr lang="en-US" sz="2000" err="1"/>
              <a:t>ssl_sock.bind</a:t>
            </a:r>
            <a:r>
              <a:rPr lang="en-US" sz="2000"/>
              <a:t>((</a:t>
            </a:r>
            <a:r>
              <a:rPr lang="en-US" sz="2000" b="1"/>
              <a:t>'localhost'</a:t>
            </a:r>
            <a:r>
              <a:rPr lang="en-US" sz="2000"/>
              <a:t>, 8080))</a:t>
            </a:r>
          </a:p>
          <a:p>
            <a:pPr marL="0" indent="0">
              <a:buNone/>
            </a:pPr>
            <a:r>
              <a:rPr lang="en-US" sz="2000"/>
              <a:t>        </a:t>
            </a:r>
            <a:r>
              <a:rPr lang="en-US" sz="2000" err="1"/>
              <a:t>ssl_sock.listen</a:t>
            </a:r>
            <a:r>
              <a:rPr lang="en-US" sz="2000"/>
              <a:t>(5)</a:t>
            </a:r>
          </a:p>
          <a:p>
            <a:pPr marL="0" indent="0">
              <a:buNone/>
            </a:pPr>
            <a:r>
              <a:rPr lang="en-US" sz="2000"/>
              <a:t>        </a:t>
            </a:r>
            <a:r>
              <a:rPr lang="en-US" sz="2000" b="1"/>
              <a:t>print</a:t>
            </a:r>
            <a:r>
              <a:rPr lang="en-US" sz="2000"/>
              <a:t>(</a:t>
            </a:r>
            <a:r>
              <a:rPr lang="en-US" sz="2000" b="1"/>
              <a:t>"ciphers: "</a:t>
            </a:r>
            <a:r>
              <a:rPr lang="en-US" sz="2000"/>
              <a:t> + </a:t>
            </a:r>
            <a:r>
              <a:rPr lang="en-US" sz="2000" err="1"/>
              <a:t>str</a:t>
            </a:r>
            <a:r>
              <a:rPr lang="en-US" sz="2000"/>
              <a:t>(</a:t>
            </a:r>
            <a:r>
              <a:rPr lang="en-US" sz="2000" err="1"/>
              <a:t>ssl_sock.cipher</a:t>
            </a:r>
            <a:r>
              <a:rPr lang="en-US" sz="2000"/>
              <a:t>()))</a:t>
            </a:r>
          </a:p>
          <a:p>
            <a:pPr marL="0" indent="0">
              <a:buNone/>
            </a:pPr>
            <a:r>
              <a:rPr lang="en-US" sz="2000"/>
              <a:t>        </a:t>
            </a:r>
            <a:r>
              <a:rPr lang="en-US" sz="2000" b="1"/>
              <a:t>while</a:t>
            </a:r>
            <a:r>
              <a:rPr lang="en-US" sz="2000"/>
              <a:t> True:</a:t>
            </a:r>
          </a:p>
          <a:p>
            <a:pPr marL="0" indent="0">
              <a:buNone/>
            </a:pPr>
            <a:r>
              <a:rPr lang="en-US" sz="2000"/>
              <a:t>                </a:t>
            </a:r>
            <a:r>
              <a:rPr lang="en-US" sz="2000" b="1"/>
              <a:t>print</a:t>
            </a:r>
            <a:r>
              <a:rPr lang="en-US" sz="2000"/>
              <a:t>(</a:t>
            </a:r>
            <a:r>
              <a:rPr lang="en-US" sz="2000" b="1"/>
              <a:t>"accept connections from outside"</a:t>
            </a:r>
            <a:r>
              <a:rPr lang="en-US" sz="2000"/>
              <a:t>)</a:t>
            </a:r>
          </a:p>
          <a:p>
            <a:pPr marL="0" indent="0">
              <a:buNone/>
            </a:pPr>
            <a:r>
              <a:rPr lang="en-US" sz="2000"/>
              <a:t>                (</a:t>
            </a:r>
            <a:r>
              <a:rPr lang="en-US" sz="2000" err="1"/>
              <a:t>clientsocket</a:t>
            </a:r>
            <a:r>
              <a:rPr lang="en-US" sz="2000"/>
              <a:t>, address) = </a:t>
            </a:r>
            <a:r>
              <a:rPr lang="en-US" sz="2000" err="1"/>
              <a:t>ssl_sock.accept</a:t>
            </a:r>
            <a:r>
              <a:rPr lang="en-US" sz="2000"/>
              <a:t>()</a:t>
            </a:r>
          </a:p>
          <a:p>
            <a:pPr marL="0" indent="0">
              <a:buNone/>
            </a:pPr>
            <a:r>
              <a:rPr lang="en-US" sz="2000" b="1"/>
              <a:t>except</a:t>
            </a:r>
            <a:r>
              <a:rPr lang="en-US" sz="2000"/>
              <a:t> Exception </a:t>
            </a:r>
            <a:r>
              <a:rPr lang="en-US" sz="2000" b="1"/>
              <a:t>as</a:t>
            </a:r>
            <a:r>
              <a:rPr lang="en-US" sz="2000"/>
              <a:t> e:</a:t>
            </a:r>
          </a:p>
          <a:p>
            <a:pPr marL="0" indent="0">
              <a:buNone/>
            </a:pPr>
            <a:r>
              <a:rPr lang="en-US" sz="2000"/>
              <a:t>        </a:t>
            </a:r>
            <a:r>
              <a:rPr lang="en-US" sz="2000" b="1"/>
              <a:t>print</a:t>
            </a:r>
            <a:r>
              <a:rPr lang="en-US" sz="2000"/>
              <a:t>(e)</a:t>
            </a:r>
          </a:p>
          <a:p>
            <a:pPr marL="0" indent="0">
              <a:buNone/>
            </a:pPr>
            <a:r>
              <a:rPr lang="en-US" sz="2000"/>
              <a:t>        </a:t>
            </a:r>
            <a:r>
              <a:rPr lang="en-US" sz="2000" err="1"/>
              <a:t>ssl_sock.close</a:t>
            </a:r>
            <a:r>
              <a:rPr lang="en-US" sz="2000"/>
              <a:t>()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37C4D2C5-A684-D76A-6A7F-64AA6F8B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72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425" y="209483"/>
            <a:ext cx="9248554" cy="811922"/>
          </a:xfrm>
        </p:spPr>
        <p:txBody>
          <a:bodyPr>
            <a:normAutofit fontScale="90000"/>
          </a:bodyPr>
          <a:lstStyle/>
          <a:p>
            <a:r>
              <a:rPr lang="en-US" err="1"/>
              <a:t>TLS:Client</a:t>
            </a:r>
            <a:r>
              <a:rPr lang="en-US"/>
              <a:t> Code for using TLS with networking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32" y="1196502"/>
            <a:ext cx="12191999" cy="5107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# </a:t>
            </a:r>
            <a:r>
              <a:rPr lang="en-US" err="1"/>
              <a:t>clientssl.py</a:t>
            </a:r>
            <a:r>
              <a:rPr lang="en-US"/>
              <a:t> SSL uses 443 port but this example I used 8080</a:t>
            </a:r>
          </a:p>
          <a:p>
            <a:pPr marL="0" indent="0">
              <a:buNone/>
            </a:pPr>
            <a:r>
              <a:rPr lang="en-US" sz="2000" b="1"/>
              <a:t>import</a:t>
            </a:r>
            <a:r>
              <a:rPr lang="en-US" sz="2000"/>
              <a:t> socket, </a:t>
            </a:r>
            <a:r>
              <a:rPr lang="en-US" sz="2000" err="1"/>
              <a:t>ssl</a:t>
            </a:r>
            <a:endParaRPr lang="en-US" sz="2000"/>
          </a:p>
          <a:p>
            <a:pPr marL="0" indent="0">
              <a:buNone/>
            </a:pPr>
            <a:r>
              <a:rPr lang="en-US" sz="2000" b="1"/>
              <a:t>try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/>
              <a:t>        </a:t>
            </a:r>
            <a:r>
              <a:rPr lang="en-US" sz="2000" b="1"/>
              <a:t>print</a:t>
            </a:r>
            <a:r>
              <a:rPr lang="en-US" sz="2000"/>
              <a:t>(</a:t>
            </a:r>
            <a:r>
              <a:rPr lang="en-US" sz="2000" b="1"/>
              <a:t>"Client connecting on port 8080 using SSL"</a:t>
            </a:r>
            <a:r>
              <a:rPr lang="en-US" sz="2000"/>
              <a:t>)</a:t>
            </a:r>
          </a:p>
          <a:p>
            <a:pPr marL="0" indent="0">
              <a:buNone/>
            </a:pPr>
            <a:r>
              <a:rPr lang="en-US" sz="2000"/>
              <a:t>        s = </a:t>
            </a:r>
            <a:r>
              <a:rPr lang="en-US" sz="2000" err="1"/>
              <a:t>socket.socket</a:t>
            </a:r>
            <a:r>
              <a:rPr lang="en-US" sz="2000"/>
              <a:t>(</a:t>
            </a:r>
            <a:r>
              <a:rPr lang="en-US" sz="2000" err="1"/>
              <a:t>socket.AF_INET</a:t>
            </a:r>
            <a:r>
              <a:rPr lang="en-US" sz="2000"/>
              <a:t>, </a:t>
            </a:r>
            <a:r>
              <a:rPr lang="en-US" sz="2000" err="1"/>
              <a:t>socket.SOCK_STREAM</a:t>
            </a:r>
            <a:r>
              <a:rPr lang="en-US" sz="2000"/>
              <a:t>)</a:t>
            </a:r>
          </a:p>
          <a:p>
            <a:pPr marL="0" indent="0">
              <a:buNone/>
            </a:pPr>
            <a:r>
              <a:rPr lang="en-US" sz="2000"/>
              <a:t>        </a:t>
            </a:r>
            <a:r>
              <a:rPr lang="en-US" sz="2000" err="1"/>
              <a:t>ssl_sock</a:t>
            </a:r>
            <a:r>
              <a:rPr lang="en-US" sz="2000"/>
              <a:t> = </a:t>
            </a:r>
            <a:r>
              <a:rPr lang="en-US" sz="2000" err="1"/>
              <a:t>ssl.wrap_socket</a:t>
            </a:r>
            <a:r>
              <a:rPr lang="en-US" sz="2000"/>
              <a:t>(s,</a:t>
            </a:r>
          </a:p>
          <a:p>
            <a:pPr marL="0" indent="0">
              <a:buNone/>
            </a:pPr>
            <a:r>
              <a:rPr lang="en-US" sz="2000"/>
              <a:t>                </a:t>
            </a:r>
            <a:r>
              <a:rPr lang="en-US" sz="2000" err="1"/>
              <a:t>ca_certs</a:t>
            </a:r>
            <a:r>
              <a:rPr lang="en-US" sz="2000"/>
              <a:t>=</a:t>
            </a:r>
            <a:r>
              <a:rPr lang="en-US" sz="2000" b="1"/>
              <a:t>"</a:t>
            </a:r>
            <a:r>
              <a:rPr lang="en-US" sz="2000" b="1" err="1"/>
              <a:t>server.crt</a:t>
            </a:r>
            <a:r>
              <a:rPr lang="en-US" sz="2000" b="1"/>
              <a:t>"</a:t>
            </a:r>
            <a:r>
              <a:rPr lang="en-US" sz="2000"/>
              <a:t>,</a:t>
            </a:r>
          </a:p>
          <a:p>
            <a:pPr marL="0" indent="0">
              <a:buNone/>
            </a:pPr>
            <a:r>
              <a:rPr lang="en-US" sz="2000"/>
              <a:t>                </a:t>
            </a:r>
            <a:r>
              <a:rPr lang="en-US" sz="2000" err="1"/>
              <a:t>cert_reqs</a:t>
            </a:r>
            <a:r>
              <a:rPr lang="en-US" sz="2000"/>
              <a:t>=</a:t>
            </a:r>
            <a:r>
              <a:rPr lang="en-US" sz="2000" err="1"/>
              <a:t>ssl.CERT_REQUIRED</a:t>
            </a:r>
            <a:r>
              <a:rPr lang="en-US" sz="2000"/>
              <a:t>)</a:t>
            </a:r>
          </a:p>
          <a:p>
            <a:pPr marL="0" indent="0">
              <a:buNone/>
            </a:pPr>
            <a:r>
              <a:rPr lang="en-US" sz="2000"/>
              <a:t>        </a:t>
            </a:r>
            <a:r>
              <a:rPr lang="en-US" sz="2000" err="1"/>
              <a:t>ssl_sock.connect</a:t>
            </a:r>
            <a:r>
              <a:rPr lang="en-US" sz="2000"/>
              <a:t>((</a:t>
            </a:r>
            <a:r>
              <a:rPr lang="en-US" sz="2000" b="1"/>
              <a:t>'localhost'</a:t>
            </a:r>
            <a:r>
              <a:rPr lang="en-US" sz="2000"/>
              <a:t>, 8080))</a:t>
            </a:r>
          </a:p>
          <a:p>
            <a:pPr marL="0" indent="0">
              <a:buNone/>
            </a:pPr>
            <a:r>
              <a:rPr lang="en-US" sz="2000" b="1"/>
              <a:t>except</a:t>
            </a:r>
            <a:r>
              <a:rPr lang="en-US" sz="2000"/>
              <a:t> Exception </a:t>
            </a:r>
            <a:r>
              <a:rPr lang="en-US" sz="2000" b="1"/>
              <a:t>as</a:t>
            </a:r>
            <a:r>
              <a:rPr lang="en-US" sz="2000"/>
              <a:t> e:</a:t>
            </a:r>
          </a:p>
          <a:p>
            <a:pPr marL="0" indent="0">
              <a:buNone/>
            </a:pPr>
            <a:r>
              <a:rPr lang="en-US" sz="2000"/>
              <a:t>        </a:t>
            </a:r>
            <a:r>
              <a:rPr lang="en-US" sz="2000" b="1"/>
              <a:t>print</a:t>
            </a:r>
            <a:r>
              <a:rPr lang="en-US" sz="2000"/>
              <a:t>(e)</a:t>
            </a:r>
          </a:p>
          <a:p>
            <a:pPr marL="0" indent="0">
              <a:buNone/>
            </a:pPr>
            <a:r>
              <a:rPr lang="en-US" sz="2000"/>
              <a:t>        </a:t>
            </a:r>
            <a:r>
              <a:rPr lang="en-US" sz="2000" b="1"/>
              <a:t>print</a:t>
            </a:r>
            <a:r>
              <a:rPr lang="en-US" sz="2000"/>
              <a:t>(</a:t>
            </a:r>
            <a:r>
              <a:rPr lang="en-US" sz="2000" err="1"/>
              <a:t>ssl_sock.cipher</a:t>
            </a:r>
            <a:r>
              <a:rPr lang="en-US" sz="2000"/>
              <a:t>())</a:t>
            </a:r>
          </a:p>
          <a:p>
            <a:pPr marL="0" indent="0">
              <a:buNone/>
            </a:pPr>
            <a:r>
              <a:rPr lang="en-US" sz="2000"/>
              <a:t>        </a:t>
            </a:r>
            <a:r>
              <a:rPr lang="en-US" sz="2000" err="1"/>
              <a:t>ssl_sock.close</a:t>
            </a:r>
            <a:r>
              <a:rPr lang="en-US" sz="2000"/>
              <a:t>()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DE25D77-8624-0A98-BD56-3873E702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4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/>
              <a:t>Password Exchange: 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3DDF7B-2F39-E95F-48D4-160FA6444212}"/>
              </a:ext>
            </a:extLst>
          </p:cNvPr>
          <p:cNvSpPr txBox="1"/>
          <p:nvPr/>
        </p:nvSpPr>
        <p:spPr>
          <a:xfrm>
            <a:off x="418214" y="1632098"/>
            <a:ext cx="105758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RSA, Diffie-Hellman, DSA: the pillars of asymmetric cryptography – Practical Networking .net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1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143" y="101532"/>
            <a:ext cx="9336657" cy="994695"/>
          </a:xfrm>
        </p:spPr>
        <p:txBody>
          <a:bodyPr/>
          <a:lstStyle/>
          <a:p>
            <a:r>
              <a:rPr lang="en-US" dirty="0"/>
              <a:t>TLS: </a:t>
            </a:r>
            <a:r>
              <a:rPr lang="en-US" dirty="0">
                <a:ea typeface="+mj-lt"/>
                <a:cs typeface="+mj-lt"/>
              </a:rPr>
              <a:t>Client -Server Handshaking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393" y="1097500"/>
            <a:ext cx="294939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Notice there is handshaking that takes place between the client and the server with TLS</a:t>
            </a:r>
          </a:p>
          <a:p>
            <a:endParaRPr lang="en-US">
              <a:cs typeface="Calibri"/>
            </a:endParaRPr>
          </a:p>
        </p:txBody>
      </p:sp>
      <p:pic>
        <p:nvPicPr>
          <p:cNvPr id="10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311E6DA-2163-E6BA-39F0-0C46B90E0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FEB2AF3-0BC6-BB37-2191-5DF72621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427" y="1155003"/>
            <a:ext cx="5647488" cy="5291208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B3BC7B26-922E-C30E-AC07-FD26E5BDC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144" y="2333338"/>
            <a:ext cx="998620" cy="37448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9ACC35B-024D-A599-3EB4-5A727D3A2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2" y="3884527"/>
            <a:ext cx="5495314" cy="5052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5A1445-6092-E5CE-6529-B3BBF39E91DD}"/>
              </a:ext>
            </a:extLst>
          </p:cNvPr>
          <p:cNvSpPr/>
          <p:nvPr/>
        </p:nvSpPr>
        <p:spPr>
          <a:xfrm>
            <a:off x="5871989" y="1194572"/>
            <a:ext cx="5406473" cy="4652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4F0E3-4320-0B49-E08A-2902208A40C8}"/>
              </a:ext>
            </a:extLst>
          </p:cNvPr>
          <p:cNvSpPr/>
          <p:nvPr/>
        </p:nvSpPr>
        <p:spPr>
          <a:xfrm>
            <a:off x="77245" y="3834990"/>
            <a:ext cx="2792636" cy="25263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FEAD3-98F3-9F47-4F4B-BE3EA17D535B}"/>
              </a:ext>
            </a:extLst>
          </p:cNvPr>
          <p:cNvSpPr/>
          <p:nvPr/>
        </p:nvSpPr>
        <p:spPr>
          <a:xfrm>
            <a:off x="5916291" y="2027455"/>
            <a:ext cx="5645705" cy="73996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B43B0-7AD8-192A-075D-02178DA191BA}"/>
              </a:ext>
            </a:extLst>
          </p:cNvPr>
          <p:cNvSpPr/>
          <p:nvPr/>
        </p:nvSpPr>
        <p:spPr>
          <a:xfrm>
            <a:off x="32942" y="4136245"/>
            <a:ext cx="5282426" cy="1817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26114-C388-F7CC-E5F2-3071E3495F9E}"/>
              </a:ext>
            </a:extLst>
          </p:cNvPr>
          <p:cNvSpPr/>
          <p:nvPr/>
        </p:nvSpPr>
        <p:spPr>
          <a:xfrm>
            <a:off x="6350454" y="3312223"/>
            <a:ext cx="4298915" cy="465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CC8AC-3D2E-5C5C-972C-7198853CF70F}"/>
              </a:ext>
            </a:extLst>
          </p:cNvPr>
          <p:cNvSpPr/>
          <p:nvPr/>
        </p:nvSpPr>
        <p:spPr>
          <a:xfrm>
            <a:off x="6350454" y="4313455"/>
            <a:ext cx="4298915" cy="465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143" y="101532"/>
            <a:ext cx="9336657" cy="1325563"/>
          </a:xfrm>
        </p:spPr>
        <p:txBody>
          <a:bodyPr/>
          <a:lstStyle/>
          <a:p>
            <a:r>
              <a:rPr lang="en-US"/>
              <a:t>TLS: RFC Request for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24" y="1478500"/>
            <a:ext cx="4788069" cy="47811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secure way to send the message is currently using TLS 1.3</a:t>
            </a:r>
          </a:p>
          <a:p>
            <a:r>
              <a:rPr lang="en-US">
                <a:ea typeface="+mn-lt"/>
                <a:cs typeface="+mn-lt"/>
              </a:rPr>
              <a:t>See if you can find the RFC # for TLS 1.3</a:t>
            </a:r>
            <a:endParaRPr lang="en-US"/>
          </a:p>
          <a:p>
            <a:r>
              <a:rPr lang="en-US"/>
              <a:t>See RFC 5246 for TLS 1.2 </a:t>
            </a:r>
            <a:r>
              <a:rPr lang="en-US">
                <a:hlinkClick r:id="rId2"/>
              </a:rPr>
              <a:t>https://tools.ietf.org/html/rfc5246</a:t>
            </a:r>
            <a:r>
              <a:rPr lang="en-US"/>
              <a:t>. </a:t>
            </a:r>
            <a:endParaRPr lang="en-US">
              <a:cs typeface="Calibri" panose="020F0502020204030204"/>
            </a:endParaRPr>
          </a:p>
          <a:p>
            <a:r>
              <a:rPr lang="en-US"/>
              <a:t>SSL versions 2, 3 and TLS 1.0 have been deprecated</a:t>
            </a:r>
            <a:endParaRPr lang="en-US">
              <a:cs typeface="Calibri"/>
            </a:endParaRPr>
          </a:p>
          <a:p>
            <a:endParaRPr lang="en-US"/>
          </a:p>
        </p:txBody>
      </p:sp>
      <p:pic>
        <p:nvPicPr>
          <p:cNvPr id="10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311E6DA-2163-E6BA-39F0-0C46B90E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9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BF1F84-276D-705C-D0FE-6D8086D30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478" y="1193800"/>
            <a:ext cx="6308968" cy="5349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DAE6DA-D2CC-E3AD-B967-A89641B741AF}"/>
              </a:ext>
            </a:extLst>
          </p:cNvPr>
          <p:cNvSpPr/>
          <p:nvPr/>
        </p:nvSpPr>
        <p:spPr>
          <a:xfrm>
            <a:off x="6350454" y="3365386"/>
            <a:ext cx="4298915" cy="465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F914E-E746-9EDB-4167-2374C658BEF7}"/>
              </a:ext>
            </a:extLst>
          </p:cNvPr>
          <p:cNvSpPr/>
          <p:nvPr/>
        </p:nvSpPr>
        <p:spPr>
          <a:xfrm>
            <a:off x="6793477" y="1194571"/>
            <a:ext cx="2642009" cy="358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193" y="110955"/>
            <a:ext cx="9494986" cy="1325563"/>
          </a:xfrm>
        </p:spPr>
        <p:txBody>
          <a:bodyPr/>
          <a:lstStyle/>
          <a:p>
            <a:r>
              <a:rPr lang="en-US"/>
              <a:t>TLS: Public/Private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70" y="1237535"/>
            <a:ext cx="10936705" cy="22758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Encryption</a:t>
            </a:r>
          </a:p>
          <a:p>
            <a:pPr marL="914400" lvl="1" indent="-457200"/>
            <a:r>
              <a:rPr lang="en-US" b="1"/>
              <a:t>The Client and Server need to agree on how to encrypt the message payload</a:t>
            </a:r>
            <a:endParaRPr lang="en-US" b="1">
              <a:cs typeface="Calibri"/>
            </a:endParaRPr>
          </a:p>
          <a:p>
            <a:pPr marL="914400" lvl="1" indent="-457200"/>
            <a:r>
              <a:rPr lang="en-US">
                <a:cs typeface="Calibri" panose="020F0502020204030204"/>
              </a:rPr>
              <a:t>Notice the difference Cipher Suites</a:t>
            </a:r>
          </a:p>
          <a:p>
            <a:pPr marL="1371600" lvl="2"/>
            <a:r>
              <a:rPr lang="en-US">
                <a:cs typeface="Calibri" panose="020F0502020204030204"/>
              </a:rPr>
              <a:t>TLS_AES_128_GCM_SHA256  </a:t>
            </a:r>
          </a:p>
          <a:p>
            <a:pPr marL="1371600" lvl="2"/>
            <a:r>
              <a:rPr lang="en-US">
                <a:cs typeface="Calibri" panose="020F0502020204030204"/>
              </a:rPr>
              <a:t>AES Cipher 128 bit, Galois/Counter Mode for symmetric-key cryptographic block ciphers, SHA256 Hash 256 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9040" y="3582879"/>
            <a:ext cx="1702340" cy="1517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2123125" y="3968207"/>
            <a:ext cx="3881336" cy="5710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8875" y="5272391"/>
          <a:ext cx="5223750" cy="147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186">
                <a:tc>
                  <a:txBody>
                    <a:bodyPr/>
                    <a:lstStyle/>
                    <a:p>
                      <a:r>
                        <a:rPr lang="en-US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Cipher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94">
                <a:tc>
                  <a:txBody>
                    <a:bodyPr/>
                    <a:lstStyle/>
                    <a:p>
                      <a:r>
                        <a:rPr lang="en-US" b="1"/>
                        <a:t>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HMAC-MD5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Diffie</a:t>
                      </a:r>
                      <a:r>
                        <a:rPr lang="en-US"/>
                        <a:t>-Hellman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Triple</a:t>
                      </a:r>
                      <a:r>
                        <a:rPr lang="en-US" baseline="0"/>
                        <a:t> DES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HMAC-SHA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E22F40D-03D2-3D39-2184-487842D6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6" name="Picture 9" descr="Text&#10;&#10;Description automatically generated">
            <a:extLst>
              <a:ext uri="{FF2B5EF4-FFF2-40B4-BE49-F238E27FC236}">
                <a16:creationId xmlns:a16="http://schemas.microsoft.com/office/drawing/2014/main" id="{489DD2ED-2F8A-E8BE-CC39-DEA6D5BF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787" y="3426037"/>
            <a:ext cx="5546969" cy="32359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166B6E-0E05-ACE9-59B4-4039DCC53167}"/>
              </a:ext>
            </a:extLst>
          </p:cNvPr>
          <p:cNvSpPr/>
          <p:nvPr/>
        </p:nvSpPr>
        <p:spPr>
          <a:xfrm>
            <a:off x="6536524" y="3799549"/>
            <a:ext cx="3563497" cy="217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193" y="110955"/>
            <a:ext cx="9494986" cy="1325563"/>
          </a:xfrm>
        </p:spPr>
        <p:txBody>
          <a:bodyPr/>
          <a:lstStyle/>
          <a:p>
            <a:r>
              <a:rPr lang="en-US"/>
              <a:t>TLS: GCM </a:t>
            </a:r>
            <a:r>
              <a:rPr lang="en-US">
                <a:ea typeface="+mj-lt"/>
                <a:cs typeface="+mj-lt"/>
              </a:rPr>
              <a:t>Galois/Counter Mode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70" y="1237535"/>
            <a:ext cx="10936705" cy="10593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Encryption</a:t>
            </a:r>
          </a:p>
          <a:p>
            <a:pPr marL="914400" lvl="1" indent="-457200"/>
            <a:r>
              <a:rPr lang="en-US" dirty="0">
                <a:cs typeface="Calibri" panose="020F0502020204030204"/>
              </a:rPr>
              <a:t>Galois/Counter Mode for symmetric-key cryptographic block ciphers</a:t>
            </a:r>
          </a:p>
        </p:txBody>
      </p:sp>
      <p:pic>
        <p:nvPicPr>
          <p:cNvPr id="8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E22F40D-03D2-3D39-2184-487842D6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6" name="Picture 9" descr="Text&#10;&#10;Description automatically generated">
            <a:extLst>
              <a:ext uri="{FF2B5EF4-FFF2-40B4-BE49-F238E27FC236}">
                <a16:creationId xmlns:a16="http://schemas.microsoft.com/office/drawing/2014/main" id="{489DD2ED-2F8A-E8BE-CC39-DEA6D5BF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464" y="2630564"/>
            <a:ext cx="6954551" cy="4040277"/>
          </a:xfrm>
          <a:prstGeom prst="rect">
            <a:avLst/>
          </a:prstGeom>
        </p:spPr>
      </p:pic>
      <p:pic>
        <p:nvPicPr>
          <p:cNvPr id="5" name="Picture 9" descr="Diagram&#10;&#10;Description automatically generated">
            <a:extLst>
              <a:ext uri="{FF2B5EF4-FFF2-40B4-BE49-F238E27FC236}">
                <a16:creationId xmlns:a16="http://schemas.microsoft.com/office/drawing/2014/main" id="{8C537BF5-BC5D-4F56-ABDF-B926A1379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82" y="2241798"/>
            <a:ext cx="4540397" cy="43731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175206-478A-69C9-7F6D-EACD197BC2D2}"/>
              </a:ext>
            </a:extLst>
          </p:cNvPr>
          <p:cNvSpPr/>
          <p:nvPr/>
        </p:nvSpPr>
        <p:spPr>
          <a:xfrm>
            <a:off x="6820059" y="3117293"/>
            <a:ext cx="2890102" cy="252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0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193" y="110955"/>
            <a:ext cx="9494986" cy="1325563"/>
          </a:xfrm>
        </p:spPr>
        <p:txBody>
          <a:bodyPr/>
          <a:lstStyle/>
          <a:p>
            <a:r>
              <a:rPr lang="en-US"/>
              <a:t>TLS: Public/Private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966"/>
            <a:ext cx="10515600" cy="23561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Encryption</a:t>
            </a:r>
          </a:p>
          <a:p>
            <a:pPr marL="914400" lvl="1" indent="-457200">
              <a:buFont typeface="Calibri Light" panose="020F0302020204030204"/>
              <a:buAutoNum type="arabicPeriod"/>
            </a:pPr>
            <a:r>
              <a:rPr lang="en-US" b="1">
                <a:ea typeface="+mn-lt"/>
                <a:cs typeface="+mn-lt"/>
              </a:rPr>
              <a:t>Computer agree how to encrypt the</a:t>
            </a:r>
            <a:r>
              <a:rPr lang="en-US" b="1"/>
              <a:t> message payload</a:t>
            </a:r>
            <a:endParaRPr lang="en-US" b="1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US">
                <a:ea typeface="+mn-lt"/>
                <a:cs typeface="+mn-lt"/>
              </a:rPr>
              <a:t>Server sends certificate (details about itself)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Server decrypts the client's message using the private key</a:t>
            </a:r>
            <a:endParaRPr lang="en-US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US"/>
              <a:t>Client and Server generate secret</a:t>
            </a:r>
            <a:endParaRPr lang="en-US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US"/>
              <a:t>Client and Server start encrypting session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22963" y="3612187"/>
            <a:ext cx="1702340" cy="1517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39976" y="3501957"/>
            <a:ext cx="1702340" cy="1517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3441971" y="4085438"/>
            <a:ext cx="3881336" cy="5710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88069"/>
              </p:ext>
            </p:extLst>
          </p:nvPr>
        </p:nvGraphicFramePr>
        <p:xfrm>
          <a:off x="218875" y="5272391"/>
          <a:ext cx="5223750" cy="147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186">
                <a:tc>
                  <a:txBody>
                    <a:bodyPr/>
                    <a:lstStyle/>
                    <a:p>
                      <a:r>
                        <a:rPr lang="en-US" dirty="0"/>
                        <a:t>Key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Cipher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94">
                <a:tc>
                  <a:txBody>
                    <a:bodyPr/>
                    <a:lstStyle/>
                    <a:p>
                      <a:r>
                        <a:rPr lang="en-US" b="1" dirty="0"/>
                        <a:t>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HMAC-SHA128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Diffie-Hellman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Triple</a:t>
                      </a:r>
                      <a:r>
                        <a:rPr lang="en-US" baseline="0" dirty="0"/>
                        <a:t> 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HMAC-SHA256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57902"/>
              </p:ext>
            </p:extLst>
          </p:nvPr>
        </p:nvGraphicFramePr>
        <p:xfrm>
          <a:off x="6509429" y="5272391"/>
          <a:ext cx="5223750" cy="147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186">
                <a:tc>
                  <a:txBody>
                    <a:bodyPr/>
                    <a:lstStyle/>
                    <a:p>
                      <a:r>
                        <a:rPr lang="en-US" dirty="0"/>
                        <a:t>Key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Cipher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94">
                <a:tc>
                  <a:txBody>
                    <a:bodyPr/>
                    <a:lstStyle/>
                    <a:p>
                      <a:r>
                        <a:rPr lang="en-US" b="1" dirty="0"/>
                        <a:t>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HMAC-SHA128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Diffie-Hellman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Triple</a:t>
                      </a:r>
                      <a:r>
                        <a:rPr lang="en-US" baseline="0" dirty="0"/>
                        <a:t> 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HMAC-SHA256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E22F40D-03D2-3D39-2184-487842D6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AD188F-3DF2-2C58-012D-C144BD31156F}"/>
              </a:ext>
            </a:extLst>
          </p:cNvPr>
          <p:cNvSpPr/>
          <p:nvPr/>
        </p:nvSpPr>
        <p:spPr>
          <a:xfrm>
            <a:off x="201291" y="6457689"/>
            <a:ext cx="825614" cy="217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6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193" y="110955"/>
            <a:ext cx="9494986" cy="1325563"/>
          </a:xfrm>
        </p:spPr>
        <p:txBody>
          <a:bodyPr/>
          <a:lstStyle/>
          <a:p>
            <a:r>
              <a:rPr lang="en-US" dirty="0"/>
              <a:t>TLS: RSA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65" y="1270268"/>
            <a:ext cx="11587716" cy="118379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 RSA algorithm creates a pair of commutative keys one key encrypts and one key decrypts with the other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Notice they can work in both directions</a:t>
            </a:r>
          </a:p>
          <a:p>
            <a:r>
              <a:rPr lang="en-US" dirty="0">
                <a:ea typeface="+mn-lt"/>
                <a:cs typeface="+mn-lt"/>
              </a:rPr>
              <a:t>You keep one of those keys to yourself and never share it and give the other key out freely.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323559"/>
              </p:ext>
            </p:extLst>
          </p:nvPr>
        </p:nvGraphicFramePr>
        <p:xfrm>
          <a:off x="2442852" y="5112903"/>
          <a:ext cx="5223750" cy="147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186">
                <a:tc>
                  <a:txBody>
                    <a:bodyPr/>
                    <a:lstStyle/>
                    <a:p>
                      <a:r>
                        <a:rPr lang="en-US" dirty="0"/>
                        <a:t>Key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Cipher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94">
                <a:tc>
                  <a:txBody>
                    <a:bodyPr/>
                    <a:lstStyle/>
                    <a:p>
                      <a:r>
                        <a:rPr lang="en-US" b="1" dirty="0"/>
                        <a:t>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HMAC-SHA128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Diffie-Hellman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Triple</a:t>
                      </a:r>
                      <a:r>
                        <a:rPr lang="en-US" baseline="0" dirty="0"/>
                        <a:t> 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HMAC-SHA256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E22F40D-03D2-3D39-2184-487842D6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12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85DB9C-1B3E-1CCC-86A9-A6FA00A9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54" y="2449828"/>
            <a:ext cx="9405815" cy="1284269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F5236659-2E5F-FB9E-61C4-D2C2D5C1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169" y="3733976"/>
            <a:ext cx="9405815" cy="127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720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LeftStep">
      <a:dk1>
        <a:srgbClr val="000000"/>
      </a:dk1>
      <a:lt1>
        <a:srgbClr val="FFFFFF"/>
      </a:lt1>
      <a:dk2>
        <a:srgbClr val="1B212F"/>
      </a:dk2>
      <a:lt2>
        <a:srgbClr val="F0F3F0"/>
      </a:lt2>
      <a:accent1>
        <a:srgbClr val="DD29E7"/>
      </a:accent1>
      <a:accent2>
        <a:srgbClr val="7C17D5"/>
      </a:accent2>
      <a:accent3>
        <a:srgbClr val="432DE7"/>
      </a:accent3>
      <a:accent4>
        <a:srgbClr val="1750D5"/>
      </a:accent4>
      <a:accent5>
        <a:srgbClr val="29B1E7"/>
      </a:accent5>
      <a:accent6>
        <a:srgbClr val="15C1AA"/>
      </a:accent6>
      <a:hlink>
        <a:srgbClr val="3A9F35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AdornVTI</vt:lpstr>
      <vt:lpstr>Office Theme</vt:lpstr>
      <vt:lpstr>Office Theme</vt:lpstr>
      <vt:lpstr>Office Theme</vt:lpstr>
      <vt:lpstr>IST 402 Network Security TLS &amp; Certificates LM3</vt:lpstr>
      <vt:lpstr>TLS Transport Layer Security</vt:lpstr>
      <vt:lpstr>TLS: Why use it: Asymmetric Encryption</vt:lpstr>
      <vt:lpstr>TLS: Client -Server Handshaking</vt:lpstr>
      <vt:lpstr>TLS: RFC Request for Comments</vt:lpstr>
      <vt:lpstr>TLS: Public/Private Key Exchange</vt:lpstr>
      <vt:lpstr>TLS: GCM Galois/Counter Mode</vt:lpstr>
      <vt:lpstr>TLS: Public/Private Key Exchange</vt:lpstr>
      <vt:lpstr>TLS: RSA Algorithm</vt:lpstr>
      <vt:lpstr>TLS: Diffie-Hellman Algorithm</vt:lpstr>
      <vt:lpstr>TLS: Diffie-Hellman Algorithm</vt:lpstr>
      <vt:lpstr>TLS: DSA is used for Signatures</vt:lpstr>
      <vt:lpstr>TLS: Parts of the Public/Private Key Exchange</vt:lpstr>
      <vt:lpstr>TLS: Public/Private Key Exchange</vt:lpstr>
      <vt:lpstr>TLS: Public/Private Key Exchange</vt:lpstr>
      <vt:lpstr>TLS: Public/Private Key Exchange</vt:lpstr>
      <vt:lpstr>TLS: Public/Private Key Exchange</vt:lpstr>
      <vt:lpstr>TLS: Public/Private Key Exchange</vt:lpstr>
      <vt:lpstr>TLS: Public/Private Key Exchange</vt:lpstr>
      <vt:lpstr>TLS: Public/Private Key Exchange</vt:lpstr>
      <vt:lpstr>TLS: Identification</vt:lpstr>
      <vt:lpstr> TLS: Identification</vt:lpstr>
      <vt:lpstr>TLS:  Identification</vt:lpstr>
      <vt:lpstr>TLS: Identification</vt:lpstr>
      <vt:lpstr>TLS: Identification</vt:lpstr>
      <vt:lpstr>TLS: Server Cert &amp; Key</vt:lpstr>
      <vt:lpstr>TLS: OpenSSL Linux</vt:lpstr>
      <vt:lpstr>TLS: Server Cert &amp; Key Linux</vt:lpstr>
      <vt:lpstr>TLS: Server Cert &amp; Key Windows</vt:lpstr>
      <vt:lpstr>TLS: Server Cert &amp; Key Windows</vt:lpstr>
      <vt:lpstr>TLS: Server Cert &amp; Key Windows</vt:lpstr>
      <vt:lpstr>TLS: Server Cert &amp; Key Windows</vt:lpstr>
      <vt:lpstr>TLS: Server Cert &amp; Key Windows</vt:lpstr>
      <vt:lpstr>TLS: Server Cert &amp; Key Windows</vt:lpstr>
      <vt:lpstr>TLS: Server Code for using TLS with networking sockets</vt:lpstr>
      <vt:lpstr>TLS: on Linux: Server Code for using TLS with networking sockets</vt:lpstr>
      <vt:lpstr>TLS:Client Code for using TLS with networking sockets</vt:lpstr>
      <vt:lpstr>Password Exchange: 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196</cp:revision>
  <dcterms:created xsi:type="dcterms:W3CDTF">2022-12-20T03:23:18Z</dcterms:created>
  <dcterms:modified xsi:type="dcterms:W3CDTF">2023-03-29T01:57:02Z</dcterms:modified>
</cp:coreProperties>
</file>