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48" r:id="rId2"/>
  </p:sldMasterIdLst>
  <p:sldIdLst>
    <p:sldId id="258" r:id="rId3"/>
    <p:sldId id="282" r:id="rId4"/>
    <p:sldId id="275" r:id="rId5"/>
    <p:sldId id="283" r:id="rId6"/>
    <p:sldId id="284" r:id="rId7"/>
    <p:sldId id="278" r:id="rId8"/>
    <p:sldId id="276" r:id="rId9"/>
    <p:sldId id="277" r:id="rId10"/>
    <p:sldId id="260" r:id="rId11"/>
    <p:sldId id="272" r:id="rId12"/>
    <p:sldId id="273" r:id="rId13"/>
    <p:sldId id="261" r:id="rId14"/>
    <p:sldId id="265" r:id="rId15"/>
    <p:sldId id="266" r:id="rId16"/>
    <p:sldId id="269" r:id="rId17"/>
    <p:sldId id="268" r:id="rId18"/>
    <p:sldId id="270" r:id="rId19"/>
    <p:sldId id="271" r:id="rId20"/>
    <p:sldId id="262" r:id="rId21"/>
    <p:sldId id="263" r:id="rId22"/>
    <p:sldId id="274" r:id="rId23"/>
    <p:sldId id="26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3731F-574D-5CC5-05A0-661E6FE804FF}" v="830" dt="2023-02-27T02:07:50.643"/>
    <p1510:client id="{833AAE62-DFF0-1A08-6D52-4C9F6C6F39C3}" v="850" dt="2022-12-29T04:12:45.603"/>
    <p1510:client id="{A0F0BEC3-DEF6-612E-303A-4A08BC835E73}" v="381" dt="2023-03-15T11:41:01.554"/>
    <p1510:client id="{AC1ACDCA-0B2C-1D1F-C7C3-35AD6C168E19}" v="171" dt="2022-12-29T04:26:00.583"/>
    <p1510:client id="{DEA44882-C2CF-496F-9E0F-BEF83F17440E}" v="37" dt="2022-12-20T03:54:24.135"/>
    <p1510:client id="{FCE421E5-0823-D9C3-622B-6839FA216BD2}" v="18" dt="2023-03-14T01:03:4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4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0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7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7267-9700-EE40-900B-D5838346DBE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ea typeface="+mj-lt"/>
                <a:cs typeface="+mj-lt"/>
              </a:rPr>
              <a:t>IST 402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Network Security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Random Numbers, Base Encoding,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 Hashing, Ciphers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LM1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Joe Oakes</a:t>
            </a:r>
          </a:p>
          <a:p>
            <a:r>
              <a:rPr lang="en-US">
                <a:ea typeface="+mn-lt"/>
                <a:cs typeface="+mn-lt"/>
              </a:rPr>
              <a:t>Penn State Abington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5169-CDF9-6F89-1863-C3379E2C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r="4547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52" name="Group 24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3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Python Code Example Base Encoding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CED587A-C5AA-23E5-87F9-5668D43A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3" y="1767602"/>
            <a:ext cx="5117123" cy="332279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2B261C1-746F-88C3-B194-A1399164D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8" y="4957492"/>
            <a:ext cx="5244123" cy="1524784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E459DB-4B32-FA96-BCB9-E4DB6CD21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787" y="1449491"/>
            <a:ext cx="4863121" cy="45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7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Go Code Example Base Encoding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D47AE789-A15F-991B-BB9A-11712041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1" y="1339289"/>
            <a:ext cx="6322827" cy="5260398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CF53720-B609-9FCE-7010-852B9FBB3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454" y="3178824"/>
            <a:ext cx="4444409" cy="18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Message Digest 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6523381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MD5 (message digest) algorithm is a hash function that produces a 128-bit hash value and can be used as a checksum to verify the data integrity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Message digest algorithms are not resistant to </a:t>
            </a:r>
            <a:r>
              <a:rPr lang="en-US" b="1">
                <a:ea typeface="+mn-lt"/>
                <a:cs typeface="+mn-lt"/>
              </a:rPr>
              <a:t>brute-force attacks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Notice changing the string value of the message (from </a:t>
            </a:r>
            <a:r>
              <a:rPr lang="en-US" b="1">
                <a:ea typeface="+mn-lt"/>
                <a:cs typeface="+mn-lt"/>
              </a:rPr>
              <a:t>This class rocks</a:t>
            </a:r>
            <a:r>
              <a:rPr lang="en-US">
                <a:ea typeface="+mn-lt"/>
                <a:cs typeface="+mn-lt"/>
              </a:rPr>
              <a:t> to </a:t>
            </a:r>
            <a:r>
              <a:rPr lang="en-US" b="1">
                <a:ea typeface="+mn-lt"/>
                <a:cs typeface="+mn-lt"/>
              </a:rPr>
              <a:t>This class rock</a:t>
            </a:r>
            <a:r>
              <a:rPr lang="en-US">
                <a:ea typeface="+mn-lt"/>
                <a:cs typeface="+mn-lt"/>
              </a:rPr>
              <a:t>) will completely change the hash value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Can be used as a checksum for files to make sure they have not been tampered with or can be used for handling user’s one-way passwords 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07A9D7A-CBC3-D3AD-2D2E-11AC271F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38" y="774149"/>
            <a:ext cx="4325815" cy="2310549"/>
          </a:xfrm>
          <a:prstGeom prst="rect">
            <a:avLst/>
          </a:prstGeom>
        </p:spPr>
      </p:pic>
      <p:pic>
        <p:nvPicPr>
          <p:cNvPr id="6" name="Picture 10" descr="Text&#10;&#10;Description automatically generated">
            <a:extLst>
              <a:ext uri="{FF2B5EF4-FFF2-40B4-BE49-F238E27FC236}">
                <a16:creationId xmlns:a16="http://schemas.microsoft.com/office/drawing/2014/main" id="{E41CD484-783E-FDA5-2CE8-34FB8081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38" y="3267479"/>
            <a:ext cx="4325815" cy="24234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B3F549-8E86-8E73-3646-9C47BE81BAAC}"/>
              </a:ext>
            </a:extLst>
          </p:cNvPr>
          <p:cNvSpPr/>
          <p:nvPr/>
        </p:nvSpPr>
        <p:spPr>
          <a:xfrm>
            <a:off x="7170615" y="849922"/>
            <a:ext cx="1445846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F2168E-E323-F173-769F-97682B99E883}"/>
              </a:ext>
            </a:extLst>
          </p:cNvPr>
          <p:cNvSpPr/>
          <p:nvPr/>
        </p:nvSpPr>
        <p:spPr>
          <a:xfrm>
            <a:off x="7248769" y="3262922"/>
            <a:ext cx="1445846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49C01A-4774-CA8A-8AE6-ECDA8F3343B7}"/>
              </a:ext>
            </a:extLst>
          </p:cNvPr>
          <p:cNvSpPr/>
          <p:nvPr/>
        </p:nvSpPr>
        <p:spPr>
          <a:xfrm>
            <a:off x="7170614" y="2422767"/>
            <a:ext cx="4044461" cy="6056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F5FD48-DCA3-F0E7-AF07-6BB985305854}"/>
              </a:ext>
            </a:extLst>
          </p:cNvPr>
          <p:cNvSpPr/>
          <p:nvPr/>
        </p:nvSpPr>
        <p:spPr>
          <a:xfrm>
            <a:off x="7287845" y="4962767"/>
            <a:ext cx="4112845" cy="6838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68364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Message Digest Algorithms Usage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7783611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Can be used as a checksum for files to make sure they have not been tampered with or can be used for handling user’s one-way passwords </a:t>
            </a: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4677BD-110D-561B-5BEC-17A10AE2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08" y="2379574"/>
            <a:ext cx="5488353" cy="40136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F58D1-3374-DC71-346A-A194065B761D}"/>
              </a:ext>
            </a:extLst>
          </p:cNvPr>
          <p:cNvSpPr/>
          <p:nvPr/>
        </p:nvSpPr>
        <p:spPr>
          <a:xfrm>
            <a:off x="1279768" y="6086229"/>
            <a:ext cx="5685691" cy="4689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15" y="1051559"/>
            <a:ext cx="7897446" cy="3914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import </a:t>
            </a:r>
            <a:r>
              <a:rPr lang="en-US" sz="2000" dirty="0" err="1">
                <a:ea typeface="+mn-lt"/>
                <a:cs typeface="+mn-lt"/>
              </a:rPr>
              <a:t>hashlib</a:t>
            </a: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try: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data = "{'payload':'</a:t>
            </a:r>
            <a:r>
              <a:rPr lang="en-US" sz="2000" dirty="0" err="1">
                <a:ea typeface="+mn-lt"/>
                <a:cs typeface="+mn-lt"/>
              </a:rPr>
              <a:t>hashLab</a:t>
            </a:r>
            <a:r>
              <a:rPr lang="en-US" sz="2000" dirty="0">
                <a:ea typeface="+mn-lt"/>
                <a:cs typeface="+mn-lt"/>
              </a:rPr>
              <a:t>'}"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checksum = hashlib.sha256(</a:t>
            </a:r>
            <a:r>
              <a:rPr lang="en-US" sz="2000" dirty="0" err="1">
                <a:ea typeface="+mn-lt"/>
                <a:cs typeface="+mn-lt"/>
              </a:rPr>
              <a:t>data.encode</a:t>
            </a:r>
            <a:r>
              <a:rPr lang="en-US" sz="2000" dirty="0">
                <a:ea typeface="+mn-lt"/>
                <a:cs typeface="+mn-lt"/>
              </a:rPr>
              <a:t>()).</a:t>
            </a:r>
            <a:r>
              <a:rPr lang="en-US" sz="2000" dirty="0" err="1">
                <a:ea typeface="+mn-lt"/>
                <a:cs typeface="+mn-lt"/>
              </a:rPr>
              <a:t>hexdigest</a:t>
            </a:r>
            <a:r>
              <a:rPr lang="en-US" sz="2000" dirty="0">
                <a:ea typeface="+mn-lt"/>
                <a:cs typeface="+mn-lt"/>
              </a:rPr>
              <a:t>()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print(data)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print("sha256: ", checksum)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except: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print("Log </a:t>
            </a:r>
            <a:r>
              <a:rPr lang="en-US" sz="2000" dirty="0" err="1">
                <a:ea typeface="+mn-lt"/>
                <a:cs typeface="+mn-lt"/>
              </a:rPr>
              <a:t>excpetion</a:t>
            </a:r>
            <a:r>
              <a:rPr lang="en-US" sz="2000" dirty="0">
                <a:ea typeface="+mn-lt"/>
                <a:cs typeface="+mn-lt"/>
              </a:rPr>
              <a:t>: ", </a:t>
            </a:r>
            <a:r>
              <a:rPr lang="en-US" sz="2000" dirty="0" err="1">
                <a:ea typeface="+mn-lt"/>
                <a:cs typeface="+mn-lt"/>
              </a:rPr>
              <a:t>sys.exc_info</a:t>
            </a:r>
            <a:r>
              <a:rPr lang="en-US" sz="2000" dirty="0">
                <a:ea typeface="+mn-lt"/>
                <a:cs typeface="+mn-lt"/>
              </a:rPr>
              <a:t>()[0])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Python SHA 256 Code Example</a:t>
            </a:r>
            <a:endParaRPr lang="en-US" dirty="0"/>
          </a:p>
        </p:txBody>
      </p:sp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1BBEE71-B344-5C6B-A49E-1C4730F8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4961477"/>
            <a:ext cx="8897815" cy="1028356"/>
          </a:xfrm>
          <a:prstGeom prst="rect">
            <a:avLst/>
          </a:prstGeom>
        </p:spPr>
      </p:pic>
      <p:pic>
        <p:nvPicPr>
          <p:cNvPr id="7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D491B4-1161-6035-4A29-A4904567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23" y="767651"/>
            <a:ext cx="5488353" cy="40136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42580B-B891-F5C8-AB43-D3F91A4BE2A3}"/>
              </a:ext>
            </a:extLst>
          </p:cNvPr>
          <p:cNvSpPr/>
          <p:nvPr/>
        </p:nvSpPr>
        <p:spPr>
          <a:xfrm>
            <a:off x="6418383" y="4425459"/>
            <a:ext cx="5236306" cy="4493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Go SHA256 Code Example</a:t>
            </a:r>
            <a:endParaRPr lang="en-US" dirty="0"/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124272D-2DA7-56F3-A5D2-34EB16A7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5" y="1030942"/>
            <a:ext cx="4237892" cy="4600733"/>
          </a:xfrm>
          <a:prstGeom prst="rect">
            <a:avLst/>
          </a:prstGeom>
        </p:spPr>
      </p:pic>
      <p:pic>
        <p:nvPicPr>
          <p:cNvPr id="14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DEB016-448D-97A0-5ED0-DEB5B3EC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84" y="5754863"/>
            <a:ext cx="7305430" cy="779964"/>
          </a:xfrm>
          <a:prstGeom prst="rect">
            <a:avLst/>
          </a:prstGeom>
        </p:spPr>
      </p:pic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440461-1093-9282-625D-9D12888B5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554" y="650420"/>
            <a:ext cx="4980354" cy="3622852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ABF2B4E-352A-117A-880D-D136FC30B2C4}"/>
              </a:ext>
            </a:extLst>
          </p:cNvPr>
          <p:cNvSpPr/>
          <p:nvPr/>
        </p:nvSpPr>
        <p:spPr>
          <a:xfrm>
            <a:off x="3809998" y="4396155"/>
            <a:ext cx="6584460" cy="54707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Write expects bytes, to convert a string to bytes use []byte(s)</a:t>
            </a:r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57B36BD-8660-FA58-70F2-DB9A34F90D56}"/>
              </a:ext>
            </a:extLst>
          </p:cNvPr>
          <p:cNvSpPr/>
          <p:nvPr/>
        </p:nvSpPr>
        <p:spPr>
          <a:xfrm>
            <a:off x="3809998" y="5040922"/>
            <a:ext cx="7424614" cy="54707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Hash results as byte slice Sum used to append to existing byte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7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1160369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HMAC </a:t>
            </a:r>
            <a:r>
              <a:rPr lang="en-US" dirty="0"/>
              <a:t>Hash based Message Authentication Code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D4DFAA-5E2A-A6A9-874B-4321162F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41" y="1030682"/>
            <a:ext cx="11922369" cy="4254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For example: Notice the Key is never sent. It is known on both sides sender and receiver.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Sender: Key = "Joe", Message = "Hello", </a:t>
            </a:r>
            <a:r>
              <a:rPr lang="en-US" sz="2000" dirty="0" err="1">
                <a:ea typeface="+mn-lt"/>
                <a:cs typeface="+mn-lt"/>
              </a:rPr>
              <a:t>Key+Message</a:t>
            </a:r>
            <a:r>
              <a:rPr lang="en-US" sz="2000" dirty="0">
                <a:ea typeface="+mn-lt"/>
                <a:cs typeface="+mn-lt"/>
              </a:rPr>
              <a:t> = "</a:t>
            </a:r>
            <a:r>
              <a:rPr lang="en-US" sz="2000" dirty="0" err="1">
                <a:ea typeface="+mn-lt"/>
                <a:cs typeface="+mn-lt"/>
              </a:rPr>
              <a:t>JoeHello</a:t>
            </a:r>
            <a:r>
              <a:rPr lang="en-US" sz="2000" dirty="0">
                <a:ea typeface="+mn-lt"/>
                <a:cs typeface="+mn-lt"/>
              </a:rPr>
              <a:t>", MD5 hash for "</a:t>
            </a:r>
            <a:r>
              <a:rPr lang="en-US" sz="2000" dirty="0" err="1">
                <a:ea typeface="+mn-lt"/>
                <a:cs typeface="+mn-lt"/>
              </a:rPr>
              <a:t>JoeHello</a:t>
            </a:r>
            <a:r>
              <a:rPr lang="en-US" sz="2000" dirty="0">
                <a:ea typeface="+mn-lt"/>
                <a:cs typeface="+mn-lt"/>
              </a:rPr>
              <a:t>" = e67a55d9559a221afb6bdd5b8daeba08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Sender: sends: Message = "Hello" and Hash = e67a55d9559a221afb6bdd5b8daeba08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Receiver: Key = "Joe", Message = "Hello", </a:t>
            </a:r>
            <a:r>
              <a:rPr lang="en-US" sz="2000" dirty="0" err="1">
                <a:ea typeface="+mn-lt"/>
                <a:cs typeface="+mn-lt"/>
              </a:rPr>
              <a:t>Key+Message</a:t>
            </a:r>
            <a:r>
              <a:rPr lang="en-US" sz="2000" dirty="0">
                <a:ea typeface="+mn-lt"/>
                <a:cs typeface="+mn-lt"/>
              </a:rPr>
              <a:t> = "</a:t>
            </a:r>
            <a:r>
              <a:rPr lang="en-US" sz="2000" dirty="0" err="1">
                <a:ea typeface="+mn-lt"/>
                <a:cs typeface="+mn-lt"/>
              </a:rPr>
              <a:t>JoeHello</a:t>
            </a:r>
            <a:r>
              <a:rPr lang="en-US" sz="2000" dirty="0">
                <a:ea typeface="+mn-lt"/>
                <a:cs typeface="+mn-lt"/>
              </a:rPr>
              <a:t>", MD5 hash for "</a:t>
            </a:r>
            <a:r>
              <a:rPr lang="en-US" sz="2000" dirty="0" err="1">
                <a:ea typeface="+mn-lt"/>
                <a:cs typeface="+mn-lt"/>
              </a:rPr>
              <a:t>JoeHello</a:t>
            </a:r>
            <a:r>
              <a:rPr lang="en-US" sz="2000" dirty="0">
                <a:ea typeface="+mn-lt"/>
                <a:cs typeface="+mn-lt"/>
              </a:rPr>
              <a:t>" = e67a55d9559a221afb6bdd5b8daeba08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Receiver checks sent hash: e67a55d9559a221afb6bdd5b8daeba08 == e67a55d9559a221afb6bdd5b8daeba08 if yes everything is good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Shape, arrow&#10;&#10;Description automatically generated">
            <a:extLst>
              <a:ext uri="{FF2B5EF4-FFF2-40B4-BE49-F238E27FC236}">
                <a16:creationId xmlns:a16="http://schemas.microsoft.com/office/drawing/2014/main" id="{E8A02125-5FDD-4410-A7EA-7C69F019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47" y="3759395"/>
            <a:ext cx="6377353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5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15" y="1051559"/>
            <a:ext cx="7897446" cy="39147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import </a:t>
            </a:r>
            <a:r>
              <a:rPr lang="en-US" sz="2000" dirty="0" err="1">
                <a:ea typeface="+mn-lt"/>
                <a:cs typeface="+mn-lt"/>
              </a:rPr>
              <a:t>hashlib</a:t>
            </a:r>
            <a:endParaRPr lang="en-US" dirty="0" err="1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try: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key = "keyword"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data = "{'payload':'</a:t>
            </a:r>
            <a:r>
              <a:rPr lang="en-US" sz="2000" dirty="0" err="1">
                <a:ea typeface="+mn-lt"/>
                <a:cs typeface="+mn-lt"/>
              </a:rPr>
              <a:t>hashLab</a:t>
            </a:r>
            <a:r>
              <a:rPr lang="en-US" sz="2000" dirty="0">
                <a:ea typeface="+mn-lt"/>
                <a:cs typeface="+mn-lt"/>
              </a:rPr>
              <a:t>'}"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payload = </a:t>
            </a:r>
            <a:r>
              <a:rPr lang="en-US" sz="2000" dirty="0" err="1">
                <a:ea typeface="+mn-lt"/>
                <a:cs typeface="+mn-lt"/>
              </a:rPr>
              <a:t>key+data</a:t>
            </a:r>
            <a:endParaRPr lang="en-US" dirty="0" err="1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checksum = hashlib.sha256(</a:t>
            </a:r>
            <a:r>
              <a:rPr lang="en-US" sz="2000" dirty="0" err="1">
                <a:ea typeface="+mn-lt"/>
                <a:cs typeface="+mn-lt"/>
              </a:rPr>
              <a:t>payload.encode</a:t>
            </a:r>
            <a:r>
              <a:rPr lang="en-US" sz="2000" dirty="0">
                <a:ea typeface="+mn-lt"/>
                <a:cs typeface="+mn-lt"/>
              </a:rPr>
              <a:t>()).</a:t>
            </a:r>
            <a:r>
              <a:rPr lang="en-US" sz="2000" dirty="0" err="1">
                <a:ea typeface="+mn-lt"/>
                <a:cs typeface="+mn-lt"/>
              </a:rPr>
              <a:t>hexdigest</a:t>
            </a:r>
            <a:r>
              <a:rPr lang="en-US" sz="2000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print(data)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print("sha256: ", checksum)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except: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print("Log </a:t>
            </a:r>
            <a:r>
              <a:rPr lang="en-US" sz="2000" dirty="0" err="1">
                <a:ea typeface="+mn-lt"/>
                <a:cs typeface="+mn-lt"/>
              </a:rPr>
              <a:t>excpetion</a:t>
            </a:r>
            <a:r>
              <a:rPr lang="en-US" sz="2000" dirty="0">
                <a:ea typeface="+mn-lt"/>
                <a:cs typeface="+mn-lt"/>
              </a:rPr>
              <a:t>: ", </a:t>
            </a:r>
            <a:r>
              <a:rPr lang="en-US" sz="2000" dirty="0" err="1">
                <a:ea typeface="+mn-lt"/>
                <a:cs typeface="+mn-lt"/>
              </a:rPr>
              <a:t>sys.exc_info</a:t>
            </a:r>
            <a:r>
              <a:rPr lang="en-US" sz="2000" dirty="0">
                <a:ea typeface="+mn-lt"/>
                <a:cs typeface="+mn-lt"/>
              </a:rPr>
              <a:t>()[0])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Python HMAC Code Example</a:t>
            </a:r>
            <a:endParaRPr lang="en-US" dirty="0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7167B0AF-8BE1-EA8B-CD22-264C62DD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85" y="1688318"/>
            <a:ext cx="5380892" cy="2436056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28766C16-BF54-A4D1-EC0B-6846723C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61" y="5061805"/>
            <a:ext cx="8731738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2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Go HMAC Code Example</a:t>
            </a:r>
            <a:endParaRPr lang="en-US" dirty="0"/>
          </a:p>
        </p:txBody>
      </p:sp>
      <p:pic>
        <p:nvPicPr>
          <p:cNvPr id="5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CB4A663-585E-4EAA-C078-A2785B33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2" y="1044544"/>
            <a:ext cx="4540738" cy="5022912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893459D3-A1B0-FB38-9FE2-1B5ED419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47" y="1317086"/>
            <a:ext cx="6738815" cy="3051518"/>
          </a:xfrm>
          <a:prstGeom prst="rect">
            <a:avLst/>
          </a:prstGeom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86F67C6-AF2D-B879-81DF-D049BD97C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324" y="5766710"/>
            <a:ext cx="7666892" cy="805120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BD3FD67-E7F3-3D35-9395-26494DF195C8}"/>
              </a:ext>
            </a:extLst>
          </p:cNvPr>
          <p:cNvSpPr/>
          <p:nvPr/>
        </p:nvSpPr>
        <p:spPr>
          <a:xfrm>
            <a:off x="5900613" y="5138615"/>
            <a:ext cx="3507153" cy="49823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Shown as a hex format</a:t>
            </a:r>
            <a:endParaRPr lang="en-US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47A198E-2B3F-7E37-4CE4-FA612664ED90}"/>
              </a:ext>
            </a:extLst>
          </p:cNvPr>
          <p:cNvSpPr/>
          <p:nvPr/>
        </p:nvSpPr>
        <p:spPr>
          <a:xfrm>
            <a:off x="2862382" y="1856153"/>
            <a:ext cx="1348153" cy="49823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Brute Force Attack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212164"/>
            <a:ext cx="5864863" cy="5432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Caesar cipher: very simple encryption technique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It is a type of substitution cipher in which each letter in the plaintext is replaced by a letter of some fixed positions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The key is the shift position for the example here is 3. Notice T becomes a Q, and H becomes a E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If you don't know the key is 3 you just keep shifting the alphabet over and looking at the results 26 times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You can use Modular arithmetic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There are other substitution ciphers: </a:t>
            </a:r>
            <a:r>
              <a:rPr lang="en-US" err="1"/>
              <a:t>Vigenere</a:t>
            </a:r>
            <a:r>
              <a:rPr lang="en-US"/>
              <a:t> Cipher, ROT13 system</a:t>
            </a: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80BEB5E-ECD3-D81C-56F0-99B5E076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86" y="768821"/>
            <a:ext cx="4199584" cy="1905470"/>
          </a:xfrm>
          <a:prstGeom prst="rect">
            <a:avLst/>
          </a:prstGeom>
        </p:spPr>
      </p:pic>
      <p:pic>
        <p:nvPicPr>
          <p:cNvPr id="9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19F94ED3-7233-E17A-6029-A66C4A8F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3233133"/>
            <a:ext cx="5490162" cy="5892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F79AFBD-0E71-2D5A-EBBA-7C6C1C5E4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141" y="4189282"/>
            <a:ext cx="5565422" cy="661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5AC1DD-9D25-8F28-CFE5-80A81C068019}"/>
              </a:ext>
            </a:extLst>
          </p:cNvPr>
          <p:cNvSpPr/>
          <p:nvPr/>
        </p:nvSpPr>
        <p:spPr>
          <a:xfrm>
            <a:off x="6369175" y="3524519"/>
            <a:ext cx="1057248" cy="2695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FB42EB2F-1FD7-0E48-613A-A894F8FA8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8" y="5112254"/>
            <a:ext cx="3636903" cy="12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TLS Transport Layer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8594457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Transport Layer Security methods needed to perform</a:t>
            </a:r>
          </a:p>
          <a:p>
            <a:pPr lvl="1">
              <a:buFont typeface="Arial"/>
              <a:buChar char="•"/>
            </a:pPr>
            <a:r>
              <a:rPr lang="en-US" dirty="0"/>
              <a:t>Key Exchange share a password</a:t>
            </a:r>
          </a:p>
          <a:p>
            <a:pPr lvl="1">
              <a:buFont typeface="Arial"/>
              <a:buChar char="•"/>
            </a:pPr>
            <a:r>
              <a:rPr lang="en-US" dirty="0"/>
              <a:t>Encryption Ciphers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Block Chaining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Hashing check Integrity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Random number generation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Encoding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Certificates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 with protocols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 with handshaking</a:t>
            </a: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B1D426A-3CE8-3660-9F91-5B4FF50D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53" y="3870706"/>
            <a:ext cx="7471507" cy="256512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DF6DC35-9016-7865-4F1E-355E0D2A7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78" y="2262768"/>
            <a:ext cx="6269892" cy="11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Python Code Example </a:t>
            </a:r>
            <a:r>
              <a:rPr lang="en-US" dirty="0">
                <a:ea typeface="+mj-lt"/>
                <a:cs typeface="+mj-lt"/>
              </a:rPr>
              <a:t>Caesar Cipher </a:t>
            </a:r>
            <a:r>
              <a:rPr lang="en-US" dirty="0">
                <a:cs typeface="Calibri Light"/>
              </a:rPr>
              <a:t>Encryption</a:t>
            </a:r>
            <a:endParaRPr lang="en-US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1F179501-EE6F-E8B1-3541-01D6E3EC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5" y="1115486"/>
            <a:ext cx="4775201" cy="4883198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24ADF25-D092-56E6-6906-748D36CD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215" y="4565886"/>
            <a:ext cx="5280666" cy="1745362"/>
          </a:xfrm>
          <a:prstGeom prst="rect">
            <a:avLst/>
          </a:prstGeom>
        </p:spPr>
      </p:pic>
      <p:pic>
        <p:nvPicPr>
          <p:cNvPr id="11" name="Picture 14" descr="Text&#10;&#10;Description automatically generated">
            <a:extLst>
              <a:ext uri="{FF2B5EF4-FFF2-40B4-BE49-F238E27FC236}">
                <a16:creationId xmlns:a16="http://schemas.microsoft.com/office/drawing/2014/main" id="{644C1B05-9AF4-4049-423D-F786EF68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682" y="3359579"/>
            <a:ext cx="2508015" cy="895047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3E28AF5-7AD5-CC1F-A61E-B434A2912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46" y="1067814"/>
            <a:ext cx="4384430" cy="23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3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Python Code </a:t>
            </a:r>
            <a:r>
              <a:rPr lang="en-US" dirty="0">
                <a:ea typeface="+mj-lt"/>
                <a:cs typeface="+mj-lt"/>
              </a:rPr>
              <a:t>Caesar Cipher </a:t>
            </a:r>
            <a:r>
              <a:rPr lang="en-US" dirty="0">
                <a:cs typeface="Calibri Light"/>
              </a:rPr>
              <a:t>Example Decryption</a:t>
            </a:r>
            <a:endParaRPr lang="en-US" dirty="0"/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4ED92789-CBE7-742F-B4DA-BC890D84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6" y="1110347"/>
            <a:ext cx="3994385" cy="520753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24ADF25-D092-56E6-6906-748D36CD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369" y="4096961"/>
            <a:ext cx="5104820" cy="1686747"/>
          </a:xfrm>
          <a:prstGeom prst="rect">
            <a:avLst/>
          </a:prstGeom>
        </p:spPr>
      </p:pic>
      <p:pic>
        <p:nvPicPr>
          <p:cNvPr id="11" name="Picture 14" descr="Text&#10;&#10;Description automatically generated">
            <a:extLst>
              <a:ext uri="{FF2B5EF4-FFF2-40B4-BE49-F238E27FC236}">
                <a16:creationId xmlns:a16="http://schemas.microsoft.com/office/drawing/2014/main" id="{644C1B05-9AF4-4049-423D-F786EF68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66" y="1982120"/>
            <a:ext cx="3680322" cy="13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Python Code </a:t>
            </a:r>
            <a:r>
              <a:rPr lang="en-US" dirty="0">
                <a:ea typeface="+mj-lt"/>
                <a:cs typeface="+mj-lt"/>
              </a:rPr>
              <a:t>Caesar Cipher </a:t>
            </a:r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24ADF25-D092-56E6-6906-748D36CD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7" y="5337655"/>
            <a:ext cx="4039974" cy="1335054"/>
          </a:xfrm>
          <a:prstGeom prst="rect">
            <a:avLst/>
          </a:prstGeom>
        </p:spPr>
      </p:pic>
      <p:pic>
        <p:nvPicPr>
          <p:cNvPr id="11" name="Picture 14" descr="Text&#10;&#10;Description automatically generated">
            <a:extLst>
              <a:ext uri="{FF2B5EF4-FFF2-40B4-BE49-F238E27FC236}">
                <a16:creationId xmlns:a16="http://schemas.microsoft.com/office/drawing/2014/main" id="{644C1B05-9AF4-4049-423D-F786EF68C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20" y="4238810"/>
            <a:ext cx="2762015" cy="982970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9F9FD61-E004-D65C-7D97-0F5F376BA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554" y="894165"/>
            <a:ext cx="7197968" cy="58316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9C537B-E162-B83B-1E22-45D0F53F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47" y="1212164"/>
            <a:ext cx="4038018" cy="202334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/>
            <a:r>
              <a:rPr lang="en-US">
                <a:cs typeface="Calibri"/>
              </a:rPr>
              <a:t>For 'C' character is it index (zero based) 2 plus the key 3</a:t>
            </a:r>
            <a:endParaRPr lang="en-US"/>
          </a:p>
          <a:p>
            <a:pPr marL="342900" indent="-342900"/>
            <a:r>
              <a:rPr lang="en-US">
                <a:cs typeface="Calibri"/>
              </a:rPr>
              <a:t>2+3 = 5</a:t>
            </a:r>
            <a:endParaRPr lang="en-US"/>
          </a:p>
          <a:p>
            <a:pPr marL="342900" indent="-342900"/>
            <a:r>
              <a:rPr lang="en-US">
                <a:cs typeface="Calibri"/>
              </a:rPr>
              <a:t>5 Mod 26 = 5</a:t>
            </a:r>
          </a:p>
          <a:p>
            <a:pPr marL="342900" indent="-342900"/>
            <a:r>
              <a:rPr lang="en-US">
                <a:cs typeface="Calibri"/>
              </a:rPr>
              <a:t>Index 5 is the letter F</a:t>
            </a:r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A973EF72-C385-DF9C-387E-F04028AFD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6" y="3140015"/>
            <a:ext cx="4706815" cy="978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FD0A64-2BCE-61FE-E677-B1ECF88DDA6A}"/>
              </a:ext>
            </a:extLst>
          </p:cNvPr>
          <p:cNvSpPr/>
          <p:nvPr/>
        </p:nvSpPr>
        <p:spPr>
          <a:xfrm>
            <a:off x="6926383" y="2080844"/>
            <a:ext cx="3428999" cy="859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A8F534-9411-C473-C64C-C733140EB86F}"/>
              </a:ext>
            </a:extLst>
          </p:cNvPr>
          <p:cNvSpPr/>
          <p:nvPr/>
        </p:nvSpPr>
        <p:spPr>
          <a:xfrm>
            <a:off x="1250459" y="4239843"/>
            <a:ext cx="2588846" cy="42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924A5-3576-5349-7D11-C3745585D544}"/>
              </a:ext>
            </a:extLst>
          </p:cNvPr>
          <p:cNvSpPr/>
          <p:nvPr/>
        </p:nvSpPr>
        <p:spPr>
          <a:xfrm>
            <a:off x="752228" y="2334842"/>
            <a:ext cx="2100385" cy="32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008F5-5ABA-71FD-AC57-8F18E39EE904}"/>
              </a:ext>
            </a:extLst>
          </p:cNvPr>
          <p:cNvSpPr/>
          <p:nvPr/>
        </p:nvSpPr>
        <p:spPr>
          <a:xfrm>
            <a:off x="752228" y="2803765"/>
            <a:ext cx="2921000" cy="254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05B8D-BD75-4F2D-F6E8-0FEDDD848691}"/>
              </a:ext>
            </a:extLst>
          </p:cNvPr>
          <p:cNvSpPr/>
          <p:nvPr/>
        </p:nvSpPr>
        <p:spPr>
          <a:xfrm>
            <a:off x="1025766" y="5968996"/>
            <a:ext cx="195385" cy="254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31518F-A724-17A9-4E40-2AD5038AC0AE}"/>
              </a:ext>
            </a:extLst>
          </p:cNvPr>
          <p:cNvSpPr/>
          <p:nvPr/>
        </p:nvSpPr>
        <p:spPr>
          <a:xfrm>
            <a:off x="2071073" y="3585303"/>
            <a:ext cx="195385" cy="3028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44342-E34F-00D0-FDF4-A9204C4EB844}"/>
              </a:ext>
            </a:extLst>
          </p:cNvPr>
          <p:cNvSpPr/>
          <p:nvPr/>
        </p:nvSpPr>
        <p:spPr>
          <a:xfrm>
            <a:off x="4881204" y="6480857"/>
            <a:ext cx="1166628" cy="2894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87FF69-ACA3-0C69-C82B-A1EBC601BEFC}"/>
              </a:ext>
            </a:extLst>
          </p:cNvPr>
          <p:cNvSpPr/>
          <p:nvPr/>
        </p:nvSpPr>
        <p:spPr>
          <a:xfrm>
            <a:off x="4952088" y="5542330"/>
            <a:ext cx="1072572" cy="783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Go Code Example </a:t>
            </a:r>
            <a:r>
              <a:rPr lang="en-US" dirty="0">
                <a:ea typeface="+mj-lt"/>
                <a:cs typeface="+mj-lt"/>
              </a:rPr>
              <a:t>Caesar Cipher </a:t>
            </a:r>
            <a:r>
              <a:rPr lang="en-US" dirty="0">
                <a:cs typeface="Calibri Light"/>
              </a:rPr>
              <a:t>Encryption</a:t>
            </a:r>
            <a:endParaRPr lang="en-US"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104D14E-EFE3-28F2-30D6-A2F9DE5A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5" y="2550437"/>
            <a:ext cx="4843584" cy="317366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DFE64B-712D-1DBD-DB87-5242E3D8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631" y="1176724"/>
            <a:ext cx="5234353" cy="49148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A5EA55-3222-597B-E1DD-BA05E0C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47" y="1212164"/>
            <a:ext cx="4897710" cy="104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Step 1: Understand how to iterate through a string in go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34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Go Code Example </a:t>
            </a:r>
            <a:r>
              <a:rPr lang="en-US" dirty="0">
                <a:ea typeface="+mj-lt"/>
                <a:cs typeface="+mj-lt"/>
              </a:rPr>
              <a:t>Caesar Cipher </a:t>
            </a:r>
            <a:r>
              <a:rPr lang="en-US" dirty="0">
                <a:cs typeface="Calibri Light"/>
              </a:rPr>
              <a:t>Encryption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A5EA55-3222-597B-E1DD-BA05E0C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47" y="1212164"/>
            <a:ext cx="5610863" cy="10464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Step 2: Determine the character case </a:t>
            </a:r>
            <a:endParaRPr lang="en-US" dirty="0"/>
          </a:p>
          <a:p>
            <a:pPr marL="342900" indent="-342900"/>
            <a:r>
              <a:rPr lang="en-US" dirty="0">
                <a:ea typeface="+mn-lt"/>
                <a:cs typeface="+mn-lt"/>
              </a:rPr>
              <a:t>message := "Come over here Watson"</a:t>
            </a:r>
            <a:endParaRPr lang="en-US"/>
          </a:p>
        </p:txBody>
      </p:sp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87FE966-852C-F45B-EAA1-6B3D2955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69" y="1366311"/>
            <a:ext cx="4960815" cy="4955763"/>
          </a:xfrm>
          <a:prstGeom prst="rect">
            <a:avLst/>
          </a:prstGeom>
        </p:spPr>
      </p:pic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3EA89CD9-1D90-9A12-DF96-BB1E67BB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9" y="2528372"/>
            <a:ext cx="6221046" cy="31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209258-5DD7-2FDD-9415-2124851A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" y="105848"/>
            <a:ext cx="622853" cy="687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4276B-5E06-E185-6D88-68634FD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54687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Go Code Example </a:t>
            </a:r>
            <a:r>
              <a:rPr lang="en-US" dirty="0">
                <a:ea typeface="+mj-lt"/>
                <a:cs typeface="+mj-lt"/>
              </a:rPr>
              <a:t>Caesar Cipher </a:t>
            </a:r>
            <a:r>
              <a:rPr lang="en-US" dirty="0">
                <a:cs typeface="Calibri Light"/>
              </a:rPr>
              <a:t>Encryption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A5EA55-3222-597B-E1DD-BA05E0C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47" y="1212164"/>
            <a:ext cx="6656170" cy="684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Step 3: Find a character in the string 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761881F-8FE5-7D13-ECF8-50E54713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343300"/>
            <a:ext cx="4892430" cy="397870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9CB9900-3417-6F1D-36F2-D55A0E03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84" y="3081456"/>
            <a:ext cx="5517661" cy="12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3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Networking Protocol Layers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1AED17-83BC-036D-B83D-98371748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76" y="1271185"/>
            <a:ext cx="6846276" cy="49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8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C594DAD-D000-DF6A-EEB4-BBC5022E5575}"/>
              </a:ext>
            </a:extLst>
          </p:cNvPr>
          <p:cNvSpPr/>
          <p:nvPr/>
        </p:nvSpPr>
        <p:spPr>
          <a:xfrm>
            <a:off x="6271844" y="2237154"/>
            <a:ext cx="3936997" cy="2842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219468-1BFD-550A-1783-593771561E4A}"/>
              </a:ext>
            </a:extLst>
          </p:cNvPr>
          <p:cNvSpPr/>
          <p:nvPr/>
        </p:nvSpPr>
        <p:spPr>
          <a:xfrm>
            <a:off x="7014306" y="2706077"/>
            <a:ext cx="2539998" cy="1953843"/>
          </a:xfrm>
          <a:prstGeom prst="ellipse">
            <a:avLst/>
          </a:prstGeom>
          <a:solidFill>
            <a:schemeClr val="accent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Networking Protocol Layers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9CD5C-AE16-B3B2-9FCC-4C770D5063B3}"/>
              </a:ext>
            </a:extLst>
          </p:cNvPr>
          <p:cNvSpPr txBox="1"/>
          <p:nvPr/>
        </p:nvSpPr>
        <p:spPr>
          <a:xfrm>
            <a:off x="1768230" y="1338384"/>
            <a:ext cx="26767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Sender Build the Stack –Create the Onion 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1A264-AA1F-06B6-0E4B-A8282714BCC7}"/>
              </a:ext>
            </a:extLst>
          </p:cNvPr>
          <p:cNvSpPr txBox="1"/>
          <p:nvPr/>
        </p:nvSpPr>
        <p:spPr>
          <a:xfrm>
            <a:off x="6936153" y="1309076"/>
            <a:ext cx="34192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Receiver Deconstruct</a:t>
            </a:r>
            <a:r>
              <a:rPr lang="en-US" dirty="0">
                <a:ea typeface="+mn-lt"/>
                <a:cs typeface="+mn-lt"/>
              </a:rPr>
              <a:t> the Stack – peel the Onion layers</a:t>
            </a:r>
          </a:p>
          <a:p>
            <a:pPr algn="l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BEFE3-BC1A-CE68-40A3-F993F4254DDA}"/>
              </a:ext>
            </a:extLst>
          </p:cNvPr>
          <p:cNvSpPr/>
          <p:nvPr/>
        </p:nvSpPr>
        <p:spPr>
          <a:xfrm>
            <a:off x="7512537" y="3087077"/>
            <a:ext cx="1455615" cy="1182076"/>
          </a:xfrm>
          <a:prstGeom prst="ellipse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BA6AC9-3CEB-B3DA-31DC-B9D5C077873B}"/>
              </a:ext>
            </a:extLst>
          </p:cNvPr>
          <p:cNvSpPr/>
          <p:nvPr/>
        </p:nvSpPr>
        <p:spPr>
          <a:xfrm>
            <a:off x="1055074" y="2325077"/>
            <a:ext cx="3936997" cy="2842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C98F15-7901-023A-314D-FE88CA3A3235}"/>
              </a:ext>
            </a:extLst>
          </p:cNvPr>
          <p:cNvSpPr/>
          <p:nvPr/>
        </p:nvSpPr>
        <p:spPr>
          <a:xfrm>
            <a:off x="1797536" y="2794000"/>
            <a:ext cx="2539998" cy="1953843"/>
          </a:xfrm>
          <a:prstGeom prst="ellipse">
            <a:avLst/>
          </a:prstGeom>
          <a:solidFill>
            <a:schemeClr val="accent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343A02-29F0-25AD-1350-5046FADC3D77}"/>
              </a:ext>
            </a:extLst>
          </p:cNvPr>
          <p:cNvSpPr/>
          <p:nvPr/>
        </p:nvSpPr>
        <p:spPr>
          <a:xfrm>
            <a:off x="2295767" y="3175000"/>
            <a:ext cx="1455615" cy="1182076"/>
          </a:xfrm>
          <a:prstGeom prst="ellipse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35459-5A9A-4DD6-8F13-C2C5B59FDEBC}"/>
              </a:ext>
            </a:extLst>
          </p:cNvPr>
          <p:cNvSpPr txBox="1"/>
          <p:nvPr/>
        </p:nvSpPr>
        <p:spPr>
          <a:xfrm>
            <a:off x="7893537" y="3126153"/>
            <a:ext cx="918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955E6-3525-9DA7-01AE-65FA58740DC3}"/>
              </a:ext>
            </a:extLst>
          </p:cNvPr>
          <p:cNvSpPr txBox="1"/>
          <p:nvPr/>
        </p:nvSpPr>
        <p:spPr>
          <a:xfrm>
            <a:off x="7971690" y="2754921"/>
            <a:ext cx="771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25993C-DB23-8FC8-E330-C022109688F1}"/>
              </a:ext>
            </a:extLst>
          </p:cNvPr>
          <p:cNvSpPr txBox="1"/>
          <p:nvPr/>
        </p:nvSpPr>
        <p:spPr>
          <a:xfrm>
            <a:off x="8079153" y="2325076"/>
            <a:ext cx="615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695941-CF7C-4D0A-3D98-F0A77FFD1E1B}"/>
              </a:ext>
            </a:extLst>
          </p:cNvPr>
          <p:cNvSpPr txBox="1"/>
          <p:nvPr/>
        </p:nvSpPr>
        <p:spPr>
          <a:xfrm>
            <a:off x="2745151" y="2833074"/>
            <a:ext cx="771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A82B16-5170-5EBB-E649-B5AAF1698CF9}"/>
              </a:ext>
            </a:extLst>
          </p:cNvPr>
          <p:cNvSpPr txBox="1"/>
          <p:nvPr/>
        </p:nvSpPr>
        <p:spPr>
          <a:xfrm>
            <a:off x="2852614" y="2403229"/>
            <a:ext cx="615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006206-8D19-C1A5-8D7B-A88C38D94F72}"/>
              </a:ext>
            </a:extLst>
          </p:cNvPr>
          <p:cNvSpPr/>
          <p:nvPr/>
        </p:nvSpPr>
        <p:spPr>
          <a:xfrm>
            <a:off x="7834920" y="3458307"/>
            <a:ext cx="859693" cy="7131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B9F69-66C2-549F-6C40-2638B8C409BD}"/>
              </a:ext>
            </a:extLst>
          </p:cNvPr>
          <p:cNvSpPr txBox="1"/>
          <p:nvPr/>
        </p:nvSpPr>
        <p:spPr>
          <a:xfrm>
            <a:off x="7981460" y="3585307"/>
            <a:ext cx="615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4564B2-0A4D-016E-FF3F-EE5FB6FFB5BC}"/>
              </a:ext>
            </a:extLst>
          </p:cNvPr>
          <p:cNvSpPr txBox="1"/>
          <p:nvPr/>
        </p:nvSpPr>
        <p:spPr>
          <a:xfrm>
            <a:off x="2647460" y="3214076"/>
            <a:ext cx="918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86D1CA-70FF-DCEA-35DE-ED31207E6350}"/>
              </a:ext>
            </a:extLst>
          </p:cNvPr>
          <p:cNvSpPr/>
          <p:nvPr/>
        </p:nvSpPr>
        <p:spPr>
          <a:xfrm>
            <a:off x="2608381" y="3516922"/>
            <a:ext cx="859693" cy="7131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97D44-860F-E75A-1E31-F31D2D824658}"/>
              </a:ext>
            </a:extLst>
          </p:cNvPr>
          <p:cNvSpPr txBox="1"/>
          <p:nvPr/>
        </p:nvSpPr>
        <p:spPr>
          <a:xfrm>
            <a:off x="2754921" y="3643922"/>
            <a:ext cx="615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426335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8594457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Random numbers are used with Encryption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can get ranges of random numbers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can set seeds and IV initialization vectors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Since the random method is just an algorithm we can set the Seed() value</a:t>
            </a: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11" descr="Text&#10;&#10;Description automatically generated">
            <a:extLst>
              <a:ext uri="{FF2B5EF4-FFF2-40B4-BE49-F238E27FC236}">
                <a16:creationId xmlns:a16="http://schemas.microsoft.com/office/drawing/2014/main" id="{30FAF77D-6AF0-1EFD-4175-0DF0FFF7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" y="3924800"/>
            <a:ext cx="5429738" cy="1890324"/>
          </a:xfrm>
          <a:prstGeom prst="rect">
            <a:avLst/>
          </a:prstGeom>
        </p:spPr>
      </p:pic>
      <p:pic>
        <p:nvPicPr>
          <p:cNvPr id="12" name="Picture 8" descr="Text&#10;&#10;Description automatically generated">
            <a:extLst>
              <a:ext uri="{FF2B5EF4-FFF2-40B4-BE49-F238E27FC236}">
                <a16:creationId xmlns:a16="http://schemas.microsoft.com/office/drawing/2014/main" id="{1260A469-163F-258B-C619-1B100952E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477" y="3803793"/>
            <a:ext cx="4599354" cy="20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3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623061" cy="957184"/>
          </a:xfrm>
        </p:spPr>
        <p:txBody>
          <a:bodyPr>
            <a:normAutofit/>
          </a:bodyPr>
          <a:lstStyle/>
          <a:p>
            <a:r>
              <a:rPr lang="en-US" dirty="0"/>
              <a:t>Python Code Example Generating Random Numbers &amp; Strings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9" descr="Text&#10;&#10;Description automatically generated">
            <a:extLst>
              <a:ext uri="{FF2B5EF4-FFF2-40B4-BE49-F238E27FC236}">
                <a16:creationId xmlns:a16="http://schemas.microsoft.com/office/drawing/2014/main" id="{3E31CABB-10B6-735A-8A71-3DD28CB6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7" y="1356494"/>
            <a:ext cx="5605584" cy="5082857"/>
          </a:xfrm>
          <a:prstGeom prst="rect">
            <a:avLst/>
          </a:prstGeom>
        </p:spPr>
      </p:pic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6A602DB2-D158-C403-3D72-3DBDD775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08" y="2645031"/>
            <a:ext cx="5429738" cy="18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6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Go Code Example Generating Random Numbers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4F8D664-5868-1689-5F41-FD0AB0A8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5" y="1394966"/>
            <a:ext cx="4276969" cy="300322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9B4BD6B-6A07-F10C-120B-4265A5DC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77" y="4595101"/>
            <a:ext cx="4599354" cy="2063951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F06F33A-749B-E768-B0D9-39B0C665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861" y="1564722"/>
            <a:ext cx="5664199" cy="45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Go Code Example Generating Random Strings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57AA57-9742-101F-68FE-7E38606B4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340795"/>
            <a:ext cx="8927122" cy="356095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A18AEA3-779C-2112-18A9-04CC5992C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24" y="5190994"/>
            <a:ext cx="9581661" cy="11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/>
              <a:t>Base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6523381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Base64 encoding represents binary data (i.e., images, video, audio) in an ASCII string format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input data is called the message and the output is called the hash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Is it used to protect the payload during transfer or storage so that meta characters are not interpreted</a:t>
            </a: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486BE0-B719-7874-5517-8B73DAF8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016" y="432145"/>
            <a:ext cx="3251200" cy="2750323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F43A71-EFD4-BE0D-5CE9-1C6C8058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015" y="3430169"/>
            <a:ext cx="3456353" cy="3026124"/>
          </a:xfrm>
          <a:prstGeom prst="rect">
            <a:avLst/>
          </a:prstGeom>
        </p:spPr>
      </p:pic>
      <p:pic>
        <p:nvPicPr>
          <p:cNvPr id="9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5057DA7C-00B4-F9E0-9486-613EE56AE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5223017"/>
            <a:ext cx="1609970" cy="602966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58C00C8D-F2BE-E72C-6EAF-36B9C24FA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938" y="2135939"/>
            <a:ext cx="1609970" cy="6029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4B2DD1-B692-DCF3-81EE-34717E9BD30B}"/>
              </a:ext>
            </a:extLst>
          </p:cNvPr>
          <p:cNvSpPr/>
          <p:nvPr/>
        </p:nvSpPr>
        <p:spPr>
          <a:xfrm>
            <a:off x="8069384" y="459153"/>
            <a:ext cx="1445846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6F3BF-72B6-BE1B-350E-EFDE76806381}"/>
              </a:ext>
            </a:extLst>
          </p:cNvPr>
          <p:cNvSpPr/>
          <p:nvPr/>
        </p:nvSpPr>
        <p:spPr>
          <a:xfrm>
            <a:off x="8069384" y="2735384"/>
            <a:ext cx="2549769" cy="4493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45FBD-73DA-7DD1-49A5-DCF3D24DAE35}"/>
              </a:ext>
            </a:extLst>
          </p:cNvPr>
          <p:cNvSpPr/>
          <p:nvPr/>
        </p:nvSpPr>
        <p:spPr>
          <a:xfrm>
            <a:off x="8137768" y="3468075"/>
            <a:ext cx="2637692" cy="4200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B01F2B-E6FC-DD19-94F6-B27DD37E0C3B}"/>
              </a:ext>
            </a:extLst>
          </p:cNvPr>
          <p:cNvSpPr/>
          <p:nvPr/>
        </p:nvSpPr>
        <p:spPr>
          <a:xfrm>
            <a:off x="8137768" y="5910382"/>
            <a:ext cx="1377462" cy="4200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139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D29E7"/>
      </a:accent1>
      <a:accent2>
        <a:srgbClr val="7C17D5"/>
      </a:accent2>
      <a:accent3>
        <a:srgbClr val="432DE7"/>
      </a:accent3>
      <a:accent4>
        <a:srgbClr val="1750D5"/>
      </a:accent4>
      <a:accent5>
        <a:srgbClr val="29B1E7"/>
      </a:accent5>
      <a:accent6>
        <a:srgbClr val="15C1AA"/>
      </a:accent6>
      <a:hlink>
        <a:srgbClr val="3A9F3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AdornVTI</vt:lpstr>
      <vt:lpstr>Office Theme</vt:lpstr>
      <vt:lpstr>IST 402 Network Security Random Numbers, Base Encoding,  Hashing, Ciphers LM1</vt:lpstr>
      <vt:lpstr>TLS Transport Layer Security</vt:lpstr>
      <vt:lpstr>Networking Protocol Layers</vt:lpstr>
      <vt:lpstr>Networking Protocol Layers</vt:lpstr>
      <vt:lpstr>Generating Random Numbers</vt:lpstr>
      <vt:lpstr>Python Code Example Generating Random Numbers &amp; Strings</vt:lpstr>
      <vt:lpstr>Go Code Example Generating Random Numbers</vt:lpstr>
      <vt:lpstr>Go Code Example Generating Random Strings</vt:lpstr>
      <vt:lpstr>Base Encoding</vt:lpstr>
      <vt:lpstr>Python Code Example Base Encoding</vt:lpstr>
      <vt:lpstr>Go Code Example Base Encoding</vt:lpstr>
      <vt:lpstr>Message Digest Algorithms</vt:lpstr>
      <vt:lpstr>Message Digest Algorithms Usage</vt:lpstr>
      <vt:lpstr>Python SHA 256 Code Example</vt:lpstr>
      <vt:lpstr>Go SHA256 Code Example</vt:lpstr>
      <vt:lpstr>HMAC Hash based Message Authentication Code</vt:lpstr>
      <vt:lpstr>Python HMAC Code Example</vt:lpstr>
      <vt:lpstr>Go HMAC Code Example</vt:lpstr>
      <vt:lpstr>Brute Force Attack</vt:lpstr>
      <vt:lpstr>Python Code Example Caesar Cipher Encryption</vt:lpstr>
      <vt:lpstr>Python Code Caesar Cipher Example Decryption</vt:lpstr>
      <vt:lpstr>Python Code Caesar Cipher Example</vt:lpstr>
      <vt:lpstr>Go Code Example Caesar Cipher Encryption</vt:lpstr>
      <vt:lpstr>Go Code Example Caesar Cipher Encryption</vt:lpstr>
      <vt:lpstr>Go Code Example Caesar Cipher 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463</cp:revision>
  <dcterms:created xsi:type="dcterms:W3CDTF">2022-12-20T03:23:18Z</dcterms:created>
  <dcterms:modified xsi:type="dcterms:W3CDTF">2023-03-15T11:41:58Z</dcterms:modified>
</cp:coreProperties>
</file>