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A510F-C243-4A5E-92FE-1D391E5BAD8A}" type="datetimeFigureOut">
              <a:rPr lang="en-US" smtClean="0"/>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D4CD8-DF90-4D29-90F4-59622E36EC04}" type="slidenum">
              <a:rPr lang="en-US" smtClean="0"/>
              <a:t>‹#›</a:t>
            </a:fld>
            <a:endParaRPr lang="en-US"/>
          </a:p>
        </p:txBody>
      </p:sp>
    </p:spTree>
    <p:extLst>
      <p:ext uri="{BB962C8B-B14F-4D97-AF65-F5344CB8AC3E}">
        <p14:creationId xmlns:p14="http://schemas.microsoft.com/office/powerpoint/2010/main" val="211665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google.com/presentation/d/1xVc7-k6WqaVUYDdcwRTgSSwiFcDWBCrx/edit#slide=id.p1"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a4d44b3cb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https://docs.google.com/presentation/d/1xVc7-k6WqaVUYDdcwRTgSSwiFcDWBCrx/edit#slide=id.p1</a:t>
            </a:r>
            <a:endParaRPr dirty="0"/>
          </a:p>
          <a:p>
            <a:pPr marL="0" lvl="0" indent="0" algn="l" rtl="0">
              <a:spcBef>
                <a:spcPts val="0"/>
              </a:spcBef>
              <a:spcAft>
                <a:spcPts val="0"/>
              </a:spcAft>
              <a:buNone/>
            </a:pPr>
            <a:endParaRPr dirty="0"/>
          </a:p>
        </p:txBody>
      </p:sp>
      <p:sp>
        <p:nvSpPr>
          <p:cNvPr id="201" name="Google Shape;201;g1a4d44b3cbb_0_256: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AAEF-886E-A5A3-1E92-0ADB418008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CA3386-3E78-08E4-CEA1-AE09889C69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A48AE2-A768-2E32-F3AE-6C7D0A641E50}"/>
              </a:ext>
            </a:extLst>
          </p:cNvPr>
          <p:cNvSpPr>
            <a:spLocks noGrp="1"/>
          </p:cNvSpPr>
          <p:nvPr>
            <p:ph type="dt" sz="half" idx="10"/>
          </p:nvPr>
        </p:nvSpPr>
        <p:spPr/>
        <p:txBody>
          <a:bodyPr/>
          <a:lstStyle/>
          <a:p>
            <a:fld id="{661B5180-8949-412C-9F5F-F9676B1B6777}" type="datetimeFigureOut">
              <a:rPr lang="en-US" smtClean="0"/>
              <a:t>2/1/2023</a:t>
            </a:fld>
            <a:endParaRPr lang="en-US"/>
          </a:p>
        </p:txBody>
      </p:sp>
      <p:sp>
        <p:nvSpPr>
          <p:cNvPr id="5" name="Footer Placeholder 4">
            <a:extLst>
              <a:ext uri="{FF2B5EF4-FFF2-40B4-BE49-F238E27FC236}">
                <a16:creationId xmlns:a16="http://schemas.microsoft.com/office/drawing/2014/main" id="{C19F564A-C702-6B03-AD04-40C66D870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3F477-F76B-D94F-A290-0F088B99A0DE}"/>
              </a:ext>
            </a:extLst>
          </p:cNvPr>
          <p:cNvSpPr>
            <a:spLocks noGrp="1"/>
          </p:cNvSpPr>
          <p:nvPr>
            <p:ph type="sldNum" sz="quarter" idx="12"/>
          </p:nvPr>
        </p:nvSpPr>
        <p:spPr/>
        <p:txBody>
          <a:bodyPr/>
          <a:lstStyle/>
          <a:p>
            <a:fld id="{8BE3E89D-6083-4165-9811-BD0EBE1C9CAC}" type="slidenum">
              <a:rPr lang="en-US" smtClean="0"/>
              <a:t>‹#›</a:t>
            </a:fld>
            <a:endParaRPr lang="en-US"/>
          </a:p>
        </p:txBody>
      </p:sp>
    </p:spTree>
    <p:extLst>
      <p:ext uri="{BB962C8B-B14F-4D97-AF65-F5344CB8AC3E}">
        <p14:creationId xmlns:p14="http://schemas.microsoft.com/office/powerpoint/2010/main" val="265479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B2D2-65F1-9276-FF81-EA97E51578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D509EF-C228-8E10-12AC-DD196E9B77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021A4-EF5C-683D-0F01-451AF2B78708}"/>
              </a:ext>
            </a:extLst>
          </p:cNvPr>
          <p:cNvSpPr>
            <a:spLocks noGrp="1"/>
          </p:cNvSpPr>
          <p:nvPr>
            <p:ph type="dt" sz="half" idx="10"/>
          </p:nvPr>
        </p:nvSpPr>
        <p:spPr/>
        <p:txBody>
          <a:bodyPr/>
          <a:lstStyle/>
          <a:p>
            <a:fld id="{661B5180-8949-412C-9F5F-F9676B1B6777}" type="datetimeFigureOut">
              <a:rPr lang="en-US" smtClean="0"/>
              <a:t>2/1/2023</a:t>
            </a:fld>
            <a:endParaRPr lang="en-US"/>
          </a:p>
        </p:txBody>
      </p:sp>
      <p:sp>
        <p:nvSpPr>
          <p:cNvPr id="5" name="Footer Placeholder 4">
            <a:extLst>
              <a:ext uri="{FF2B5EF4-FFF2-40B4-BE49-F238E27FC236}">
                <a16:creationId xmlns:a16="http://schemas.microsoft.com/office/drawing/2014/main" id="{5C3C0C10-8687-D9E0-A358-1203A7405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87277-702A-C3FA-B32A-72FE73989F9A}"/>
              </a:ext>
            </a:extLst>
          </p:cNvPr>
          <p:cNvSpPr>
            <a:spLocks noGrp="1"/>
          </p:cNvSpPr>
          <p:nvPr>
            <p:ph type="sldNum" sz="quarter" idx="12"/>
          </p:nvPr>
        </p:nvSpPr>
        <p:spPr/>
        <p:txBody>
          <a:bodyPr/>
          <a:lstStyle/>
          <a:p>
            <a:fld id="{8BE3E89D-6083-4165-9811-BD0EBE1C9CAC}" type="slidenum">
              <a:rPr lang="en-US" smtClean="0"/>
              <a:t>‹#›</a:t>
            </a:fld>
            <a:endParaRPr lang="en-US"/>
          </a:p>
        </p:txBody>
      </p:sp>
    </p:spTree>
    <p:extLst>
      <p:ext uri="{BB962C8B-B14F-4D97-AF65-F5344CB8AC3E}">
        <p14:creationId xmlns:p14="http://schemas.microsoft.com/office/powerpoint/2010/main" val="319068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B18DA6-8A8B-72CC-3B60-17FDDC6A8E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8E56B9-C802-57C7-6FAD-D75DF13FAE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D92CB-F111-96BA-C5A0-6A598FD7C1E3}"/>
              </a:ext>
            </a:extLst>
          </p:cNvPr>
          <p:cNvSpPr>
            <a:spLocks noGrp="1"/>
          </p:cNvSpPr>
          <p:nvPr>
            <p:ph type="dt" sz="half" idx="10"/>
          </p:nvPr>
        </p:nvSpPr>
        <p:spPr/>
        <p:txBody>
          <a:bodyPr/>
          <a:lstStyle/>
          <a:p>
            <a:fld id="{661B5180-8949-412C-9F5F-F9676B1B6777}" type="datetimeFigureOut">
              <a:rPr lang="en-US" smtClean="0"/>
              <a:t>2/1/2023</a:t>
            </a:fld>
            <a:endParaRPr lang="en-US"/>
          </a:p>
        </p:txBody>
      </p:sp>
      <p:sp>
        <p:nvSpPr>
          <p:cNvPr id="5" name="Footer Placeholder 4">
            <a:extLst>
              <a:ext uri="{FF2B5EF4-FFF2-40B4-BE49-F238E27FC236}">
                <a16:creationId xmlns:a16="http://schemas.microsoft.com/office/drawing/2014/main" id="{7C1A54F1-E78C-B4C0-B405-121713E86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6D5B3-F87C-58CB-B660-5B68BF72D117}"/>
              </a:ext>
            </a:extLst>
          </p:cNvPr>
          <p:cNvSpPr>
            <a:spLocks noGrp="1"/>
          </p:cNvSpPr>
          <p:nvPr>
            <p:ph type="sldNum" sz="quarter" idx="12"/>
          </p:nvPr>
        </p:nvSpPr>
        <p:spPr/>
        <p:txBody>
          <a:bodyPr/>
          <a:lstStyle/>
          <a:p>
            <a:fld id="{8BE3E89D-6083-4165-9811-BD0EBE1C9CAC}" type="slidenum">
              <a:rPr lang="en-US" smtClean="0"/>
              <a:t>‹#›</a:t>
            </a:fld>
            <a:endParaRPr lang="en-US"/>
          </a:p>
        </p:txBody>
      </p:sp>
    </p:spTree>
    <p:extLst>
      <p:ext uri="{BB962C8B-B14F-4D97-AF65-F5344CB8AC3E}">
        <p14:creationId xmlns:p14="http://schemas.microsoft.com/office/powerpoint/2010/main" val="109769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AD09-EFB4-77F2-FFCA-7DECCDEFF3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244ECF-A091-2AF6-FF64-2935F6BC9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566A0D-BE53-6BB8-4233-1D6F84A15B5E}"/>
              </a:ext>
            </a:extLst>
          </p:cNvPr>
          <p:cNvSpPr>
            <a:spLocks noGrp="1"/>
          </p:cNvSpPr>
          <p:nvPr>
            <p:ph type="dt" sz="half" idx="10"/>
          </p:nvPr>
        </p:nvSpPr>
        <p:spPr/>
        <p:txBody>
          <a:bodyPr/>
          <a:lstStyle/>
          <a:p>
            <a:fld id="{661B5180-8949-412C-9F5F-F9676B1B6777}" type="datetimeFigureOut">
              <a:rPr lang="en-US" smtClean="0"/>
              <a:t>2/1/2023</a:t>
            </a:fld>
            <a:endParaRPr lang="en-US"/>
          </a:p>
        </p:txBody>
      </p:sp>
      <p:sp>
        <p:nvSpPr>
          <p:cNvPr id="5" name="Footer Placeholder 4">
            <a:extLst>
              <a:ext uri="{FF2B5EF4-FFF2-40B4-BE49-F238E27FC236}">
                <a16:creationId xmlns:a16="http://schemas.microsoft.com/office/drawing/2014/main" id="{66DF22D4-08B8-23A6-F5BD-CC5361BF7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FBA68-81D3-8469-581A-BF7FCC830E3A}"/>
              </a:ext>
            </a:extLst>
          </p:cNvPr>
          <p:cNvSpPr>
            <a:spLocks noGrp="1"/>
          </p:cNvSpPr>
          <p:nvPr>
            <p:ph type="sldNum" sz="quarter" idx="12"/>
          </p:nvPr>
        </p:nvSpPr>
        <p:spPr/>
        <p:txBody>
          <a:bodyPr/>
          <a:lstStyle/>
          <a:p>
            <a:fld id="{8BE3E89D-6083-4165-9811-BD0EBE1C9CAC}" type="slidenum">
              <a:rPr lang="en-US" smtClean="0"/>
              <a:t>‹#›</a:t>
            </a:fld>
            <a:endParaRPr lang="en-US"/>
          </a:p>
        </p:txBody>
      </p:sp>
    </p:spTree>
    <p:extLst>
      <p:ext uri="{BB962C8B-B14F-4D97-AF65-F5344CB8AC3E}">
        <p14:creationId xmlns:p14="http://schemas.microsoft.com/office/powerpoint/2010/main" val="1347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53E9-A57D-076F-4213-455E377E1D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98AF1D-2ADC-E6F3-F4CC-E7E1EF8CC4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DC3C0A-FAD1-0BAC-DAD8-C2F05E030301}"/>
              </a:ext>
            </a:extLst>
          </p:cNvPr>
          <p:cNvSpPr>
            <a:spLocks noGrp="1"/>
          </p:cNvSpPr>
          <p:nvPr>
            <p:ph type="dt" sz="half" idx="10"/>
          </p:nvPr>
        </p:nvSpPr>
        <p:spPr/>
        <p:txBody>
          <a:bodyPr/>
          <a:lstStyle/>
          <a:p>
            <a:fld id="{661B5180-8949-412C-9F5F-F9676B1B6777}" type="datetimeFigureOut">
              <a:rPr lang="en-US" smtClean="0"/>
              <a:t>2/1/2023</a:t>
            </a:fld>
            <a:endParaRPr lang="en-US"/>
          </a:p>
        </p:txBody>
      </p:sp>
      <p:sp>
        <p:nvSpPr>
          <p:cNvPr id="5" name="Footer Placeholder 4">
            <a:extLst>
              <a:ext uri="{FF2B5EF4-FFF2-40B4-BE49-F238E27FC236}">
                <a16:creationId xmlns:a16="http://schemas.microsoft.com/office/drawing/2014/main" id="{5CF9700A-2D4A-04C0-6E9E-41890CFA6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02D99-E6CF-111E-3F00-44C49B42505E}"/>
              </a:ext>
            </a:extLst>
          </p:cNvPr>
          <p:cNvSpPr>
            <a:spLocks noGrp="1"/>
          </p:cNvSpPr>
          <p:nvPr>
            <p:ph type="sldNum" sz="quarter" idx="12"/>
          </p:nvPr>
        </p:nvSpPr>
        <p:spPr/>
        <p:txBody>
          <a:bodyPr/>
          <a:lstStyle/>
          <a:p>
            <a:fld id="{8BE3E89D-6083-4165-9811-BD0EBE1C9CAC}" type="slidenum">
              <a:rPr lang="en-US" smtClean="0"/>
              <a:t>‹#›</a:t>
            </a:fld>
            <a:endParaRPr lang="en-US"/>
          </a:p>
        </p:txBody>
      </p:sp>
    </p:spTree>
    <p:extLst>
      <p:ext uri="{BB962C8B-B14F-4D97-AF65-F5344CB8AC3E}">
        <p14:creationId xmlns:p14="http://schemas.microsoft.com/office/powerpoint/2010/main" val="112002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CB59-3AED-5FB7-0384-2B12E40956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B20D50-AAD5-A80C-A114-003C7BB9FF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ECAA08-51EB-C55A-AAAD-07F2B7BB0F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B4A77A-5A14-CAA7-B605-3D44583AB618}"/>
              </a:ext>
            </a:extLst>
          </p:cNvPr>
          <p:cNvSpPr>
            <a:spLocks noGrp="1"/>
          </p:cNvSpPr>
          <p:nvPr>
            <p:ph type="dt" sz="half" idx="10"/>
          </p:nvPr>
        </p:nvSpPr>
        <p:spPr/>
        <p:txBody>
          <a:bodyPr/>
          <a:lstStyle/>
          <a:p>
            <a:fld id="{661B5180-8949-412C-9F5F-F9676B1B6777}" type="datetimeFigureOut">
              <a:rPr lang="en-US" smtClean="0"/>
              <a:t>2/1/2023</a:t>
            </a:fld>
            <a:endParaRPr lang="en-US"/>
          </a:p>
        </p:txBody>
      </p:sp>
      <p:sp>
        <p:nvSpPr>
          <p:cNvPr id="6" name="Footer Placeholder 5">
            <a:extLst>
              <a:ext uri="{FF2B5EF4-FFF2-40B4-BE49-F238E27FC236}">
                <a16:creationId xmlns:a16="http://schemas.microsoft.com/office/drawing/2014/main" id="{C37E83CE-FD35-BC46-21AE-8B0D1DD061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8FE962-1EEB-2C11-FF24-311A7C5FB07D}"/>
              </a:ext>
            </a:extLst>
          </p:cNvPr>
          <p:cNvSpPr>
            <a:spLocks noGrp="1"/>
          </p:cNvSpPr>
          <p:nvPr>
            <p:ph type="sldNum" sz="quarter" idx="12"/>
          </p:nvPr>
        </p:nvSpPr>
        <p:spPr/>
        <p:txBody>
          <a:bodyPr/>
          <a:lstStyle/>
          <a:p>
            <a:fld id="{8BE3E89D-6083-4165-9811-BD0EBE1C9CAC}" type="slidenum">
              <a:rPr lang="en-US" smtClean="0"/>
              <a:t>‹#›</a:t>
            </a:fld>
            <a:endParaRPr lang="en-US"/>
          </a:p>
        </p:txBody>
      </p:sp>
    </p:spTree>
    <p:extLst>
      <p:ext uri="{BB962C8B-B14F-4D97-AF65-F5344CB8AC3E}">
        <p14:creationId xmlns:p14="http://schemas.microsoft.com/office/powerpoint/2010/main" val="275842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DD7D-C29B-4111-E747-4CC39FD538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50B2E1-22C9-CB61-2F31-C896906319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FAA2C4-79CD-B1BF-2B7E-7225F62968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72A3A8-5DD4-3E0B-C62F-8D30F800DA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10FF1-7E3E-2375-7EC9-5303AF1AC8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629324-D6B6-B93B-C92B-DA03BF9E4584}"/>
              </a:ext>
            </a:extLst>
          </p:cNvPr>
          <p:cNvSpPr>
            <a:spLocks noGrp="1"/>
          </p:cNvSpPr>
          <p:nvPr>
            <p:ph type="dt" sz="half" idx="10"/>
          </p:nvPr>
        </p:nvSpPr>
        <p:spPr/>
        <p:txBody>
          <a:bodyPr/>
          <a:lstStyle/>
          <a:p>
            <a:fld id="{661B5180-8949-412C-9F5F-F9676B1B6777}" type="datetimeFigureOut">
              <a:rPr lang="en-US" smtClean="0"/>
              <a:t>2/1/2023</a:t>
            </a:fld>
            <a:endParaRPr lang="en-US"/>
          </a:p>
        </p:txBody>
      </p:sp>
      <p:sp>
        <p:nvSpPr>
          <p:cNvPr id="8" name="Footer Placeholder 7">
            <a:extLst>
              <a:ext uri="{FF2B5EF4-FFF2-40B4-BE49-F238E27FC236}">
                <a16:creationId xmlns:a16="http://schemas.microsoft.com/office/drawing/2014/main" id="{E2E983D4-B067-333D-DBCB-750D0C0593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5EAC85-4474-0F42-1D20-5709F332205F}"/>
              </a:ext>
            </a:extLst>
          </p:cNvPr>
          <p:cNvSpPr>
            <a:spLocks noGrp="1"/>
          </p:cNvSpPr>
          <p:nvPr>
            <p:ph type="sldNum" sz="quarter" idx="12"/>
          </p:nvPr>
        </p:nvSpPr>
        <p:spPr/>
        <p:txBody>
          <a:bodyPr/>
          <a:lstStyle/>
          <a:p>
            <a:fld id="{8BE3E89D-6083-4165-9811-BD0EBE1C9CAC}" type="slidenum">
              <a:rPr lang="en-US" smtClean="0"/>
              <a:t>‹#›</a:t>
            </a:fld>
            <a:endParaRPr lang="en-US"/>
          </a:p>
        </p:txBody>
      </p:sp>
    </p:spTree>
    <p:extLst>
      <p:ext uri="{BB962C8B-B14F-4D97-AF65-F5344CB8AC3E}">
        <p14:creationId xmlns:p14="http://schemas.microsoft.com/office/powerpoint/2010/main" val="3988915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2294-681F-86DE-D8D4-395BD87129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629FE9-CB76-AC2F-C14C-6669E495E4B2}"/>
              </a:ext>
            </a:extLst>
          </p:cNvPr>
          <p:cNvSpPr>
            <a:spLocks noGrp="1"/>
          </p:cNvSpPr>
          <p:nvPr>
            <p:ph type="dt" sz="half" idx="10"/>
          </p:nvPr>
        </p:nvSpPr>
        <p:spPr/>
        <p:txBody>
          <a:bodyPr/>
          <a:lstStyle/>
          <a:p>
            <a:fld id="{661B5180-8949-412C-9F5F-F9676B1B6777}" type="datetimeFigureOut">
              <a:rPr lang="en-US" smtClean="0"/>
              <a:t>2/1/2023</a:t>
            </a:fld>
            <a:endParaRPr lang="en-US"/>
          </a:p>
        </p:txBody>
      </p:sp>
      <p:sp>
        <p:nvSpPr>
          <p:cNvPr id="4" name="Footer Placeholder 3">
            <a:extLst>
              <a:ext uri="{FF2B5EF4-FFF2-40B4-BE49-F238E27FC236}">
                <a16:creationId xmlns:a16="http://schemas.microsoft.com/office/drawing/2014/main" id="{F2691C61-2B09-B248-8B9B-7B504E6FDC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963771-9453-2DF0-5E72-5B5A8DA6E443}"/>
              </a:ext>
            </a:extLst>
          </p:cNvPr>
          <p:cNvSpPr>
            <a:spLocks noGrp="1"/>
          </p:cNvSpPr>
          <p:nvPr>
            <p:ph type="sldNum" sz="quarter" idx="12"/>
          </p:nvPr>
        </p:nvSpPr>
        <p:spPr/>
        <p:txBody>
          <a:bodyPr/>
          <a:lstStyle/>
          <a:p>
            <a:fld id="{8BE3E89D-6083-4165-9811-BD0EBE1C9CAC}" type="slidenum">
              <a:rPr lang="en-US" smtClean="0"/>
              <a:t>‹#›</a:t>
            </a:fld>
            <a:endParaRPr lang="en-US"/>
          </a:p>
        </p:txBody>
      </p:sp>
    </p:spTree>
    <p:extLst>
      <p:ext uri="{BB962C8B-B14F-4D97-AF65-F5344CB8AC3E}">
        <p14:creationId xmlns:p14="http://schemas.microsoft.com/office/powerpoint/2010/main" val="112229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D4DF46-2EDB-6845-B50E-1EB33BF67066}"/>
              </a:ext>
            </a:extLst>
          </p:cNvPr>
          <p:cNvSpPr>
            <a:spLocks noGrp="1"/>
          </p:cNvSpPr>
          <p:nvPr>
            <p:ph type="dt" sz="half" idx="10"/>
          </p:nvPr>
        </p:nvSpPr>
        <p:spPr/>
        <p:txBody>
          <a:bodyPr/>
          <a:lstStyle/>
          <a:p>
            <a:fld id="{661B5180-8949-412C-9F5F-F9676B1B6777}" type="datetimeFigureOut">
              <a:rPr lang="en-US" smtClean="0"/>
              <a:t>2/1/2023</a:t>
            </a:fld>
            <a:endParaRPr lang="en-US"/>
          </a:p>
        </p:txBody>
      </p:sp>
      <p:sp>
        <p:nvSpPr>
          <p:cNvPr id="3" name="Footer Placeholder 2">
            <a:extLst>
              <a:ext uri="{FF2B5EF4-FFF2-40B4-BE49-F238E27FC236}">
                <a16:creationId xmlns:a16="http://schemas.microsoft.com/office/drawing/2014/main" id="{25CFEB98-F7F2-F501-FBE2-BA0B72C119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C8ACE4-C373-1940-DC81-B89F2E4366A8}"/>
              </a:ext>
            </a:extLst>
          </p:cNvPr>
          <p:cNvSpPr>
            <a:spLocks noGrp="1"/>
          </p:cNvSpPr>
          <p:nvPr>
            <p:ph type="sldNum" sz="quarter" idx="12"/>
          </p:nvPr>
        </p:nvSpPr>
        <p:spPr/>
        <p:txBody>
          <a:bodyPr/>
          <a:lstStyle/>
          <a:p>
            <a:fld id="{8BE3E89D-6083-4165-9811-BD0EBE1C9CAC}" type="slidenum">
              <a:rPr lang="en-US" smtClean="0"/>
              <a:t>‹#›</a:t>
            </a:fld>
            <a:endParaRPr lang="en-US"/>
          </a:p>
        </p:txBody>
      </p:sp>
    </p:spTree>
    <p:extLst>
      <p:ext uri="{BB962C8B-B14F-4D97-AF65-F5344CB8AC3E}">
        <p14:creationId xmlns:p14="http://schemas.microsoft.com/office/powerpoint/2010/main" val="394165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34C4-0B54-024B-4857-A4B0A218E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87F88-DFBC-3D2A-8843-39154E5487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764894-EDC2-13FD-D36D-A45E7C929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3A9F2D-630E-7304-C967-CA55EC0A5C15}"/>
              </a:ext>
            </a:extLst>
          </p:cNvPr>
          <p:cNvSpPr>
            <a:spLocks noGrp="1"/>
          </p:cNvSpPr>
          <p:nvPr>
            <p:ph type="dt" sz="half" idx="10"/>
          </p:nvPr>
        </p:nvSpPr>
        <p:spPr/>
        <p:txBody>
          <a:bodyPr/>
          <a:lstStyle/>
          <a:p>
            <a:fld id="{661B5180-8949-412C-9F5F-F9676B1B6777}" type="datetimeFigureOut">
              <a:rPr lang="en-US" smtClean="0"/>
              <a:t>2/1/2023</a:t>
            </a:fld>
            <a:endParaRPr lang="en-US"/>
          </a:p>
        </p:txBody>
      </p:sp>
      <p:sp>
        <p:nvSpPr>
          <p:cNvPr id="6" name="Footer Placeholder 5">
            <a:extLst>
              <a:ext uri="{FF2B5EF4-FFF2-40B4-BE49-F238E27FC236}">
                <a16:creationId xmlns:a16="http://schemas.microsoft.com/office/drawing/2014/main" id="{B4047452-B5F1-C153-AAFD-3F0323D93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D06F63-839B-1A9E-2B28-3C37F0DFFE15}"/>
              </a:ext>
            </a:extLst>
          </p:cNvPr>
          <p:cNvSpPr>
            <a:spLocks noGrp="1"/>
          </p:cNvSpPr>
          <p:nvPr>
            <p:ph type="sldNum" sz="quarter" idx="12"/>
          </p:nvPr>
        </p:nvSpPr>
        <p:spPr/>
        <p:txBody>
          <a:bodyPr/>
          <a:lstStyle/>
          <a:p>
            <a:fld id="{8BE3E89D-6083-4165-9811-BD0EBE1C9CAC}" type="slidenum">
              <a:rPr lang="en-US" smtClean="0"/>
              <a:t>‹#›</a:t>
            </a:fld>
            <a:endParaRPr lang="en-US"/>
          </a:p>
        </p:txBody>
      </p:sp>
    </p:spTree>
    <p:extLst>
      <p:ext uri="{BB962C8B-B14F-4D97-AF65-F5344CB8AC3E}">
        <p14:creationId xmlns:p14="http://schemas.microsoft.com/office/powerpoint/2010/main" val="29760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2C0D0-DC83-9A33-7EA0-E2BFBE012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371D33-18D1-69F1-C607-D81C593DA9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0FD4C8-240F-D264-5425-C7C8D8428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02EC49-5E58-E552-8805-0501923CD866}"/>
              </a:ext>
            </a:extLst>
          </p:cNvPr>
          <p:cNvSpPr>
            <a:spLocks noGrp="1"/>
          </p:cNvSpPr>
          <p:nvPr>
            <p:ph type="dt" sz="half" idx="10"/>
          </p:nvPr>
        </p:nvSpPr>
        <p:spPr/>
        <p:txBody>
          <a:bodyPr/>
          <a:lstStyle/>
          <a:p>
            <a:fld id="{661B5180-8949-412C-9F5F-F9676B1B6777}" type="datetimeFigureOut">
              <a:rPr lang="en-US" smtClean="0"/>
              <a:t>2/1/2023</a:t>
            </a:fld>
            <a:endParaRPr lang="en-US"/>
          </a:p>
        </p:txBody>
      </p:sp>
      <p:sp>
        <p:nvSpPr>
          <p:cNvPr id="6" name="Footer Placeholder 5">
            <a:extLst>
              <a:ext uri="{FF2B5EF4-FFF2-40B4-BE49-F238E27FC236}">
                <a16:creationId xmlns:a16="http://schemas.microsoft.com/office/drawing/2014/main" id="{07849A99-7B7F-88FC-7092-DD41EDD39E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41C386-A59B-8C84-AF05-822B27503536}"/>
              </a:ext>
            </a:extLst>
          </p:cNvPr>
          <p:cNvSpPr>
            <a:spLocks noGrp="1"/>
          </p:cNvSpPr>
          <p:nvPr>
            <p:ph type="sldNum" sz="quarter" idx="12"/>
          </p:nvPr>
        </p:nvSpPr>
        <p:spPr/>
        <p:txBody>
          <a:bodyPr/>
          <a:lstStyle/>
          <a:p>
            <a:fld id="{8BE3E89D-6083-4165-9811-BD0EBE1C9CAC}" type="slidenum">
              <a:rPr lang="en-US" smtClean="0"/>
              <a:t>‹#›</a:t>
            </a:fld>
            <a:endParaRPr lang="en-US"/>
          </a:p>
        </p:txBody>
      </p:sp>
    </p:spTree>
    <p:extLst>
      <p:ext uri="{BB962C8B-B14F-4D97-AF65-F5344CB8AC3E}">
        <p14:creationId xmlns:p14="http://schemas.microsoft.com/office/powerpoint/2010/main" val="3335645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7F1152-03B0-CB7F-EE6D-08429EF34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69460D-4000-7326-940C-C2801973D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9B396-FCE4-27E3-59DA-4858CE1AEB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B5180-8949-412C-9F5F-F9676B1B6777}" type="datetimeFigureOut">
              <a:rPr lang="en-US" smtClean="0"/>
              <a:t>2/1/2023</a:t>
            </a:fld>
            <a:endParaRPr lang="en-US"/>
          </a:p>
        </p:txBody>
      </p:sp>
      <p:sp>
        <p:nvSpPr>
          <p:cNvPr id="5" name="Footer Placeholder 4">
            <a:extLst>
              <a:ext uri="{FF2B5EF4-FFF2-40B4-BE49-F238E27FC236}">
                <a16:creationId xmlns:a16="http://schemas.microsoft.com/office/drawing/2014/main" id="{7947A283-15BB-A71C-F95D-F8C6350553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16A93-B57B-3C99-7907-A941F6F3D1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3E89D-6083-4165-9811-BD0EBE1C9CAC}" type="slidenum">
              <a:rPr lang="en-US" smtClean="0"/>
              <a:t>‹#›</a:t>
            </a:fld>
            <a:endParaRPr lang="en-US"/>
          </a:p>
        </p:txBody>
      </p:sp>
    </p:spTree>
    <p:extLst>
      <p:ext uri="{BB962C8B-B14F-4D97-AF65-F5344CB8AC3E}">
        <p14:creationId xmlns:p14="http://schemas.microsoft.com/office/powerpoint/2010/main" val="2335155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cs.google.com/presentation/d/1xVc7-k6WqaVUYDdcwRTgSSwiFcDWBCrx/edit#slide=id.p1" TargetMode="Externa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g1a4d44b3cbb_0_256"/>
          <p:cNvPicPr preferRelativeResize="0"/>
          <p:nvPr/>
        </p:nvPicPr>
        <p:blipFill>
          <a:blip r:embed="rId3">
            <a:alphaModFix/>
          </a:blip>
          <a:stretch>
            <a:fillRect/>
          </a:stretch>
        </p:blipFill>
        <p:spPr>
          <a:xfrm>
            <a:off x="1100667" y="1214831"/>
            <a:ext cx="2286447" cy="1827573"/>
          </a:xfrm>
          <a:prstGeom prst="rect">
            <a:avLst/>
          </a:prstGeom>
          <a:noFill/>
          <a:ln>
            <a:noFill/>
          </a:ln>
        </p:spPr>
      </p:pic>
      <p:sp>
        <p:nvSpPr>
          <p:cNvPr id="204" name="Google Shape;204;g1a4d44b3cbb_0_256"/>
          <p:cNvSpPr txBox="1"/>
          <p:nvPr/>
        </p:nvSpPr>
        <p:spPr>
          <a:xfrm>
            <a:off x="7261633" y="807147"/>
            <a:ext cx="3335200" cy="398800"/>
          </a:xfrm>
          <a:prstGeom prst="rect">
            <a:avLst/>
          </a:prstGeom>
          <a:noFill/>
          <a:ln>
            <a:noFill/>
          </a:ln>
        </p:spPr>
        <p:txBody>
          <a:bodyPr spcFirstLastPara="1" wrap="square" lIns="19267" tIns="9633" rIns="19267" bIns="9633" anchor="ctr" anchorCtr="0">
            <a:normAutofit/>
          </a:bodyPr>
          <a:lstStyle/>
          <a:p>
            <a:pPr algn="ctr">
              <a:lnSpc>
                <a:spcPct val="90000"/>
              </a:lnSpc>
            </a:pPr>
            <a:r>
              <a:rPr lang="en" sz="2000">
                <a:solidFill>
                  <a:srgbClr val="262626"/>
                </a:solidFill>
                <a:latin typeface="Times New Roman"/>
                <a:ea typeface="Times New Roman"/>
                <a:cs typeface="Times New Roman"/>
                <a:sym typeface="Times New Roman"/>
              </a:rPr>
              <a:t>Graphical User Interface</a:t>
            </a:r>
            <a:endParaRPr sz="2000">
              <a:solidFill>
                <a:srgbClr val="262626"/>
              </a:solidFill>
              <a:latin typeface="Times New Roman"/>
              <a:ea typeface="Times New Roman"/>
              <a:cs typeface="Times New Roman"/>
              <a:sym typeface="Times New Roman"/>
            </a:endParaRPr>
          </a:p>
        </p:txBody>
      </p:sp>
      <p:pic>
        <p:nvPicPr>
          <p:cNvPr id="205" name="Google Shape;205;g1a4d44b3cbb_0_256"/>
          <p:cNvPicPr preferRelativeResize="0"/>
          <p:nvPr/>
        </p:nvPicPr>
        <p:blipFill>
          <a:blip r:embed="rId4">
            <a:alphaModFix/>
          </a:blip>
          <a:stretch>
            <a:fillRect/>
          </a:stretch>
        </p:blipFill>
        <p:spPr>
          <a:xfrm>
            <a:off x="6505793" y="1260167"/>
            <a:ext cx="2437064" cy="1746248"/>
          </a:xfrm>
          <a:prstGeom prst="rect">
            <a:avLst/>
          </a:prstGeom>
          <a:noFill/>
          <a:ln>
            <a:noFill/>
          </a:ln>
        </p:spPr>
      </p:pic>
      <p:pic>
        <p:nvPicPr>
          <p:cNvPr id="206" name="Google Shape;206;g1a4d44b3cbb_0_256"/>
          <p:cNvPicPr preferRelativeResize="0"/>
          <p:nvPr/>
        </p:nvPicPr>
        <p:blipFill>
          <a:blip r:embed="rId5">
            <a:alphaModFix/>
          </a:blip>
          <a:stretch>
            <a:fillRect/>
          </a:stretch>
        </p:blipFill>
        <p:spPr>
          <a:xfrm>
            <a:off x="8942857" y="1276141"/>
            <a:ext cx="2473259" cy="1730276"/>
          </a:xfrm>
          <a:prstGeom prst="rect">
            <a:avLst/>
          </a:prstGeom>
          <a:noFill/>
          <a:ln>
            <a:noFill/>
          </a:ln>
        </p:spPr>
      </p:pic>
      <p:sp>
        <p:nvSpPr>
          <p:cNvPr id="207" name="Google Shape;207;g1a4d44b3cbb_0_256"/>
          <p:cNvSpPr txBox="1"/>
          <p:nvPr/>
        </p:nvSpPr>
        <p:spPr>
          <a:xfrm>
            <a:off x="1100668" y="807144"/>
            <a:ext cx="3335200" cy="398800"/>
          </a:xfrm>
          <a:prstGeom prst="rect">
            <a:avLst/>
          </a:prstGeom>
          <a:noFill/>
          <a:ln>
            <a:noFill/>
          </a:ln>
        </p:spPr>
        <p:txBody>
          <a:bodyPr spcFirstLastPara="1" wrap="square" lIns="19267" tIns="9633" rIns="19267" bIns="9633" anchor="ctr" anchorCtr="0">
            <a:normAutofit/>
          </a:bodyPr>
          <a:lstStyle/>
          <a:p>
            <a:pPr algn="ctr">
              <a:lnSpc>
                <a:spcPct val="90000"/>
              </a:lnSpc>
            </a:pPr>
            <a:r>
              <a:rPr lang="en" sz="2000">
                <a:solidFill>
                  <a:srgbClr val="262626"/>
                </a:solidFill>
                <a:latin typeface="Times New Roman"/>
                <a:ea typeface="Times New Roman"/>
                <a:cs typeface="Times New Roman"/>
                <a:sym typeface="Times New Roman"/>
              </a:rPr>
              <a:t>Class Diagram</a:t>
            </a:r>
            <a:endParaRPr sz="2000">
              <a:solidFill>
                <a:srgbClr val="262626"/>
              </a:solidFill>
              <a:latin typeface="Times New Roman"/>
              <a:ea typeface="Times New Roman"/>
              <a:cs typeface="Times New Roman"/>
              <a:sym typeface="Times New Roman"/>
            </a:endParaRPr>
          </a:p>
        </p:txBody>
      </p:sp>
      <p:sp>
        <p:nvSpPr>
          <p:cNvPr id="208" name="Google Shape;208;g1a4d44b3cbb_0_256"/>
          <p:cNvSpPr txBox="1"/>
          <p:nvPr/>
        </p:nvSpPr>
        <p:spPr>
          <a:xfrm>
            <a:off x="2960479" y="249812"/>
            <a:ext cx="5982400" cy="503200"/>
          </a:xfrm>
          <a:prstGeom prst="rect">
            <a:avLst/>
          </a:prstGeom>
          <a:noFill/>
          <a:ln>
            <a:noFill/>
          </a:ln>
        </p:spPr>
        <p:txBody>
          <a:bodyPr spcFirstLastPara="1" wrap="square" lIns="25700" tIns="12833" rIns="25700" bIns="12833" anchor="ctr" anchorCtr="0">
            <a:normAutofit/>
          </a:bodyPr>
          <a:lstStyle/>
          <a:p>
            <a:pPr algn="ctr">
              <a:lnSpc>
                <a:spcPct val="90000"/>
              </a:lnSpc>
            </a:pPr>
            <a:r>
              <a:rPr lang="en" sz="3200" i="1" u="sng">
                <a:solidFill>
                  <a:srgbClr val="2383C6"/>
                </a:solidFill>
                <a:latin typeface="Times New Roman"/>
                <a:ea typeface="Times New Roman"/>
                <a:cs typeface="Times New Roman"/>
                <a:sym typeface="Times New Roman"/>
              </a:rPr>
              <a:t>Interactive </a:t>
            </a:r>
            <a:r>
              <a:rPr lang="en" sz="3200" i="1" u="sng">
                <a:solidFill>
                  <a:srgbClr val="FF9900"/>
                </a:solidFill>
                <a:latin typeface="Times New Roman"/>
                <a:ea typeface="Times New Roman"/>
                <a:cs typeface="Times New Roman"/>
                <a:sym typeface="Times New Roman"/>
              </a:rPr>
              <a:t>Flow-Chart</a:t>
            </a:r>
            <a:endParaRPr sz="3333" i="1" u="sng">
              <a:solidFill>
                <a:srgbClr val="FF9900"/>
              </a:solidFill>
              <a:latin typeface="Times New Roman"/>
              <a:ea typeface="Times New Roman"/>
              <a:cs typeface="Times New Roman"/>
              <a:sym typeface="Times New Roman"/>
            </a:endParaRPr>
          </a:p>
        </p:txBody>
      </p:sp>
      <p:sp>
        <p:nvSpPr>
          <p:cNvPr id="209" name="Google Shape;209;g1a4d44b3cbb_0_256"/>
          <p:cNvSpPr txBox="1"/>
          <p:nvPr/>
        </p:nvSpPr>
        <p:spPr>
          <a:xfrm>
            <a:off x="4967477" y="5889587"/>
            <a:ext cx="2676800" cy="619600"/>
          </a:xfrm>
          <a:prstGeom prst="rect">
            <a:avLst/>
          </a:prstGeom>
          <a:noFill/>
          <a:ln>
            <a:noFill/>
          </a:ln>
        </p:spPr>
        <p:txBody>
          <a:bodyPr spcFirstLastPara="1" wrap="square" lIns="0" tIns="0" rIns="0" bIns="0" anchor="t" anchorCtr="0">
            <a:noAutofit/>
          </a:bodyPr>
          <a:lstStyle/>
          <a:p>
            <a:pPr algn="ctr">
              <a:lnSpc>
                <a:spcPct val="90000"/>
              </a:lnSpc>
              <a:buClr>
                <a:srgbClr val="000000"/>
              </a:buClr>
              <a:buSzPts val="300"/>
            </a:pPr>
            <a:r>
              <a:rPr lang="en" sz="1467" b="1">
                <a:latin typeface="Times New Roman"/>
                <a:ea typeface="Times New Roman"/>
                <a:cs typeface="Times New Roman"/>
                <a:sym typeface="Times New Roman"/>
              </a:rPr>
              <a:t>Worked by:</a:t>
            </a:r>
            <a:endParaRPr sz="1467" b="1">
              <a:latin typeface="Times New Roman"/>
              <a:ea typeface="Times New Roman"/>
              <a:cs typeface="Times New Roman"/>
              <a:sym typeface="Times New Roman"/>
            </a:endParaRPr>
          </a:p>
          <a:p>
            <a:pPr algn="ctr">
              <a:lnSpc>
                <a:spcPct val="90000"/>
              </a:lnSpc>
              <a:buClr>
                <a:srgbClr val="000000"/>
              </a:buClr>
              <a:buSzPts val="300"/>
            </a:pPr>
            <a:r>
              <a:rPr lang="en" sz="1467" b="1">
                <a:solidFill>
                  <a:srgbClr val="000000"/>
                </a:solidFill>
                <a:latin typeface="Times New Roman"/>
                <a:ea typeface="Times New Roman"/>
                <a:cs typeface="Times New Roman"/>
                <a:sym typeface="Times New Roman"/>
              </a:rPr>
              <a:t>Hansi Seitaj, Eni Vejseli, Almaz Akhunbaev, Lukas Belashov</a:t>
            </a:r>
            <a:endParaRPr sz="1467">
              <a:solidFill>
                <a:srgbClr val="000000"/>
              </a:solidFill>
              <a:latin typeface="Times New Roman"/>
              <a:ea typeface="Times New Roman"/>
              <a:cs typeface="Times New Roman"/>
              <a:sym typeface="Times New Roman"/>
            </a:endParaRPr>
          </a:p>
        </p:txBody>
      </p:sp>
      <p:sp>
        <p:nvSpPr>
          <p:cNvPr id="210" name="Google Shape;210;g1a4d44b3cbb_0_256"/>
          <p:cNvSpPr txBox="1"/>
          <p:nvPr/>
        </p:nvSpPr>
        <p:spPr>
          <a:xfrm>
            <a:off x="1100667" y="5837329"/>
            <a:ext cx="2722000" cy="723600"/>
          </a:xfrm>
          <a:prstGeom prst="rect">
            <a:avLst/>
          </a:prstGeom>
          <a:noFill/>
          <a:ln>
            <a:noFill/>
          </a:ln>
        </p:spPr>
        <p:txBody>
          <a:bodyPr spcFirstLastPara="1" wrap="square" lIns="0" tIns="0" rIns="0" bIns="0" anchor="t" anchorCtr="0">
            <a:noAutofit/>
          </a:bodyPr>
          <a:lstStyle/>
          <a:p>
            <a:pPr algn="ctr">
              <a:lnSpc>
                <a:spcPct val="90000"/>
              </a:lnSpc>
              <a:buClr>
                <a:srgbClr val="000000"/>
              </a:buClr>
              <a:buSzPts val="300"/>
            </a:pPr>
            <a:r>
              <a:rPr lang="en" sz="1200" b="1">
                <a:solidFill>
                  <a:srgbClr val="000000"/>
                </a:solidFill>
                <a:latin typeface="Times New Roman"/>
                <a:ea typeface="Times New Roman"/>
                <a:cs typeface="Times New Roman"/>
                <a:sym typeface="Times New Roman"/>
              </a:rPr>
              <a:t>Penn State Abington</a:t>
            </a:r>
            <a:endParaRPr sz="1200" b="1">
              <a:solidFill>
                <a:srgbClr val="000000"/>
              </a:solidFill>
              <a:latin typeface="Times New Roman"/>
              <a:ea typeface="Times New Roman"/>
              <a:cs typeface="Times New Roman"/>
              <a:sym typeface="Times New Roman"/>
            </a:endParaRPr>
          </a:p>
          <a:p>
            <a:pPr algn="ctr">
              <a:lnSpc>
                <a:spcPct val="90000"/>
              </a:lnSpc>
              <a:buClr>
                <a:srgbClr val="000000"/>
              </a:buClr>
              <a:buSzPts val="300"/>
            </a:pPr>
            <a:r>
              <a:rPr lang="en" sz="1200" b="1">
                <a:solidFill>
                  <a:srgbClr val="000000"/>
                </a:solidFill>
                <a:latin typeface="Times New Roman"/>
                <a:ea typeface="Times New Roman"/>
                <a:cs typeface="Times New Roman"/>
                <a:sym typeface="Times New Roman"/>
              </a:rPr>
              <a:t>CMPSC 487W </a:t>
            </a:r>
            <a:endParaRPr sz="1200" b="1">
              <a:solidFill>
                <a:srgbClr val="000000"/>
              </a:solidFill>
              <a:latin typeface="Times New Roman"/>
              <a:ea typeface="Times New Roman"/>
              <a:cs typeface="Times New Roman"/>
              <a:sym typeface="Times New Roman"/>
            </a:endParaRPr>
          </a:p>
          <a:p>
            <a:pPr algn="ctr">
              <a:lnSpc>
                <a:spcPct val="90000"/>
              </a:lnSpc>
              <a:buClr>
                <a:srgbClr val="000000"/>
              </a:buClr>
              <a:buSzPts val="300"/>
            </a:pPr>
            <a:r>
              <a:rPr lang="en" sz="1200" b="1">
                <a:solidFill>
                  <a:srgbClr val="000000"/>
                </a:solidFill>
                <a:latin typeface="Times New Roman"/>
                <a:ea typeface="Times New Roman"/>
                <a:cs typeface="Times New Roman"/>
                <a:sym typeface="Times New Roman"/>
              </a:rPr>
              <a:t>SOFTWARE ENG DESIGN</a:t>
            </a:r>
            <a:endParaRPr sz="1200" b="1">
              <a:solidFill>
                <a:srgbClr val="000000"/>
              </a:solidFill>
              <a:latin typeface="Times New Roman"/>
              <a:ea typeface="Times New Roman"/>
              <a:cs typeface="Times New Roman"/>
              <a:sym typeface="Times New Roman"/>
            </a:endParaRPr>
          </a:p>
          <a:p>
            <a:pPr algn="ctr">
              <a:lnSpc>
                <a:spcPct val="90000"/>
              </a:lnSpc>
              <a:buClr>
                <a:srgbClr val="000000"/>
              </a:buClr>
              <a:buSzPts val="300"/>
            </a:pPr>
            <a:r>
              <a:rPr lang="en" sz="1200" b="1">
                <a:latin typeface="Times New Roman"/>
                <a:ea typeface="Times New Roman"/>
                <a:cs typeface="Times New Roman"/>
                <a:sym typeface="Times New Roman"/>
              </a:rPr>
              <a:t>Fall 2022</a:t>
            </a:r>
            <a:endParaRPr sz="1200" b="1">
              <a:latin typeface="Times New Roman"/>
              <a:ea typeface="Times New Roman"/>
              <a:cs typeface="Times New Roman"/>
              <a:sym typeface="Times New Roman"/>
            </a:endParaRPr>
          </a:p>
          <a:p>
            <a:pPr algn="ctr">
              <a:lnSpc>
                <a:spcPct val="90000"/>
              </a:lnSpc>
              <a:buClr>
                <a:srgbClr val="000000"/>
              </a:buClr>
              <a:buSzPts val="200"/>
            </a:pPr>
            <a:r>
              <a:rPr lang="en" sz="1200" b="1">
                <a:solidFill>
                  <a:srgbClr val="000000"/>
                </a:solidFill>
                <a:latin typeface="Times New Roman"/>
                <a:ea typeface="Times New Roman"/>
                <a:cs typeface="Times New Roman"/>
                <a:sym typeface="Times New Roman"/>
              </a:rPr>
              <a:t>Dr. Alejandro Trofimoff</a:t>
            </a:r>
            <a:endParaRPr sz="1200" b="1">
              <a:solidFill>
                <a:srgbClr val="000000"/>
              </a:solidFill>
              <a:latin typeface="Times New Roman"/>
              <a:ea typeface="Times New Roman"/>
              <a:cs typeface="Times New Roman"/>
              <a:sym typeface="Times New Roman"/>
            </a:endParaRPr>
          </a:p>
          <a:p>
            <a:pPr algn="ctr">
              <a:lnSpc>
                <a:spcPct val="90000"/>
              </a:lnSpc>
              <a:buClr>
                <a:srgbClr val="000000"/>
              </a:buClr>
              <a:buSzPts val="200"/>
            </a:pPr>
            <a:endParaRPr sz="1200" b="1">
              <a:solidFill>
                <a:srgbClr val="000000"/>
              </a:solidFill>
              <a:latin typeface="Times New Roman"/>
              <a:ea typeface="Times New Roman"/>
              <a:cs typeface="Times New Roman"/>
              <a:sym typeface="Times New Roman"/>
            </a:endParaRPr>
          </a:p>
          <a:p>
            <a:pPr algn="ctr">
              <a:lnSpc>
                <a:spcPct val="90000"/>
              </a:lnSpc>
              <a:buClr>
                <a:srgbClr val="000000"/>
              </a:buClr>
              <a:buSzPts val="300"/>
            </a:pPr>
            <a:endParaRPr sz="1200" b="1">
              <a:solidFill>
                <a:srgbClr val="000000"/>
              </a:solidFill>
              <a:latin typeface="Times New Roman"/>
              <a:ea typeface="Times New Roman"/>
              <a:cs typeface="Times New Roman"/>
              <a:sym typeface="Times New Roman"/>
            </a:endParaRPr>
          </a:p>
          <a:p>
            <a:pPr algn="ctr">
              <a:lnSpc>
                <a:spcPct val="90000"/>
              </a:lnSpc>
              <a:buClr>
                <a:srgbClr val="000000"/>
              </a:buClr>
              <a:buSzPts val="300"/>
            </a:pPr>
            <a:endParaRPr sz="1200" b="1">
              <a:solidFill>
                <a:srgbClr val="000000"/>
              </a:solidFill>
              <a:latin typeface="Times New Roman"/>
              <a:ea typeface="Times New Roman"/>
              <a:cs typeface="Times New Roman"/>
              <a:sym typeface="Times New Roman"/>
            </a:endParaRPr>
          </a:p>
        </p:txBody>
      </p:sp>
      <p:pic>
        <p:nvPicPr>
          <p:cNvPr id="211" name="Google Shape;211;g1a4d44b3cbb_0_256" descr="Image result for penn state university"/>
          <p:cNvPicPr preferRelativeResize="0"/>
          <p:nvPr/>
        </p:nvPicPr>
        <p:blipFill>
          <a:blip r:embed="rId6">
            <a:alphaModFix amt="92000"/>
          </a:blip>
          <a:stretch>
            <a:fillRect/>
          </a:stretch>
        </p:blipFill>
        <p:spPr>
          <a:xfrm>
            <a:off x="10131369" y="249803"/>
            <a:ext cx="1521267" cy="306128"/>
          </a:xfrm>
          <a:prstGeom prst="rect">
            <a:avLst/>
          </a:prstGeom>
          <a:noFill/>
          <a:ln>
            <a:noFill/>
          </a:ln>
        </p:spPr>
      </p:pic>
      <p:pic>
        <p:nvPicPr>
          <p:cNvPr id="212" name="Google Shape;212;g1a4d44b3cbb_0_256"/>
          <p:cNvPicPr preferRelativeResize="0"/>
          <p:nvPr/>
        </p:nvPicPr>
        <p:blipFill>
          <a:blip r:embed="rId7">
            <a:alphaModFix/>
          </a:blip>
          <a:stretch>
            <a:fillRect/>
          </a:stretch>
        </p:blipFill>
        <p:spPr>
          <a:xfrm>
            <a:off x="10131383" y="5473097"/>
            <a:ext cx="1521255" cy="963391"/>
          </a:xfrm>
          <a:prstGeom prst="rect">
            <a:avLst/>
          </a:prstGeom>
          <a:noFill/>
          <a:ln>
            <a:noFill/>
          </a:ln>
        </p:spPr>
      </p:pic>
      <p:sp>
        <p:nvSpPr>
          <p:cNvPr id="213" name="Google Shape;213;g1a4d44b3cbb_0_256"/>
          <p:cNvSpPr txBox="1"/>
          <p:nvPr/>
        </p:nvSpPr>
        <p:spPr>
          <a:xfrm>
            <a:off x="1156341" y="3504235"/>
            <a:ext cx="3528000" cy="299200"/>
          </a:xfrm>
          <a:prstGeom prst="rect">
            <a:avLst/>
          </a:prstGeom>
          <a:noFill/>
          <a:ln>
            <a:noFill/>
          </a:ln>
        </p:spPr>
        <p:txBody>
          <a:bodyPr spcFirstLastPara="1" wrap="square" lIns="25700" tIns="12833" rIns="25700" bIns="12833" anchor="ctr" anchorCtr="0">
            <a:normAutofit fontScale="92500" lnSpcReduction="10000"/>
          </a:bodyPr>
          <a:lstStyle/>
          <a:p>
            <a:pPr algn="ctr">
              <a:lnSpc>
                <a:spcPct val="90000"/>
              </a:lnSpc>
            </a:pPr>
            <a:r>
              <a:rPr lang="en" sz="1200">
                <a:solidFill>
                  <a:srgbClr val="262626"/>
                </a:solidFill>
                <a:latin typeface="Times New Roman"/>
                <a:ea typeface="Times New Roman"/>
                <a:cs typeface="Times New Roman"/>
                <a:sym typeface="Times New Roman"/>
              </a:rPr>
              <a:t>The frameworks, models and methodologies o</a:t>
            </a:r>
            <a:r>
              <a:rPr lang="en" sz="1200">
                <a:solidFill>
                  <a:srgbClr val="262626"/>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f </a:t>
            </a:r>
            <a:r>
              <a:rPr lang="en" sz="1200">
                <a:solidFill>
                  <a:srgbClr val="262626"/>
                </a:solidFill>
                <a:latin typeface="Times New Roman"/>
                <a:ea typeface="Times New Roman"/>
                <a:cs typeface="Times New Roman"/>
                <a:sym typeface="Times New Roman"/>
              </a:rPr>
              <a:t>software life cycle </a:t>
            </a:r>
            <a:endParaRPr sz="1200">
              <a:solidFill>
                <a:srgbClr val="262626"/>
              </a:solidFill>
              <a:latin typeface="Times New Roman"/>
              <a:ea typeface="Times New Roman"/>
              <a:cs typeface="Times New Roman"/>
              <a:sym typeface="Times New Roman"/>
            </a:endParaRPr>
          </a:p>
        </p:txBody>
      </p:sp>
      <p:sp>
        <p:nvSpPr>
          <p:cNvPr id="214" name="Google Shape;214;g1a4d44b3cbb_0_256"/>
          <p:cNvSpPr txBox="1"/>
          <p:nvPr/>
        </p:nvSpPr>
        <p:spPr>
          <a:xfrm>
            <a:off x="1100667" y="3875943"/>
            <a:ext cx="3866800" cy="1338400"/>
          </a:xfrm>
          <a:prstGeom prst="rect">
            <a:avLst/>
          </a:prstGeom>
          <a:noFill/>
          <a:ln>
            <a:noFill/>
          </a:ln>
        </p:spPr>
        <p:txBody>
          <a:bodyPr spcFirstLastPara="1" wrap="square" lIns="25700" tIns="12833" rIns="25700" bIns="12833" anchor="t" anchorCtr="0">
            <a:noAutofit/>
          </a:bodyPr>
          <a:lstStyle/>
          <a:p>
            <a:pPr>
              <a:spcBef>
                <a:spcPts val="133"/>
              </a:spcBef>
            </a:pPr>
            <a:r>
              <a:rPr lang="en" sz="533" b="1">
                <a:solidFill>
                  <a:srgbClr val="000000"/>
                </a:solidFill>
                <a:latin typeface="Times New Roman"/>
                <a:ea typeface="Times New Roman"/>
                <a:cs typeface="Times New Roman"/>
                <a:sym typeface="Times New Roman"/>
              </a:rPr>
              <a:t>The Software Development Life Cycle</a:t>
            </a:r>
            <a:r>
              <a:rPr lang="en" sz="533">
                <a:solidFill>
                  <a:srgbClr val="000000"/>
                </a:solidFill>
                <a:latin typeface="Times New Roman"/>
                <a:ea typeface="Times New Roman"/>
                <a:cs typeface="Times New Roman"/>
                <a:sym typeface="Times New Roman"/>
              </a:rPr>
              <a:t> (SDLC) involves several distinct stages, including </a:t>
            </a:r>
            <a:r>
              <a:rPr lang="en" sz="533">
                <a:solidFill>
                  <a:srgbClr val="FF0000"/>
                </a:solidFill>
                <a:latin typeface="Times New Roman"/>
                <a:ea typeface="Times New Roman"/>
                <a:cs typeface="Times New Roman"/>
                <a:sym typeface="Times New Roman"/>
              </a:rPr>
              <a:t>planning, analysis, design, building, testing, deployment and maintenance</a:t>
            </a:r>
            <a:r>
              <a:rPr lang="en" sz="533">
                <a:solidFill>
                  <a:srgbClr val="000000"/>
                </a:solidFill>
                <a:latin typeface="Times New Roman"/>
                <a:ea typeface="Times New Roman"/>
                <a:cs typeface="Times New Roman"/>
                <a:sym typeface="Times New Roman"/>
              </a:rPr>
              <a:t>.</a:t>
            </a:r>
            <a:endParaRPr sz="533">
              <a:solidFill>
                <a:srgbClr val="000000"/>
              </a:solidFill>
              <a:latin typeface="Times New Roman"/>
              <a:ea typeface="Times New Roman"/>
              <a:cs typeface="Times New Roman"/>
              <a:sym typeface="Times New Roman"/>
            </a:endParaRPr>
          </a:p>
          <a:p>
            <a:pPr>
              <a:spcBef>
                <a:spcPts val="133"/>
              </a:spcBef>
            </a:pPr>
            <a:endParaRPr sz="533">
              <a:latin typeface="Times New Roman"/>
              <a:ea typeface="Times New Roman"/>
              <a:cs typeface="Times New Roman"/>
              <a:sym typeface="Times New Roman"/>
            </a:endParaRPr>
          </a:p>
          <a:p>
            <a:pPr>
              <a:spcBef>
                <a:spcPts val="133"/>
              </a:spcBef>
            </a:pPr>
            <a:r>
              <a:rPr lang="en" sz="533">
                <a:solidFill>
                  <a:srgbClr val="000000"/>
                </a:solidFill>
                <a:latin typeface="Times New Roman"/>
                <a:ea typeface="Times New Roman"/>
                <a:cs typeface="Times New Roman"/>
                <a:sym typeface="Times New Roman"/>
              </a:rPr>
              <a:t>In the </a:t>
            </a:r>
            <a:r>
              <a:rPr lang="en" sz="533">
                <a:solidFill>
                  <a:srgbClr val="FF0000"/>
                </a:solidFill>
                <a:latin typeface="Times New Roman"/>
                <a:ea typeface="Times New Roman"/>
                <a:cs typeface="Times New Roman"/>
                <a:sym typeface="Times New Roman"/>
              </a:rPr>
              <a:t>Agile </a:t>
            </a:r>
            <a:r>
              <a:rPr lang="en" sz="533">
                <a:solidFill>
                  <a:srgbClr val="000000"/>
                </a:solidFill>
                <a:latin typeface="Times New Roman"/>
                <a:ea typeface="Times New Roman"/>
                <a:cs typeface="Times New Roman"/>
                <a:sym typeface="Times New Roman"/>
              </a:rPr>
              <a:t>model, fast failure is a good thing. This approach produces ongoing release cycles, each featuring small, incremental changes from the previous release. At each iteration, the product is tested. </a:t>
            </a:r>
            <a:endParaRPr sz="533">
              <a:solidFill>
                <a:srgbClr val="000000"/>
              </a:solidFill>
              <a:latin typeface="Times New Roman"/>
              <a:ea typeface="Times New Roman"/>
              <a:cs typeface="Times New Roman"/>
              <a:sym typeface="Times New Roman"/>
            </a:endParaRPr>
          </a:p>
          <a:p>
            <a:pPr>
              <a:spcBef>
                <a:spcPts val="133"/>
              </a:spcBef>
            </a:pPr>
            <a:r>
              <a:rPr lang="en" sz="533" b="1">
                <a:solidFill>
                  <a:srgbClr val="FF0000"/>
                </a:solidFill>
                <a:latin typeface="Times New Roman"/>
                <a:ea typeface="Times New Roman"/>
                <a:cs typeface="Times New Roman"/>
                <a:sym typeface="Times New Roman"/>
              </a:rPr>
              <a:t>Planning </a:t>
            </a:r>
            <a:r>
              <a:rPr lang="en" sz="533">
                <a:solidFill>
                  <a:srgbClr val="000000"/>
                </a:solidFill>
                <a:latin typeface="Times New Roman"/>
                <a:ea typeface="Times New Roman"/>
                <a:cs typeface="Times New Roman"/>
                <a:sym typeface="Times New Roman"/>
              </a:rPr>
              <a:t>: </a:t>
            </a:r>
            <a:endParaRPr sz="533">
              <a:solidFill>
                <a:srgbClr val="000000"/>
              </a:solidFill>
              <a:latin typeface="Times New Roman"/>
              <a:ea typeface="Times New Roman"/>
              <a:cs typeface="Times New Roman"/>
              <a:sym typeface="Times New Roman"/>
            </a:endParaRPr>
          </a:p>
          <a:p>
            <a:pPr marL="135463" indent="-101597">
              <a:spcBef>
                <a:spcPts val="133"/>
              </a:spcBef>
              <a:buClr>
                <a:srgbClr val="262626"/>
              </a:buClr>
              <a:buSzPts val="400"/>
              <a:buFont typeface="Times New Roman"/>
              <a:buChar char="◦"/>
            </a:pPr>
            <a:r>
              <a:rPr lang="en" sz="533">
                <a:solidFill>
                  <a:srgbClr val="000000"/>
                </a:solidFill>
                <a:latin typeface="Times New Roman"/>
                <a:ea typeface="Times New Roman"/>
                <a:cs typeface="Times New Roman"/>
                <a:sym typeface="Times New Roman"/>
              </a:rPr>
              <a:t>We tried to figure out what was required for the project by meeting with the client. </a:t>
            </a:r>
            <a:endParaRPr sz="533">
              <a:solidFill>
                <a:srgbClr val="000000"/>
              </a:solidFill>
              <a:latin typeface="Times New Roman"/>
              <a:ea typeface="Times New Roman"/>
              <a:cs typeface="Times New Roman"/>
              <a:sym typeface="Times New Roman"/>
            </a:endParaRPr>
          </a:p>
          <a:p>
            <a:pPr marL="135463" indent="-101597">
              <a:buClr>
                <a:srgbClr val="262626"/>
              </a:buClr>
              <a:buSzPts val="400"/>
              <a:buFont typeface="Times New Roman"/>
              <a:buChar char="◦"/>
            </a:pPr>
            <a:r>
              <a:rPr lang="en" sz="533">
                <a:solidFill>
                  <a:srgbClr val="000000"/>
                </a:solidFill>
                <a:latin typeface="Times New Roman"/>
                <a:ea typeface="Times New Roman"/>
                <a:cs typeface="Times New Roman"/>
                <a:sym typeface="Times New Roman"/>
              </a:rPr>
              <a:t>We </a:t>
            </a:r>
            <a:r>
              <a:rPr lang="en" sz="533">
                <a:solidFill>
                  <a:srgbClr val="FF0000"/>
                </a:solidFill>
                <a:latin typeface="Times New Roman"/>
                <a:ea typeface="Times New Roman"/>
                <a:cs typeface="Times New Roman"/>
                <a:sym typeface="Times New Roman"/>
              </a:rPr>
              <a:t>brainstormed </a:t>
            </a:r>
            <a:r>
              <a:rPr lang="en" sz="533">
                <a:solidFill>
                  <a:srgbClr val="000000"/>
                </a:solidFill>
                <a:latin typeface="Times New Roman"/>
                <a:ea typeface="Times New Roman"/>
                <a:cs typeface="Times New Roman"/>
                <a:sym typeface="Times New Roman"/>
              </a:rPr>
              <a:t>different ways we could use to satisfy the project requirements and our client needs.</a:t>
            </a:r>
            <a:endParaRPr sz="533">
              <a:solidFill>
                <a:srgbClr val="000000"/>
              </a:solidFill>
              <a:latin typeface="Times New Roman"/>
              <a:ea typeface="Times New Roman"/>
              <a:cs typeface="Times New Roman"/>
              <a:sym typeface="Times New Roman"/>
            </a:endParaRPr>
          </a:p>
          <a:p>
            <a:pPr marL="135463" indent="-101597">
              <a:buClr>
                <a:srgbClr val="262626"/>
              </a:buClr>
              <a:buSzPts val="400"/>
              <a:buFont typeface="Times New Roman"/>
              <a:buChar char="◦"/>
            </a:pPr>
            <a:r>
              <a:rPr lang="en" sz="533">
                <a:solidFill>
                  <a:srgbClr val="000000"/>
                </a:solidFill>
                <a:latin typeface="Times New Roman"/>
                <a:ea typeface="Times New Roman"/>
                <a:cs typeface="Times New Roman"/>
                <a:sym typeface="Times New Roman"/>
              </a:rPr>
              <a:t>We came up with the idea to make it a web application but after discussing it further with our professor we switched it to a python application.</a:t>
            </a:r>
            <a:endParaRPr sz="533">
              <a:solidFill>
                <a:srgbClr val="000000"/>
              </a:solidFill>
              <a:latin typeface="Times New Roman"/>
              <a:ea typeface="Times New Roman"/>
              <a:cs typeface="Times New Roman"/>
              <a:sym typeface="Times New Roman"/>
            </a:endParaRPr>
          </a:p>
          <a:p>
            <a:pPr marL="135463" indent="-101597">
              <a:buClr>
                <a:srgbClr val="262626"/>
              </a:buClr>
              <a:buSzPts val="400"/>
              <a:buFont typeface="Times New Roman"/>
              <a:buChar char="◦"/>
            </a:pPr>
            <a:r>
              <a:rPr lang="en" sz="533">
                <a:solidFill>
                  <a:srgbClr val="000000"/>
                </a:solidFill>
                <a:latin typeface="Times New Roman"/>
                <a:ea typeface="Times New Roman"/>
                <a:cs typeface="Times New Roman"/>
                <a:sym typeface="Times New Roman"/>
              </a:rPr>
              <a:t>We </a:t>
            </a:r>
            <a:r>
              <a:rPr lang="en" sz="533">
                <a:solidFill>
                  <a:srgbClr val="FF0000"/>
                </a:solidFill>
                <a:latin typeface="Times New Roman"/>
                <a:ea typeface="Times New Roman"/>
                <a:cs typeface="Times New Roman"/>
                <a:sym typeface="Times New Roman"/>
              </a:rPr>
              <a:t>set up deadlines</a:t>
            </a:r>
            <a:r>
              <a:rPr lang="en" sz="533">
                <a:solidFill>
                  <a:srgbClr val="000000"/>
                </a:solidFill>
                <a:latin typeface="Times New Roman"/>
                <a:ea typeface="Times New Roman"/>
                <a:cs typeface="Times New Roman"/>
                <a:sym typeface="Times New Roman"/>
              </a:rPr>
              <a:t> for our work and set up other meetings with the client to get her feedback.</a:t>
            </a:r>
            <a:endParaRPr sz="533">
              <a:solidFill>
                <a:srgbClr val="000000"/>
              </a:solidFill>
              <a:latin typeface="Times New Roman"/>
              <a:ea typeface="Times New Roman"/>
              <a:cs typeface="Times New Roman"/>
              <a:sym typeface="Times New Roman"/>
            </a:endParaRPr>
          </a:p>
          <a:p>
            <a:pPr>
              <a:spcBef>
                <a:spcPts val="133"/>
              </a:spcBef>
            </a:pPr>
            <a:r>
              <a:rPr lang="en" sz="533" b="1">
                <a:solidFill>
                  <a:srgbClr val="FF0000"/>
                </a:solidFill>
                <a:latin typeface="Times New Roman"/>
                <a:ea typeface="Times New Roman"/>
                <a:cs typeface="Times New Roman"/>
                <a:sym typeface="Times New Roman"/>
              </a:rPr>
              <a:t>Analysis </a:t>
            </a:r>
            <a:r>
              <a:rPr lang="en" sz="533">
                <a:solidFill>
                  <a:srgbClr val="000000"/>
                </a:solidFill>
                <a:latin typeface="Times New Roman"/>
                <a:ea typeface="Times New Roman"/>
                <a:cs typeface="Times New Roman"/>
                <a:sym typeface="Times New Roman"/>
              </a:rPr>
              <a:t>:</a:t>
            </a:r>
            <a:endParaRPr sz="533">
              <a:solidFill>
                <a:srgbClr val="000000"/>
              </a:solidFill>
              <a:latin typeface="Times New Roman"/>
              <a:ea typeface="Times New Roman"/>
              <a:cs typeface="Times New Roman"/>
              <a:sym typeface="Times New Roman"/>
            </a:endParaRPr>
          </a:p>
          <a:p>
            <a:pPr marL="135463" indent="-101597">
              <a:spcBef>
                <a:spcPts val="133"/>
              </a:spcBef>
              <a:buClr>
                <a:srgbClr val="262626"/>
              </a:buClr>
              <a:buSzPts val="400"/>
              <a:buFont typeface="Times New Roman"/>
              <a:buChar char="◦"/>
            </a:pPr>
            <a:r>
              <a:rPr lang="en" sz="533">
                <a:solidFill>
                  <a:srgbClr val="000000"/>
                </a:solidFill>
                <a:latin typeface="Times New Roman"/>
                <a:ea typeface="Times New Roman"/>
                <a:cs typeface="Times New Roman"/>
                <a:sym typeface="Times New Roman"/>
              </a:rPr>
              <a:t>Came up with the idea to</a:t>
            </a:r>
            <a:r>
              <a:rPr lang="en" sz="533">
                <a:solidFill>
                  <a:srgbClr val="FF0000"/>
                </a:solidFill>
                <a:latin typeface="Times New Roman"/>
                <a:ea typeface="Times New Roman"/>
                <a:cs typeface="Times New Roman"/>
                <a:sym typeface="Times New Roman"/>
              </a:rPr>
              <a:t> edit courses instead of just swapping</a:t>
            </a:r>
            <a:r>
              <a:rPr lang="en" sz="533">
                <a:solidFill>
                  <a:srgbClr val="000000"/>
                </a:solidFill>
                <a:latin typeface="Times New Roman"/>
                <a:ea typeface="Times New Roman"/>
                <a:cs typeface="Times New Roman"/>
                <a:sym typeface="Times New Roman"/>
              </a:rPr>
              <a:t> them around.</a:t>
            </a:r>
            <a:endParaRPr sz="533">
              <a:solidFill>
                <a:srgbClr val="000000"/>
              </a:solidFill>
              <a:latin typeface="Times New Roman"/>
              <a:ea typeface="Times New Roman"/>
              <a:cs typeface="Times New Roman"/>
              <a:sym typeface="Times New Roman"/>
            </a:endParaRPr>
          </a:p>
          <a:p>
            <a:pPr marL="135463" indent="-101597">
              <a:buClr>
                <a:srgbClr val="262626"/>
              </a:buClr>
              <a:buSzPts val="400"/>
              <a:buFont typeface="Times New Roman"/>
              <a:buChar char="◦"/>
            </a:pPr>
            <a:r>
              <a:rPr lang="en" sz="533">
                <a:solidFill>
                  <a:srgbClr val="000000"/>
                </a:solidFill>
                <a:latin typeface="Times New Roman"/>
                <a:ea typeface="Times New Roman"/>
                <a:cs typeface="Times New Roman"/>
                <a:sym typeface="Times New Roman"/>
              </a:rPr>
              <a:t>Decided we need to create algorithms to populate our program, to process different files and to edit courses.</a:t>
            </a:r>
            <a:endParaRPr sz="533">
              <a:solidFill>
                <a:srgbClr val="000000"/>
              </a:solidFill>
              <a:latin typeface="Times New Roman"/>
              <a:ea typeface="Times New Roman"/>
              <a:cs typeface="Times New Roman"/>
              <a:sym typeface="Times New Roman"/>
            </a:endParaRPr>
          </a:p>
          <a:p>
            <a:pPr marL="135463" indent="-101597">
              <a:buClr>
                <a:srgbClr val="262626"/>
              </a:buClr>
              <a:buSzPts val="400"/>
              <a:buFont typeface="Times New Roman"/>
              <a:buChar char="◦"/>
            </a:pPr>
            <a:r>
              <a:rPr lang="en" sz="533">
                <a:solidFill>
                  <a:srgbClr val="000000"/>
                </a:solidFill>
                <a:latin typeface="Times New Roman"/>
                <a:ea typeface="Times New Roman"/>
                <a:cs typeface="Times New Roman"/>
                <a:sym typeface="Times New Roman"/>
              </a:rPr>
              <a:t>Created the</a:t>
            </a:r>
            <a:r>
              <a:rPr lang="en" sz="533">
                <a:solidFill>
                  <a:srgbClr val="FF0000"/>
                </a:solidFill>
                <a:latin typeface="Times New Roman"/>
                <a:ea typeface="Times New Roman"/>
                <a:cs typeface="Times New Roman"/>
                <a:sym typeface="Times New Roman"/>
              </a:rPr>
              <a:t> class diagram</a:t>
            </a:r>
            <a:r>
              <a:rPr lang="en" sz="533">
                <a:solidFill>
                  <a:srgbClr val="000000"/>
                </a:solidFill>
                <a:latin typeface="Times New Roman"/>
                <a:ea typeface="Times New Roman"/>
                <a:cs typeface="Times New Roman"/>
                <a:sym typeface="Times New Roman"/>
              </a:rPr>
              <a:t> for the project.</a:t>
            </a:r>
            <a:endParaRPr sz="533">
              <a:solidFill>
                <a:srgbClr val="000000"/>
              </a:solidFill>
              <a:latin typeface="Times New Roman"/>
              <a:ea typeface="Times New Roman"/>
              <a:cs typeface="Times New Roman"/>
              <a:sym typeface="Times New Roman"/>
            </a:endParaRPr>
          </a:p>
          <a:p>
            <a:pPr>
              <a:spcBef>
                <a:spcPts val="133"/>
              </a:spcBef>
            </a:pPr>
            <a:r>
              <a:rPr lang="en" sz="533">
                <a:solidFill>
                  <a:srgbClr val="000000"/>
                </a:solidFill>
                <a:latin typeface="Times New Roman"/>
                <a:ea typeface="Times New Roman"/>
                <a:cs typeface="Times New Roman"/>
                <a:sym typeface="Times New Roman"/>
              </a:rPr>
              <a:t> </a:t>
            </a:r>
            <a:endParaRPr sz="533">
              <a:solidFill>
                <a:srgbClr val="000000"/>
              </a:solidFill>
              <a:latin typeface="Times New Roman"/>
              <a:ea typeface="Times New Roman"/>
              <a:cs typeface="Times New Roman"/>
              <a:sym typeface="Times New Roman"/>
            </a:endParaRPr>
          </a:p>
        </p:txBody>
      </p:sp>
      <p:sp>
        <p:nvSpPr>
          <p:cNvPr id="215" name="Google Shape;215;g1a4d44b3cbb_0_256"/>
          <p:cNvSpPr txBox="1"/>
          <p:nvPr/>
        </p:nvSpPr>
        <p:spPr>
          <a:xfrm>
            <a:off x="7068968" y="3852185"/>
            <a:ext cx="3251200" cy="1191600"/>
          </a:xfrm>
          <a:prstGeom prst="rect">
            <a:avLst/>
          </a:prstGeom>
          <a:noFill/>
          <a:ln>
            <a:noFill/>
          </a:ln>
        </p:spPr>
        <p:txBody>
          <a:bodyPr spcFirstLastPara="1" wrap="square" lIns="25700" tIns="12833" rIns="25700" bIns="12833" anchor="t" anchorCtr="0">
            <a:noAutofit/>
          </a:bodyPr>
          <a:lstStyle/>
          <a:p>
            <a:pPr>
              <a:lnSpc>
                <a:spcPct val="80000"/>
              </a:lnSpc>
              <a:spcBef>
                <a:spcPts val="133"/>
              </a:spcBef>
            </a:pPr>
            <a:r>
              <a:rPr lang="en" sz="533" b="1">
                <a:solidFill>
                  <a:srgbClr val="FF0000"/>
                </a:solidFill>
                <a:latin typeface="Times New Roman"/>
                <a:ea typeface="Times New Roman"/>
                <a:cs typeface="Times New Roman"/>
                <a:sym typeface="Times New Roman"/>
              </a:rPr>
              <a:t>Design :</a:t>
            </a:r>
            <a:endParaRPr sz="533" b="1">
              <a:solidFill>
                <a:srgbClr val="FF0000"/>
              </a:solidFill>
              <a:latin typeface="Times New Roman"/>
              <a:ea typeface="Times New Roman"/>
              <a:cs typeface="Times New Roman"/>
              <a:sym typeface="Times New Roman"/>
            </a:endParaRPr>
          </a:p>
          <a:p>
            <a:pPr marL="135463" indent="-101597">
              <a:lnSpc>
                <a:spcPct val="80000"/>
              </a:lnSpc>
              <a:spcBef>
                <a:spcPts val="133"/>
              </a:spcBef>
              <a:buClr>
                <a:srgbClr val="262626"/>
              </a:buClr>
              <a:buSzPts val="400"/>
              <a:buFont typeface="Times New Roman"/>
              <a:buChar char="◦"/>
            </a:pPr>
            <a:r>
              <a:rPr lang="en" sz="533">
                <a:solidFill>
                  <a:srgbClr val="000000"/>
                </a:solidFill>
                <a:latin typeface="Times New Roman"/>
                <a:ea typeface="Times New Roman"/>
                <a:cs typeface="Times New Roman"/>
                <a:sym typeface="Times New Roman"/>
              </a:rPr>
              <a:t>Decided that there will be two main windows for the program, main one and a second one for editing courses.</a:t>
            </a:r>
            <a:endParaRPr sz="533">
              <a:solidFill>
                <a:srgbClr val="000000"/>
              </a:solidFill>
              <a:latin typeface="Times New Roman"/>
              <a:ea typeface="Times New Roman"/>
              <a:cs typeface="Times New Roman"/>
              <a:sym typeface="Times New Roman"/>
            </a:endParaRPr>
          </a:p>
          <a:p>
            <a:pPr marL="135463" indent="-101597">
              <a:lnSpc>
                <a:spcPct val="80000"/>
              </a:lnSpc>
              <a:buClr>
                <a:srgbClr val="262626"/>
              </a:buClr>
              <a:buSzPts val="400"/>
              <a:buFont typeface="Times New Roman"/>
              <a:buChar char="◦"/>
            </a:pPr>
            <a:r>
              <a:rPr lang="en" sz="533">
                <a:solidFill>
                  <a:srgbClr val="000000"/>
                </a:solidFill>
                <a:latin typeface="Times New Roman"/>
                <a:ea typeface="Times New Roman"/>
                <a:cs typeface="Times New Roman"/>
                <a:sym typeface="Times New Roman"/>
              </a:rPr>
              <a:t>Finalized the look of the main window which is divided into 4 years and 10 courses for each year.</a:t>
            </a:r>
            <a:endParaRPr sz="533">
              <a:solidFill>
                <a:srgbClr val="000000"/>
              </a:solidFill>
              <a:latin typeface="Times New Roman"/>
              <a:ea typeface="Times New Roman"/>
              <a:cs typeface="Times New Roman"/>
              <a:sym typeface="Times New Roman"/>
            </a:endParaRPr>
          </a:p>
          <a:p>
            <a:pPr>
              <a:lnSpc>
                <a:spcPct val="80000"/>
              </a:lnSpc>
              <a:spcBef>
                <a:spcPts val="133"/>
              </a:spcBef>
            </a:pPr>
            <a:r>
              <a:rPr lang="en" sz="533" b="1">
                <a:solidFill>
                  <a:srgbClr val="FF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Building </a:t>
            </a:r>
            <a:r>
              <a:rPr lang="en" sz="533" b="1">
                <a:solidFill>
                  <a:srgbClr val="00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a:t>
            </a:r>
            <a:endParaRPr sz="533" b="1">
              <a:solidFill>
                <a:srgbClr val="00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endParaRPr>
          </a:p>
          <a:p>
            <a:pPr marL="135463" indent="-101597">
              <a:lnSpc>
                <a:spcPct val="80000"/>
              </a:lnSpc>
              <a:spcBef>
                <a:spcPts val="133"/>
              </a:spcBef>
              <a:buClr>
                <a:srgbClr val="262626"/>
              </a:buClr>
              <a:buSzPts val="400"/>
              <a:buFont typeface="Times New Roman"/>
              <a:buChar char="◦"/>
            </a:pPr>
            <a:r>
              <a:rPr lang="en" sz="533">
                <a:solidFill>
                  <a:srgbClr val="00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Each person had different methods to do by a certain timeline and we had iterations together to discuss the progress. </a:t>
            </a:r>
            <a:endParaRPr sz="533">
              <a:solidFill>
                <a:srgbClr val="00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endParaRPr>
          </a:p>
          <a:p>
            <a:pPr marL="135463" indent="-101597">
              <a:lnSpc>
                <a:spcPct val="80000"/>
              </a:lnSpc>
              <a:buClr>
                <a:srgbClr val="262626"/>
              </a:buClr>
              <a:buSzPts val="400"/>
              <a:buFont typeface="Times New Roman"/>
              <a:buChar char="◦"/>
            </a:pPr>
            <a:r>
              <a:rPr lang="en" sz="533">
                <a:solidFill>
                  <a:srgbClr val="00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We had different demos to show to our client. With her feedback we managed to improve our design and software so it suits her needs.</a:t>
            </a:r>
            <a:endParaRPr sz="533">
              <a:solidFill>
                <a:srgbClr val="00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endParaRPr>
          </a:p>
          <a:p>
            <a:pPr>
              <a:lnSpc>
                <a:spcPct val="80000"/>
              </a:lnSpc>
              <a:spcBef>
                <a:spcPts val="133"/>
              </a:spcBef>
            </a:pPr>
            <a:r>
              <a:rPr lang="en" sz="533" b="1">
                <a:solidFill>
                  <a:srgbClr val="FF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Testing</a:t>
            </a:r>
            <a:r>
              <a:rPr lang="en" sz="533" b="1">
                <a:solidFill>
                  <a:srgbClr val="00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t>
            </a:r>
            <a:endParaRPr sz="533" b="1">
              <a:solidFill>
                <a:srgbClr val="00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endParaRPr>
          </a:p>
          <a:p>
            <a:pPr marL="135463" indent="-101597">
              <a:lnSpc>
                <a:spcPct val="80000"/>
              </a:lnSpc>
              <a:spcBef>
                <a:spcPts val="133"/>
              </a:spcBef>
              <a:buClr>
                <a:srgbClr val="262626"/>
              </a:buClr>
              <a:buSzPts val="400"/>
              <a:buFont typeface="Times New Roman"/>
              <a:buChar char="◦"/>
            </a:pPr>
            <a:r>
              <a:rPr lang="en" sz="533">
                <a:solidFill>
                  <a:srgbClr val="00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We did different types of testing like unit testing, integration and functional testing as we were working on the project. There were different bugs during the project that we identified from testing and fixed. </a:t>
            </a:r>
            <a:endParaRPr sz="533">
              <a:solidFill>
                <a:srgbClr val="00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2"/>
                </a:ext>
              </a:extLst>
            </a:endParaRPr>
          </a:p>
          <a:p>
            <a:pPr marL="135463" indent="-101597">
              <a:lnSpc>
                <a:spcPct val="80000"/>
              </a:lnSpc>
              <a:buClr>
                <a:srgbClr val="262626"/>
              </a:buClr>
              <a:buSzPts val="400"/>
              <a:buFont typeface="Times New Roman"/>
              <a:buChar char="◦"/>
            </a:pPr>
            <a:r>
              <a:rPr lang="en" sz="533">
                <a:solidFill>
                  <a:srgbClr val="00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3"/>
                  </a:ext>
                </a:extLst>
              </a:rPr>
              <a:t>The final testing was the acceptance testing where the software had all the functionalities.</a:t>
            </a:r>
            <a:endParaRPr sz="533" b="1">
              <a:solidFill>
                <a:srgbClr val="FF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4"/>
                </a:ext>
              </a:extLst>
            </a:endParaRPr>
          </a:p>
          <a:p>
            <a:pPr>
              <a:lnSpc>
                <a:spcPct val="80000"/>
              </a:lnSpc>
              <a:spcBef>
                <a:spcPts val="133"/>
              </a:spcBef>
            </a:pPr>
            <a:r>
              <a:rPr lang="en" sz="533" b="1">
                <a:solidFill>
                  <a:srgbClr val="FF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5"/>
                  </a:ext>
                </a:extLst>
              </a:rPr>
              <a:t>Deployment :</a:t>
            </a:r>
            <a:endParaRPr sz="533" b="1">
              <a:solidFill>
                <a:srgbClr val="FF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6"/>
                </a:ext>
              </a:extLst>
            </a:endParaRPr>
          </a:p>
          <a:p>
            <a:pPr marL="135463" indent="-101597">
              <a:lnSpc>
                <a:spcPct val="80000"/>
              </a:lnSpc>
              <a:spcBef>
                <a:spcPts val="133"/>
              </a:spcBef>
              <a:buClr>
                <a:srgbClr val="262626"/>
              </a:buClr>
              <a:buSzPts val="400"/>
              <a:buFont typeface="Times New Roman"/>
              <a:buChar char="◦"/>
            </a:pPr>
            <a:r>
              <a:rPr lang="en" sz="533">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7"/>
                  </a:ext>
                </a:extLst>
              </a:rPr>
              <a:t>Created an </a:t>
            </a:r>
            <a:r>
              <a:rPr lang="en" sz="533">
                <a:solidFill>
                  <a:srgbClr val="000000"/>
                </a:solidFill>
                <a:latin typeface="Times New Roman"/>
                <a:ea typeface="Times New Roman"/>
                <a:cs typeface="Times New Roman"/>
                <a:sym typeface="Times New Roman"/>
              </a:rPr>
              <a:t>executable and delivered it to the client.</a:t>
            </a:r>
            <a:endParaRPr sz="533">
              <a:solidFill>
                <a:srgbClr val="000000"/>
              </a:solidFill>
              <a:latin typeface="Times New Roman"/>
              <a:ea typeface="Times New Roman"/>
              <a:cs typeface="Times New Roman"/>
              <a:sym typeface="Times New Roman"/>
            </a:endParaRPr>
          </a:p>
          <a:p>
            <a:pPr marL="135463" indent="-101597">
              <a:lnSpc>
                <a:spcPct val="80000"/>
              </a:lnSpc>
              <a:buClr>
                <a:srgbClr val="262626"/>
              </a:buClr>
              <a:buSzPts val="400"/>
              <a:buFont typeface="Times New Roman"/>
              <a:buChar char="◦"/>
            </a:pPr>
            <a:r>
              <a:rPr lang="en" sz="533">
                <a:solidFill>
                  <a:srgbClr val="000000"/>
                </a:solidFill>
                <a:latin typeface="Times New Roman"/>
                <a:ea typeface="Times New Roman"/>
                <a:cs typeface="Times New Roman"/>
                <a:sym typeface="Times New Roman"/>
              </a:rPr>
              <a:t>Published github link for the project.</a:t>
            </a:r>
            <a:endParaRPr sz="533">
              <a:solidFill>
                <a:srgbClr val="000000"/>
              </a:solidFill>
              <a:latin typeface="Times New Roman"/>
              <a:ea typeface="Times New Roman"/>
              <a:cs typeface="Times New Roman"/>
              <a:sym typeface="Times New Roman"/>
            </a:endParaRPr>
          </a:p>
          <a:p>
            <a:pPr>
              <a:lnSpc>
                <a:spcPct val="80000"/>
              </a:lnSpc>
              <a:spcBef>
                <a:spcPts val="133"/>
              </a:spcBef>
            </a:pPr>
            <a:r>
              <a:rPr lang="en" sz="533" b="1">
                <a:solidFill>
                  <a:srgbClr val="FF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8"/>
                  </a:ext>
                </a:extLst>
              </a:rPr>
              <a:t>Maintenance:</a:t>
            </a:r>
            <a:endParaRPr sz="533" b="1">
              <a:solidFill>
                <a:srgbClr val="FF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9"/>
                </a:ext>
              </a:extLst>
            </a:endParaRPr>
          </a:p>
          <a:p>
            <a:pPr marL="135463" indent="-101597">
              <a:lnSpc>
                <a:spcPct val="80000"/>
              </a:lnSpc>
              <a:spcBef>
                <a:spcPts val="133"/>
              </a:spcBef>
              <a:buClr>
                <a:srgbClr val="000000"/>
              </a:buClr>
              <a:buSzPts val="400"/>
              <a:buFont typeface="Times New Roman"/>
              <a:buChar char="◦"/>
            </a:pPr>
            <a:r>
              <a:rPr lang="en" sz="533">
                <a:solidFill>
                  <a:srgbClr val="00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0"/>
                  </a:ext>
                </a:extLst>
              </a:rPr>
              <a:t> Set up a contact with the client so for every problem she can contact us and we will work on it.</a:t>
            </a:r>
            <a:endParaRPr sz="533">
              <a:solidFill>
                <a:srgbClr val="00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1"/>
                </a:ext>
              </a:extLst>
            </a:endParaRPr>
          </a:p>
          <a:p>
            <a:pPr>
              <a:lnSpc>
                <a:spcPct val="80000"/>
              </a:lnSpc>
              <a:spcBef>
                <a:spcPts val="133"/>
              </a:spcBef>
            </a:pPr>
            <a:r>
              <a:rPr lang="en" sz="533">
                <a:solidFill>
                  <a:srgbClr val="000000"/>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2"/>
                  </a:ext>
                </a:extLst>
              </a:rPr>
              <a:t> </a:t>
            </a:r>
            <a:endParaRPr sz="533">
              <a:solidFill>
                <a:srgbClr val="000000"/>
              </a:solidFill>
              <a:latin typeface="Times New Roman"/>
              <a:ea typeface="Times New Roman"/>
              <a:cs typeface="Times New Roman"/>
              <a:sym typeface="Times New Roman"/>
            </a:endParaRPr>
          </a:p>
        </p:txBody>
      </p:sp>
      <p:sp>
        <p:nvSpPr>
          <p:cNvPr id="216" name="Google Shape;216;g1a4d44b3cbb_0_256"/>
          <p:cNvSpPr txBox="1"/>
          <p:nvPr/>
        </p:nvSpPr>
        <p:spPr>
          <a:xfrm>
            <a:off x="7068968" y="3446377"/>
            <a:ext cx="3528000" cy="299200"/>
          </a:xfrm>
          <a:prstGeom prst="rect">
            <a:avLst/>
          </a:prstGeom>
          <a:noFill/>
          <a:ln>
            <a:noFill/>
          </a:ln>
        </p:spPr>
        <p:txBody>
          <a:bodyPr spcFirstLastPara="1" wrap="square" lIns="25700" tIns="12833" rIns="25700" bIns="12833" anchor="ctr" anchorCtr="0">
            <a:normAutofit fontScale="92500" lnSpcReduction="10000"/>
          </a:bodyPr>
          <a:lstStyle/>
          <a:p>
            <a:pPr algn="ctr">
              <a:lnSpc>
                <a:spcPct val="90000"/>
              </a:lnSpc>
            </a:pPr>
            <a:r>
              <a:rPr lang="en" sz="1200">
                <a:solidFill>
                  <a:srgbClr val="262626"/>
                </a:solidFill>
                <a:latin typeface="Times New Roman"/>
                <a:ea typeface="Times New Roman"/>
                <a:cs typeface="Times New Roman"/>
                <a:sym typeface="Times New Roman"/>
              </a:rPr>
              <a:t>The frameworks, models and methodologies o</a:t>
            </a:r>
            <a:r>
              <a:rPr lang="en" sz="1200">
                <a:solidFill>
                  <a:srgbClr val="262626"/>
                </a:solidFill>
                <a:latin typeface="Times New Roman"/>
                <a:ea typeface="Times New Roman"/>
                <a:cs typeface="Times New Roman"/>
                <a:sym typeface="Times New Roma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3"/>
                  </a:ext>
                </a:extLst>
              </a:rPr>
              <a:t>f </a:t>
            </a:r>
            <a:r>
              <a:rPr lang="en" sz="1200">
                <a:solidFill>
                  <a:srgbClr val="262626"/>
                </a:solidFill>
                <a:latin typeface="Times New Roman"/>
                <a:ea typeface="Times New Roman"/>
                <a:cs typeface="Times New Roman"/>
                <a:sym typeface="Times New Roman"/>
              </a:rPr>
              <a:t>software life cycle </a:t>
            </a:r>
            <a:endParaRPr sz="1200">
              <a:solidFill>
                <a:srgbClr val="262626"/>
              </a:solidFill>
              <a:latin typeface="Times New Roman"/>
              <a:ea typeface="Times New Roman"/>
              <a:cs typeface="Times New Roman"/>
              <a:sym typeface="Times New Roman"/>
            </a:endParaRPr>
          </a:p>
        </p:txBody>
      </p:sp>
      <p:sp>
        <p:nvSpPr>
          <p:cNvPr id="217" name="Google Shape;217;g1a4d44b3cbb_0_256"/>
          <p:cNvSpPr txBox="1"/>
          <p:nvPr/>
        </p:nvSpPr>
        <p:spPr>
          <a:xfrm>
            <a:off x="8174067" y="5916233"/>
            <a:ext cx="1521200" cy="615513"/>
          </a:xfrm>
          <a:prstGeom prst="rect">
            <a:avLst/>
          </a:prstGeom>
          <a:noFill/>
          <a:ln>
            <a:noFill/>
          </a:ln>
        </p:spPr>
        <p:txBody>
          <a:bodyPr spcFirstLastPara="1" wrap="square" lIns="121900" tIns="121900" rIns="121900" bIns="121900" anchor="t" anchorCtr="0">
            <a:spAutoFit/>
          </a:bodyPr>
          <a:lstStyle/>
          <a:p>
            <a:pPr algn="ctr"/>
            <a:r>
              <a:rPr lang="en" sz="2400" u="sng" dirty="0">
                <a:solidFill>
                  <a:srgbClr val="FF0000"/>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Poster</a:t>
            </a:r>
            <a:endParaRPr sz="2400" dirty="0">
              <a:solidFill>
                <a:srgbClr val="FF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467</Words>
  <Application>Microsoft Office PowerPoint</Application>
  <PresentationFormat>Widescreen</PresentationFormat>
  <Paragraphs>43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Hansi Seitaj</dc:creator>
  <cp:lastModifiedBy>Hansi Seitaj</cp:lastModifiedBy>
  <cp:revision>1</cp:revision>
  <dcterms:created xsi:type="dcterms:W3CDTF">2023-02-01T19:43:24Z</dcterms:created>
  <dcterms:modified xsi:type="dcterms:W3CDTF">2023-02-01T19:43:35Z</dcterms:modified>
</cp:coreProperties>
</file>