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1"/>
  </p:notesMasterIdLst>
  <p:sldIdLst>
    <p:sldId id="256" r:id="rId2"/>
    <p:sldId id="257" r:id="rId3"/>
    <p:sldId id="265" r:id="rId4"/>
    <p:sldId id="266" r:id="rId5"/>
    <p:sldId id="267" r:id="rId6"/>
    <p:sldId id="260" r:id="rId7"/>
    <p:sldId id="268" r:id="rId8"/>
    <p:sldId id="262" r:id="rId9"/>
    <p:sldId id="26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41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89c98391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89c98391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89c983914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89c98391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89c98391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89c98391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9c98391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9c98391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89c983914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189c9839148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009525"/>
            <a:ext cx="8520600" cy="1963500"/>
          </a:xfrm>
        </p:spPr>
        <p:txBody>
          <a:bodyPr spcFirstLastPara="1" wrap="square" lIns="91425" tIns="91425" rIns="91425" bIns="91425" anchor="b" anchorCtr="0">
            <a:normAutofit/>
          </a:bodyPr>
          <a:lstStyle/>
          <a:p>
            <a:pPr marL="0" lvl="0" indent="0" rtl="0">
              <a:lnSpc>
                <a:spcPct val="90000"/>
              </a:lnSpc>
              <a:spcBef>
                <a:spcPts val="0"/>
              </a:spcBef>
              <a:spcAft>
                <a:spcPts val="0"/>
              </a:spcAft>
              <a:buNone/>
            </a:pPr>
            <a:r>
              <a:rPr lang="en-US" sz="5700" dirty="0">
                <a:latin typeface="Times New Roman" panose="02020603050405020304" pitchFamily="18" charset="0"/>
                <a:cs typeface="Times New Roman" panose="02020603050405020304" pitchFamily="18" charset="0"/>
              </a:rPr>
              <a:t>Multiple Dispatch from Julia into Racket</a:t>
            </a:r>
          </a:p>
        </p:txBody>
      </p:sp>
      <p:sp>
        <p:nvSpPr>
          <p:cNvPr id="61" name="Google Shape;61;p14"/>
          <p:cNvSpPr txBox="1">
            <a:spLocks noGrp="1"/>
          </p:cNvSpPr>
          <p:nvPr>
            <p:ph type="body" idx="1"/>
          </p:nvPr>
        </p:nvSpPr>
        <p:spPr>
          <a:xfrm>
            <a:off x="311700" y="3152225"/>
            <a:ext cx="8520600" cy="1300800"/>
          </a:xfrm>
        </p:spPr>
        <p:txBody>
          <a:bodyPr spcFirstLastPara="1" wrap="square" lIns="91425" tIns="91425" rIns="91425" bIns="91425" anchor="t" anchorCtr="0">
            <a:normAutofit/>
          </a:bodyPr>
          <a:lstStyle/>
          <a:p>
            <a:pPr marL="0" lvl="0" indent="0" rtl="0">
              <a:spcBef>
                <a:spcPts val="0"/>
              </a:spcBef>
              <a:spcAft>
                <a:spcPts val="600"/>
              </a:spcAft>
              <a:buSzPts val="852"/>
              <a:buNone/>
            </a:pPr>
            <a:r>
              <a:rPr lang="en-US" b="1" i="1"/>
              <a:t>Worked by:</a:t>
            </a:r>
          </a:p>
          <a:p>
            <a:pPr marL="0" lvl="0" indent="0" rtl="0">
              <a:spcBef>
                <a:spcPts val="0"/>
              </a:spcBef>
              <a:spcAft>
                <a:spcPts val="600"/>
              </a:spcAft>
              <a:buSzPts val="852"/>
              <a:buNone/>
            </a:pPr>
            <a:r>
              <a:rPr lang="en-US" b="1" i="1"/>
              <a:t>Hansi Seitaj</a:t>
            </a:r>
            <a:endParaRPr lang="en-US" i="1"/>
          </a:p>
        </p:txBody>
      </p:sp>
      <p:pic>
        <p:nvPicPr>
          <p:cNvPr id="3" name="Picture 2" descr="A picture containing text, clipart&#10;&#10;Description automatically generated">
            <a:extLst>
              <a:ext uri="{FF2B5EF4-FFF2-40B4-BE49-F238E27FC236}">
                <a16:creationId xmlns:a16="http://schemas.microsoft.com/office/drawing/2014/main" id="{C1B54C1B-7E06-5655-398A-35531502ED8D}"/>
              </a:ext>
            </a:extLst>
          </p:cNvPr>
          <p:cNvPicPr>
            <a:picLocks noChangeAspect="1"/>
          </p:cNvPicPr>
          <p:nvPr/>
        </p:nvPicPr>
        <p:blipFill>
          <a:blip r:embed="rId3"/>
          <a:stretch>
            <a:fillRect/>
          </a:stretch>
        </p:blipFill>
        <p:spPr>
          <a:xfrm>
            <a:off x="6303326" y="3227315"/>
            <a:ext cx="2026920" cy="11506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A picture containing logo&#10;&#10;Description automatically generated">
            <a:extLst>
              <a:ext uri="{FF2B5EF4-FFF2-40B4-BE49-F238E27FC236}">
                <a16:creationId xmlns:a16="http://schemas.microsoft.com/office/drawing/2014/main" id="{3E377CE5-062A-C78E-FA42-2874AD056DE3}"/>
              </a:ext>
            </a:extLst>
          </p:cNvPr>
          <p:cNvPicPr>
            <a:picLocks noChangeAspect="1"/>
          </p:cNvPicPr>
          <p:nvPr/>
        </p:nvPicPr>
        <p:blipFill>
          <a:blip r:embed="rId4"/>
          <a:stretch>
            <a:fillRect/>
          </a:stretch>
        </p:blipFill>
        <p:spPr>
          <a:xfrm>
            <a:off x="311700" y="3398765"/>
            <a:ext cx="3215640" cy="8077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628650" y="180469"/>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sz="3600" dirty="0">
                <a:latin typeface="Times New Roman"/>
                <a:ea typeface="Times New Roman"/>
                <a:cs typeface="Times New Roman"/>
                <a:sym typeface="Times New Roman"/>
              </a:rPr>
              <a:t>Introduction</a:t>
            </a:r>
            <a:endParaRPr sz="3600" dirty="0">
              <a:latin typeface="Times New Roman"/>
              <a:ea typeface="Times New Roman"/>
              <a:cs typeface="Times New Roman"/>
              <a:sym typeface="Times New Roman"/>
            </a:endParaRPr>
          </a:p>
        </p:txBody>
      </p:sp>
      <p:sp>
        <p:nvSpPr>
          <p:cNvPr id="67" name="Google Shape;67;p15"/>
          <p:cNvSpPr txBox="1">
            <a:spLocks noGrp="1"/>
          </p:cNvSpPr>
          <p:nvPr>
            <p:ph type="body" idx="1"/>
          </p:nvPr>
        </p:nvSpPr>
        <p:spPr>
          <a:xfrm>
            <a:off x="519900" y="1306279"/>
            <a:ext cx="8104200" cy="3439500"/>
          </a:xfrm>
          <a:prstGeom prst="rect">
            <a:avLst/>
          </a:prstGeom>
        </p:spPr>
        <p:txBody>
          <a:bodyPr spcFirstLastPara="1" wrap="square" lIns="68575" tIns="34275" rIns="68575" bIns="34275" anchor="t" anchorCtr="0">
            <a:noAutofit/>
          </a:bodyPr>
          <a:lstStyle/>
          <a:p>
            <a:pPr marL="0" marR="0">
              <a:spcBef>
                <a:spcPts val="0"/>
              </a:spcBef>
              <a:spcAft>
                <a:spcPts val="500"/>
              </a:spcAft>
            </a:pPr>
            <a:r>
              <a:rPr lang="en-US" sz="2000"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Multiple dispatch </a:t>
            </a:r>
            <a:r>
              <a:rPr lang="en-US" sz="200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is a programming paradigm that allows a function to have different behaviors depending on the types of its arguments. </a:t>
            </a:r>
          </a:p>
          <a:p>
            <a:pPr marL="0" marR="0" indent="0">
              <a:spcBef>
                <a:spcPts val="0"/>
              </a:spcBef>
              <a:spcAft>
                <a:spcPts val="500"/>
              </a:spcAft>
              <a:buNone/>
            </a:pPr>
            <a:endParaRPr lang="en-US" sz="200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500"/>
              </a:spcAft>
            </a:pPr>
            <a:r>
              <a:rPr lang="en-US" sz="200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Julia, a high-performance dynamic programming language, has been praised for its efficient implementation of multiple dispatch, which has enabled developers to write code that is both flexible and performant.</a:t>
            </a:r>
          </a:p>
          <a:p>
            <a:pPr marL="0" marR="0">
              <a:spcBef>
                <a:spcPts val="0"/>
              </a:spcBef>
              <a:spcAft>
                <a:spcPts val="500"/>
              </a:spcAft>
            </a:pPr>
            <a:endParaRPr lang="en-US" sz="200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500"/>
              </a:spcAft>
            </a:pPr>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Times New Roman"/>
              </a:rPr>
              <a:t>The implementation is made in Racket programming language without using an external library or module.</a:t>
            </a:r>
            <a:endParaRPr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a:p>
            <a:pPr marL="0" lvl="0" indent="0" algn="l" rtl="0">
              <a:spcBef>
                <a:spcPts val="1200"/>
              </a:spcBef>
              <a:spcAft>
                <a:spcPts val="1200"/>
              </a:spcAft>
              <a:buNone/>
            </a:pPr>
            <a:endParaRPr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4891-0E80-6E4B-CBFD-17AA2D1C4D49}"/>
              </a:ext>
            </a:extLst>
          </p:cNvPr>
          <p:cNvSpPr>
            <a:spLocks noGrp="1"/>
          </p:cNvSpPr>
          <p:nvPr>
            <p:ph type="title"/>
          </p:nvPr>
        </p:nvSpPr>
        <p:spPr>
          <a:xfrm>
            <a:off x="311700" y="445025"/>
            <a:ext cx="8520600" cy="572700"/>
          </a:xfrm>
        </p:spPr>
        <p:txBody>
          <a:bodyPr wrap="square" anchor="t">
            <a:normAutofit/>
          </a:bodyPr>
          <a:lstStyle/>
          <a:p>
            <a:pPr algn="ctr">
              <a:lnSpc>
                <a:spcPct val="90000"/>
              </a:lnSpc>
            </a:pPr>
            <a:r>
              <a:rPr lang="en-US" dirty="0">
                <a:latin typeface="Times New Roman" panose="02020603050405020304" pitchFamily="18" charset="0"/>
                <a:cs typeface="Times New Roman" panose="02020603050405020304" pitchFamily="18" charset="0"/>
              </a:rPr>
              <a:t>Examples of Multiple Dispatch in Julia</a:t>
            </a:r>
          </a:p>
        </p:txBody>
      </p:sp>
      <p:sp>
        <p:nvSpPr>
          <p:cNvPr id="3" name="Text Placeholder 2">
            <a:extLst>
              <a:ext uri="{FF2B5EF4-FFF2-40B4-BE49-F238E27FC236}">
                <a16:creationId xmlns:a16="http://schemas.microsoft.com/office/drawing/2014/main" id="{FEAF5A67-9988-332B-FCA0-A183D833BC46}"/>
              </a:ext>
            </a:extLst>
          </p:cNvPr>
          <p:cNvSpPr>
            <a:spLocks noGrp="1"/>
          </p:cNvSpPr>
          <p:nvPr>
            <p:ph type="body" idx="1"/>
          </p:nvPr>
        </p:nvSpPr>
        <p:spPr>
          <a:xfrm>
            <a:off x="311700" y="1152475"/>
            <a:ext cx="8520600" cy="3416400"/>
          </a:xfrm>
        </p:spPr>
        <p:txBody>
          <a:bodyPr wrap="square" anchor="t">
            <a:normAutofit/>
          </a:bodyPr>
          <a:lstStyle/>
          <a:p>
            <a:pPr>
              <a:spcAft>
                <a:spcPts val="600"/>
              </a:spcAft>
            </a:pPr>
            <a:r>
              <a:rPr lang="en-US" dirty="0">
                <a:solidFill>
                  <a:schemeClr val="tx1"/>
                </a:solidFill>
                <a:latin typeface="Times New Roman" panose="02020603050405020304" pitchFamily="18" charset="0"/>
                <a:cs typeface="Times New Roman" panose="02020603050405020304" pitchFamily="18" charset="0"/>
              </a:rPr>
              <a:t>In this example, we have defined two functions with the same name add. However, they differ in the types of their arguments. The first add function takes two integers as arguments, and the second add function takes two floating-point numbers.</a:t>
            </a:r>
          </a:p>
          <a:p>
            <a:pPr>
              <a:spcAft>
                <a:spcPts val="600"/>
              </a:spcAft>
            </a:pPr>
            <a:r>
              <a:rPr lang="en-US" dirty="0">
                <a:solidFill>
                  <a:schemeClr val="tx1"/>
                </a:solidFill>
                <a:latin typeface="Times New Roman" panose="02020603050405020304" pitchFamily="18" charset="0"/>
                <a:cs typeface="Times New Roman" panose="02020603050405020304" pitchFamily="18" charset="0"/>
              </a:rPr>
              <a:t>When you call the add function, Julia will dispatch to the appropriate method based on the types of the arguments that you pass in:</a:t>
            </a:r>
          </a:p>
          <a:p>
            <a:pPr>
              <a:spcAft>
                <a:spcPts val="600"/>
              </a:spcAft>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descr="Text&#10;&#10;Description automatically generated">
            <a:extLst>
              <a:ext uri="{FF2B5EF4-FFF2-40B4-BE49-F238E27FC236}">
                <a16:creationId xmlns:a16="http://schemas.microsoft.com/office/drawing/2014/main" id="{714AD9EE-A4A6-D140-2369-A7E496F7E03F}"/>
              </a:ext>
            </a:extLst>
          </p:cNvPr>
          <p:cNvPicPr>
            <a:picLocks noChangeAspect="1"/>
          </p:cNvPicPr>
          <p:nvPr/>
        </p:nvPicPr>
        <p:blipFill>
          <a:blip r:embed="rId2"/>
          <a:stretch>
            <a:fillRect/>
          </a:stretch>
        </p:blipFill>
        <p:spPr>
          <a:xfrm>
            <a:off x="859564" y="3175205"/>
            <a:ext cx="3240722" cy="1631640"/>
          </a:xfrm>
          <a:prstGeom prst="rect">
            <a:avLst/>
          </a:prstGeom>
          <a:ln>
            <a:noFill/>
          </a:ln>
          <a:effectLst>
            <a:outerShdw blurRad="292100" dist="139700" dir="2700000" algn="tl" rotWithShape="0">
              <a:srgbClr val="333333">
                <a:alpha val="65000"/>
              </a:srgbClr>
            </a:outerShdw>
          </a:effectLst>
        </p:spPr>
      </p:pic>
      <p:pic>
        <p:nvPicPr>
          <p:cNvPr id="7" name="Picture 6" descr="Text&#10;&#10;Description automatically generated">
            <a:extLst>
              <a:ext uri="{FF2B5EF4-FFF2-40B4-BE49-F238E27FC236}">
                <a16:creationId xmlns:a16="http://schemas.microsoft.com/office/drawing/2014/main" id="{7D0311EB-DE8B-9FF6-A2F4-BCAA2C5ABEF0}"/>
              </a:ext>
            </a:extLst>
          </p:cNvPr>
          <p:cNvPicPr>
            <a:picLocks noChangeAspect="1"/>
          </p:cNvPicPr>
          <p:nvPr/>
        </p:nvPicPr>
        <p:blipFill>
          <a:blip r:embed="rId3"/>
          <a:stretch>
            <a:fillRect/>
          </a:stretch>
        </p:blipFill>
        <p:spPr>
          <a:xfrm>
            <a:off x="5415411" y="3175205"/>
            <a:ext cx="2518844" cy="16316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732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4891-0E80-6E4B-CBFD-17AA2D1C4D49}"/>
              </a:ext>
            </a:extLst>
          </p:cNvPr>
          <p:cNvSpPr>
            <a:spLocks noGrp="1"/>
          </p:cNvSpPr>
          <p:nvPr>
            <p:ph type="title"/>
          </p:nvPr>
        </p:nvSpPr>
        <p:spPr>
          <a:xfrm>
            <a:off x="311700" y="445025"/>
            <a:ext cx="8520600" cy="572700"/>
          </a:xfrm>
        </p:spPr>
        <p:txBody>
          <a:bodyPr wrap="square" anchor="t">
            <a:normAutofit/>
          </a:bodyPr>
          <a:lstStyle/>
          <a:p>
            <a:pPr algn="ctr">
              <a:lnSpc>
                <a:spcPct val="90000"/>
              </a:lnSpc>
            </a:pPr>
            <a:r>
              <a:rPr lang="en-US" dirty="0">
                <a:latin typeface="Times New Roman" panose="02020603050405020304" pitchFamily="18" charset="0"/>
                <a:cs typeface="Times New Roman" panose="02020603050405020304" pitchFamily="18" charset="0"/>
              </a:rPr>
              <a:t>Examples of Multiple Dispatch in Julia</a:t>
            </a:r>
          </a:p>
        </p:txBody>
      </p:sp>
      <p:sp>
        <p:nvSpPr>
          <p:cNvPr id="3" name="Text Placeholder 2">
            <a:extLst>
              <a:ext uri="{FF2B5EF4-FFF2-40B4-BE49-F238E27FC236}">
                <a16:creationId xmlns:a16="http://schemas.microsoft.com/office/drawing/2014/main" id="{FEAF5A67-9988-332B-FCA0-A183D833BC46}"/>
              </a:ext>
            </a:extLst>
          </p:cNvPr>
          <p:cNvSpPr>
            <a:spLocks noGrp="1"/>
          </p:cNvSpPr>
          <p:nvPr>
            <p:ph type="body" idx="1"/>
          </p:nvPr>
        </p:nvSpPr>
        <p:spPr>
          <a:xfrm>
            <a:off x="311700" y="1152475"/>
            <a:ext cx="8520600" cy="3416400"/>
          </a:xfrm>
        </p:spPr>
        <p:txBody>
          <a:bodyPr wrap="square" anchor="t">
            <a:normAutofit/>
          </a:bodyPr>
          <a:lstStyle/>
          <a:p>
            <a:pPr>
              <a:spcAft>
                <a:spcPts val="600"/>
              </a:spcAft>
            </a:pPr>
            <a:r>
              <a:rPr lang="en-US" dirty="0">
                <a:solidFill>
                  <a:schemeClr val="tx1"/>
                </a:solidFill>
                <a:latin typeface="Times New Roman" panose="02020603050405020304" pitchFamily="18" charset="0"/>
                <a:cs typeface="Times New Roman" panose="02020603050405020304" pitchFamily="18" charset="0"/>
              </a:rPr>
              <a:t>When we call multiply with two integers, Julia dispatches to the first multiply method. When we call multiply with two floating-point numbers, Julia dispatches to the second multiply method. Finally, when we call multiply with a string and an integer, Julia dispatches to the third multiply method.</a:t>
            </a:r>
          </a:p>
          <a:p>
            <a:pPr marL="114300" indent="0">
              <a:spcAft>
                <a:spcPts val="600"/>
              </a:spcAft>
              <a:buNone/>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8" name="Picture 7" descr="Text&#10;&#10;Description automatically generated">
            <a:extLst>
              <a:ext uri="{FF2B5EF4-FFF2-40B4-BE49-F238E27FC236}">
                <a16:creationId xmlns:a16="http://schemas.microsoft.com/office/drawing/2014/main" id="{FD79BD59-A2AC-DB88-39EE-85599819A9FB}"/>
              </a:ext>
            </a:extLst>
          </p:cNvPr>
          <p:cNvPicPr>
            <a:picLocks noChangeAspect="1"/>
          </p:cNvPicPr>
          <p:nvPr/>
        </p:nvPicPr>
        <p:blipFill>
          <a:blip r:embed="rId2"/>
          <a:stretch>
            <a:fillRect/>
          </a:stretch>
        </p:blipFill>
        <p:spPr>
          <a:xfrm>
            <a:off x="5221726" y="2629402"/>
            <a:ext cx="2885410" cy="2141058"/>
          </a:xfrm>
          <a:prstGeom prst="rect">
            <a:avLst/>
          </a:prstGeom>
          <a:ln>
            <a:noFill/>
          </a:ln>
          <a:effectLst>
            <a:outerShdw blurRad="292100" dist="139700" dir="2700000" algn="tl" rotWithShape="0">
              <a:srgbClr val="333333">
                <a:alpha val="65000"/>
              </a:srgbClr>
            </a:outerShdw>
          </a:effectLst>
        </p:spPr>
      </p:pic>
      <p:pic>
        <p:nvPicPr>
          <p:cNvPr id="10" name="Picture 9" descr="Text&#10;&#10;Description automatically generated">
            <a:extLst>
              <a:ext uri="{FF2B5EF4-FFF2-40B4-BE49-F238E27FC236}">
                <a16:creationId xmlns:a16="http://schemas.microsoft.com/office/drawing/2014/main" id="{F39748DF-3A9C-D90E-0A6B-5DBEE0C948A6}"/>
              </a:ext>
            </a:extLst>
          </p:cNvPr>
          <p:cNvPicPr>
            <a:picLocks noChangeAspect="1"/>
          </p:cNvPicPr>
          <p:nvPr/>
        </p:nvPicPr>
        <p:blipFill>
          <a:blip r:embed="rId3"/>
          <a:stretch>
            <a:fillRect/>
          </a:stretch>
        </p:blipFill>
        <p:spPr>
          <a:xfrm>
            <a:off x="895176" y="2629403"/>
            <a:ext cx="3190595" cy="21410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877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B412-A168-82F5-54DD-8C7B0C76F31E}"/>
              </a:ext>
            </a:extLst>
          </p:cNvPr>
          <p:cNvSpPr>
            <a:spLocks noGrp="1"/>
          </p:cNvSpPr>
          <p:nvPr>
            <p:ph type="title"/>
          </p:nvPr>
        </p:nvSpPr>
        <p:spPr/>
        <p:txBody>
          <a:bodyPr>
            <a:noAutofit/>
          </a:bodyPr>
          <a:lstStyle/>
          <a:p>
            <a:pPr algn="ctr"/>
            <a:r>
              <a:rPr lang="en-US" sz="2400">
                <a:effectLst/>
                <a:latin typeface="Times New Roman" panose="02020603050405020304" pitchFamily="18" charset="0"/>
                <a:ea typeface="Times New Roman" panose="02020603050405020304" pitchFamily="18" charset="0"/>
                <a:cs typeface="Cambria" panose="02040503050406030204" pitchFamily="18" charset="0"/>
              </a:rPr>
              <a:t>The difference between multiple dispatch and parameter overload</a:t>
            </a:r>
            <a:br>
              <a:rPr lang="en-US" sz="2400">
                <a:effectLst/>
                <a:latin typeface="Cambria" panose="02040503050406030204" pitchFamily="18" charset="0"/>
                <a:ea typeface="Cambria" panose="02040503050406030204" pitchFamily="18" charset="0"/>
                <a:cs typeface="Cambria" panose="02040503050406030204" pitchFamily="18" charset="0"/>
              </a:rPr>
            </a:br>
            <a:endParaRPr lang="en-US" sz="3600" dirty="0"/>
          </a:p>
        </p:txBody>
      </p:sp>
      <p:sp>
        <p:nvSpPr>
          <p:cNvPr id="3" name="Text Placeholder 2">
            <a:extLst>
              <a:ext uri="{FF2B5EF4-FFF2-40B4-BE49-F238E27FC236}">
                <a16:creationId xmlns:a16="http://schemas.microsoft.com/office/drawing/2014/main" id="{9B101533-DAA9-805A-B718-234364B9ACA4}"/>
              </a:ext>
            </a:extLst>
          </p:cNvPr>
          <p:cNvSpPr>
            <a:spLocks noGrp="1"/>
          </p:cNvSpPr>
          <p:nvPr>
            <p:ph type="body" idx="1"/>
          </p:nvPr>
        </p:nvSpPr>
        <p:spPr>
          <a:xfrm>
            <a:off x="311700" y="1152475"/>
            <a:ext cx="8520600" cy="354600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Multiple dispatch and parameter overload are approaches to function dispatch.</a:t>
            </a:r>
          </a:p>
          <a:p>
            <a:r>
              <a:rPr lang="en-US" b="1" dirty="0">
                <a:solidFill>
                  <a:schemeClr val="tx1"/>
                </a:solidFill>
                <a:latin typeface="Times New Roman" panose="02020603050405020304" pitchFamily="18" charset="0"/>
                <a:cs typeface="Times New Roman" panose="02020603050405020304" pitchFamily="18" charset="0"/>
              </a:rPr>
              <a:t>Parameter overload is based on the number or type of function arguments, while multiple dispatch is based on the types of all arguments involved in the function call.</a:t>
            </a:r>
          </a:p>
          <a:p>
            <a:r>
              <a:rPr lang="en-US" dirty="0">
                <a:solidFill>
                  <a:schemeClr val="tx1"/>
                </a:solidFill>
                <a:latin typeface="Times New Roman" panose="02020603050405020304" pitchFamily="18" charset="0"/>
                <a:cs typeface="Times New Roman" panose="02020603050405020304" pitchFamily="18" charset="0"/>
              </a:rPr>
              <a:t>Parameter overload uses methods defined with specific parameter sets, while multiple dispatch uses methods defined with specific combinations of argument types.</a:t>
            </a:r>
          </a:p>
          <a:p>
            <a:r>
              <a:rPr lang="en-US" dirty="0">
                <a:solidFill>
                  <a:schemeClr val="tx1"/>
                </a:solidFill>
                <a:latin typeface="Times New Roman" panose="02020603050405020304" pitchFamily="18" charset="0"/>
                <a:cs typeface="Times New Roman" panose="02020603050405020304" pitchFamily="18" charset="0"/>
              </a:rPr>
              <a:t>Multiple dispatch allows for more flexibility and extensibility in function definition.</a:t>
            </a:r>
          </a:p>
          <a:p>
            <a:r>
              <a:rPr lang="en-US" dirty="0">
                <a:solidFill>
                  <a:schemeClr val="tx1"/>
                </a:solidFill>
                <a:latin typeface="Times New Roman" panose="02020603050405020304" pitchFamily="18" charset="0"/>
                <a:cs typeface="Times New Roman" panose="02020603050405020304" pitchFamily="18" charset="0"/>
              </a:rPr>
              <a:t>Parameter overload is commonly used in languages like Java, while multiple dispatch is commonly used in languages like Julia.</a:t>
            </a:r>
          </a:p>
        </p:txBody>
      </p:sp>
    </p:spTree>
    <p:extLst>
      <p:ext uri="{BB962C8B-B14F-4D97-AF65-F5344CB8AC3E}">
        <p14:creationId xmlns:p14="http://schemas.microsoft.com/office/powerpoint/2010/main" val="277489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Instructions to run the program</a:t>
            </a:r>
            <a:endParaRPr>
              <a:latin typeface="Times New Roman"/>
              <a:ea typeface="Times New Roman"/>
              <a:cs typeface="Times New Roman"/>
              <a:sym typeface="Times New Roman"/>
            </a:endParaRPr>
          </a:p>
        </p:txBody>
      </p:sp>
      <p:sp>
        <p:nvSpPr>
          <p:cNvPr id="85" name="Google Shape;85;p18"/>
          <p:cNvSpPr txBox="1">
            <a:spLocks noGrp="1"/>
          </p:cNvSpPr>
          <p:nvPr>
            <p:ph type="body" idx="1"/>
          </p:nvPr>
        </p:nvSpPr>
        <p:spPr>
          <a:xfrm>
            <a:off x="431442" y="1182475"/>
            <a:ext cx="8083908" cy="3614905"/>
          </a:xfrm>
          <a:prstGeom prst="rect">
            <a:avLst/>
          </a:prstGeom>
        </p:spPr>
        <p:txBody>
          <a:bodyPr spcFirstLastPara="1" wrap="square" lIns="68575" tIns="34275" rIns="68575" bIns="34275" anchor="t" anchorCtr="0">
            <a:normAutofit/>
          </a:bodyPr>
          <a:lstStyle/>
          <a:p>
            <a:pPr lvl="0" algn="l" rtl="0">
              <a:lnSpc>
                <a:spcPct val="170000"/>
              </a:lnSpc>
              <a:spcBef>
                <a:spcPts val="800"/>
              </a:spcBef>
              <a:spcAft>
                <a:spcPts val="0"/>
              </a:spcAft>
              <a:buSzPts val="1400"/>
              <a:buFont typeface="Wingdings" panose="05000000000000000000" pitchFamily="2" charset="2"/>
              <a:buChar char="v"/>
            </a:pPr>
            <a:r>
              <a:rPr lang="en" sz="2000" dirty="0">
                <a:solidFill>
                  <a:schemeClr val="tx1"/>
                </a:solidFill>
                <a:latin typeface="Times New Roman" panose="02020603050405020304" pitchFamily="18" charset="0"/>
                <a:cs typeface="Times New Roman" panose="02020603050405020304" pitchFamily="18" charset="0"/>
              </a:rPr>
              <a:t>Run these commands :</a:t>
            </a:r>
            <a:endParaRPr sz="16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1200150" indent="-285750">
              <a:lnSpc>
                <a:spcPct val="170000"/>
              </a:lnSpc>
              <a:spcBef>
                <a:spcPts val="1200"/>
              </a:spcBef>
              <a:spcAft>
                <a:spcPts val="1200"/>
              </a:spcAft>
            </a:pP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Please install </a:t>
            </a:r>
            <a:r>
              <a:rPr lang="en-US" sz="1600" dirty="0" err="1">
                <a:solidFill>
                  <a:schemeClr val="tx1"/>
                </a:solidFill>
                <a:latin typeface="Times New Roman" panose="02020603050405020304" pitchFamily="18" charset="0"/>
                <a:ea typeface="Times New Roman"/>
                <a:cs typeface="Times New Roman" panose="02020603050405020304" pitchFamily="18" charset="0"/>
                <a:sym typeface="Times New Roman"/>
              </a:rPr>
              <a:t>DrRacket</a:t>
            </a: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 and download Racket programming language</a:t>
            </a:r>
          </a:p>
          <a:p>
            <a:pPr marL="1200150" indent="-285750">
              <a:lnSpc>
                <a:spcPct val="170000"/>
              </a:lnSpc>
              <a:spcBef>
                <a:spcPts val="1200"/>
              </a:spcBef>
              <a:spcAft>
                <a:spcPts val="1200"/>
              </a:spcAft>
            </a:pP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Download the provided file and open it in </a:t>
            </a:r>
            <a:r>
              <a:rPr lang="en-US" sz="1600" dirty="0" err="1">
                <a:solidFill>
                  <a:schemeClr val="tx1"/>
                </a:solidFill>
                <a:latin typeface="Times New Roman" panose="02020603050405020304" pitchFamily="18" charset="0"/>
                <a:ea typeface="Times New Roman"/>
                <a:cs typeface="Times New Roman" panose="02020603050405020304" pitchFamily="18" charset="0"/>
                <a:sym typeface="Times New Roman"/>
              </a:rPr>
              <a:t>DrRacket</a:t>
            </a:r>
            <a:endPar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1200150" indent="-285750">
              <a:lnSpc>
                <a:spcPct val="170000"/>
              </a:lnSpc>
              <a:spcBef>
                <a:spcPts val="1200"/>
              </a:spcBef>
              <a:spcAft>
                <a:spcPts val="1200"/>
              </a:spcAft>
            </a:pP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Run the program and test other cases in the </a:t>
            </a:r>
            <a:r>
              <a:rPr lang="en-US" sz="1600" dirty="0" err="1">
                <a:solidFill>
                  <a:schemeClr val="tx1"/>
                </a:solidFill>
                <a:latin typeface="Times New Roman" panose="02020603050405020304" pitchFamily="18" charset="0"/>
                <a:ea typeface="Times New Roman"/>
                <a:cs typeface="Times New Roman" panose="02020603050405020304" pitchFamily="18" charset="0"/>
                <a:sym typeface="Times New Roman"/>
              </a:rPr>
              <a:t>DrRacket</a:t>
            </a: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 console.</a:t>
            </a:r>
          </a:p>
          <a:p>
            <a:pPr marL="1200150" indent="-285750">
              <a:lnSpc>
                <a:spcPct val="170000"/>
              </a:lnSpc>
              <a:spcBef>
                <a:spcPts val="1200"/>
              </a:spcBef>
              <a:spcAft>
                <a:spcPts val="1200"/>
              </a:spcAft>
            </a:pP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The project can be found in my GitHub repository (</a:t>
            </a:r>
            <a:r>
              <a:rPr lang="en-US" sz="1600" i="1" dirty="0" err="1">
                <a:solidFill>
                  <a:schemeClr val="tx1"/>
                </a:solidFill>
                <a:latin typeface="Times New Roman" panose="02020603050405020304" pitchFamily="18" charset="0"/>
                <a:ea typeface="Times New Roman"/>
                <a:cs typeface="Times New Roman" panose="02020603050405020304" pitchFamily="18" charset="0"/>
                <a:sym typeface="Times New Roman"/>
              </a:rPr>
              <a:t>hseitaj</a:t>
            </a: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a:t>
            </a:r>
          </a:p>
          <a:p>
            <a:pPr marL="1200150" indent="-285750">
              <a:lnSpc>
                <a:spcPct val="170000"/>
              </a:lnSpc>
              <a:spcBef>
                <a:spcPts val="1200"/>
              </a:spcBef>
              <a:spcAft>
                <a:spcPts val="1200"/>
              </a:spcAft>
            </a:pPr>
            <a:endParaRPr sz="16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6D3E-7135-2597-6A1B-6AAB3672664B}"/>
              </a:ext>
            </a:extLst>
          </p:cNvPr>
          <p:cNvSpPr>
            <a:spLocks noGrp="1"/>
          </p:cNvSpPr>
          <p:nvPr>
            <p:ph type="title"/>
          </p:nvPr>
        </p:nvSpPr>
        <p:spPr>
          <a:xfrm>
            <a:off x="628650" y="1986734"/>
            <a:ext cx="7886700" cy="994200"/>
          </a:xfrm>
        </p:spPr>
        <p:txBody>
          <a:bodyPr>
            <a:normAutofit/>
          </a:bodyPr>
          <a:lstStyle/>
          <a:p>
            <a:pPr algn="ctr"/>
            <a:r>
              <a:rPr lang="en-US" sz="4000" b="1" dirty="0">
                <a:latin typeface="Times New Roman" panose="02020603050405020304" pitchFamily="18" charset="0"/>
                <a:cs typeface="Times New Roman" panose="02020603050405020304" pitchFamily="18" charset="0"/>
              </a:rPr>
              <a:t>Project Demonstration</a:t>
            </a:r>
          </a:p>
        </p:txBody>
      </p:sp>
    </p:spTree>
    <p:extLst>
      <p:ext uri="{BB962C8B-B14F-4D97-AF65-F5344CB8AC3E}">
        <p14:creationId xmlns:p14="http://schemas.microsoft.com/office/powerpoint/2010/main" val="116720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97" name="Google Shape;97;p20"/>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a:spcAft>
                <a:spcPts val="600"/>
              </a:spcAft>
            </a:pPr>
            <a:r>
              <a:rPr lang="en-US" dirty="0">
                <a:solidFill>
                  <a:schemeClr val="tx1"/>
                </a:solidFill>
                <a:latin typeface="Times New Roman" panose="02020603050405020304" pitchFamily="18" charset="0"/>
                <a:cs typeface="Times New Roman" panose="02020603050405020304" pitchFamily="18" charset="0"/>
              </a:rPr>
              <a:t>Overall, we can define methods with different numbers of arguments, if the types of the arguments are different. </a:t>
            </a:r>
          </a:p>
          <a:p>
            <a:pPr>
              <a:spcAft>
                <a:spcPts val="600"/>
              </a:spcAft>
            </a:pPr>
            <a:r>
              <a:rPr lang="en-US" dirty="0">
                <a:solidFill>
                  <a:schemeClr val="tx1"/>
                </a:solidFill>
                <a:latin typeface="Times New Roman" panose="02020603050405020304" pitchFamily="18" charset="0"/>
                <a:cs typeface="Times New Roman" panose="02020603050405020304" pitchFamily="18" charset="0"/>
              </a:rPr>
              <a:t>This allows for great flexibility in function definition and behavior based on argument types.</a:t>
            </a:r>
          </a:p>
          <a:p>
            <a:pPr>
              <a:spcAft>
                <a:spcPts val="600"/>
              </a:spcAft>
            </a:pP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The result is a powerful set of tools that allow developers to write code that is both elegant and efficient, and which can be easily extended and customized as needed. </a:t>
            </a:r>
          </a:p>
          <a:p>
            <a:pPr>
              <a:spcAft>
                <a:spcPts val="600"/>
              </a:spcAft>
            </a:pPr>
            <a:r>
              <a:rPr lang="en-US"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However, in this final project I decided to implement this amazing feature in Racket from scratch. </a:t>
            </a:r>
          </a:p>
          <a:p>
            <a:pPr marL="0" lvl="0" indent="0" algn="l" rtl="0">
              <a:lnSpc>
                <a:spcPct val="115000"/>
              </a:lnSpc>
              <a:spcBef>
                <a:spcPts val="1200"/>
              </a:spcBef>
              <a:spcAft>
                <a:spcPts val="0"/>
              </a:spcAft>
              <a:buNone/>
            </a:pPr>
            <a:endPar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a:p>
            <a:pPr>
              <a:spcAft>
                <a:spcPts val="600"/>
              </a:spcAft>
            </a:pP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466</Words>
  <Application>Microsoft Office PowerPoint</Application>
  <PresentationFormat>On-screen Show (16:9)</PresentationFormat>
  <Paragraphs>32</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vt:lpstr>
      <vt:lpstr>Times New Roman</vt:lpstr>
      <vt:lpstr>Wingdings</vt:lpstr>
      <vt:lpstr>Simple Light</vt:lpstr>
      <vt:lpstr>Multiple Dispatch from Julia into Racket</vt:lpstr>
      <vt:lpstr>Introduction</vt:lpstr>
      <vt:lpstr>Examples of Multiple Dispatch in Julia</vt:lpstr>
      <vt:lpstr>Examples of Multiple Dispatch in Julia</vt:lpstr>
      <vt:lpstr>The difference between multiple dispatch and parameter overload </vt:lpstr>
      <vt:lpstr>Instructions to run the program</vt:lpstr>
      <vt:lpstr>Project Demonstration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Dispatch from Julia into Racket</dc:title>
  <cp:lastModifiedBy>Hansi Seitaj</cp:lastModifiedBy>
  <cp:revision>25</cp:revision>
  <dcterms:modified xsi:type="dcterms:W3CDTF">2023-04-12T18:28:21Z</dcterms:modified>
</cp:coreProperties>
</file>