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30475E"/>
    <a:srgbClr val="D64550"/>
    <a:srgbClr val="D8D9CF"/>
    <a:srgbClr val="6E9086"/>
    <a:srgbClr val="DF6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6" autoAdjust="0"/>
    <p:restoredTop sz="94660"/>
  </p:normalViewPr>
  <p:slideViewPr>
    <p:cSldViewPr snapToGrid="0">
      <p:cViewPr>
        <p:scale>
          <a:sx n="71" d="100"/>
          <a:sy n="71" d="100"/>
        </p:scale>
        <p:origin x="63"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BF90-28EE-BCB5-4AC7-12D9A639A1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4A3BA96-E704-43B0-7D3C-DD21C1C48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CC34C9-D017-9B5F-B456-2F730E83FE43}"/>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5" name="Footer Placeholder 4">
            <a:extLst>
              <a:ext uri="{FF2B5EF4-FFF2-40B4-BE49-F238E27FC236}">
                <a16:creationId xmlns:a16="http://schemas.microsoft.com/office/drawing/2014/main" id="{FC155894-77A9-A442-6858-FA89DCDAAA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9D3EB5-9721-751D-6847-40C44FD5FF61}"/>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168061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E031-BDCC-4C7F-D8BB-2A0803FFF99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701881-C393-6403-566B-AD986B65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E3A8DF-96C9-915F-E1C0-D522C08B9290}"/>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5" name="Footer Placeholder 4">
            <a:extLst>
              <a:ext uri="{FF2B5EF4-FFF2-40B4-BE49-F238E27FC236}">
                <a16:creationId xmlns:a16="http://schemas.microsoft.com/office/drawing/2014/main" id="{FB1E52F9-320A-6F70-CEAA-52794391A3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E2106D-8FD9-EAD1-42CC-55ADC1BF259F}"/>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114225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352E9-D6E8-45C0-570D-92D5EFB54F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13728F5-EDB5-7405-D0CE-E0106266F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08E259-1062-C250-B3E2-251DFF9493FC}"/>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5" name="Footer Placeholder 4">
            <a:extLst>
              <a:ext uri="{FF2B5EF4-FFF2-40B4-BE49-F238E27FC236}">
                <a16:creationId xmlns:a16="http://schemas.microsoft.com/office/drawing/2014/main" id="{1BD2D4AE-24FE-3B27-99C3-3D6BEC5D6F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FBB1AA-6F4D-2DC9-802A-ADAE2C8D0C2A}"/>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123372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140B-F256-057E-B687-33FC8C6044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5E3A1D-CDB3-B5F3-A46C-E7AE6D504C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681DF6-AA38-59AC-5B1D-C360EFE99907}"/>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5" name="Footer Placeholder 4">
            <a:extLst>
              <a:ext uri="{FF2B5EF4-FFF2-40B4-BE49-F238E27FC236}">
                <a16:creationId xmlns:a16="http://schemas.microsoft.com/office/drawing/2014/main" id="{1AA78DDE-8336-07B3-F0E4-1740DCC317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C62AE1-ED97-4593-7D8E-CF6E3C29251A}"/>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85933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2D71-0C70-B1EE-89C7-1149179EC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84CE4D-9921-06CD-9E9B-A98BB94C7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45BD5-86A4-4158-63CA-934DDBF38309}"/>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5" name="Footer Placeholder 4">
            <a:extLst>
              <a:ext uri="{FF2B5EF4-FFF2-40B4-BE49-F238E27FC236}">
                <a16:creationId xmlns:a16="http://schemas.microsoft.com/office/drawing/2014/main" id="{203801C3-6F05-941D-6BA0-D28D698D40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FA670D-6038-0425-E83D-B4F7D4D3521F}"/>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275404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1708-513A-51E3-9202-CD49199E69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8284ED4-379C-051F-6398-D4F48E770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56E74E-67FA-20AA-567F-11BD528E5F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72B59F6-5833-3163-2CA2-C119AE7E4153}"/>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6" name="Footer Placeholder 5">
            <a:extLst>
              <a:ext uri="{FF2B5EF4-FFF2-40B4-BE49-F238E27FC236}">
                <a16:creationId xmlns:a16="http://schemas.microsoft.com/office/drawing/2014/main" id="{0D90D1D3-3652-4F7B-BDAF-64BBB4DDD3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EEEA625-AA76-5BD8-3E19-31E6B0DC8576}"/>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282844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B305-28BB-F578-F757-F27BA283BD0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7DFB6B7-0684-3746-8DFE-F418718F2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76A89-ACF6-33F2-1CC3-A67F09B49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544C4F4-C6E4-3930-4D93-54D2CE466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ED6B8-D0F8-5CD7-DE33-7760735C0F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FCB025F-9EAC-B0E1-A9A1-56A3C184B868}"/>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8" name="Footer Placeholder 7">
            <a:extLst>
              <a:ext uri="{FF2B5EF4-FFF2-40B4-BE49-F238E27FC236}">
                <a16:creationId xmlns:a16="http://schemas.microsoft.com/office/drawing/2014/main" id="{430ACF43-F328-C02A-8E44-550E7E1439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B91570D-7221-5685-21C3-B3C891C2139A}"/>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42911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847B-1607-CC17-A30F-061BB00D98B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41EA65-AD89-0B3F-5CEC-08668D51450B}"/>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4" name="Footer Placeholder 3">
            <a:extLst>
              <a:ext uri="{FF2B5EF4-FFF2-40B4-BE49-F238E27FC236}">
                <a16:creationId xmlns:a16="http://schemas.microsoft.com/office/drawing/2014/main" id="{7709E3C9-E4BB-1580-139D-8C4E312F178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F383F50-64D9-BDD7-A41D-FEBAEC3AF9B0}"/>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142106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F53B5-FB52-11CC-F4E7-99CAE49CA234}"/>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3" name="Footer Placeholder 2">
            <a:extLst>
              <a:ext uri="{FF2B5EF4-FFF2-40B4-BE49-F238E27FC236}">
                <a16:creationId xmlns:a16="http://schemas.microsoft.com/office/drawing/2014/main" id="{77D1D9E4-3758-77AB-A310-9FC78557446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D225708-71B4-1C07-9256-4441252C4578}"/>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253756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FBBA-293D-CC09-C6B5-79BFE04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79D402C-DFB7-73FF-9F9D-939839425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2C788C1-222E-2CF6-9ADB-80BE266A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7B862-E707-A92A-AB76-478037D58B3C}"/>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6" name="Footer Placeholder 5">
            <a:extLst>
              <a:ext uri="{FF2B5EF4-FFF2-40B4-BE49-F238E27FC236}">
                <a16:creationId xmlns:a16="http://schemas.microsoft.com/office/drawing/2014/main" id="{6AEE82BA-518A-9836-44A2-D7373CE9C9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E6D60D-318D-AC40-4320-483AD1D4FBBC}"/>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146044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52DB-5BF5-A130-FAA2-4DEF86493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D92EE8-12B5-FA98-525E-E45CDC6EC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04EE360-70CA-0C75-8DA3-029DB2DB0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43460-CC2F-88B2-626E-A388A90EFDE1}"/>
              </a:ext>
            </a:extLst>
          </p:cNvPr>
          <p:cNvSpPr>
            <a:spLocks noGrp="1"/>
          </p:cNvSpPr>
          <p:nvPr>
            <p:ph type="dt" sz="half" idx="10"/>
          </p:nvPr>
        </p:nvSpPr>
        <p:spPr/>
        <p:txBody>
          <a:bodyPr/>
          <a:lstStyle/>
          <a:p>
            <a:fld id="{73E80B01-CE66-44A3-9A9A-37B37CAACE6B}" type="datetimeFigureOut">
              <a:rPr lang="en-CA" smtClean="0"/>
              <a:t>2022-12-25</a:t>
            </a:fld>
            <a:endParaRPr lang="en-CA"/>
          </a:p>
        </p:txBody>
      </p:sp>
      <p:sp>
        <p:nvSpPr>
          <p:cNvPr id="6" name="Footer Placeholder 5">
            <a:extLst>
              <a:ext uri="{FF2B5EF4-FFF2-40B4-BE49-F238E27FC236}">
                <a16:creationId xmlns:a16="http://schemas.microsoft.com/office/drawing/2014/main" id="{65FDEC6F-96CB-0602-FEA4-77F92DB193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0A90EC-A1F8-6363-A72F-6F62080D408B}"/>
              </a:ext>
            </a:extLst>
          </p:cNvPr>
          <p:cNvSpPr>
            <a:spLocks noGrp="1"/>
          </p:cNvSpPr>
          <p:nvPr>
            <p:ph type="sldNum" sz="quarter" idx="12"/>
          </p:nvPr>
        </p:nvSpPr>
        <p:spPr/>
        <p:txBody>
          <a:bodyPr/>
          <a:lstStyle/>
          <a:p>
            <a:fld id="{93183D18-0A54-449C-868E-4F594596DA3B}" type="slidenum">
              <a:rPr lang="en-CA" smtClean="0"/>
              <a:t>‹#›</a:t>
            </a:fld>
            <a:endParaRPr lang="en-CA"/>
          </a:p>
        </p:txBody>
      </p:sp>
    </p:spTree>
    <p:extLst>
      <p:ext uri="{BB962C8B-B14F-4D97-AF65-F5344CB8AC3E}">
        <p14:creationId xmlns:p14="http://schemas.microsoft.com/office/powerpoint/2010/main" val="330346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8E870-5496-2B59-0FB8-6E78BB5F8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4053225-A76E-7737-9C7D-4E9120E42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2D8353-0A39-AE14-6936-AD3AD0411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80B01-CE66-44A3-9A9A-37B37CAACE6B}" type="datetimeFigureOut">
              <a:rPr lang="en-CA" smtClean="0"/>
              <a:t>2022-12-25</a:t>
            </a:fld>
            <a:endParaRPr lang="en-CA"/>
          </a:p>
        </p:txBody>
      </p:sp>
      <p:sp>
        <p:nvSpPr>
          <p:cNvPr id="5" name="Footer Placeholder 4">
            <a:extLst>
              <a:ext uri="{FF2B5EF4-FFF2-40B4-BE49-F238E27FC236}">
                <a16:creationId xmlns:a16="http://schemas.microsoft.com/office/drawing/2014/main" id="{EF2509F7-440C-D526-1CA0-700AD447F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778E90E-69C4-CEBA-0FD2-79494638B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83D18-0A54-449C-868E-4F594596DA3B}" type="slidenum">
              <a:rPr lang="en-CA" smtClean="0"/>
              <a:t>‹#›</a:t>
            </a:fld>
            <a:endParaRPr lang="en-CA"/>
          </a:p>
        </p:txBody>
      </p:sp>
    </p:spTree>
    <p:extLst>
      <p:ext uri="{BB962C8B-B14F-4D97-AF65-F5344CB8AC3E}">
        <p14:creationId xmlns:p14="http://schemas.microsoft.com/office/powerpoint/2010/main" val="302196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41915"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200B0F8-34FE-3EFF-EE78-7E816F42C2F2}"/>
              </a:ext>
            </a:extLst>
          </p:cNvPr>
          <p:cNvSpPr/>
          <p:nvPr/>
        </p:nvSpPr>
        <p:spPr>
          <a:xfrm>
            <a:off x="704457" y="987229"/>
            <a:ext cx="5391542" cy="5391542"/>
          </a:xfrm>
          <a:prstGeom prst="ellipse">
            <a:avLst/>
          </a:prstGeom>
          <a:solidFill>
            <a:srgbClr val="D8D9CF"/>
          </a:solidFill>
          <a:ln>
            <a:noFill/>
          </a:ln>
          <a:effectLst>
            <a:outerShdw blurRad="546100" dist="508000" dir="192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800" b="1" dirty="0">
                <a:solidFill>
                  <a:srgbClr val="30475E"/>
                </a:solidFill>
                <a:latin typeface="Bahnschrift SemiBold SemiConden" panose="020B0502040204020203" pitchFamily="34" charset="0"/>
              </a:rPr>
              <a:t>IMPACT OF 5G </a:t>
            </a:r>
          </a:p>
          <a:p>
            <a:pPr algn="ctr">
              <a:lnSpc>
                <a:spcPct val="200000"/>
              </a:lnSpc>
            </a:pPr>
            <a:r>
              <a:rPr lang="en-CA" sz="2000" b="1" dirty="0">
                <a:solidFill>
                  <a:srgbClr val="30475E"/>
                </a:solidFill>
                <a:latin typeface="Bahnschrift SemiBold SemiConden" panose="020B0502040204020203" pitchFamily="34" charset="0"/>
              </a:rPr>
              <a:t>ON CONSUMER MARKET</a:t>
            </a:r>
          </a:p>
        </p:txBody>
      </p:sp>
      <p:sp>
        <p:nvSpPr>
          <p:cNvPr id="10" name="Oval 9">
            <a:extLst>
              <a:ext uri="{FF2B5EF4-FFF2-40B4-BE49-F238E27FC236}">
                <a16:creationId xmlns:a16="http://schemas.microsoft.com/office/drawing/2014/main" id="{E69E60FB-F6F3-83AD-19E0-6D7595FAC11E}"/>
              </a:ext>
            </a:extLst>
          </p:cNvPr>
          <p:cNvSpPr/>
          <p:nvPr/>
        </p:nvSpPr>
        <p:spPr>
          <a:xfrm>
            <a:off x="4442589" y="469043"/>
            <a:ext cx="2033816" cy="2033816"/>
          </a:xfrm>
          <a:prstGeom prst="ellipse">
            <a:avLst/>
          </a:prstGeom>
          <a:solidFill>
            <a:srgbClr val="30475E"/>
          </a:solidFill>
          <a:ln>
            <a:noFill/>
          </a:ln>
          <a:effectLst>
            <a:outerShdw blurRad="317500" dist="368300" dir="3660000" sx="81000" sy="8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3" name="Picture 22" descr="A picture containing text, sign, outdoor&#10;&#10;Description automatically generated">
            <a:extLst>
              <a:ext uri="{FF2B5EF4-FFF2-40B4-BE49-F238E27FC236}">
                <a16:creationId xmlns:a16="http://schemas.microsoft.com/office/drawing/2014/main" id="{A92608AC-68F5-D2C3-F922-9AD15EA49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691" y="750145"/>
            <a:ext cx="1471611" cy="1471611"/>
          </a:xfrm>
          <a:prstGeom prst="rect">
            <a:avLst/>
          </a:prstGeom>
        </p:spPr>
      </p:pic>
      <p:grpSp>
        <p:nvGrpSpPr>
          <p:cNvPr id="29" name="Group 28">
            <a:extLst>
              <a:ext uri="{FF2B5EF4-FFF2-40B4-BE49-F238E27FC236}">
                <a16:creationId xmlns:a16="http://schemas.microsoft.com/office/drawing/2014/main" id="{0C86D64C-A9D5-CC8D-7CE4-8C83FB3657D6}"/>
              </a:ext>
            </a:extLst>
          </p:cNvPr>
          <p:cNvGrpSpPr/>
          <p:nvPr/>
        </p:nvGrpSpPr>
        <p:grpSpPr>
          <a:xfrm>
            <a:off x="8535797" y="4958811"/>
            <a:ext cx="3200401" cy="1637579"/>
            <a:chOff x="6915150" y="4762796"/>
            <a:chExt cx="3200401" cy="1637579"/>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769441"/>
            </a:xfrm>
            <a:prstGeom prst="rect">
              <a:avLst/>
            </a:prstGeom>
            <a:noFill/>
            <a:effectLst/>
          </p:spPr>
          <p:txBody>
            <a:bodyPr wrap="square" rtlCol="0">
              <a:spAutoFit/>
            </a:bodyPr>
            <a:lstStyle/>
            <a:p>
              <a:r>
                <a:rPr lang="en-CA" sz="4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pic>
        <p:nvPicPr>
          <p:cNvPr id="31" name="Picture 30" descr="Graphical user interface, diagram&#10;&#10;Description automatically generated">
            <a:extLst>
              <a:ext uri="{FF2B5EF4-FFF2-40B4-BE49-F238E27FC236}">
                <a16:creationId xmlns:a16="http://schemas.microsoft.com/office/drawing/2014/main" id="{CF7B871B-FE47-DCCA-753F-D2E7EEDD0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305" y="2480632"/>
            <a:ext cx="6822084" cy="4548054"/>
          </a:xfrm>
          <a:prstGeom prst="rect">
            <a:avLst/>
          </a:prstGeom>
        </p:spPr>
      </p:pic>
      <p:sp>
        <p:nvSpPr>
          <p:cNvPr id="35" name="TextBox 34">
            <a:extLst>
              <a:ext uri="{FF2B5EF4-FFF2-40B4-BE49-F238E27FC236}">
                <a16:creationId xmlns:a16="http://schemas.microsoft.com/office/drawing/2014/main" id="{F7080F02-7A64-041B-61AF-5CB68B24E3D7}"/>
              </a:ext>
            </a:extLst>
          </p:cNvPr>
          <p:cNvSpPr txBox="1"/>
          <p:nvPr/>
        </p:nvSpPr>
        <p:spPr>
          <a:xfrm>
            <a:off x="9924176" y="6596390"/>
            <a:ext cx="2267824" cy="261610"/>
          </a:xfrm>
          <a:prstGeom prst="rect">
            <a:avLst/>
          </a:prstGeom>
          <a:noFill/>
        </p:spPr>
        <p:txBody>
          <a:bodyPr wrap="square" rtlCol="0">
            <a:spAutoFit/>
          </a:bodyPr>
          <a:lstStyle/>
          <a:p>
            <a:r>
              <a:rPr lang="en-US" sz="1100" dirty="0">
                <a:solidFill>
                  <a:srgbClr val="D8D9CF"/>
                </a:solidFill>
              </a:rPr>
              <a:t>Image by pikisuperstar on Freepik</a:t>
            </a:r>
            <a:endParaRPr lang="en-CA" sz="1100" dirty="0">
              <a:solidFill>
                <a:srgbClr val="D8D9CF"/>
              </a:solidFill>
            </a:endParaRPr>
          </a:p>
        </p:txBody>
      </p:sp>
    </p:spTree>
    <p:extLst>
      <p:ext uri="{BB962C8B-B14F-4D97-AF65-F5344CB8AC3E}">
        <p14:creationId xmlns:p14="http://schemas.microsoft.com/office/powerpoint/2010/main" val="95910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454851" y="1359090"/>
            <a:ext cx="4023146" cy="923330"/>
          </a:xfrm>
          <a:prstGeom prst="rect">
            <a:avLst/>
          </a:prstGeom>
          <a:noFill/>
        </p:spPr>
        <p:txBody>
          <a:bodyPr wrap="square" rtlCol="0">
            <a:spAutoFit/>
          </a:bodyPr>
          <a:lstStyle/>
          <a:p>
            <a:r>
              <a:rPr lang="en-CA" sz="5400" b="1" dirty="0">
                <a:solidFill>
                  <a:srgbClr val="30475E"/>
                </a:solidFill>
                <a:latin typeface="Bahnschrift SemiBold SemiConden" panose="020B0502040204020203" pitchFamily="34" charset="0"/>
              </a:rPr>
              <a:t>TOPICS</a:t>
            </a:r>
            <a:endParaRPr lang="en-CA" b="1" dirty="0">
              <a:solidFill>
                <a:srgbClr val="30475E"/>
              </a:solidFill>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1EBD319E-B33D-4DBB-4D60-241DAE38813E}"/>
              </a:ext>
            </a:extLst>
          </p:cNvPr>
          <p:cNvSpPr txBox="1"/>
          <p:nvPr/>
        </p:nvSpPr>
        <p:spPr>
          <a:xfrm>
            <a:off x="1454850" y="2410995"/>
            <a:ext cx="6330133" cy="1815882"/>
          </a:xfrm>
          <a:prstGeom prst="rect">
            <a:avLst/>
          </a:prstGeom>
          <a:noFill/>
        </p:spPr>
        <p:txBody>
          <a:bodyPr wrap="square" rtlCol="0">
            <a:spAutoFit/>
          </a:bodyPr>
          <a:lstStyle/>
          <a:p>
            <a:pPr marL="457200" indent="-457200">
              <a:buFontTx/>
              <a:buChar char="-"/>
            </a:pPr>
            <a:r>
              <a:rPr lang="en-CA" sz="2800" b="1" dirty="0">
                <a:solidFill>
                  <a:srgbClr val="30475E"/>
                </a:solidFill>
                <a:latin typeface="Alesand" pitchFamily="50" charset="0"/>
              </a:rPr>
              <a:t>PROBLEM STATEMENT</a:t>
            </a:r>
            <a:endParaRPr lang="en-CA" sz="1000" b="1" dirty="0">
              <a:solidFill>
                <a:srgbClr val="30475E"/>
              </a:solidFill>
              <a:latin typeface="Alesand" pitchFamily="50" charset="0"/>
            </a:endParaRPr>
          </a:p>
          <a:p>
            <a:pPr marL="457200" indent="-457200">
              <a:buFontTx/>
              <a:buChar char="-"/>
            </a:pPr>
            <a:r>
              <a:rPr lang="en-CA" sz="2800" b="1" dirty="0">
                <a:solidFill>
                  <a:srgbClr val="30475E"/>
                </a:solidFill>
                <a:latin typeface="Alesand" pitchFamily="50" charset="0"/>
              </a:rPr>
              <a:t>APPROACH</a:t>
            </a:r>
          </a:p>
          <a:p>
            <a:pPr marL="457200" indent="-457200">
              <a:buFontTx/>
              <a:buChar char="-"/>
            </a:pPr>
            <a:r>
              <a:rPr lang="en-CA" sz="2800" b="1" dirty="0">
                <a:solidFill>
                  <a:srgbClr val="30475E"/>
                </a:solidFill>
                <a:latin typeface="Alesand" pitchFamily="50" charset="0"/>
              </a:rPr>
              <a:t>RESULTS</a:t>
            </a:r>
          </a:p>
          <a:p>
            <a:pPr marL="457200" indent="-457200">
              <a:buFontTx/>
              <a:buChar char="-"/>
            </a:pPr>
            <a:r>
              <a:rPr lang="en-CA" sz="2800" b="1" dirty="0">
                <a:solidFill>
                  <a:srgbClr val="30475E"/>
                </a:solidFill>
                <a:latin typeface="Alesand" pitchFamily="50" charset="0"/>
              </a:rPr>
              <a:t>RECOMMENDATION</a:t>
            </a:r>
          </a:p>
        </p:txBody>
      </p:sp>
    </p:spTree>
    <p:extLst>
      <p:ext uri="{BB962C8B-B14F-4D97-AF65-F5344CB8AC3E}">
        <p14:creationId xmlns:p14="http://schemas.microsoft.com/office/powerpoint/2010/main" val="456889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6573411"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PROBLEM STATEMENT</a:t>
            </a:r>
            <a:endParaRPr lang="en-CA" sz="1200" b="1" dirty="0">
              <a:solidFill>
                <a:srgbClr val="30475E"/>
              </a:solidFill>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1EBD319E-B33D-4DBB-4D60-241DAE38813E}"/>
              </a:ext>
            </a:extLst>
          </p:cNvPr>
          <p:cNvSpPr txBox="1"/>
          <p:nvPr/>
        </p:nvSpPr>
        <p:spPr>
          <a:xfrm>
            <a:off x="1068956" y="1152647"/>
            <a:ext cx="8343489" cy="1200329"/>
          </a:xfrm>
          <a:prstGeom prst="rect">
            <a:avLst/>
          </a:prstGeom>
          <a:noFill/>
        </p:spPr>
        <p:txBody>
          <a:bodyPr wrap="square" rtlCol="0">
            <a:spAutoFit/>
          </a:bodyPr>
          <a:lstStyle/>
          <a:p>
            <a:r>
              <a:rPr lang="en-CA" sz="2800" dirty="0">
                <a:solidFill>
                  <a:srgbClr val="30475E"/>
                </a:solidFill>
                <a:latin typeface="Alesand" pitchFamily="50" charset="0"/>
              </a:rPr>
              <a:t>ATLIQO</a:t>
            </a:r>
            <a:r>
              <a:rPr lang="en-CA" sz="2800" b="1" dirty="0">
                <a:solidFill>
                  <a:srgbClr val="30475E"/>
                </a:solidFill>
                <a:latin typeface="Alesand" pitchFamily="50" charset="0"/>
              </a:rPr>
              <a:t> </a:t>
            </a:r>
            <a:r>
              <a:rPr lang="en-CA" sz="3600" b="1" dirty="0">
                <a:solidFill>
                  <a:srgbClr val="30475E"/>
                </a:solidFill>
                <a:latin typeface="Alesand" pitchFamily="50" charset="0"/>
              </a:rPr>
              <a:t>LAUNCHED 5G PLANS </a:t>
            </a:r>
            <a:r>
              <a:rPr lang="en-CA" sz="2800" dirty="0">
                <a:solidFill>
                  <a:srgbClr val="30475E"/>
                </a:solidFill>
                <a:latin typeface="Alesand" pitchFamily="50" charset="0"/>
              </a:rPr>
              <a:t>IN</a:t>
            </a:r>
            <a:r>
              <a:rPr lang="en-CA" sz="2800" b="1" dirty="0">
                <a:solidFill>
                  <a:srgbClr val="30475E"/>
                </a:solidFill>
                <a:latin typeface="Alesand" pitchFamily="50" charset="0"/>
              </a:rPr>
              <a:t> </a:t>
            </a:r>
            <a:r>
              <a:rPr lang="en-CA" sz="2800" dirty="0">
                <a:solidFill>
                  <a:srgbClr val="30475E"/>
                </a:solidFill>
                <a:latin typeface="Alesand" pitchFamily="50" charset="0"/>
              </a:rPr>
              <a:t>VARIOUS CITIES IN INDIA IN </a:t>
            </a:r>
            <a:r>
              <a:rPr lang="en-CA" sz="3600" b="1" dirty="0">
                <a:solidFill>
                  <a:srgbClr val="30475E"/>
                </a:solidFill>
                <a:latin typeface="Alesand" pitchFamily="50" charset="0"/>
              </a:rPr>
              <a:t>MAY 2022</a:t>
            </a:r>
            <a:r>
              <a:rPr lang="en-CA" sz="2800" b="1" dirty="0">
                <a:solidFill>
                  <a:srgbClr val="30475E"/>
                </a:solidFill>
                <a:latin typeface="Alesand" pitchFamily="50" charset="0"/>
              </a:rPr>
              <a:t> </a:t>
            </a:r>
            <a:r>
              <a:rPr lang="en-CA" sz="2800" dirty="0">
                <a:solidFill>
                  <a:srgbClr val="30475E"/>
                </a:solidFill>
                <a:latin typeface="Alesand" pitchFamily="50" charset="0"/>
              </a:rPr>
              <a:t>among other competitors</a:t>
            </a:r>
            <a:r>
              <a:rPr lang="en-CA" sz="2800" b="1" dirty="0">
                <a:solidFill>
                  <a:srgbClr val="30475E"/>
                </a:solidFill>
                <a:latin typeface="Alesand" pitchFamily="50" charset="0"/>
              </a:rPr>
              <a:t>.</a:t>
            </a:r>
          </a:p>
        </p:txBody>
      </p:sp>
      <p:sp>
        <p:nvSpPr>
          <p:cNvPr id="2" name="TextBox 1">
            <a:extLst>
              <a:ext uri="{FF2B5EF4-FFF2-40B4-BE49-F238E27FC236}">
                <a16:creationId xmlns:a16="http://schemas.microsoft.com/office/drawing/2014/main" id="{BC95B96E-C9ED-9096-B795-2BF38C89B30C}"/>
              </a:ext>
            </a:extLst>
          </p:cNvPr>
          <p:cNvSpPr txBox="1"/>
          <p:nvPr/>
        </p:nvSpPr>
        <p:spPr>
          <a:xfrm>
            <a:off x="1068957" y="3160165"/>
            <a:ext cx="3560367" cy="523220"/>
          </a:xfrm>
          <a:prstGeom prst="rect">
            <a:avLst/>
          </a:prstGeom>
          <a:noFill/>
        </p:spPr>
        <p:txBody>
          <a:bodyPr wrap="square" rtlCol="0">
            <a:spAutoFit/>
          </a:bodyPr>
          <a:lstStyle/>
          <a:p>
            <a:r>
              <a:rPr lang="en-CA" sz="2800" dirty="0">
                <a:solidFill>
                  <a:srgbClr val="30475E"/>
                </a:solidFill>
                <a:latin typeface="Alesand" pitchFamily="50" charset="0"/>
              </a:rPr>
              <a:t>MANAGEMENT  NOTICES </a:t>
            </a:r>
          </a:p>
        </p:txBody>
      </p:sp>
      <p:pic>
        <p:nvPicPr>
          <p:cNvPr id="7" name="Picture 6" descr="Shape&#10;&#10;Description automatically generated with low confidence">
            <a:extLst>
              <a:ext uri="{FF2B5EF4-FFF2-40B4-BE49-F238E27FC236}">
                <a16:creationId xmlns:a16="http://schemas.microsoft.com/office/drawing/2014/main" id="{BB10CB7C-3601-5C34-05C9-7E768AB42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59" y="2911659"/>
            <a:ext cx="954107" cy="954107"/>
          </a:xfrm>
          <a:prstGeom prst="rect">
            <a:avLst/>
          </a:prstGeom>
        </p:spPr>
      </p:pic>
      <p:sp>
        <p:nvSpPr>
          <p:cNvPr id="9" name="TextBox 8">
            <a:extLst>
              <a:ext uri="{FF2B5EF4-FFF2-40B4-BE49-F238E27FC236}">
                <a16:creationId xmlns:a16="http://schemas.microsoft.com/office/drawing/2014/main" id="{FBC89EBD-AB73-85D4-CBEA-7DB5435BFF07}"/>
              </a:ext>
            </a:extLst>
          </p:cNvPr>
          <p:cNvSpPr txBox="1"/>
          <p:nvPr/>
        </p:nvSpPr>
        <p:spPr>
          <a:xfrm>
            <a:off x="5410466" y="3080937"/>
            <a:ext cx="4773879" cy="1200329"/>
          </a:xfrm>
          <a:prstGeom prst="rect">
            <a:avLst/>
          </a:prstGeom>
          <a:noFill/>
        </p:spPr>
        <p:txBody>
          <a:bodyPr wrap="square" rtlCol="0">
            <a:spAutoFit/>
          </a:bodyPr>
          <a:lstStyle/>
          <a:p>
            <a:r>
              <a:rPr lang="en-CA" sz="2800" dirty="0">
                <a:solidFill>
                  <a:srgbClr val="30475E"/>
                </a:solidFill>
                <a:latin typeface="Alesand" pitchFamily="50" charset="0"/>
              </a:rPr>
              <a:t>IN THEIR </a:t>
            </a:r>
            <a:r>
              <a:rPr lang="en-CA" sz="3600" b="1" dirty="0">
                <a:solidFill>
                  <a:srgbClr val="D64550"/>
                </a:solidFill>
                <a:latin typeface="Alesand" pitchFamily="50" charset="0"/>
              </a:rPr>
              <a:t>REVENUE</a:t>
            </a:r>
            <a:r>
              <a:rPr lang="en-CA" sz="2800" b="1" dirty="0">
                <a:solidFill>
                  <a:srgbClr val="30475E"/>
                </a:solidFill>
                <a:latin typeface="Alesand" pitchFamily="50" charset="0"/>
              </a:rPr>
              <a:t> </a:t>
            </a:r>
            <a:r>
              <a:rPr lang="en-CA" sz="2800" dirty="0">
                <a:solidFill>
                  <a:srgbClr val="30475E"/>
                </a:solidFill>
                <a:latin typeface="Alesand" pitchFamily="50" charset="0"/>
              </a:rPr>
              <a:t>AND</a:t>
            </a:r>
            <a:r>
              <a:rPr lang="en-CA" sz="2800" b="1" dirty="0">
                <a:solidFill>
                  <a:srgbClr val="30475E"/>
                </a:solidFill>
                <a:latin typeface="Alesand" pitchFamily="50" charset="0"/>
              </a:rPr>
              <a:t> </a:t>
            </a:r>
            <a:r>
              <a:rPr lang="en-CA" sz="3600" b="1" dirty="0">
                <a:solidFill>
                  <a:srgbClr val="D64550"/>
                </a:solidFill>
                <a:latin typeface="Alesand" pitchFamily="50" charset="0"/>
              </a:rPr>
              <a:t>ACTIVE</a:t>
            </a:r>
            <a:r>
              <a:rPr lang="en-CA" sz="2800" b="1" dirty="0">
                <a:solidFill>
                  <a:srgbClr val="D64550"/>
                </a:solidFill>
                <a:latin typeface="Alesand" pitchFamily="50" charset="0"/>
              </a:rPr>
              <a:t> </a:t>
            </a:r>
            <a:r>
              <a:rPr lang="en-CA" sz="3600" b="1" dirty="0">
                <a:solidFill>
                  <a:srgbClr val="D64550"/>
                </a:solidFill>
                <a:latin typeface="Alesand" pitchFamily="50" charset="0"/>
              </a:rPr>
              <a:t>USERS</a:t>
            </a:r>
            <a:endParaRPr lang="en-CA" sz="2800" b="1" dirty="0">
              <a:solidFill>
                <a:srgbClr val="D64550"/>
              </a:solidFill>
              <a:latin typeface="Alesand" pitchFamily="50" charset="0"/>
            </a:endParaRPr>
          </a:p>
        </p:txBody>
      </p:sp>
      <p:sp>
        <p:nvSpPr>
          <p:cNvPr id="3" name="Rectangle: Rounded Corners 2">
            <a:extLst>
              <a:ext uri="{FF2B5EF4-FFF2-40B4-BE49-F238E27FC236}">
                <a16:creationId xmlns:a16="http://schemas.microsoft.com/office/drawing/2014/main" id="{6A56AB4D-3D57-EED2-12F0-2E7B375C2613}"/>
              </a:ext>
            </a:extLst>
          </p:cNvPr>
          <p:cNvSpPr/>
          <p:nvPr/>
        </p:nvSpPr>
        <p:spPr>
          <a:xfrm>
            <a:off x="1075679" y="3160166"/>
            <a:ext cx="2104550" cy="457094"/>
          </a:xfrm>
          <a:prstGeom prst="roundRect">
            <a:avLst/>
          </a:prstGeom>
          <a:noFill/>
          <a:ln w="25400">
            <a:solidFill>
              <a:srgbClr val="304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Connector: Elbow 7">
            <a:extLst>
              <a:ext uri="{FF2B5EF4-FFF2-40B4-BE49-F238E27FC236}">
                <a16:creationId xmlns:a16="http://schemas.microsoft.com/office/drawing/2014/main" id="{5ABB338A-50FE-A73D-9F0A-6BFD41DF9EBF}"/>
              </a:ext>
            </a:extLst>
          </p:cNvPr>
          <p:cNvCxnSpPr>
            <a:cxnSpLocks/>
          </p:cNvCxnSpPr>
          <p:nvPr/>
        </p:nvCxnSpPr>
        <p:spPr>
          <a:xfrm>
            <a:off x="1668820" y="3617260"/>
            <a:ext cx="1720266" cy="1526240"/>
          </a:xfrm>
          <a:prstGeom prst="bentConnector3">
            <a:avLst/>
          </a:prstGeom>
          <a:ln w="25400">
            <a:solidFill>
              <a:srgbClr val="30475E"/>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11613-6B98-F28A-E47D-BEFAB2611B08}"/>
              </a:ext>
            </a:extLst>
          </p:cNvPr>
          <p:cNvSpPr txBox="1"/>
          <p:nvPr/>
        </p:nvSpPr>
        <p:spPr>
          <a:xfrm>
            <a:off x="3393856" y="4879147"/>
            <a:ext cx="4773879" cy="1384995"/>
          </a:xfrm>
          <a:prstGeom prst="rect">
            <a:avLst/>
          </a:prstGeom>
          <a:noFill/>
        </p:spPr>
        <p:txBody>
          <a:bodyPr wrap="square" rtlCol="0">
            <a:spAutoFit/>
          </a:bodyPr>
          <a:lstStyle/>
          <a:p>
            <a:r>
              <a:rPr lang="en-CA" sz="2800" dirty="0">
                <a:solidFill>
                  <a:srgbClr val="30475E"/>
                </a:solidFill>
                <a:latin typeface="Alesand" pitchFamily="50" charset="0"/>
              </a:rPr>
              <a:t>IS KEEN TO COMPARE </a:t>
            </a:r>
            <a:r>
              <a:rPr lang="en-CA" sz="2800" b="1" dirty="0">
                <a:solidFill>
                  <a:srgbClr val="30475E"/>
                </a:solidFill>
                <a:latin typeface="Alesand" pitchFamily="50" charset="0"/>
              </a:rPr>
              <a:t>PRE</a:t>
            </a:r>
            <a:r>
              <a:rPr lang="en-CA" sz="2800" dirty="0">
                <a:solidFill>
                  <a:srgbClr val="30475E"/>
                </a:solidFill>
                <a:latin typeface="Alesand" pitchFamily="50" charset="0"/>
              </a:rPr>
              <a:t> AND </a:t>
            </a:r>
            <a:r>
              <a:rPr lang="en-CA" sz="2800" b="1" dirty="0">
                <a:solidFill>
                  <a:srgbClr val="30475E"/>
                </a:solidFill>
                <a:latin typeface="Alesand" pitchFamily="50" charset="0"/>
              </a:rPr>
              <a:t>POST</a:t>
            </a:r>
            <a:r>
              <a:rPr lang="en-CA" sz="2800" dirty="0">
                <a:solidFill>
                  <a:srgbClr val="30475E"/>
                </a:solidFill>
                <a:latin typeface="Alesand" pitchFamily="50" charset="0"/>
              </a:rPr>
              <a:t> 5G </a:t>
            </a:r>
            <a:r>
              <a:rPr lang="en-CA" sz="2800" b="1" dirty="0">
                <a:solidFill>
                  <a:srgbClr val="30475E"/>
                </a:solidFill>
                <a:latin typeface="Alesand" pitchFamily="50" charset="0"/>
              </a:rPr>
              <a:t>PERFORMANCE</a:t>
            </a:r>
            <a:r>
              <a:rPr lang="en-CA" sz="2800" dirty="0">
                <a:solidFill>
                  <a:srgbClr val="30475E"/>
                </a:solidFill>
                <a:latin typeface="Alesand" pitchFamily="50" charset="0"/>
              </a:rPr>
              <a:t> TO MAKE INFORMED DECISIONS</a:t>
            </a:r>
            <a:endParaRPr lang="en-CA" sz="2800" b="1" dirty="0">
              <a:solidFill>
                <a:srgbClr val="D64550"/>
              </a:solidFill>
              <a:latin typeface="Alesand" pitchFamily="50" charset="0"/>
            </a:endParaRPr>
          </a:p>
        </p:txBody>
      </p:sp>
    </p:spTree>
    <p:extLst>
      <p:ext uri="{BB962C8B-B14F-4D97-AF65-F5344CB8AC3E}">
        <p14:creationId xmlns:p14="http://schemas.microsoft.com/office/powerpoint/2010/main" val="30642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4496287-BE00-BA44-249A-F94EA99A1081}"/>
              </a:ext>
            </a:extLst>
          </p:cNvPr>
          <p:cNvSpPr/>
          <p:nvPr/>
        </p:nvSpPr>
        <p:spPr>
          <a:xfrm>
            <a:off x="5924417" y="1095933"/>
            <a:ext cx="5654488" cy="4087904"/>
          </a:xfrm>
          <a:prstGeom prst="rect">
            <a:avLst/>
          </a:prstGeom>
          <a:noFill/>
          <a:ln w="25400">
            <a:gradFill flip="none" rotWithShape="1">
              <a:gsLst>
                <a:gs pos="0">
                  <a:srgbClr val="D64550"/>
                </a:gs>
                <a:gs pos="56000">
                  <a:srgbClr val="30475E"/>
                </a:gs>
                <a:gs pos="100000">
                  <a:srgbClr val="6E9086"/>
                </a:gs>
              </a:gsLst>
              <a:lin ang="2700000" scaled="1"/>
              <a:tileRect/>
            </a:gradFill>
          </a:ln>
          <a:effectLst>
            <a:outerShdw blurRad="139700" dist="1016000" dir="246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6573411"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APPROACH</a:t>
            </a:r>
            <a:endParaRPr lang="en-CA" sz="1200" b="1" dirty="0">
              <a:solidFill>
                <a:srgbClr val="30475E"/>
              </a:solidFill>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F7203828-9ECF-5B5F-31F5-AC4A04DE805A}"/>
              </a:ext>
            </a:extLst>
          </p:cNvPr>
          <p:cNvPicPr>
            <a:picLocks noChangeAspect="1"/>
          </p:cNvPicPr>
          <p:nvPr/>
        </p:nvPicPr>
        <p:blipFill>
          <a:blip r:embed="rId3"/>
          <a:stretch>
            <a:fillRect/>
          </a:stretch>
        </p:blipFill>
        <p:spPr>
          <a:xfrm>
            <a:off x="6176102" y="1354156"/>
            <a:ext cx="5551707" cy="3960338"/>
          </a:xfrm>
          <a:prstGeom prst="rect">
            <a:avLst/>
          </a:prstGeom>
          <a:ln w="25400">
            <a:gradFill>
              <a:gsLst>
                <a:gs pos="0">
                  <a:srgbClr val="30475E"/>
                </a:gs>
                <a:gs pos="100000">
                  <a:srgbClr val="D64550"/>
                </a:gs>
              </a:gsLst>
              <a:lin ang="5400000" scaled="1"/>
            </a:gradFill>
          </a:ln>
        </p:spPr>
      </p:pic>
      <p:sp>
        <p:nvSpPr>
          <p:cNvPr id="13" name="Half Frame 12">
            <a:extLst>
              <a:ext uri="{FF2B5EF4-FFF2-40B4-BE49-F238E27FC236}">
                <a16:creationId xmlns:a16="http://schemas.microsoft.com/office/drawing/2014/main" id="{4EBC83EB-818B-B21E-A643-1B9E7D5AC8AE}"/>
              </a:ext>
            </a:extLst>
          </p:cNvPr>
          <p:cNvSpPr/>
          <p:nvPr/>
        </p:nvSpPr>
        <p:spPr>
          <a:xfrm>
            <a:off x="1260987" y="1095934"/>
            <a:ext cx="722669" cy="644376"/>
          </a:xfrm>
          <a:prstGeom prst="halfFrame">
            <a:avLst>
              <a:gd name="adj1" fmla="val 17105"/>
              <a:gd name="adj2" fmla="val 20711"/>
            </a:avLst>
          </a:prstGeom>
          <a:solidFill>
            <a:srgbClr val="3047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Half Frame 13">
            <a:extLst>
              <a:ext uri="{FF2B5EF4-FFF2-40B4-BE49-F238E27FC236}">
                <a16:creationId xmlns:a16="http://schemas.microsoft.com/office/drawing/2014/main" id="{10DDD4BE-B0FF-3D0C-487F-B6ED9FC54F49}"/>
              </a:ext>
            </a:extLst>
          </p:cNvPr>
          <p:cNvSpPr/>
          <p:nvPr/>
        </p:nvSpPr>
        <p:spPr>
          <a:xfrm rot="10800000">
            <a:off x="5019368" y="5562812"/>
            <a:ext cx="722669" cy="644376"/>
          </a:xfrm>
          <a:prstGeom prst="halfFrame">
            <a:avLst>
              <a:gd name="adj1" fmla="val 17105"/>
              <a:gd name="adj2" fmla="val 20711"/>
            </a:avLst>
          </a:prstGeom>
          <a:solidFill>
            <a:srgbClr val="3047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5" name="TextBox 14">
            <a:extLst>
              <a:ext uri="{FF2B5EF4-FFF2-40B4-BE49-F238E27FC236}">
                <a16:creationId xmlns:a16="http://schemas.microsoft.com/office/drawing/2014/main" id="{FD4D75DC-C5D2-CA3D-1E9B-6FB6EDC72C7B}"/>
              </a:ext>
            </a:extLst>
          </p:cNvPr>
          <p:cNvSpPr txBox="1"/>
          <p:nvPr/>
        </p:nvSpPr>
        <p:spPr>
          <a:xfrm>
            <a:off x="2213221" y="1981835"/>
            <a:ext cx="2421778" cy="523220"/>
          </a:xfrm>
          <a:prstGeom prst="rect">
            <a:avLst/>
          </a:prstGeom>
          <a:noFill/>
        </p:spPr>
        <p:txBody>
          <a:bodyPr wrap="square" rtlCol="0">
            <a:spAutoFit/>
          </a:bodyPr>
          <a:lstStyle/>
          <a:p>
            <a:pPr algn="ctr"/>
            <a:r>
              <a:rPr lang="en-CA" sz="2800" i="1" dirty="0">
                <a:solidFill>
                  <a:srgbClr val="30475E"/>
                </a:solidFill>
                <a:latin typeface="Alesand" pitchFamily="50" charset="0"/>
              </a:rPr>
              <a:t>DATA MODELING</a:t>
            </a:r>
            <a:endParaRPr lang="en-CA" sz="2800" b="1" i="1" dirty="0">
              <a:solidFill>
                <a:srgbClr val="D64550"/>
              </a:solidFill>
              <a:latin typeface="Alesand" pitchFamily="50" charset="0"/>
            </a:endParaRPr>
          </a:p>
        </p:txBody>
      </p:sp>
      <p:sp>
        <p:nvSpPr>
          <p:cNvPr id="18" name="TextBox 17">
            <a:extLst>
              <a:ext uri="{FF2B5EF4-FFF2-40B4-BE49-F238E27FC236}">
                <a16:creationId xmlns:a16="http://schemas.microsoft.com/office/drawing/2014/main" id="{952DA77F-F707-D728-A560-5015CBAB06FC}"/>
              </a:ext>
            </a:extLst>
          </p:cNvPr>
          <p:cNvSpPr txBox="1"/>
          <p:nvPr/>
        </p:nvSpPr>
        <p:spPr>
          <a:xfrm>
            <a:off x="1884798" y="3256721"/>
            <a:ext cx="3078624" cy="523220"/>
          </a:xfrm>
          <a:prstGeom prst="rect">
            <a:avLst/>
          </a:prstGeom>
          <a:noFill/>
        </p:spPr>
        <p:txBody>
          <a:bodyPr wrap="square" rtlCol="0">
            <a:spAutoFit/>
          </a:bodyPr>
          <a:lstStyle/>
          <a:p>
            <a:pPr algn="ctr"/>
            <a:r>
              <a:rPr lang="en-CA" sz="2800" i="1" dirty="0">
                <a:solidFill>
                  <a:srgbClr val="30475E"/>
                </a:solidFill>
                <a:latin typeface="Alesand" pitchFamily="50" charset="0"/>
              </a:rPr>
              <a:t>CREATING MEASURES</a:t>
            </a:r>
            <a:endParaRPr lang="en-CA" sz="2800" b="1" i="1" dirty="0">
              <a:solidFill>
                <a:srgbClr val="D64550"/>
              </a:solidFill>
              <a:latin typeface="Alesand" pitchFamily="50" charset="0"/>
            </a:endParaRPr>
          </a:p>
        </p:txBody>
      </p:sp>
      <p:sp>
        <p:nvSpPr>
          <p:cNvPr id="20" name="TextBox 19">
            <a:extLst>
              <a:ext uri="{FF2B5EF4-FFF2-40B4-BE49-F238E27FC236}">
                <a16:creationId xmlns:a16="http://schemas.microsoft.com/office/drawing/2014/main" id="{BEE124DB-F650-62D0-91F7-34E61FDE82FB}"/>
              </a:ext>
            </a:extLst>
          </p:cNvPr>
          <p:cNvSpPr txBox="1"/>
          <p:nvPr/>
        </p:nvSpPr>
        <p:spPr>
          <a:xfrm>
            <a:off x="1606372" y="4531607"/>
            <a:ext cx="3635476" cy="954107"/>
          </a:xfrm>
          <a:prstGeom prst="rect">
            <a:avLst/>
          </a:prstGeom>
          <a:noFill/>
        </p:spPr>
        <p:txBody>
          <a:bodyPr wrap="square" rtlCol="0">
            <a:spAutoFit/>
          </a:bodyPr>
          <a:lstStyle/>
          <a:p>
            <a:pPr algn="ctr"/>
            <a:r>
              <a:rPr lang="en-CA" sz="2800" i="1" dirty="0">
                <a:solidFill>
                  <a:srgbClr val="30475E"/>
                </a:solidFill>
                <a:latin typeface="Alesand" pitchFamily="50" charset="0"/>
              </a:rPr>
              <a:t>DATA VISUALIZATION</a:t>
            </a:r>
          </a:p>
          <a:p>
            <a:pPr algn="ctr"/>
            <a:r>
              <a:rPr lang="en-CA" sz="2800" i="1" dirty="0">
                <a:solidFill>
                  <a:srgbClr val="30475E"/>
                </a:solidFill>
                <a:latin typeface="Alesand" pitchFamily="50" charset="0"/>
              </a:rPr>
              <a:t>AND GETTING INSIGHTS</a:t>
            </a:r>
            <a:endParaRPr lang="en-CA" sz="2800" i="1" dirty="0">
              <a:solidFill>
                <a:srgbClr val="D64550"/>
              </a:solidFill>
              <a:latin typeface="Alesand" pitchFamily="50" charset="0"/>
            </a:endParaRPr>
          </a:p>
        </p:txBody>
      </p:sp>
    </p:spTree>
    <p:extLst>
      <p:ext uri="{BB962C8B-B14F-4D97-AF65-F5344CB8AC3E}">
        <p14:creationId xmlns:p14="http://schemas.microsoft.com/office/powerpoint/2010/main" val="2269990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6573411"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RESULTS - OVERVIEW</a:t>
            </a:r>
            <a:endParaRPr lang="en-CA" sz="1200" b="1" dirty="0">
              <a:solidFill>
                <a:srgbClr val="30475E"/>
              </a:solidFill>
              <a:latin typeface="Bahnschrift SemiBold SemiConden" panose="020B0502040204020203" pitchFamily="34" charset="0"/>
            </a:endParaRPr>
          </a:p>
        </p:txBody>
      </p:sp>
      <p:grpSp>
        <p:nvGrpSpPr>
          <p:cNvPr id="27" name="Group 26">
            <a:extLst>
              <a:ext uri="{FF2B5EF4-FFF2-40B4-BE49-F238E27FC236}">
                <a16:creationId xmlns:a16="http://schemas.microsoft.com/office/drawing/2014/main" id="{456DA7F7-4045-EDAE-0192-DCDDDD09C11A}"/>
              </a:ext>
            </a:extLst>
          </p:cNvPr>
          <p:cNvGrpSpPr/>
          <p:nvPr/>
        </p:nvGrpSpPr>
        <p:grpSpPr>
          <a:xfrm>
            <a:off x="1260441" y="1125742"/>
            <a:ext cx="3201618" cy="1200329"/>
            <a:chOff x="1260441" y="1125742"/>
            <a:chExt cx="3201618" cy="1200329"/>
          </a:xfrm>
        </p:grpSpPr>
        <p:sp>
          <p:nvSpPr>
            <p:cNvPr id="25" name="Rectangle: Rounded Corners 24">
              <a:extLst>
                <a:ext uri="{FF2B5EF4-FFF2-40B4-BE49-F238E27FC236}">
                  <a16:creationId xmlns:a16="http://schemas.microsoft.com/office/drawing/2014/main" id="{A9708CBB-F6BD-BD40-A105-11A6FCD900E1}"/>
                </a:ext>
              </a:extLst>
            </p:cNvPr>
            <p:cNvSpPr/>
            <p:nvPr/>
          </p:nvSpPr>
          <p:spPr>
            <a:xfrm>
              <a:off x="1260441" y="1125742"/>
              <a:ext cx="3171307" cy="1200329"/>
            </a:xfrm>
            <a:prstGeom prst="roundRect">
              <a:avLst>
                <a:gd name="adj" fmla="val 7815"/>
              </a:avLst>
            </a:prstGeom>
            <a:solidFill>
              <a:srgbClr val="D8D9CF"/>
            </a:solidFill>
            <a:ln>
              <a:noFill/>
            </a:ln>
            <a:effectLst>
              <a:outerShdw blurRad="101600" dist="50800" dir="2040000" algn="ctr" rotWithShape="0">
                <a:srgbClr val="000000">
                  <a:alpha val="28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02B11613-6B98-F28A-E47D-BEFAB2611B08}"/>
                </a:ext>
              </a:extLst>
            </p:cNvPr>
            <p:cNvSpPr txBox="1"/>
            <p:nvPr/>
          </p:nvSpPr>
          <p:spPr>
            <a:xfrm>
              <a:off x="2055949" y="1676594"/>
              <a:ext cx="2406110" cy="461665"/>
            </a:xfrm>
            <a:prstGeom prst="rect">
              <a:avLst/>
            </a:prstGeom>
            <a:noFill/>
          </p:spPr>
          <p:txBody>
            <a:bodyPr wrap="square" rtlCol="0">
              <a:spAutoFit/>
            </a:bodyPr>
            <a:lstStyle/>
            <a:p>
              <a:r>
                <a:rPr lang="en-CA" sz="2400" dirty="0">
                  <a:solidFill>
                    <a:srgbClr val="30475E"/>
                  </a:solidFill>
                  <a:latin typeface="Alesand" pitchFamily="50" charset="0"/>
                </a:rPr>
                <a:t>Revenue drop</a:t>
              </a:r>
              <a:endParaRPr lang="en-CA" sz="2400" b="1" dirty="0">
                <a:solidFill>
                  <a:srgbClr val="D64550"/>
                </a:solidFill>
                <a:latin typeface="Alesand" pitchFamily="50" charset="0"/>
              </a:endParaRPr>
            </a:p>
          </p:txBody>
        </p:sp>
        <p:pic>
          <p:nvPicPr>
            <p:cNvPr id="22" name="Graphic 21" descr="Caret Down with solid fill">
              <a:extLst>
                <a:ext uri="{FF2B5EF4-FFF2-40B4-BE49-F238E27FC236}">
                  <a16:creationId xmlns:a16="http://schemas.microsoft.com/office/drawing/2014/main" id="{4476B04F-AB2C-6ED5-5206-63ED5339AC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2471" y="1214349"/>
              <a:ext cx="677371" cy="677371"/>
            </a:xfrm>
            <a:prstGeom prst="rect">
              <a:avLst/>
            </a:prstGeom>
          </p:spPr>
        </p:pic>
        <p:sp>
          <p:nvSpPr>
            <p:cNvPr id="23" name="TextBox 22">
              <a:extLst>
                <a:ext uri="{FF2B5EF4-FFF2-40B4-BE49-F238E27FC236}">
                  <a16:creationId xmlns:a16="http://schemas.microsoft.com/office/drawing/2014/main" id="{5B171EC6-CDCB-50F8-EEE7-A8D523E7E24D}"/>
                </a:ext>
              </a:extLst>
            </p:cNvPr>
            <p:cNvSpPr txBox="1"/>
            <p:nvPr/>
          </p:nvSpPr>
          <p:spPr>
            <a:xfrm>
              <a:off x="2055949" y="1307699"/>
              <a:ext cx="960451" cy="461665"/>
            </a:xfrm>
            <a:prstGeom prst="rect">
              <a:avLst/>
            </a:prstGeom>
            <a:noFill/>
          </p:spPr>
          <p:txBody>
            <a:bodyPr wrap="square" rtlCol="0">
              <a:spAutoFit/>
            </a:bodyPr>
            <a:lstStyle/>
            <a:p>
              <a:r>
                <a:rPr lang="en-CA" sz="2400" b="1" dirty="0">
                  <a:solidFill>
                    <a:srgbClr val="D64550"/>
                  </a:solidFill>
                  <a:latin typeface="Abadi" panose="020B0604020104020204" pitchFamily="34" charset="0"/>
                </a:rPr>
                <a:t>0.5%</a:t>
              </a:r>
            </a:p>
          </p:txBody>
        </p:sp>
      </p:grpSp>
      <p:grpSp>
        <p:nvGrpSpPr>
          <p:cNvPr id="54" name="Group 53">
            <a:extLst>
              <a:ext uri="{FF2B5EF4-FFF2-40B4-BE49-F238E27FC236}">
                <a16:creationId xmlns:a16="http://schemas.microsoft.com/office/drawing/2014/main" id="{4CC5DD7A-446C-B2CA-3BCD-2BFD21A301AA}"/>
              </a:ext>
            </a:extLst>
          </p:cNvPr>
          <p:cNvGrpSpPr/>
          <p:nvPr/>
        </p:nvGrpSpPr>
        <p:grpSpPr>
          <a:xfrm>
            <a:off x="1260442" y="2943220"/>
            <a:ext cx="3201617" cy="1419115"/>
            <a:chOff x="1260442" y="2943219"/>
            <a:chExt cx="3201617" cy="1419116"/>
          </a:xfrm>
        </p:grpSpPr>
        <p:sp>
          <p:nvSpPr>
            <p:cNvPr id="31" name="Rectangle: Rounded Corners 30">
              <a:extLst>
                <a:ext uri="{FF2B5EF4-FFF2-40B4-BE49-F238E27FC236}">
                  <a16:creationId xmlns:a16="http://schemas.microsoft.com/office/drawing/2014/main" id="{6CDDD24E-46FC-25A4-63F9-D9FFC7ACBF82}"/>
                </a:ext>
              </a:extLst>
            </p:cNvPr>
            <p:cNvSpPr/>
            <p:nvPr/>
          </p:nvSpPr>
          <p:spPr>
            <a:xfrm>
              <a:off x="1260442" y="2943219"/>
              <a:ext cx="3126432" cy="1419116"/>
            </a:xfrm>
            <a:prstGeom prst="roundRect">
              <a:avLst>
                <a:gd name="adj" fmla="val 7815"/>
              </a:avLst>
            </a:prstGeom>
            <a:solidFill>
              <a:srgbClr val="D8D9CF"/>
            </a:solidFill>
            <a:ln>
              <a:noFill/>
            </a:ln>
            <a:effectLst>
              <a:outerShdw blurRad="101600" dist="50800" dir="2040000" algn="ctr" rotWithShape="0">
                <a:srgbClr val="000000">
                  <a:alpha val="28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 name="Group 2">
              <a:extLst>
                <a:ext uri="{FF2B5EF4-FFF2-40B4-BE49-F238E27FC236}">
                  <a16:creationId xmlns:a16="http://schemas.microsoft.com/office/drawing/2014/main" id="{385D62FC-FBD7-ACC4-7646-7E97E8B2CF62}"/>
                </a:ext>
              </a:extLst>
            </p:cNvPr>
            <p:cNvGrpSpPr/>
            <p:nvPr/>
          </p:nvGrpSpPr>
          <p:grpSpPr>
            <a:xfrm>
              <a:off x="1442471" y="2958842"/>
              <a:ext cx="3019588" cy="1280384"/>
              <a:chOff x="4746654" y="1533215"/>
              <a:chExt cx="3019588" cy="1280384"/>
            </a:xfrm>
          </p:grpSpPr>
          <p:sp>
            <p:nvSpPr>
              <p:cNvPr id="7" name="TextBox 6">
                <a:extLst>
                  <a:ext uri="{FF2B5EF4-FFF2-40B4-BE49-F238E27FC236}">
                    <a16:creationId xmlns:a16="http://schemas.microsoft.com/office/drawing/2014/main" id="{DF7C2E7D-B9A7-C6E4-5105-C6C0F0E4F1DE}"/>
                  </a:ext>
                </a:extLst>
              </p:cNvPr>
              <p:cNvSpPr txBox="1"/>
              <p:nvPr/>
            </p:nvSpPr>
            <p:spPr>
              <a:xfrm>
                <a:off x="5360132" y="1982601"/>
                <a:ext cx="2406110" cy="830998"/>
              </a:xfrm>
              <a:prstGeom prst="rect">
                <a:avLst/>
              </a:prstGeom>
              <a:noFill/>
            </p:spPr>
            <p:txBody>
              <a:bodyPr wrap="square" rtlCol="0">
                <a:spAutoFit/>
              </a:bodyPr>
              <a:lstStyle/>
              <a:p>
                <a:r>
                  <a:rPr lang="en-CA" sz="2400" dirty="0">
                    <a:solidFill>
                      <a:srgbClr val="30475E"/>
                    </a:solidFill>
                    <a:latin typeface="Alesand" pitchFamily="50" charset="0"/>
                  </a:rPr>
                  <a:t>ACTIVE USERS drop</a:t>
                </a:r>
                <a:endParaRPr lang="en-CA" sz="2400" b="1" dirty="0">
                  <a:solidFill>
                    <a:srgbClr val="D64550"/>
                  </a:solidFill>
                  <a:latin typeface="Alesand" pitchFamily="50" charset="0"/>
                </a:endParaRPr>
              </a:p>
            </p:txBody>
          </p:sp>
          <p:pic>
            <p:nvPicPr>
              <p:cNvPr id="8" name="Graphic 7" descr="Caret Down with solid fill">
                <a:extLst>
                  <a:ext uri="{FF2B5EF4-FFF2-40B4-BE49-F238E27FC236}">
                    <a16:creationId xmlns:a16="http://schemas.microsoft.com/office/drawing/2014/main" id="{36FFE07C-6FA9-D2C2-0378-0C1C545023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6654" y="1533215"/>
                <a:ext cx="677371" cy="677371"/>
              </a:xfrm>
              <a:prstGeom prst="rect">
                <a:avLst/>
              </a:prstGeom>
            </p:spPr>
          </p:pic>
          <p:sp>
            <p:nvSpPr>
              <p:cNvPr id="9" name="TextBox 8">
                <a:extLst>
                  <a:ext uri="{FF2B5EF4-FFF2-40B4-BE49-F238E27FC236}">
                    <a16:creationId xmlns:a16="http://schemas.microsoft.com/office/drawing/2014/main" id="{C7DEE754-73B4-DE93-28A3-77DDC27A4B03}"/>
                  </a:ext>
                </a:extLst>
              </p:cNvPr>
              <p:cNvSpPr txBox="1"/>
              <p:nvPr/>
            </p:nvSpPr>
            <p:spPr>
              <a:xfrm>
                <a:off x="5360132" y="1626565"/>
                <a:ext cx="960451" cy="461665"/>
              </a:xfrm>
              <a:prstGeom prst="rect">
                <a:avLst/>
              </a:prstGeom>
              <a:noFill/>
            </p:spPr>
            <p:txBody>
              <a:bodyPr wrap="square" rtlCol="0">
                <a:spAutoFit/>
              </a:bodyPr>
              <a:lstStyle/>
              <a:p>
                <a:r>
                  <a:rPr lang="en-CA" sz="2400" b="1" dirty="0">
                    <a:solidFill>
                      <a:srgbClr val="D64550"/>
                    </a:solidFill>
                    <a:latin typeface="Abadi" panose="020B0604020104020204" pitchFamily="34" charset="0"/>
                  </a:rPr>
                  <a:t>8.3%</a:t>
                </a:r>
              </a:p>
            </p:txBody>
          </p:sp>
        </p:grpSp>
      </p:grpSp>
      <p:grpSp>
        <p:nvGrpSpPr>
          <p:cNvPr id="12" name="Group 11">
            <a:extLst>
              <a:ext uri="{FF2B5EF4-FFF2-40B4-BE49-F238E27FC236}">
                <a16:creationId xmlns:a16="http://schemas.microsoft.com/office/drawing/2014/main" id="{BA257857-56B3-9FB2-FCF0-5D23964EA62D}"/>
              </a:ext>
            </a:extLst>
          </p:cNvPr>
          <p:cNvGrpSpPr/>
          <p:nvPr/>
        </p:nvGrpSpPr>
        <p:grpSpPr>
          <a:xfrm>
            <a:off x="1260443" y="4883875"/>
            <a:ext cx="3171306" cy="1511642"/>
            <a:chOff x="4564626" y="1425065"/>
            <a:chExt cx="3171307" cy="1511642"/>
          </a:xfrm>
        </p:grpSpPr>
        <p:sp>
          <p:nvSpPr>
            <p:cNvPr id="14" name="Rectangle: Rounded Corners 13">
              <a:extLst>
                <a:ext uri="{FF2B5EF4-FFF2-40B4-BE49-F238E27FC236}">
                  <a16:creationId xmlns:a16="http://schemas.microsoft.com/office/drawing/2014/main" id="{120413E5-20CE-0CD2-61F1-98A6EEEA9662}"/>
                </a:ext>
              </a:extLst>
            </p:cNvPr>
            <p:cNvSpPr/>
            <p:nvPr/>
          </p:nvSpPr>
          <p:spPr>
            <a:xfrm>
              <a:off x="4564626" y="1425065"/>
              <a:ext cx="3171307" cy="1511642"/>
            </a:xfrm>
            <a:prstGeom prst="roundRect">
              <a:avLst>
                <a:gd name="adj" fmla="val 7815"/>
              </a:avLst>
            </a:prstGeom>
            <a:solidFill>
              <a:srgbClr val="D8D9CF"/>
            </a:solidFill>
            <a:ln>
              <a:noFill/>
            </a:ln>
            <a:effectLst>
              <a:outerShdw blurRad="101600" dist="50800" dir="2040000" algn="ctr" rotWithShape="0">
                <a:srgbClr val="000000">
                  <a:alpha val="28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8C2C22C5-F6CA-3506-2CA9-380FE1ED3ED3}"/>
                </a:ext>
              </a:extLst>
            </p:cNvPr>
            <p:cNvSpPr txBox="1"/>
            <p:nvPr/>
          </p:nvSpPr>
          <p:spPr>
            <a:xfrm>
              <a:off x="5360132" y="1982601"/>
              <a:ext cx="2330926" cy="830997"/>
            </a:xfrm>
            <a:prstGeom prst="rect">
              <a:avLst/>
            </a:prstGeom>
            <a:noFill/>
          </p:spPr>
          <p:txBody>
            <a:bodyPr wrap="square" rtlCol="0">
              <a:spAutoFit/>
            </a:bodyPr>
            <a:lstStyle/>
            <a:p>
              <a:r>
                <a:rPr lang="en-CA" sz="2400" dirty="0">
                  <a:solidFill>
                    <a:srgbClr val="30475E"/>
                  </a:solidFill>
                  <a:latin typeface="Alesand" pitchFamily="50" charset="0"/>
                </a:rPr>
                <a:t>MARKET SHARE drop</a:t>
              </a:r>
              <a:endParaRPr lang="en-CA" sz="2400" b="1" dirty="0">
                <a:solidFill>
                  <a:srgbClr val="D64550"/>
                </a:solidFill>
                <a:latin typeface="Alesand" pitchFamily="50" charset="0"/>
              </a:endParaRPr>
            </a:p>
          </p:txBody>
        </p:sp>
        <p:pic>
          <p:nvPicPr>
            <p:cNvPr id="21" name="Graphic 20" descr="Caret Down with solid fill">
              <a:extLst>
                <a:ext uri="{FF2B5EF4-FFF2-40B4-BE49-F238E27FC236}">
                  <a16:creationId xmlns:a16="http://schemas.microsoft.com/office/drawing/2014/main" id="{29A36622-2C91-8A1D-7243-F988007DC1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6654" y="1533215"/>
              <a:ext cx="677371" cy="677371"/>
            </a:xfrm>
            <a:prstGeom prst="rect">
              <a:avLst/>
            </a:prstGeom>
          </p:spPr>
        </p:pic>
        <p:sp>
          <p:nvSpPr>
            <p:cNvPr id="26" name="TextBox 25">
              <a:extLst>
                <a:ext uri="{FF2B5EF4-FFF2-40B4-BE49-F238E27FC236}">
                  <a16:creationId xmlns:a16="http://schemas.microsoft.com/office/drawing/2014/main" id="{95598E3F-536D-4770-0C6C-0B280EF96BE8}"/>
                </a:ext>
              </a:extLst>
            </p:cNvPr>
            <p:cNvSpPr txBox="1"/>
            <p:nvPr/>
          </p:nvSpPr>
          <p:spPr>
            <a:xfrm>
              <a:off x="5360132" y="1626565"/>
              <a:ext cx="960451" cy="461665"/>
            </a:xfrm>
            <a:prstGeom prst="rect">
              <a:avLst/>
            </a:prstGeom>
            <a:noFill/>
          </p:spPr>
          <p:txBody>
            <a:bodyPr wrap="square" rtlCol="0">
              <a:spAutoFit/>
            </a:bodyPr>
            <a:lstStyle/>
            <a:p>
              <a:r>
                <a:rPr lang="en-CA" sz="2400" b="1" dirty="0">
                  <a:solidFill>
                    <a:srgbClr val="D64550"/>
                  </a:solidFill>
                  <a:latin typeface="Abadi" panose="020B0604020104020204" pitchFamily="34" charset="0"/>
                </a:rPr>
                <a:t>1.4%</a:t>
              </a:r>
            </a:p>
          </p:txBody>
        </p:sp>
      </p:grpSp>
      <p:pic>
        <p:nvPicPr>
          <p:cNvPr id="36" name="Picture 35">
            <a:extLst>
              <a:ext uri="{FF2B5EF4-FFF2-40B4-BE49-F238E27FC236}">
                <a16:creationId xmlns:a16="http://schemas.microsoft.com/office/drawing/2014/main" id="{87DC5AE0-9721-450E-7D04-0D1C22E9CB7E}"/>
              </a:ext>
            </a:extLst>
          </p:cNvPr>
          <p:cNvPicPr>
            <a:picLocks noChangeAspect="1"/>
          </p:cNvPicPr>
          <p:nvPr/>
        </p:nvPicPr>
        <p:blipFill>
          <a:blip r:embed="rId5"/>
          <a:stretch>
            <a:fillRect/>
          </a:stretch>
        </p:blipFill>
        <p:spPr>
          <a:xfrm>
            <a:off x="7927580" y="1453787"/>
            <a:ext cx="3902115" cy="3764716"/>
          </a:xfrm>
          <a:prstGeom prst="rect">
            <a:avLst/>
          </a:prstGeom>
        </p:spPr>
      </p:pic>
      <p:sp>
        <p:nvSpPr>
          <p:cNvPr id="37" name="Rectangle: Rounded Corners 36">
            <a:extLst>
              <a:ext uri="{FF2B5EF4-FFF2-40B4-BE49-F238E27FC236}">
                <a16:creationId xmlns:a16="http://schemas.microsoft.com/office/drawing/2014/main" id="{40E04A17-496E-4A21-B22C-F405B9CB3CDD}"/>
              </a:ext>
            </a:extLst>
          </p:cNvPr>
          <p:cNvSpPr/>
          <p:nvPr/>
        </p:nvSpPr>
        <p:spPr>
          <a:xfrm>
            <a:off x="10071847" y="2864223"/>
            <a:ext cx="1569104" cy="2172121"/>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9" name="Connector: Curved 38">
            <a:extLst>
              <a:ext uri="{FF2B5EF4-FFF2-40B4-BE49-F238E27FC236}">
                <a16:creationId xmlns:a16="http://schemas.microsoft.com/office/drawing/2014/main" id="{EB7A129C-2D63-E53D-8A12-3DA8412552B7}"/>
              </a:ext>
            </a:extLst>
          </p:cNvPr>
          <p:cNvCxnSpPr>
            <a:cxnSpLocks/>
            <a:stCxn id="37" idx="2"/>
            <a:endCxn id="42" idx="3"/>
          </p:cNvCxnSpPr>
          <p:nvPr/>
        </p:nvCxnSpPr>
        <p:spPr>
          <a:xfrm rot="5400000">
            <a:off x="8889256" y="3846083"/>
            <a:ext cx="776882" cy="3157404"/>
          </a:xfrm>
          <a:prstGeom prst="curvedConnector2">
            <a:avLst/>
          </a:prstGeom>
          <a:ln w="25400">
            <a:gradFill>
              <a:gsLst>
                <a:gs pos="0">
                  <a:srgbClr val="30475E"/>
                </a:gs>
                <a:gs pos="50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5B749EA-DD37-4B77-A9F0-13AABBFE0173}"/>
              </a:ext>
            </a:extLst>
          </p:cNvPr>
          <p:cNvSpPr txBox="1"/>
          <p:nvPr/>
        </p:nvSpPr>
        <p:spPr>
          <a:xfrm>
            <a:off x="5143910" y="5243839"/>
            <a:ext cx="2555085" cy="1138773"/>
          </a:xfrm>
          <a:prstGeom prst="rect">
            <a:avLst/>
          </a:prstGeom>
          <a:noFill/>
        </p:spPr>
        <p:txBody>
          <a:bodyPr wrap="square" rtlCol="0">
            <a:spAutoFit/>
          </a:bodyPr>
          <a:lstStyle/>
          <a:p>
            <a:r>
              <a:rPr lang="en-CA" sz="2800" b="1" dirty="0">
                <a:solidFill>
                  <a:srgbClr val="30475E"/>
                </a:solidFill>
                <a:latin typeface="Alesand" pitchFamily="50" charset="0"/>
              </a:rPr>
              <a:t>CHURN RATE </a:t>
            </a:r>
            <a:r>
              <a:rPr lang="en-CA" sz="2000" b="1" dirty="0">
                <a:solidFill>
                  <a:srgbClr val="30475E"/>
                </a:solidFill>
                <a:latin typeface="Alesand" pitchFamily="50" charset="0"/>
              </a:rPr>
              <a:t>AVERAGES ABOVE 8% AFTER 5G</a:t>
            </a:r>
            <a:endParaRPr lang="en-CA" sz="2000" b="1" dirty="0">
              <a:solidFill>
                <a:srgbClr val="D64550"/>
              </a:solidFill>
              <a:latin typeface="Alesand" pitchFamily="50" charset="0"/>
            </a:endParaRPr>
          </a:p>
        </p:txBody>
      </p:sp>
      <p:grpSp>
        <p:nvGrpSpPr>
          <p:cNvPr id="56" name="Group 55">
            <a:extLst>
              <a:ext uri="{FF2B5EF4-FFF2-40B4-BE49-F238E27FC236}">
                <a16:creationId xmlns:a16="http://schemas.microsoft.com/office/drawing/2014/main" id="{1942D926-4FFE-0BA8-7D5B-2DBB74838776}"/>
              </a:ext>
            </a:extLst>
          </p:cNvPr>
          <p:cNvGrpSpPr/>
          <p:nvPr/>
        </p:nvGrpSpPr>
        <p:grpSpPr>
          <a:xfrm>
            <a:off x="4747272" y="1125742"/>
            <a:ext cx="3256606" cy="1396821"/>
            <a:chOff x="4564626" y="1425065"/>
            <a:chExt cx="4030262" cy="1759097"/>
          </a:xfrm>
        </p:grpSpPr>
        <p:sp>
          <p:nvSpPr>
            <p:cNvPr id="57" name="Rectangle: Rounded Corners 56">
              <a:extLst>
                <a:ext uri="{FF2B5EF4-FFF2-40B4-BE49-F238E27FC236}">
                  <a16:creationId xmlns:a16="http://schemas.microsoft.com/office/drawing/2014/main" id="{395D65EB-6E37-278D-259A-B95325921E07}"/>
                </a:ext>
              </a:extLst>
            </p:cNvPr>
            <p:cNvSpPr/>
            <p:nvPr/>
          </p:nvSpPr>
          <p:spPr>
            <a:xfrm>
              <a:off x="4564626" y="1425065"/>
              <a:ext cx="3582869" cy="1759097"/>
            </a:xfrm>
            <a:prstGeom prst="roundRect">
              <a:avLst>
                <a:gd name="adj" fmla="val 7815"/>
              </a:avLst>
            </a:prstGeom>
            <a:solidFill>
              <a:srgbClr val="D8D9CF"/>
            </a:solidFill>
            <a:ln>
              <a:noFill/>
            </a:ln>
            <a:effectLst>
              <a:outerShdw blurRad="101600" dist="50800" dir="2040000" algn="ctr" rotWithShape="0">
                <a:srgbClr val="000000">
                  <a:alpha val="28000"/>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TextBox 57">
              <a:extLst>
                <a:ext uri="{FF2B5EF4-FFF2-40B4-BE49-F238E27FC236}">
                  <a16:creationId xmlns:a16="http://schemas.microsoft.com/office/drawing/2014/main" id="{2CBBFAD9-EF49-932E-673D-BA022831220A}"/>
                </a:ext>
              </a:extLst>
            </p:cNvPr>
            <p:cNvSpPr txBox="1"/>
            <p:nvPr/>
          </p:nvSpPr>
          <p:spPr>
            <a:xfrm>
              <a:off x="5355301" y="2101167"/>
              <a:ext cx="3239587" cy="1046522"/>
            </a:xfrm>
            <a:prstGeom prst="rect">
              <a:avLst/>
            </a:prstGeom>
            <a:noFill/>
          </p:spPr>
          <p:txBody>
            <a:bodyPr wrap="square" rtlCol="0">
              <a:spAutoFit/>
            </a:bodyPr>
            <a:lstStyle/>
            <a:p>
              <a:r>
                <a:rPr lang="en-CA" sz="2400" b="1" dirty="0">
                  <a:solidFill>
                    <a:srgbClr val="30475E"/>
                  </a:solidFill>
                  <a:latin typeface="Alesand" pitchFamily="50" charset="0"/>
                </a:rPr>
                <a:t>Rise in unsubscribers</a:t>
              </a:r>
              <a:endParaRPr lang="en-CA" sz="2400" b="1" dirty="0">
                <a:solidFill>
                  <a:srgbClr val="D64550"/>
                </a:solidFill>
                <a:latin typeface="Alesand" pitchFamily="50" charset="0"/>
              </a:endParaRPr>
            </a:p>
          </p:txBody>
        </p:sp>
        <p:pic>
          <p:nvPicPr>
            <p:cNvPr id="59" name="Graphic 58" descr="Caret Down with solid fill">
              <a:extLst>
                <a:ext uri="{FF2B5EF4-FFF2-40B4-BE49-F238E27FC236}">
                  <a16:creationId xmlns:a16="http://schemas.microsoft.com/office/drawing/2014/main" id="{CA491E97-96B6-AB21-6116-2AB8CA041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746654" y="1533215"/>
              <a:ext cx="677371" cy="677371"/>
            </a:xfrm>
            <a:prstGeom prst="rect">
              <a:avLst/>
            </a:prstGeom>
          </p:spPr>
        </p:pic>
        <p:sp>
          <p:nvSpPr>
            <p:cNvPr id="60" name="TextBox 59">
              <a:extLst>
                <a:ext uri="{FF2B5EF4-FFF2-40B4-BE49-F238E27FC236}">
                  <a16:creationId xmlns:a16="http://schemas.microsoft.com/office/drawing/2014/main" id="{17A1B11C-C52A-ADDE-9A3A-9B8D436B789E}"/>
                </a:ext>
              </a:extLst>
            </p:cNvPr>
            <p:cNvSpPr txBox="1"/>
            <p:nvPr/>
          </p:nvSpPr>
          <p:spPr>
            <a:xfrm>
              <a:off x="5360132" y="1626565"/>
              <a:ext cx="1331548" cy="461665"/>
            </a:xfrm>
            <a:prstGeom prst="rect">
              <a:avLst/>
            </a:prstGeom>
            <a:noFill/>
          </p:spPr>
          <p:txBody>
            <a:bodyPr wrap="square" rtlCol="0">
              <a:spAutoFit/>
            </a:bodyPr>
            <a:lstStyle/>
            <a:p>
              <a:r>
                <a:rPr lang="en-CA" sz="2400" b="1" dirty="0">
                  <a:solidFill>
                    <a:srgbClr val="D64550"/>
                  </a:solidFill>
                  <a:latin typeface="Abadi" panose="020B0604020104020204" pitchFamily="34" charset="0"/>
                </a:rPr>
                <a:t>23.5%</a:t>
              </a:r>
            </a:p>
          </p:txBody>
        </p:sp>
      </p:grpSp>
    </p:spTree>
    <p:extLst>
      <p:ext uri="{BB962C8B-B14F-4D97-AF65-F5344CB8AC3E}">
        <p14:creationId xmlns:p14="http://schemas.microsoft.com/office/powerpoint/2010/main" val="1803412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1000"/>
                                        <p:tgtEl>
                                          <p:spTgt spid="54"/>
                                        </p:tgtEl>
                                      </p:cBhvr>
                                    </p:animEffect>
                                    <p:anim calcmode="lin" valueType="num">
                                      <p:cBhvr>
                                        <p:cTn id="15" dur="1000" fill="hold"/>
                                        <p:tgtEl>
                                          <p:spTgt spid="54"/>
                                        </p:tgtEl>
                                        <p:attrNameLst>
                                          <p:attrName>ppt_x</p:attrName>
                                        </p:attrNameLst>
                                      </p:cBhvr>
                                      <p:tavLst>
                                        <p:tav tm="0">
                                          <p:val>
                                            <p:strVal val="#ppt_x"/>
                                          </p:val>
                                        </p:tav>
                                        <p:tav tm="100000">
                                          <p:val>
                                            <p:strVal val="#ppt_x"/>
                                          </p:val>
                                        </p:tav>
                                      </p:tavLst>
                                    </p:anim>
                                    <p:anim calcmode="lin" valueType="num">
                                      <p:cBhvr>
                                        <p:cTn id="1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down)">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par>
                                <p:cTn id="34" presetID="22" presetClass="entr" presetSubtype="4"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42">
                                            <p:txEl>
                                              <p:pRg st="0" end="0"/>
                                            </p:txEl>
                                          </p:spTgt>
                                        </p:tgtEl>
                                        <p:attrNameLst>
                                          <p:attrName>style.visibility</p:attrName>
                                        </p:attrNameLst>
                                      </p:cBhvr>
                                      <p:to>
                                        <p:strVal val="visible"/>
                                      </p:to>
                                    </p:set>
                                    <p:animEffect transition="in" filter="wipe(right)">
                                      <p:cBhvr>
                                        <p:cTn id="41" dur="500"/>
                                        <p:tgtEl>
                                          <p:spTgt spid="4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1000"/>
                                        <p:tgtEl>
                                          <p:spTgt spid="56"/>
                                        </p:tgtEl>
                                      </p:cBhvr>
                                    </p:animEffect>
                                    <p:anim calcmode="lin" valueType="num">
                                      <p:cBhvr>
                                        <p:cTn id="47" dur="1000" fill="hold"/>
                                        <p:tgtEl>
                                          <p:spTgt spid="56"/>
                                        </p:tgtEl>
                                        <p:attrNameLst>
                                          <p:attrName>ppt_x</p:attrName>
                                        </p:attrNameLst>
                                      </p:cBhvr>
                                      <p:tavLst>
                                        <p:tav tm="0">
                                          <p:val>
                                            <p:strVal val="#ppt_x"/>
                                          </p:val>
                                        </p:tav>
                                        <p:tav tm="100000">
                                          <p:val>
                                            <p:strVal val="#ppt_x"/>
                                          </p:val>
                                        </p:tav>
                                      </p:tavLst>
                                    </p:anim>
                                    <p:anim calcmode="lin" valueType="num">
                                      <p:cBhvr>
                                        <p:cTn id="4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E7634E2-9252-94E6-5981-0F651725468B}"/>
              </a:ext>
            </a:extLst>
          </p:cNvPr>
          <p:cNvPicPr>
            <a:picLocks noChangeAspect="1"/>
          </p:cNvPicPr>
          <p:nvPr/>
        </p:nvPicPr>
        <p:blipFill>
          <a:blip r:embed="rId2"/>
          <a:stretch>
            <a:fillRect/>
          </a:stretch>
        </p:blipFill>
        <p:spPr>
          <a:xfrm>
            <a:off x="1432639" y="3158556"/>
            <a:ext cx="8546133" cy="3327969"/>
          </a:xfrm>
          <a:prstGeom prst="rect">
            <a:avLst/>
          </a:prstGeom>
        </p:spPr>
      </p:pic>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6573411"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RESULTS – USER BASE</a:t>
            </a:r>
            <a:endParaRPr lang="en-CA" sz="1200" b="1" dirty="0">
              <a:solidFill>
                <a:srgbClr val="30475E"/>
              </a:solidFill>
              <a:latin typeface="Bahnschrift SemiBold SemiConden" panose="020B0502040204020203" pitchFamily="34" charset="0"/>
            </a:endParaRPr>
          </a:p>
        </p:txBody>
      </p:sp>
      <p:sp>
        <p:nvSpPr>
          <p:cNvPr id="37" name="Rectangle: Rounded Corners 36">
            <a:extLst>
              <a:ext uri="{FF2B5EF4-FFF2-40B4-BE49-F238E27FC236}">
                <a16:creationId xmlns:a16="http://schemas.microsoft.com/office/drawing/2014/main" id="{40E04A17-496E-4A21-B22C-F405B9CB3CDD}"/>
              </a:ext>
            </a:extLst>
          </p:cNvPr>
          <p:cNvSpPr/>
          <p:nvPr/>
        </p:nvSpPr>
        <p:spPr>
          <a:xfrm>
            <a:off x="2682970" y="4006173"/>
            <a:ext cx="864395" cy="2340903"/>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35B749EA-DD37-4B77-A9F0-13AABBFE0173}"/>
              </a:ext>
            </a:extLst>
          </p:cNvPr>
          <p:cNvSpPr txBox="1"/>
          <p:nvPr/>
        </p:nvSpPr>
        <p:spPr>
          <a:xfrm>
            <a:off x="1432639" y="1007583"/>
            <a:ext cx="6953569" cy="1815882"/>
          </a:xfrm>
          <a:prstGeom prst="rect">
            <a:avLst/>
          </a:prstGeom>
          <a:noFill/>
        </p:spPr>
        <p:txBody>
          <a:bodyPr wrap="square" rtlCol="0">
            <a:spAutoFit/>
          </a:bodyPr>
          <a:lstStyle/>
          <a:p>
            <a:pPr marL="342900" indent="-342900">
              <a:buClr>
                <a:srgbClr val="30475E"/>
              </a:buClr>
              <a:buFont typeface="Wingdings" panose="05000000000000000000" pitchFamily="2" charset="2"/>
              <a:buChar char="Ø"/>
            </a:pPr>
            <a:r>
              <a:rPr lang="en-CA" sz="2000" b="1" dirty="0" err="1">
                <a:solidFill>
                  <a:srgbClr val="00B050"/>
                </a:solidFill>
                <a:latin typeface="Alesand" pitchFamily="50" charset="0"/>
              </a:rPr>
              <a:t>Arpu</a:t>
            </a:r>
            <a:r>
              <a:rPr lang="en-CA" sz="2000" b="1" dirty="0">
                <a:solidFill>
                  <a:srgbClr val="00B050"/>
                </a:solidFill>
                <a:latin typeface="Alesand" pitchFamily="50" charset="0"/>
              </a:rPr>
              <a:t> increased </a:t>
            </a:r>
            <a:r>
              <a:rPr lang="en-CA" sz="2000" b="1" dirty="0">
                <a:solidFill>
                  <a:srgbClr val="30475E"/>
                </a:solidFill>
                <a:latin typeface="Alesand" pitchFamily="50" charset="0"/>
              </a:rPr>
              <a:t>by </a:t>
            </a:r>
            <a:r>
              <a:rPr lang="en-CA" sz="2800" b="1" dirty="0">
                <a:solidFill>
                  <a:srgbClr val="30475E"/>
                </a:solidFill>
                <a:latin typeface="Alesand" pitchFamily="50" charset="0"/>
              </a:rPr>
              <a:t>₹21 </a:t>
            </a:r>
            <a:r>
              <a:rPr lang="en-CA" sz="2000" b="1" dirty="0">
                <a:solidFill>
                  <a:srgbClr val="30475E"/>
                </a:solidFill>
                <a:latin typeface="Alesand" pitchFamily="50" charset="0"/>
              </a:rPr>
              <a:t>following the 5g launch.</a:t>
            </a:r>
          </a:p>
          <a:p>
            <a:pPr marL="342900" indent="-342900">
              <a:buClr>
                <a:srgbClr val="30475E"/>
              </a:buClr>
              <a:buFont typeface="Wingdings" panose="05000000000000000000" pitchFamily="2" charset="2"/>
              <a:buChar char="Ø"/>
            </a:pPr>
            <a:r>
              <a:rPr lang="en-CA" sz="2000" b="1" dirty="0">
                <a:solidFill>
                  <a:srgbClr val="30475E"/>
                </a:solidFill>
                <a:latin typeface="Alesand" pitchFamily="50" charset="0"/>
              </a:rPr>
              <a:t>Despite a </a:t>
            </a:r>
            <a:r>
              <a:rPr lang="en-CA" sz="2000" b="1" dirty="0">
                <a:solidFill>
                  <a:srgbClr val="D64550"/>
                </a:solidFill>
                <a:latin typeface="Alesand" pitchFamily="50" charset="0"/>
              </a:rPr>
              <a:t>decline of 20% active users</a:t>
            </a:r>
            <a:r>
              <a:rPr lang="en-CA" sz="2000" b="1" dirty="0">
                <a:solidFill>
                  <a:srgbClr val="30475E"/>
                </a:solidFill>
                <a:latin typeface="Alesand" pitchFamily="50" charset="0"/>
              </a:rPr>
              <a:t>, atliqo saw a </a:t>
            </a:r>
            <a:r>
              <a:rPr lang="en-CA" sz="2000" b="1" dirty="0">
                <a:solidFill>
                  <a:srgbClr val="00B050"/>
                </a:solidFill>
                <a:latin typeface="Alesand" pitchFamily="50" charset="0"/>
              </a:rPr>
              <a:t>22% rise in plan revenue</a:t>
            </a:r>
            <a:r>
              <a:rPr lang="en-CA" sz="2400" b="1" dirty="0">
                <a:solidFill>
                  <a:srgbClr val="00B050"/>
                </a:solidFill>
                <a:latin typeface="Alesand" pitchFamily="50" charset="0"/>
              </a:rPr>
              <a:t> </a:t>
            </a:r>
            <a:r>
              <a:rPr lang="en-CA" sz="2000" b="1" dirty="0">
                <a:solidFill>
                  <a:srgbClr val="30475E"/>
                </a:solidFill>
                <a:latin typeface="Alesand" pitchFamily="50" charset="0"/>
              </a:rPr>
              <a:t>through may and June.</a:t>
            </a:r>
          </a:p>
          <a:p>
            <a:pPr marL="342900" indent="-342900">
              <a:buClr>
                <a:srgbClr val="30475E"/>
              </a:buClr>
              <a:buFont typeface="Wingdings" panose="05000000000000000000" pitchFamily="2" charset="2"/>
              <a:buChar char="Ø"/>
            </a:pPr>
            <a:r>
              <a:rPr lang="en-CA" sz="2000" b="1" dirty="0">
                <a:solidFill>
                  <a:srgbClr val="D64550"/>
                </a:solidFill>
                <a:latin typeface="Alesand" pitchFamily="50" charset="0"/>
              </a:rPr>
              <a:t>40.93 Lakh users </a:t>
            </a:r>
            <a:r>
              <a:rPr lang="en-CA" sz="2000" b="1" dirty="0">
                <a:solidFill>
                  <a:srgbClr val="30475E"/>
                </a:solidFill>
                <a:latin typeface="Alesand" pitchFamily="50" charset="0"/>
              </a:rPr>
              <a:t>became </a:t>
            </a:r>
            <a:r>
              <a:rPr lang="en-CA" sz="2000" b="1" dirty="0">
                <a:solidFill>
                  <a:srgbClr val="D64550"/>
                </a:solidFill>
                <a:latin typeface="Alesand" pitchFamily="50" charset="0"/>
              </a:rPr>
              <a:t>inactive</a:t>
            </a:r>
            <a:r>
              <a:rPr lang="en-CA" sz="2000" b="1" dirty="0">
                <a:solidFill>
                  <a:srgbClr val="30475E"/>
                </a:solidFill>
                <a:latin typeface="Alesand" pitchFamily="50" charset="0"/>
              </a:rPr>
              <a:t> through may and June </a:t>
            </a:r>
            <a:r>
              <a:rPr lang="en-CA" sz="2000" b="1" dirty="0">
                <a:solidFill>
                  <a:srgbClr val="D64550"/>
                </a:solidFill>
                <a:latin typeface="Alesand" pitchFamily="50" charset="0"/>
              </a:rPr>
              <a:t>dropping the overall revenue</a:t>
            </a:r>
            <a:r>
              <a:rPr lang="en-CA" sz="2000" b="1" dirty="0">
                <a:solidFill>
                  <a:srgbClr val="30475E"/>
                </a:solidFill>
                <a:latin typeface="Alesand" pitchFamily="50" charset="0"/>
              </a:rPr>
              <a:t>.</a:t>
            </a:r>
          </a:p>
        </p:txBody>
      </p:sp>
      <p:sp>
        <p:nvSpPr>
          <p:cNvPr id="49" name="Rectangle: Rounded Corners 48">
            <a:extLst>
              <a:ext uri="{FF2B5EF4-FFF2-40B4-BE49-F238E27FC236}">
                <a16:creationId xmlns:a16="http://schemas.microsoft.com/office/drawing/2014/main" id="{A9CA559B-44FE-0A4E-6C7C-9774B70D81E7}"/>
              </a:ext>
            </a:extLst>
          </p:cNvPr>
          <p:cNvSpPr/>
          <p:nvPr/>
        </p:nvSpPr>
        <p:spPr>
          <a:xfrm>
            <a:off x="5550765" y="4025360"/>
            <a:ext cx="864396" cy="2321717"/>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Rounded Corners 50">
            <a:extLst>
              <a:ext uri="{FF2B5EF4-FFF2-40B4-BE49-F238E27FC236}">
                <a16:creationId xmlns:a16="http://schemas.microsoft.com/office/drawing/2014/main" id="{9B607159-4D49-C7C8-1560-61EB6EE60401}"/>
              </a:ext>
            </a:extLst>
          </p:cNvPr>
          <p:cNvSpPr/>
          <p:nvPr/>
        </p:nvSpPr>
        <p:spPr>
          <a:xfrm>
            <a:off x="8376371" y="3744183"/>
            <a:ext cx="864396" cy="2602893"/>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654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8FEA2-9876-7EBC-ADD2-670B2EDE9555}"/>
              </a:ext>
            </a:extLst>
          </p:cNvPr>
          <p:cNvPicPr>
            <a:picLocks noChangeAspect="1"/>
          </p:cNvPicPr>
          <p:nvPr/>
        </p:nvPicPr>
        <p:blipFill>
          <a:blip r:embed="rId2"/>
          <a:stretch>
            <a:fillRect/>
          </a:stretch>
        </p:blipFill>
        <p:spPr>
          <a:xfrm>
            <a:off x="1141847" y="1000112"/>
            <a:ext cx="4624171" cy="3693332"/>
          </a:xfrm>
          <a:prstGeom prst="rect">
            <a:avLst/>
          </a:prstGeom>
        </p:spPr>
      </p:pic>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8062163"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RESULTS – MARKET SHARE / PLANS</a:t>
            </a:r>
            <a:endParaRPr lang="en-CA" sz="1200" b="1" dirty="0">
              <a:solidFill>
                <a:srgbClr val="30475E"/>
              </a:solidFill>
              <a:latin typeface="Bahnschrift SemiBold SemiConden" panose="020B0502040204020203" pitchFamily="34" charset="0"/>
            </a:endParaRPr>
          </a:p>
        </p:txBody>
      </p:sp>
      <p:sp>
        <p:nvSpPr>
          <p:cNvPr id="37" name="Rectangle: Rounded Corners 36">
            <a:extLst>
              <a:ext uri="{FF2B5EF4-FFF2-40B4-BE49-F238E27FC236}">
                <a16:creationId xmlns:a16="http://schemas.microsoft.com/office/drawing/2014/main" id="{40E04A17-496E-4A21-B22C-F405B9CB3CDD}"/>
              </a:ext>
            </a:extLst>
          </p:cNvPr>
          <p:cNvSpPr/>
          <p:nvPr/>
        </p:nvSpPr>
        <p:spPr>
          <a:xfrm>
            <a:off x="1450181" y="2519141"/>
            <a:ext cx="4164807" cy="1181322"/>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9" name="Connector: Curved 38">
            <a:extLst>
              <a:ext uri="{FF2B5EF4-FFF2-40B4-BE49-F238E27FC236}">
                <a16:creationId xmlns:a16="http://schemas.microsoft.com/office/drawing/2014/main" id="{EB7A129C-2D63-E53D-8A12-3DA8412552B7}"/>
              </a:ext>
            </a:extLst>
          </p:cNvPr>
          <p:cNvCxnSpPr>
            <a:cxnSpLocks/>
            <a:stCxn id="37" idx="2"/>
            <a:endCxn id="42" idx="0"/>
          </p:cNvCxnSpPr>
          <p:nvPr/>
        </p:nvCxnSpPr>
        <p:spPr>
          <a:xfrm rot="5400000">
            <a:off x="2811423" y="4421625"/>
            <a:ext cx="1442324" cy="1"/>
          </a:xfrm>
          <a:prstGeom prst="curvedConnector3">
            <a:avLst>
              <a:gd name="adj1" fmla="val 50000"/>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5B749EA-DD37-4B77-A9F0-13AABBFE0173}"/>
              </a:ext>
            </a:extLst>
          </p:cNvPr>
          <p:cNvSpPr txBox="1"/>
          <p:nvPr/>
        </p:nvSpPr>
        <p:spPr>
          <a:xfrm>
            <a:off x="1220498" y="5142787"/>
            <a:ext cx="4624171" cy="1015663"/>
          </a:xfrm>
          <a:prstGeom prst="rect">
            <a:avLst/>
          </a:prstGeom>
          <a:noFill/>
        </p:spPr>
        <p:txBody>
          <a:bodyPr wrap="square" rtlCol="0">
            <a:spAutoFit/>
          </a:bodyPr>
          <a:lstStyle/>
          <a:p>
            <a:r>
              <a:rPr lang="en-CA" sz="1600" b="1" dirty="0">
                <a:solidFill>
                  <a:srgbClr val="D64550"/>
                </a:solidFill>
                <a:latin typeface="Alesand" pitchFamily="50" charset="0"/>
              </a:rPr>
              <a:t>BRITEL</a:t>
            </a:r>
            <a:r>
              <a:rPr lang="en-CA" sz="1400" b="1" dirty="0">
                <a:solidFill>
                  <a:srgbClr val="30475E"/>
                </a:solidFill>
                <a:latin typeface="Alesand" pitchFamily="50" charset="0"/>
              </a:rPr>
              <a:t> AND </a:t>
            </a:r>
            <a:r>
              <a:rPr lang="en-CA" sz="1600" b="1" dirty="0">
                <a:solidFill>
                  <a:srgbClr val="D64550"/>
                </a:solidFill>
                <a:latin typeface="Alesand" pitchFamily="50" charset="0"/>
              </a:rPr>
              <a:t>ATLIQO</a:t>
            </a:r>
            <a:r>
              <a:rPr lang="en-CA" sz="1400" b="1" dirty="0">
                <a:solidFill>
                  <a:srgbClr val="30475E"/>
                </a:solidFill>
                <a:latin typeface="Alesand" pitchFamily="50" charset="0"/>
              </a:rPr>
              <a:t> ARE SHOWING VERY </a:t>
            </a:r>
            <a:r>
              <a:rPr lang="en-CA" sz="1600" b="1" dirty="0">
                <a:solidFill>
                  <a:srgbClr val="D64550"/>
                </a:solidFill>
                <a:latin typeface="Alesand" pitchFamily="50" charset="0"/>
              </a:rPr>
              <a:t>OPPOSITE TRENDS </a:t>
            </a:r>
            <a:r>
              <a:rPr lang="en-CA" sz="1400" b="1" dirty="0">
                <a:solidFill>
                  <a:srgbClr val="30475E"/>
                </a:solidFill>
                <a:latin typeface="Alesand" pitchFamily="50" charset="0"/>
              </a:rPr>
              <a:t>IN </a:t>
            </a:r>
            <a:r>
              <a:rPr lang="en-CA" sz="1400" b="1" dirty="0">
                <a:solidFill>
                  <a:srgbClr val="D64550"/>
                </a:solidFill>
                <a:latin typeface="Alesand" pitchFamily="50" charset="0"/>
              </a:rPr>
              <a:t>MARKET SHARE %. </a:t>
            </a:r>
            <a:r>
              <a:rPr lang="en-CA" sz="1400" b="1" dirty="0">
                <a:solidFill>
                  <a:srgbClr val="30475E"/>
                </a:solidFill>
                <a:latin typeface="Alesand" pitchFamily="50" charset="0"/>
              </a:rPr>
              <a:t>It is possible that most of the unsubscribed users are leaving for britel. britel could be atliqo’s fierce competitor.</a:t>
            </a:r>
            <a:endParaRPr lang="en-CA" sz="1400" b="1" dirty="0">
              <a:solidFill>
                <a:srgbClr val="D64550"/>
              </a:solidFill>
              <a:latin typeface="Alesand" pitchFamily="50" charset="0"/>
            </a:endParaRPr>
          </a:p>
        </p:txBody>
      </p:sp>
      <p:pic>
        <p:nvPicPr>
          <p:cNvPr id="23" name="Picture 22">
            <a:extLst>
              <a:ext uri="{FF2B5EF4-FFF2-40B4-BE49-F238E27FC236}">
                <a16:creationId xmlns:a16="http://schemas.microsoft.com/office/drawing/2014/main" id="{BD2A5850-D685-8485-C17A-F35B81216A9C}"/>
              </a:ext>
            </a:extLst>
          </p:cNvPr>
          <p:cNvPicPr>
            <a:picLocks noChangeAspect="1"/>
          </p:cNvPicPr>
          <p:nvPr/>
        </p:nvPicPr>
        <p:blipFill>
          <a:blip r:embed="rId4"/>
          <a:stretch>
            <a:fillRect/>
          </a:stretch>
        </p:blipFill>
        <p:spPr>
          <a:xfrm>
            <a:off x="5869639" y="1051303"/>
            <a:ext cx="5943102" cy="3420686"/>
          </a:xfrm>
          <a:prstGeom prst="rect">
            <a:avLst/>
          </a:prstGeom>
        </p:spPr>
      </p:pic>
      <p:sp>
        <p:nvSpPr>
          <p:cNvPr id="30" name="Rectangle: Rounded Corners 29">
            <a:extLst>
              <a:ext uri="{FF2B5EF4-FFF2-40B4-BE49-F238E27FC236}">
                <a16:creationId xmlns:a16="http://schemas.microsoft.com/office/drawing/2014/main" id="{C73A86AC-4C52-557B-171E-754088045A0E}"/>
              </a:ext>
            </a:extLst>
          </p:cNvPr>
          <p:cNvSpPr/>
          <p:nvPr/>
        </p:nvSpPr>
        <p:spPr>
          <a:xfrm>
            <a:off x="7308055" y="2007400"/>
            <a:ext cx="1150145" cy="2150263"/>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Connector: Curved 30">
            <a:extLst>
              <a:ext uri="{FF2B5EF4-FFF2-40B4-BE49-F238E27FC236}">
                <a16:creationId xmlns:a16="http://schemas.microsoft.com/office/drawing/2014/main" id="{D043A38A-AEFB-6E1D-B962-601A48757336}"/>
              </a:ext>
            </a:extLst>
          </p:cNvPr>
          <p:cNvCxnSpPr>
            <a:cxnSpLocks/>
            <a:stCxn id="30" idx="0"/>
            <a:endCxn id="35" idx="1"/>
          </p:cNvCxnSpPr>
          <p:nvPr/>
        </p:nvCxnSpPr>
        <p:spPr>
          <a:xfrm rot="16200000" flipH="1">
            <a:off x="8366132" y="1524396"/>
            <a:ext cx="384914" cy="1350923"/>
          </a:xfrm>
          <a:prstGeom prst="curvedConnector4">
            <a:avLst>
              <a:gd name="adj1" fmla="val -59390"/>
              <a:gd name="adj2" fmla="val 71284"/>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5652693-AFAC-B07C-7E9D-E00FA5E06E73}"/>
              </a:ext>
            </a:extLst>
          </p:cNvPr>
          <p:cNvSpPr txBox="1"/>
          <p:nvPr/>
        </p:nvSpPr>
        <p:spPr>
          <a:xfrm>
            <a:off x="9234051" y="2022982"/>
            <a:ext cx="2310519" cy="738664"/>
          </a:xfrm>
          <a:prstGeom prst="rect">
            <a:avLst/>
          </a:prstGeom>
          <a:noFill/>
        </p:spPr>
        <p:txBody>
          <a:bodyPr wrap="square" rtlCol="0">
            <a:spAutoFit/>
          </a:bodyPr>
          <a:lstStyle/>
          <a:p>
            <a:r>
              <a:rPr lang="en-CA" sz="1400" b="1" dirty="0">
                <a:solidFill>
                  <a:srgbClr val="30475E"/>
                </a:solidFill>
                <a:latin typeface="Alesand" pitchFamily="50" charset="0"/>
              </a:rPr>
              <a:t>Newly added plans p11, p12, p13 after 5g, Helped to increase plan revenue.</a:t>
            </a:r>
            <a:endParaRPr lang="en-CA" sz="1400" b="1" dirty="0">
              <a:solidFill>
                <a:srgbClr val="D64550"/>
              </a:solidFill>
              <a:latin typeface="Alesand" pitchFamily="50" charset="0"/>
            </a:endParaRPr>
          </a:p>
        </p:txBody>
      </p:sp>
      <p:sp>
        <p:nvSpPr>
          <p:cNvPr id="44" name="Rectangle: Rounded Corners 43">
            <a:extLst>
              <a:ext uri="{FF2B5EF4-FFF2-40B4-BE49-F238E27FC236}">
                <a16:creationId xmlns:a16="http://schemas.microsoft.com/office/drawing/2014/main" id="{6E0F5EB9-1545-65B7-C530-AED38B7DCF59}"/>
              </a:ext>
            </a:extLst>
          </p:cNvPr>
          <p:cNvSpPr/>
          <p:nvPr/>
        </p:nvSpPr>
        <p:spPr>
          <a:xfrm>
            <a:off x="6872270" y="3236120"/>
            <a:ext cx="371493" cy="921544"/>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Rounded Corners 44">
            <a:extLst>
              <a:ext uri="{FF2B5EF4-FFF2-40B4-BE49-F238E27FC236}">
                <a16:creationId xmlns:a16="http://schemas.microsoft.com/office/drawing/2014/main" id="{299F8A10-3B7E-A69F-5D7C-A3558786D976}"/>
              </a:ext>
            </a:extLst>
          </p:cNvPr>
          <p:cNvSpPr/>
          <p:nvPr/>
        </p:nvSpPr>
        <p:spPr>
          <a:xfrm>
            <a:off x="10778494" y="3174811"/>
            <a:ext cx="766076" cy="982852"/>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7" name="Connector: Curved 46">
            <a:extLst>
              <a:ext uri="{FF2B5EF4-FFF2-40B4-BE49-F238E27FC236}">
                <a16:creationId xmlns:a16="http://schemas.microsoft.com/office/drawing/2014/main" id="{8AFF6327-0E37-5CEA-0F45-88DF9819399F}"/>
              </a:ext>
            </a:extLst>
          </p:cNvPr>
          <p:cNvCxnSpPr>
            <a:cxnSpLocks/>
            <a:stCxn id="44" idx="2"/>
            <a:endCxn id="54" idx="1"/>
          </p:cNvCxnSpPr>
          <p:nvPr/>
        </p:nvCxnSpPr>
        <p:spPr>
          <a:xfrm rot="16200000" flipH="1">
            <a:off x="6789513" y="4426167"/>
            <a:ext cx="935389" cy="398381"/>
          </a:xfrm>
          <a:prstGeom prst="curvedConnector2">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E087D242-C2C3-6C01-B5D2-9990DC17BA77}"/>
              </a:ext>
            </a:extLst>
          </p:cNvPr>
          <p:cNvCxnSpPr>
            <a:cxnSpLocks/>
            <a:stCxn id="45" idx="2"/>
            <a:endCxn id="54" idx="3"/>
          </p:cNvCxnSpPr>
          <p:nvPr/>
        </p:nvCxnSpPr>
        <p:spPr>
          <a:xfrm rot="5400000">
            <a:off x="10532236" y="4463757"/>
            <a:ext cx="935390" cy="323203"/>
          </a:xfrm>
          <a:prstGeom prst="curvedConnector2">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499C1F7-B60B-0634-63CD-6201CA193B61}"/>
              </a:ext>
            </a:extLst>
          </p:cNvPr>
          <p:cNvSpPr txBox="1"/>
          <p:nvPr/>
        </p:nvSpPr>
        <p:spPr>
          <a:xfrm>
            <a:off x="7456398" y="4615999"/>
            <a:ext cx="3381931" cy="954107"/>
          </a:xfrm>
          <a:prstGeom prst="rect">
            <a:avLst/>
          </a:prstGeom>
          <a:noFill/>
        </p:spPr>
        <p:txBody>
          <a:bodyPr wrap="square" rtlCol="0">
            <a:spAutoFit/>
          </a:bodyPr>
          <a:lstStyle/>
          <a:p>
            <a:r>
              <a:rPr lang="en-CA" sz="1400" b="1" dirty="0">
                <a:solidFill>
                  <a:srgbClr val="30475E"/>
                </a:solidFill>
                <a:latin typeface="Alesand" pitchFamily="50" charset="0"/>
              </a:rPr>
              <a:t>Plans p8, p9, p10 are probably discontinued after 5g launch due to lower revenue prior to 5g or the revenue is so small to be compared.</a:t>
            </a:r>
            <a:endParaRPr lang="en-CA" sz="1400" b="1" dirty="0">
              <a:solidFill>
                <a:srgbClr val="D64550"/>
              </a:solidFill>
              <a:latin typeface="Alesand" pitchFamily="50" charset="0"/>
            </a:endParaRPr>
          </a:p>
        </p:txBody>
      </p:sp>
      <p:sp>
        <p:nvSpPr>
          <p:cNvPr id="67" name="TextBox 66">
            <a:extLst>
              <a:ext uri="{FF2B5EF4-FFF2-40B4-BE49-F238E27FC236}">
                <a16:creationId xmlns:a16="http://schemas.microsoft.com/office/drawing/2014/main" id="{13E92170-F36F-C4B8-1AFE-C0094264B8A1}"/>
              </a:ext>
            </a:extLst>
          </p:cNvPr>
          <p:cNvSpPr txBox="1"/>
          <p:nvPr/>
        </p:nvSpPr>
        <p:spPr>
          <a:xfrm>
            <a:off x="5877002" y="5826404"/>
            <a:ext cx="3325842" cy="523220"/>
          </a:xfrm>
          <a:prstGeom prst="rect">
            <a:avLst/>
          </a:prstGeom>
          <a:noFill/>
          <a:ln w="25400">
            <a:noFill/>
          </a:ln>
        </p:spPr>
        <p:txBody>
          <a:bodyPr wrap="square" rtlCol="0">
            <a:spAutoFit/>
          </a:bodyPr>
          <a:lstStyle/>
          <a:p>
            <a:r>
              <a:rPr lang="en-CA" sz="1400" b="1" dirty="0">
                <a:solidFill>
                  <a:srgbClr val="30475E"/>
                </a:solidFill>
                <a:latin typeface="Alesand" pitchFamily="50" charset="0"/>
              </a:rPr>
              <a:t>P5. p6 and p7 plans are performing very </a:t>
            </a:r>
            <a:r>
              <a:rPr lang="en-CA" sz="1400" b="1" dirty="0">
                <a:solidFill>
                  <a:srgbClr val="D64550"/>
                </a:solidFill>
                <a:latin typeface="Alesand" pitchFamily="50" charset="0"/>
              </a:rPr>
              <a:t>poorly</a:t>
            </a:r>
            <a:r>
              <a:rPr lang="en-CA" sz="1400" b="1" dirty="0">
                <a:solidFill>
                  <a:srgbClr val="30475E"/>
                </a:solidFill>
                <a:latin typeface="Alesand" pitchFamily="50" charset="0"/>
              </a:rPr>
              <a:t> post 5g launch. </a:t>
            </a:r>
          </a:p>
        </p:txBody>
      </p:sp>
    </p:spTree>
    <p:extLst>
      <p:ext uri="{BB962C8B-B14F-4D97-AF65-F5344CB8AC3E}">
        <p14:creationId xmlns:p14="http://schemas.microsoft.com/office/powerpoint/2010/main" val="3216846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1000"/>
                                        <p:tgtEl>
                                          <p:spTgt spid="54"/>
                                        </p:tgtEl>
                                      </p:cBhvr>
                                    </p:animEffect>
                                    <p:anim calcmode="lin" valueType="num">
                                      <p:cBhvr>
                                        <p:cTn id="25" dur="1000" fill="hold"/>
                                        <p:tgtEl>
                                          <p:spTgt spid="54"/>
                                        </p:tgtEl>
                                        <p:attrNameLst>
                                          <p:attrName>ppt_x</p:attrName>
                                        </p:attrNameLst>
                                      </p:cBhvr>
                                      <p:tavLst>
                                        <p:tav tm="0">
                                          <p:val>
                                            <p:strVal val="#ppt_x"/>
                                          </p:val>
                                        </p:tav>
                                        <p:tav tm="100000">
                                          <p:val>
                                            <p:strVal val="#ppt_x"/>
                                          </p:val>
                                        </p:tav>
                                      </p:tavLst>
                                    </p:anim>
                                    <p:anim calcmode="lin" valueType="num">
                                      <p:cBhvr>
                                        <p:cTn id="2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right)">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anim calcmode="lin" valueType="num">
                                      <p:cBhvr>
                                        <p:cTn id="37" dur="1000" fill="hold"/>
                                        <p:tgtEl>
                                          <p:spTgt spid="67"/>
                                        </p:tgtEl>
                                        <p:attrNameLst>
                                          <p:attrName>ppt_x</p:attrName>
                                        </p:attrNameLst>
                                      </p:cBhvr>
                                      <p:tavLst>
                                        <p:tav tm="0">
                                          <p:val>
                                            <p:strVal val="#ppt_x"/>
                                          </p:val>
                                        </p:tav>
                                        <p:tav tm="100000">
                                          <p:val>
                                            <p:strVal val="#ppt_x"/>
                                          </p:val>
                                        </p:tav>
                                      </p:tavLst>
                                    </p:anim>
                                    <p:anim calcmode="lin" valueType="num">
                                      <p:cBhvr>
                                        <p:cTn id="38"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5" grpId="0"/>
      <p:bldP spid="54"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1DDB1-184C-2C62-7D2B-780CC280F389}"/>
              </a:ext>
            </a:extLst>
          </p:cNvPr>
          <p:cNvPicPr>
            <a:picLocks noChangeAspect="1"/>
          </p:cNvPicPr>
          <p:nvPr/>
        </p:nvPicPr>
        <p:blipFill>
          <a:blip r:embed="rId2"/>
          <a:stretch>
            <a:fillRect/>
          </a:stretch>
        </p:blipFill>
        <p:spPr>
          <a:xfrm>
            <a:off x="1265792" y="1036975"/>
            <a:ext cx="6596604" cy="3973996"/>
          </a:xfrm>
          <a:prstGeom prst="rect">
            <a:avLst/>
          </a:prstGeom>
        </p:spPr>
      </p:pic>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6573411"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RESULTS- CITY INSIGHTS</a:t>
            </a:r>
            <a:endParaRPr lang="en-CA" sz="1200" b="1" dirty="0">
              <a:solidFill>
                <a:srgbClr val="30475E"/>
              </a:solidFill>
              <a:latin typeface="Bahnschrift SemiBold SemiConden" panose="020B0502040204020203" pitchFamily="34" charset="0"/>
            </a:endParaRPr>
          </a:p>
        </p:txBody>
      </p:sp>
      <p:sp>
        <p:nvSpPr>
          <p:cNvPr id="37" name="Rectangle: Rounded Corners 36">
            <a:extLst>
              <a:ext uri="{FF2B5EF4-FFF2-40B4-BE49-F238E27FC236}">
                <a16:creationId xmlns:a16="http://schemas.microsoft.com/office/drawing/2014/main" id="{40E04A17-496E-4A21-B22C-F405B9CB3CDD}"/>
              </a:ext>
            </a:extLst>
          </p:cNvPr>
          <p:cNvSpPr/>
          <p:nvPr/>
        </p:nvSpPr>
        <p:spPr>
          <a:xfrm>
            <a:off x="4584231" y="4487268"/>
            <a:ext cx="1438980" cy="239536"/>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9" name="Connector: Curved 38">
            <a:extLst>
              <a:ext uri="{FF2B5EF4-FFF2-40B4-BE49-F238E27FC236}">
                <a16:creationId xmlns:a16="http://schemas.microsoft.com/office/drawing/2014/main" id="{EB7A129C-2D63-E53D-8A12-3DA8412552B7}"/>
              </a:ext>
            </a:extLst>
          </p:cNvPr>
          <p:cNvCxnSpPr>
            <a:cxnSpLocks/>
            <a:stCxn id="37" idx="3"/>
            <a:endCxn id="42" idx="0"/>
          </p:cNvCxnSpPr>
          <p:nvPr/>
        </p:nvCxnSpPr>
        <p:spPr>
          <a:xfrm flipH="1">
            <a:off x="5801835" y="4607036"/>
            <a:ext cx="221376" cy="587982"/>
          </a:xfrm>
          <a:prstGeom prst="curvedConnector4">
            <a:avLst>
              <a:gd name="adj1" fmla="val -103263"/>
              <a:gd name="adj2" fmla="val 60185"/>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5B749EA-DD37-4B77-A9F0-13AABBFE0173}"/>
              </a:ext>
            </a:extLst>
          </p:cNvPr>
          <p:cNvSpPr txBox="1"/>
          <p:nvPr/>
        </p:nvSpPr>
        <p:spPr>
          <a:xfrm>
            <a:off x="4268298" y="5195018"/>
            <a:ext cx="3067073" cy="738664"/>
          </a:xfrm>
          <a:prstGeom prst="rect">
            <a:avLst/>
          </a:prstGeom>
          <a:noFill/>
        </p:spPr>
        <p:txBody>
          <a:bodyPr wrap="square" rtlCol="0">
            <a:spAutoFit/>
          </a:bodyPr>
          <a:lstStyle/>
          <a:p>
            <a:r>
              <a:rPr lang="en-CA" sz="1400" b="1" dirty="0">
                <a:solidFill>
                  <a:srgbClr val="30475E"/>
                </a:solidFill>
                <a:latin typeface="Alesand" pitchFamily="50" charset="0"/>
              </a:rPr>
              <a:t>Pune saw an increase in active users after 5g, FOLLOWED BY LUCKNOW AND CHENNAI</a:t>
            </a:r>
            <a:endParaRPr lang="en-CA" sz="1200" b="1" dirty="0">
              <a:solidFill>
                <a:srgbClr val="30475E"/>
              </a:solidFill>
              <a:latin typeface="Alesand" pitchFamily="50" charset="0"/>
            </a:endParaRPr>
          </a:p>
        </p:txBody>
      </p:sp>
      <p:sp>
        <p:nvSpPr>
          <p:cNvPr id="30" name="Rectangle: Rounded Corners 29">
            <a:extLst>
              <a:ext uri="{FF2B5EF4-FFF2-40B4-BE49-F238E27FC236}">
                <a16:creationId xmlns:a16="http://schemas.microsoft.com/office/drawing/2014/main" id="{C73A86AC-4C52-557B-171E-754088045A0E}"/>
              </a:ext>
            </a:extLst>
          </p:cNvPr>
          <p:cNvSpPr/>
          <p:nvPr/>
        </p:nvSpPr>
        <p:spPr>
          <a:xfrm>
            <a:off x="1505323" y="3860110"/>
            <a:ext cx="6293971" cy="203575"/>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Connector: Curved 30">
            <a:extLst>
              <a:ext uri="{FF2B5EF4-FFF2-40B4-BE49-F238E27FC236}">
                <a16:creationId xmlns:a16="http://schemas.microsoft.com/office/drawing/2014/main" id="{D043A38A-AEFB-6E1D-B962-601A48757336}"/>
              </a:ext>
            </a:extLst>
          </p:cNvPr>
          <p:cNvCxnSpPr>
            <a:cxnSpLocks/>
            <a:stCxn id="30" idx="1"/>
            <a:endCxn id="68" idx="1"/>
          </p:cNvCxnSpPr>
          <p:nvPr/>
        </p:nvCxnSpPr>
        <p:spPr>
          <a:xfrm rot="10800000" flipH="1" flipV="1">
            <a:off x="1505323" y="3961897"/>
            <a:ext cx="386386" cy="2222467"/>
          </a:xfrm>
          <a:prstGeom prst="curvedConnector3">
            <a:avLst>
              <a:gd name="adj1" fmla="val -59164"/>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6E0F5EB9-1545-65B7-C530-AED38B7DCF59}"/>
              </a:ext>
            </a:extLst>
          </p:cNvPr>
          <p:cNvSpPr/>
          <p:nvPr/>
        </p:nvSpPr>
        <p:spPr>
          <a:xfrm>
            <a:off x="6023210" y="4099646"/>
            <a:ext cx="1839185" cy="203575"/>
          </a:xfrm>
          <a:prstGeom prst="roundRect">
            <a:avLst>
              <a:gd name="adj" fmla="val 6546"/>
            </a:avLst>
          </a:prstGeom>
          <a:noFill/>
          <a:ln w="25400">
            <a:gradFill>
              <a:gsLst>
                <a:gs pos="0">
                  <a:srgbClr val="30475E"/>
                </a:gs>
                <a:gs pos="46000">
                  <a:schemeClr val="accent1">
                    <a:lumMod val="45000"/>
                    <a:lumOff val="55000"/>
                  </a:schemeClr>
                </a:gs>
                <a:gs pos="100000">
                  <a:srgbClr val="D6455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7" name="Connector: Curved 46">
            <a:extLst>
              <a:ext uri="{FF2B5EF4-FFF2-40B4-BE49-F238E27FC236}">
                <a16:creationId xmlns:a16="http://schemas.microsoft.com/office/drawing/2014/main" id="{8AFF6327-0E37-5CEA-0F45-88DF9819399F}"/>
              </a:ext>
            </a:extLst>
          </p:cNvPr>
          <p:cNvCxnSpPr>
            <a:cxnSpLocks/>
            <a:stCxn id="44" idx="3"/>
            <a:endCxn id="54" idx="1"/>
          </p:cNvCxnSpPr>
          <p:nvPr/>
        </p:nvCxnSpPr>
        <p:spPr>
          <a:xfrm>
            <a:off x="7862395" y="4201434"/>
            <a:ext cx="530447" cy="365441"/>
          </a:xfrm>
          <a:prstGeom prst="curvedConnector3">
            <a:avLst>
              <a:gd name="adj1" fmla="val 50000"/>
            </a:avLst>
          </a:prstGeom>
          <a:ln w="25400">
            <a:gradFill>
              <a:gsLst>
                <a:gs pos="45000">
                  <a:srgbClr val="30475E"/>
                </a:gs>
                <a:gs pos="18000">
                  <a:schemeClr val="accent1">
                    <a:lumMod val="45000"/>
                    <a:lumOff val="55000"/>
                  </a:schemeClr>
                </a:gs>
                <a:gs pos="100000">
                  <a:srgbClr val="D645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499C1F7-B60B-0634-63CD-6201CA193B61}"/>
              </a:ext>
            </a:extLst>
          </p:cNvPr>
          <p:cNvSpPr txBox="1"/>
          <p:nvPr/>
        </p:nvSpPr>
        <p:spPr>
          <a:xfrm>
            <a:off x="8392842" y="4197543"/>
            <a:ext cx="3229661" cy="738664"/>
          </a:xfrm>
          <a:prstGeom prst="rect">
            <a:avLst/>
          </a:prstGeom>
          <a:noFill/>
        </p:spPr>
        <p:txBody>
          <a:bodyPr wrap="square" rtlCol="0">
            <a:spAutoFit/>
          </a:bodyPr>
          <a:lstStyle/>
          <a:p>
            <a:r>
              <a:rPr lang="en-CA" sz="1400" b="1" dirty="0">
                <a:solidFill>
                  <a:srgbClr val="30475E"/>
                </a:solidFill>
                <a:latin typeface="Alesand" pitchFamily="50" charset="0"/>
              </a:rPr>
              <a:t>Mumbai is the only city where number of unsubscribers dropped after 5G launch.</a:t>
            </a:r>
            <a:endParaRPr lang="en-CA" sz="1400" b="1" dirty="0">
              <a:solidFill>
                <a:srgbClr val="D64550"/>
              </a:solidFill>
              <a:latin typeface="Alesand" pitchFamily="50" charset="0"/>
            </a:endParaRPr>
          </a:p>
        </p:txBody>
      </p:sp>
      <p:sp>
        <p:nvSpPr>
          <p:cNvPr id="68" name="TextBox 67">
            <a:extLst>
              <a:ext uri="{FF2B5EF4-FFF2-40B4-BE49-F238E27FC236}">
                <a16:creationId xmlns:a16="http://schemas.microsoft.com/office/drawing/2014/main" id="{D66172D8-075A-926F-775C-0541B7B27163}"/>
              </a:ext>
            </a:extLst>
          </p:cNvPr>
          <p:cNvSpPr txBox="1"/>
          <p:nvPr/>
        </p:nvSpPr>
        <p:spPr>
          <a:xfrm>
            <a:off x="1891709" y="6030476"/>
            <a:ext cx="4439614" cy="307777"/>
          </a:xfrm>
          <a:prstGeom prst="rect">
            <a:avLst/>
          </a:prstGeom>
          <a:noFill/>
        </p:spPr>
        <p:txBody>
          <a:bodyPr wrap="square" rtlCol="0">
            <a:spAutoFit/>
          </a:bodyPr>
          <a:lstStyle/>
          <a:p>
            <a:r>
              <a:rPr lang="en-CA" sz="1400" b="1" dirty="0">
                <a:solidFill>
                  <a:srgbClr val="30475E"/>
                </a:solidFill>
                <a:latin typeface="Alesand" pitchFamily="50" charset="0"/>
              </a:rPr>
              <a:t>Pune saw an increase in active users after 5g</a:t>
            </a:r>
            <a:endParaRPr lang="en-CA" sz="1200" b="1" dirty="0">
              <a:solidFill>
                <a:srgbClr val="30475E"/>
              </a:solidFill>
              <a:latin typeface="Alesand" pitchFamily="50" charset="0"/>
            </a:endParaRPr>
          </a:p>
        </p:txBody>
      </p:sp>
    </p:spTree>
    <p:extLst>
      <p:ext uri="{BB962C8B-B14F-4D97-AF65-F5344CB8AC3E}">
        <p14:creationId xmlns:p14="http://schemas.microsoft.com/office/powerpoint/2010/main" val="30039821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1000"/>
                                        <p:tgtEl>
                                          <p:spTgt spid="54"/>
                                        </p:tgtEl>
                                      </p:cBhvr>
                                    </p:animEffect>
                                    <p:anim calcmode="lin" valueType="num">
                                      <p:cBhvr>
                                        <p:cTn id="22" dur="1000" fill="hold"/>
                                        <p:tgtEl>
                                          <p:spTgt spid="54"/>
                                        </p:tgtEl>
                                        <p:attrNameLst>
                                          <p:attrName>ppt_x</p:attrName>
                                        </p:attrNameLst>
                                      </p:cBhvr>
                                      <p:tavLst>
                                        <p:tav tm="0">
                                          <p:val>
                                            <p:strVal val="#ppt_x"/>
                                          </p:val>
                                        </p:tav>
                                        <p:tav tm="100000">
                                          <p:val>
                                            <p:strVal val="#ppt_x"/>
                                          </p:val>
                                        </p:tav>
                                      </p:tavLst>
                                    </p:anim>
                                    <p:anim calcmode="lin" valueType="num">
                                      <p:cBhvr>
                                        <p:cTn id="2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4"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303610C-3D18-2AD7-FD18-BD4B2B5EDC39}"/>
              </a:ext>
            </a:extLst>
          </p:cNvPr>
          <p:cNvSpPr/>
          <p:nvPr/>
        </p:nvSpPr>
        <p:spPr>
          <a:xfrm>
            <a:off x="2768457" y="2265529"/>
            <a:ext cx="6186521" cy="620109"/>
          </a:xfrm>
          <a:custGeom>
            <a:avLst/>
            <a:gdLst>
              <a:gd name="connsiteX0" fmla="*/ 0 w 6186521"/>
              <a:gd name="connsiteY0" fmla="*/ 0 h 620108"/>
              <a:gd name="connsiteX1" fmla="*/ 5876467 w 6186521"/>
              <a:gd name="connsiteY1" fmla="*/ 0 h 620108"/>
              <a:gd name="connsiteX2" fmla="*/ 6186521 w 6186521"/>
              <a:gd name="connsiteY2" fmla="*/ 310054 h 620108"/>
              <a:gd name="connsiteX3" fmla="*/ 5876467 w 6186521"/>
              <a:gd name="connsiteY3" fmla="*/ 620108 h 620108"/>
              <a:gd name="connsiteX4" fmla="*/ 0 w 6186521"/>
              <a:gd name="connsiteY4" fmla="*/ 620108 h 620108"/>
              <a:gd name="connsiteX5" fmla="*/ 0 w 6186521"/>
              <a:gd name="connsiteY5" fmla="*/ 0 h 6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6521" h="620108">
                <a:moveTo>
                  <a:pt x="6186521" y="620107"/>
                </a:moveTo>
                <a:lnTo>
                  <a:pt x="310054" y="620107"/>
                </a:lnTo>
                <a:lnTo>
                  <a:pt x="0" y="310054"/>
                </a:lnTo>
                <a:lnTo>
                  <a:pt x="310054" y="1"/>
                </a:lnTo>
                <a:lnTo>
                  <a:pt x="6186521" y="1"/>
                </a:lnTo>
                <a:lnTo>
                  <a:pt x="6186521" y="620107"/>
                </a:lnTo>
                <a:close/>
              </a:path>
            </a:pathLst>
          </a:custGeom>
          <a:solidFill>
            <a:srgbClr val="D8D9CF"/>
          </a:solidFill>
          <a:ln>
            <a:solidFill>
              <a:srgbClr val="D8D9CF"/>
            </a:solidFill>
          </a:ln>
          <a:effectLst>
            <a:outerShdw blurRad="177800" dist="50800" dir="5400000" sx="102000" sy="102000" algn="ctr" rotWithShape="0">
              <a:srgbClr val="000000">
                <a:alpha val="27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428477" tIns="45720" rIns="85344" bIns="45721" numCol="1" spcCol="1270" anchor="ctr" anchorCtr="0">
            <a:noAutofit/>
          </a:bodyPr>
          <a:lstStyle/>
          <a:p>
            <a:pPr marL="0" lvl="0" indent="0" algn="l" defTabSz="533400">
              <a:lnSpc>
                <a:spcPct val="90000"/>
              </a:lnSpc>
              <a:spcBef>
                <a:spcPct val="0"/>
              </a:spcBef>
              <a:spcAft>
                <a:spcPct val="35000"/>
              </a:spcAft>
              <a:buNone/>
            </a:pPr>
            <a:r>
              <a:rPr lang="en-CA" sz="1200" b="0" kern="1200" dirty="0">
                <a:solidFill>
                  <a:srgbClr val="30475E"/>
                </a:solidFill>
              </a:rPr>
              <a:t>Focus on customer retention in cities like DELHI, CHENNAI, HYDERABAD, PUNE. Reduce the churn rate by providing excellent customer service and flexible plans.</a:t>
            </a:r>
          </a:p>
        </p:txBody>
      </p:sp>
      <p:cxnSp>
        <p:nvCxnSpPr>
          <p:cNvPr id="19" name="Straight Connector 18">
            <a:extLst>
              <a:ext uri="{FF2B5EF4-FFF2-40B4-BE49-F238E27FC236}">
                <a16:creationId xmlns:a16="http://schemas.microsoft.com/office/drawing/2014/main" id="{9EE28BF0-F797-72B4-3AF4-C9A194C66C71}"/>
              </a:ext>
            </a:extLst>
          </p:cNvPr>
          <p:cNvCxnSpPr>
            <a:cxnSpLocks/>
          </p:cNvCxnSpPr>
          <p:nvPr/>
        </p:nvCxnSpPr>
        <p:spPr>
          <a:xfrm flipH="1">
            <a:off x="394283" y="880247"/>
            <a:ext cx="11333526" cy="0"/>
          </a:xfrm>
          <a:prstGeom prst="line">
            <a:avLst/>
          </a:prstGeom>
          <a:ln w="38100">
            <a:gradFill>
              <a:gsLst>
                <a:gs pos="0">
                  <a:srgbClr val="30475E"/>
                </a:gs>
                <a:gs pos="49000">
                  <a:schemeClr val="accent1">
                    <a:lumMod val="45000"/>
                    <a:lumOff val="55000"/>
                  </a:schemeClr>
                </a:gs>
                <a:gs pos="100000">
                  <a:srgbClr val="D64550"/>
                </a:gs>
              </a:gsLst>
              <a:lin ang="141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23FB9B-62ED-B574-4907-B559F06D8FBA}"/>
              </a:ext>
            </a:extLst>
          </p:cNvPr>
          <p:cNvCxnSpPr>
            <a:cxnSpLocks/>
          </p:cNvCxnSpPr>
          <p:nvPr/>
        </p:nvCxnSpPr>
        <p:spPr>
          <a:xfrm>
            <a:off x="974041" y="371475"/>
            <a:ext cx="0" cy="6115050"/>
          </a:xfrm>
          <a:prstGeom prst="line">
            <a:avLst/>
          </a:prstGeom>
          <a:ln w="38100">
            <a:gradFill>
              <a:gsLst>
                <a:gs pos="0">
                  <a:srgbClr val="30475E"/>
                </a:gs>
                <a:gs pos="49000">
                  <a:schemeClr val="accent1">
                    <a:lumMod val="45000"/>
                    <a:lumOff val="55000"/>
                  </a:schemeClr>
                </a:gs>
                <a:gs pos="100000">
                  <a:srgbClr val="D64550"/>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C86D64C-A9D5-CC8D-7CE4-8C83FB3657D6}"/>
              </a:ext>
            </a:extLst>
          </p:cNvPr>
          <p:cNvGrpSpPr/>
          <p:nvPr/>
        </p:nvGrpSpPr>
        <p:grpSpPr>
          <a:xfrm>
            <a:off x="10207205" y="5788404"/>
            <a:ext cx="1803394" cy="910852"/>
            <a:chOff x="6915150" y="4762796"/>
            <a:chExt cx="3200401" cy="1509040"/>
          </a:xfrm>
        </p:grpSpPr>
        <p:sp>
          <p:nvSpPr>
            <p:cNvPr id="24" name="TextBox 23">
              <a:extLst>
                <a:ext uri="{FF2B5EF4-FFF2-40B4-BE49-F238E27FC236}">
                  <a16:creationId xmlns:a16="http://schemas.microsoft.com/office/drawing/2014/main" id="{B8253815-88FE-C662-F673-C02B6A2BF1BD}"/>
                </a:ext>
              </a:extLst>
            </p:cNvPr>
            <p:cNvSpPr txBox="1"/>
            <p:nvPr/>
          </p:nvSpPr>
          <p:spPr>
            <a:xfrm>
              <a:off x="8258627" y="5630934"/>
              <a:ext cx="1856924" cy="640902"/>
            </a:xfrm>
            <a:prstGeom prst="rect">
              <a:avLst/>
            </a:prstGeom>
            <a:noFill/>
            <a:effectLst/>
          </p:spPr>
          <p:txBody>
            <a:bodyPr wrap="square" rtlCol="0">
              <a:spAutoFit/>
            </a:bodyPr>
            <a:lstStyle/>
            <a:p>
              <a:r>
                <a:rPr lang="en-CA" sz="2400" b="1" dirty="0">
                  <a:solidFill>
                    <a:srgbClr val="30475E"/>
                  </a:solidFill>
                  <a:latin typeface="Alesand" pitchFamily="50" charset="0"/>
                </a:rPr>
                <a:t>TLIQ-o</a:t>
              </a:r>
              <a:endParaRPr lang="en-CA" sz="4400" b="1" dirty="0">
                <a:solidFill>
                  <a:srgbClr val="DF6B73"/>
                </a:solidFill>
                <a:latin typeface="Alesand" pitchFamily="50" charset="0"/>
              </a:endParaRPr>
            </a:p>
          </p:txBody>
        </p:sp>
        <p:pic>
          <p:nvPicPr>
            <p:cNvPr id="28" name="Picture 27" descr="Logo, icon&#10;&#10;Description automatically generated">
              <a:extLst>
                <a:ext uri="{FF2B5EF4-FFF2-40B4-BE49-F238E27FC236}">
                  <a16:creationId xmlns:a16="http://schemas.microsoft.com/office/drawing/2014/main" id="{0DE8534D-D6CB-B17B-43E4-A6E613B96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4762796"/>
              <a:ext cx="1418007" cy="1387630"/>
            </a:xfrm>
            <a:prstGeom prst="rect">
              <a:avLst/>
            </a:prstGeom>
          </p:spPr>
        </p:pic>
      </p:grpSp>
      <p:sp>
        <p:nvSpPr>
          <p:cNvPr id="4" name="TextBox 3">
            <a:extLst>
              <a:ext uri="{FF2B5EF4-FFF2-40B4-BE49-F238E27FC236}">
                <a16:creationId xmlns:a16="http://schemas.microsoft.com/office/drawing/2014/main" id="{A889C668-8CFF-E07D-059E-8480AE9836B4}"/>
              </a:ext>
            </a:extLst>
          </p:cNvPr>
          <p:cNvSpPr txBox="1"/>
          <p:nvPr/>
        </p:nvSpPr>
        <p:spPr>
          <a:xfrm>
            <a:off x="1068957" y="172361"/>
            <a:ext cx="6573411" cy="707886"/>
          </a:xfrm>
          <a:prstGeom prst="rect">
            <a:avLst/>
          </a:prstGeom>
          <a:noFill/>
        </p:spPr>
        <p:txBody>
          <a:bodyPr wrap="square" rtlCol="0">
            <a:spAutoFit/>
          </a:bodyPr>
          <a:lstStyle/>
          <a:p>
            <a:r>
              <a:rPr lang="en-CA" sz="4000" b="1" dirty="0">
                <a:solidFill>
                  <a:srgbClr val="30475E"/>
                </a:solidFill>
                <a:latin typeface="Bahnschrift SemiBold SemiConden" panose="020B0502040204020203" pitchFamily="34" charset="0"/>
              </a:rPr>
              <a:t>RECOMMENDATIONS</a:t>
            </a:r>
            <a:endParaRPr lang="en-CA" sz="1200" b="1" dirty="0">
              <a:solidFill>
                <a:srgbClr val="30475E"/>
              </a:solidFill>
              <a:latin typeface="Bahnschrift SemiBold SemiConden" panose="020B0502040204020203" pitchFamily="34" charset="0"/>
            </a:endParaRPr>
          </a:p>
        </p:txBody>
      </p:sp>
      <p:sp>
        <p:nvSpPr>
          <p:cNvPr id="7" name="Freeform: Shape 6">
            <a:extLst>
              <a:ext uri="{FF2B5EF4-FFF2-40B4-BE49-F238E27FC236}">
                <a16:creationId xmlns:a16="http://schemas.microsoft.com/office/drawing/2014/main" id="{0BFB775A-6E0C-B469-F010-EFBD4727EB26}"/>
              </a:ext>
            </a:extLst>
          </p:cNvPr>
          <p:cNvSpPr/>
          <p:nvPr/>
        </p:nvSpPr>
        <p:spPr>
          <a:xfrm>
            <a:off x="2768458" y="1461584"/>
            <a:ext cx="6186521" cy="620110"/>
          </a:xfrm>
          <a:custGeom>
            <a:avLst/>
            <a:gdLst>
              <a:gd name="connsiteX0" fmla="*/ 0 w 6186521"/>
              <a:gd name="connsiteY0" fmla="*/ 0 h 620108"/>
              <a:gd name="connsiteX1" fmla="*/ 5876467 w 6186521"/>
              <a:gd name="connsiteY1" fmla="*/ 0 h 620108"/>
              <a:gd name="connsiteX2" fmla="*/ 6186521 w 6186521"/>
              <a:gd name="connsiteY2" fmla="*/ 310054 h 620108"/>
              <a:gd name="connsiteX3" fmla="*/ 5876467 w 6186521"/>
              <a:gd name="connsiteY3" fmla="*/ 620108 h 620108"/>
              <a:gd name="connsiteX4" fmla="*/ 0 w 6186521"/>
              <a:gd name="connsiteY4" fmla="*/ 620108 h 620108"/>
              <a:gd name="connsiteX5" fmla="*/ 0 w 6186521"/>
              <a:gd name="connsiteY5" fmla="*/ 0 h 6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6521" h="620108">
                <a:moveTo>
                  <a:pt x="6186521" y="620107"/>
                </a:moveTo>
                <a:lnTo>
                  <a:pt x="310054" y="620107"/>
                </a:lnTo>
                <a:lnTo>
                  <a:pt x="0" y="310054"/>
                </a:lnTo>
                <a:lnTo>
                  <a:pt x="310054" y="1"/>
                </a:lnTo>
                <a:lnTo>
                  <a:pt x="6186521" y="1"/>
                </a:lnTo>
                <a:lnTo>
                  <a:pt x="6186521" y="620107"/>
                </a:lnTo>
                <a:close/>
              </a:path>
            </a:pathLst>
          </a:custGeom>
          <a:solidFill>
            <a:srgbClr val="D8D9CF"/>
          </a:solidFill>
          <a:ln>
            <a:solidFill>
              <a:srgbClr val="D8D9CF"/>
            </a:solidFill>
          </a:ln>
          <a:effectLst>
            <a:outerShdw blurRad="177800" dist="50800" dir="5400000" sx="102000" sy="102000" algn="ctr" rotWithShape="0">
              <a:srgbClr val="000000">
                <a:alpha val="27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428477" tIns="45721" rIns="85344" bIns="45720" numCol="1" spcCol="1270" anchor="ctr" anchorCtr="0">
            <a:noAutofit/>
          </a:bodyPr>
          <a:lstStyle/>
          <a:p>
            <a:pPr marL="0" lvl="0" indent="0" algn="l" defTabSz="533400">
              <a:lnSpc>
                <a:spcPct val="90000"/>
              </a:lnSpc>
              <a:spcBef>
                <a:spcPct val="0"/>
              </a:spcBef>
              <a:spcAft>
                <a:spcPct val="35000"/>
              </a:spcAft>
              <a:buNone/>
            </a:pPr>
            <a:r>
              <a:rPr lang="en-CA" sz="1200" b="0" kern="1200" dirty="0">
                <a:solidFill>
                  <a:srgbClr val="30475E"/>
                </a:solidFill>
                <a:latin typeface="Bahnschrift Light" panose="020B0502040204020203" pitchFamily="34" charset="0"/>
              </a:rPr>
              <a:t>Inactive users add cost to the company and hence they should be terminated with 60 days notice.</a:t>
            </a:r>
          </a:p>
        </p:txBody>
      </p:sp>
      <p:sp>
        <p:nvSpPr>
          <p:cNvPr id="10" name="Oval 9">
            <a:extLst>
              <a:ext uri="{FF2B5EF4-FFF2-40B4-BE49-F238E27FC236}">
                <a16:creationId xmlns:a16="http://schemas.microsoft.com/office/drawing/2014/main" id="{74D671BF-F7F9-4020-CABD-CCC477B11493}"/>
              </a:ext>
            </a:extLst>
          </p:cNvPr>
          <p:cNvSpPr/>
          <p:nvPr/>
        </p:nvSpPr>
        <p:spPr>
          <a:xfrm>
            <a:off x="2458404" y="2265530"/>
            <a:ext cx="620108" cy="620108"/>
          </a:xfrm>
          <a:prstGeom prst="ellipse">
            <a:avLst/>
          </a:prstGeom>
          <a:solidFill>
            <a:srgbClr val="F5F5F5"/>
          </a:solidFill>
          <a:ln>
            <a:solidFill>
              <a:srgbClr val="30475E"/>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Shape 10">
            <a:extLst>
              <a:ext uri="{FF2B5EF4-FFF2-40B4-BE49-F238E27FC236}">
                <a16:creationId xmlns:a16="http://schemas.microsoft.com/office/drawing/2014/main" id="{1128F8F3-858C-E0E6-F060-2F16A1022BC3}"/>
              </a:ext>
            </a:extLst>
          </p:cNvPr>
          <p:cNvSpPr/>
          <p:nvPr/>
        </p:nvSpPr>
        <p:spPr>
          <a:xfrm>
            <a:off x="2768458" y="3077456"/>
            <a:ext cx="6186521" cy="620109"/>
          </a:xfrm>
          <a:custGeom>
            <a:avLst/>
            <a:gdLst>
              <a:gd name="connsiteX0" fmla="*/ 0 w 6186521"/>
              <a:gd name="connsiteY0" fmla="*/ 0 h 620108"/>
              <a:gd name="connsiteX1" fmla="*/ 5876467 w 6186521"/>
              <a:gd name="connsiteY1" fmla="*/ 0 h 620108"/>
              <a:gd name="connsiteX2" fmla="*/ 6186521 w 6186521"/>
              <a:gd name="connsiteY2" fmla="*/ 310054 h 620108"/>
              <a:gd name="connsiteX3" fmla="*/ 5876467 w 6186521"/>
              <a:gd name="connsiteY3" fmla="*/ 620108 h 620108"/>
              <a:gd name="connsiteX4" fmla="*/ 0 w 6186521"/>
              <a:gd name="connsiteY4" fmla="*/ 620108 h 620108"/>
              <a:gd name="connsiteX5" fmla="*/ 0 w 6186521"/>
              <a:gd name="connsiteY5" fmla="*/ 0 h 6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6521" h="620108">
                <a:moveTo>
                  <a:pt x="6186521" y="620107"/>
                </a:moveTo>
                <a:lnTo>
                  <a:pt x="310054" y="620107"/>
                </a:lnTo>
                <a:lnTo>
                  <a:pt x="0" y="310054"/>
                </a:lnTo>
                <a:lnTo>
                  <a:pt x="310054" y="1"/>
                </a:lnTo>
                <a:lnTo>
                  <a:pt x="6186521" y="1"/>
                </a:lnTo>
                <a:lnTo>
                  <a:pt x="6186521" y="620107"/>
                </a:lnTo>
                <a:close/>
              </a:path>
            </a:pathLst>
          </a:custGeom>
          <a:solidFill>
            <a:srgbClr val="D8D9CF"/>
          </a:solidFill>
          <a:ln>
            <a:solidFill>
              <a:srgbClr val="D8D9CF"/>
            </a:solidFill>
          </a:ln>
          <a:effectLst>
            <a:outerShdw blurRad="177800" dist="50800" dir="5400000" sx="102000" sy="102000" algn="ctr" rotWithShape="0">
              <a:srgbClr val="000000">
                <a:alpha val="27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428477" tIns="45720" rIns="85344" bIns="45721" numCol="1" spcCol="1270" anchor="ctr" anchorCtr="0">
            <a:noAutofit/>
          </a:bodyPr>
          <a:lstStyle/>
          <a:p>
            <a:pPr marL="0" lvl="0" indent="0" algn="l" defTabSz="533400">
              <a:lnSpc>
                <a:spcPct val="90000"/>
              </a:lnSpc>
              <a:spcBef>
                <a:spcPct val="0"/>
              </a:spcBef>
              <a:spcAft>
                <a:spcPct val="35000"/>
              </a:spcAft>
              <a:buNone/>
            </a:pPr>
            <a:r>
              <a:rPr lang="en-CA" sz="1200" b="0" kern="1200" dirty="0">
                <a:solidFill>
                  <a:srgbClr val="30475E"/>
                </a:solidFill>
              </a:rPr>
              <a:t>Customers prefer to have high validity as well as </a:t>
            </a:r>
            <a:r>
              <a:rPr lang="en-CA" sz="1200" dirty="0">
                <a:solidFill>
                  <a:srgbClr val="30475E"/>
                </a:solidFill>
              </a:rPr>
              <a:t>per day data usage plans rather than a bundle of data pack. Plans P5, P6 and P7 can be revised keeping this in mind and separate plan can be created for users who prefer low validity and bundle data pack. </a:t>
            </a:r>
            <a:endParaRPr lang="en-CA" sz="1200" b="0" kern="1200" dirty="0">
              <a:solidFill>
                <a:srgbClr val="30475E"/>
              </a:solidFill>
            </a:endParaRPr>
          </a:p>
        </p:txBody>
      </p:sp>
      <p:sp>
        <p:nvSpPr>
          <p:cNvPr id="12" name="Oval 11">
            <a:extLst>
              <a:ext uri="{FF2B5EF4-FFF2-40B4-BE49-F238E27FC236}">
                <a16:creationId xmlns:a16="http://schemas.microsoft.com/office/drawing/2014/main" id="{DDFC0F05-569F-A20E-239D-37955D3AB6B5}"/>
              </a:ext>
            </a:extLst>
          </p:cNvPr>
          <p:cNvSpPr/>
          <p:nvPr/>
        </p:nvSpPr>
        <p:spPr>
          <a:xfrm>
            <a:off x="2458404" y="3077456"/>
            <a:ext cx="620108" cy="620108"/>
          </a:xfrm>
          <a:prstGeom prst="ellipse">
            <a:avLst/>
          </a:prstGeom>
          <a:solidFill>
            <a:srgbClr val="F5F5F5"/>
          </a:solidFill>
          <a:ln>
            <a:solidFill>
              <a:srgbClr val="30475E"/>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Freeform: Shape 14">
            <a:extLst>
              <a:ext uri="{FF2B5EF4-FFF2-40B4-BE49-F238E27FC236}">
                <a16:creationId xmlns:a16="http://schemas.microsoft.com/office/drawing/2014/main" id="{F92EBAF6-FA84-E3FA-EA69-C651A34A7011}"/>
              </a:ext>
            </a:extLst>
          </p:cNvPr>
          <p:cNvSpPr/>
          <p:nvPr/>
        </p:nvSpPr>
        <p:spPr>
          <a:xfrm>
            <a:off x="2768457" y="3892626"/>
            <a:ext cx="6186521" cy="620109"/>
          </a:xfrm>
          <a:custGeom>
            <a:avLst/>
            <a:gdLst>
              <a:gd name="connsiteX0" fmla="*/ 0 w 6186521"/>
              <a:gd name="connsiteY0" fmla="*/ 0 h 620108"/>
              <a:gd name="connsiteX1" fmla="*/ 5876467 w 6186521"/>
              <a:gd name="connsiteY1" fmla="*/ 0 h 620108"/>
              <a:gd name="connsiteX2" fmla="*/ 6186521 w 6186521"/>
              <a:gd name="connsiteY2" fmla="*/ 310054 h 620108"/>
              <a:gd name="connsiteX3" fmla="*/ 5876467 w 6186521"/>
              <a:gd name="connsiteY3" fmla="*/ 620108 h 620108"/>
              <a:gd name="connsiteX4" fmla="*/ 0 w 6186521"/>
              <a:gd name="connsiteY4" fmla="*/ 620108 h 620108"/>
              <a:gd name="connsiteX5" fmla="*/ 0 w 6186521"/>
              <a:gd name="connsiteY5" fmla="*/ 0 h 6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6521" h="620108">
                <a:moveTo>
                  <a:pt x="6186521" y="620107"/>
                </a:moveTo>
                <a:lnTo>
                  <a:pt x="310054" y="620107"/>
                </a:lnTo>
                <a:lnTo>
                  <a:pt x="0" y="310054"/>
                </a:lnTo>
                <a:lnTo>
                  <a:pt x="310054" y="1"/>
                </a:lnTo>
                <a:lnTo>
                  <a:pt x="6186521" y="1"/>
                </a:lnTo>
                <a:lnTo>
                  <a:pt x="6186521" y="620107"/>
                </a:lnTo>
                <a:close/>
              </a:path>
            </a:pathLst>
          </a:custGeom>
          <a:solidFill>
            <a:srgbClr val="D8D9CF"/>
          </a:solidFill>
          <a:ln>
            <a:solidFill>
              <a:srgbClr val="D8D9CF"/>
            </a:solidFill>
          </a:ln>
          <a:effectLst>
            <a:outerShdw blurRad="177800" dist="50800" dir="5400000" sx="102000" sy="102000" algn="ctr" rotWithShape="0">
              <a:srgbClr val="000000">
                <a:alpha val="27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428477" tIns="45721" rIns="85344" bIns="45720" numCol="1" spcCol="1270" anchor="ctr" anchorCtr="0">
            <a:noAutofit/>
          </a:bodyPr>
          <a:lstStyle/>
          <a:p>
            <a:pPr marL="0" lvl="0" indent="0" algn="l" defTabSz="533400">
              <a:lnSpc>
                <a:spcPct val="90000"/>
              </a:lnSpc>
              <a:spcBef>
                <a:spcPct val="0"/>
              </a:spcBef>
              <a:spcAft>
                <a:spcPct val="35000"/>
              </a:spcAft>
              <a:buNone/>
            </a:pPr>
            <a:r>
              <a:rPr lang="en-CA" sz="1200" b="0" kern="1200" dirty="0">
                <a:solidFill>
                  <a:srgbClr val="30475E"/>
                </a:solidFill>
              </a:rPr>
              <a:t>Plan revenue is better post 5G, however the overall revenue has not seen significant change except the month of June. This could be due to the cost of operating 5G connections, installations, maintaining services, etc.</a:t>
            </a:r>
          </a:p>
        </p:txBody>
      </p:sp>
      <p:sp>
        <p:nvSpPr>
          <p:cNvPr id="17" name="Oval 16">
            <a:extLst>
              <a:ext uri="{FF2B5EF4-FFF2-40B4-BE49-F238E27FC236}">
                <a16:creationId xmlns:a16="http://schemas.microsoft.com/office/drawing/2014/main" id="{C689BB23-305E-888F-0227-2AF8BB533221}"/>
              </a:ext>
            </a:extLst>
          </p:cNvPr>
          <p:cNvSpPr/>
          <p:nvPr/>
        </p:nvSpPr>
        <p:spPr>
          <a:xfrm>
            <a:off x="2458403" y="3892627"/>
            <a:ext cx="620108" cy="620108"/>
          </a:xfrm>
          <a:prstGeom prst="ellipse">
            <a:avLst/>
          </a:prstGeom>
          <a:solidFill>
            <a:srgbClr val="F5F5F5"/>
          </a:solidFill>
          <a:ln>
            <a:solidFill>
              <a:srgbClr val="30475E"/>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Freeform: Shape 20">
            <a:extLst>
              <a:ext uri="{FF2B5EF4-FFF2-40B4-BE49-F238E27FC236}">
                <a16:creationId xmlns:a16="http://schemas.microsoft.com/office/drawing/2014/main" id="{9BA4BBAA-B270-A842-65B9-54848B79DBD2}"/>
              </a:ext>
            </a:extLst>
          </p:cNvPr>
          <p:cNvSpPr/>
          <p:nvPr/>
        </p:nvSpPr>
        <p:spPr>
          <a:xfrm>
            <a:off x="2768457" y="4701310"/>
            <a:ext cx="6186522" cy="620109"/>
          </a:xfrm>
          <a:custGeom>
            <a:avLst/>
            <a:gdLst>
              <a:gd name="connsiteX0" fmla="*/ 0 w 6186521"/>
              <a:gd name="connsiteY0" fmla="*/ 0 h 620108"/>
              <a:gd name="connsiteX1" fmla="*/ 5876467 w 6186521"/>
              <a:gd name="connsiteY1" fmla="*/ 0 h 620108"/>
              <a:gd name="connsiteX2" fmla="*/ 6186521 w 6186521"/>
              <a:gd name="connsiteY2" fmla="*/ 310054 h 620108"/>
              <a:gd name="connsiteX3" fmla="*/ 5876467 w 6186521"/>
              <a:gd name="connsiteY3" fmla="*/ 620108 h 620108"/>
              <a:gd name="connsiteX4" fmla="*/ 0 w 6186521"/>
              <a:gd name="connsiteY4" fmla="*/ 620108 h 620108"/>
              <a:gd name="connsiteX5" fmla="*/ 0 w 6186521"/>
              <a:gd name="connsiteY5" fmla="*/ 0 h 6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6521" h="620108">
                <a:moveTo>
                  <a:pt x="6186521" y="620107"/>
                </a:moveTo>
                <a:lnTo>
                  <a:pt x="310054" y="620107"/>
                </a:lnTo>
                <a:lnTo>
                  <a:pt x="0" y="310054"/>
                </a:lnTo>
                <a:lnTo>
                  <a:pt x="310054" y="1"/>
                </a:lnTo>
                <a:lnTo>
                  <a:pt x="6186521" y="1"/>
                </a:lnTo>
                <a:lnTo>
                  <a:pt x="6186521" y="620107"/>
                </a:lnTo>
                <a:close/>
              </a:path>
            </a:pathLst>
          </a:custGeom>
          <a:solidFill>
            <a:srgbClr val="D8D9CF"/>
          </a:solidFill>
          <a:ln>
            <a:solidFill>
              <a:srgbClr val="D8D9CF"/>
            </a:solidFill>
          </a:ln>
          <a:effectLst>
            <a:outerShdw blurRad="177800" dist="50800" dir="5400000" sx="102000" sy="102000" algn="ctr" rotWithShape="0">
              <a:srgbClr val="000000">
                <a:alpha val="27000"/>
              </a:srgbClr>
            </a:outerShdw>
          </a:effectLst>
        </p:spPr>
        <p:style>
          <a:lnRef idx="2">
            <a:scrgbClr r="0" g="0" b="0"/>
          </a:lnRef>
          <a:fillRef idx="1">
            <a:scrgbClr r="0" g="0" b="0"/>
          </a:fillRef>
          <a:effectRef idx="0">
            <a:scrgbClr r="0" g="0" b="0"/>
          </a:effectRef>
          <a:fontRef idx="minor">
            <a:schemeClr val="lt1"/>
          </a:fontRef>
        </p:style>
        <p:txBody>
          <a:bodyPr spcFirstLastPara="0" vert="horz" wrap="square" lIns="428477" tIns="45721" rIns="85345" bIns="45720" numCol="1" spcCol="1270" anchor="ctr" anchorCtr="0">
            <a:noAutofit/>
          </a:bodyPr>
          <a:lstStyle/>
          <a:p>
            <a:pPr marL="0" lvl="0" indent="0" algn="l" defTabSz="533400">
              <a:lnSpc>
                <a:spcPct val="90000"/>
              </a:lnSpc>
              <a:spcBef>
                <a:spcPct val="0"/>
              </a:spcBef>
              <a:spcAft>
                <a:spcPct val="35000"/>
              </a:spcAft>
              <a:buNone/>
            </a:pPr>
            <a:r>
              <a:rPr lang="en-CA" sz="1200" b="0" kern="1200" dirty="0">
                <a:solidFill>
                  <a:srgbClr val="30475E"/>
                </a:solidFill>
              </a:rPr>
              <a:t>Find new ways to advertise and promote 5G to compete the market share with competitors. BRITEL is the closest competitor and </a:t>
            </a:r>
            <a:r>
              <a:rPr lang="en-CA" sz="1200" b="0" kern="1200" dirty="0" err="1">
                <a:solidFill>
                  <a:srgbClr val="30475E"/>
                </a:solidFill>
              </a:rPr>
              <a:t>AtliQO</a:t>
            </a:r>
            <a:r>
              <a:rPr lang="en-CA" sz="1200" b="0" kern="1200" dirty="0">
                <a:solidFill>
                  <a:srgbClr val="30475E"/>
                </a:solidFill>
              </a:rPr>
              <a:t> should consider to build strategies accordingly. </a:t>
            </a:r>
          </a:p>
        </p:txBody>
      </p:sp>
      <p:sp>
        <p:nvSpPr>
          <p:cNvPr id="22" name="Oval 21">
            <a:extLst>
              <a:ext uri="{FF2B5EF4-FFF2-40B4-BE49-F238E27FC236}">
                <a16:creationId xmlns:a16="http://schemas.microsoft.com/office/drawing/2014/main" id="{60D24F0A-0E40-345F-83CB-5385A690927F}"/>
              </a:ext>
            </a:extLst>
          </p:cNvPr>
          <p:cNvSpPr/>
          <p:nvPr/>
        </p:nvSpPr>
        <p:spPr>
          <a:xfrm>
            <a:off x="2458403" y="4701311"/>
            <a:ext cx="620108" cy="620108"/>
          </a:xfrm>
          <a:prstGeom prst="ellipse">
            <a:avLst/>
          </a:prstGeom>
          <a:solidFill>
            <a:srgbClr val="F5F5F5"/>
          </a:solidFill>
          <a:ln>
            <a:solidFill>
              <a:srgbClr val="30475E"/>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 name="Oval 25">
            <a:extLst>
              <a:ext uri="{FF2B5EF4-FFF2-40B4-BE49-F238E27FC236}">
                <a16:creationId xmlns:a16="http://schemas.microsoft.com/office/drawing/2014/main" id="{80CFC079-EBB1-E87D-0537-FFA239E4677A}"/>
              </a:ext>
            </a:extLst>
          </p:cNvPr>
          <p:cNvSpPr/>
          <p:nvPr/>
        </p:nvSpPr>
        <p:spPr>
          <a:xfrm>
            <a:off x="2458404" y="1469001"/>
            <a:ext cx="620108" cy="620108"/>
          </a:xfrm>
          <a:prstGeom prst="ellipse">
            <a:avLst/>
          </a:prstGeom>
          <a:solidFill>
            <a:srgbClr val="F5F5F5"/>
          </a:solidFill>
          <a:ln>
            <a:solidFill>
              <a:srgbClr val="30475E"/>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27" name="Picture 26" descr="Icon&#10;&#10;Description automatically generated">
            <a:extLst>
              <a:ext uri="{FF2B5EF4-FFF2-40B4-BE49-F238E27FC236}">
                <a16:creationId xmlns:a16="http://schemas.microsoft.com/office/drawing/2014/main" id="{012FDCF2-C116-FBDE-98F6-14FA35167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96" y="1542823"/>
            <a:ext cx="413923" cy="413923"/>
          </a:xfrm>
          <a:prstGeom prst="rect">
            <a:avLst/>
          </a:prstGeom>
        </p:spPr>
      </p:pic>
      <p:pic>
        <p:nvPicPr>
          <p:cNvPr id="35" name="Picture 34" descr="Icon&#10;&#10;Description automatically generated">
            <a:extLst>
              <a:ext uri="{FF2B5EF4-FFF2-40B4-BE49-F238E27FC236}">
                <a16:creationId xmlns:a16="http://schemas.microsoft.com/office/drawing/2014/main" id="{1EE0CBEB-A181-B685-AAA6-C899D3C76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472" y="3220920"/>
            <a:ext cx="353971" cy="353971"/>
          </a:xfrm>
          <a:prstGeom prst="rect">
            <a:avLst/>
          </a:prstGeom>
        </p:spPr>
      </p:pic>
      <p:pic>
        <p:nvPicPr>
          <p:cNvPr id="38" name="Picture 37" descr="Shape&#10;&#10;Description automatically generated">
            <a:extLst>
              <a:ext uri="{FF2B5EF4-FFF2-40B4-BE49-F238E27FC236}">
                <a16:creationId xmlns:a16="http://schemas.microsoft.com/office/drawing/2014/main" id="{E81EBA05-5AB6-9F8A-FB89-98E5AFA7CF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237" y="4005908"/>
            <a:ext cx="364440" cy="364440"/>
          </a:xfrm>
          <a:prstGeom prst="rect">
            <a:avLst/>
          </a:prstGeom>
        </p:spPr>
      </p:pic>
      <p:pic>
        <p:nvPicPr>
          <p:cNvPr id="41" name="Picture 40" descr="Icon&#10;&#10;Description automatically generated">
            <a:extLst>
              <a:ext uri="{FF2B5EF4-FFF2-40B4-BE49-F238E27FC236}">
                <a16:creationId xmlns:a16="http://schemas.microsoft.com/office/drawing/2014/main" id="{31B4236C-5FB4-F23E-1733-13CA875802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0504" y="4803128"/>
            <a:ext cx="405234" cy="405234"/>
          </a:xfrm>
          <a:prstGeom prst="rect">
            <a:avLst/>
          </a:prstGeom>
        </p:spPr>
      </p:pic>
      <p:pic>
        <p:nvPicPr>
          <p:cNvPr id="45" name="Picture 44" descr="Icon&#10;&#10;Description automatically generated">
            <a:extLst>
              <a:ext uri="{FF2B5EF4-FFF2-40B4-BE49-F238E27FC236}">
                <a16:creationId xmlns:a16="http://schemas.microsoft.com/office/drawing/2014/main" id="{6E1B583B-6D1D-E582-6593-C9A0A39F27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1002" y="2369362"/>
            <a:ext cx="374909" cy="374909"/>
          </a:xfrm>
          <a:prstGeom prst="rect">
            <a:avLst/>
          </a:prstGeom>
        </p:spPr>
      </p:pic>
    </p:spTree>
    <p:extLst>
      <p:ext uri="{BB962C8B-B14F-4D97-AF65-F5344CB8AC3E}">
        <p14:creationId xmlns:p14="http://schemas.microsoft.com/office/powerpoint/2010/main" val="2148139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anim calcmode="lin" valueType="num">
                                      <p:cBhvr>
                                        <p:cTn id="25" dur="1000" fill="hold"/>
                                        <p:tgtEl>
                                          <p:spTgt spid="43"/>
                                        </p:tgtEl>
                                        <p:attrNameLst>
                                          <p:attrName>ppt_x</p:attrName>
                                        </p:attrNameLst>
                                      </p:cBhvr>
                                      <p:tavLst>
                                        <p:tav tm="0">
                                          <p:val>
                                            <p:strVal val="#ppt_x"/>
                                          </p:val>
                                        </p:tav>
                                        <p:tav tm="100000">
                                          <p:val>
                                            <p:strVal val="#ppt_x"/>
                                          </p:val>
                                        </p:tav>
                                      </p:tavLst>
                                    </p:anim>
                                    <p:anim calcmode="lin" valueType="num">
                                      <p:cBhvr>
                                        <p:cTn id="26" dur="10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anim calcmode="lin" valueType="num">
                                      <p:cBhvr>
                                        <p:cTn id="59" dur="1000" fill="hold"/>
                                        <p:tgtEl>
                                          <p:spTgt spid="15"/>
                                        </p:tgtEl>
                                        <p:attrNameLst>
                                          <p:attrName>ppt_x</p:attrName>
                                        </p:attrNameLst>
                                      </p:cBhvr>
                                      <p:tavLst>
                                        <p:tav tm="0">
                                          <p:val>
                                            <p:strVal val="#ppt_x"/>
                                          </p:val>
                                        </p:tav>
                                        <p:tav tm="100000">
                                          <p:val>
                                            <p:strVal val="#ppt_x"/>
                                          </p:val>
                                        </p:tav>
                                      </p:tavLst>
                                    </p:anim>
                                    <p:anim calcmode="lin" valueType="num">
                                      <p:cBhvr>
                                        <p:cTn id="60" dur="1000" fill="hold"/>
                                        <p:tgtEl>
                                          <p:spTgt spid="1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1000"/>
                                        <p:tgtEl>
                                          <p:spTgt spid="38"/>
                                        </p:tgtEl>
                                      </p:cBhvr>
                                    </p:animEffect>
                                    <p:anim calcmode="lin" valueType="num">
                                      <p:cBhvr>
                                        <p:cTn id="69" dur="1000" fill="hold"/>
                                        <p:tgtEl>
                                          <p:spTgt spid="38"/>
                                        </p:tgtEl>
                                        <p:attrNameLst>
                                          <p:attrName>ppt_x</p:attrName>
                                        </p:attrNameLst>
                                      </p:cBhvr>
                                      <p:tavLst>
                                        <p:tav tm="0">
                                          <p:val>
                                            <p:strVal val="#ppt_x"/>
                                          </p:val>
                                        </p:tav>
                                        <p:tav tm="100000">
                                          <p:val>
                                            <p:strVal val="#ppt_x"/>
                                          </p:val>
                                        </p:tav>
                                      </p:tavLst>
                                    </p:anim>
                                    <p:anim calcmode="lin" valueType="num">
                                      <p:cBhvr>
                                        <p:cTn id="7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ppt_x</p:attrName>
                                        </p:attrNameLst>
                                      </p:cBhvr>
                                      <p:tavLst>
                                        <p:tav tm="0">
                                          <p:val>
                                            <p:strVal val="#ppt_x"/>
                                          </p:val>
                                        </p:tav>
                                        <p:tav tm="100000">
                                          <p:val>
                                            <p:strVal val="#ppt_x"/>
                                          </p:val>
                                        </p:tav>
                                      </p:tavLst>
                                    </p:anim>
                                    <p:anim calcmode="lin" valueType="num">
                                      <p:cBhvr>
                                        <p:cTn id="8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7" grpId="0" animBg="1"/>
      <p:bldP spid="11" grpId="0" animBg="1"/>
      <p:bldP spid="15" grpId="0" animBg="1"/>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6999</TotalTime>
  <Words>466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Abadi</vt:lpstr>
      <vt:lpstr>Alesand</vt:lpstr>
      <vt:lpstr>Arial</vt:lpstr>
      <vt:lpstr>Bahnschrift Light</vt:lpstr>
      <vt:lpstr>Bahnschrift SemiBold SemiConden</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Seju</dc:creator>
  <cp:lastModifiedBy>Hardik Seju</cp:lastModifiedBy>
  <cp:revision>60</cp:revision>
  <dcterms:created xsi:type="dcterms:W3CDTF">2022-12-23T07:45:06Z</dcterms:created>
  <dcterms:modified xsi:type="dcterms:W3CDTF">2022-12-28T07:18:43Z</dcterms:modified>
</cp:coreProperties>
</file>