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1C3"/>
    <a:srgbClr val="FDC830"/>
    <a:srgbClr val="262626"/>
    <a:srgbClr val="F37335"/>
    <a:srgbClr val="6A82FB"/>
    <a:srgbClr val="FC5C7D"/>
    <a:srgbClr val="99F2C8"/>
    <a:srgbClr val="1F4037"/>
    <a:srgbClr val="FDBB2D"/>
    <a:srgbClr val="B2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6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743E-F2BA-1DA2-A0C9-8052293C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B9530-B7E6-F689-702D-9C2D2501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D85B-DB67-4282-B2EA-F620641E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DDA0-A332-F6E8-5A91-4F18181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918D5-A6B7-2E3E-12B8-036895F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7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6DFD-41BB-152B-7B7A-E9D0C0BB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B466-0F11-09FB-BD93-E3415BFB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5359-7937-FB45-D9FB-847A8384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DA25-FC50-27EA-3061-D837D3B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F50D-CFEE-F5E0-9A1D-E2D3ED80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ECDF4-75D6-D79D-0D1D-2672B9D00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5B5FE-B6B2-2B22-1899-29B1A2226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838D-C46D-C4BF-50F2-9E833210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D434-D7E1-B6B3-B3FB-3D4E9FDE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C6FA-6C3D-8288-728D-12DEB2F8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7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52AA-22D6-992A-522B-24FF2BBB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822D-F926-B07A-568F-470E6CA8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EBF7-CF3C-AD57-566E-7AC75F1F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7B30-48A0-7593-614E-BD3CEC5F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8B72-B76C-E4A4-F6CE-87E86C42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9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1893-D2B1-DB51-4423-FCD7538A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C271-B15C-316E-19FD-764D35C42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2BE9-08A4-F1D1-2161-362CFE31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3E1D-1FE8-5D8D-0EC3-A0150CBC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BF51-189C-6B08-3012-C07FEF92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10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EEBF-C323-369E-B104-1C154C1E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D861-C2A8-D29C-128D-DBE576BE4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BCCC-BBC0-1DFC-5BC2-9C381170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88BC-0DDC-82E3-BA66-F6751C92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64C82-280A-D6A8-986D-7CC2460A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C378-17C0-354A-210D-CEB5FBD2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5E77-DFDB-2AA3-24E1-48C9D829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09DB-4FDE-5460-5576-2CB05E60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7C914-A72F-00CD-1A08-BC42C2D6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148EC-EF12-2115-F870-95FD90D95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52F0F-87C5-81E4-3D91-6F064F05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D90AD-BA20-7847-7F5F-306DC9D6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D0F8-F766-561B-87F3-C6FC0B53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74330-51C5-4A82-2395-034CD5D5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2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92FF-1810-51EA-A6E0-2CB720A6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A9F28-3F4E-5556-F667-6C46DDC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919C7-DF36-D948-5C8E-8F094141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E774E-D72F-3E58-2539-71D75042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3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A23C1-122A-FB7C-6161-1800152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A8F36-E01B-7E7A-5581-971D54B6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19E0-AC51-9621-197C-F744A1F3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0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3582-A573-DA62-8BBF-AB262B34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A51-2B18-F814-2901-336AAE77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107C-6A1A-19EC-3151-83FFE8E2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3016-D3AC-A887-229E-AA2A022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C0500-4C42-59CF-7C72-F57B4D05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FE18-49FE-762A-5D9F-D437DCCF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94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A5B1-2751-4501-700B-439754F4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7B5AA-5C73-14D7-0D4A-98268EA3A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47FFA-23D3-7383-597B-EB088B998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5CB4A-3DB8-8746-C96D-3CF6CD4C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0014-40C1-BB03-AE4E-2A36B57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8B22-2956-862F-C4EE-3006CEA7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83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62626"/>
            </a:gs>
            <a:gs pos="10000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485C7-19A2-84F9-4018-BB6F63FE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B5DC-965B-ADC2-CD9A-15630BA2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D3B5-A1C0-1F11-3033-5FDD13E54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4D7D-E201-4806-BECB-5476040C77D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8E1F-17A7-4CD3-3456-4E31B40F4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9EE7-AAF1-274C-3BDC-632B6771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B45D-FDE5-4833-8677-488DC0222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4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3A06C-B85F-481F-5628-316F111EC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1" y="1417320"/>
            <a:ext cx="3322316" cy="4222904"/>
          </a:xfr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</p:spPr>
        <p:txBody>
          <a:bodyPr anchor="t">
            <a:normAutofit/>
          </a:bodyPr>
          <a:lstStyle/>
          <a:p>
            <a:pPr algn="l"/>
            <a:r>
              <a:rPr lang="en-CA" sz="2000" dirty="0">
                <a:latin typeface="Corbel Light" panose="020B0303020204020204" pitchFamily="34" charset="0"/>
                <a:cs typeface="Poppins ExtraLight" panose="00000300000000000000" pitchFamily="2" charset="0"/>
              </a:rPr>
              <a:t>Plato’s Pizza is a </a:t>
            </a:r>
            <a:r>
              <a:rPr lang="en-CA" dirty="0">
                <a:gradFill>
                  <a:gsLst>
                    <a:gs pos="100000">
                      <a:srgbClr val="22C1C3"/>
                    </a:gs>
                    <a:gs pos="0">
                      <a:srgbClr val="FDC830"/>
                    </a:gs>
                  </a:gsLst>
                  <a:lin ang="2700000" scaled="1"/>
                </a:gradFill>
                <a:latin typeface="Corbel Light" panose="020B0303020204020204" pitchFamily="34" charset="0"/>
                <a:cs typeface="Poppins ExtraLight" panose="00000300000000000000" pitchFamily="2" charset="0"/>
              </a:rPr>
              <a:t>Greek inspired</a:t>
            </a:r>
            <a:r>
              <a:rPr lang="en-CA" sz="2800" dirty="0">
                <a:latin typeface="Corbel Light" panose="020B0303020204020204" pitchFamily="34" charset="0"/>
                <a:cs typeface="Poppins ExtraLight" panose="00000300000000000000" pitchFamily="2" charset="0"/>
              </a:rPr>
              <a:t> </a:t>
            </a:r>
            <a:r>
              <a:rPr lang="en-CA" sz="2000" dirty="0">
                <a:latin typeface="Corbel Light" panose="020B0303020204020204" pitchFamily="34" charset="0"/>
                <a:cs typeface="Poppins ExtraLight" panose="00000300000000000000" pitchFamily="2" charset="0"/>
              </a:rPr>
              <a:t>Pizza restaurant In New Jersey. </a:t>
            </a:r>
            <a:br>
              <a:rPr lang="en-CA" sz="2000" dirty="0">
                <a:latin typeface="Corbel Light" panose="020B0303020204020204" pitchFamily="34" charset="0"/>
                <a:cs typeface="Poppins ExtraLight" panose="00000300000000000000" pitchFamily="2" charset="0"/>
              </a:rPr>
            </a:br>
            <a:endParaRPr lang="en-CA" sz="2000" dirty="0">
              <a:latin typeface="Corbel Light" panose="020B0303020204020204" pitchFamily="34" charset="0"/>
              <a:cs typeface="Poppins ExtraLight" panose="00000300000000000000" pitchFamily="2" charset="0"/>
            </a:endParaRPr>
          </a:p>
          <a:p>
            <a:pPr algn="l"/>
            <a:endParaRPr lang="en-CA" sz="2000" dirty="0">
              <a:latin typeface="Corbel Light" panose="020B0303020204020204" pitchFamily="34" charset="0"/>
              <a:cs typeface="Poppins ExtraLight" panose="00000300000000000000" pitchFamily="2" charset="0"/>
            </a:endParaRPr>
          </a:p>
          <a:p>
            <a:pPr algn="l"/>
            <a:r>
              <a:rPr lang="en-CA" sz="2000" dirty="0">
                <a:latin typeface="Corbel Light" panose="020B0303020204020204" pitchFamily="34" charset="0"/>
                <a:cs typeface="Poppins ExtraLight" panose="00000300000000000000" pitchFamily="2" charset="0"/>
              </a:rPr>
              <a:t>The Business wants to get insight from its transactional Data and find more opportunities to drive sales and improve efficiency.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E580FA-388C-C9EA-57B0-5F5174CC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425624"/>
            <a:ext cx="6436548" cy="4006751"/>
          </a:xfrm>
          <a:prstGeom prst="rect">
            <a:avLst/>
          </a:prstGeom>
        </p:spPr>
      </p:pic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7139C3-5685-85BF-0A30-3D6736B2F97D}"/>
              </a:ext>
            </a:extLst>
          </p:cNvPr>
          <p:cNvCxnSpPr>
            <a:cxnSpLocks/>
          </p:cNvCxnSpPr>
          <p:nvPr/>
        </p:nvCxnSpPr>
        <p:spPr>
          <a:xfrm>
            <a:off x="7617861" y="1106129"/>
            <a:ext cx="0" cy="4269658"/>
          </a:xfrm>
          <a:prstGeom prst="line">
            <a:avLst/>
          </a:prstGeom>
          <a:ln w="25400" cap="rnd" cmpd="sng">
            <a:gradFill flip="none" rotWithShape="1">
              <a:gsLst>
                <a:gs pos="0">
                  <a:srgbClr val="FDC830"/>
                </a:gs>
                <a:gs pos="90000">
                  <a:srgbClr val="22C1C3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64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A75E952-6DDA-382A-AC0A-A94C5DAC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0" y="916805"/>
            <a:ext cx="1512437" cy="94149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80794E-634F-2809-FBBE-EB1A1D02061C}"/>
              </a:ext>
            </a:extLst>
          </p:cNvPr>
          <p:cNvCxnSpPr>
            <a:cxnSpLocks/>
          </p:cNvCxnSpPr>
          <p:nvPr/>
        </p:nvCxnSpPr>
        <p:spPr>
          <a:xfrm>
            <a:off x="2396613" y="1387551"/>
            <a:ext cx="8819535" cy="0"/>
          </a:xfrm>
          <a:prstGeom prst="line">
            <a:avLst/>
          </a:prstGeom>
          <a:ln w="25400" cap="rnd" cmpd="sng">
            <a:gradFill flip="none" rotWithShape="1">
              <a:gsLst>
                <a:gs pos="0">
                  <a:srgbClr val="FDC830"/>
                </a:gs>
                <a:gs pos="90000">
                  <a:srgbClr val="22C1C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D85821-0EEB-A9CD-A256-2644A7CAA54E}"/>
              </a:ext>
            </a:extLst>
          </p:cNvPr>
          <p:cNvSpPr txBox="1"/>
          <p:nvPr/>
        </p:nvSpPr>
        <p:spPr>
          <a:xfrm>
            <a:off x="2263878" y="562862"/>
            <a:ext cx="853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Stakeholder Expectations</a:t>
            </a:r>
            <a:endParaRPr lang="en-CA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4C3AB-7721-C614-8216-16B7C9459904}"/>
              </a:ext>
            </a:extLst>
          </p:cNvPr>
          <p:cNvSpPr txBox="1"/>
          <p:nvPr/>
        </p:nvSpPr>
        <p:spPr>
          <a:xfrm>
            <a:off x="2263877" y="1922303"/>
            <a:ext cx="5604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What days and times do we tend to be busiest?</a:t>
            </a:r>
            <a:endParaRPr lang="en-US" sz="2000" i="1" dirty="0">
              <a:solidFill>
                <a:schemeClr val="bg1"/>
              </a:solidFill>
              <a:latin typeface="Corbel Light" panose="020B0303020204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pizzas are we making during peak periods?</a:t>
            </a:r>
            <a:endParaRPr lang="en-US" sz="2000" i="1" dirty="0">
              <a:solidFill>
                <a:schemeClr val="bg1"/>
              </a:solidFill>
              <a:latin typeface="Corbel Light" panose="020B0303020204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What are our best and worst selling pizzas?</a:t>
            </a:r>
            <a:endParaRPr lang="en-US" sz="2000" i="1" dirty="0">
              <a:solidFill>
                <a:schemeClr val="bg1"/>
              </a:solidFill>
              <a:latin typeface="Corbel Light" panose="020B0303020204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What's our average order value?</a:t>
            </a:r>
            <a:endParaRPr lang="en-US" sz="2000" i="1" dirty="0">
              <a:solidFill>
                <a:schemeClr val="bg1"/>
              </a:solidFill>
              <a:latin typeface="Corbel Light" panose="020B0303020204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bg1"/>
                </a:solidFill>
                <a:effectLst/>
                <a:latin typeface="Corbel Light" panose="020B03030202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How well are we utilizing our seating capacity? (we have 15 tables and 60 seats)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zza on a pan">
            <a:extLst>
              <a:ext uri="{FF2B5EF4-FFF2-40B4-BE49-F238E27FC236}">
                <a16:creationId xmlns:a16="http://schemas.microsoft.com/office/drawing/2014/main" id="{D273AC6C-698E-2FCC-6E73-0E325F543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99" y="1858297"/>
            <a:ext cx="2889549" cy="36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A75E952-6DDA-382A-AC0A-A94C5DAC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0" y="916805"/>
            <a:ext cx="1512437" cy="94149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80794E-634F-2809-FBBE-EB1A1D02061C}"/>
              </a:ext>
            </a:extLst>
          </p:cNvPr>
          <p:cNvCxnSpPr>
            <a:cxnSpLocks/>
          </p:cNvCxnSpPr>
          <p:nvPr/>
        </p:nvCxnSpPr>
        <p:spPr>
          <a:xfrm>
            <a:off x="2396613" y="1387551"/>
            <a:ext cx="8819535" cy="0"/>
          </a:xfrm>
          <a:prstGeom prst="line">
            <a:avLst/>
          </a:prstGeom>
          <a:ln w="25400" cap="rnd" cmpd="sng">
            <a:gradFill flip="none" rotWithShape="1">
              <a:gsLst>
                <a:gs pos="0">
                  <a:srgbClr val="FDC830"/>
                </a:gs>
                <a:gs pos="90000">
                  <a:srgbClr val="22C1C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D85821-0EEB-A9CD-A256-2644A7CAA54E}"/>
              </a:ext>
            </a:extLst>
          </p:cNvPr>
          <p:cNvSpPr txBox="1"/>
          <p:nvPr/>
        </p:nvSpPr>
        <p:spPr>
          <a:xfrm>
            <a:off x="2263878" y="562862"/>
            <a:ext cx="853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Process</a:t>
            </a:r>
            <a:endParaRPr lang="en-CA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8425BF-815A-F9AA-2FFB-78E2CB000E25}"/>
              </a:ext>
            </a:extLst>
          </p:cNvPr>
          <p:cNvSpPr/>
          <p:nvPr/>
        </p:nvSpPr>
        <p:spPr>
          <a:xfrm>
            <a:off x="2470355" y="4181159"/>
            <a:ext cx="1418144" cy="1408472"/>
          </a:xfrm>
          <a:prstGeom prst="ellipse">
            <a:avLst/>
          </a:prstGeom>
          <a:gradFill>
            <a:gsLst>
              <a:gs pos="100000">
                <a:srgbClr val="262626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25400">
            <a:gradFill flip="none" rotWithShape="1">
              <a:gsLst>
                <a:gs pos="0">
                  <a:srgbClr val="FDC830"/>
                </a:gs>
                <a:gs pos="100000">
                  <a:srgbClr val="22C1C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rbel Light" panose="020B0303020204020204" pitchFamily="34" charset="0"/>
              </a:rPr>
              <a:t>Data Cleaning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5AC62C-276A-6C8C-9DF2-73046B8E862F}"/>
              </a:ext>
            </a:extLst>
          </p:cNvPr>
          <p:cNvSpPr/>
          <p:nvPr/>
        </p:nvSpPr>
        <p:spPr>
          <a:xfrm>
            <a:off x="4790767" y="2062269"/>
            <a:ext cx="1521542" cy="1477325"/>
          </a:xfrm>
          <a:prstGeom prst="ellipse">
            <a:avLst/>
          </a:prstGeom>
          <a:gradFill>
            <a:gsLst>
              <a:gs pos="100000">
                <a:srgbClr val="262626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25400">
            <a:gradFill flip="none" rotWithShape="1">
              <a:gsLst>
                <a:gs pos="0">
                  <a:srgbClr val="FDC830"/>
                </a:gs>
                <a:gs pos="100000">
                  <a:srgbClr val="22C1C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rbel Light" panose="020B0303020204020204" pitchFamily="34" charset="0"/>
              </a:rPr>
              <a:t>EDA in BigQuery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0803FF-3070-C3C0-2485-0E60FCE47820}"/>
              </a:ext>
            </a:extLst>
          </p:cNvPr>
          <p:cNvSpPr/>
          <p:nvPr/>
        </p:nvSpPr>
        <p:spPr>
          <a:xfrm>
            <a:off x="7320115" y="4181159"/>
            <a:ext cx="1418145" cy="1408463"/>
          </a:xfrm>
          <a:prstGeom prst="ellipse">
            <a:avLst/>
          </a:prstGeom>
          <a:gradFill>
            <a:gsLst>
              <a:gs pos="100000">
                <a:srgbClr val="262626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25400">
            <a:gradFill flip="none" rotWithShape="1">
              <a:gsLst>
                <a:gs pos="0">
                  <a:srgbClr val="FDC830"/>
                </a:gs>
                <a:gs pos="100000">
                  <a:srgbClr val="22C1C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rbel Light" panose="020B0303020204020204" pitchFamily="34" charset="0"/>
              </a:rPr>
              <a:t>Data Visualization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19D23D-9C99-F344-9D64-1C6426DB13FD}"/>
              </a:ext>
            </a:extLst>
          </p:cNvPr>
          <p:cNvSpPr/>
          <p:nvPr/>
        </p:nvSpPr>
        <p:spPr>
          <a:xfrm>
            <a:off x="9670183" y="2060447"/>
            <a:ext cx="1521542" cy="1477313"/>
          </a:xfrm>
          <a:prstGeom prst="ellipse">
            <a:avLst/>
          </a:prstGeom>
          <a:gradFill>
            <a:gsLst>
              <a:gs pos="100000">
                <a:srgbClr val="262626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25400">
            <a:gradFill flip="none" rotWithShape="1">
              <a:gsLst>
                <a:gs pos="0">
                  <a:srgbClr val="FDC830"/>
                </a:gs>
                <a:gs pos="100000">
                  <a:srgbClr val="22C1C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rbel Light" panose="020B0303020204020204" pitchFamily="34" charset="0"/>
              </a:rPr>
              <a:t>Report Findings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75E2B-CB87-48CC-6008-C89136B728B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3680817" y="3323245"/>
            <a:ext cx="1332775" cy="1064180"/>
          </a:xfrm>
          <a:prstGeom prst="line">
            <a:avLst/>
          </a:prstGeom>
          <a:ln w="25400" cap="rnd" cmpd="sng">
            <a:gradFill flip="none" rotWithShape="1">
              <a:gsLst>
                <a:gs pos="0">
                  <a:srgbClr val="FDC830"/>
                </a:gs>
                <a:gs pos="90000">
                  <a:srgbClr val="22C1C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C6ED71-F61F-61AD-5D82-932E899575F3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8530577" y="3321413"/>
            <a:ext cx="1362431" cy="1066011"/>
          </a:xfrm>
          <a:prstGeom prst="line">
            <a:avLst/>
          </a:prstGeom>
          <a:ln w="25400" cap="rnd" cmpd="sng">
            <a:gradFill flip="none" rotWithShape="1">
              <a:gsLst>
                <a:gs pos="0">
                  <a:srgbClr val="FDC830"/>
                </a:gs>
                <a:gs pos="90000">
                  <a:srgbClr val="22C1C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6B7238-223C-C603-DDDC-FF8E2EF8AC84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089484" y="3323245"/>
            <a:ext cx="1438314" cy="1064179"/>
          </a:xfrm>
          <a:prstGeom prst="line">
            <a:avLst/>
          </a:prstGeom>
          <a:ln w="25400" cap="rnd" cmpd="sng">
            <a:gradFill flip="none" rotWithShape="1">
              <a:gsLst>
                <a:gs pos="0">
                  <a:srgbClr val="FDC830"/>
                </a:gs>
                <a:gs pos="90000">
                  <a:srgbClr val="22C1C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A75E952-6DDA-382A-AC0A-A94C5DAC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0" y="916805"/>
            <a:ext cx="1512437" cy="94149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80794E-634F-2809-FBBE-EB1A1D02061C}"/>
              </a:ext>
            </a:extLst>
          </p:cNvPr>
          <p:cNvCxnSpPr>
            <a:cxnSpLocks/>
          </p:cNvCxnSpPr>
          <p:nvPr/>
        </p:nvCxnSpPr>
        <p:spPr>
          <a:xfrm>
            <a:off x="2396613" y="1387551"/>
            <a:ext cx="8819535" cy="0"/>
          </a:xfrm>
          <a:prstGeom prst="line">
            <a:avLst/>
          </a:prstGeom>
          <a:ln w="25400" cap="rnd" cmpd="sng">
            <a:gradFill flip="none" rotWithShape="1">
              <a:gsLst>
                <a:gs pos="0">
                  <a:srgbClr val="FDC830"/>
                </a:gs>
                <a:gs pos="90000">
                  <a:srgbClr val="22C1C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D85821-0EEB-A9CD-A256-2644A7CAA54E}"/>
              </a:ext>
            </a:extLst>
          </p:cNvPr>
          <p:cNvSpPr txBox="1"/>
          <p:nvPr/>
        </p:nvSpPr>
        <p:spPr>
          <a:xfrm>
            <a:off x="2263878" y="562862"/>
            <a:ext cx="853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Data Cleaning</a:t>
            </a:r>
            <a:endParaRPr lang="en-CA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 Extra Light</vt:lpstr>
      <vt:lpstr>Arial</vt:lpstr>
      <vt:lpstr>Calibri</vt:lpstr>
      <vt:lpstr>Calibri Light</vt:lpstr>
      <vt:lpstr>Corbel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Hardik Seju</cp:lastModifiedBy>
  <cp:revision>11</cp:revision>
  <dcterms:created xsi:type="dcterms:W3CDTF">2022-10-12T10:47:27Z</dcterms:created>
  <dcterms:modified xsi:type="dcterms:W3CDTF">2022-10-13T05:58:42Z</dcterms:modified>
</cp:coreProperties>
</file>