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IN" sz="1800" spc="-1" strike="noStrike">
                <a:solidFill>
                  <a:srgbClr val="ffffff"/>
                </a:solidFill>
                <a:latin typeface="Noto Sans Black"/>
              </a:rPr>
              <a:t>&lt;date/time&gt;</a:t>
            </a:r>
            <a:endParaRPr b="1" lang="en-IN"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ffffff"/>
                </a:solidFill>
                <a:latin typeface="Noto Sans Black"/>
              </a:rPr>
              <a:t>&lt;footer&gt;</a:t>
            </a:r>
            <a:endParaRPr b="1" lang="en-IN"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75CDB859-CD57-483B-AA89-0F90D5EB8F2A}" type="slidenum">
              <a:rPr b="1" lang="en-IN" sz="1800" spc="-1" strike="noStrike">
                <a:solidFill>
                  <a:srgbClr val="ffffff"/>
                </a:solidFill>
                <a:latin typeface="Noto Sans Black"/>
              </a:rPr>
              <a:t>&lt;number&gt;</a:t>
            </a:fld>
            <a:endParaRPr b="1" lang="en-IN"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a:t>
            </a:r>
            <a:r>
              <a:rPr b="1" lang="en-IN" sz="2600" spc="-1" strike="noStrike">
                <a:solidFill>
                  <a:srgbClr val="1c1c1c"/>
                </a:solidFill>
                <a:latin typeface="Noto Sans SemiBold"/>
              </a:rPr>
              <a:t>text format</a:t>
            </a:r>
            <a:endParaRPr b="1" lang="en-IN" sz="2600" spc="-1" strike="noStrike">
              <a:solidFill>
                <a:srgbClr val="1c1c1c"/>
              </a:solidFill>
              <a:latin typeface="Noto Sans SemiBold"/>
            </a:endParaRPr>
          </a:p>
          <a:p>
            <a:pPr lvl="1" marL="288000">
              <a:spcAft>
                <a:spcPts val="1131"/>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IN" sz="1800" spc="-1" strike="noStrike">
                <a:solidFill>
                  <a:srgbClr val="e74c3c"/>
                </a:solidFill>
                <a:latin typeface="Noto Sans Black"/>
              </a:rPr>
              <a:t>&lt;date/time&gt;</a:t>
            </a:r>
            <a:endParaRPr b="1" lang="en-IN"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e74c3c"/>
                </a:solidFill>
                <a:latin typeface="Noto Sans Black"/>
              </a:rPr>
              <a:t>&lt;footer&gt;</a:t>
            </a:r>
            <a:endParaRPr b="1" lang="en-IN"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91254C1E-D06A-4488-B5F3-2DBA7CDCC8C9}" type="slidenum">
              <a:rPr b="1" lang="en-IN" sz="1800" spc="-1" strike="noStrike">
                <a:solidFill>
                  <a:srgbClr val="e74c3c"/>
                </a:solidFill>
                <a:latin typeface="Noto Sans Black"/>
              </a:rPr>
              <a:t>&lt;number&gt;</a:t>
            </a:fld>
            <a:endParaRPr b="1" lang="en-IN"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hyperlink" Target="https://openaccess.thecvf.com/content_cvpr_2017/papers/Huang_Densely_Connected_Convolutional_CVPR_2017_paper.pdf" TargetMode="External"/><Relationship Id="rId2" Type="http://schemas.openxmlformats.org/officeDocument/2006/relationships/hyperlink" Target="https://towardsdatascience.com/review-densenet-image-classification-b6631a8ef803" TargetMode="External"/><Relationship Id="rId3" Type="http://schemas.openxmlformats.org/officeDocument/2006/relationships/hyperlink" Target="https://towardsdatascience.com/understanding-and-visualizing-densenets-7f688092391a" TargetMode="External"/><Relationship Id="rId4" Type="http://schemas.openxmlformats.org/officeDocument/2006/relationships/hyperlink" Target="https://amaarora.github.io/posts/2020-08-02-densenets.html" TargetMode="External"/><Relationship Id="rId5" Type="http://schemas.openxmlformats.org/officeDocument/2006/relationships/hyperlink" Target="https://medium.com/@karuneshu21/implement-densenet-in-pytorch-46374ef91900" TargetMode="External"/><Relationship Id="rId6"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DenseNet </a:t>
            </a:r>
            <a:endParaRPr b="1" lang="en-IN"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endParaRPr b="0" lang="en-IN"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Disadvantages</a:t>
            </a:r>
            <a:endParaRPr b="1" lang="en-IN" sz="3200" spc="-1" strike="noStrike">
              <a:solidFill>
                <a:srgbClr val="ffffff"/>
              </a:solidFill>
              <a:latin typeface="Noto Sans Black"/>
            </a:endParaRPr>
          </a:p>
        </p:txBody>
      </p:sp>
      <p:sp>
        <p:nvSpPr>
          <p:cNvPr id="108"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IN" sz="1200" spc="-1" strike="noStrike">
                <a:solidFill>
                  <a:srgbClr val="1c1c1c"/>
                </a:solidFill>
                <a:latin typeface="Tibetan Machine Uni"/>
              </a:rPr>
              <a:t>Increased computational cost:</a:t>
            </a:r>
            <a:r>
              <a:rPr b="0" lang="en-IN" sz="1200" spc="-1" strike="noStrike">
                <a:solidFill>
                  <a:srgbClr val="1c1c1c"/>
                </a:solidFill>
                <a:latin typeface="Tibetan Machine Uni"/>
              </a:rPr>
              <a:t> DenseNet can be slower and more computationally expensive to train and run compared to other architectures.</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1" lang="en-IN" sz="1200" spc="-1" strike="noStrike">
                <a:solidFill>
                  <a:srgbClr val="1c1c1c"/>
                </a:solidFill>
                <a:latin typeface="Tibetan Machine Uni"/>
              </a:rPr>
              <a:t>Memory-intensive:</a:t>
            </a:r>
            <a:r>
              <a:rPr b="0" lang="en-IN" sz="1200" spc="-1" strike="noStrike">
                <a:solidFill>
                  <a:srgbClr val="1c1c1c"/>
                </a:solidFill>
                <a:latin typeface="Tibetan Machine Uni"/>
              </a:rPr>
              <a:t> DenseNet may require more memory to store intermediate feature maps, which can limit the size of the images that can be processed and make it less practical for use on certain devices.</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1" lang="en-IN" sz="1200" spc="-1" strike="noStrike">
                <a:solidFill>
                  <a:srgbClr val="1c1c1c"/>
                </a:solidFill>
                <a:latin typeface="Tibetan Machine Uni"/>
              </a:rPr>
              <a:t>Over-reliance on earlier layers:</a:t>
            </a:r>
            <a:r>
              <a:rPr b="0" lang="en-IN" sz="1200" spc="-1" strike="noStrike">
                <a:solidFill>
                  <a:srgbClr val="1c1c1c"/>
                </a:solidFill>
                <a:latin typeface="Tibetan Machine Uni"/>
              </a:rPr>
              <a:t> Dense connections may result in limited capacity to learn more complex features in later layers, which may impact its ability to learn certain types of features.</a:t>
            </a:r>
            <a:endParaRPr b="0" lang="en-IN" sz="1200" spc="-1" strike="noStrike">
              <a:solidFill>
                <a:srgbClr val="1c1c1c"/>
              </a:solidFill>
              <a:latin typeface="Tibetan Machine Un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References</a:t>
            </a:r>
            <a:endParaRPr b="1" lang="en-IN" sz="3200" spc="-1" strike="noStrike">
              <a:solidFill>
                <a:srgbClr val="ffffff"/>
              </a:solidFill>
              <a:latin typeface="Noto Sans Black"/>
            </a:endParaRPr>
          </a:p>
        </p:txBody>
      </p:sp>
      <p:sp>
        <p:nvSpPr>
          <p:cNvPr id="11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IN" sz="1200" spc="-1" strike="noStrike">
                <a:solidFill>
                  <a:srgbClr val="1c1c1c"/>
                </a:solidFill>
                <a:latin typeface="Tibetan Machine Uni"/>
              </a:rPr>
              <a:t>- S</a:t>
            </a:r>
            <a:endParaRPr b="1" lang="en-IN" sz="1200" spc="-1" strike="noStrike">
              <a:solidFill>
                <a:srgbClr val="1c1c1c"/>
              </a:solidFill>
              <a:latin typeface="Noto Sans SemiBold"/>
            </a:endParaRPr>
          </a:p>
          <a:p>
            <a:pPr>
              <a:spcAft>
                <a:spcPts val="1142"/>
              </a:spcAft>
            </a:pPr>
            <a:r>
              <a:rPr b="0" lang="en-IN" sz="1200" spc="-1" strike="noStrike">
                <a:solidFill>
                  <a:srgbClr val="1c1c1c"/>
                </a:solidFill>
                <a:latin typeface="Tibetan Machine Uni"/>
                <a:hlinkClick r:id="rId1"/>
              </a:rPr>
              <a:t>Densely Connected Convolutional Networks</a:t>
            </a:r>
            <a:endParaRPr b="1" lang="en-IN" sz="1200" spc="-1" strike="noStrike">
              <a:solidFill>
                <a:srgbClr val="1c1c1c"/>
              </a:solidFill>
              <a:latin typeface="Noto Sans SemiBold"/>
            </a:endParaRPr>
          </a:p>
          <a:p>
            <a:pPr>
              <a:spcAft>
                <a:spcPts val="1142"/>
              </a:spcAft>
            </a:pPr>
            <a:r>
              <a:rPr b="0" lang="en-IN" sz="1200" spc="-1" strike="noStrike">
                <a:solidFill>
                  <a:srgbClr val="1c1c1c"/>
                </a:solidFill>
                <a:latin typeface="Tibetan Machine Uni"/>
                <a:hlinkClick r:id="rId2"/>
              </a:rPr>
              <a:t>Review: DenseNet — Dense Convolutional Network (Image Classification)</a:t>
            </a:r>
            <a:endParaRPr b="1" lang="en-IN" sz="1200" spc="-1" strike="noStrike">
              <a:solidFill>
                <a:srgbClr val="1c1c1c"/>
              </a:solidFill>
              <a:latin typeface="Noto Sans SemiBold"/>
            </a:endParaRPr>
          </a:p>
          <a:p>
            <a:pPr>
              <a:spcAft>
                <a:spcPts val="1142"/>
              </a:spcAft>
            </a:pPr>
            <a:r>
              <a:rPr b="0" lang="en-IN" sz="1200" spc="-1" strike="noStrike">
                <a:solidFill>
                  <a:srgbClr val="1c1c1c"/>
                </a:solidFill>
                <a:latin typeface="Tibetan Machine Uni"/>
                <a:hlinkClick r:id="rId3"/>
              </a:rPr>
              <a:t>Understanding and visualizing DenseNets</a:t>
            </a:r>
            <a:endParaRPr b="1" lang="en-IN" sz="1200" spc="-1" strike="noStrike">
              <a:solidFill>
                <a:srgbClr val="1c1c1c"/>
              </a:solidFill>
              <a:latin typeface="Noto Sans SemiBold"/>
            </a:endParaRPr>
          </a:p>
          <a:p>
            <a:pPr>
              <a:spcAft>
                <a:spcPts val="1142"/>
              </a:spcAft>
            </a:pPr>
            <a:r>
              <a:rPr b="0" lang="en-IN" sz="1200" spc="-1" strike="noStrike">
                <a:solidFill>
                  <a:srgbClr val="1c1c1c"/>
                </a:solidFill>
                <a:latin typeface="Tibetan Machine Uni"/>
                <a:hlinkClick r:id="rId4"/>
              </a:rPr>
              <a:t>DenseNet Architecture Explained with PyTorch </a:t>
            </a:r>
            <a:endParaRPr b="1" lang="en-IN" sz="1200" spc="-1" strike="noStrike">
              <a:solidFill>
                <a:srgbClr val="1c1c1c"/>
              </a:solidFill>
              <a:latin typeface="Noto Sans SemiBold"/>
            </a:endParaRPr>
          </a:p>
          <a:p>
            <a:pPr>
              <a:spcAft>
                <a:spcPts val="1142"/>
              </a:spcAft>
            </a:pPr>
            <a:r>
              <a:rPr b="0" lang="en-IN" sz="1200" spc="-1" strike="noStrike">
                <a:solidFill>
                  <a:srgbClr val="1c1c1c"/>
                </a:solidFill>
                <a:latin typeface="Tibetan Machine Uni"/>
                <a:hlinkClick r:id="rId5"/>
              </a:rPr>
              <a:t>Implement DenseNet in PyTorch</a:t>
            </a:r>
            <a:endParaRPr b="1" lang="en-IN" sz="1200" spc="-1" strike="noStrike">
              <a:solidFill>
                <a:srgbClr val="1c1c1c"/>
              </a:solidFill>
              <a:latin typeface="Noto Sans SemiBold"/>
            </a:endParaRPr>
          </a:p>
          <a:p>
            <a:pPr>
              <a:spcAft>
                <a:spcPts val="1142"/>
              </a:spcAft>
            </a:pPr>
            <a:r>
              <a:rPr b="0" lang="en-IN" sz="1200" spc="-1" strike="noStrike">
                <a:solidFill>
                  <a:srgbClr val="1c1c1c"/>
                </a:solidFill>
                <a:latin typeface="Tibetan Machine Uni"/>
              </a:rPr>
              <a:t> </a:t>
            </a:r>
            <a:endParaRPr b="1" lang="en-IN" sz="1200" spc="-1" strike="noStrike">
              <a:solidFill>
                <a:srgbClr val="1c1c1c"/>
              </a:solidFill>
              <a:latin typeface="Noto Sans SemiBold"/>
            </a:endParaRPr>
          </a:p>
          <a:p>
            <a:pPr>
              <a:spcAft>
                <a:spcPts val="1142"/>
              </a:spcAft>
            </a:pPr>
            <a:r>
              <a:rPr b="0" lang="en-IN" sz="1200" spc="-1" strike="noStrike">
                <a:solidFill>
                  <a:srgbClr val="1c1c1c"/>
                </a:solidFill>
                <a:latin typeface="Tibetan Machine Uni"/>
              </a:rPr>
              <a:t> </a:t>
            </a:r>
            <a:endParaRPr b="1" lang="en-IN" sz="12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DenseNet</a:t>
            </a:r>
            <a:endParaRPr b="1" lang="en-IN" sz="3200" spc="-1" strike="noStrike">
              <a:solidFill>
                <a:srgbClr val="ffffff"/>
              </a:solidFill>
              <a:latin typeface="Noto Sans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IN" sz="1200" spc="-1" strike="noStrike">
                <a:solidFill>
                  <a:srgbClr val="1c1c1c"/>
                </a:solidFill>
                <a:latin typeface="Tibetan Machine Uni"/>
              </a:rPr>
              <a:t>DenseNet - Densely Connected Convolutional Neural Networks</a:t>
            </a:r>
            <a:endParaRPr b="0" lang="en-IN" sz="1200" spc="-1" strike="noStrike">
              <a:solidFill>
                <a:srgbClr val="1c1c1c"/>
              </a:solidFill>
              <a:latin typeface="Tibetan Machine Uni"/>
            </a:endParaRPr>
          </a:p>
          <a:p>
            <a:pPr>
              <a:spcAft>
                <a:spcPts val="1142"/>
              </a:spcAft>
            </a:pPr>
            <a:r>
              <a:rPr b="1" lang="en-IN" sz="1200" spc="-1" strike="noStrike">
                <a:solidFill>
                  <a:srgbClr val="1c1c1c"/>
                </a:solidFill>
                <a:latin typeface="Tibetan Machine Uni"/>
              </a:rPr>
              <a:t>Popular variants </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Densenet121 (input image size – 224 x 224 x 3)</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Densenet201</a:t>
            </a:r>
            <a:endParaRPr b="0" lang="en-IN" sz="1200" spc="-1" strike="noStrike">
              <a:solidFill>
                <a:srgbClr val="1c1c1c"/>
              </a:solidFill>
              <a:latin typeface="Tibetan Machine Uni"/>
            </a:endParaRPr>
          </a:p>
          <a:p>
            <a:r>
              <a:rPr b="1" lang="en-IN" sz="1200" spc="-1" strike="noStrike">
                <a:solidFill>
                  <a:srgbClr val="1c1c1c"/>
                </a:solidFill>
                <a:latin typeface="Tibetan Machine Uni"/>
              </a:rPr>
              <a:t>Why DenseNet?</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The problems arise with CNNs when they go deeper. This is because the path for information from the input layer until the output layer (and for the gradient in the opposite direction) becomes so big, that they can get </a:t>
            </a:r>
            <a:r>
              <a:rPr b="1" lang="en-IN" sz="1200" spc="-1" strike="noStrike">
                <a:solidFill>
                  <a:srgbClr val="1c1c1c"/>
                </a:solidFill>
                <a:latin typeface="Tibetan Machine Uni"/>
              </a:rPr>
              <a:t>vanished</a:t>
            </a:r>
            <a:r>
              <a:rPr b="0" lang="en-IN" sz="1200" spc="-1" strike="noStrike">
                <a:solidFill>
                  <a:srgbClr val="1c1c1c"/>
                </a:solidFill>
                <a:latin typeface="Tibetan Machine Uni"/>
              </a:rPr>
              <a:t> before reaching the other side.</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DenseNets simplify the connectivity pattern between layers by ensuring </a:t>
            </a:r>
            <a:r>
              <a:rPr b="1" lang="en-IN" sz="1200" spc="-1" strike="noStrike">
                <a:solidFill>
                  <a:srgbClr val="1c1c1c"/>
                </a:solidFill>
                <a:latin typeface="Tibetan Machine Uni"/>
              </a:rPr>
              <a:t>maximum information (and gradient) flow.</a:t>
            </a:r>
            <a:r>
              <a:rPr b="0" lang="en-IN" sz="1200" spc="-1" strike="noStrike">
                <a:solidFill>
                  <a:srgbClr val="1c1c1c"/>
                </a:solidFill>
                <a:latin typeface="Tibetan Machine Uni"/>
              </a:rPr>
              <a:t> To do it, they simply </a:t>
            </a:r>
            <a:r>
              <a:rPr b="1" lang="en-IN" sz="1200" spc="-1" strike="noStrike">
                <a:solidFill>
                  <a:srgbClr val="1c1c1c"/>
                </a:solidFill>
                <a:latin typeface="Tibetan Machine Uni"/>
              </a:rPr>
              <a:t>connect every layer directly with each other</a:t>
            </a:r>
            <a:r>
              <a:rPr b="0" lang="en-IN" sz="1200" spc="-1" strike="noStrike">
                <a:solidFill>
                  <a:srgbClr val="1c1c1c"/>
                </a:solidFill>
                <a:latin typeface="Tibetan Machine Uni"/>
              </a:rPr>
              <a:t>.</a:t>
            </a:r>
            <a:endParaRPr b="0" lang="en-IN" sz="1200" spc="-1" strike="noStrike">
              <a:solidFill>
                <a:srgbClr val="1c1c1c"/>
              </a:solidFill>
              <a:latin typeface="Tibetan Machine Un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What problems Densenet solve ?</a:t>
            </a:r>
            <a:endParaRPr b="1" lang="en-IN" sz="3200" spc="-1" strike="noStrike">
              <a:solidFill>
                <a:srgbClr val="ffffff"/>
              </a:solidFill>
              <a:latin typeface="Noto Sans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DenseNets require </a:t>
            </a:r>
            <a:r>
              <a:rPr b="1" lang="en-IN" sz="1200" spc="-1" strike="noStrike">
                <a:solidFill>
                  <a:srgbClr val="1c1c1c"/>
                </a:solidFill>
                <a:latin typeface="Tibetan Machine Uni"/>
              </a:rPr>
              <a:t>fewer parameters than an equivalent traditional CNN</a:t>
            </a:r>
            <a:r>
              <a:rPr b="0" lang="en-IN" sz="1200" spc="-1" strike="noStrike">
                <a:solidFill>
                  <a:srgbClr val="1c1c1c"/>
                </a:solidFill>
                <a:latin typeface="Tibetan Machine Uni"/>
              </a:rPr>
              <a:t>, as there is no need to learn redundant feature maps.</a:t>
            </a:r>
            <a:endParaRPr b="0" lang="en-IN" sz="1200" spc="-1" strike="noStrike">
              <a:solidFill>
                <a:srgbClr val="1c1c1c"/>
              </a:solidFill>
              <a:latin typeface="Tibetan Machine Uni"/>
            </a:endParaRPr>
          </a:p>
          <a:p>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Furthermore, some variations of ResNets have proven that many layers are barely contributing and can be dropped. In fact, the number of parameters of ResNets are big because every layer has its weights to learn. Instead, </a:t>
            </a:r>
            <a:r>
              <a:rPr b="1" lang="en-IN" sz="1200" spc="-1" strike="noStrike">
                <a:solidFill>
                  <a:srgbClr val="1c1c1c"/>
                </a:solidFill>
                <a:latin typeface="Tibetan Machine Uni"/>
              </a:rPr>
              <a:t>DenseNets layers are very narrow</a:t>
            </a:r>
            <a:r>
              <a:rPr b="0" lang="en-IN" sz="1200" spc="-1" strike="noStrike">
                <a:solidFill>
                  <a:srgbClr val="1c1c1c"/>
                </a:solidFill>
                <a:latin typeface="Tibetan Machine Uni"/>
              </a:rPr>
              <a:t> (e.g. 12 filters), and they just add a </a:t>
            </a:r>
            <a:r>
              <a:rPr b="1" lang="en-IN" sz="1200" spc="-1" strike="noStrike">
                <a:solidFill>
                  <a:srgbClr val="1c1c1c"/>
                </a:solidFill>
                <a:latin typeface="Tibetan Machine Uni"/>
              </a:rPr>
              <a:t>small set of new feature-maps</a:t>
            </a:r>
            <a:r>
              <a:rPr b="0" lang="en-IN" sz="1200" spc="-1" strike="noStrike">
                <a:solidFill>
                  <a:srgbClr val="1c1c1c"/>
                </a:solidFill>
                <a:latin typeface="Tibetan Machine Uni"/>
              </a:rPr>
              <a:t>.</a:t>
            </a:r>
            <a:endParaRPr b="0" lang="en-IN" sz="1200" spc="-1" strike="noStrike">
              <a:solidFill>
                <a:srgbClr val="1c1c1c"/>
              </a:solidFill>
              <a:latin typeface="Tibetan Machine Uni"/>
            </a:endParaRPr>
          </a:p>
          <a:p>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Another problem with very deep networks was the problems to train, because of the mentioned flow of information and gradients. DenseNets solve this issue since </a:t>
            </a:r>
            <a:r>
              <a:rPr b="1" lang="en-IN" sz="1200" spc="-1" strike="noStrike">
                <a:solidFill>
                  <a:srgbClr val="1c1c1c"/>
                </a:solidFill>
                <a:latin typeface="Tibetan Machine Uni"/>
              </a:rPr>
              <a:t>each layer has direct access to the gradients from the loss function and the original input image</a:t>
            </a:r>
            <a:r>
              <a:rPr b="0" lang="en-IN" sz="1200" spc="-1" strike="noStrike">
                <a:solidFill>
                  <a:srgbClr val="1c1c1c"/>
                </a:solidFill>
                <a:latin typeface="Tibetan Machine Uni"/>
              </a:rPr>
              <a:t>.</a:t>
            </a:r>
            <a:endParaRPr b="0" lang="en-IN" sz="1200" spc="-1" strike="noStrike">
              <a:solidFill>
                <a:srgbClr val="1c1c1c"/>
              </a:solidFill>
              <a:latin typeface="Tibetan Machine Un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DenseNet vs Resnet </a:t>
            </a:r>
            <a:endParaRPr b="1" lang="en-IN" sz="3200" spc="-1" strike="noStrike">
              <a:solidFill>
                <a:srgbClr val="ffffff"/>
              </a:solidFill>
              <a:latin typeface="Noto Sans Black"/>
            </a:endParaRPr>
          </a:p>
        </p:txBody>
      </p:sp>
      <p:pic>
        <p:nvPicPr>
          <p:cNvPr id="94" name="" descr=""/>
          <p:cNvPicPr/>
          <p:nvPr/>
        </p:nvPicPr>
        <p:blipFill>
          <a:blip r:embed="rId1"/>
          <a:stretch/>
        </p:blipFill>
        <p:spPr>
          <a:xfrm>
            <a:off x="503640" y="2088000"/>
            <a:ext cx="4248360" cy="2560320"/>
          </a:xfrm>
          <a:prstGeom prst="rect">
            <a:avLst/>
          </a:prstGeom>
          <a:ln>
            <a:noFill/>
          </a:ln>
        </p:spPr>
      </p:pic>
      <p:sp>
        <p:nvSpPr>
          <p:cNvPr id="95" name="TextShape 2"/>
          <p:cNvSpPr txBox="1"/>
          <p:nvPr/>
        </p:nvSpPr>
        <p:spPr>
          <a:xfrm>
            <a:off x="5063760" y="1980000"/>
            <a:ext cx="447948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0" lang="en-IN" sz="1000" spc="-1" strike="noStrike">
                <a:solidFill>
                  <a:srgbClr val="1c1c1c"/>
                </a:solidFill>
                <a:latin typeface="Tibetan Machine Uni"/>
              </a:rPr>
              <a:t>As seen in image for standard CNN, the input image gets </a:t>
            </a:r>
            <a:r>
              <a:rPr b="0" lang="en-IN" sz="1000" spc="-1" strike="noStrike">
                <a:solidFill>
                  <a:srgbClr val="1c1c1c"/>
                </a:solidFill>
                <a:latin typeface="Tibetan Machine Uni"/>
              </a:rPr>
              <a:t>through multiple convolutional layers and only in final </a:t>
            </a:r>
            <a:r>
              <a:rPr b="0" lang="en-IN" sz="1000" spc="-1" strike="noStrike">
                <a:solidFill>
                  <a:srgbClr val="1c1c1c"/>
                </a:solidFill>
                <a:latin typeface="Tibetan Machine Uni"/>
              </a:rPr>
              <a:t>convolutional </a:t>
            </a:r>
            <a:endParaRPr b="0" lang="en-IN" sz="10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000" spc="-1" strike="noStrike">
                <a:solidFill>
                  <a:srgbClr val="1c1c1c"/>
                </a:solidFill>
                <a:latin typeface="Tibetan Machine Uni"/>
              </a:rPr>
              <a:t>In ResNet CNNs, </a:t>
            </a:r>
            <a:r>
              <a:rPr b="1" lang="en-IN" sz="1000" spc="-1" strike="noStrike">
                <a:solidFill>
                  <a:srgbClr val="1c1c1c"/>
                </a:solidFill>
                <a:latin typeface="Tibetan Machine Uni"/>
              </a:rPr>
              <a:t>identity mapping</a:t>
            </a:r>
            <a:r>
              <a:rPr b="0" lang="en-IN" sz="1000" spc="-1" strike="noStrike">
                <a:solidFill>
                  <a:srgbClr val="1c1c1c"/>
                </a:solidFill>
                <a:latin typeface="Tibetan Machine Uni"/>
              </a:rPr>
              <a:t> is proposed to promote </a:t>
            </a:r>
            <a:r>
              <a:rPr b="0" lang="en-IN" sz="1000" spc="-1" strike="noStrike">
                <a:solidFill>
                  <a:srgbClr val="1c1c1c"/>
                </a:solidFill>
                <a:latin typeface="Tibetan Machine Uni"/>
              </a:rPr>
              <a:t>gradient propogation</a:t>
            </a:r>
            <a:r>
              <a:rPr b="1" lang="en-IN" sz="1000" spc="-1" strike="noStrike">
                <a:solidFill>
                  <a:srgbClr val="1c1c1c"/>
                </a:solidFill>
                <a:latin typeface="Tibetan Machine Uni"/>
              </a:rPr>
              <a:t>.</a:t>
            </a:r>
            <a:r>
              <a:rPr b="0" lang="en-IN" sz="1000" spc="-1" strike="noStrike">
                <a:solidFill>
                  <a:srgbClr val="1c1c1c"/>
                </a:solidFill>
                <a:latin typeface="Tibetan Machine Uni"/>
              </a:rPr>
              <a:t> </a:t>
            </a:r>
            <a:r>
              <a:rPr b="1" lang="en-IN" sz="1000" spc="-1" strike="noStrike">
                <a:solidFill>
                  <a:srgbClr val="1c1c1c"/>
                </a:solidFill>
                <a:latin typeface="Tibetan Machine Uni"/>
              </a:rPr>
              <a:t>Elementwise addition</a:t>
            </a:r>
            <a:r>
              <a:rPr b="0" lang="en-IN" sz="1000" spc="-1" strike="noStrike">
                <a:solidFill>
                  <a:srgbClr val="1c1c1c"/>
                </a:solidFill>
                <a:latin typeface="Tibetan Machine Uni"/>
              </a:rPr>
              <a:t> is used. Here the </a:t>
            </a:r>
            <a:r>
              <a:rPr b="0" lang="en-IN" sz="1000" spc="-1" strike="noStrike">
                <a:solidFill>
                  <a:srgbClr val="1c1c1c"/>
                </a:solidFill>
                <a:latin typeface="Tibetan Machine Uni"/>
              </a:rPr>
              <a:t>information is passed from one resnet module/block to another </a:t>
            </a:r>
            <a:r>
              <a:rPr b="0" lang="en-IN" sz="1000" spc="-1" strike="noStrike">
                <a:solidFill>
                  <a:srgbClr val="1c1c1c"/>
                </a:solidFill>
                <a:latin typeface="Tibetan Machine Uni"/>
              </a:rPr>
              <a:t>block. </a:t>
            </a:r>
            <a:endParaRPr b="0" lang="en-IN" sz="10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000" spc="-1" strike="noStrike">
                <a:solidFill>
                  <a:srgbClr val="1c1c1c"/>
                </a:solidFill>
                <a:latin typeface="Tibetan Machine Uni"/>
              </a:rPr>
              <a:t>In DenseNet, </a:t>
            </a:r>
            <a:r>
              <a:rPr b="1" lang="en-IN" sz="1000" spc="-1" strike="noStrike">
                <a:solidFill>
                  <a:srgbClr val="1c1c1c"/>
                </a:solidFill>
                <a:latin typeface="Tibetan Machine Uni"/>
              </a:rPr>
              <a:t>each layer obtains additional inputs from all </a:t>
            </a:r>
            <a:r>
              <a:rPr b="1" lang="en-IN" sz="1000" spc="-1" strike="noStrike">
                <a:solidFill>
                  <a:srgbClr val="1c1c1c"/>
                </a:solidFill>
                <a:latin typeface="Tibetan Machine Uni"/>
              </a:rPr>
              <a:t>preceding layers</a:t>
            </a:r>
            <a:r>
              <a:rPr b="0" lang="en-IN" sz="1000" spc="-1" strike="noStrike">
                <a:solidFill>
                  <a:srgbClr val="1c1c1c"/>
                </a:solidFill>
                <a:latin typeface="Tibetan Machine Uni"/>
              </a:rPr>
              <a:t> and passes on its own feature-maps to all </a:t>
            </a:r>
            <a:r>
              <a:rPr b="0" lang="en-IN" sz="1000" spc="-1" strike="noStrike">
                <a:solidFill>
                  <a:srgbClr val="1c1c1c"/>
                </a:solidFill>
                <a:latin typeface="Tibetan Machine Uni"/>
              </a:rPr>
              <a:t>subsequent layers. </a:t>
            </a:r>
            <a:r>
              <a:rPr b="1" lang="en-IN" sz="1000" spc="-1" strike="noStrike">
                <a:solidFill>
                  <a:srgbClr val="1c1c1c"/>
                </a:solidFill>
                <a:latin typeface="Tibetan Machine Uni"/>
              </a:rPr>
              <a:t>Concatenation is used</a:t>
            </a:r>
            <a:r>
              <a:rPr b="0" lang="en-IN" sz="1000" spc="-1" strike="noStrike">
                <a:solidFill>
                  <a:srgbClr val="1c1c1c"/>
                </a:solidFill>
                <a:latin typeface="Tibetan Machine Uni"/>
              </a:rPr>
              <a:t>. </a:t>
            </a:r>
            <a:r>
              <a:rPr b="1" lang="en-IN" sz="1000" spc="-1" strike="noStrike">
                <a:solidFill>
                  <a:srgbClr val="1c1c1c"/>
                </a:solidFill>
                <a:latin typeface="Tibetan Machine Uni"/>
              </a:rPr>
              <a:t>Each layers is receiving </a:t>
            </a:r>
            <a:r>
              <a:rPr b="1" lang="en-IN" sz="1000" spc="-1" strike="noStrike">
                <a:solidFill>
                  <a:srgbClr val="1c1c1c"/>
                </a:solidFill>
                <a:latin typeface="Tibetan Machine Uni"/>
              </a:rPr>
              <a:t>a collective knowledge from all preceding layers</a:t>
            </a:r>
            <a:r>
              <a:rPr b="0" lang="en-IN" sz="1000" spc="-1" strike="noStrike">
                <a:solidFill>
                  <a:srgbClr val="1c1c1c"/>
                </a:solidFill>
                <a:latin typeface="Tibetan Machine Uni"/>
              </a:rPr>
              <a:t>.</a:t>
            </a:r>
            <a:endParaRPr b="0" lang="en-IN" sz="10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000" spc="-1" strike="noStrike">
                <a:solidFill>
                  <a:srgbClr val="1c1c1c"/>
                </a:solidFill>
                <a:latin typeface="Tibetan Machine Uni"/>
              </a:rPr>
              <a:t>Since each layer receives feature maps from all preceding layers, </a:t>
            </a:r>
            <a:r>
              <a:rPr b="1" lang="en-IN" sz="1000" spc="-1" strike="noStrike">
                <a:solidFill>
                  <a:srgbClr val="1c1c1c"/>
                </a:solidFill>
                <a:latin typeface="Tibetan Machine Uni"/>
              </a:rPr>
              <a:t>network can be thinner and compact, i.e. number of channels can </a:t>
            </a:r>
            <a:r>
              <a:rPr b="1" lang="en-IN" sz="1000" spc="-1" strike="noStrike">
                <a:solidFill>
                  <a:srgbClr val="1c1c1c"/>
                </a:solidFill>
                <a:latin typeface="Tibetan Machine Uni"/>
              </a:rPr>
              <a:t>be fewer</a:t>
            </a:r>
            <a:r>
              <a:rPr b="0" lang="en-IN" sz="1000" spc="-1" strike="noStrike">
                <a:solidFill>
                  <a:srgbClr val="1c1c1c"/>
                </a:solidFill>
                <a:latin typeface="Tibetan Machine Uni"/>
              </a:rPr>
              <a:t>. </a:t>
            </a:r>
            <a:r>
              <a:rPr b="1" lang="en-IN" sz="1000" spc="-1" strike="noStrike">
                <a:solidFill>
                  <a:srgbClr val="1c1c1c"/>
                </a:solidFill>
                <a:latin typeface="Tibetan Machine Uni"/>
              </a:rPr>
              <a:t>The growth rate k is the additional number of channels </a:t>
            </a:r>
            <a:r>
              <a:rPr b="1" lang="en-IN" sz="1000" spc="-1" strike="noStrike">
                <a:solidFill>
                  <a:srgbClr val="1c1c1c"/>
                </a:solidFill>
                <a:latin typeface="Tibetan Machine Uni"/>
              </a:rPr>
              <a:t>for each layer</a:t>
            </a:r>
            <a:r>
              <a:rPr b="0" lang="en-IN" sz="1000" spc="-1" strike="noStrike">
                <a:solidFill>
                  <a:srgbClr val="1c1c1c"/>
                </a:solidFill>
                <a:latin typeface="Tibetan Machine Uni"/>
              </a:rPr>
              <a:t>.</a:t>
            </a:r>
            <a:endParaRPr b="0" lang="en-IN" sz="1000" spc="-1" strike="noStrike">
              <a:solidFill>
                <a:srgbClr val="1c1c1c"/>
              </a:solidFill>
              <a:latin typeface="Tibetan Machine Uni"/>
            </a:endParaRPr>
          </a:p>
        </p:txBody>
      </p:sp>
      <p:pic>
        <p:nvPicPr>
          <p:cNvPr id="96" name="" descr=""/>
          <p:cNvPicPr/>
          <p:nvPr/>
        </p:nvPicPr>
        <p:blipFill>
          <a:blip r:embed="rId2"/>
          <a:stretch/>
        </p:blipFill>
        <p:spPr>
          <a:xfrm>
            <a:off x="1224000" y="4961160"/>
            <a:ext cx="2796120" cy="1448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DenseNet Architecture </a:t>
            </a:r>
            <a:endParaRPr b="1" lang="en-IN" sz="3200" spc="-1" strike="noStrike">
              <a:solidFill>
                <a:srgbClr val="ffffff"/>
              </a:solidFill>
              <a:latin typeface="Noto Sans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IN" sz="1200" spc="-1" strike="noStrike">
                <a:solidFill>
                  <a:srgbClr val="1c1c1c"/>
                </a:solidFill>
                <a:latin typeface="Tibetan Machine Uni"/>
              </a:rPr>
              <a:t>To facilitate both </a:t>
            </a:r>
            <a:r>
              <a:rPr b="1" lang="en-IN" sz="1200" spc="-1" strike="noStrike">
                <a:solidFill>
                  <a:srgbClr val="1c1c1c"/>
                </a:solidFill>
                <a:latin typeface="Tibetan Machine Uni"/>
              </a:rPr>
              <a:t>down-sampling</a:t>
            </a:r>
            <a:r>
              <a:rPr b="0" lang="en-IN" sz="1200" spc="-1" strike="noStrike">
                <a:solidFill>
                  <a:srgbClr val="1c1c1c"/>
                </a:solidFill>
                <a:latin typeface="Tibetan Machine Uni"/>
              </a:rPr>
              <a:t> in the architecture and </a:t>
            </a:r>
            <a:r>
              <a:rPr b="1" lang="en-IN" sz="1200" spc="-1" strike="noStrike">
                <a:solidFill>
                  <a:srgbClr val="1c1c1c"/>
                </a:solidFill>
                <a:latin typeface="Tibetan Machine Uni"/>
              </a:rPr>
              <a:t>feature concatenation</a:t>
            </a:r>
            <a:r>
              <a:rPr b="0" lang="en-IN" sz="1200" spc="-1" strike="noStrike">
                <a:solidFill>
                  <a:srgbClr val="1c1c1c"/>
                </a:solidFill>
                <a:latin typeface="Tibetan Machine Uni"/>
              </a:rPr>
              <a:t> - the authors divided the network into </a:t>
            </a:r>
            <a:r>
              <a:rPr b="0" lang="en-IN" sz="1200" spc="-1" strike="noStrike">
                <a:solidFill>
                  <a:srgbClr val="1c1c1c"/>
                </a:solidFill>
                <a:latin typeface="Tibetan Machine Uni"/>
              </a:rPr>
              <a:t>multiple densely connected Dense blocks and Transition blocks.</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1" lang="en-IN" sz="1200" spc="-1" strike="noStrike">
                <a:solidFill>
                  <a:srgbClr val="1c1c1c"/>
                </a:solidFill>
                <a:latin typeface="Tibetan Machine Uni"/>
              </a:rPr>
              <a:t>Dense block</a:t>
            </a:r>
            <a:r>
              <a:rPr b="0" lang="en-IN" sz="1200" spc="-1" strike="noStrike">
                <a:solidFill>
                  <a:srgbClr val="1c1c1c"/>
                </a:solidFill>
                <a:latin typeface="Tibetan Machine Uni"/>
              </a:rPr>
              <a:t> </a:t>
            </a:r>
            <a:endParaRPr b="0" lang="en-IN" sz="1200" spc="-1" strike="noStrike">
              <a:solidFill>
                <a:srgbClr val="1c1c1c"/>
              </a:solidFill>
              <a:latin typeface="Tibetan Machine Uni"/>
            </a:endParaRPr>
          </a:p>
          <a:p>
            <a:pPr lvl="1" marL="432000" indent="-216000">
              <a:spcAft>
                <a:spcPts val="1134"/>
              </a:spcAft>
              <a:buClr>
                <a:srgbClr val="000000"/>
              </a:buClr>
              <a:buSzPct val="45000"/>
              <a:buFont typeface="Wingdings" charset="2"/>
              <a:buChar char=""/>
            </a:pPr>
            <a:r>
              <a:rPr b="0" lang="en-IN" sz="1200" spc="-1" strike="noStrike">
                <a:solidFill>
                  <a:srgbClr val="1c1c1c"/>
                </a:solidFill>
                <a:latin typeface="Tibetan Machine Uni"/>
              </a:rPr>
              <a:t>Inside the dense blocks, no downsampling is done. Thus the </a:t>
            </a:r>
            <a:r>
              <a:rPr b="1" lang="en-IN" sz="1200" spc="-1" strike="noStrike">
                <a:solidFill>
                  <a:srgbClr val="1c1c1c"/>
                </a:solidFill>
                <a:latin typeface="Tibetan Machine Uni"/>
              </a:rPr>
              <a:t>feature map size remains the same ensuring </a:t>
            </a:r>
            <a:r>
              <a:rPr b="1" lang="en-IN" sz="1200" spc="-1" strike="noStrike">
                <a:solidFill>
                  <a:srgbClr val="1c1c1c"/>
                </a:solidFill>
                <a:latin typeface="Tibetan Machine Uni"/>
              </a:rPr>
              <a:t>feature concatenation</a:t>
            </a:r>
            <a:endParaRPr b="0" lang="en-IN" sz="1200" spc="-1" strike="noStrike">
              <a:solidFill>
                <a:srgbClr val="1c1c1c"/>
              </a:solidFill>
              <a:latin typeface="Noto Sans Light"/>
            </a:endParaRPr>
          </a:p>
          <a:p>
            <a:pPr lvl="1" marL="432000" indent="-216000">
              <a:spcAft>
                <a:spcPts val="1134"/>
              </a:spcAft>
              <a:buClr>
                <a:srgbClr val="000000"/>
              </a:buClr>
              <a:buSzPct val="45000"/>
              <a:buFont typeface="Wingdings" charset="2"/>
              <a:buChar char=""/>
            </a:pPr>
            <a:r>
              <a:rPr b="0" lang="en-IN" sz="1200" spc="-1" strike="noStrike">
                <a:solidFill>
                  <a:srgbClr val="1c1c1c"/>
                </a:solidFill>
                <a:latin typeface="Tibetan Machine Uni"/>
              </a:rPr>
              <a:t>Different no of convolutional layers in each dense block based on DenseNet model variant (121/201)</a:t>
            </a:r>
            <a:endParaRPr b="0" lang="en-IN" sz="1200" spc="-1" strike="noStrike">
              <a:solidFill>
                <a:srgbClr val="1c1c1c"/>
              </a:solidFill>
              <a:latin typeface="Noto Sans Light"/>
            </a:endParaRPr>
          </a:p>
          <a:p>
            <a:pPr lvl="1" marL="432000" indent="-216000">
              <a:spcAft>
                <a:spcPts val="1134"/>
              </a:spcAft>
              <a:buClr>
                <a:srgbClr val="000000"/>
              </a:buClr>
              <a:buSzPct val="45000"/>
              <a:buFont typeface="Wingdings" charset="2"/>
              <a:buChar char=""/>
            </a:pPr>
            <a:r>
              <a:rPr b="0" lang="en-IN" sz="1200" spc="-1" strike="noStrike">
                <a:solidFill>
                  <a:srgbClr val="1c1c1c"/>
                </a:solidFill>
                <a:latin typeface="Tibetan Machine Uni"/>
              </a:rPr>
              <a:t>Each convolution layer in dense block follows </a:t>
            </a:r>
            <a:r>
              <a:rPr b="1" lang="en-IN" sz="1200" spc="-1" strike="noStrike">
                <a:solidFill>
                  <a:srgbClr val="1c1c1c"/>
                </a:solidFill>
                <a:latin typeface="Tibetan Machine Uni"/>
              </a:rPr>
              <a:t>BN + Relu + Conv</a:t>
            </a:r>
            <a:endParaRPr b="0" lang="en-IN" sz="1200" spc="-1" strike="noStrike">
              <a:solidFill>
                <a:srgbClr val="1c1c1c"/>
              </a:solidFill>
              <a:latin typeface="Noto Sans Light"/>
            </a:endParaRPr>
          </a:p>
          <a:p>
            <a:pPr lvl="1" marL="432000" indent="-216000">
              <a:spcAft>
                <a:spcPts val="1134"/>
              </a:spcAft>
              <a:buClr>
                <a:srgbClr val="000000"/>
              </a:buClr>
              <a:buSzPct val="45000"/>
              <a:buFont typeface="Wingdings" charset="2"/>
              <a:buChar char=""/>
            </a:pPr>
            <a:r>
              <a:rPr b="1" lang="en-IN" sz="1200" spc="-1" strike="noStrike">
                <a:solidFill>
                  <a:srgbClr val="1c1c1c"/>
                </a:solidFill>
                <a:latin typeface="Tibetan Machine Uni"/>
              </a:rPr>
              <a:t>Growth rate ( k )</a:t>
            </a:r>
            <a:r>
              <a:rPr b="0" lang="en-IN" sz="1200" spc="-1" strike="noStrike">
                <a:solidFill>
                  <a:srgbClr val="1c1c1c"/>
                </a:solidFill>
                <a:latin typeface="Tibetan Machine Uni"/>
              </a:rPr>
              <a:t> - How much information to add by each layer</a:t>
            </a:r>
            <a:r>
              <a:rPr b="1" lang="en-IN" sz="1200" spc="-1" strike="noStrike">
                <a:solidFill>
                  <a:srgbClr val="1c1c1c"/>
                </a:solidFill>
                <a:latin typeface="Tibetan Machine Uni"/>
              </a:rPr>
              <a:t>. </a:t>
            </a:r>
            <a:r>
              <a:rPr b="0" lang="en-IN" sz="1200" spc="-1" strike="noStrike">
                <a:solidFill>
                  <a:srgbClr val="1c1c1c"/>
                </a:solidFill>
                <a:latin typeface="Tibetan Machine Uni"/>
              </a:rPr>
              <a:t>For example </a:t>
            </a:r>
            <a:r>
              <a:rPr b="1" lang="en-IN" sz="1200" spc="-1" strike="noStrike">
                <a:solidFill>
                  <a:srgbClr val="1c1c1c"/>
                </a:solidFill>
                <a:latin typeface="Tibetan Machine Uni"/>
              </a:rPr>
              <a:t>k=3</a:t>
            </a:r>
            <a:r>
              <a:rPr b="0" lang="en-IN" sz="1200" spc="-1" strike="noStrike">
                <a:solidFill>
                  <a:srgbClr val="1c1c1c"/>
                </a:solidFill>
                <a:latin typeface="Tibetan Machine Uni"/>
              </a:rPr>
              <a:t> indicates </a:t>
            </a:r>
            <a:r>
              <a:rPr b="1" lang="en-IN" sz="1200" spc="-1" strike="noStrike">
                <a:solidFill>
                  <a:srgbClr val="1c1c1c"/>
                </a:solidFill>
                <a:latin typeface="Tibetan Machine Uni"/>
              </a:rPr>
              <a:t>every layer can </a:t>
            </a:r>
            <a:r>
              <a:rPr b="1" lang="en-IN" sz="1200" spc="-1" strike="noStrike">
                <a:solidFill>
                  <a:srgbClr val="1c1c1c"/>
                </a:solidFill>
                <a:latin typeface="Tibetan Machine Uni"/>
              </a:rPr>
              <a:t>add only 3 feature maps</a:t>
            </a:r>
            <a:r>
              <a:rPr b="0" lang="en-IN" sz="1200" spc="-1" strike="noStrike">
                <a:solidFill>
                  <a:srgbClr val="1c1c1c"/>
                </a:solidFill>
                <a:latin typeface="Tibetan Machine Uni"/>
              </a:rPr>
              <a:t> to existing feature maps</a:t>
            </a:r>
            <a:r>
              <a:rPr b="1" lang="en-IN" sz="1200" spc="-1" strike="noStrike">
                <a:solidFill>
                  <a:srgbClr val="1c1c1c"/>
                </a:solidFill>
                <a:latin typeface="Tibetan Machine Uni"/>
              </a:rPr>
              <a:t> </a:t>
            </a:r>
            <a:endParaRPr b="0" lang="en-IN" sz="1200" spc="-1" strike="noStrike">
              <a:solidFill>
                <a:srgbClr val="1c1c1c"/>
              </a:solidFill>
              <a:latin typeface="Noto Sans Light"/>
            </a:endParaRPr>
          </a:p>
          <a:p>
            <a:pPr marL="216000" indent="-216000">
              <a:spcAft>
                <a:spcPts val="1142"/>
              </a:spcAft>
              <a:buClr>
                <a:srgbClr val="000000"/>
              </a:buClr>
              <a:buSzPct val="45000"/>
              <a:buFont typeface="Wingdings" charset="2"/>
              <a:buChar char=""/>
            </a:pPr>
            <a:r>
              <a:rPr b="1" lang="en-IN" sz="1200" spc="-1" strike="noStrike">
                <a:solidFill>
                  <a:srgbClr val="1c1c1c"/>
                </a:solidFill>
                <a:latin typeface="Tibetan Machine Uni"/>
              </a:rPr>
              <a:t>Transition block</a:t>
            </a:r>
            <a:endParaRPr b="0" lang="en-IN" sz="1200" spc="-1" strike="noStrike">
              <a:solidFill>
                <a:srgbClr val="1c1c1c"/>
              </a:solidFill>
              <a:latin typeface="Tibetan Machine Uni"/>
            </a:endParaRPr>
          </a:p>
          <a:p>
            <a:pPr lvl="1" marL="432000" indent="-216000">
              <a:spcAft>
                <a:spcPts val="1134"/>
              </a:spcAft>
              <a:buClr>
                <a:srgbClr val="000000"/>
              </a:buClr>
              <a:buSzPct val="45000"/>
              <a:buFont typeface="Wingdings" charset="2"/>
              <a:buChar char=""/>
            </a:pPr>
            <a:r>
              <a:rPr b="0" lang="en-IN" sz="1200" spc="-1" strike="noStrike">
                <a:solidFill>
                  <a:srgbClr val="1c1c1c"/>
                </a:solidFill>
                <a:latin typeface="Tibetan Machine Uni"/>
              </a:rPr>
              <a:t>The </a:t>
            </a:r>
            <a:r>
              <a:rPr b="1" lang="en-IN" sz="1200" spc="-1" strike="noStrike">
                <a:solidFill>
                  <a:srgbClr val="1c1c1c"/>
                </a:solidFill>
                <a:latin typeface="Tibetan Machine Uni"/>
              </a:rPr>
              <a:t>Convolution + Pooling</a:t>
            </a:r>
            <a:r>
              <a:rPr b="0" lang="en-IN" sz="1200" spc="-1" strike="noStrike">
                <a:solidFill>
                  <a:srgbClr val="1c1c1c"/>
                </a:solidFill>
                <a:latin typeface="Tibetan Machine Uni"/>
              </a:rPr>
              <a:t> operations outside the dense blocks can perform the </a:t>
            </a:r>
            <a:r>
              <a:rPr b="1" lang="en-IN" sz="1200" spc="-1" strike="noStrike">
                <a:solidFill>
                  <a:srgbClr val="1c1c1c"/>
                </a:solidFill>
                <a:latin typeface="Tibetan Machine Uni"/>
              </a:rPr>
              <a:t>downsampling operation.</a:t>
            </a:r>
            <a:endParaRPr b="0" lang="en-IN" sz="1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DenseNet 121 Architecture </a:t>
            </a:r>
            <a:endParaRPr b="1" lang="en-IN" sz="3200" spc="-1" strike="noStrike">
              <a:solidFill>
                <a:srgbClr val="ffffff"/>
              </a:solidFill>
              <a:latin typeface="Noto Sans Black"/>
            </a:endParaRPr>
          </a:p>
        </p:txBody>
      </p:sp>
      <p:pic>
        <p:nvPicPr>
          <p:cNvPr id="100" name="" descr=""/>
          <p:cNvPicPr/>
          <p:nvPr/>
        </p:nvPicPr>
        <p:blipFill>
          <a:blip r:embed="rId1"/>
          <a:stretch/>
        </p:blipFill>
        <p:spPr>
          <a:xfrm>
            <a:off x="504000" y="2953800"/>
            <a:ext cx="8640000" cy="2571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DenseNet</a:t>
            </a:r>
            <a:endParaRPr b="1" lang="en-IN" sz="3200" spc="-1" strike="noStrike">
              <a:solidFill>
                <a:srgbClr val="ffffff"/>
              </a:solidFill>
              <a:latin typeface="Noto Sans Black"/>
            </a:endParaRPr>
          </a:p>
        </p:txBody>
      </p:sp>
      <p:sp>
        <p:nvSpPr>
          <p:cNvPr id="102"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In Dense blocks to </a:t>
            </a:r>
            <a:r>
              <a:rPr b="1" lang="en-IN" sz="1200" spc="-1" strike="noStrike">
                <a:solidFill>
                  <a:srgbClr val="1c1c1c"/>
                </a:solidFill>
                <a:latin typeface="Tibetan Machine Uni"/>
              </a:rPr>
              <a:t>reduce the model complexity</a:t>
            </a:r>
            <a:r>
              <a:rPr b="0" lang="en-IN" sz="1200" spc="-1" strike="noStrike">
                <a:solidFill>
                  <a:srgbClr val="1c1c1c"/>
                </a:solidFill>
                <a:latin typeface="Tibetan Machine Uni"/>
              </a:rPr>
              <a:t> and size, 1×1 Conv is done before 3×3 Conv.</a:t>
            </a:r>
            <a:endParaRPr b="0" lang="en-IN" sz="1200" spc="-1" strike="noStrike">
              <a:solidFill>
                <a:srgbClr val="1c1c1c"/>
              </a:solidFill>
              <a:latin typeface="Tibetan Machine Uni"/>
            </a:endParaRPr>
          </a:p>
          <a:p>
            <a:r>
              <a:rPr b="1" lang="en-IN" sz="1200" spc="-1" strike="noStrike">
                <a:solidFill>
                  <a:srgbClr val="1c1c1c"/>
                </a:solidFill>
                <a:latin typeface="Tibetan Machine Uni"/>
              </a:rPr>
              <a:t>DenseNet-BC (Further Compression)</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If a dense block contains m feature-maps, The transition layer generate θm output feature maps, </a:t>
            </a:r>
            <a:r>
              <a:rPr b="1" lang="en-IN" sz="1200" spc="-1" strike="noStrike">
                <a:solidFill>
                  <a:srgbClr val="1c1c1c"/>
                </a:solidFill>
                <a:latin typeface="Tibetan Machine Uni"/>
              </a:rPr>
              <a:t>where 0&lt;_x0012_θ≤1 is </a:t>
            </a:r>
            <a:r>
              <a:rPr b="1" lang="en-IN" sz="1200" spc="-1" strike="noStrike">
                <a:solidFill>
                  <a:srgbClr val="1c1c1c"/>
                </a:solidFill>
                <a:latin typeface="Tibetan Machine Uni"/>
              </a:rPr>
              <a:t>referred to as the compression factor</a:t>
            </a:r>
            <a:r>
              <a:rPr b="0" lang="en-IN" sz="1200" spc="-1" strike="noStrike">
                <a:solidFill>
                  <a:srgbClr val="1c1c1c"/>
                </a:solidFill>
                <a:latin typeface="Tibetan Machine Uni"/>
              </a:rPr>
              <a:t>.</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When θ</a:t>
            </a:r>
            <a:r>
              <a:rPr b="1" lang="en-IN" sz="1200" spc="-1" strike="noStrike">
                <a:solidFill>
                  <a:srgbClr val="1c1c1c"/>
                </a:solidFill>
                <a:latin typeface="Tibetan Machine Uni"/>
              </a:rPr>
              <a:t>_x0012_=1, the number of feature-maps across transition layers remains unchanged</a:t>
            </a:r>
            <a:r>
              <a:rPr b="0" lang="en-IN" sz="1200" spc="-1" strike="noStrike">
                <a:solidFill>
                  <a:srgbClr val="1c1c1c"/>
                </a:solidFill>
                <a:latin typeface="Tibetan Machine Uni"/>
              </a:rPr>
              <a:t>. DenseNet with _x0012_θ&lt;1 is referred </a:t>
            </a:r>
            <a:r>
              <a:rPr b="0" lang="en-IN" sz="1200" spc="-1" strike="noStrike">
                <a:solidFill>
                  <a:srgbClr val="1c1c1c"/>
                </a:solidFill>
                <a:latin typeface="Tibetan Machine Uni"/>
              </a:rPr>
              <a:t>as DenseNet-C, and θ=0.5 in the experiment.</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When both the </a:t>
            </a:r>
            <a:r>
              <a:rPr b="1" lang="en-IN" sz="1200" spc="-1" strike="noStrike">
                <a:solidFill>
                  <a:srgbClr val="1c1c1c"/>
                </a:solidFill>
                <a:latin typeface="Tibetan Machine Uni"/>
              </a:rPr>
              <a:t>bottleneck and transition layers with _x0012_ θ&lt;1 are used, the model is referred as DenseNet-BC</a:t>
            </a:r>
            <a:r>
              <a:rPr b="0" lang="en-IN" sz="1200" spc="-1" strike="noStrike">
                <a:solidFill>
                  <a:srgbClr val="1c1c1c"/>
                </a:solidFill>
                <a:latin typeface="Tibetan Machine Uni"/>
              </a:rPr>
              <a:t>.</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Finally, DenseNets with/without B/C and with different L layers and k growth rate are trained.</a:t>
            </a:r>
            <a:endParaRPr b="0" lang="en-IN" sz="1200" spc="-1" strike="noStrike">
              <a:solidFill>
                <a:srgbClr val="1c1c1c"/>
              </a:solidFill>
              <a:latin typeface="Tibetan Machine Un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DenseNet Types </a:t>
            </a:r>
            <a:endParaRPr b="1" lang="en-IN" sz="3200" spc="-1" strike="noStrike">
              <a:solidFill>
                <a:srgbClr val="ffffff"/>
              </a:solidFill>
              <a:latin typeface="Noto Sans Black"/>
            </a:endParaRPr>
          </a:p>
        </p:txBody>
      </p:sp>
      <p:pic>
        <p:nvPicPr>
          <p:cNvPr id="104" name="" descr=""/>
          <p:cNvPicPr/>
          <p:nvPr/>
        </p:nvPicPr>
        <p:blipFill>
          <a:blip r:embed="rId1"/>
          <a:stretch/>
        </p:blipFill>
        <p:spPr>
          <a:xfrm>
            <a:off x="720000" y="2016000"/>
            <a:ext cx="8428680" cy="3919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Advantages</a:t>
            </a:r>
            <a:endParaRPr b="1" lang="en-IN" sz="3200" spc="-1" strike="noStrike">
              <a:solidFill>
                <a:srgbClr val="ffffff"/>
              </a:solidFill>
              <a:latin typeface="Noto Sans Black"/>
            </a:endParaRPr>
          </a:p>
        </p:txBody>
      </p:sp>
      <p:sp>
        <p:nvSpPr>
          <p:cNvPr id="106"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IN" sz="1200" spc="-1" strike="noStrike">
                <a:solidFill>
                  <a:srgbClr val="1c1c1c"/>
                </a:solidFill>
                <a:latin typeface="Tibetan Machine Uni"/>
              </a:rPr>
              <a:t>Solves vanishing gradient</a:t>
            </a:r>
            <a:r>
              <a:rPr b="0" lang="en-IN" sz="1200" spc="-1" strike="noStrike">
                <a:solidFill>
                  <a:srgbClr val="1c1c1c"/>
                </a:solidFill>
                <a:latin typeface="Tibetan Machine Uni"/>
              </a:rPr>
              <a:t> by improving gradient flow during training.</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Densenet final classifier uses </a:t>
            </a:r>
            <a:r>
              <a:rPr b="1" lang="en-IN" sz="1200" spc="-1" strike="noStrike">
                <a:solidFill>
                  <a:srgbClr val="1c1c1c"/>
                </a:solidFill>
                <a:latin typeface="Tibetan Machine Uni"/>
              </a:rPr>
              <a:t>more diversified features</a:t>
            </a:r>
            <a:r>
              <a:rPr b="0" lang="en-IN" sz="1200" spc="-1" strike="noStrike">
                <a:solidFill>
                  <a:srgbClr val="1c1c1c"/>
                </a:solidFill>
                <a:latin typeface="Tibetan Machine Uni"/>
              </a:rPr>
              <a:t> (featuremaps of all layers retaining all types of information </a:t>
            </a:r>
            <a:r>
              <a:rPr b="0" lang="en-IN" sz="1200" spc="-1" strike="noStrike">
                <a:solidFill>
                  <a:srgbClr val="1c1c1c"/>
                </a:solidFill>
                <a:latin typeface="Tibetan Machine Uni"/>
              </a:rPr>
              <a:t>(simple to complex))</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1" lang="en-IN" sz="1200" spc="-1" strike="noStrike">
                <a:solidFill>
                  <a:srgbClr val="1c1c1c"/>
                </a:solidFill>
                <a:latin typeface="Tibetan Machine Uni"/>
              </a:rPr>
              <a:t>Stengthens feature propogation</a:t>
            </a:r>
            <a:r>
              <a:rPr b="0" lang="en-IN" sz="1200" spc="-1" strike="noStrike">
                <a:solidFill>
                  <a:srgbClr val="1c1c1c"/>
                </a:solidFill>
                <a:latin typeface="Tibetan Machine Uni"/>
              </a:rPr>
              <a:t> - features learnt by one layer are directly accessible by another layer via </a:t>
            </a:r>
            <a:r>
              <a:rPr b="0" lang="en-IN" sz="1200" spc="-1" strike="noStrike">
                <a:solidFill>
                  <a:srgbClr val="1c1c1c"/>
                </a:solidFill>
                <a:latin typeface="Tibetan Machine Uni"/>
              </a:rPr>
              <a:t>concatenation</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1" lang="en-IN" sz="1200" spc="-1" strike="noStrike">
                <a:solidFill>
                  <a:srgbClr val="1c1c1c"/>
                </a:solidFill>
                <a:latin typeface="Tibetan Machine Uni"/>
              </a:rPr>
              <a:t>Feature reuse</a:t>
            </a:r>
            <a:r>
              <a:rPr b="0" lang="en-IN" sz="1200" spc="-1" strike="noStrike">
                <a:solidFill>
                  <a:srgbClr val="1c1c1c"/>
                </a:solidFill>
                <a:latin typeface="Tibetan Machine Uni"/>
              </a:rPr>
              <a:t> - layer4 doesn't have to learn feautres already learnt by layer1</a:t>
            </a:r>
            <a:endParaRPr b="0" lang="en-IN" sz="1200" spc="-1" strike="noStrike">
              <a:solidFill>
                <a:srgbClr val="1c1c1c"/>
              </a:solidFill>
              <a:latin typeface="Tibetan Machine Uni"/>
            </a:endParaRPr>
          </a:p>
          <a:p>
            <a:pPr marL="216000" indent="-216000">
              <a:spcAft>
                <a:spcPts val="1142"/>
              </a:spcAft>
              <a:buClr>
                <a:srgbClr val="000000"/>
              </a:buClr>
              <a:buSzPct val="45000"/>
              <a:buFont typeface="Wingdings" charset="2"/>
              <a:buChar char=""/>
            </a:pPr>
            <a:r>
              <a:rPr b="0" lang="en-IN" sz="1200" spc="-1" strike="noStrike">
                <a:solidFill>
                  <a:srgbClr val="1c1c1c"/>
                </a:solidFill>
                <a:latin typeface="Tibetan Machine Uni"/>
              </a:rPr>
              <a:t>Reduced number of parameters compared to resnet </a:t>
            </a:r>
            <a:endParaRPr b="0" lang="en-IN" sz="1200" spc="-1" strike="noStrike">
              <a:solidFill>
                <a:srgbClr val="1c1c1c"/>
              </a:solidFill>
              <a:latin typeface="Tibetan Machine Uni"/>
            </a:endParaRPr>
          </a:p>
          <a:p>
            <a:endParaRPr b="0" lang="en-IN" sz="1200" spc="-1" strike="noStrike">
              <a:solidFill>
                <a:srgbClr val="1c1c1c"/>
              </a:solidFill>
              <a:latin typeface="Tibetan Machine Un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2024-02-09T12:11:56Z</dcterms:created>
  <dc:creator/>
  <dc:description/>
  <dc:language>en-IN</dc:language>
  <cp:lastModifiedBy/>
  <dcterms:modified xsi:type="dcterms:W3CDTF">2024-02-09T18:10:48Z</dcterms:modified>
  <cp:revision>89</cp:revision>
  <dc:subject/>
  <dc:title>Alizarin</dc:title>
</cp:coreProperties>
</file>