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9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2"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16"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21"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22"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23"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1"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4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4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46"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50"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2"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53"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58"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62"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63"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64"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65"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subTitle"/>
          </p:nvPr>
        </p:nvSpPr>
        <p:spPr>
          <a:xfrm>
            <a:off x="360000" y="1980000"/>
            <a:ext cx="9179280" cy="4679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5" name="PlaceHolder 2"/>
          <p:cNvSpPr>
            <a:spLocks noGrp="1"/>
          </p:cNvSpPr>
          <p:nvPr>
            <p:ph type="body"/>
          </p:nvPr>
        </p:nvSpPr>
        <p:spPr>
          <a:xfrm>
            <a:off x="360000" y="1980000"/>
            <a:ext cx="91792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84"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86"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88"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9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9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2"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94" name="PlaceHolder 2"/>
          <p:cNvSpPr>
            <a:spLocks noGrp="1"/>
          </p:cNvSpPr>
          <p:nvPr>
            <p:ph type="body"/>
          </p:nvPr>
        </p:nvSpPr>
        <p:spPr>
          <a:xfrm>
            <a:off x="360000" y="1980000"/>
            <a:ext cx="9179280" cy="2232000"/>
          </a:xfrm>
          <a:prstGeom prst="rect">
            <a:avLst/>
          </a:prstGeom>
        </p:spPr>
        <p:txBody>
          <a:bodyPr lIns="0" rIns="0" tIns="0" bIns="0">
            <a:normAutofit/>
          </a:bodyPr>
          <a:p>
            <a:endParaRPr b="0" lang="en-IN" sz="3200" spc="-1" strike="noStrike">
              <a:latin typeface="Arial"/>
            </a:endParaRPr>
          </a:p>
        </p:txBody>
      </p:sp>
      <p:sp>
        <p:nvSpPr>
          <p:cNvPr id="195" name="PlaceHolder 3"/>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9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9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9"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200"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280" cy="41698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205"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206"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207"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3760" y="1980000"/>
            <a:ext cx="4479480" cy="46792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360000" y="1980000"/>
            <a:ext cx="4479480" cy="4679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280" cy="89928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360000" y="4424400"/>
            <a:ext cx="9179280" cy="2232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280" cy="125928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280" cy="53928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280" cy="53928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6" name="PlaceHolder 6"/>
          <p:cNvSpPr>
            <a:spLocks noGrp="1"/>
          </p:cNvSpPr>
          <p:nvPr>
            <p:ph type="body"/>
          </p:nvPr>
        </p:nvSpPr>
        <p:spPr>
          <a:xfrm>
            <a:off x="360000" y="1980000"/>
            <a:ext cx="447912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7" name="PlaceHolder 7"/>
          <p:cNvSpPr>
            <a:spLocks noGrp="1"/>
          </p:cNvSpPr>
          <p:nvPr>
            <p:ph type="body"/>
          </p:nvPr>
        </p:nvSpPr>
        <p:spPr>
          <a:xfrm>
            <a:off x="5063760" y="1980000"/>
            <a:ext cx="447912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125"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126"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127" name="CustomShape 4"/>
          <p:cNvSpPr/>
          <p:nvPr/>
        </p:nvSpPr>
        <p:spPr>
          <a:xfrm>
            <a:off x="180000" y="6840000"/>
            <a:ext cx="539280" cy="539280"/>
          </a:xfrm>
          <a:prstGeom prst="rect">
            <a:avLst/>
          </a:prstGeom>
          <a:noFill/>
          <a:ln w="72000">
            <a:noFill/>
          </a:ln>
        </p:spPr>
        <p:style>
          <a:lnRef idx="0"/>
          <a:fillRef idx="0"/>
          <a:effectRef idx="0"/>
          <a:fontRef idx="minor"/>
        </p:style>
      </p:sp>
      <p:sp>
        <p:nvSpPr>
          <p:cNvPr id="128"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9" name="PlaceHolder 6"/>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0" y="180000"/>
            <a:ext cx="9719280" cy="1259280"/>
          </a:xfrm>
          <a:prstGeom prst="rect">
            <a:avLst/>
          </a:prstGeom>
          <a:solidFill>
            <a:srgbClr val="e74c3c"/>
          </a:solidFill>
          <a:ln w="72000">
            <a:noFill/>
          </a:ln>
        </p:spPr>
        <p:style>
          <a:lnRef idx="0"/>
          <a:fillRef idx="0"/>
          <a:effectRef idx="0"/>
          <a:fontRef idx="minor"/>
        </p:style>
      </p:sp>
      <p:sp>
        <p:nvSpPr>
          <p:cNvPr id="167" name="CustomShape 2"/>
          <p:cNvSpPr/>
          <p:nvPr/>
        </p:nvSpPr>
        <p:spPr>
          <a:xfrm>
            <a:off x="7560000" y="6840000"/>
            <a:ext cx="2519280" cy="539280"/>
          </a:xfrm>
          <a:prstGeom prst="rect">
            <a:avLst/>
          </a:prstGeom>
          <a:solidFill>
            <a:srgbClr val="e74c3c"/>
          </a:solidFill>
          <a:ln w="72000">
            <a:noFill/>
          </a:ln>
        </p:spPr>
        <p:style>
          <a:lnRef idx="0"/>
          <a:fillRef idx="0"/>
          <a:effectRef idx="0"/>
          <a:fontRef idx="minor"/>
        </p:style>
      </p:sp>
      <p:sp>
        <p:nvSpPr>
          <p:cNvPr id="168" name="CustomShape 3"/>
          <p:cNvSpPr/>
          <p:nvPr/>
        </p:nvSpPr>
        <p:spPr>
          <a:xfrm>
            <a:off x="900000" y="6840000"/>
            <a:ext cx="6479280" cy="539280"/>
          </a:xfrm>
          <a:prstGeom prst="rect">
            <a:avLst/>
          </a:prstGeom>
          <a:solidFill>
            <a:srgbClr val="bdc3c7"/>
          </a:solidFill>
          <a:ln w="72000">
            <a:noFill/>
          </a:ln>
        </p:spPr>
        <p:style>
          <a:lnRef idx="0"/>
          <a:fillRef idx="0"/>
          <a:effectRef idx="0"/>
          <a:fontRef idx="minor"/>
        </p:style>
      </p:sp>
      <p:sp>
        <p:nvSpPr>
          <p:cNvPr id="169" name="CustomShape 4"/>
          <p:cNvSpPr/>
          <p:nvPr/>
        </p:nvSpPr>
        <p:spPr>
          <a:xfrm>
            <a:off x="180000" y="6840000"/>
            <a:ext cx="539280" cy="539280"/>
          </a:xfrm>
          <a:prstGeom prst="rect">
            <a:avLst/>
          </a:prstGeom>
          <a:noFill/>
          <a:ln w="72000">
            <a:noFill/>
          </a:ln>
        </p:spPr>
        <p:style>
          <a:lnRef idx="0"/>
          <a:fillRef idx="0"/>
          <a:effectRef idx="0"/>
          <a:fontRef idx="minor"/>
        </p:style>
      </p:sp>
      <p:sp>
        <p:nvSpPr>
          <p:cNvPr id="170" name="PlaceHolder 5"/>
          <p:cNvSpPr>
            <a:spLocks noGrp="1"/>
          </p:cNvSpPr>
          <p:nvPr>
            <p:ph type="title"/>
          </p:nvPr>
        </p:nvSpPr>
        <p:spPr>
          <a:xfrm>
            <a:off x="360000" y="360000"/>
            <a:ext cx="9359280" cy="899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71" name="PlaceHolder 6"/>
          <p:cNvSpPr>
            <a:spLocks noGrp="1"/>
          </p:cNvSpPr>
          <p:nvPr>
            <p:ph type="body"/>
          </p:nvPr>
        </p:nvSpPr>
        <p:spPr>
          <a:xfrm>
            <a:off x="360000" y="1980000"/>
            <a:ext cx="9179280" cy="46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hyperlink" Target="https://arxiv.org/abs/1312.4400" TargetMode="External"/><Relationship Id="rId2" Type="http://schemas.openxmlformats.org/officeDocument/2006/relationships/hyperlink" Target="https://www.youtube.com/watch?v=UIojaQy8SFQ" TargetMode="External"/><Relationship Id="rId3" Type="http://schemas.openxmlformats.org/officeDocument/2006/relationships/hyperlink" Target="https://machinelearningmastery.com/introduction-to-1x1-convolutions-to-reduce-the-complexity-of-convolutional-neural-networks/" TargetMode="External"/><Relationship Id="rId4" Type="http://schemas.openxmlformats.org/officeDocument/2006/relationships/hyperlink" Target="https://arxiv.org/abs/1409.4842" TargetMode="External"/><Relationship Id="rId5" Type="http://schemas.openxmlformats.org/officeDocument/2006/relationships/hyperlink" Target="https://medium.com/@AnasBrital98/googlenet-cnn-architecture-explained-inception-v1-225ae02513fd" TargetMode="External"/><Relationship Id="rId6" Type="http://schemas.openxmlformats.org/officeDocument/2006/relationships/hyperlink" Target="https://medium.com/analytics-vidhya/talented-mr-1x1-comprehensive-look-at-1x1-convolution-in-deep-learning-f6b355825578" TargetMode="External"/><Relationship Id="rId7" Type="http://schemas.openxmlformats.org/officeDocument/2006/relationships/hyperlink" Target="https://www.scaler.com/topics/inception-network/" TargetMode="External"/><Relationship Id="rId8" Type="http://schemas.openxmlformats.org/officeDocument/2006/relationships/hyperlink" Target="https://sheng-fang.github.io/2020-05-05-review-googlenet-v1-v4/" TargetMode="External"/><Relationship Id="rId9" Type="http://schemas.openxmlformats.org/officeDocument/2006/relationships/hyperlink" Target="https://hackmd.io/@machine-learning/Bk-61Fo8U" TargetMode="External"/><Relationship Id="rId10"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hyperlink" Target="https://arxiv.org/abs/1409.4842"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60000" y="333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InceptionV1(GoogleNet)</a:t>
            </a:r>
            <a:endParaRPr b="0" lang="en-IN" sz="3200" spc="-1" strike="noStrike">
              <a:latin typeface="Arial"/>
            </a:endParaRPr>
          </a:p>
        </p:txBody>
      </p:sp>
      <p:sp>
        <p:nvSpPr>
          <p:cNvPr id="209" name="CustomShape 2"/>
          <p:cNvSpPr/>
          <p:nvPr/>
        </p:nvSpPr>
        <p:spPr>
          <a:xfrm>
            <a:off x="540000" y="4680000"/>
            <a:ext cx="9179280" cy="2519280"/>
          </a:xfrm>
          <a:prstGeom prst="rect">
            <a:avLst/>
          </a:prstGeom>
          <a:noFill/>
          <a:ln>
            <a:noFill/>
          </a:ln>
        </p:spPr>
        <p:style>
          <a:lnRef idx="0"/>
          <a:fillRef idx="0"/>
          <a:effectRef idx="0"/>
          <a:fontRef idx="minor"/>
        </p:style>
        <p:txBody>
          <a:bodyPr lIns="0" rIns="0" tIns="0" bIns="0">
            <a:noAutofit/>
          </a:bodyPr>
          <a:p>
            <a:pPr>
              <a:lnSpc>
                <a:spcPct val="100000"/>
              </a:lnSpc>
            </a:pP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	</a:t>
            </a:r>
            <a:r>
              <a:rPr b="0" lang="en-IN" sz="2200" spc="-1" strike="noStrike">
                <a:solidFill>
                  <a:srgbClr val="1c1c1c"/>
                </a:solidFill>
                <a:latin typeface="Noto Sans Light"/>
                <a:ea typeface="DejaVu Sans"/>
              </a:rPr>
              <a:t>Vignesh</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60000" y="360000"/>
            <a:ext cx="9359280" cy="899280"/>
          </a:xfrm>
          <a:prstGeom prst="rect">
            <a:avLst/>
          </a:prstGeom>
          <a:noFill/>
          <a:ln>
            <a:noFill/>
          </a:ln>
        </p:spPr>
        <p:txBody>
          <a:bodyPr lIns="0" rIns="0" tIns="0" bIns="0" anchor="ctr">
            <a:noAutofit/>
          </a:bodyPr>
          <a:p>
            <a:pPr>
              <a:lnSpc>
                <a:spcPct val="100000"/>
              </a:lnSpc>
            </a:pPr>
            <a:r>
              <a:rPr b="1" lang="en-IN" sz="3200" spc="-1" strike="noStrike">
                <a:solidFill>
                  <a:srgbClr val="ffffff"/>
                </a:solidFill>
                <a:latin typeface="Noto Sans Black"/>
                <a:ea typeface="DejaVu Sans"/>
              </a:rPr>
              <a:t>Problems of InceptionV1 architecture</a:t>
            </a:r>
            <a:endParaRPr b="0" lang="en-IN" sz="3200" spc="-1" strike="noStrike">
              <a:latin typeface="Arial"/>
            </a:endParaRPr>
          </a:p>
        </p:txBody>
      </p:sp>
      <p:sp>
        <p:nvSpPr>
          <p:cNvPr id="236" name="TextShape 2"/>
          <p:cNvSpPr txBox="1"/>
          <p:nvPr/>
        </p:nvSpPr>
        <p:spPr>
          <a:xfrm>
            <a:off x="360000" y="1980000"/>
            <a:ext cx="9179280" cy="467928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1200" spc="-1" strike="noStrike">
                <a:latin typeface="Tibetan Machine Uni"/>
              </a:rPr>
              <a:t>Inception V1 have sometimes use convolutions such as 5*5 that causes the input dimensions to decrease by a large margin. This causes the neural network to uses some accuracy decrease. The reason behind that the </a:t>
            </a:r>
            <a:r>
              <a:rPr b="1" lang="en-IN" sz="1200" spc="-1" strike="noStrike">
                <a:latin typeface="Tibetan Machine Uni"/>
              </a:rPr>
              <a:t>neural network is susceptible to information loss if the input dimension decreases too drastically</a:t>
            </a:r>
            <a:r>
              <a:rPr b="0" lang="en-IN" sz="1200" spc="-1" strike="noStrike">
                <a:latin typeface="Tibetan Machine Uni"/>
              </a:rPr>
              <a:t>. </a:t>
            </a:r>
            <a:endParaRPr b="0" lang="en-IN" sz="1200" spc="-1" strike="noStrike">
              <a:latin typeface="Tibetan Machine Uni"/>
            </a:endParaRPr>
          </a:p>
          <a:p>
            <a:pPr marL="432000" indent="-324000">
              <a:spcBef>
                <a:spcPts val="1417"/>
              </a:spcBef>
              <a:buClr>
                <a:srgbClr val="000000"/>
              </a:buClr>
              <a:buSzPct val="45000"/>
              <a:buFont typeface="Wingdings" charset="2"/>
              <a:buChar char=""/>
            </a:pPr>
            <a:r>
              <a:rPr b="0" lang="en-IN" sz="1200" spc="-1" strike="noStrike">
                <a:latin typeface="Tibetan Machine Uni"/>
              </a:rPr>
              <a:t>Furthermore, there is also a complexity decrease when we use bigger convolutions like 5×5 as compared to 3×3. We can go further in terms of factorization i.e. </a:t>
            </a:r>
            <a:r>
              <a:rPr b="1" lang="en-IN" sz="1200" spc="-1" strike="noStrike">
                <a:latin typeface="Tibetan Machine Uni"/>
              </a:rPr>
              <a:t>that we can divide a 3×3 convolution into an asymmetric convolution of 1×3 then followed by a 3×1 convolution. This is equivalent to sliding a two-layer network with the same receptive field as in a 3×3 convolution but 33% cheaper than 3×3. This factorization does not work well for early layers when input dimensions are big but only when the input size mxm (m is between 12 and 20)</a:t>
            </a:r>
            <a:r>
              <a:rPr b="0" lang="en-IN" sz="1200" spc="-1" strike="noStrike">
                <a:latin typeface="Tibetan Machine Uni"/>
              </a:rPr>
              <a:t>. According to the Inception V1 architecture, </a:t>
            </a:r>
            <a:r>
              <a:rPr b="1" lang="en-IN" sz="1200" spc="-1" strike="noStrike">
                <a:latin typeface="Tibetan Machine Uni"/>
              </a:rPr>
              <a:t>the auxiliary classifier improves the convergence of the network. They argue that it can help reduce the effect of the vanishing gradient problem in the deep networks by pushing the useful gradient to earlier layers (to reduce the loss)</a:t>
            </a:r>
            <a:r>
              <a:rPr b="0" lang="en-IN" sz="1200" spc="-1" strike="noStrike">
                <a:latin typeface="Tibetan Machine Uni"/>
              </a:rPr>
              <a:t>. But, the authors of this paper found that this </a:t>
            </a:r>
            <a:r>
              <a:rPr b="1" lang="en-IN" sz="1200" spc="-1" strike="noStrike">
                <a:latin typeface="Tibetan Machine Uni"/>
              </a:rPr>
              <a:t>classifier didn’t improve the convergence very much early in the training</a:t>
            </a:r>
            <a:r>
              <a:rPr b="0" lang="en-IN" sz="1200" spc="-1" strike="noStrike">
                <a:latin typeface="Tibetan Machine Uni"/>
              </a:rPr>
              <a:t>.</a:t>
            </a:r>
            <a:endParaRPr b="0" lang="en-IN" sz="1200" spc="-1" strike="noStrike">
              <a:latin typeface="Tibetan Machine Un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References</a:t>
            </a:r>
            <a:endParaRPr b="0" lang="en-IN" sz="4400" spc="-1" strike="noStrike">
              <a:latin typeface="Arial"/>
            </a:endParaRPr>
          </a:p>
        </p:txBody>
      </p:sp>
      <p:sp>
        <p:nvSpPr>
          <p:cNvPr id="238"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IN" sz="1800" spc="-1" strike="noStrike">
              <a:latin typeface="Arial"/>
            </a:endParaRPr>
          </a:p>
          <a:p>
            <a:pPr>
              <a:lnSpc>
                <a:spcPct val="100000"/>
              </a:lnSpc>
              <a:spcAft>
                <a:spcPts val="1142"/>
              </a:spcAft>
            </a:pPr>
            <a:r>
              <a:rPr b="0" lang="en-IN" sz="1400" spc="-1" strike="noStrike">
                <a:solidFill>
                  <a:srgbClr val="1c1c1c"/>
                </a:solidFill>
                <a:latin typeface="aakar"/>
              </a:rPr>
              <a:t>- </a:t>
            </a:r>
            <a:r>
              <a:rPr b="0" lang="en-IN" sz="1400" spc="-1" strike="noStrike" u="sng">
                <a:solidFill>
                  <a:srgbClr val="0000ff"/>
                </a:solidFill>
                <a:uFillTx/>
                <a:latin typeface="aakar"/>
                <a:hlinkClick r:id="rId1"/>
              </a:rPr>
              <a:t>Network In Network</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rPr>
              <a:t>- </a:t>
            </a:r>
            <a:r>
              <a:rPr b="0" lang="en-IN" sz="1400" spc="-1" strike="noStrike" u="sng">
                <a:solidFill>
                  <a:srgbClr val="0000ff"/>
                </a:solidFill>
                <a:uFillTx/>
                <a:latin typeface="aakar"/>
                <a:hlinkClick r:id="rId2"/>
              </a:rPr>
              <a:t>Understanding 1x1 convolutions</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rPr>
              <a:t>- </a:t>
            </a:r>
            <a:r>
              <a:rPr b="0" lang="en-IN" sz="1400" spc="-1" strike="noStrike" u="sng">
                <a:solidFill>
                  <a:srgbClr val="0000ff"/>
                </a:solidFill>
                <a:uFillTx/>
                <a:latin typeface="aakar"/>
                <a:hlinkClick r:id="rId3"/>
              </a:rPr>
              <a:t>
A Gentle Introduction to 1×1 Convolutions to Manage Model Complexity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rPr>
              <a:t>- </a:t>
            </a:r>
            <a:r>
              <a:rPr b="0" lang="en-IN" sz="1400" spc="-1" strike="noStrike" u="sng">
                <a:solidFill>
                  <a:srgbClr val="0000ff"/>
                </a:solidFill>
                <a:uFillTx/>
                <a:latin typeface="aakar"/>
                <a:hlinkClick r:id="rId4"/>
              </a:rPr>
              <a:t>Going Deeper with Convolutions</a:t>
            </a:r>
            <a:endParaRPr b="0" lang="en-IN" sz="1400" spc="-1" strike="noStrike">
              <a:latin typeface="Arial"/>
            </a:endParaRPr>
          </a:p>
          <a:p>
            <a:pPr>
              <a:lnSpc>
                <a:spcPct val="100000"/>
              </a:lnSpc>
              <a:spcAft>
                <a:spcPts val="1142"/>
              </a:spcAft>
            </a:pPr>
            <a:r>
              <a:rPr b="0" lang="en-IN" sz="1400" spc="-1" strike="noStrike">
                <a:solidFill>
                  <a:srgbClr val="0000ff"/>
                </a:solidFill>
                <a:latin typeface="aakar"/>
              </a:rPr>
              <a:t>- </a:t>
            </a:r>
            <a:r>
              <a:rPr b="0" lang="en-IN" sz="1400" spc="-1" strike="noStrike" u="sng">
                <a:solidFill>
                  <a:srgbClr val="0000ff"/>
                </a:solidFill>
                <a:uFillTx/>
                <a:latin typeface="aakar"/>
                <a:hlinkClick r:id="rId5"/>
              </a:rPr>
              <a:t>GoogLeNet CNN Architecture Explained (Inception V1)  with code</a:t>
            </a:r>
            <a:endParaRPr b="0" lang="en-IN" sz="1400" spc="-1" strike="noStrike">
              <a:latin typeface="Arial"/>
            </a:endParaRPr>
          </a:p>
          <a:p>
            <a:pPr>
              <a:lnSpc>
                <a:spcPct val="100000"/>
              </a:lnSpc>
              <a:spcAft>
                <a:spcPts val="1142"/>
              </a:spcAft>
            </a:pPr>
            <a:r>
              <a:rPr b="0" lang="en-IN" sz="1400" spc="-1" strike="noStrike">
                <a:solidFill>
                  <a:srgbClr val="0000ff"/>
                </a:solidFill>
                <a:latin typeface="aakar"/>
              </a:rPr>
              <a:t>- </a:t>
            </a:r>
            <a:r>
              <a:rPr b="0" lang="en-IN" sz="1400" spc="-1" strike="noStrike" u="sng">
                <a:solidFill>
                  <a:srgbClr val="0000ff"/>
                </a:solidFill>
                <a:uFillTx/>
                <a:latin typeface="aakar"/>
                <a:hlinkClick r:id="rId6"/>
              </a:rPr>
              <a:t>Talented Mr. 1X1: Comprehensive look at 1X1 Convolution in Deep Learning</a:t>
            </a:r>
            <a:r>
              <a:rPr b="0" lang="en-IN" sz="1400" spc="-1" strike="noStrike" u="sng">
                <a:solidFill>
                  <a:srgbClr val="0000ff"/>
                </a:solidFill>
                <a:uFillTx/>
                <a:latin typeface="aakar"/>
              </a:rPr>
              <a:t>	</a:t>
            </a:r>
            <a:endParaRPr b="0" lang="en-IN" sz="1400" spc="-1" strike="noStrike">
              <a:latin typeface="Arial"/>
            </a:endParaRPr>
          </a:p>
          <a:p>
            <a:pPr>
              <a:lnSpc>
                <a:spcPct val="100000"/>
              </a:lnSpc>
              <a:spcAft>
                <a:spcPts val="1142"/>
              </a:spcAft>
            </a:pPr>
            <a:r>
              <a:rPr b="0" lang="en-IN" sz="1400" spc="-1" strike="noStrike">
                <a:solidFill>
                  <a:srgbClr val="0000ff"/>
                </a:solidFill>
                <a:latin typeface="aakar"/>
              </a:rPr>
              <a:t>- </a:t>
            </a:r>
            <a:r>
              <a:rPr b="0" lang="en-IN" sz="1400" spc="-1" strike="noStrike" u="sng">
                <a:solidFill>
                  <a:srgbClr val="0000ff"/>
                </a:solidFill>
                <a:uFillTx/>
                <a:latin typeface="aakar"/>
                <a:hlinkClick r:id="rId7"/>
              </a:rPr>
              <a:t>Introduction to InceptionNet Scaler</a:t>
            </a:r>
            <a:endParaRPr b="0" lang="en-IN" sz="1400" spc="-1" strike="noStrike">
              <a:latin typeface="Arial"/>
            </a:endParaRPr>
          </a:p>
          <a:p>
            <a:pPr>
              <a:lnSpc>
                <a:spcPct val="100000"/>
              </a:lnSpc>
              <a:spcAft>
                <a:spcPts val="1142"/>
              </a:spcAft>
            </a:pPr>
            <a:r>
              <a:rPr b="0" lang="en-IN" sz="1400" spc="-1" strike="noStrike">
                <a:solidFill>
                  <a:srgbClr val="0000ff"/>
                </a:solidFill>
                <a:latin typeface="aakar"/>
              </a:rPr>
              <a:t>- </a:t>
            </a:r>
            <a:r>
              <a:rPr b="0" lang="en-IN" sz="1400" spc="-1" strike="noStrike" u="sng">
                <a:solidFill>
                  <a:srgbClr val="0000ff"/>
                </a:solidFill>
                <a:uFillTx/>
                <a:latin typeface="aakar"/>
                <a:hlinkClick r:id="rId8"/>
              </a:rPr>
              <a:t>Review of Inception from V1 to V4</a:t>
            </a:r>
            <a:endParaRPr b="0" lang="en-IN" sz="1400" spc="-1" strike="noStrike">
              <a:latin typeface="Arial"/>
            </a:endParaRPr>
          </a:p>
          <a:p>
            <a:pPr>
              <a:lnSpc>
                <a:spcPct val="100000"/>
              </a:lnSpc>
              <a:spcAft>
                <a:spcPts val="1142"/>
              </a:spcAft>
            </a:pPr>
            <a:r>
              <a:rPr b="0" lang="en-IN" sz="1400" spc="-1" strike="noStrike">
                <a:solidFill>
                  <a:srgbClr val="0000ff"/>
                </a:solidFill>
                <a:latin typeface="aakar"/>
              </a:rPr>
              <a:t>- </a:t>
            </a:r>
            <a:r>
              <a:rPr b="0" lang="en-IN" sz="1400" spc="-1" strike="noStrike" u="sng">
                <a:solidFill>
                  <a:srgbClr val="0000ff"/>
                </a:solidFill>
                <a:uFillTx/>
                <a:latin typeface="aakar"/>
                <a:hlinkClick r:id="rId9"/>
              </a:rPr>
              <a:t>Inception-V1 (GoogLeNet): Summary and Implementation</a:t>
            </a:r>
            <a:endParaRPr b="0" lang="en-IN" sz="1400" spc="-1" strike="noStrike">
              <a:latin typeface="Arial"/>
            </a:endParaRPr>
          </a:p>
          <a:p>
            <a:pPr>
              <a:lnSpc>
                <a:spcPct val="100000"/>
              </a:lnSpc>
              <a:spcAft>
                <a:spcPts val="1142"/>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a:t>
            </a:r>
            <a:endParaRPr b="0" lang="en-IN" sz="3200" spc="-1" strike="noStrike">
              <a:latin typeface="Arial"/>
            </a:endParaRPr>
          </a:p>
        </p:txBody>
      </p:sp>
      <p:sp>
        <p:nvSpPr>
          <p:cNvPr id="211"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400" spc="-1" strike="noStrike">
                <a:solidFill>
                  <a:srgbClr val="1c1c1c"/>
                </a:solidFill>
                <a:latin typeface="aakar"/>
                <a:ea typeface="DejaVu Sans"/>
              </a:rPr>
              <a:t>- Introduced by Google in 2014</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- 9 inception modules stacked sequentially, 22 layer deep network, 27 layers deep including pooling layers</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winner at ILSVRC 2014 image classification challenge</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Inception proposes </a:t>
            </a:r>
            <a:r>
              <a:rPr b="1" lang="en-IN" sz="1400" spc="-1" strike="noStrike">
                <a:solidFill>
                  <a:srgbClr val="1c1c1c"/>
                </a:solidFill>
                <a:latin typeface="aakar"/>
                <a:ea typeface="DejaVu Sans"/>
              </a:rPr>
              <a:t>‘Wider Network Rather Than Deeper Network’</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Reference paper : </a:t>
            </a:r>
            <a:r>
              <a:rPr b="0" lang="en-IN" sz="1400" spc="-1" strike="noStrike" u="sng">
                <a:solidFill>
                  <a:srgbClr val="0000ff"/>
                </a:solidFill>
                <a:uFillTx/>
                <a:latin typeface="aakar"/>
                <a:ea typeface="DejaVu Sans"/>
                <a:hlinkClick r:id="rId1"/>
              </a:rPr>
              <a:t>Going Deeper With Convolutions</a:t>
            </a:r>
            <a:r>
              <a:rPr b="0" lang="en-IN" sz="1400" spc="-1" strike="noStrike">
                <a:solidFill>
                  <a:srgbClr val="1c1c1c"/>
                </a:solidFill>
                <a:latin typeface="aakar"/>
                <a:ea typeface="DejaVu Sans"/>
              </a:rPr>
              <a: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Why Inception?</a:t>
            </a:r>
            <a:endParaRPr b="0" lang="en-IN" sz="3200" spc="-1" strike="noStrike">
              <a:latin typeface="Arial"/>
            </a:endParaRPr>
          </a:p>
        </p:txBody>
      </p:sp>
      <p:sp>
        <p:nvSpPr>
          <p:cNvPr id="213" name="CustomShape 2"/>
          <p:cNvSpPr/>
          <p:nvPr/>
        </p:nvSpPr>
        <p:spPr>
          <a:xfrm>
            <a:off x="360000" y="1980000"/>
            <a:ext cx="917928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400" spc="-1" strike="noStrike">
                <a:solidFill>
                  <a:srgbClr val="1c1c1c"/>
                </a:solidFill>
                <a:latin typeface="aakar"/>
                <a:ea typeface="DejaVu Sans"/>
              </a:rPr>
              <a:t>- While performing convolutions it is important to decide what size of filter to use at each layer, but there is no specific method to do this</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Instead of manually deciding what filters to use inception architecture allows to use multiple convolution filters of different size at same level and lets network decide itself the optimal configuration</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In Inception architecture filter sizes are restricted to:</a:t>
            </a:r>
            <a:endParaRPr b="0" lang="en-IN" sz="14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400" spc="-1" strike="noStrike">
                <a:solidFill>
                  <a:srgbClr val="1c1c1c"/>
                </a:solidFill>
                <a:latin typeface="aakar"/>
                <a:ea typeface="DejaVu Sans"/>
              </a:rPr>
              <a:t>1 x 1</a:t>
            </a:r>
            <a:endParaRPr b="0" lang="en-IN" sz="14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400" spc="-1" strike="noStrike">
                <a:solidFill>
                  <a:srgbClr val="1c1c1c"/>
                </a:solidFill>
                <a:latin typeface="aakar"/>
                <a:ea typeface="DejaVu Sans"/>
              </a:rPr>
              <a:t>3 x 3</a:t>
            </a:r>
            <a:endParaRPr b="0" lang="en-IN" sz="1400" spc="-1" strike="noStrike">
              <a:latin typeface="Arial"/>
            </a:endParaRPr>
          </a:p>
          <a:p>
            <a:pPr lvl="1" marL="432000" indent="-215280">
              <a:lnSpc>
                <a:spcPct val="100000"/>
              </a:lnSpc>
              <a:spcAft>
                <a:spcPts val="1134"/>
              </a:spcAft>
              <a:buClr>
                <a:srgbClr val="000000"/>
              </a:buClr>
              <a:buSzPct val="45000"/>
              <a:buFont typeface="Wingdings" charset="2"/>
              <a:buChar char=""/>
            </a:pPr>
            <a:r>
              <a:rPr b="0" lang="en-IN" sz="1400" spc="-1" strike="noStrike">
                <a:solidFill>
                  <a:srgbClr val="1c1c1c"/>
                </a:solidFill>
                <a:latin typeface="aakar"/>
                <a:ea typeface="DejaVu Sans"/>
              </a:rPr>
              <a:t>5 x 5</a:t>
            </a:r>
            <a:endParaRPr b="0" lang="en-IN" sz="1400" spc="-1" strike="noStrike">
              <a:latin typeface="Arial"/>
            </a:endParaRPr>
          </a:p>
          <a:p>
            <a:pPr>
              <a:lnSpc>
                <a:spcPct val="100000"/>
              </a:lnSpc>
            </a:pPr>
            <a:r>
              <a:rPr b="0" lang="en-IN" sz="1400" spc="-1" strike="noStrike">
                <a:solidFill>
                  <a:srgbClr val="1c1c1c"/>
                </a:solidFill>
                <a:latin typeface="aakar"/>
                <a:ea typeface="DejaVu Sans"/>
              </a:rPr>
              <a:t>- Inception makes use of 1x1 convolutions which are used specifically for </a:t>
            </a:r>
            <a:r>
              <a:rPr b="1" lang="en-IN" sz="1400" spc="-1" strike="noStrike">
                <a:solidFill>
                  <a:srgbClr val="1c1c1c"/>
                </a:solidFill>
                <a:latin typeface="aakar"/>
                <a:ea typeface="DejaVu Sans"/>
              </a:rPr>
              <a:t>dimensionality reduction </a:t>
            </a:r>
            <a:r>
              <a:rPr b="0" lang="en-IN" sz="1400" spc="-1" strike="noStrike">
                <a:solidFill>
                  <a:srgbClr val="1c1c1c"/>
                </a:solidFill>
                <a:latin typeface="aakar"/>
                <a:ea typeface="DejaVu Sans"/>
              </a:rPr>
              <a:t>(results in less parameters which leads to reduction in computational resources)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Why different filter sizes?</a:t>
            </a:r>
            <a:r>
              <a:rPr b="1" lang="en-IN" sz="3200" spc="-1" strike="noStrike">
                <a:solidFill>
                  <a:srgbClr val="ffffff"/>
                </a:solidFill>
                <a:latin typeface="Noto Sans Black"/>
                <a:ea typeface="DejaVu Sans"/>
              </a:rPr>
              <a:t>	</a:t>
            </a:r>
            <a:endParaRPr b="0" lang="en-IN" sz="3200" spc="-1" strike="noStrike">
              <a:latin typeface="Arial"/>
            </a:endParaRPr>
          </a:p>
        </p:txBody>
      </p:sp>
      <p:sp>
        <p:nvSpPr>
          <p:cNvPr id="215"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400" spc="-1" strike="noStrike">
                <a:solidFill>
                  <a:srgbClr val="1c1c1c"/>
                </a:solidFill>
                <a:latin typeface="aakar"/>
                <a:ea typeface="DejaVu Sans"/>
              </a:rPr>
              <a:t>Generally the area obtained by each object in an image is different.</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For example.,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In some image there may be a zoomed in dog image where most parts of the image contain dog information whereas in other case the dog may only cover a little part of the image and most part is covered by background which is unnecessary.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Because of </a:t>
            </a:r>
            <a:r>
              <a:rPr b="1" lang="en-IN" sz="1400" spc="-1" strike="noStrike">
                <a:solidFill>
                  <a:srgbClr val="1c1c1c"/>
                </a:solidFill>
                <a:latin typeface="aakar"/>
                <a:ea typeface="DejaVu Sans"/>
              </a:rPr>
              <a:t>huge variation in location of information choosing the right kernel size for extracting feautres via convolution</a:t>
            </a:r>
            <a:r>
              <a:rPr b="0" lang="en-IN" sz="1400" spc="-1" strike="noStrike">
                <a:solidFill>
                  <a:srgbClr val="1c1c1c"/>
                </a:solidFill>
                <a:latin typeface="aakar"/>
                <a:ea typeface="DejaVu Sans"/>
              </a:rPr>
              <a:t> is difficult.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smaller kernel size – smaller information</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larger kernel size – larger information </a:t>
            </a:r>
            <a:endParaRPr b="0" lang="en-IN" sz="1400" spc="-1" strike="noStrike">
              <a:latin typeface="Arial"/>
            </a:endParaRPr>
          </a:p>
        </p:txBody>
      </p:sp>
      <p:pic>
        <p:nvPicPr>
          <p:cNvPr id="216" name="" descr=""/>
          <p:cNvPicPr/>
          <p:nvPr/>
        </p:nvPicPr>
        <p:blipFill>
          <a:blip r:embed="rId1"/>
          <a:stretch/>
        </p:blipFill>
        <p:spPr>
          <a:xfrm>
            <a:off x="5063400" y="2949840"/>
            <a:ext cx="4478760" cy="27392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60000" y="360000"/>
            <a:ext cx="9359280" cy="899280"/>
          </a:xfrm>
          <a:prstGeom prst="rect">
            <a:avLst/>
          </a:prstGeom>
          <a:noFill/>
          <a:ln>
            <a:noFill/>
          </a:ln>
        </p:spPr>
        <p:style>
          <a:lnRef idx="0"/>
          <a:fillRef idx="0"/>
          <a:effectRef idx="0"/>
          <a:fontRef idx="minor"/>
        </p:style>
      </p:sp>
      <p:sp>
        <p:nvSpPr>
          <p:cNvPr id="218"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IN" sz="1400" spc="-1" strike="noStrike">
                <a:solidFill>
                  <a:srgbClr val="1c1c1c"/>
                </a:solidFill>
                <a:latin typeface="aakar"/>
                <a:ea typeface="DejaVu Sans"/>
              </a:rPr>
              <a:t>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Deep neural networks are computationally expensive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To reduce the computation, but without loss of information authors introduced the use of 1x1 convolutions before 3x3 and 5x5 convolutions</a:t>
            </a:r>
            <a:endParaRPr b="0" lang="en-IN" sz="1400" spc="-1" strike="noStrike">
              <a:latin typeface="Arial"/>
            </a:endParaRPr>
          </a:p>
        </p:txBody>
      </p:sp>
      <p:pic>
        <p:nvPicPr>
          <p:cNvPr id="219" name="" descr=""/>
          <p:cNvPicPr/>
          <p:nvPr/>
        </p:nvPicPr>
        <p:blipFill>
          <a:blip r:embed="rId1"/>
          <a:stretch/>
        </p:blipFill>
        <p:spPr>
          <a:xfrm>
            <a:off x="5063400" y="2941200"/>
            <a:ext cx="4478760" cy="2756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Why 1x1 convolution?</a:t>
            </a:r>
            <a:endParaRPr b="0" lang="en-IN" sz="3200" spc="-1" strike="noStrike">
              <a:latin typeface="Arial"/>
            </a:endParaRPr>
          </a:p>
        </p:txBody>
      </p:sp>
      <p:sp>
        <p:nvSpPr>
          <p:cNvPr id="221"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aakar"/>
                <a:ea typeface="DejaVu Sans"/>
              </a:rPr>
              <a:t>Standard convolution :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(14x14x48) + (5x5x480) = 112.9M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aakar"/>
                <a:ea typeface="DejaVu Sans"/>
              </a:rPr>
              <a:t>1x1 convolution :</a:t>
            </a:r>
            <a:endParaRPr b="0" lang="en-IN" sz="1400" spc="-1" strike="noStrike">
              <a:latin typeface="Arial"/>
            </a:endParaRPr>
          </a:p>
          <a:p>
            <a:pPr>
              <a:lnSpc>
                <a:spcPct val="100000"/>
              </a:lnSpc>
              <a:spcAft>
                <a:spcPts val="1142"/>
              </a:spcAft>
            </a:pPr>
            <a:r>
              <a:rPr b="1" lang="en-IN" sz="1400" spc="-1" strike="noStrike">
                <a:solidFill>
                  <a:srgbClr val="1c1c1c"/>
                </a:solidFill>
                <a:latin typeface="aakar"/>
                <a:ea typeface="DejaVu Sans"/>
              </a:rPr>
              <a:t>- </a:t>
            </a:r>
            <a:r>
              <a:rPr b="0" lang="en-IN" sz="1400" spc="-1" strike="noStrike">
                <a:solidFill>
                  <a:srgbClr val="1c1c1c"/>
                </a:solidFill>
                <a:latin typeface="aakar"/>
                <a:ea typeface="DejaVu Sans"/>
              </a:rPr>
              <a:t>14x14x16 + 1x1x480 = 1.5M</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- 14x14x48 + 5x5x16 = 3.8M</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Total params = 1.5M + 3.8M = 5.3M</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 </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Using 1x1 convolutions has resulted in decreasing the number of parameters by a large count.</a:t>
            </a:r>
            <a:endParaRPr b="0" lang="en-IN" sz="1400" spc="-1" strike="noStrike">
              <a:latin typeface="Arial"/>
            </a:endParaRPr>
          </a:p>
          <a:p>
            <a:pPr>
              <a:lnSpc>
                <a:spcPct val="100000"/>
              </a:lnSpc>
              <a:spcAft>
                <a:spcPts val="1142"/>
              </a:spcAft>
            </a:pPr>
            <a:r>
              <a:rPr b="0" lang="en-IN" sz="1400" spc="-1" strike="noStrike">
                <a:solidFill>
                  <a:srgbClr val="1c1c1c"/>
                </a:solidFill>
                <a:latin typeface="aakar"/>
                <a:ea typeface="DejaVu Sans"/>
              </a:rPr>
              <a:t>Also called as </a:t>
            </a:r>
            <a:r>
              <a:rPr b="1" lang="en-IN" sz="1400" spc="-1" strike="noStrike">
                <a:solidFill>
                  <a:srgbClr val="1c1c1c"/>
                </a:solidFill>
                <a:latin typeface="aakar"/>
                <a:ea typeface="DejaVu Sans"/>
              </a:rPr>
              <a:t>feature map pooling or projection layer</a:t>
            </a:r>
            <a:endParaRPr b="0" lang="en-IN" sz="1400" spc="-1" strike="noStrike">
              <a:latin typeface="Arial"/>
            </a:endParaRPr>
          </a:p>
        </p:txBody>
      </p:sp>
      <p:pic>
        <p:nvPicPr>
          <p:cNvPr id="222" name="" descr=""/>
          <p:cNvPicPr/>
          <p:nvPr/>
        </p:nvPicPr>
        <p:blipFill>
          <a:blip r:embed="rId1"/>
          <a:stretch/>
        </p:blipFill>
        <p:spPr>
          <a:xfrm>
            <a:off x="5472000" y="3111120"/>
            <a:ext cx="4175280" cy="887760"/>
          </a:xfrm>
          <a:prstGeom prst="rect">
            <a:avLst/>
          </a:prstGeom>
          <a:ln>
            <a:noFill/>
          </a:ln>
        </p:spPr>
      </p:pic>
      <p:pic>
        <p:nvPicPr>
          <p:cNvPr id="223" name="" descr=""/>
          <p:cNvPicPr/>
          <p:nvPr/>
        </p:nvPicPr>
        <p:blipFill>
          <a:blip r:embed="rId2"/>
          <a:stretch/>
        </p:blipFill>
        <p:spPr>
          <a:xfrm>
            <a:off x="5976000" y="1896480"/>
            <a:ext cx="2735280" cy="933120"/>
          </a:xfrm>
          <a:prstGeom prst="rect">
            <a:avLst/>
          </a:prstGeom>
          <a:ln>
            <a:noFill/>
          </a:ln>
        </p:spPr>
      </p:pic>
      <p:pic>
        <p:nvPicPr>
          <p:cNvPr id="224" name="" descr=""/>
          <p:cNvPicPr/>
          <p:nvPr/>
        </p:nvPicPr>
        <p:blipFill>
          <a:blip r:embed="rId3"/>
          <a:stretch/>
        </p:blipFill>
        <p:spPr>
          <a:xfrm>
            <a:off x="5976000" y="4227480"/>
            <a:ext cx="3167280" cy="2107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InceptionV1 architecture</a:t>
            </a:r>
            <a:endParaRPr b="0" lang="en-IN" sz="3200" spc="-1" strike="noStrike">
              <a:latin typeface="Arial"/>
            </a:endParaRPr>
          </a:p>
        </p:txBody>
      </p:sp>
      <p:pic>
        <p:nvPicPr>
          <p:cNvPr id="226" name="" descr=""/>
          <p:cNvPicPr/>
          <p:nvPr/>
        </p:nvPicPr>
        <p:blipFill>
          <a:blip r:embed="rId1"/>
          <a:stretch/>
        </p:blipFill>
        <p:spPr>
          <a:xfrm>
            <a:off x="360000" y="2589120"/>
            <a:ext cx="9179280" cy="3461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ea typeface="DejaVu Sans"/>
              </a:rPr>
              <a:t>InceptionV1 blocks</a:t>
            </a:r>
            <a:endParaRPr b="0" lang="en-IN" sz="3200" spc="-1" strike="noStrike">
              <a:latin typeface="Arial"/>
            </a:endParaRPr>
          </a:p>
        </p:txBody>
      </p:sp>
      <p:sp>
        <p:nvSpPr>
          <p:cNvPr id="228" name="CustomShape 2"/>
          <p:cNvSpPr/>
          <p:nvPr/>
        </p:nvSpPr>
        <p:spPr>
          <a:xfrm>
            <a:off x="36000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Stem</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Aux</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p:txBody>
      </p:sp>
      <p:sp>
        <p:nvSpPr>
          <p:cNvPr id="229" name="CustomShape 3"/>
          <p:cNvSpPr/>
          <p:nvPr/>
        </p:nvSpPr>
        <p:spPr>
          <a:xfrm>
            <a:off x="5063760" y="1980000"/>
            <a:ext cx="4478760" cy="467928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1400" spc="-1" strike="noStrike">
                <a:solidFill>
                  <a:srgbClr val="1c1c1c"/>
                </a:solidFill>
                <a:latin typeface="Tibetan Machine Uni"/>
                <a:ea typeface="DejaVu Sans"/>
              </a:rPr>
              <a:t>Inception</a:t>
            </a:r>
            <a:endParaRPr b="0" lang="en-IN" sz="1400" spc="-1" strike="noStrike">
              <a:latin typeface="Arial"/>
            </a:endParaRPr>
          </a:p>
          <a:p>
            <a:pPr>
              <a:lnSpc>
                <a:spcPct val="100000"/>
              </a:lnSpc>
              <a:spcAft>
                <a:spcPts val="1142"/>
              </a:spcAft>
            </a:pPr>
            <a:r>
              <a:rPr b="1" lang="en-IN" sz="1400" spc="-1" strike="noStrike">
                <a:solidFill>
                  <a:srgbClr val="1c1c1c"/>
                </a:solidFill>
                <a:latin typeface="Tibetan Machine Uni"/>
                <a:ea typeface="DejaVu Sans"/>
              </a:rPr>
              <a:t> </a:t>
            </a:r>
            <a:endParaRPr b="0" lang="en-IN" sz="1400" spc="-1" strike="noStrike">
              <a:latin typeface="Arial"/>
            </a:endParaRPr>
          </a:p>
          <a:p>
            <a:pPr>
              <a:lnSpc>
                <a:spcPct val="100000"/>
              </a:lnSpc>
              <a:spcAft>
                <a:spcPts val="1142"/>
              </a:spcAft>
            </a:pPr>
            <a:endParaRPr b="0" lang="en-IN" sz="1400" spc="-1" strike="noStrike">
              <a:latin typeface="Arial"/>
            </a:endParaRPr>
          </a:p>
        </p:txBody>
      </p:sp>
      <p:pic>
        <p:nvPicPr>
          <p:cNvPr id="230" name="" descr=""/>
          <p:cNvPicPr/>
          <p:nvPr/>
        </p:nvPicPr>
        <p:blipFill>
          <a:blip r:embed="rId1"/>
          <a:stretch/>
        </p:blipFill>
        <p:spPr>
          <a:xfrm>
            <a:off x="360000" y="2376000"/>
            <a:ext cx="4319280" cy="1439280"/>
          </a:xfrm>
          <a:prstGeom prst="rect">
            <a:avLst/>
          </a:prstGeom>
          <a:ln>
            <a:noFill/>
          </a:ln>
        </p:spPr>
      </p:pic>
      <p:pic>
        <p:nvPicPr>
          <p:cNvPr id="231" name="" descr=""/>
          <p:cNvPicPr/>
          <p:nvPr/>
        </p:nvPicPr>
        <p:blipFill>
          <a:blip r:embed="rId2"/>
          <a:stretch/>
        </p:blipFill>
        <p:spPr>
          <a:xfrm>
            <a:off x="597960" y="4536000"/>
            <a:ext cx="3145320" cy="1632240"/>
          </a:xfrm>
          <a:prstGeom prst="rect">
            <a:avLst/>
          </a:prstGeom>
          <a:ln>
            <a:noFill/>
          </a:ln>
        </p:spPr>
      </p:pic>
      <p:pic>
        <p:nvPicPr>
          <p:cNvPr id="232" name="" descr=""/>
          <p:cNvPicPr/>
          <p:nvPr/>
        </p:nvPicPr>
        <p:blipFill>
          <a:blip r:embed="rId3"/>
          <a:stretch/>
        </p:blipFill>
        <p:spPr>
          <a:xfrm>
            <a:off x="5133240" y="2448000"/>
            <a:ext cx="4154040" cy="26175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60000" y="360000"/>
            <a:ext cx="9359280" cy="899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latin typeface="Arial"/>
              </a:rPr>
              <a:t>InceptionV1 architecture</a:t>
            </a:r>
            <a:endParaRPr b="0" lang="en-IN" sz="4400" spc="-1" strike="noStrike">
              <a:latin typeface="Arial"/>
            </a:endParaRPr>
          </a:p>
        </p:txBody>
      </p:sp>
      <p:pic>
        <p:nvPicPr>
          <p:cNvPr id="234" name="" descr=""/>
          <p:cNvPicPr/>
          <p:nvPr/>
        </p:nvPicPr>
        <p:blipFill>
          <a:blip r:embed="rId1"/>
          <a:stretch/>
        </p:blipFill>
        <p:spPr>
          <a:xfrm>
            <a:off x="1368000" y="1872000"/>
            <a:ext cx="6983640" cy="3687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2024-02-06T14:18:21Z</dcterms:created>
  <dc:creator/>
  <dc:description/>
  <dc:language>en-IN</dc:language>
  <cp:lastModifiedBy/>
  <dcterms:modified xsi:type="dcterms:W3CDTF">2024-02-07T13:13:25Z</dcterms:modified>
  <cp:revision>96</cp:revision>
  <dc:subject/>
  <dc:title>Alizarin</dc:title>
</cp:coreProperties>
</file>