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4.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360000" y="1980000"/>
            <a:ext cx="9179280" cy="223200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360000" y="1980000"/>
            <a:ext cx="2955600" cy="223200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463920" y="1980000"/>
            <a:ext cx="2955600" cy="223200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567480" y="1980000"/>
            <a:ext cx="2955600" cy="223200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360000" y="4424400"/>
            <a:ext cx="2955600" cy="223200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463920" y="4424400"/>
            <a:ext cx="2955600" cy="223200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567480" y="4424400"/>
            <a:ext cx="295560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subTitle"/>
          </p:nvPr>
        </p:nvSpPr>
        <p:spPr>
          <a:xfrm>
            <a:off x="360000" y="1980000"/>
            <a:ext cx="9179280" cy="4679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48" name="PlaceHolder 2"/>
          <p:cNvSpPr>
            <a:spLocks noGrp="1"/>
          </p:cNvSpPr>
          <p:nvPr>
            <p:ph type="body"/>
          </p:nvPr>
        </p:nvSpPr>
        <p:spPr>
          <a:xfrm>
            <a:off x="360000" y="1980000"/>
            <a:ext cx="91792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60000" y="360000"/>
            <a:ext cx="9359280" cy="4169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360000" y="1980000"/>
            <a:ext cx="9179280" cy="4679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360000" y="1980000"/>
            <a:ext cx="9179280" cy="223200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75" name="PlaceHolder 2"/>
          <p:cNvSpPr>
            <a:spLocks noGrp="1"/>
          </p:cNvSpPr>
          <p:nvPr>
            <p:ph type="body"/>
          </p:nvPr>
        </p:nvSpPr>
        <p:spPr>
          <a:xfrm>
            <a:off x="360000" y="1980000"/>
            <a:ext cx="2955600" cy="223200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3463920" y="1980000"/>
            <a:ext cx="2955600" cy="2232000"/>
          </a:xfrm>
          <a:prstGeom prst="rect">
            <a:avLst/>
          </a:prstGeom>
        </p:spPr>
        <p:txBody>
          <a:bodyPr lIns="0" rIns="0" tIns="0" bIns="0">
            <a:normAutofit/>
          </a:bodyPr>
          <a:p>
            <a:endParaRPr b="0" lang="en-IN" sz="3200" spc="-1" strike="noStrike">
              <a:latin typeface="Arial"/>
            </a:endParaRPr>
          </a:p>
        </p:txBody>
      </p:sp>
      <p:sp>
        <p:nvSpPr>
          <p:cNvPr id="77" name="PlaceHolder 4"/>
          <p:cNvSpPr>
            <a:spLocks noGrp="1"/>
          </p:cNvSpPr>
          <p:nvPr>
            <p:ph type="body"/>
          </p:nvPr>
        </p:nvSpPr>
        <p:spPr>
          <a:xfrm>
            <a:off x="6567480" y="1980000"/>
            <a:ext cx="2955600" cy="2232000"/>
          </a:xfrm>
          <a:prstGeom prst="rect">
            <a:avLst/>
          </a:prstGeom>
        </p:spPr>
        <p:txBody>
          <a:bodyPr lIns="0" rIns="0" tIns="0" bIns="0">
            <a:normAutofit/>
          </a:bodyPr>
          <a:p>
            <a:endParaRPr b="0" lang="en-IN" sz="3200" spc="-1" strike="noStrike">
              <a:latin typeface="Arial"/>
            </a:endParaRPr>
          </a:p>
        </p:txBody>
      </p:sp>
      <p:sp>
        <p:nvSpPr>
          <p:cNvPr id="78" name="PlaceHolder 5"/>
          <p:cNvSpPr>
            <a:spLocks noGrp="1"/>
          </p:cNvSpPr>
          <p:nvPr>
            <p:ph type="body"/>
          </p:nvPr>
        </p:nvSpPr>
        <p:spPr>
          <a:xfrm>
            <a:off x="360000" y="4424400"/>
            <a:ext cx="2955600" cy="2232000"/>
          </a:xfrm>
          <a:prstGeom prst="rect">
            <a:avLst/>
          </a:prstGeom>
        </p:spPr>
        <p:txBody>
          <a:bodyPr lIns="0" rIns="0" tIns="0" bIns="0">
            <a:normAutofit/>
          </a:bodyPr>
          <a:p>
            <a:endParaRPr b="0" lang="en-IN" sz="3200" spc="-1" strike="noStrike">
              <a:latin typeface="Arial"/>
            </a:endParaRPr>
          </a:p>
        </p:txBody>
      </p:sp>
      <p:sp>
        <p:nvSpPr>
          <p:cNvPr id="79" name="PlaceHolder 6"/>
          <p:cNvSpPr>
            <a:spLocks noGrp="1"/>
          </p:cNvSpPr>
          <p:nvPr>
            <p:ph type="body"/>
          </p:nvPr>
        </p:nvSpPr>
        <p:spPr>
          <a:xfrm>
            <a:off x="3463920" y="4424400"/>
            <a:ext cx="2955600" cy="2232000"/>
          </a:xfrm>
          <a:prstGeom prst="rect">
            <a:avLst/>
          </a:prstGeom>
        </p:spPr>
        <p:txBody>
          <a:bodyPr lIns="0" rIns="0" tIns="0" bIns="0">
            <a:normAutofit/>
          </a:bodyPr>
          <a:p>
            <a:endParaRPr b="0" lang="en-IN" sz="3200" spc="-1" strike="noStrike">
              <a:latin typeface="Arial"/>
            </a:endParaRPr>
          </a:p>
        </p:txBody>
      </p:sp>
      <p:sp>
        <p:nvSpPr>
          <p:cNvPr id="80" name="PlaceHolder 7"/>
          <p:cNvSpPr>
            <a:spLocks noGrp="1"/>
          </p:cNvSpPr>
          <p:nvPr>
            <p:ph type="body"/>
          </p:nvPr>
        </p:nvSpPr>
        <p:spPr>
          <a:xfrm>
            <a:off x="6567480" y="4424400"/>
            <a:ext cx="295560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89" name="PlaceHolder 2"/>
          <p:cNvSpPr>
            <a:spLocks noGrp="1"/>
          </p:cNvSpPr>
          <p:nvPr>
            <p:ph type="subTitle"/>
          </p:nvPr>
        </p:nvSpPr>
        <p:spPr>
          <a:xfrm>
            <a:off x="360000" y="1980000"/>
            <a:ext cx="9179280" cy="4679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91" name="PlaceHolder 2"/>
          <p:cNvSpPr>
            <a:spLocks noGrp="1"/>
          </p:cNvSpPr>
          <p:nvPr>
            <p:ph type="body"/>
          </p:nvPr>
        </p:nvSpPr>
        <p:spPr>
          <a:xfrm>
            <a:off x="360000" y="1980000"/>
            <a:ext cx="91792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93"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94"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360000" y="1980000"/>
            <a:ext cx="91792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360000" y="360000"/>
            <a:ext cx="9359280" cy="4169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98"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99"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
        <p:nvSpPr>
          <p:cNvPr id="100"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02"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103"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04" name="PlaceHolder 4"/>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06"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08" name="PlaceHolder 4"/>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10" name="PlaceHolder 2"/>
          <p:cNvSpPr>
            <a:spLocks noGrp="1"/>
          </p:cNvSpPr>
          <p:nvPr>
            <p:ph type="body"/>
          </p:nvPr>
        </p:nvSpPr>
        <p:spPr>
          <a:xfrm>
            <a:off x="360000" y="1980000"/>
            <a:ext cx="9179280" cy="2232000"/>
          </a:xfrm>
          <a:prstGeom prst="rect">
            <a:avLst/>
          </a:prstGeom>
        </p:spPr>
        <p:txBody>
          <a:bodyPr lIns="0" rIns="0" tIns="0" bIns="0">
            <a:normAutofit/>
          </a:bodyPr>
          <a:p>
            <a:endParaRPr b="0" lang="en-IN" sz="3200" spc="-1" strike="noStrike">
              <a:latin typeface="Arial"/>
            </a:endParaRPr>
          </a:p>
        </p:txBody>
      </p:sp>
      <p:sp>
        <p:nvSpPr>
          <p:cNvPr id="111" name="PlaceHolder 3"/>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15"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
        <p:nvSpPr>
          <p:cNvPr id="116" name="PlaceHolder 5"/>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18" name="PlaceHolder 2"/>
          <p:cNvSpPr>
            <a:spLocks noGrp="1"/>
          </p:cNvSpPr>
          <p:nvPr>
            <p:ph type="body"/>
          </p:nvPr>
        </p:nvSpPr>
        <p:spPr>
          <a:xfrm>
            <a:off x="360000" y="1980000"/>
            <a:ext cx="2955600" cy="2232000"/>
          </a:xfrm>
          <a:prstGeom prst="rect">
            <a:avLst/>
          </a:prstGeom>
        </p:spPr>
        <p:txBody>
          <a:bodyPr lIns="0" rIns="0" tIns="0" bIns="0">
            <a:normAutofit/>
          </a:bodyPr>
          <a:p>
            <a:endParaRPr b="0" lang="en-IN" sz="3200" spc="-1" strike="noStrike">
              <a:latin typeface="Arial"/>
            </a:endParaRPr>
          </a:p>
        </p:txBody>
      </p:sp>
      <p:sp>
        <p:nvSpPr>
          <p:cNvPr id="119" name="PlaceHolder 3"/>
          <p:cNvSpPr>
            <a:spLocks noGrp="1"/>
          </p:cNvSpPr>
          <p:nvPr>
            <p:ph type="body"/>
          </p:nvPr>
        </p:nvSpPr>
        <p:spPr>
          <a:xfrm>
            <a:off x="3463920" y="1980000"/>
            <a:ext cx="2955600" cy="2232000"/>
          </a:xfrm>
          <a:prstGeom prst="rect">
            <a:avLst/>
          </a:prstGeom>
        </p:spPr>
        <p:txBody>
          <a:bodyPr lIns="0" rIns="0" tIns="0" bIns="0">
            <a:normAutofit/>
          </a:bodyPr>
          <a:p>
            <a:endParaRPr b="0" lang="en-IN" sz="3200" spc="-1" strike="noStrike">
              <a:latin typeface="Arial"/>
            </a:endParaRPr>
          </a:p>
        </p:txBody>
      </p:sp>
      <p:sp>
        <p:nvSpPr>
          <p:cNvPr id="120" name="PlaceHolder 4"/>
          <p:cNvSpPr>
            <a:spLocks noGrp="1"/>
          </p:cNvSpPr>
          <p:nvPr>
            <p:ph type="body"/>
          </p:nvPr>
        </p:nvSpPr>
        <p:spPr>
          <a:xfrm>
            <a:off x="6567480" y="1980000"/>
            <a:ext cx="2955600" cy="2232000"/>
          </a:xfrm>
          <a:prstGeom prst="rect">
            <a:avLst/>
          </a:prstGeom>
        </p:spPr>
        <p:txBody>
          <a:bodyPr lIns="0" rIns="0" tIns="0" bIns="0">
            <a:normAutofit/>
          </a:bodyPr>
          <a:p>
            <a:endParaRPr b="0" lang="en-IN" sz="3200" spc="-1" strike="noStrike">
              <a:latin typeface="Arial"/>
            </a:endParaRPr>
          </a:p>
        </p:txBody>
      </p:sp>
      <p:sp>
        <p:nvSpPr>
          <p:cNvPr id="121" name="PlaceHolder 5"/>
          <p:cNvSpPr>
            <a:spLocks noGrp="1"/>
          </p:cNvSpPr>
          <p:nvPr>
            <p:ph type="body"/>
          </p:nvPr>
        </p:nvSpPr>
        <p:spPr>
          <a:xfrm>
            <a:off x="360000" y="4424400"/>
            <a:ext cx="2955600" cy="2232000"/>
          </a:xfrm>
          <a:prstGeom prst="rect">
            <a:avLst/>
          </a:prstGeom>
        </p:spPr>
        <p:txBody>
          <a:bodyPr lIns="0" rIns="0" tIns="0" bIns="0">
            <a:normAutofit/>
          </a:bodyPr>
          <a:p>
            <a:endParaRPr b="0" lang="en-IN" sz="3200" spc="-1" strike="noStrike">
              <a:latin typeface="Arial"/>
            </a:endParaRPr>
          </a:p>
        </p:txBody>
      </p:sp>
      <p:sp>
        <p:nvSpPr>
          <p:cNvPr id="122" name="PlaceHolder 6"/>
          <p:cNvSpPr>
            <a:spLocks noGrp="1"/>
          </p:cNvSpPr>
          <p:nvPr>
            <p:ph type="body"/>
          </p:nvPr>
        </p:nvSpPr>
        <p:spPr>
          <a:xfrm>
            <a:off x="3463920" y="4424400"/>
            <a:ext cx="2955600" cy="2232000"/>
          </a:xfrm>
          <a:prstGeom prst="rect">
            <a:avLst/>
          </a:prstGeom>
        </p:spPr>
        <p:txBody>
          <a:bodyPr lIns="0" rIns="0" tIns="0" bIns="0">
            <a:normAutofit/>
          </a:bodyPr>
          <a:p>
            <a:endParaRPr b="0" lang="en-IN" sz="3200" spc="-1" strike="noStrike">
              <a:latin typeface="Arial"/>
            </a:endParaRPr>
          </a:p>
        </p:txBody>
      </p:sp>
      <p:sp>
        <p:nvSpPr>
          <p:cNvPr id="123" name="PlaceHolder 7"/>
          <p:cNvSpPr>
            <a:spLocks noGrp="1"/>
          </p:cNvSpPr>
          <p:nvPr>
            <p:ph type="body"/>
          </p:nvPr>
        </p:nvSpPr>
        <p:spPr>
          <a:xfrm>
            <a:off x="6567480" y="4424400"/>
            <a:ext cx="295560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31" name="PlaceHolder 2"/>
          <p:cNvSpPr>
            <a:spLocks noGrp="1"/>
          </p:cNvSpPr>
          <p:nvPr>
            <p:ph type="subTitle"/>
          </p:nvPr>
        </p:nvSpPr>
        <p:spPr>
          <a:xfrm>
            <a:off x="360000" y="1980000"/>
            <a:ext cx="9179280" cy="4679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33" name="PlaceHolder 2"/>
          <p:cNvSpPr>
            <a:spLocks noGrp="1"/>
          </p:cNvSpPr>
          <p:nvPr>
            <p:ph type="body"/>
          </p:nvPr>
        </p:nvSpPr>
        <p:spPr>
          <a:xfrm>
            <a:off x="360000" y="1980000"/>
            <a:ext cx="91792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35"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136"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360000" y="360000"/>
            <a:ext cx="9359280" cy="4169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40"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41"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
        <p:nvSpPr>
          <p:cNvPr id="142"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44"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145"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46" name="PlaceHolder 4"/>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48"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49"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50" name="PlaceHolder 4"/>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52" name="PlaceHolder 2"/>
          <p:cNvSpPr>
            <a:spLocks noGrp="1"/>
          </p:cNvSpPr>
          <p:nvPr>
            <p:ph type="body"/>
          </p:nvPr>
        </p:nvSpPr>
        <p:spPr>
          <a:xfrm>
            <a:off x="360000" y="1980000"/>
            <a:ext cx="9179280" cy="2232000"/>
          </a:xfrm>
          <a:prstGeom prst="rect">
            <a:avLst/>
          </a:prstGeom>
        </p:spPr>
        <p:txBody>
          <a:bodyPr lIns="0" rIns="0" tIns="0" bIns="0">
            <a:normAutofit/>
          </a:bodyPr>
          <a:p>
            <a:endParaRPr b="0" lang="en-IN" sz="3200" spc="-1" strike="noStrike">
              <a:latin typeface="Arial"/>
            </a:endParaRPr>
          </a:p>
        </p:txBody>
      </p:sp>
      <p:sp>
        <p:nvSpPr>
          <p:cNvPr id="153" name="PlaceHolder 3"/>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55"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56"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57"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
        <p:nvSpPr>
          <p:cNvPr id="158" name="PlaceHolder 5"/>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60" name="PlaceHolder 2"/>
          <p:cNvSpPr>
            <a:spLocks noGrp="1"/>
          </p:cNvSpPr>
          <p:nvPr>
            <p:ph type="body"/>
          </p:nvPr>
        </p:nvSpPr>
        <p:spPr>
          <a:xfrm>
            <a:off x="360000" y="1980000"/>
            <a:ext cx="2955600" cy="2232000"/>
          </a:xfrm>
          <a:prstGeom prst="rect">
            <a:avLst/>
          </a:prstGeom>
        </p:spPr>
        <p:txBody>
          <a:bodyPr lIns="0" rIns="0" tIns="0" bIns="0">
            <a:normAutofit/>
          </a:bodyPr>
          <a:p>
            <a:endParaRPr b="0" lang="en-IN" sz="3200" spc="-1" strike="noStrike">
              <a:latin typeface="Arial"/>
            </a:endParaRPr>
          </a:p>
        </p:txBody>
      </p:sp>
      <p:sp>
        <p:nvSpPr>
          <p:cNvPr id="161" name="PlaceHolder 3"/>
          <p:cNvSpPr>
            <a:spLocks noGrp="1"/>
          </p:cNvSpPr>
          <p:nvPr>
            <p:ph type="body"/>
          </p:nvPr>
        </p:nvSpPr>
        <p:spPr>
          <a:xfrm>
            <a:off x="3463920" y="1980000"/>
            <a:ext cx="2955600" cy="2232000"/>
          </a:xfrm>
          <a:prstGeom prst="rect">
            <a:avLst/>
          </a:prstGeom>
        </p:spPr>
        <p:txBody>
          <a:bodyPr lIns="0" rIns="0" tIns="0" bIns="0">
            <a:normAutofit/>
          </a:bodyPr>
          <a:p>
            <a:endParaRPr b="0" lang="en-IN" sz="3200" spc="-1" strike="noStrike">
              <a:latin typeface="Arial"/>
            </a:endParaRPr>
          </a:p>
        </p:txBody>
      </p:sp>
      <p:sp>
        <p:nvSpPr>
          <p:cNvPr id="162" name="PlaceHolder 4"/>
          <p:cNvSpPr>
            <a:spLocks noGrp="1"/>
          </p:cNvSpPr>
          <p:nvPr>
            <p:ph type="body"/>
          </p:nvPr>
        </p:nvSpPr>
        <p:spPr>
          <a:xfrm>
            <a:off x="6567480" y="1980000"/>
            <a:ext cx="2955600" cy="2232000"/>
          </a:xfrm>
          <a:prstGeom prst="rect">
            <a:avLst/>
          </a:prstGeom>
        </p:spPr>
        <p:txBody>
          <a:bodyPr lIns="0" rIns="0" tIns="0" bIns="0">
            <a:normAutofit/>
          </a:bodyPr>
          <a:p>
            <a:endParaRPr b="0" lang="en-IN" sz="3200" spc="-1" strike="noStrike">
              <a:latin typeface="Arial"/>
            </a:endParaRPr>
          </a:p>
        </p:txBody>
      </p:sp>
      <p:sp>
        <p:nvSpPr>
          <p:cNvPr id="163" name="PlaceHolder 5"/>
          <p:cNvSpPr>
            <a:spLocks noGrp="1"/>
          </p:cNvSpPr>
          <p:nvPr>
            <p:ph type="body"/>
          </p:nvPr>
        </p:nvSpPr>
        <p:spPr>
          <a:xfrm>
            <a:off x="360000" y="4424400"/>
            <a:ext cx="2955600" cy="2232000"/>
          </a:xfrm>
          <a:prstGeom prst="rect">
            <a:avLst/>
          </a:prstGeom>
        </p:spPr>
        <p:txBody>
          <a:bodyPr lIns="0" rIns="0" tIns="0" bIns="0">
            <a:normAutofit/>
          </a:bodyPr>
          <a:p>
            <a:endParaRPr b="0" lang="en-IN" sz="3200" spc="-1" strike="noStrike">
              <a:latin typeface="Arial"/>
            </a:endParaRPr>
          </a:p>
        </p:txBody>
      </p:sp>
      <p:sp>
        <p:nvSpPr>
          <p:cNvPr id="164" name="PlaceHolder 6"/>
          <p:cNvSpPr>
            <a:spLocks noGrp="1"/>
          </p:cNvSpPr>
          <p:nvPr>
            <p:ph type="body"/>
          </p:nvPr>
        </p:nvSpPr>
        <p:spPr>
          <a:xfrm>
            <a:off x="3463920" y="4424400"/>
            <a:ext cx="2955600" cy="2232000"/>
          </a:xfrm>
          <a:prstGeom prst="rect">
            <a:avLst/>
          </a:prstGeom>
        </p:spPr>
        <p:txBody>
          <a:bodyPr lIns="0" rIns="0" tIns="0" bIns="0">
            <a:normAutofit/>
          </a:bodyPr>
          <a:p>
            <a:endParaRPr b="0" lang="en-IN" sz="3200" spc="-1" strike="noStrike">
              <a:latin typeface="Arial"/>
            </a:endParaRPr>
          </a:p>
        </p:txBody>
      </p:sp>
      <p:sp>
        <p:nvSpPr>
          <p:cNvPr id="165" name="PlaceHolder 7"/>
          <p:cNvSpPr>
            <a:spLocks noGrp="1"/>
          </p:cNvSpPr>
          <p:nvPr>
            <p:ph type="body"/>
          </p:nvPr>
        </p:nvSpPr>
        <p:spPr>
          <a:xfrm>
            <a:off x="6567480" y="4424400"/>
            <a:ext cx="295560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0000" y="360000"/>
            <a:ext cx="9359280" cy="4169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9280" cy="125928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360000" y="360000"/>
            <a:ext cx="9359280" cy="8992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 name="PlaceHolder 3"/>
          <p:cNvSpPr>
            <a:spLocks noGrp="1"/>
          </p:cNvSpPr>
          <p:nvPr>
            <p:ph type="body"/>
          </p:nvPr>
        </p:nvSpPr>
        <p:spPr>
          <a:xfrm>
            <a:off x="360000" y="1980000"/>
            <a:ext cx="9179280" cy="4679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9280" cy="125928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9280" cy="53928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9280" cy="53928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9280" cy="53928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4"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0" y="180000"/>
            <a:ext cx="9719280" cy="1259280"/>
          </a:xfrm>
          <a:prstGeom prst="rect">
            <a:avLst/>
          </a:prstGeom>
          <a:solidFill>
            <a:srgbClr val="e74c3c"/>
          </a:solidFill>
          <a:ln w="72000">
            <a:noFill/>
          </a:ln>
        </p:spPr>
        <p:style>
          <a:lnRef idx="0"/>
          <a:fillRef idx="0"/>
          <a:effectRef idx="0"/>
          <a:fontRef idx="minor"/>
        </p:style>
      </p:sp>
      <p:sp>
        <p:nvSpPr>
          <p:cNvPr id="82" name="CustomShape 2"/>
          <p:cNvSpPr/>
          <p:nvPr/>
        </p:nvSpPr>
        <p:spPr>
          <a:xfrm>
            <a:off x="7560000" y="6840000"/>
            <a:ext cx="2519280" cy="539280"/>
          </a:xfrm>
          <a:prstGeom prst="rect">
            <a:avLst/>
          </a:prstGeom>
          <a:solidFill>
            <a:srgbClr val="e74c3c"/>
          </a:solidFill>
          <a:ln w="72000">
            <a:noFill/>
          </a:ln>
        </p:spPr>
        <p:style>
          <a:lnRef idx="0"/>
          <a:fillRef idx="0"/>
          <a:effectRef idx="0"/>
          <a:fontRef idx="minor"/>
        </p:style>
      </p:sp>
      <p:sp>
        <p:nvSpPr>
          <p:cNvPr id="83" name="CustomShape 3"/>
          <p:cNvSpPr/>
          <p:nvPr/>
        </p:nvSpPr>
        <p:spPr>
          <a:xfrm>
            <a:off x="900000" y="6840000"/>
            <a:ext cx="6479280" cy="539280"/>
          </a:xfrm>
          <a:prstGeom prst="rect">
            <a:avLst/>
          </a:prstGeom>
          <a:solidFill>
            <a:srgbClr val="bdc3c7"/>
          </a:solidFill>
          <a:ln w="72000">
            <a:noFill/>
          </a:ln>
        </p:spPr>
        <p:style>
          <a:lnRef idx="0"/>
          <a:fillRef idx="0"/>
          <a:effectRef idx="0"/>
          <a:fontRef idx="minor"/>
        </p:style>
      </p:sp>
      <p:sp>
        <p:nvSpPr>
          <p:cNvPr id="84" name="CustomShape 4"/>
          <p:cNvSpPr/>
          <p:nvPr/>
        </p:nvSpPr>
        <p:spPr>
          <a:xfrm>
            <a:off x="180000" y="6840000"/>
            <a:ext cx="539280" cy="539280"/>
          </a:xfrm>
          <a:prstGeom prst="rect">
            <a:avLst/>
          </a:prstGeom>
          <a:noFill/>
          <a:ln w="72000">
            <a:noFill/>
          </a:ln>
        </p:spPr>
        <p:style>
          <a:lnRef idx="0"/>
          <a:fillRef idx="0"/>
          <a:effectRef idx="0"/>
          <a:fontRef idx="minor"/>
        </p:style>
      </p:sp>
      <p:sp>
        <p:nvSpPr>
          <p:cNvPr id="85" name="PlaceHolder 5"/>
          <p:cNvSpPr>
            <a:spLocks noGrp="1"/>
          </p:cNvSpPr>
          <p:nvPr>
            <p:ph type="title"/>
          </p:nvPr>
        </p:nvSpPr>
        <p:spPr>
          <a:xfrm>
            <a:off x="360000" y="360000"/>
            <a:ext cx="9359280" cy="8992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86" name="PlaceHolder 6"/>
          <p:cNvSpPr>
            <a:spLocks noGrp="1"/>
          </p:cNvSpPr>
          <p:nvPr>
            <p:ph type="body"/>
          </p:nvPr>
        </p:nvSpPr>
        <p:spPr>
          <a:xfrm>
            <a:off x="360000" y="1980000"/>
            <a:ext cx="4479120" cy="4679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87" name="PlaceHolder 7"/>
          <p:cNvSpPr>
            <a:spLocks noGrp="1"/>
          </p:cNvSpPr>
          <p:nvPr>
            <p:ph type="body"/>
          </p:nvPr>
        </p:nvSpPr>
        <p:spPr>
          <a:xfrm>
            <a:off x="5063760" y="1980000"/>
            <a:ext cx="4479120" cy="4679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a:t>
            </a:r>
            <a:r>
              <a:rPr b="0" lang="en-IN" sz="1800" spc="-1" strike="noStrike">
                <a:latin typeface="Arial"/>
              </a:rPr>
              <a:t>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0" y="180000"/>
            <a:ext cx="9719280" cy="1259280"/>
          </a:xfrm>
          <a:prstGeom prst="rect">
            <a:avLst/>
          </a:prstGeom>
          <a:solidFill>
            <a:srgbClr val="e74c3c"/>
          </a:solidFill>
          <a:ln w="72000">
            <a:noFill/>
          </a:ln>
        </p:spPr>
        <p:style>
          <a:lnRef idx="0"/>
          <a:fillRef idx="0"/>
          <a:effectRef idx="0"/>
          <a:fontRef idx="minor"/>
        </p:style>
      </p:sp>
      <p:sp>
        <p:nvSpPr>
          <p:cNvPr id="125" name="CustomShape 2"/>
          <p:cNvSpPr/>
          <p:nvPr/>
        </p:nvSpPr>
        <p:spPr>
          <a:xfrm>
            <a:off x="7560000" y="6840000"/>
            <a:ext cx="2519280" cy="539280"/>
          </a:xfrm>
          <a:prstGeom prst="rect">
            <a:avLst/>
          </a:prstGeom>
          <a:solidFill>
            <a:srgbClr val="e74c3c"/>
          </a:solidFill>
          <a:ln w="72000">
            <a:noFill/>
          </a:ln>
        </p:spPr>
        <p:style>
          <a:lnRef idx="0"/>
          <a:fillRef idx="0"/>
          <a:effectRef idx="0"/>
          <a:fontRef idx="minor"/>
        </p:style>
      </p:sp>
      <p:sp>
        <p:nvSpPr>
          <p:cNvPr id="126" name="CustomShape 3"/>
          <p:cNvSpPr/>
          <p:nvPr/>
        </p:nvSpPr>
        <p:spPr>
          <a:xfrm>
            <a:off x="900000" y="6840000"/>
            <a:ext cx="6479280" cy="539280"/>
          </a:xfrm>
          <a:prstGeom prst="rect">
            <a:avLst/>
          </a:prstGeom>
          <a:solidFill>
            <a:srgbClr val="bdc3c7"/>
          </a:solidFill>
          <a:ln w="72000">
            <a:noFill/>
          </a:ln>
        </p:spPr>
        <p:style>
          <a:lnRef idx="0"/>
          <a:fillRef idx="0"/>
          <a:effectRef idx="0"/>
          <a:fontRef idx="minor"/>
        </p:style>
      </p:sp>
      <p:sp>
        <p:nvSpPr>
          <p:cNvPr id="127" name="CustomShape 4"/>
          <p:cNvSpPr/>
          <p:nvPr/>
        </p:nvSpPr>
        <p:spPr>
          <a:xfrm>
            <a:off x="180000" y="6840000"/>
            <a:ext cx="539280" cy="539280"/>
          </a:xfrm>
          <a:prstGeom prst="rect">
            <a:avLst/>
          </a:prstGeom>
          <a:noFill/>
          <a:ln w="72000">
            <a:noFill/>
          </a:ln>
        </p:spPr>
        <p:style>
          <a:lnRef idx="0"/>
          <a:fillRef idx="0"/>
          <a:effectRef idx="0"/>
          <a:fontRef idx="minor"/>
        </p:style>
      </p:sp>
      <p:sp>
        <p:nvSpPr>
          <p:cNvPr id="128" name="PlaceHolder 5"/>
          <p:cNvSpPr>
            <a:spLocks noGrp="1"/>
          </p:cNvSpPr>
          <p:nvPr>
            <p:ph type="title"/>
          </p:nvPr>
        </p:nvSpPr>
        <p:spPr>
          <a:xfrm>
            <a:off x="360000" y="360000"/>
            <a:ext cx="9359280" cy="8992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29" name="PlaceHolder 6"/>
          <p:cNvSpPr>
            <a:spLocks noGrp="1"/>
          </p:cNvSpPr>
          <p:nvPr>
            <p:ph type="body"/>
          </p:nvPr>
        </p:nvSpPr>
        <p:spPr>
          <a:xfrm>
            <a:off x="360000" y="1980000"/>
            <a:ext cx="9179280" cy="4679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28.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28.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slideLayout" Target="../slideLayouts/slideLayout2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28.xml"/>
</Relationships>
</file>

<file path=ppt/slides/_rels/slide24.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slideLayout" Target="../slideLayouts/slideLayout28.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hyperlink" Target="https://sheng-fang.github.io/2020-05-05-review-googlenet-v1-v4/#5" TargetMode="External"/><Relationship Id="rId2" Type="http://schemas.openxmlformats.org/officeDocument/2006/relationships/hyperlink" Target="https://towardsdatascience.com/a-simple-guide-to-the-versions-of-the-inception-network-7fc52b863202" TargetMode="External"/><Relationship Id="rId3" Type="http://schemas.openxmlformats.org/officeDocument/2006/relationships/hyperlink" Target="https://www.geeksforgeeks.org/inception-v2-and-v3-inception-network-versions/" TargetMode="External"/><Relationship Id="rId4" Type="http://schemas.openxmlformats.org/officeDocument/2006/relationships/hyperlink" Target="https://hackmd.io/@machine-learning/SkD5Xd4DL" TargetMode="External"/><Relationship Id="rId5" Type="http://schemas.openxmlformats.org/officeDocument/2006/relationships/hyperlink" Target="https://www.geeksforgeeks.org/inception-v4-and-inception-resnets/" TargetMode="External"/><Relationship Id="rId6" Type="http://schemas.openxmlformats.org/officeDocument/2006/relationships/hyperlink" Target="https://medium.com/@AnasBrital98/inception-v3-cnn-architecture-explained-691cfb7bba08" TargetMode="External"/><Relationship Id="rId7"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360000" y="333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Inception Versions</a:t>
            </a:r>
            <a:endParaRPr b="0" lang="en-IN" sz="3200" spc="-1" strike="noStrike">
              <a:latin typeface="Arial"/>
            </a:endParaRPr>
          </a:p>
        </p:txBody>
      </p:sp>
      <p:sp>
        <p:nvSpPr>
          <p:cNvPr id="167" name="CustomShape 2"/>
          <p:cNvSpPr/>
          <p:nvPr/>
        </p:nvSpPr>
        <p:spPr>
          <a:xfrm>
            <a:off x="540000" y="4680000"/>
            <a:ext cx="9179280" cy="2519280"/>
          </a:xfrm>
          <a:prstGeom prst="rect">
            <a:avLst/>
          </a:prstGeom>
          <a:noFill/>
          <a:ln>
            <a:noFill/>
          </a:ln>
        </p:spPr>
        <p:style>
          <a:lnRef idx="0"/>
          <a:fillRef idx="0"/>
          <a:effectRef idx="0"/>
          <a:fontRef idx="minor"/>
        </p:style>
        <p:txBody>
          <a:bodyPr lIns="0" rIns="0" tIns="0" bIns="0">
            <a:noAutofit/>
          </a:bodyPr>
          <a:p>
            <a:pPr>
              <a:lnSpc>
                <a:spcPct val="100000"/>
              </a:lnSpc>
            </a:pP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Vignesh</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InceptionV2 architecture</a:t>
            </a:r>
            <a:endParaRPr b="0" lang="en-IN" sz="3200" spc="-1" strike="noStrike">
              <a:latin typeface="Arial"/>
            </a:endParaRPr>
          </a:p>
        </p:txBody>
      </p:sp>
      <p:pic>
        <p:nvPicPr>
          <p:cNvPr id="189" name="" descr=""/>
          <p:cNvPicPr/>
          <p:nvPr/>
        </p:nvPicPr>
        <p:blipFill>
          <a:blip r:embed="rId1"/>
          <a:stretch/>
        </p:blipFill>
        <p:spPr>
          <a:xfrm>
            <a:off x="720000" y="2304000"/>
            <a:ext cx="7919280" cy="34920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Inception V2 blocks</a:t>
            </a:r>
            <a:endParaRPr b="0" lang="en-IN" sz="3200" spc="-1" strike="noStrike">
              <a:latin typeface="Arial"/>
            </a:endParaRPr>
          </a:p>
        </p:txBody>
      </p:sp>
      <p:sp>
        <p:nvSpPr>
          <p:cNvPr id="191"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IN" sz="1200" spc="-1" strike="noStrike">
                <a:solidFill>
                  <a:srgbClr val="1c1c1c"/>
                </a:solidFill>
                <a:latin typeface="Tibetan Machine Uni"/>
                <a:ea typeface="DejaVu Sans"/>
              </a:rPr>
              <a:t>Stem Block</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Inception A block                                                  Inception Resnet A block</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p:txBody>
      </p:sp>
      <p:pic>
        <p:nvPicPr>
          <p:cNvPr id="192" name="" descr=""/>
          <p:cNvPicPr/>
          <p:nvPr/>
        </p:nvPicPr>
        <p:blipFill>
          <a:blip r:embed="rId1"/>
          <a:srcRect l="0" t="17620" r="0" b="16237"/>
          <a:stretch/>
        </p:blipFill>
        <p:spPr>
          <a:xfrm>
            <a:off x="1230840" y="2376000"/>
            <a:ext cx="7120440" cy="1078920"/>
          </a:xfrm>
          <a:prstGeom prst="rect">
            <a:avLst/>
          </a:prstGeom>
          <a:ln>
            <a:noFill/>
          </a:ln>
        </p:spPr>
      </p:pic>
      <p:pic>
        <p:nvPicPr>
          <p:cNvPr id="193" name="" descr=""/>
          <p:cNvPicPr/>
          <p:nvPr/>
        </p:nvPicPr>
        <p:blipFill>
          <a:blip r:embed="rId2"/>
          <a:stretch/>
        </p:blipFill>
        <p:spPr>
          <a:xfrm rot="11400">
            <a:off x="604080" y="4110840"/>
            <a:ext cx="4214880" cy="2519280"/>
          </a:xfrm>
          <a:prstGeom prst="rect">
            <a:avLst/>
          </a:prstGeom>
          <a:ln>
            <a:noFill/>
          </a:ln>
        </p:spPr>
      </p:pic>
      <p:pic>
        <p:nvPicPr>
          <p:cNvPr id="194" name="" descr=""/>
          <p:cNvPicPr/>
          <p:nvPr/>
        </p:nvPicPr>
        <p:blipFill>
          <a:blip r:embed="rId3"/>
          <a:stretch/>
        </p:blipFill>
        <p:spPr>
          <a:xfrm>
            <a:off x="4932000" y="4248000"/>
            <a:ext cx="4686120" cy="22312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360000" y="360000"/>
            <a:ext cx="9359280" cy="899280"/>
          </a:xfrm>
          <a:prstGeom prst="rect">
            <a:avLst/>
          </a:prstGeom>
          <a:noFill/>
          <a:ln>
            <a:noFill/>
          </a:ln>
        </p:spPr>
        <p:style>
          <a:lnRef idx="0"/>
          <a:fillRef idx="0"/>
          <a:effectRef idx="0"/>
          <a:fontRef idx="minor"/>
        </p:style>
      </p:sp>
      <p:sp>
        <p:nvSpPr>
          <p:cNvPr id="196" name="CustomShape 2"/>
          <p:cNvSpPr/>
          <p:nvPr/>
        </p:nvSpPr>
        <p:spPr>
          <a:xfrm>
            <a:off x="360000" y="1980000"/>
            <a:ext cx="4478760" cy="4679280"/>
          </a:xfrm>
          <a:prstGeom prst="rect">
            <a:avLst/>
          </a:prstGeom>
          <a:noFill/>
          <a:ln>
            <a:noFill/>
          </a:ln>
        </p:spPr>
        <p:style>
          <a:lnRef idx="0"/>
          <a:fillRef idx="0"/>
          <a:effectRef idx="0"/>
          <a:fontRef idx="minor"/>
        </p:style>
        <p:txBody>
          <a:bodyPr lIns="0" rIns="0" tIns="0" bIns="0">
            <a:normAutofit fontScale="83000"/>
          </a:bodyPr>
          <a:p>
            <a:pPr>
              <a:lnSpc>
                <a:spcPct val="100000"/>
              </a:lnSpc>
              <a:spcAft>
                <a:spcPts val="1142"/>
              </a:spcAft>
            </a:pPr>
            <a:r>
              <a:rPr b="0" lang="en-IN" sz="1200" spc="-1" strike="noStrike">
                <a:solidFill>
                  <a:srgbClr val="1c1c1c"/>
                </a:solidFill>
                <a:latin typeface="Tibetan Machine Uni"/>
                <a:ea typeface="DejaVu Sans"/>
              </a:rPr>
              <a:t>Inception Resnet B block</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Reduction A</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p:txBody>
      </p:sp>
      <p:sp>
        <p:nvSpPr>
          <p:cNvPr id="197" name="CustomShape 3"/>
          <p:cNvSpPr/>
          <p:nvPr/>
        </p:nvSpPr>
        <p:spPr>
          <a:xfrm>
            <a:off x="5063760" y="1980000"/>
            <a:ext cx="447876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IN" sz="1200" spc="-1" strike="noStrike">
                <a:solidFill>
                  <a:srgbClr val="1c1c1c"/>
                </a:solidFill>
                <a:latin typeface="Tibetan Machine Uni"/>
                <a:ea typeface="DejaVu Sans"/>
              </a:rPr>
              <a:t>Inception Resnet C block</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Reduction B</a:t>
            </a:r>
            <a:endParaRPr b="0" lang="en-IN" sz="1200" spc="-1" strike="noStrike">
              <a:latin typeface="Arial"/>
            </a:endParaRPr>
          </a:p>
        </p:txBody>
      </p:sp>
      <p:pic>
        <p:nvPicPr>
          <p:cNvPr id="198" name="" descr=""/>
          <p:cNvPicPr/>
          <p:nvPr/>
        </p:nvPicPr>
        <p:blipFill>
          <a:blip r:embed="rId1"/>
          <a:srcRect l="0" t="6482" r="0" b="4677"/>
          <a:stretch/>
        </p:blipFill>
        <p:spPr>
          <a:xfrm>
            <a:off x="324000" y="2385000"/>
            <a:ext cx="3995280" cy="1790280"/>
          </a:xfrm>
          <a:prstGeom prst="rect">
            <a:avLst/>
          </a:prstGeom>
          <a:ln>
            <a:noFill/>
          </a:ln>
        </p:spPr>
      </p:pic>
      <p:pic>
        <p:nvPicPr>
          <p:cNvPr id="199" name="" descr=""/>
          <p:cNvPicPr/>
          <p:nvPr/>
        </p:nvPicPr>
        <p:blipFill>
          <a:blip r:embed="rId2"/>
          <a:stretch/>
        </p:blipFill>
        <p:spPr>
          <a:xfrm>
            <a:off x="5076000" y="2462760"/>
            <a:ext cx="4390920" cy="1640520"/>
          </a:xfrm>
          <a:prstGeom prst="rect">
            <a:avLst/>
          </a:prstGeom>
          <a:ln>
            <a:noFill/>
          </a:ln>
        </p:spPr>
      </p:pic>
      <p:pic>
        <p:nvPicPr>
          <p:cNvPr id="200" name="" descr=""/>
          <p:cNvPicPr/>
          <p:nvPr/>
        </p:nvPicPr>
        <p:blipFill>
          <a:blip r:embed="rId3"/>
          <a:stretch/>
        </p:blipFill>
        <p:spPr>
          <a:xfrm>
            <a:off x="435600" y="4536000"/>
            <a:ext cx="3991680" cy="1972800"/>
          </a:xfrm>
          <a:prstGeom prst="rect">
            <a:avLst/>
          </a:prstGeom>
          <a:ln>
            <a:noFill/>
          </a:ln>
        </p:spPr>
      </p:pic>
      <p:pic>
        <p:nvPicPr>
          <p:cNvPr id="201" name="" descr=""/>
          <p:cNvPicPr/>
          <p:nvPr/>
        </p:nvPicPr>
        <p:blipFill>
          <a:blip r:embed="rId4"/>
          <a:stretch/>
        </p:blipFill>
        <p:spPr>
          <a:xfrm>
            <a:off x="5148000" y="4464000"/>
            <a:ext cx="3693240" cy="2094840"/>
          </a:xfrm>
          <a:prstGeom prst="rect">
            <a:avLst/>
          </a:prstGeom>
          <a:ln>
            <a:noFill/>
          </a:ln>
        </p:spPr>
      </p:pic>
      <p:sp>
        <p:nvSpPr>
          <p:cNvPr id="202" name="TextShape 4"/>
          <p:cNvSpPr txBox="1"/>
          <p:nvPr/>
        </p:nvSpPr>
        <p:spPr>
          <a:xfrm>
            <a:off x="864360" y="515160"/>
            <a:ext cx="4679640" cy="564840"/>
          </a:xfrm>
          <a:prstGeom prst="rect">
            <a:avLst/>
          </a:prstGeom>
          <a:noFill/>
          <a:ln>
            <a:noFill/>
          </a:ln>
        </p:spPr>
        <p:txBody>
          <a:bodyPr lIns="90000" rIns="90000" tIns="45000" bIns="45000">
            <a:noAutofit/>
          </a:bodyPr>
          <a:p>
            <a:r>
              <a:rPr b="1" lang="en-IN" sz="3200" spc="-1" strike="noStrike">
                <a:solidFill>
                  <a:srgbClr val="ffffff"/>
                </a:solidFill>
                <a:latin typeface="Noto Sans Black"/>
                <a:ea typeface="DejaVu Sans"/>
              </a:rPr>
              <a:t>Inception V2 blocks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Inception V3</a:t>
            </a:r>
            <a:endParaRPr b="0" lang="en-IN" sz="3200" spc="-1" strike="noStrike">
              <a:latin typeface="Arial"/>
            </a:endParaRPr>
          </a:p>
        </p:txBody>
      </p:sp>
      <p:sp>
        <p:nvSpPr>
          <p:cNvPr id="20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IN" sz="1200" spc="-1" strike="noStrike">
                <a:solidFill>
                  <a:srgbClr val="1c1c1c"/>
                </a:solidFill>
                <a:latin typeface="Tibetan Machine Uni"/>
                <a:ea typeface="DejaVu Sans"/>
              </a:rPr>
              <a:t>- Total – 48 layers deep</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With version 1 and version 2, Inception have introduced </a:t>
            </a:r>
            <a:r>
              <a:rPr b="1" lang="en-IN" sz="1200" spc="-1" strike="noStrike">
                <a:solidFill>
                  <a:srgbClr val="1c1c1c"/>
                </a:solidFill>
                <a:latin typeface="Tibetan Machine Uni"/>
                <a:ea typeface="DejaVu Sans"/>
              </a:rPr>
              <a:t>sparse representation</a:t>
            </a:r>
            <a:r>
              <a:rPr b="0" lang="en-IN" sz="1200" spc="-1" strike="noStrike">
                <a:solidFill>
                  <a:srgbClr val="1c1c1c"/>
                </a:solidFill>
                <a:latin typeface="Tibetan Machine Uni"/>
                <a:ea typeface="DejaVu Sans"/>
              </a:rPr>
              <a:t> to reduce the calculation and </a:t>
            </a:r>
            <a:r>
              <a:rPr b="1" lang="en-IN" sz="1200" spc="-1" strike="noStrike">
                <a:solidFill>
                  <a:srgbClr val="1c1c1c"/>
                </a:solidFill>
                <a:latin typeface="Tibetan Machine Uni"/>
                <a:ea typeface="DejaVu Sans"/>
              </a:rPr>
              <a:t>batch normalization</a:t>
            </a:r>
            <a:r>
              <a:rPr b="0" lang="en-IN" sz="1200" spc="-1" strike="noStrike">
                <a:solidFill>
                  <a:srgbClr val="1c1c1c"/>
                </a:solidFill>
                <a:latin typeface="Tibetan Machine Uni"/>
                <a:ea typeface="DejaVu Sans"/>
              </a:rPr>
              <a:t> to speed up and stabilize the training.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In version 3, the authors want to explore ways to </a:t>
            </a:r>
            <a:r>
              <a:rPr b="1" lang="en-IN" sz="1200" spc="-1" strike="noStrike">
                <a:solidFill>
                  <a:srgbClr val="1c1c1c"/>
                </a:solidFill>
                <a:latin typeface="Tibetan Machine Uni"/>
                <a:ea typeface="DejaVu Sans"/>
              </a:rPr>
              <a:t>scale up networks</a:t>
            </a:r>
            <a:r>
              <a:rPr b="0" lang="en-IN" sz="1200" spc="-1" strike="noStrike">
                <a:solidFill>
                  <a:srgbClr val="1c1c1c"/>
                </a:solidFill>
                <a:latin typeface="Tibetan Machine Uni"/>
                <a:ea typeface="DejaVu Sans"/>
              </a:rPr>
              <a:t> in ways that aim at utilizing the added computation as efficiently as possible by </a:t>
            </a:r>
            <a:r>
              <a:rPr b="1" lang="en-IN" sz="1200" spc="-1" strike="noStrike">
                <a:solidFill>
                  <a:srgbClr val="1c1c1c"/>
                </a:solidFill>
                <a:latin typeface="Tibetan Machine Uni"/>
                <a:ea typeface="DejaVu Sans"/>
              </a:rPr>
              <a:t>suitably factorized convolutions and aggressive regularization</a:t>
            </a: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They give some general design principles according to their large scale experimentation with various architectural.</a:t>
            </a:r>
            <a:endParaRPr b="0" lang="en-IN" sz="1200" spc="-1" strike="noStrike">
              <a:latin typeface="Arial"/>
            </a:endParaRPr>
          </a:p>
          <a:p>
            <a:pPr lvl="1" marL="432000" indent="-215280">
              <a:lnSpc>
                <a:spcPct val="100000"/>
              </a:lnSpc>
              <a:spcAft>
                <a:spcPts val="1134"/>
              </a:spcAft>
              <a:buClr>
                <a:srgbClr val="000000"/>
              </a:buClr>
              <a:buSzPct val="45000"/>
              <a:buFont typeface="Wingdings" charset="2"/>
              <a:buChar char=""/>
            </a:pPr>
            <a:r>
              <a:rPr b="0" lang="en-IN" sz="1200" spc="-1" strike="noStrike">
                <a:solidFill>
                  <a:srgbClr val="1c1c1c"/>
                </a:solidFill>
                <a:latin typeface="Tibetan Machine Uni"/>
                <a:ea typeface="DejaVu Sans"/>
              </a:rPr>
              <a:t>Avoid representational bottlenecks, especially early in the network.</a:t>
            </a:r>
            <a:endParaRPr b="0" lang="en-IN" sz="1200" spc="-1" strike="noStrike">
              <a:latin typeface="Arial"/>
            </a:endParaRPr>
          </a:p>
          <a:p>
            <a:pPr lvl="1" marL="432000" indent="-215280">
              <a:lnSpc>
                <a:spcPct val="100000"/>
              </a:lnSpc>
              <a:spcAft>
                <a:spcPts val="1134"/>
              </a:spcAft>
              <a:buClr>
                <a:srgbClr val="000000"/>
              </a:buClr>
              <a:buSzPct val="45000"/>
              <a:buFont typeface="Wingdings" charset="2"/>
              <a:buChar char=""/>
            </a:pPr>
            <a:r>
              <a:rPr b="0" lang="en-IN" sz="1200" spc="-1" strike="noStrike">
                <a:solidFill>
                  <a:srgbClr val="1c1c1c"/>
                </a:solidFill>
                <a:latin typeface="Tibetan Machine Uni"/>
                <a:ea typeface="DejaVu Sans"/>
              </a:rPr>
              <a:t>Higher dimensional representations are easier to process locally within a network.</a:t>
            </a:r>
            <a:endParaRPr b="0" lang="en-IN" sz="1200" spc="-1" strike="noStrike">
              <a:latin typeface="Arial"/>
            </a:endParaRPr>
          </a:p>
          <a:p>
            <a:pPr lvl="1" marL="432000" indent="-215280">
              <a:lnSpc>
                <a:spcPct val="100000"/>
              </a:lnSpc>
              <a:spcAft>
                <a:spcPts val="1134"/>
              </a:spcAft>
              <a:buClr>
                <a:srgbClr val="000000"/>
              </a:buClr>
              <a:buSzPct val="45000"/>
              <a:buFont typeface="Wingdings" charset="2"/>
              <a:buChar char=""/>
            </a:pPr>
            <a:r>
              <a:rPr b="0" lang="en-IN" sz="1200" spc="-1" strike="noStrike">
                <a:solidFill>
                  <a:srgbClr val="1c1c1c"/>
                </a:solidFill>
                <a:latin typeface="Tibetan Machine Uni"/>
                <a:ea typeface="DejaVu Sans"/>
              </a:rPr>
              <a:t>Spatial aggregation can be done over lower dimensional embeddings without much or any loss in representational power.</a:t>
            </a:r>
            <a:endParaRPr b="0" lang="en-IN" sz="1200" spc="-1" strike="noStrike">
              <a:latin typeface="Arial"/>
            </a:endParaRPr>
          </a:p>
          <a:p>
            <a:pPr lvl="1" marL="432000" indent="-215280">
              <a:lnSpc>
                <a:spcPct val="100000"/>
              </a:lnSpc>
              <a:spcAft>
                <a:spcPts val="1134"/>
              </a:spcAft>
              <a:buClr>
                <a:srgbClr val="000000"/>
              </a:buClr>
              <a:buSzPct val="45000"/>
              <a:buFont typeface="Wingdings" charset="2"/>
              <a:buChar char=""/>
            </a:pPr>
            <a:r>
              <a:rPr b="0" lang="en-IN" sz="1200" spc="-1" strike="noStrike">
                <a:solidFill>
                  <a:srgbClr val="1c1c1c"/>
                </a:solidFill>
                <a:latin typeface="Tibetan Machine Uni"/>
                <a:ea typeface="DejaVu Sans"/>
              </a:rPr>
              <a:t>Balance the width and depth of the network.</a:t>
            </a:r>
            <a:endParaRPr b="0" lang="en-IN" sz="1200" spc="-1" strike="noStrike">
              <a:latin typeface="Arial"/>
            </a:endParaRPr>
          </a:p>
          <a:p>
            <a:pPr marL="216000" indent="-216000">
              <a:lnSpc>
                <a:spcPct val="100000"/>
              </a:lnSpc>
              <a:spcAft>
                <a:spcPts val="1134"/>
              </a:spcAft>
              <a:buClr>
                <a:srgbClr val="1c1c1c"/>
              </a:buClr>
              <a:buFont typeface="Wingdings" charset="2"/>
              <a:buChar char=""/>
            </a:pPr>
            <a:endParaRPr b="0" lang="en-IN" sz="1200" spc="-1" strike="noStrike">
              <a:latin typeface="Arial"/>
            </a:endParaRPr>
          </a:p>
          <a:p>
            <a:pPr>
              <a:lnSpc>
                <a:spcPct val="100000"/>
              </a:lnSpc>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Factorizing convolutions</a:t>
            </a:r>
            <a:endParaRPr b="0" lang="en-IN" sz="3200" spc="-1" strike="noStrike">
              <a:latin typeface="Arial"/>
            </a:endParaRPr>
          </a:p>
        </p:txBody>
      </p:sp>
      <p:sp>
        <p:nvSpPr>
          <p:cNvPr id="20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IN" sz="1200" spc="-1" strike="noStrike">
                <a:solidFill>
                  <a:srgbClr val="1c1c1c"/>
                </a:solidFill>
                <a:latin typeface="Tibetan Machine Uni"/>
                <a:ea typeface="DejaVu Sans"/>
              </a:rPr>
              <a:t>- The major modifications done on the Inception V3 model are</a:t>
            </a:r>
            <a:endParaRPr b="0" lang="en-IN" sz="1200" spc="-1" strike="noStrike">
              <a:latin typeface="Arial"/>
            </a:endParaRPr>
          </a:p>
          <a:p>
            <a:pPr lvl="1" marL="432000" indent="-215280">
              <a:lnSpc>
                <a:spcPct val="100000"/>
              </a:lnSpc>
              <a:spcAft>
                <a:spcPts val="1134"/>
              </a:spcAft>
              <a:buClr>
                <a:srgbClr val="000000"/>
              </a:buClr>
              <a:buSzPct val="45000"/>
              <a:buFont typeface="Wingdings" charset="2"/>
              <a:buChar char=""/>
            </a:pPr>
            <a:r>
              <a:rPr b="1" lang="en-IN" sz="1200" spc="-1" strike="noStrike">
                <a:solidFill>
                  <a:srgbClr val="1c1c1c"/>
                </a:solidFill>
                <a:latin typeface="Tibetan Machine Uni"/>
                <a:ea typeface="DejaVu Sans"/>
              </a:rPr>
              <a:t>Factorization into Smaller Convolutions</a:t>
            </a:r>
            <a:r>
              <a:rPr b="0" lang="en-IN" sz="1200" spc="-1" strike="noStrike">
                <a:solidFill>
                  <a:srgbClr val="1c1c1c"/>
                </a:solidFill>
                <a:latin typeface="Tibetan Machine Uni"/>
                <a:ea typeface="DejaVu Sans"/>
              </a:rPr>
              <a:t> : larger convolutional kernel can be replaced by several times of smaller kernels. In Inception V3, 5×5 convolutional kernel is replace by 2 3×3 convolutional kernel</a:t>
            </a:r>
            <a:endParaRPr b="0" lang="en-IN" sz="1200" spc="-1" strike="noStrike">
              <a:latin typeface="Arial"/>
            </a:endParaRPr>
          </a:p>
          <a:p>
            <a:pPr lvl="1" marL="432000" indent="-215280">
              <a:lnSpc>
                <a:spcPct val="100000"/>
              </a:lnSpc>
              <a:spcAft>
                <a:spcPts val="1134"/>
              </a:spcAft>
              <a:buClr>
                <a:srgbClr val="000000"/>
              </a:buClr>
              <a:buSzPct val="45000"/>
              <a:buFont typeface="Wingdings" charset="2"/>
              <a:buChar char=""/>
            </a:pPr>
            <a:r>
              <a:rPr b="1" lang="en-IN" sz="1200" spc="-1" strike="noStrike">
                <a:solidFill>
                  <a:srgbClr val="1c1c1c"/>
                </a:solidFill>
                <a:latin typeface="Tibetan Machine Uni"/>
                <a:ea typeface="DejaVu Sans"/>
              </a:rPr>
              <a:t>Spatial Factorization into Asymmetric Convolutions</a:t>
            </a:r>
            <a:r>
              <a:rPr b="0" lang="en-IN" sz="1200" spc="-1" strike="noStrike">
                <a:solidFill>
                  <a:srgbClr val="1c1c1c"/>
                </a:solidFill>
                <a:latin typeface="Tibetan Machine Uni"/>
                <a:ea typeface="DejaVu Sans"/>
              </a:rPr>
              <a:t> : replace any n × n convolution by a 1 × n convolution followed by a n × 1 convolution and the computational cost saving increases dramatically as n grows</a:t>
            </a:r>
            <a:endParaRPr b="0" lang="en-IN" sz="1200" spc="-1" strike="noStrike">
              <a:latin typeface="Arial"/>
            </a:endParaRPr>
          </a:p>
          <a:p>
            <a:pPr lvl="1" marL="432000" indent="-215280">
              <a:lnSpc>
                <a:spcPct val="100000"/>
              </a:lnSpc>
              <a:spcAft>
                <a:spcPts val="1134"/>
              </a:spcAft>
              <a:buClr>
                <a:srgbClr val="000000"/>
              </a:buClr>
              <a:buSzPct val="45000"/>
              <a:buFont typeface="Wingdings" charset="2"/>
              <a:buChar char=""/>
            </a:pPr>
            <a:r>
              <a:rPr b="1" lang="en-IN" sz="1200" spc="-1" strike="noStrike">
                <a:solidFill>
                  <a:srgbClr val="1c1c1c"/>
                </a:solidFill>
                <a:latin typeface="Tibetan Machine Uni"/>
                <a:ea typeface="DejaVu Sans"/>
              </a:rPr>
              <a:t>Utility of Auxiliary Classifiers </a:t>
            </a:r>
            <a:r>
              <a:rPr b="0" lang="en-IN" sz="1200" spc="-1" strike="noStrike">
                <a:solidFill>
                  <a:srgbClr val="1c1c1c"/>
                </a:solidFill>
                <a:latin typeface="Tibetan Machine Uni"/>
                <a:ea typeface="DejaVu Sans"/>
              </a:rPr>
              <a:t>: for faster model convergence only during training.</a:t>
            </a:r>
            <a:r>
              <a:rPr b="1" lang="en-IN" sz="1200" spc="-1" strike="noStrike">
                <a:solidFill>
                  <a:srgbClr val="1c1c1c"/>
                </a:solidFill>
                <a:latin typeface="Tibetan Machine Uni"/>
                <a:ea typeface="DejaVu Sans"/>
              </a:rPr>
              <a:t> </a:t>
            </a:r>
            <a:endParaRPr b="0" lang="en-IN" sz="1200" spc="-1" strike="noStrike">
              <a:latin typeface="Arial"/>
            </a:endParaRPr>
          </a:p>
          <a:p>
            <a:pPr lvl="1" marL="432000" indent="-215280">
              <a:lnSpc>
                <a:spcPct val="100000"/>
              </a:lnSpc>
              <a:spcAft>
                <a:spcPts val="1134"/>
              </a:spcAft>
              <a:buClr>
                <a:srgbClr val="000000"/>
              </a:buClr>
              <a:buSzPct val="45000"/>
              <a:buFont typeface="Wingdings" charset="2"/>
              <a:buChar char=""/>
            </a:pPr>
            <a:r>
              <a:rPr b="1" lang="en-IN" sz="1200" spc="-1" strike="noStrike">
                <a:solidFill>
                  <a:srgbClr val="1c1c1c"/>
                </a:solidFill>
                <a:latin typeface="Tibetan Machine Uni"/>
                <a:ea typeface="DejaVu Sans"/>
              </a:rPr>
              <a:t>Efficient Grid Size Reduction</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The ideas of factorizing convolutions come from the discuss between added computation and benefits. For instance,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the computation of a 5×5 convolutional kernel is 26/9 = 2.78 times of the one of 3×3 convolutional kernel.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However, the similar results of applying 5×5 convolutional kernel can be achieved by applying 2 times 3×</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3 convolutional kernel. Meanwhile, the computation is less (9 + 9 &lt; 25).</a:t>
            </a:r>
            <a:endParaRPr b="0" lang="en-IN" sz="1200" spc="-1" strike="noStrike">
              <a:latin typeface="Arial"/>
            </a:endParaRPr>
          </a:p>
          <a:p>
            <a:pPr>
              <a:lnSpc>
                <a:spcPct val="100000"/>
              </a:lnSpc>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360000" y="360000"/>
            <a:ext cx="9359280" cy="899280"/>
          </a:xfrm>
          <a:prstGeom prst="rect">
            <a:avLst/>
          </a:prstGeom>
          <a:noFill/>
          <a:ln>
            <a:noFill/>
          </a:ln>
        </p:spPr>
        <p:style>
          <a:lnRef idx="0"/>
          <a:fillRef idx="0"/>
          <a:effectRef idx="0"/>
          <a:fontRef idx="minor"/>
        </p:style>
      </p:sp>
      <p:sp>
        <p:nvSpPr>
          <p:cNvPr id="20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78000"/>
          </a:bodyPr>
          <a:p>
            <a:pPr>
              <a:lnSpc>
                <a:spcPct val="100000"/>
              </a:lnSpc>
              <a:spcAft>
                <a:spcPts val="1142"/>
              </a:spcAft>
            </a:pPr>
            <a:r>
              <a:rPr b="1" lang="en-IN" sz="1100" spc="-1" strike="noStrike">
                <a:solidFill>
                  <a:srgbClr val="1c1c1c"/>
                </a:solidFill>
                <a:latin typeface="Tibetan Machine Uni"/>
                <a:ea typeface="DejaVu Sans"/>
              </a:rPr>
              <a:t>Efficient grid size reduction</a:t>
            </a:r>
            <a:endParaRPr b="0" lang="en-IN" sz="1100" spc="-1" strike="noStrike">
              <a:latin typeface="Arial"/>
            </a:endParaRPr>
          </a:p>
          <a:p>
            <a:pPr>
              <a:lnSpc>
                <a:spcPct val="100000"/>
              </a:lnSpc>
              <a:spcAft>
                <a:spcPts val="1142"/>
              </a:spcAft>
            </a:pPr>
            <a:r>
              <a:rPr b="0" lang="en-IN" sz="1100" spc="-1" strike="noStrike">
                <a:solidFill>
                  <a:srgbClr val="1c1c1c"/>
                </a:solidFill>
                <a:latin typeface="Tibetan Machine Uni"/>
                <a:ea typeface="DejaVu Sans"/>
              </a:rPr>
              <a:t>Traditionally, convolutional networks use some pooling before convolution operations to reduce the gride size of the feature maps. Problem is, it can introduce a representational bottleneck.The authors think that increasing the number of filters (expand the filter bank) remove the representational bottleneck. This is achieved by the inception module.</a:t>
            </a:r>
            <a:endParaRPr b="0" lang="en-IN" sz="1100" spc="-1" strike="noStrike">
              <a:latin typeface="Arial"/>
            </a:endParaRPr>
          </a:p>
          <a:p>
            <a:pPr>
              <a:lnSpc>
                <a:spcPct val="100000"/>
              </a:lnSpc>
              <a:spcAft>
                <a:spcPts val="1142"/>
              </a:spcAft>
            </a:pPr>
            <a:endParaRPr b="0" lang="en-IN" sz="1100" spc="-1" strike="noStrike">
              <a:latin typeface="Arial"/>
            </a:endParaRPr>
          </a:p>
          <a:p>
            <a:pPr>
              <a:lnSpc>
                <a:spcPct val="100000"/>
              </a:lnSpc>
              <a:spcAft>
                <a:spcPts val="1142"/>
              </a:spcAft>
            </a:pPr>
            <a:endParaRPr b="0" lang="en-IN" sz="1100" spc="-1" strike="noStrike">
              <a:latin typeface="Arial"/>
            </a:endParaRPr>
          </a:p>
          <a:p>
            <a:pPr>
              <a:lnSpc>
                <a:spcPct val="100000"/>
              </a:lnSpc>
              <a:spcAft>
                <a:spcPts val="1142"/>
              </a:spcAft>
            </a:pPr>
            <a:endParaRPr b="0" lang="en-IN" sz="1100" spc="-1" strike="noStrike">
              <a:latin typeface="Arial"/>
            </a:endParaRPr>
          </a:p>
          <a:p>
            <a:pPr>
              <a:lnSpc>
                <a:spcPct val="100000"/>
              </a:lnSpc>
              <a:spcAft>
                <a:spcPts val="1142"/>
              </a:spcAft>
            </a:pPr>
            <a:endParaRPr b="0" lang="en-IN" sz="1100" spc="-1" strike="noStrike">
              <a:latin typeface="Arial"/>
            </a:endParaRPr>
          </a:p>
          <a:p>
            <a:pPr>
              <a:lnSpc>
                <a:spcPct val="100000"/>
              </a:lnSpc>
              <a:spcAft>
                <a:spcPts val="1142"/>
              </a:spcAft>
            </a:pPr>
            <a:r>
              <a:rPr b="0" lang="en-IN" sz="1100" spc="-1" strike="noStrike">
                <a:solidFill>
                  <a:srgbClr val="1c1c1c"/>
                </a:solidFill>
                <a:latin typeface="Tibetan Machine Uni"/>
                <a:ea typeface="DejaVu Sans"/>
              </a:rPr>
              <a:t>The right side is more expensive so they proposed another solution that reduces the computational cost while eliminating the bottleneck </a:t>
            </a:r>
            <a:r>
              <a:rPr b="1" lang="en-IN" sz="1100" spc="-1" strike="noStrike">
                <a:solidFill>
                  <a:srgbClr val="1c1c1c"/>
                </a:solidFill>
                <a:latin typeface="Tibetan Machine Uni"/>
                <a:ea typeface="DejaVu Sans"/>
              </a:rPr>
              <a:t>(by using 2 parallel stride 2 pooling/convolution blocks)</a:t>
            </a:r>
            <a:r>
              <a:rPr b="0" lang="en-IN" sz="1100" spc="-1" strike="noStrike">
                <a:solidFill>
                  <a:srgbClr val="1c1c1c"/>
                </a:solidFill>
                <a:latin typeface="Tibetan Machine Uni"/>
                <a:ea typeface="DejaVu Sans"/>
              </a:rPr>
              <a:t>.</a:t>
            </a:r>
            <a:endParaRPr b="0" lang="en-IN" sz="1100" spc="-1" strike="noStrike">
              <a:latin typeface="Arial"/>
            </a:endParaRPr>
          </a:p>
          <a:p>
            <a:pPr>
              <a:lnSpc>
                <a:spcPct val="100000"/>
              </a:lnSpc>
              <a:spcAft>
                <a:spcPts val="1142"/>
              </a:spcAft>
            </a:pPr>
            <a:r>
              <a:rPr b="1" lang="en-IN" sz="1100" spc="-1" strike="noStrike">
                <a:solidFill>
                  <a:srgbClr val="1c1c1c"/>
                </a:solidFill>
                <a:latin typeface="Tibetan Machine Uni"/>
                <a:ea typeface="DejaVu Sans"/>
              </a:rPr>
              <a:t>Label Smoothing</a:t>
            </a:r>
            <a:endParaRPr b="0" lang="en-IN" sz="1100" spc="-1" strike="noStrike">
              <a:latin typeface="Arial"/>
            </a:endParaRPr>
          </a:p>
          <a:p>
            <a:pPr>
              <a:lnSpc>
                <a:spcPct val="100000"/>
              </a:lnSpc>
              <a:spcAft>
                <a:spcPts val="1142"/>
              </a:spcAft>
            </a:pPr>
            <a:r>
              <a:rPr b="0" lang="en-IN" sz="1100" spc="-1" strike="noStrike">
                <a:solidFill>
                  <a:srgbClr val="1c1c1c"/>
                </a:solidFill>
                <a:latin typeface="Tibetan Machine Uni"/>
                <a:ea typeface="DejaVu Sans"/>
              </a:rPr>
              <a:t>A type of </a:t>
            </a:r>
            <a:r>
              <a:rPr b="1" lang="en-IN" sz="1100" spc="-1" strike="noStrike">
                <a:solidFill>
                  <a:srgbClr val="1c1c1c"/>
                </a:solidFill>
                <a:latin typeface="Tibetan Machine Uni"/>
                <a:ea typeface="DejaVu Sans"/>
              </a:rPr>
              <a:t>regularizing component</a:t>
            </a:r>
            <a:r>
              <a:rPr b="0" lang="en-IN" sz="1100" spc="-1" strike="noStrike">
                <a:solidFill>
                  <a:srgbClr val="1c1c1c"/>
                </a:solidFill>
                <a:latin typeface="Tibetan Machine Uni"/>
                <a:ea typeface="DejaVu Sans"/>
              </a:rPr>
              <a:t> added to the loss formula that </a:t>
            </a:r>
            <a:r>
              <a:rPr b="1" lang="en-IN" sz="1100" spc="-1" strike="noStrike">
                <a:solidFill>
                  <a:srgbClr val="1c1c1c"/>
                </a:solidFill>
                <a:latin typeface="Tibetan Machine Uni"/>
                <a:ea typeface="DejaVu Sans"/>
              </a:rPr>
              <a:t>prevents the network from becoming too confident about a class</a:t>
            </a:r>
            <a:r>
              <a:rPr b="0" lang="en-IN" sz="1100" spc="-1" strike="noStrike">
                <a:solidFill>
                  <a:srgbClr val="1c1c1c"/>
                </a:solidFill>
                <a:latin typeface="Tibetan Machine Uni"/>
                <a:ea typeface="DejaVu Sans"/>
              </a:rPr>
              <a:t>. Prevents over fitting.</a:t>
            </a:r>
            <a:endParaRPr b="0" lang="en-IN" sz="1100" spc="-1" strike="noStrike">
              <a:latin typeface="Arial"/>
            </a:endParaRPr>
          </a:p>
          <a:p>
            <a:pPr>
              <a:lnSpc>
                <a:spcPct val="100000"/>
              </a:lnSpc>
              <a:spcAft>
                <a:spcPts val="1142"/>
              </a:spcAft>
            </a:pPr>
            <a:r>
              <a:rPr b="1" lang="en-IN" sz="1100" spc="-1" strike="noStrike">
                <a:solidFill>
                  <a:srgbClr val="1c1c1c"/>
                </a:solidFill>
                <a:latin typeface="Tibetan Machine Uni"/>
                <a:ea typeface="DejaVu Sans"/>
              </a:rPr>
              <a:t>Deal with low resolution image</a:t>
            </a:r>
            <a:endParaRPr b="0" lang="en-IN" sz="1100" spc="-1" strike="noStrike">
              <a:latin typeface="Arial"/>
            </a:endParaRPr>
          </a:p>
          <a:p>
            <a:pPr marL="216000" indent="-215280">
              <a:lnSpc>
                <a:spcPct val="100000"/>
              </a:lnSpc>
              <a:spcAft>
                <a:spcPts val="1142"/>
              </a:spcAft>
              <a:buClr>
                <a:srgbClr val="000000"/>
              </a:buClr>
              <a:buSzPct val="45000"/>
              <a:buFont typeface="Wingdings" charset="2"/>
              <a:buChar char=""/>
            </a:pPr>
            <a:r>
              <a:rPr b="0" lang="en-IN" sz="1100" spc="-1" strike="noStrike">
                <a:solidFill>
                  <a:srgbClr val="1c1c1c"/>
                </a:solidFill>
                <a:latin typeface="Tibetan Machine Uni"/>
                <a:ea typeface="DejaVu Sans"/>
              </a:rPr>
              <a:t>One simple way to ensure constant effort is to </a:t>
            </a:r>
            <a:r>
              <a:rPr b="1" lang="en-IN" sz="1100" spc="-1" strike="noStrike">
                <a:solidFill>
                  <a:srgbClr val="1c1c1c"/>
                </a:solidFill>
                <a:latin typeface="Tibetan Machine Uni"/>
                <a:ea typeface="DejaVu Sans"/>
              </a:rPr>
              <a:t>reduce the strides of the first two layer in the case of lower resolution input</a:t>
            </a:r>
            <a:r>
              <a:rPr b="0" lang="en-IN" sz="1100" spc="-1" strike="noStrike">
                <a:solidFill>
                  <a:srgbClr val="1c1c1c"/>
                </a:solidFill>
                <a:latin typeface="Tibetan Machine Uni"/>
                <a:ea typeface="DejaVu Sans"/>
              </a:rPr>
              <a:t>, or by simply removing the first pooling layer of the network.</a:t>
            </a:r>
            <a:endParaRPr b="0" lang="en-IN" sz="1100" spc="-1" strike="noStrike">
              <a:latin typeface="Arial"/>
            </a:endParaRPr>
          </a:p>
        </p:txBody>
      </p:sp>
      <p:pic>
        <p:nvPicPr>
          <p:cNvPr id="209" name="" descr=""/>
          <p:cNvPicPr/>
          <p:nvPr/>
        </p:nvPicPr>
        <p:blipFill>
          <a:blip r:embed="rId1"/>
          <a:stretch/>
        </p:blipFill>
        <p:spPr>
          <a:xfrm>
            <a:off x="2952000" y="2808000"/>
            <a:ext cx="2349000" cy="1356120"/>
          </a:xfrm>
          <a:prstGeom prst="rect">
            <a:avLst/>
          </a:prstGeom>
          <a:ln>
            <a:noFill/>
          </a:ln>
        </p:spPr>
      </p:pic>
      <p:sp>
        <p:nvSpPr>
          <p:cNvPr id="210" name="TextShape 3"/>
          <p:cNvSpPr txBox="1"/>
          <p:nvPr/>
        </p:nvSpPr>
        <p:spPr>
          <a:xfrm>
            <a:off x="504000" y="504000"/>
            <a:ext cx="5892840" cy="564840"/>
          </a:xfrm>
          <a:prstGeom prst="rect">
            <a:avLst/>
          </a:prstGeom>
          <a:noFill/>
          <a:ln>
            <a:noFill/>
          </a:ln>
        </p:spPr>
        <p:txBody>
          <a:bodyPr lIns="90000" rIns="90000" tIns="45000" bIns="45000">
            <a:noAutofit/>
          </a:bodyPr>
          <a:p>
            <a:r>
              <a:rPr b="1" lang="en-IN" sz="3200" spc="-1" strike="noStrike">
                <a:solidFill>
                  <a:srgbClr val="ffffff"/>
                </a:solidFill>
                <a:latin typeface="Noto Sans Black"/>
                <a:ea typeface="DejaVu Sans"/>
              </a:rPr>
              <a:t>InceptionV3 techniques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360000" y="360000"/>
            <a:ext cx="9359280" cy="899280"/>
          </a:xfrm>
          <a:prstGeom prst="rect">
            <a:avLst/>
          </a:prstGeom>
          <a:noFill/>
          <a:ln>
            <a:noFill/>
          </a:ln>
        </p:spPr>
        <p:style>
          <a:lnRef idx="0"/>
          <a:fillRef idx="0"/>
          <a:effectRef idx="0"/>
          <a:fontRef idx="minor"/>
        </p:style>
      </p:sp>
      <p:sp>
        <p:nvSpPr>
          <p:cNvPr id="21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IN" sz="1000" spc="-1" strike="noStrike">
                <a:solidFill>
                  <a:srgbClr val="1c1c1c"/>
                </a:solidFill>
                <a:latin typeface="Tibetan Machine Uni"/>
                <a:ea typeface="DejaVu Sans"/>
              </a:rPr>
              <a:t>Factorization in to smaller convolutions   </a:t>
            </a:r>
            <a:r>
              <a:rPr b="0" lang="en-IN" sz="1000" spc="-1" strike="noStrike">
                <a:solidFill>
                  <a:srgbClr val="1c1c1c"/>
                </a:solidFill>
                <a:latin typeface="Tibetan Machine Uni"/>
                <a:ea typeface="DejaVu Sans"/>
              </a:rPr>
              <a:t>           </a:t>
            </a:r>
            <a:r>
              <a:rPr b="1" lang="en-IN" sz="1000" spc="-1" strike="noStrike">
                <a:solidFill>
                  <a:srgbClr val="1c1c1c"/>
                </a:solidFill>
                <a:latin typeface="Tibetan Machine Uni"/>
                <a:ea typeface="DejaVu Sans"/>
              </a:rPr>
              <a:t>Asymmetric Convolutions                       Final inception module</a:t>
            </a:r>
            <a:endParaRPr b="0" lang="en-IN" sz="1000" spc="-1" strike="noStrike">
              <a:latin typeface="Arial"/>
            </a:endParaRPr>
          </a:p>
          <a:p>
            <a:pPr>
              <a:lnSpc>
                <a:spcPct val="100000"/>
              </a:lnSpc>
              <a:spcAft>
                <a:spcPts val="1142"/>
              </a:spcAft>
            </a:pPr>
            <a:r>
              <a:rPr b="0" lang="en-IN" sz="1000" spc="-1" strike="noStrike">
                <a:solidFill>
                  <a:srgbClr val="1c1c1c"/>
                </a:solidFill>
                <a:latin typeface="Tibetan Machine Uni"/>
                <a:ea typeface="DejaVu Sans"/>
              </a:rPr>
              <a:t>5×5 convolutional layer was replaced by          replace the 3×3 convolutions with a 1×3         Applying previous 2 techniques</a:t>
            </a:r>
            <a:endParaRPr b="0" lang="en-IN" sz="1000" spc="-1" strike="noStrike">
              <a:latin typeface="Arial"/>
            </a:endParaRPr>
          </a:p>
          <a:p>
            <a:pPr>
              <a:lnSpc>
                <a:spcPct val="100000"/>
              </a:lnSpc>
              <a:spcAft>
                <a:spcPts val="1142"/>
              </a:spcAft>
            </a:pPr>
            <a:r>
              <a:rPr b="0" lang="en-IN" sz="1000" spc="-1" strike="noStrike">
                <a:solidFill>
                  <a:srgbClr val="1c1c1c"/>
                </a:solidFill>
                <a:latin typeface="Tibetan Machine Uni"/>
                <a:ea typeface="DejaVu Sans"/>
              </a:rPr>
              <a:t>two 3×3 convolutional layers                    convolution followed by a 3×1 convolution</a:t>
            </a:r>
            <a:endParaRPr b="0" lang="en-IN" sz="1000" spc="-1" strike="noStrike">
              <a:latin typeface="Arial"/>
            </a:endParaRPr>
          </a:p>
        </p:txBody>
      </p:sp>
      <p:pic>
        <p:nvPicPr>
          <p:cNvPr id="213" name="" descr=""/>
          <p:cNvPicPr/>
          <p:nvPr/>
        </p:nvPicPr>
        <p:blipFill>
          <a:blip r:embed="rId1"/>
          <a:stretch/>
        </p:blipFill>
        <p:spPr>
          <a:xfrm>
            <a:off x="360000" y="3384000"/>
            <a:ext cx="2766600" cy="2552760"/>
          </a:xfrm>
          <a:prstGeom prst="rect">
            <a:avLst/>
          </a:prstGeom>
          <a:ln>
            <a:noFill/>
          </a:ln>
        </p:spPr>
      </p:pic>
      <p:pic>
        <p:nvPicPr>
          <p:cNvPr id="214" name="" descr=""/>
          <p:cNvPicPr/>
          <p:nvPr/>
        </p:nvPicPr>
        <p:blipFill>
          <a:blip r:embed="rId2"/>
          <a:stretch/>
        </p:blipFill>
        <p:spPr>
          <a:xfrm>
            <a:off x="3689280" y="3141720"/>
            <a:ext cx="2286000" cy="3121560"/>
          </a:xfrm>
          <a:prstGeom prst="rect">
            <a:avLst/>
          </a:prstGeom>
          <a:ln>
            <a:noFill/>
          </a:ln>
        </p:spPr>
      </p:pic>
      <p:pic>
        <p:nvPicPr>
          <p:cNvPr id="215" name="" descr=""/>
          <p:cNvPicPr/>
          <p:nvPr/>
        </p:nvPicPr>
        <p:blipFill>
          <a:blip r:embed="rId3"/>
          <a:stretch/>
        </p:blipFill>
        <p:spPr>
          <a:xfrm>
            <a:off x="6486840" y="3564000"/>
            <a:ext cx="2872440" cy="2375280"/>
          </a:xfrm>
          <a:prstGeom prst="rect">
            <a:avLst/>
          </a:prstGeom>
          <a:ln>
            <a:noFill/>
          </a:ln>
        </p:spPr>
      </p:pic>
      <p:sp>
        <p:nvSpPr>
          <p:cNvPr id="216" name="TextShape 3"/>
          <p:cNvSpPr txBox="1"/>
          <p:nvPr/>
        </p:nvSpPr>
        <p:spPr>
          <a:xfrm>
            <a:off x="227160" y="515160"/>
            <a:ext cx="5892840" cy="564840"/>
          </a:xfrm>
          <a:prstGeom prst="rect">
            <a:avLst/>
          </a:prstGeom>
          <a:noFill/>
          <a:ln>
            <a:noFill/>
          </a:ln>
        </p:spPr>
        <p:txBody>
          <a:bodyPr lIns="90000" rIns="90000" tIns="45000" bIns="45000">
            <a:noAutofit/>
          </a:bodyPr>
          <a:p>
            <a:r>
              <a:rPr b="1" lang="en-IN" sz="3200" spc="-1" strike="noStrike">
                <a:solidFill>
                  <a:srgbClr val="ffffff"/>
                </a:solidFill>
                <a:latin typeface="Noto Sans Black"/>
                <a:ea typeface="DejaVu Sans"/>
              </a:rPr>
              <a:t>InceptionV3 blocks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InceptionV3 Architecture</a:t>
            </a:r>
            <a:endParaRPr b="0" lang="en-IN" sz="3200" spc="-1" strike="noStrike">
              <a:latin typeface="Arial"/>
            </a:endParaRPr>
          </a:p>
        </p:txBody>
      </p:sp>
      <p:pic>
        <p:nvPicPr>
          <p:cNvPr id="218" name="" descr=""/>
          <p:cNvPicPr/>
          <p:nvPr/>
        </p:nvPicPr>
        <p:blipFill>
          <a:blip r:embed="rId1"/>
          <a:stretch/>
        </p:blipFill>
        <p:spPr>
          <a:xfrm>
            <a:off x="648000" y="1677600"/>
            <a:ext cx="8110440" cy="49816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360000" y="360000"/>
            <a:ext cx="9359280" cy="899280"/>
          </a:xfrm>
          <a:prstGeom prst="rect">
            <a:avLst/>
          </a:prstGeom>
          <a:noFill/>
          <a:ln>
            <a:noFill/>
          </a:ln>
        </p:spPr>
        <p:style>
          <a:lnRef idx="0"/>
          <a:fillRef idx="0"/>
          <a:effectRef idx="0"/>
          <a:fontRef idx="minor"/>
        </p:style>
      </p:sp>
      <p:sp>
        <p:nvSpPr>
          <p:cNvPr id="220" name="CustomShape 2"/>
          <p:cNvSpPr/>
          <p:nvPr/>
        </p:nvSpPr>
        <p:spPr>
          <a:xfrm>
            <a:off x="360000" y="1980000"/>
            <a:ext cx="447876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IN" sz="1200" spc="-1" strike="noStrike">
                <a:solidFill>
                  <a:srgbClr val="1c1c1c"/>
                </a:solidFill>
                <a:latin typeface="Tibetan Machine Uni"/>
                <a:ea typeface="DejaVu Sans"/>
              </a:rPr>
              <a:t>Stem block</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endParaRPr b="0" lang="en-IN" sz="1200" spc="-1" strike="noStrike">
              <a:latin typeface="Arial"/>
            </a:endParaRPr>
          </a:p>
          <a:p>
            <a:pPr>
              <a:lnSpc>
                <a:spcPct val="100000"/>
              </a:lnSpc>
              <a:spcAft>
                <a:spcPts val="1142"/>
              </a:spcAft>
            </a:pP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Inception A </a:t>
            </a:r>
            <a:r>
              <a:rPr b="0" lang="en-IN" sz="1200" spc="-1" strike="noStrike">
                <a:solidFill>
                  <a:srgbClr val="1c1c1c"/>
                </a:solidFill>
                <a:latin typeface="Tibetan Machine Uni"/>
                <a:ea typeface="DejaVu Sans"/>
              </a:rPr>
              <a:t>	</a:t>
            </a:r>
            <a:r>
              <a:rPr b="0" lang="en-IN" sz="1200" spc="-1" strike="noStrike">
                <a:solidFill>
                  <a:srgbClr val="1c1c1c"/>
                </a:solidFill>
                <a:latin typeface="Tibetan Machine Uni"/>
                <a:ea typeface="DejaVu Sans"/>
              </a:rPr>
              <a:t>	</a:t>
            </a:r>
            <a:r>
              <a:rPr b="0" lang="en-IN" sz="1200" spc="-1" strike="noStrike">
                <a:solidFill>
                  <a:srgbClr val="1c1c1c"/>
                </a:solidFill>
                <a:latin typeface="Tibetan Machine Uni"/>
                <a:ea typeface="DejaVu Sans"/>
              </a:rPr>
              <a:t>	</a:t>
            </a:r>
            <a:r>
              <a:rPr b="0" lang="en-IN" sz="1200" spc="-1" strike="noStrike">
                <a:solidFill>
                  <a:srgbClr val="1c1c1c"/>
                </a:solidFill>
                <a:latin typeface="Tibetan Machine Uni"/>
                <a:ea typeface="DejaVu Sans"/>
              </a:rPr>
              <a:t>	</a:t>
            </a:r>
            <a:r>
              <a:rPr b="0" lang="en-IN" sz="1200" spc="-1" strike="noStrike">
                <a:solidFill>
                  <a:srgbClr val="1c1c1c"/>
                </a:solidFill>
                <a:latin typeface="Tibetan Machine Uni"/>
                <a:ea typeface="DejaVu Sans"/>
              </a:rPr>
              <a:t>	</a:t>
            </a:r>
            <a:r>
              <a:rPr b="0" lang="en-IN" sz="1200" spc="-1" strike="noStrike">
                <a:solidFill>
                  <a:srgbClr val="1c1c1c"/>
                </a:solidFill>
                <a:latin typeface="Tibetan Machine Uni"/>
                <a:ea typeface="DejaVu Sans"/>
              </a:rPr>
              <a:t>	</a:t>
            </a:r>
            <a:r>
              <a:rPr b="0" lang="en-IN" sz="1200" spc="-1" strike="noStrike">
                <a:solidFill>
                  <a:srgbClr val="1c1c1c"/>
                </a:solidFill>
                <a:latin typeface="Tibetan Machine Uni"/>
                <a:ea typeface="DejaVu Sans"/>
              </a:rPr>
              <a:t>	</a:t>
            </a:r>
            <a:endParaRPr b="0" lang="en-IN" sz="1200" spc="-1" strike="noStrike">
              <a:latin typeface="Arial"/>
            </a:endParaRPr>
          </a:p>
        </p:txBody>
      </p:sp>
      <p:sp>
        <p:nvSpPr>
          <p:cNvPr id="221" name="CustomShape 3"/>
          <p:cNvSpPr/>
          <p:nvPr/>
        </p:nvSpPr>
        <p:spPr>
          <a:xfrm>
            <a:off x="5063760" y="1980000"/>
            <a:ext cx="447876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endParaRPr b="0" lang="en-IN" sz="1200" spc="-1" strike="noStrike">
              <a:latin typeface="Arial"/>
            </a:endParaRPr>
          </a:p>
          <a:p>
            <a:pPr>
              <a:lnSpc>
                <a:spcPct val="100000"/>
              </a:lnSpc>
              <a:spcAft>
                <a:spcPts val="1142"/>
              </a:spcAft>
            </a:pP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Inception B</a:t>
            </a:r>
            <a:endParaRPr b="0" lang="en-IN" sz="1200" spc="-1" strike="noStrike">
              <a:latin typeface="Arial"/>
            </a:endParaRPr>
          </a:p>
        </p:txBody>
      </p:sp>
      <p:pic>
        <p:nvPicPr>
          <p:cNvPr id="222" name="" descr=""/>
          <p:cNvPicPr/>
          <p:nvPr/>
        </p:nvPicPr>
        <p:blipFill>
          <a:blip r:embed="rId1"/>
          <a:stretch/>
        </p:blipFill>
        <p:spPr>
          <a:xfrm>
            <a:off x="1440000" y="1998000"/>
            <a:ext cx="7091280" cy="1530000"/>
          </a:xfrm>
          <a:prstGeom prst="rect">
            <a:avLst/>
          </a:prstGeom>
          <a:ln>
            <a:noFill/>
          </a:ln>
        </p:spPr>
      </p:pic>
      <p:pic>
        <p:nvPicPr>
          <p:cNvPr id="223" name="" descr=""/>
          <p:cNvPicPr/>
          <p:nvPr/>
        </p:nvPicPr>
        <p:blipFill>
          <a:blip r:embed="rId2"/>
          <a:stretch/>
        </p:blipFill>
        <p:spPr>
          <a:xfrm>
            <a:off x="385920" y="4232520"/>
            <a:ext cx="4293360" cy="2390760"/>
          </a:xfrm>
          <a:prstGeom prst="rect">
            <a:avLst/>
          </a:prstGeom>
          <a:ln>
            <a:noFill/>
          </a:ln>
        </p:spPr>
      </p:pic>
      <p:pic>
        <p:nvPicPr>
          <p:cNvPr id="224" name="" descr=""/>
          <p:cNvPicPr/>
          <p:nvPr/>
        </p:nvPicPr>
        <p:blipFill>
          <a:blip r:embed="rId3"/>
          <a:stretch/>
        </p:blipFill>
        <p:spPr>
          <a:xfrm rot="1800">
            <a:off x="5040360" y="4275720"/>
            <a:ext cx="3669840" cy="2167200"/>
          </a:xfrm>
          <a:prstGeom prst="rect">
            <a:avLst/>
          </a:prstGeom>
          <a:ln>
            <a:noFill/>
          </a:ln>
        </p:spPr>
      </p:pic>
      <p:sp>
        <p:nvSpPr>
          <p:cNvPr id="225" name="TextShape 4"/>
          <p:cNvSpPr txBox="1"/>
          <p:nvPr/>
        </p:nvSpPr>
        <p:spPr>
          <a:xfrm>
            <a:off x="371160" y="504000"/>
            <a:ext cx="5892840" cy="564840"/>
          </a:xfrm>
          <a:prstGeom prst="rect">
            <a:avLst/>
          </a:prstGeom>
          <a:noFill/>
          <a:ln>
            <a:noFill/>
          </a:ln>
        </p:spPr>
        <p:txBody>
          <a:bodyPr lIns="90000" rIns="90000" tIns="45000" bIns="45000">
            <a:noAutofit/>
          </a:bodyPr>
          <a:p>
            <a:r>
              <a:rPr b="1" lang="en-IN" sz="3200" spc="-1" strike="noStrike">
                <a:solidFill>
                  <a:srgbClr val="ffffff"/>
                </a:solidFill>
                <a:latin typeface="Noto Sans Black"/>
                <a:ea typeface="DejaVu Sans"/>
              </a:rPr>
              <a:t>InceptionV3 architecture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360000" y="360000"/>
            <a:ext cx="9359280" cy="899280"/>
          </a:xfrm>
          <a:prstGeom prst="rect">
            <a:avLst/>
          </a:prstGeom>
          <a:noFill/>
          <a:ln>
            <a:noFill/>
          </a:ln>
        </p:spPr>
        <p:style>
          <a:lnRef idx="0"/>
          <a:fillRef idx="0"/>
          <a:effectRef idx="0"/>
          <a:fontRef idx="minor"/>
        </p:style>
      </p:sp>
      <p:sp>
        <p:nvSpPr>
          <p:cNvPr id="227" name="CustomShape 2"/>
          <p:cNvSpPr/>
          <p:nvPr/>
        </p:nvSpPr>
        <p:spPr>
          <a:xfrm>
            <a:off x="360000" y="1980000"/>
            <a:ext cx="447876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IN" sz="1200" spc="-1" strike="noStrike">
                <a:solidFill>
                  <a:srgbClr val="1c1c1c"/>
                </a:solidFill>
                <a:latin typeface="Tibetan Machine Uni"/>
                <a:ea typeface="DejaVu Sans"/>
              </a:rPr>
              <a:t>Aux</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Reduction A</a:t>
            </a:r>
            <a:endParaRPr b="0" lang="en-IN" sz="1200" spc="-1" strike="noStrike">
              <a:latin typeface="Arial"/>
            </a:endParaRPr>
          </a:p>
        </p:txBody>
      </p:sp>
      <p:sp>
        <p:nvSpPr>
          <p:cNvPr id="228" name="CustomShape 3"/>
          <p:cNvSpPr/>
          <p:nvPr/>
        </p:nvSpPr>
        <p:spPr>
          <a:xfrm>
            <a:off x="5063760" y="1980000"/>
            <a:ext cx="447876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IN" sz="1200" spc="-1" strike="noStrike">
                <a:solidFill>
                  <a:srgbClr val="1c1c1c"/>
                </a:solidFill>
                <a:latin typeface="Tibetan Machine Uni"/>
                <a:ea typeface="DejaVu Sans"/>
              </a:rPr>
              <a:t>Inception C</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Reduction B</a:t>
            </a:r>
            <a:endParaRPr b="0" lang="en-IN" sz="1200" spc="-1" strike="noStrike">
              <a:latin typeface="Arial"/>
            </a:endParaRPr>
          </a:p>
        </p:txBody>
      </p:sp>
      <p:sp>
        <p:nvSpPr>
          <p:cNvPr id="229" name="CustomShape 4"/>
          <p:cNvSpPr/>
          <p:nvPr/>
        </p:nvSpPr>
        <p:spPr>
          <a:xfrm>
            <a:off x="5400000" y="2219400"/>
            <a:ext cx="3671280" cy="2243880"/>
          </a:xfrm>
          <a:prstGeom prst="rect">
            <a:avLst/>
          </a:prstGeom>
          <a:blipFill rotWithShape="0">
            <a:blip r:embed="rId1"/>
            <a:stretch>
              <a:fillRect/>
            </a:stretch>
          </a:blipFill>
          <a:ln>
            <a:noFill/>
          </a:ln>
        </p:spPr>
        <p:style>
          <a:lnRef idx="0"/>
          <a:fillRef idx="0"/>
          <a:effectRef idx="0"/>
          <a:fontRef idx="minor"/>
        </p:style>
        <p:txBody>
          <a:bodyPr lIns="90000" rIns="90000" tIns="45000" bIns="45000" anchor="ctr" anchorCtr="1">
            <a:noAutofit/>
          </a:bodyPr>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p:txBody>
      </p:sp>
      <p:pic>
        <p:nvPicPr>
          <p:cNvPr id="230" name="" descr=""/>
          <p:cNvPicPr/>
          <p:nvPr/>
        </p:nvPicPr>
        <p:blipFill>
          <a:blip r:embed="rId2"/>
          <a:stretch/>
        </p:blipFill>
        <p:spPr>
          <a:xfrm>
            <a:off x="864000" y="5040000"/>
            <a:ext cx="3383280" cy="1566720"/>
          </a:xfrm>
          <a:prstGeom prst="rect">
            <a:avLst/>
          </a:prstGeom>
          <a:ln>
            <a:noFill/>
          </a:ln>
        </p:spPr>
      </p:pic>
      <p:pic>
        <p:nvPicPr>
          <p:cNvPr id="231" name="" descr=""/>
          <p:cNvPicPr/>
          <p:nvPr/>
        </p:nvPicPr>
        <p:blipFill>
          <a:blip r:embed="rId3"/>
          <a:stretch/>
        </p:blipFill>
        <p:spPr>
          <a:xfrm>
            <a:off x="5343480" y="4950720"/>
            <a:ext cx="4015800" cy="1708560"/>
          </a:xfrm>
          <a:prstGeom prst="rect">
            <a:avLst/>
          </a:prstGeom>
          <a:ln>
            <a:noFill/>
          </a:ln>
        </p:spPr>
      </p:pic>
      <p:pic>
        <p:nvPicPr>
          <p:cNvPr id="232" name="" descr=""/>
          <p:cNvPicPr/>
          <p:nvPr/>
        </p:nvPicPr>
        <p:blipFill>
          <a:blip r:embed="rId4"/>
          <a:stretch/>
        </p:blipFill>
        <p:spPr>
          <a:xfrm>
            <a:off x="647640" y="2448000"/>
            <a:ext cx="3311640" cy="2088360"/>
          </a:xfrm>
          <a:prstGeom prst="rect">
            <a:avLst/>
          </a:prstGeom>
          <a:ln>
            <a:noFill/>
          </a:ln>
        </p:spPr>
      </p:pic>
      <p:sp>
        <p:nvSpPr>
          <p:cNvPr id="233" name="TextShape 5"/>
          <p:cNvSpPr txBox="1"/>
          <p:nvPr/>
        </p:nvSpPr>
        <p:spPr>
          <a:xfrm>
            <a:off x="360000" y="515160"/>
            <a:ext cx="5892840" cy="564840"/>
          </a:xfrm>
          <a:prstGeom prst="rect">
            <a:avLst/>
          </a:prstGeom>
          <a:noFill/>
          <a:ln>
            <a:noFill/>
          </a:ln>
        </p:spPr>
        <p:txBody>
          <a:bodyPr lIns="90000" rIns="90000" tIns="45000" bIns="45000">
            <a:noAutofit/>
          </a:bodyPr>
          <a:p>
            <a:r>
              <a:rPr b="1" lang="en-IN" sz="3200" spc="-1" strike="noStrike">
                <a:solidFill>
                  <a:srgbClr val="ffffff"/>
                </a:solidFill>
                <a:latin typeface="Noto Sans Black"/>
                <a:ea typeface="DejaVu Sans"/>
              </a:rPr>
              <a:t>InceptionV3 architecture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Introduction</a:t>
            </a:r>
            <a:r>
              <a:rPr b="1" lang="en-IN" sz="3200" spc="-1" strike="noStrike">
                <a:solidFill>
                  <a:srgbClr val="ffffff"/>
                </a:solidFill>
                <a:latin typeface="Noto Sans Black"/>
                <a:ea typeface="DejaVu Sans"/>
              </a:rPr>
              <a:t>	</a:t>
            </a:r>
            <a:endParaRPr b="0" lang="en-IN" sz="3200" spc="-1" strike="noStrike">
              <a:latin typeface="Arial"/>
            </a:endParaRPr>
          </a:p>
        </p:txBody>
      </p:sp>
      <p:sp>
        <p:nvSpPr>
          <p:cNvPr id="169"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IN" sz="1200" spc="-1" strike="noStrike">
                <a:solidFill>
                  <a:srgbClr val="1c1c1c"/>
                </a:solidFill>
                <a:latin typeface="Tibetan Machine Uni"/>
                <a:ea typeface="DejaVu Sans"/>
              </a:rPr>
              <a:t>Inception evolved in to multiple versions overtime.</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The different versions of Inception are as follows:</a:t>
            </a:r>
            <a:endParaRPr b="0" lang="en-IN" sz="1200" spc="-1" strike="noStrike">
              <a:latin typeface="Arial"/>
            </a:endParaRPr>
          </a:p>
          <a:p>
            <a:pPr lvl="1" marL="288000" indent="-215640">
              <a:lnSpc>
                <a:spcPct val="100000"/>
              </a:lnSpc>
              <a:spcAft>
                <a:spcPts val="1134"/>
              </a:spcAft>
              <a:buClr>
                <a:srgbClr val="000000"/>
              </a:buClr>
              <a:buFont typeface="OpenSymbol"/>
              <a:buAutoNum type="arabicPeriod"/>
            </a:pPr>
            <a:r>
              <a:rPr b="0" lang="en-IN" sz="1200" spc="-1" strike="noStrike">
                <a:solidFill>
                  <a:srgbClr val="1c1c1c"/>
                </a:solidFill>
                <a:latin typeface="Tibetan Machine Uni"/>
                <a:ea typeface="DejaVu Sans"/>
              </a:rPr>
              <a:t> </a:t>
            </a:r>
            <a:r>
              <a:rPr b="0" lang="en-IN" sz="1200" spc="-1" strike="noStrike">
                <a:solidFill>
                  <a:srgbClr val="1c1c1c"/>
                </a:solidFill>
                <a:latin typeface="Tibetan Machine Uni"/>
                <a:ea typeface="DejaVu Sans"/>
              </a:rPr>
              <a:t>Inception Version 1 proposes the basic Inception network</a:t>
            </a:r>
            <a:endParaRPr b="0" lang="en-IN" sz="1200" spc="-1" strike="noStrike">
              <a:latin typeface="Arial"/>
            </a:endParaRPr>
          </a:p>
          <a:p>
            <a:pPr lvl="1" marL="288000" indent="-215640">
              <a:lnSpc>
                <a:spcPct val="100000"/>
              </a:lnSpc>
              <a:spcAft>
                <a:spcPts val="1134"/>
              </a:spcAft>
              <a:buClr>
                <a:srgbClr val="000000"/>
              </a:buClr>
              <a:buFont typeface="OpenSymbol"/>
              <a:buAutoNum type="arabicPeriod"/>
            </a:pPr>
            <a:r>
              <a:rPr b="0" lang="en-IN" sz="1200" spc="-1" strike="noStrike">
                <a:solidFill>
                  <a:srgbClr val="1c1c1c"/>
                </a:solidFill>
                <a:latin typeface="Tibetan Machine Uni"/>
                <a:ea typeface="DejaVu Sans"/>
              </a:rPr>
              <a:t> </a:t>
            </a:r>
            <a:r>
              <a:rPr b="0" lang="en-IN" sz="1200" spc="-1" strike="noStrike">
                <a:solidFill>
                  <a:srgbClr val="1c1c1c"/>
                </a:solidFill>
                <a:latin typeface="Tibetan Machine Uni"/>
                <a:ea typeface="DejaVu Sans"/>
              </a:rPr>
              <a:t>Inception Version 2 proposes batch normalization</a:t>
            </a:r>
            <a:endParaRPr b="0" lang="en-IN" sz="1200" spc="-1" strike="noStrike">
              <a:latin typeface="Arial"/>
            </a:endParaRPr>
          </a:p>
          <a:p>
            <a:pPr lvl="1" marL="288000" indent="-215640">
              <a:lnSpc>
                <a:spcPct val="100000"/>
              </a:lnSpc>
              <a:spcAft>
                <a:spcPts val="1134"/>
              </a:spcAft>
              <a:buClr>
                <a:srgbClr val="000000"/>
              </a:buClr>
              <a:buFont typeface="OpenSymbol"/>
              <a:buAutoNum type="arabicPeriod"/>
            </a:pPr>
            <a:r>
              <a:rPr b="0" lang="en-IN" sz="1200" spc="-1" strike="noStrike">
                <a:solidFill>
                  <a:srgbClr val="1c1c1c"/>
                </a:solidFill>
                <a:latin typeface="Tibetan Machine Uni"/>
                <a:ea typeface="DejaVu Sans"/>
              </a:rPr>
              <a:t> </a:t>
            </a:r>
            <a:r>
              <a:rPr b="0" lang="en-IN" sz="1200" spc="-1" strike="noStrike">
                <a:solidFill>
                  <a:srgbClr val="1c1c1c"/>
                </a:solidFill>
                <a:latin typeface="Tibetan Machine Uni"/>
                <a:ea typeface="DejaVu Sans"/>
              </a:rPr>
              <a:t>Inception Version 3 redesigns the network by factorizing the convolutional kernel</a:t>
            </a:r>
            <a:endParaRPr b="0" lang="en-IN" sz="1200" spc="-1" strike="noStrike">
              <a:latin typeface="Arial"/>
            </a:endParaRPr>
          </a:p>
          <a:p>
            <a:pPr lvl="1" marL="288000" indent="-215640">
              <a:lnSpc>
                <a:spcPct val="100000"/>
              </a:lnSpc>
              <a:spcAft>
                <a:spcPts val="1134"/>
              </a:spcAft>
              <a:buClr>
                <a:srgbClr val="000000"/>
              </a:buClr>
              <a:buFont typeface="OpenSymbol"/>
              <a:buAutoNum type="arabicPeriod"/>
            </a:pPr>
            <a:r>
              <a:rPr b="0" lang="en-IN" sz="1200" spc="-1" strike="noStrike">
                <a:solidFill>
                  <a:srgbClr val="1c1c1c"/>
                </a:solidFill>
                <a:latin typeface="Tibetan Machine Uni"/>
                <a:ea typeface="DejaVu Sans"/>
              </a:rPr>
              <a:t> </a:t>
            </a:r>
            <a:r>
              <a:rPr b="0" lang="en-IN" sz="1200" spc="-1" strike="noStrike">
                <a:solidFill>
                  <a:srgbClr val="1c1c1c"/>
                </a:solidFill>
                <a:latin typeface="Tibetan Machine Uni"/>
                <a:ea typeface="DejaVu Sans"/>
              </a:rPr>
              <a:t>Inception Version 4 simplifies V3 with more uniform architecture and compares the performance with Inception-ResNet</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360000" y="360000"/>
            <a:ext cx="9359280" cy="899280"/>
          </a:xfrm>
          <a:prstGeom prst="rect">
            <a:avLst/>
          </a:prstGeom>
          <a:noFill/>
          <a:ln>
            <a:noFill/>
          </a:ln>
        </p:spPr>
        <p:txBody>
          <a:bodyPr lIns="0" rIns="0" tIns="0" bIns="0" anchor="ctr">
            <a:noAutofit/>
          </a:bodyPr>
          <a:p>
            <a:pPr algn="ctr"/>
            <a:r>
              <a:rPr b="0" lang="en-IN" sz="4400" spc="-1" strike="noStrike">
                <a:latin typeface="Arial"/>
              </a:rPr>
              <a:t>InceptionV4</a:t>
            </a:r>
            <a:endParaRPr b="0" lang="en-IN" sz="4400" spc="-1" strike="noStrike">
              <a:latin typeface="Arial"/>
            </a:endParaRPr>
          </a:p>
        </p:txBody>
      </p:sp>
      <p:sp>
        <p:nvSpPr>
          <p:cNvPr id="235" name="TextShape 2"/>
          <p:cNvSpPr txBox="1"/>
          <p:nvPr/>
        </p:nvSpPr>
        <p:spPr>
          <a:xfrm>
            <a:off x="360000" y="1980000"/>
            <a:ext cx="9000000" cy="4679280"/>
          </a:xfrm>
          <a:prstGeom prst="rect">
            <a:avLst/>
          </a:prstGeom>
          <a:noFill/>
          <a:ln>
            <a:noFill/>
          </a:ln>
        </p:spPr>
        <p:txBody>
          <a:bodyPr lIns="0" rIns="0" tIns="0" bIns="0">
            <a:normAutofit fontScale="94000"/>
          </a:bodyPr>
          <a:p>
            <a:pPr marL="432000" indent="-324000">
              <a:spcBef>
                <a:spcPts val="1417"/>
              </a:spcBef>
              <a:buClr>
                <a:srgbClr val="000000"/>
              </a:buClr>
              <a:buSzPct val="45000"/>
              <a:buFont typeface="Wingdings" charset="2"/>
              <a:buChar char=""/>
            </a:pPr>
            <a:r>
              <a:rPr b="0" lang="en-IN" sz="1000" spc="-1" strike="noStrike">
                <a:latin typeface="Tibetan Machine Uni"/>
              </a:rPr>
              <a:t>Inception V4 was introduced in combination with Inception-ResNet by the researchers a Google in 2016. The main aim of the paper was </a:t>
            </a:r>
            <a:r>
              <a:rPr b="0" lang="en-IN" sz="1000" spc="-1" strike="noStrike">
                <a:latin typeface="Tibetan Machine Uni"/>
              </a:rPr>
              <a:t>to </a:t>
            </a:r>
            <a:r>
              <a:rPr b="1" lang="en-IN" sz="1000" spc="-1" strike="noStrike">
                <a:latin typeface="Tibetan Machine Uni"/>
              </a:rPr>
              <a:t>reduce the complexity of Inception V3 model</a:t>
            </a:r>
            <a:r>
              <a:rPr b="0" lang="en-IN" sz="1000" spc="-1" strike="noStrike">
                <a:latin typeface="Tibetan Machine Uni"/>
              </a:rPr>
              <a:t> which give the state-of-the-art accuracy on ILSVRC 2015 challenge. This paper also </a:t>
            </a:r>
            <a:r>
              <a:rPr b="0" lang="en-IN" sz="1000" spc="-1" strike="noStrike">
                <a:latin typeface="Tibetan Machine Uni"/>
              </a:rPr>
              <a:t>explores the possibility of using residual networks on Inception model</a:t>
            </a:r>
            <a:endParaRPr b="0" lang="en-IN" sz="1000" spc="-1" strike="noStrike">
              <a:latin typeface="Tibetan Machine Uni"/>
            </a:endParaRPr>
          </a:p>
          <a:p>
            <a:r>
              <a:rPr b="1" lang="en-IN" sz="1000" spc="-1" strike="noStrike">
                <a:latin typeface="Tibetan Machine Uni"/>
              </a:rPr>
              <a:t>Architectural Changes in Inception-V4:</a:t>
            </a:r>
            <a:endParaRPr b="0" lang="en-IN" sz="1000" spc="-1" strike="noStrike">
              <a:latin typeface="Tibetan Machine Uni"/>
            </a:endParaRPr>
          </a:p>
          <a:p>
            <a:pPr marL="432000" indent="-324000">
              <a:spcBef>
                <a:spcPts val="1417"/>
              </a:spcBef>
              <a:buClr>
                <a:srgbClr val="000000"/>
              </a:buClr>
              <a:buSzPct val="45000"/>
              <a:buFont typeface="Wingdings" charset="2"/>
              <a:buChar char=""/>
            </a:pPr>
            <a:r>
              <a:rPr b="0" lang="en-IN" sz="1000" spc="-1" strike="noStrike">
                <a:latin typeface="Tibetan Machine Uni"/>
              </a:rPr>
              <a:t> </a:t>
            </a:r>
            <a:r>
              <a:rPr b="0" lang="en-IN" sz="1000" spc="-1" strike="noStrike">
                <a:latin typeface="Tibetan Machine Uni"/>
              </a:rPr>
              <a:t>In the paper there are two types of Inception architectures were discussed.</a:t>
            </a:r>
            <a:endParaRPr b="0" lang="en-IN" sz="1000" spc="-1" strike="noStrike">
              <a:latin typeface="Tibetan Machine Uni"/>
            </a:endParaRPr>
          </a:p>
          <a:p>
            <a:r>
              <a:rPr b="1" lang="en-IN" sz="1000" spc="-1" strike="noStrike">
                <a:latin typeface="Tibetan Machine Uni"/>
              </a:rPr>
              <a:t>Pure Inception architecture (Inception -V4):</a:t>
            </a:r>
            <a:endParaRPr b="0" lang="en-IN" sz="1000" spc="-1" strike="noStrike">
              <a:latin typeface="Tibetan Machine Uni"/>
            </a:endParaRPr>
          </a:p>
          <a:p>
            <a:pPr marL="432000" indent="-324000">
              <a:spcBef>
                <a:spcPts val="1417"/>
              </a:spcBef>
              <a:buClr>
                <a:srgbClr val="000000"/>
              </a:buClr>
              <a:buSzPct val="45000"/>
              <a:buFont typeface="Wingdings" charset="2"/>
              <a:buChar char=""/>
            </a:pPr>
            <a:r>
              <a:rPr b="0" lang="en-IN" sz="1000" spc="-1" strike="noStrike">
                <a:latin typeface="Tibetan Machine Uni"/>
              </a:rPr>
              <a:t>The initial set of layers which the paper refers “stem of the architecture” was modified to make it more uniform . These layers are </a:t>
            </a:r>
            <a:r>
              <a:rPr b="0" lang="en-IN" sz="1000" spc="-1" strike="noStrike">
                <a:latin typeface="Tibetan Machine Uni"/>
              </a:rPr>
              <a:t>used before Inception block in the architecture.</a:t>
            </a:r>
            <a:endParaRPr b="0" lang="en-IN" sz="1000" spc="-1" strike="noStrike">
              <a:latin typeface="Tibetan Machine Uni"/>
            </a:endParaRPr>
          </a:p>
          <a:p>
            <a:pPr marL="432000" indent="-324000">
              <a:spcBef>
                <a:spcPts val="1417"/>
              </a:spcBef>
              <a:buClr>
                <a:srgbClr val="000000"/>
              </a:buClr>
              <a:buSzPct val="45000"/>
              <a:buFont typeface="Wingdings" charset="2"/>
              <a:buChar char=""/>
            </a:pPr>
            <a:r>
              <a:rPr b="0" lang="en-IN" sz="1000" spc="-1" strike="noStrike">
                <a:latin typeface="Tibetan Machine Uni"/>
              </a:rPr>
              <a:t>This model can be </a:t>
            </a:r>
            <a:r>
              <a:rPr b="1" lang="en-IN" sz="1000" spc="-1" strike="noStrike">
                <a:latin typeface="Tibetan Machine Uni"/>
              </a:rPr>
              <a:t>trained without partition of replicas unlike the previous versions of inceptions</a:t>
            </a:r>
            <a:r>
              <a:rPr b="0" lang="en-IN" sz="1000" spc="-1" strike="noStrike">
                <a:latin typeface="Tibetan Machine Uni"/>
              </a:rPr>
              <a:t> which required different replica in </a:t>
            </a:r>
            <a:r>
              <a:rPr b="0" lang="en-IN" sz="1000" spc="-1" strike="noStrike">
                <a:latin typeface="Tibetan Machine Uni"/>
              </a:rPr>
              <a:t>order to fit in memory. This architecture use memory optimization on back propagation to reduce the memory requirement.</a:t>
            </a:r>
            <a:endParaRPr b="0" lang="en-IN" sz="1000" spc="-1" strike="noStrike">
              <a:latin typeface="Tibetan Machine Uni"/>
            </a:endParaRPr>
          </a:p>
          <a:p>
            <a:r>
              <a:rPr b="1" lang="en-IN" sz="1000" spc="-1" strike="noStrike">
                <a:latin typeface="Tibetan Machine Uni"/>
              </a:rPr>
              <a:t>Inception architecture with residuals:</a:t>
            </a:r>
            <a:endParaRPr b="0" lang="en-IN" sz="1000" spc="-1" strike="noStrike">
              <a:latin typeface="Tibetan Machine Uni"/>
            </a:endParaRPr>
          </a:p>
          <a:p>
            <a:pPr marL="432000" indent="-324000">
              <a:spcBef>
                <a:spcPts val="1417"/>
              </a:spcBef>
              <a:buClr>
                <a:srgbClr val="000000"/>
              </a:buClr>
              <a:buSzPct val="45000"/>
              <a:buFont typeface="Wingdings" charset="2"/>
              <a:buChar char=""/>
            </a:pPr>
            <a:r>
              <a:rPr b="0" lang="en-IN" sz="1000" spc="-1" strike="noStrike">
                <a:latin typeface="Tibetan Machine Uni"/>
              </a:rPr>
              <a:t>The authors of the paper was inspired by the success of Residual Network. Therefore they explored the possibility of c</a:t>
            </a:r>
            <a:r>
              <a:rPr b="1" lang="en-IN" sz="1000" spc="-1" strike="noStrike">
                <a:latin typeface="Tibetan Machine Uni"/>
              </a:rPr>
              <a:t>ombining the </a:t>
            </a:r>
            <a:r>
              <a:rPr b="1" lang="en-IN" sz="1000" spc="-1" strike="noStrike">
                <a:latin typeface="Tibetan Machine Uni"/>
              </a:rPr>
              <a:t>Inception with ResNets</a:t>
            </a:r>
            <a:r>
              <a:rPr b="0" lang="en-IN" sz="1000" spc="-1" strike="noStrike">
                <a:latin typeface="Tibetan Machine Uni"/>
              </a:rPr>
              <a:t>. They proposed two Residual Network based Inception models: </a:t>
            </a:r>
            <a:r>
              <a:rPr b="1" lang="en-IN" sz="1000" spc="-1" strike="noStrike">
                <a:latin typeface="Tibetan Machine Uni"/>
              </a:rPr>
              <a:t>Inception ResNet V1 and Inception ResNet V2</a:t>
            </a:r>
            <a:r>
              <a:rPr b="0" lang="en-IN" sz="1000" spc="-1" strike="noStrike">
                <a:latin typeface="Tibetan Machine Uni"/>
              </a:rPr>
              <a:t>. </a:t>
            </a:r>
            <a:r>
              <a:rPr b="0" lang="en-IN" sz="1000" spc="-1" strike="noStrike">
                <a:latin typeface="Tibetan Machine Uni"/>
              </a:rPr>
              <a:t>Let’s look at the key highlights of these architectures.</a:t>
            </a:r>
            <a:endParaRPr b="0" lang="en-IN" sz="1000" spc="-1" strike="noStrike">
              <a:latin typeface="Tibetan Machine Un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360000" y="360000"/>
            <a:ext cx="9359280" cy="899280"/>
          </a:xfrm>
          <a:prstGeom prst="rect">
            <a:avLst/>
          </a:prstGeom>
          <a:noFill/>
          <a:ln>
            <a:noFill/>
          </a:ln>
        </p:spPr>
        <p:txBody>
          <a:bodyPr lIns="0" rIns="0" tIns="0" bIns="0" anchor="ctr">
            <a:noAutofit/>
          </a:bodyPr>
          <a:p>
            <a:pPr algn="ctr"/>
            <a:r>
              <a:rPr b="0" lang="en-IN" sz="4400" spc="-1" strike="noStrike">
                <a:latin typeface="Arial"/>
              </a:rPr>
              <a:t>InceptionResnets</a:t>
            </a:r>
            <a:endParaRPr b="0" lang="en-IN" sz="4400" spc="-1" strike="noStrike">
              <a:latin typeface="Arial"/>
            </a:endParaRPr>
          </a:p>
        </p:txBody>
      </p:sp>
      <p:sp>
        <p:nvSpPr>
          <p:cNvPr id="237" name="TextShape 2"/>
          <p:cNvSpPr txBox="1"/>
          <p:nvPr/>
        </p:nvSpPr>
        <p:spPr>
          <a:xfrm>
            <a:off x="360000" y="1980000"/>
            <a:ext cx="9288000" cy="46792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1000" spc="-1" strike="noStrike">
                <a:latin typeface="Tibetan Machine Uni"/>
              </a:rPr>
              <a:t>The Inception block used in these architecture are computationally less expensive than original Inception blocks that we used in Inception V4.</a:t>
            </a:r>
            <a:endParaRPr b="0" lang="en-IN" sz="1000" spc="-1" strike="noStrike">
              <a:latin typeface="Tibetan Machine Uni"/>
            </a:endParaRPr>
          </a:p>
          <a:p>
            <a:pPr marL="432000" indent="-324000">
              <a:spcBef>
                <a:spcPts val="1417"/>
              </a:spcBef>
              <a:buClr>
                <a:srgbClr val="000000"/>
              </a:buClr>
              <a:buSzPct val="45000"/>
              <a:buFont typeface="Wingdings" charset="2"/>
              <a:buChar char=""/>
            </a:pPr>
            <a:r>
              <a:rPr b="1" lang="en-IN" sz="1000" spc="-1" strike="noStrike">
                <a:latin typeface="Tibetan Machine Uni"/>
              </a:rPr>
              <a:t>Each Inception block is followed by a 1×1 convolution without activation called filter expansion</a:t>
            </a:r>
            <a:r>
              <a:rPr b="0" lang="en-IN" sz="1000" spc="-1" strike="noStrike">
                <a:latin typeface="Tibetan Machine Uni"/>
              </a:rPr>
              <a:t>. This is done to scale up the dimensionality of </a:t>
            </a:r>
            <a:r>
              <a:rPr b="0" lang="en-IN" sz="1000" spc="-1" strike="noStrike">
                <a:latin typeface="Tibetan Machine Uni"/>
              </a:rPr>
              <a:t>filter bank to match the depth of input to next layer.</a:t>
            </a:r>
            <a:endParaRPr b="0" lang="en-IN" sz="1000" spc="-1" strike="noStrike">
              <a:latin typeface="Tibetan Machine Uni"/>
            </a:endParaRPr>
          </a:p>
          <a:p>
            <a:pPr marL="432000" indent="-324000">
              <a:spcBef>
                <a:spcPts val="1417"/>
              </a:spcBef>
              <a:buClr>
                <a:srgbClr val="000000"/>
              </a:buClr>
              <a:buSzPct val="45000"/>
              <a:buFont typeface="Wingdings" charset="2"/>
              <a:buChar char=""/>
            </a:pPr>
            <a:r>
              <a:rPr b="1" lang="en-IN" sz="1000" spc="-1" strike="noStrike">
                <a:latin typeface="Tibetan Machine Uni"/>
              </a:rPr>
              <a:t>The pooling operation inside the Inception blocks were replaced by residual connections</a:t>
            </a:r>
            <a:r>
              <a:rPr b="0" lang="en-IN" sz="1000" spc="-1" strike="noStrike">
                <a:latin typeface="Tibetan Machine Uni"/>
              </a:rPr>
              <a:t>. However, pooling operations can be found in reduction </a:t>
            </a:r>
            <a:r>
              <a:rPr b="0" lang="en-IN" sz="1000" spc="-1" strike="noStrike">
                <a:latin typeface="Tibetan Machine Uni"/>
              </a:rPr>
              <a:t>blocks. </a:t>
            </a:r>
            <a:endParaRPr b="0" lang="en-IN" sz="1000" spc="-1" strike="noStrike">
              <a:latin typeface="Tibetan Machine Uni"/>
            </a:endParaRPr>
          </a:p>
          <a:p>
            <a:pPr marL="432000" indent="-324000">
              <a:spcBef>
                <a:spcPts val="1417"/>
              </a:spcBef>
              <a:buClr>
                <a:srgbClr val="000000"/>
              </a:buClr>
              <a:buSzPct val="45000"/>
              <a:buFont typeface="Wingdings" charset="2"/>
              <a:buChar char=""/>
            </a:pPr>
            <a:r>
              <a:rPr b="0" lang="en-IN" sz="1000" spc="-1" strike="noStrike">
                <a:latin typeface="Tibetan Machine Uni"/>
              </a:rPr>
              <a:t>I</a:t>
            </a:r>
            <a:r>
              <a:rPr b="1" lang="en-IN" sz="1000" spc="-1" strike="noStrike">
                <a:latin typeface="Tibetan Machine Uni"/>
              </a:rPr>
              <a:t>n Inception ResNets models, the batch normalization not used after summations</a:t>
            </a:r>
            <a:r>
              <a:rPr b="0" lang="en-IN" sz="1000" spc="-1" strike="noStrike">
                <a:latin typeface="Tibetan Machine Uni"/>
              </a:rPr>
              <a:t>. This is done to reduce the model size to make it trainable on a </a:t>
            </a:r>
            <a:r>
              <a:rPr b="0" lang="en-IN" sz="1000" spc="-1" strike="noStrike">
                <a:latin typeface="Tibetan Machine Uni"/>
              </a:rPr>
              <a:t>single GPU.</a:t>
            </a:r>
            <a:endParaRPr b="0" lang="en-IN" sz="1000" spc="-1" strike="noStrike">
              <a:latin typeface="Tibetan Machine Uni"/>
            </a:endParaRPr>
          </a:p>
          <a:p>
            <a:pPr marL="432000" indent="-324000">
              <a:spcBef>
                <a:spcPts val="1417"/>
              </a:spcBef>
              <a:buClr>
                <a:srgbClr val="000000"/>
              </a:buClr>
              <a:buSzPct val="45000"/>
              <a:buFont typeface="Wingdings" charset="2"/>
              <a:buChar char=""/>
            </a:pPr>
            <a:r>
              <a:rPr b="0" lang="en-IN" sz="1000" spc="-1" strike="noStrike">
                <a:latin typeface="Tibetan Machine Uni"/>
              </a:rPr>
              <a:t>Both the Inception architectures have same architectures for Reduction Blocks, but have different stem of the architectures. They also have </a:t>
            </a:r>
            <a:r>
              <a:rPr b="0" lang="en-IN" sz="1000" spc="-1" strike="noStrike">
                <a:latin typeface="Tibetan Machine Uni"/>
              </a:rPr>
              <a:t>difference in their hyper parameters for training.</a:t>
            </a:r>
            <a:endParaRPr b="0" lang="en-IN" sz="1000" spc="-1" strike="noStrike">
              <a:latin typeface="Tibetan Machine Uni"/>
            </a:endParaRPr>
          </a:p>
          <a:p>
            <a:pPr marL="432000" indent="-324000">
              <a:spcBef>
                <a:spcPts val="1417"/>
              </a:spcBef>
              <a:buClr>
                <a:srgbClr val="000000"/>
              </a:buClr>
              <a:buSzPct val="45000"/>
              <a:buFont typeface="Wingdings" charset="2"/>
              <a:buChar char=""/>
            </a:pPr>
            <a:r>
              <a:rPr b="0" lang="en-IN" sz="1000" spc="-1" strike="noStrike">
                <a:latin typeface="Tibetan Machine Uni"/>
              </a:rPr>
              <a:t>It is found that </a:t>
            </a:r>
            <a:r>
              <a:rPr b="1" lang="en-IN" sz="1000" spc="-1" strike="noStrike">
                <a:latin typeface="Tibetan Machine Uni"/>
              </a:rPr>
              <a:t>Inception-ResNet V1 have similar computational cost as of Inception V3 and Inception-ResNet V2 have similar computational cost </a:t>
            </a:r>
            <a:r>
              <a:rPr b="1" lang="en-IN" sz="1000" spc="-1" strike="noStrike">
                <a:latin typeface="Tibetan Machine Uni"/>
              </a:rPr>
              <a:t>as of Inception V4</a:t>
            </a:r>
            <a:r>
              <a:rPr b="0" lang="en-IN" sz="1000" spc="-1" strike="noStrike">
                <a:latin typeface="Tibetan Machine Uni"/>
              </a:rPr>
              <a:t>.</a:t>
            </a:r>
            <a:endParaRPr b="0" lang="en-IN" sz="1000" spc="-1" strike="noStrike">
              <a:latin typeface="Tibetan Machine Un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InceptionV4 architecture</a:t>
            </a:r>
            <a:endParaRPr b="0" lang="en-IN" sz="3200" spc="-1" strike="noStrike">
              <a:latin typeface="Arial"/>
            </a:endParaRPr>
          </a:p>
        </p:txBody>
      </p:sp>
      <p:pic>
        <p:nvPicPr>
          <p:cNvPr id="239" name="" descr=""/>
          <p:cNvPicPr/>
          <p:nvPr/>
        </p:nvPicPr>
        <p:blipFill>
          <a:blip r:embed="rId1"/>
          <a:stretch/>
        </p:blipFill>
        <p:spPr>
          <a:xfrm>
            <a:off x="1512000" y="2530800"/>
            <a:ext cx="6335280" cy="322848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360000" y="360000"/>
            <a:ext cx="9359280" cy="899280"/>
          </a:xfrm>
          <a:prstGeom prst="rect">
            <a:avLst/>
          </a:prstGeom>
          <a:noFill/>
          <a:ln>
            <a:noFill/>
          </a:ln>
        </p:spPr>
        <p:style>
          <a:lnRef idx="0"/>
          <a:fillRef idx="0"/>
          <a:effectRef idx="0"/>
          <a:fontRef idx="minor"/>
        </p:style>
      </p:sp>
      <p:sp>
        <p:nvSpPr>
          <p:cNvPr id="241" name="CustomShape 2"/>
          <p:cNvSpPr/>
          <p:nvPr/>
        </p:nvSpPr>
        <p:spPr>
          <a:xfrm>
            <a:off x="360000" y="1980000"/>
            <a:ext cx="447876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IN" sz="1400" spc="-1" strike="noStrike">
                <a:solidFill>
                  <a:srgbClr val="1c1c1c"/>
                </a:solidFill>
                <a:latin typeface="Tibetan Machine Uni"/>
                <a:ea typeface="DejaVu Sans"/>
              </a:rPr>
              <a:t>Stem</a:t>
            </a: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 </a:t>
            </a: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 </a:t>
            </a: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 </a:t>
            </a:r>
            <a:endParaRPr b="0" lang="en-IN" sz="1400" spc="-1" strike="noStrike">
              <a:latin typeface="Arial"/>
            </a:endParaRPr>
          </a:p>
          <a:p>
            <a:pPr>
              <a:lnSpc>
                <a:spcPct val="100000"/>
              </a:lnSpc>
              <a:spcAft>
                <a:spcPts val="1142"/>
              </a:spcAft>
            </a:pPr>
            <a:endParaRPr b="0" lang="en-IN" sz="1400" spc="-1" strike="noStrike">
              <a:latin typeface="Arial"/>
            </a:endParaRPr>
          </a:p>
          <a:p>
            <a:pPr>
              <a:lnSpc>
                <a:spcPct val="100000"/>
              </a:lnSpc>
              <a:spcAft>
                <a:spcPts val="1142"/>
              </a:spcAft>
            </a:pP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Inception A</a:t>
            </a:r>
            <a:endParaRPr b="0" lang="en-IN" sz="1400" spc="-1" strike="noStrike">
              <a:latin typeface="Arial"/>
            </a:endParaRPr>
          </a:p>
        </p:txBody>
      </p:sp>
      <p:sp>
        <p:nvSpPr>
          <p:cNvPr id="242" name="CustomShape 3"/>
          <p:cNvSpPr/>
          <p:nvPr/>
        </p:nvSpPr>
        <p:spPr>
          <a:xfrm>
            <a:off x="5063760" y="1980000"/>
            <a:ext cx="447876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IN" sz="1400" spc="-1" strike="noStrike">
                <a:solidFill>
                  <a:srgbClr val="1c1c1c"/>
                </a:solidFill>
                <a:latin typeface="Tibetan Machine Uni"/>
                <a:ea typeface="DejaVu Sans"/>
              </a:rPr>
              <a:t> </a:t>
            </a: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 </a:t>
            </a: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 </a:t>
            </a: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 </a:t>
            </a:r>
            <a:endParaRPr b="0" lang="en-IN" sz="1400" spc="-1" strike="noStrike">
              <a:latin typeface="Arial"/>
            </a:endParaRPr>
          </a:p>
          <a:p>
            <a:pPr>
              <a:lnSpc>
                <a:spcPct val="100000"/>
              </a:lnSpc>
              <a:spcAft>
                <a:spcPts val="1142"/>
              </a:spcAft>
            </a:pPr>
            <a:endParaRPr b="0" lang="en-IN" sz="1400" spc="-1" strike="noStrike">
              <a:latin typeface="Arial"/>
            </a:endParaRPr>
          </a:p>
          <a:p>
            <a:pPr>
              <a:lnSpc>
                <a:spcPct val="100000"/>
              </a:lnSpc>
              <a:spcAft>
                <a:spcPts val="1142"/>
              </a:spcAft>
            </a:pP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Inception B</a:t>
            </a:r>
            <a:endParaRPr b="0" lang="en-IN" sz="1400" spc="-1" strike="noStrike">
              <a:latin typeface="Arial"/>
            </a:endParaRPr>
          </a:p>
        </p:txBody>
      </p:sp>
      <p:pic>
        <p:nvPicPr>
          <p:cNvPr id="243" name="" descr=""/>
          <p:cNvPicPr/>
          <p:nvPr/>
        </p:nvPicPr>
        <p:blipFill>
          <a:blip r:embed="rId1"/>
          <a:stretch/>
        </p:blipFill>
        <p:spPr>
          <a:xfrm>
            <a:off x="864000" y="2304000"/>
            <a:ext cx="6844680" cy="1439280"/>
          </a:xfrm>
          <a:prstGeom prst="rect">
            <a:avLst/>
          </a:prstGeom>
          <a:ln>
            <a:noFill/>
          </a:ln>
        </p:spPr>
      </p:pic>
      <p:pic>
        <p:nvPicPr>
          <p:cNvPr id="244" name="" descr=""/>
          <p:cNvPicPr/>
          <p:nvPr/>
        </p:nvPicPr>
        <p:blipFill>
          <a:blip r:embed="rId2"/>
          <a:stretch/>
        </p:blipFill>
        <p:spPr>
          <a:xfrm>
            <a:off x="504000" y="4392000"/>
            <a:ext cx="4175280" cy="2361600"/>
          </a:xfrm>
          <a:prstGeom prst="rect">
            <a:avLst/>
          </a:prstGeom>
          <a:ln>
            <a:noFill/>
          </a:ln>
        </p:spPr>
      </p:pic>
      <p:pic>
        <p:nvPicPr>
          <p:cNvPr id="245" name="" descr=""/>
          <p:cNvPicPr/>
          <p:nvPr/>
        </p:nvPicPr>
        <p:blipFill>
          <a:blip r:embed="rId3"/>
          <a:stretch/>
        </p:blipFill>
        <p:spPr>
          <a:xfrm>
            <a:off x="5616000" y="4430520"/>
            <a:ext cx="3819960" cy="2265480"/>
          </a:xfrm>
          <a:prstGeom prst="rect">
            <a:avLst/>
          </a:prstGeom>
          <a:ln>
            <a:noFill/>
          </a:ln>
        </p:spPr>
      </p:pic>
      <p:sp>
        <p:nvSpPr>
          <p:cNvPr id="246" name="TextShape 4"/>
          <p:cNvSpPr txBox="1"/>
          <p:nvPr/>
        </p:nvSpPr>
        <p:spPr>
          <a:xfrm>
            <a:off x="227160" y="720000"/>
            <a:ext cx="5892840" cy="564840"/>
          </a:xfrm>
          <a:prstGeom prst="rect">
            <a:avLst/>
          </a:prstGeom>
          <a:noFill/>
          <a:ln>
            <a:noFill/>
          </a:ln>
        </p:spPr>
        <p:txBody>
          <a:bodyPr lIns="90000" rIns="90000" tIns="45000" bIns="45000">
            <a:noAutofit/>
          </a:bodyPr>
          <a:p>
            <a:r>
              <a:rPr b="1" lang="en-IN" sz="3200" spc="-1" strike="noStrike">
                <a:solidFill>
                  <a:srgbClr val="ffffff"/>
                </a:solidFill>
                <a:latin typeface="Noto Sans Black"/>
                <a:ea typeface="DejaVu Sans"/>
              </a:rPr>
              <a:t>InceptionV4 architecture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360000" y="360000"/>
            <a:ext cx="9359280" cy="899280"/>
          </a:xfrm>
          <a:prstGeom prst="rect">
            <a:avLst/>
          </a:prstGeom>
          <a:noFill/>
          <a:ln>
            <a:noFill/>
          </a:ln>
        </p:spPr>
        <p:style>
          <a:lnRef idx="0"/>
          <a:fillRef idx="0"/>
          <a:effectRef idx="0"/>
          <a:fontRef idx="minor"/>
        </p:style>
      </p:sp>
      <p:sp>
        <p:nvSpPr>
          <p:cNvPr id="248" name="CustomShape 2"/>
          <p:cNvSpPr/>
          <p:nvPr/>
        </p:nvSpPr>
        <p:spPr>
          <a:xfrm>
            <a:off x="360000" y="1980000"/>
            <a:ext cx="447876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IN" sz="1400" spc="-1" strike="noStrike">
                <a:solidFill>
                  <a:srgbClr val="1c1c1c"/>
                </a:solidFill>
                <a:latin typeface="Tibetan Machine Uni"/>
                <a:ea typeface="DejaVu Sans"/>
              </a:rPr>
              <a:t>InceptionC</a:t>
            </a: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 </a:t>
            </a: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 </a:t>
            </a: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 </a:t>
            </a: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 </a:t>
            </a: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ReductionA</a:t>
            </a:r>
            <a:endParaRPr b="0" lang="en-IN" sz="1400" spc="-1" strike="noStrike">
              <a:latin typeface="Arial"/>
            </a:endParaRPr>
          </a:p>
        </p:txBody>
      </p:sp>
      <p:sp>
        <p:nvSpPr>
          <p:cNvPr id="249" name="CustomShape 3"/>
          <p:cNvSpPr/>
          <p:nvPr/>
        </p:nvSpPr>
        <p:spPr>
          <a:xfrm>
            <a:off x="5063760" y="1980000"/>
            <a:ext cx="447876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IN" sz="1400" spc="-1" strike="noStrike">
                <a:solidFill>
                  <a:srgbClr val="1c1c1c"/>
                </a:solidFill>
                <a:latin typeface="Tibetan Machine Uni"/>
                <a:ea typeface="DejaVu Sans"/>
              </a:rPr>
              <a:t>Reduction B</a:t>
            </a: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 </a:t>
            </a: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 </a:t>
            </a: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 </a:t>
            </a: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 </a:t>
            </a:r>
            <a:endParaRPr b="0" lang="en-IN" sz="1400" spc="-1" strike="noStrike">
              <a:latin typeface="Arial"/>
            </a:endParaRPr>
          </a:p>
          <a:p>
            <a:pPr>
              <a:lnSpc>
                <a:spcPct val="100000"/>
              </a:lnSpc>
              <a:spcAft>
                <a:spcPts val="1142"/>
              </a:spcAft>
            </a:pPr>
            <a:endParaRPr b="0" lang="en-IN" sz="1400" spc="-1" strike="noStrike">
              <a:latin typeface="Arial"/>
            </a:endParaRPr>
          </a:p>
          <a:p>
            <a:pPr>
              <a:lnSpc>
                <a:spcPct val="100000"/>
              </a:lnSpc>
              <a:spcAft>
                <a:spcPts val="1142"/>
              </a:spcAft>
            </a:pP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Aux</a:t>
            </a:r>
            <a:endParaRPr b="0" lang="en-IN" sz="1400" spc="-1" strike="noStrike">
              <a:latin typeface="Arial"/>
            </a:endParaRPr>
          </a:p>
        </p:txBody>
      </p:sp>
      <p:pic>
        <p:nvPicPr>
          <p:cNvPr id="250" name="" descr=""/>
          <p:cNvPicPr/>
          <p:nvPr/>
        </p:nvPicPr>
        <p:blipFill>
          <a:blip r:embed="rId1"/>
          <a:stretch/>
        </p:blipFill>
        <p:spPr>
          <a:xfrm>
            <a:off x="1008000" y="2328840"/>
            <a:ext cx="3383280" cy="2206440"/>
          </a:xfrm>
          <a:prstGeom prst="rect">
            <a:avLst/>
          </a:prstGeom>
          <a:ln>
            <a:noFill/>
          </a:ln>
        </p:spPr>
      </p:pic>
      <p:pic>
        <p:nvPicPr>
          <p:cNvPr id="251" name="" descr=""/>
          <p:cNvPicPr/>
          <p:nvPr/>
        </p:nvPicPr>
        <p:blipFill>
          <a:blip r:embed="rId2"/>
          <a:stretch/>
        </p:blipFill>
        <p:spPr>
          <a:xfrm>
            <a:off x="648000" y="4824000"/>
            <a:ext cx="3239280" cy="1641600"/>
          </a:xfrm>
          <a:prstGeom prst="rect">
            <a:avLst/>
          </a:prstGeom>
          <a:ln>
            <a:noFill/>
          </a:ln>
        </p:spPr>
      </p:pic>
      <p:pic>
        <p:nvPicPr>
          <p:cNvPr id="252" name="" descr=""/>
          <p:cNvPicPr/>
          <p:nvPr/>
        </p:nvPicPr>
        <p:blipFill>
          <a:blip r:embed="rId3"/>
          <a:stretch/>
        </p:blipFill>
        <p:spPr>
          <a:xfrm>
            <a:off x="5301720" y="4845960"/>
            <a:ext cx="2617560" cy="1705320"/>
          </a:xfrm>
          <a:prstGeom prst="rect">
            <a:avLst/>
          </a:prstGeom>
          <a:ln>
            <a:noFill/>
          </a:ln>
        </p:spPr>
      </p:pic>
      <p:pic>
        <p:nvPicPr>
          <p:cNvPr id="253" name="" descr=""/>
          <p:cNvPicPr/>
          <p:nvPr/>
        </p:nvPicPr>
        <p:blipFill>
          <a:blip r:embed="rId4"/>
          <a:stretch/>
        </p:blipFill>
        <p:spPr>
          <a:xfrm>
            <a:off x="5112000" y="2592000"/>
            <a:ext cx="3599280" cy="1604160"/>
          </a:xfrm>
          <a:prstGeom prst="rect">
            <a:avLst/>
          </a:prstGeom>
          <a:ln>
            <a:noFill/>
          </a:ln>
        </p:spPr>
      </p:pic>
      <p:sp>
        <p:nvSpPr>
          <p:cNvPr id="254" name="TextShape 4"/>
          <p:cNvSpPr txBox="1"/>
          <p:nvPr/>
        </p:nvSpPr>
        <p:spPr>
          <a:xfrm>
            <a:off x="659160" y="694440"/>
            <a:ext cx="5892840" cy="564840"/>
          </a:xfrm>
          <a:prstGeom prst="rect">
            <a:avLst/>
          </a:prstGeom>
          <a:noFill/>
          <a:ln>
            <a:noFill/>
          </a:ln>
        </p:spPr>
        <p:txBody>
          <a:bodyPr lIns="90000" rIns="90000" tIns="45000" bIns="45000">
            <a:noAutofit/>
          </a:bodyPr>
          <a:p>
            <a:r>
              <a:rPr b="1" lang="en-IN" sz="3200" spc="-1" strike="noStrike">
                <a:solidFill>
                  <a:srgbClr val="ffffff"/>
                </a:solidFill>
                <a:latin typeface="Noto Sans Black"/>
                <a:ea typeface="DejaVu Sans"/>
              </a:rPr>
              <a:t>InceptionV4 architecture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References</a:t>
            </a:r>
            <a:endParaRPr b="0" lang="en-IN" sz="3200" spc="-1" strike="noStrike">
              <a:latin typeface="Arial"/>
            </a:endParaRPr>
          </a:p>
        </p:txBody>
      </p:sp>
      <p:sp>
        <p:nvSpPr>
          <p:cNvPr id="25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94000"/>
          </a:bodyPr>
          <a:p>
            <a:pPr marL="216000" indent="-215640">
              <a:lnSpc>
                <a:spcPct val="100000"/>
              </a:lnSpc>
              <a:spcAft>
                <a:spcPts val="1142"/>
              </a:spcAft>
              <a:buClr>
                <a:srgbClr val="000000"/>
              </a:buClr>
              <a:buFont typeface="StarSymbol"/>
              <a:buAutoNum type="arabicPeriod"/>
            </a:pPr>
            <a:r>
              <a:rPr b="0" lang="en-IN" sz="1200" spc="-1" strike="noStrike">
                <a:solidFill>
                  <a:srgbClr val="1c1c1c"/>
                </a:solidFill>
                <a:latin typeface="Tibetan Machine Uni"/>
                <a:ea typeface="DejaVu Sans"/>
              </a:rPr>
              <a:t> </a:t>
            </a:r>
            <a:r>
              <a:rPr b="0" lang="en-IN" sz="1200" spc="-1" strike="noStrike">
                <a:solidFill>
                  <a:srgbClr val="1c1c1c"/>
                </a:solidFill>
                <a:latin typeface="Tibetan Machine Uni"/>
                <a:ea typeface="DejaVu Sans"/>
              </a:rPr>
              <a:t>Christian Szegedy, Wei Liu, Yangqing Jia, Pierre Sermanet, Scott Reed, Dragomir Anguelov, Dumitru Erhan, Vincent Vanhoucke, Andrew Rabinovich   Going Deeper with Convolutions   CVPR 2014</a:t>
            </a:r>
            <a:endParaRPr b="0" lang="en-IN" sz="1200" spc="-1" strike="noStrike">
              <a:latin typeface="Arial"/>
            </a:endParaRPr>
          </a:p>
          <a:p>
            <a:pPr marL="216000" indent="-215640">
              <a:lnSpc>
                <a:spcPct val="100000"/>
              </a:lnSpc>
              <a:spcAft>
                <a:spcPts val="1142"/>
              </a:spcAft>
              <a:buClr>
                <a:srgbClr val="000000"/>
              </a:buClr>
              <a:buFont typeface="StarSymbol"/>
              <a:buAutoNum type="arabicPeriod"/>
            </a:pPr>
            <a:r>
              <a:rPr b="0" lang="en-IN" sz="1200" spc="-1" strike="noStrike">
                <a:solidFill>
                  <a:srgbClr val="1c1c1c"/>
                </a:solidFill>
                <a:latin typeface="Tibetan Machine Uni"/>
                <a:ea typeface="DejaVu Sans"/>
              </a:rPr>
              <a:t> </a:t>
            </a:r>
            <a:r>
              <a:rPr b="0" lang="en-IN" sz="1200" spc="-1" strike="noStrike">
                <a:solidFill>
                  <a:srgbClr val="1c1c1c"/>
                </a:solidFill>
                <a:latin typeface="Tibetan Machine Uni"/>
                <a:ea typeface="DejaVu Sans"/>
              </a:rPr>
              <a:t>Ioffe, Sergey and Szegedy, Christian   Batch normalization: Accelerating deep network training by reducing internal covariate shift   2015</a:t>
            </a:r>
            <a:endParaRPr b="0" lang="en-IN" sz="1200" spc="-1" strike="noStrike">
              <a:latin typeface="Arial"/>
            </a:endParaRPr>
          </a:p>
          <a:p>
            <a:pPr marL="216000" indent="-215640">
              <a:lnSpc>
                <a:spcPct val="100000"/>
              </a:lnSpc>
              <a:spcAft>
                <a:spcPts val="1142"/>
              </a:spcAft>
              <a:buClr>
                <a:srgbClr val="000000"/>
              </a:buClr>
              <a:buFont typeface="StarSymbol"/>
              <a:buAutoNum type="arabicPeriod"/>
            </a:pPr>
            <a:r>
              <a:rPr b="0" lang="en-IN" sz="1200" spc="-1" strike="noStrike">
                <a:solidFill>
                  <a:srgbClr val="1c1c1c"/>
                </a:solidFill>
                <a:latin typeface="Tibetan Machine Uni"/>
                <a:ea typeface="DejaVu Sans"/>
              </a:rPr>
              <a:t> </a:t>
            </a:r>
            <a:r>
              <a:rPr b="0" lang="en-IN" sz="1200" spc="-1" strike="noStrike">
                <a:solidFill>
                  <a:srgbClr val="1c1c1c"/>
                </a:solidFill>
                <a:latin typeface="Tibetan Machine Uni"/>
                <a:ea typeface="DejaVu Sans"/>
              </a:rPr>
              <a:t>Szegedy, Christian and Vanhoucke, Vincent and Ioffe, Sergey and Shlens, Jon and Wojna, Zbigniew   Rethinking the inception architecture for computer vision   CVPR 2015</a:t>
            </a:r>
            <a:endParaRPr b="0" lang="en-IN" sz="1200" spc="-1" strike="noStrike">
              <a:latin typeface="Arial"/>
            </a:endParaRPr>
          </a:p>
          <a:p>
            <a:pPr marL="216000" indent="-215640">
              <a:lnSpc>
                <a:spcPct val="100000"/>
              </a:lnSpc>
              <a:spcAft>
                <a:spcPts val="1142"/>
              </a:spcAft>
              <a:buClr>
                <a:srgbClr val="000000"/>
              </a:buClr>
              <a:buFont typeface="StarSymbol"/>
              <a:buAutoNum type="arabicPeriod"/>
            </a:pPr>
            <a:r>
              <a:rPr b="0" lang="en-IN" sz="1200" spc="-1" strike="noStrike">
                <a:solidFill>
                  <a:srgbClr val="1c1c1c"/>
                </a:solidFill>
                <a:latin typeface="Tibetan Machine Uni"/>
                <a:ea typeface="DejaVu Sans"/>
              </a:rPr>
              <a:t> </a:t>
            </a:r>
            <a:r>
              <a:rPr b="0" lang="en-IN" sz="1200" spc="-1" strike="noStrike">
                <a:solidFill>
                  <a:srgbClr val="1c1c1c"/>
                </a:solidFill>
                <a:latin typeface="Tibetan Machine Uni"/>
                <a:ea typeface="DejaVu Sans"/>
              </a:rPr>
              <a:t>Szegedy, Christian and Ioffe, Sergey and Vanhoucke, Vincent and Alemi, Alexander A   Inception-v4, inception-resnet and the impact of residual connections on learning   AAAI 2016</a:t>
            </a:r>
            <a:endParaRPr b="0" lang="en-IN" sz="1200" spc="-1" strike="noStrike">
              <a:latin typeface="Arial"/>
            </a:endParaRPr>
          </a:p>
          <a:p>
            <a:pPr marL="216000" indent="-215640">
              <a:lnSpc>
                <a:spcPct val="100000"/>
              </a:lnSpc>
              <a:spcAft>
                <a:spcPts val="1142"/>
              </a:spcAft>
              <a:buClr>
                <a:srgbClr val="000000"/>
              </a:buClr>
              <a:buFont typeface="StarSymbol"/>
              <a:buAutoNum type="arabicPeriod"/>
            </a:pPr>
            <a:r>
              <a:rPr b="0" lang="en-IN" sz="1200" spc="-1" strike="noStrike">
                <a:solidFill>
                  <a:srgbClr val="1c1c1c"/>
                </a:solidFill>
                <a:latin typeface="Tibetan Machine Uni"/>
                <a:ea typeface="DejaVu Sans"/>
              </a:rPr>
              <a:t> </a:t>
            </a:r>
            <a:r>
              <a:rPr b="0" lang="en-IN" sz="1200" spc="-1" strike="noStrike">
                <a:solidFill>
                  <a:srgbClr val="1c1c1c"/>
                </a:solidFill>
                <a:latin typeface="Tibetan Machine Uni"/>
                <a:ea typeface="DejaVu Sans"/>
              </a:rPr>
              <a:t>He, Kaiming and Zhang, Xiangyu and Ren, Shaoqing and Sun, Jian   Deep residual learning for image recognition   CVPR 2015</a:t>
            </a:r>
            <a:endParaRPr b="0" lang="en-IN" sz="1200" spc="-1" strike="noStrike">
              <a:latin typeface="Arial"/>
            </a:endParaRPr>
          </a:p>
          <a:p>
            <a:pPr marL="216000" indent="-215640">
              <a:lnSpc>
                <a:spcPct val="100000"/>
              </a:lnSpc>
              <a:spcAft>
                <a:spcPts val="1142"/>
              </a:spcAft>
              <a:buClr>
                <a:srgbClr val="000000"/>
              </a:buClr>
              <a:buFont typeface="StarSymbol"/>
              <a:buAutoNum type="arabicPeriod"/>
            </a:pPr>
            <a:r>
              <a:rPr b="0" lang="en-IN" sz="1200" spc="-1" strike="noStrike">
                <a:solidFill>
                  <a:srgbClr val="1c1c1c"/>
                </a:solidFill>
                <a:latin typeface="Tibetan Machine Uni"/>
                <a:ea typeface="DejaVu Sans"/>
              </a:rPr>
              <a:t> </a:t>
            </a:r>
            <a:r>
              <a:rPr b="0" lang="en-IN" sz="1200" spc="-1" strike="noStrike">
                <a:solidFill>
                  <a:srgbClr val="1c1c1c"/>
                </a:solidFill>
                <a:latin typeface="Tibetan Machine Uni"/>
                <a:ea typeface="DejaVu Sans"/>
              </a:rPr>
              <a:t>He, Kaiming and Zhang, Xiangyu and Ren, Shaoqing and Sun, Jian   Very deep convolutional networks for large-scale image recognition 2015</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latin typeface="Arial"/>
              </a:rPr>
              <a:t>References</a:t>
            </a:r>
            <a:endParaRPr b="0" lang="en-IN" sz="4400" spc="-1" strike="noStrike">
              <a:latin typeface="Arial"/>
            </a:endParaRPr>
          </a:p>
        </p:txBody>
      </p:sp>
      <p:sp>
        <p:nvSpPr>
          <p:cNvPr id="25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marL="216000" indent="-215640">
              <a:lnSpc>
                <a:spcPct val="100000"/>
              </a:lnSpc>
              <a:spcAft>
                <a:spcPts val="1142"/>
              </a:spcAft>
              <a:buClr>
                <a:srgbClr val="1c1c1c"/>
              </a:buClr>
              <a:buFont typeface="StarSymbol"/>
              <a:buAutoNum type="arabicParenR"/>
            </a:pPr>
            <a:r>
              <a:rPr b="0" lang="en-IN" sz="1200" spc="-1" strike="noStrike" u="sng">
                <a:solidFill>
                  <a:srgbClr val="0000ff"/>
                </a:solidFill>
                <a:uFillTx/>
                <a:latin typeface="Tibetan Machine Uni"/>
                <a:hlinkClick r:id="rId1"/>
              </a:rPr>
              <a:t>Review of Inception from V1 to V4</a:t>
            </a:r>
            <a:endParaRPr b="0" lang="en-IN" sz="1200" spc="-1" strike="noStrike">
              <a:latin typeface="Arial"/>
            </a:endParaRPr>
          </a:p>
          <a:p>
            <a:pPr marL="216000" indent="-215640">
              <a:lnSpc>
                <a:spcPct val="100000"/>
              </a:lnSpc>
              <a:spcAft>
                <a:spcPts val="1142"/>
              </a:spcAft>
              <a:buClr>
                <a:srgbClr val="1c1c1c"/>
              </a:buClr>
              <a:buFont typeface="StarSymbol"/>
              <a:buAutoNum type="arabicParenR"/>
            </a:pPr>
            <a:r>
              <a:rPr b="0" lang="en-IN" sz="1200" spc="-1" strike="noStrike" u="sng">
                <a:solidFill>
                  <a:srgbClr val="0000ff"/>
                </a:solidFill>
                <a:uFillTx/>
                <a:latin typeface="Tibetan Machine Uni"/>
                <a:hlinkClick r:id="rId2"/>
              </a:rPr>
              <a:t>A Simple Guide to the Versions of the Inception Network</a:t>
            </a:r>
            <a:endParaRPr b="0" lang="en-IN" sz="1200" spc="-1" strike="noStrike">
              <a:latin typeface="Arial"/>
            </a:endParaRPr>
          </a:p>
          <a:p>
            <a:pPr marL="216000" indent="-215640">
              <a:lnSpc>
                <a:spcPct val="100000"/>
              </a:lnSpc>
              <a:spcAft>
                <a:spcPts val="1142"/>
              </a:spcAft>
              <a:buClr>
                <a:srgbClr val="1c1c1c"/>
              </a:buClr>
              <a:buFont typeface="StarSymbol"/>
              <a:buAutoNum type="arabicParenR"/>
            </a:pPr>
            <a:r>
              <a:rPr b="0" lang="en-IN" sz="1200" spc="-1" strike="noStrike" u="sng">
                <a:solidFill>
                  <a:srgbClr val="0000ff"/>
                </a:solidFill>
                <a:uFillTx/>
                <a:latin typeface="Tibetan Machine Uni"/>
                <a:hlinkClick r:id="rId3"/>
              </a:rPr>
              <a:t>Inception V2 and V3 – Inception Network Versions</a:t>
            </a:r>
            <a:endParaRPr b="0" lang="en-IN" sz="1200" spc="-1" strike="noStrike">
              <a:latin typeface="Arial"/>
            </a:endParaRPr>
          </a:p>
          <a:p>
            <a:pPr marL="216000" indent="-215640">
              <a:lnSpc>
                <a:spcPct val="100000"/>
              </a:lnSpc>
              <a:spcAft>
                <a:spcPts val="1142"/>
              </a:spcAft>
              <a:buClr>
                <a:srgbClr val="1c1c1c"/>
              </a:buClr>
              <a:buFont typeface="StarSymbol"/>
              <a:buAutoNum type="arabicParenR"/>
            </a:pPr>
            <a:r>
              <a:rPr b="0" lang="en-IN" sz="1200" spc="-1" strike="noStrike" u="sng">
                <a:solidFill>
                  <a:srgbClr val="0000ff"/>
                </a:solidFill>
                <a:uFillTx/>
                <a:latin typeface="Tibetan Machine Uni"/>
                <a:hlinkClick r:id="rId4"/>
              </a:rPr>
              <a:t>Inception-V2/V3: Summary and Implementation</a:t>
            </a:r>
            <a:endParaRPr b="0" lang="en-IN" sz="1200" spc="-1" strike="noStrike">
              <a:latin typeface="Arial"/>
            </a:endParaRPr>
          </a:p>
          <a:p>
            <a:pPr marL="216000" indent="-215640">
              <a:lnSpc>
                <a:spcPct val="100000"/>
              </a:lnSpc>
              <a:spcAft>
                <a:spcPts val="1142"/>
              </a:spcAft>
              <a:buClr>
                <a:srgbClr val="1c1c1c"/>
              </a:buClr>
              <a:buFont typeface="StarSymbol"/>
              <a:buAutoNum type="arabicParenR"/>
            </a:pPr>
            <a:r>
              <a:rPr b="0" lang="en-IN" sz="1200" spc="-1" strike="noStrike" u="sng">
                <a:solidFill>
                  <a:srgbClr val="0000ff"/>
                </a:solidFill>
                <a:uFillTx/>
                <a:latin typeface="Tibetan Machine Uni"/>
                <a:hlinkClick r:id="rId5"/>
              </a:rPr>
              <a:t>Inception-V4 and Inception-ResNets</a:t>
            </a:r>
            <a:endParaRPr b="0" lang="en-IN" sz="1200" spc="-1" strike="noStrike">
              <a:latin typeface="Arial"/>
            </a:endParaRPr>
          </a:p>
          <a:p>
            <a:pPr marL="216000" indent="-215640">
              <a:lnSpc>
                <a:spcPct val="100000"/>
              </a:lnSpc>
              <a:spcAft>
                <a:spcPts val="1142"/>
              </a:spcAft>
              <a:buClr>
                <a:srgbClr val="1c1c1c"/>
              </a:buClr>
              <a:buFont typeface="StarSymbol"/>
              <a:buAutoNum type="arabicParenR"/>
            </a:pPr>
            <a:r>
              <a:rPr b="0" lang="en-IN" sz="1200" spc="-1" strike="noStrike" u="sng">
                <a:solidFill>
                  <a:srgbClr val="0000ff"/>
                </a:solidFill>
                <a:uFillTx/>
                <a:latin typeface="Tibetan Machine Uni"/>
                <a:hlinkClick r:id="rId6"/>
              </a:rPr>
              <a:t>Inception V3 CNN Architecture Explained </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InceptionV1</a:t>
            </a:r>
            <a:endParaRPr b="0" lang="en-IN" sz="3200" spc="-1" strike="noStrike">
              <a:latin typeface="Arial"/>
            </a:endParaRPr>
          </a:p>
        </p:txBody>
      </p:sp>
      <p:sp>
        <p:nvSpPr>
          <p:cNvPr id="171"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IN" sz="1200" spc="-1" strike="noStrike">
                <a:solidFill>
                  <a:srgbClr val="1c1c1c"/>
                </a:solidFill>
                <a:latin typeface="Tibetan Machine Uni"/>
                <a:ea typeface="DejaVu Sans"/>
              </a:rPr>
              <a:t>- The main focus of Inception V1 is find an </a:t>
            </a:r>
            <a:r>
              <a:rPr b="1" lang="en-IN" sz="1200" spc="-1" strike="noStrike">
                <a:solidFill>
                  <a:srgbClr val="1c1c1c"/>
                </a:solidFill>
                <a:latin typeface="Tibetan Machine Uni"/>
                <a:ea typeface="DejaVu Sans"/>
              </a:rPr>
              <a:t>efficient deep neural network architecture</a:t>
            </a:r>
            <a:r>
              <a:rPr b="0" lang="en-IN" sz="1200" spc="-1" strike="noStrike">
                <a:solidFill>
                  <a:srgbClr val="1c1c1c"/>
                </a:solidFill>
                <a:latin typeface="Tibetan Machine Uni"/>
                <a:ea typeface="DejaVu Sans"/>
              </a:rPr>
              <a:t> for computer vision. The most straightforward way to improving the performance of DNN is simply increase the depth and width. The main drawbacks of this method is the requirement of more data to overcome possible overfitting and more computational resource. The fundamental way to solve these 2 problem for computer vision system is to use sparsely connected architecture to replace the fully connected one.</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The authors made use of </a:t>
            </a:r>
            <a:r>
              <a:rPr b="1" lang="en-IN" sz="1200" spc="-1" strike="noStrike">
                <a:solidFill>
                  <a:srgbClr val="1c1c1c"/>
                </a:solidFill>
                <a:latin typeface="Tibetan Machine Uni"/>
                <a:ea typeface="DejaVu Sans"/>
              </a:rPr>
              <a:t>differnet size convolutional kernels parallely</a:t>
            </a:r>
            <a:r>
              <a:rPr b="0" lang="en-IN" sz="1200" spc="-1" strike="noStrike">
                <a:solidFill>
                  <a:srgbClr val="1c1c1c"/>
                </a:solidFill>
                <a:latin typeface="Tibetan Machine Uni"/>
                <a:ea typeface="DejaVu Sans"/>
              </a:rPr>
              <a:t> for extracting different level features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The author use dimension reduction by applying </a:t>
            </a:r>
            <a:r>
              <a:rPr b="1" lang="en-IN" sz="1200" spc="-1" strike="noStrike">
                <a:solidFill>
                  <a:srgbClr val="1c1c1c"/>
                </a:solidFill>
                <a:latin typeface="Tibetan Machine Uni"/>
                <a:ea typeface="DejaVu Sans"/>
              </a:rPr>
              <a:t>1×1 convotional kernels</a:t>
            </a:r>
            <a:r>
              <a:rPr b="0" lang="en-IN" sz="1200" spc="-1" strike="noStrike">
                <a:solidFill>
                  <a:srgbClr val="1c1c1c"/>
                </a:solidFill>
                <a:latin typeface="Tibetan Machine Uni"/>
                <a:ea typeface="DejaVu Sans"/>
              </a:rPr>
              <a:t> with less filters to reduce computational complexity thereby retaining the important information.</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InceptionV1 blocks</a:t>
            </a:r>
            <a:endParaRPr b="0" lang="en-IN" sz="3200" spc="-1" strike="noStrike">
              <a:latin typeface="Arial"/>
            </a:endParaRPr>
          </a:p>
        </p:txBody>
      </p:sp>
      <p:pic>
        <p:nvPicPr>
          <p:cNvPr id="173" name="" descr=""/>
          <p:cNvPicPr/>
          <p:nvPr/>
        </p:nvPicPr>
        <p:blipFill>
          <a:blip r:embed="rId1"/>
          <a:stretch/>
        </p:blipFill>
        <p:spPr>
          <a:xfrm>
            <a:off x="359640" y="2949840"/>
            <a:ext cx="4478760" cy="2739240"/>
          </a:xfrm>
          <a:prstGeom prst="rect">
            <a:avLst/>
          </a:prstGeom>
          <a:ln>
            <a:noFill/>
          </a:ln>
        </p:spPr>
      </p:pic>
      <p:pic>
        <p:nvPicPr>
          <p:cNvPr id="174" name="" descr=""/>
          <p:cNvPicPr/>
          <p:nvPr/>
        </p:nvPicPr>
        <p:blipFill>
          <a:blip r:embed="rId2"/>
          <a:stretch/>
        </p:blipFill>
        <p:spPr>
          <a:xfrm>
            <a:off x="5063400" y="2941200"/>
            <a:ext cx="4478760" cy="27568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InceptionV2 </a:t>
            </a:r>
            <a:r>
              <a:rPr b="1" lang="en-IN" sz="3200" spc="-1" strike="noStrike">
                <a:solidFill>
                  <a:srgbClr val="ffffff"/>
                </a:solidFill>
                <a:latin typeface="Noto Sans Black"/>
                <a:ea typeface="DejaVu Sans"/>
              </a:rPr>
              <a:t>	</a:t>
            </a:r>
            <a:endParaRPr b="0" lang="en-IN" sz="3200" spc="-1" strike="noStrike">
              <a:latin typeface="Arial"/>
            </a:endParaRPr>
          </a:p>
        </p:txBody>
      </p:sp>
      <p:sp>
        <p:nvSpPr>
          <p:cNvPr id="17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marL="216000" indent="-215280">
              <a:lnSpc>
                <a:spcPct val="100000"/>
              </a:lnSpc>
              <a:spcAft>
                <a:spcPts val="1142"/>
              </a:spcAft>
              <a:buClr>
                <a:srgbClr val="000000"/>
              </a:buClr>
              <a:buSzPct val="45000"/>
              <a:buFont typeface="Wingdings" charset="2"/>
              <a:buChar char=""/>
            </a:pPr>
            <a:r>
              <a:rPr b="0" lang="en-IN" sz="1200" spc="-1" strike="noStrike">
                <a:solidFill>
                  <a:srgbClr val="1c1c1c"/>
                </a:solidFill>
                <a:latin typeface="Tibetan Machine Uni"/>
                <a:ea typeface="DejaVu Sans"/>
              </a:rPr>
              <a:t>The most important contribution in InceptionV2 is introducing </a:t>
            </a:r>
            <a:r>
              <a:rPr b="1" lang="en-IN" sz="1200" spc="-1" strike="noStrike">
                <a:solidFill>
                  <a:srgbClr val="1c1c1c"/>
                </a:solidFill>
                <a:latin typeface="Tibetan Machine Uni"/>
                <a:ea typeface="DejaVu Sans"/>
              </a:rPr>
              <a:t>Batch normalization</a:t>
            </a:r>
            <a:r>
              <a:rPr b="0" lang="en-IN" sz="1200" spc="-1" strike="noStrike">
                <a:solidFill>
                  <a:srgbClr val="1c1c1c"/>
                </a:solidFill>
                <a:latin typeface="Tibetan Machine Uni"/>
                <a:ea typeface="DejaVu Sans"/>
              </a:rPr>
              <a:t>. As stated by the authors, </a:t>
            </a:r>
            <a:r>
              <a:rPr b="1" lang="en-IN" sz="1200" spc="-1" strike="noStrike">
                <a:solidFill>
                  <a:srgbClr val="1c1c1c"/>
                </a:solidFill>
                <a:latin typeface="Tibetan Machine Uni"/>
                <a:ea typeface="DejaVu Sans"/>
              </a:rPr>
              <a:t>Batch Normalization allows us to use much higher learning rates and be less careful about initialization. It also acts as a regularizer, in some cases eliminating the need for Dropout.</a:t>
            </a:r>
            <a:endParaRPr b="0" lang="en-IN" sz="1200" spc="-1" strike="noStrike">
              <a:latin typeface="Arial"/>
            </a:endParaRPr>
          </a:p>
          <a:p>
            <a:pPr>
              <a:lnSpc>
                <a:spcPct val="100000"/>
              </a:lnSpc>
              <a:spcAft>
                <a:spcPts val="1142"/>
              </a:spcAft>
            </a:pPr>
            <a:endParaRPr b="0" lang="en-IN" sz="1200" spc="-1" strike="noStrike">
              <a:latin typeface="Arial"/>
            </a:endParaRPr>
          </a:p>
          <a:p>
            <a:pPr marL="216000" indent="-215280">
              <a:lnSpc>
                <a:spcPct val="100000"/>
              </a:lnSpc>
              <a:spcAft>
                <a:spcPts val="1142"/>
              </a:spcAft>
              <a:buClr>
                <a:srgbClr val="000000"/>
              </a:buClr>
              <a:buSzPct val="45000"/>
              <a:buFont typeface="Wingdings" charset="2"/>
              <a:buChar char=""/>
            </a:pPr>
            <a:r>
              <a:rPr b="0" lang="en-IN" sz="1200" spc="-1" strike="noStrike">
                <a:solidFill>
                  <a:srgbClr val="1c1c1c"/>
                </a:solidFill>
                <a:latin typeface="Tibetan Machine Uni"/>
                <a:ea typeface="DejaVu Sans"/>
              </a:rPr>
              <a:t>In Inception V2, the authors first propose the problem named </a:t>
            </a:r>
            <a:r>
              <a:rPr b="1" lang="en-IN" sz="1200" spc="-1" strike="noStrike">
                <a:solidFill>
                  <a:srgbClr val="1c1c1c"/>
                </a:solidFill>
                <a:latin typeface="Tibetan Machine Uni"/>
                <a:ea typeface="DejaVu Sans"/>
              </a:rPr>
              <a:t>Internal Covariate Shift (ICS).</a:t>
            </a:r>
            <a:r>
              <a:rPr b="0" lang="en-IN" sz="1200" spc="-1" strike="noStrike">
                <a:solidFill>
                  <a:srgbClr val="1c1c1c"/>
                </a:solidFill>
                <a:latin typeface="Tibetan Machine Uni"/>
                <a:ea typeface="DejaVu Sans"/>
              </a:rPr>
              <a:t> Then they suggest several solutions and analyse their advantage and drawbacks.</a:t>
            </a:r>
            <a:endParaRPr b="0" lang="en-IN" sz="1200" spc="-1" strike="noStrike">
              <a:latin typeface="Arial"/>
            </a:endParaRPr>
          </a:p>
          <a:p>
            <a:pPr>
              <a:lnSpc>
                <a:spcPct val="100000"/>
              </a:lnSpc>
              <a:spcAft>
                <a:spcPts val="1142"/>
              </a:spcAft>
            </a:pPr>
            <a:endParaRPr b="0" lang="en-IN" sz="1200" spc="-1" strike="noStrike">
              <a:latin typeface="Arial"/>
            </a:endParaRPr>
          </a:p>
          <a:p>
            <a:pPr marL="216000" indent="-215280">
              <a:lnSpc>
                <a:spcPct val="100000"/>
              </a:lnSpc>
              <a:spcAft>
                <a:spcPts val="1142"/>
              </a:spcAft>
              <a:buClr>
                <a:srgbClr val="000000"/>
              </a:buClr>
              <a:buSzPct val="45000"/>
              <a:buFont typeface="Wingdings" charset="2"/>
              <a:buChar char=""/>
            </a:pPr>
            <a:r>
              <a:rPr b="0" lang="en-IN" sz="1200" spc="-1" strike="noStrike">
                <a:solidFill>
                  <a:srgbClr val="1c1c1c"/>
                </a:solidFill>
                <a:latin typeface="Tibetan Machine Uni"/>
                <a:ea typeface="DejaVu Sans"/>
              </a:rPr>
              <a:t>InceptionV2 and InceptionV3 were presented in same paper</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Internal Covariate Shift(ICS)</a:t>
            </a:r>
            <a:endParaRPr b="0" lang="en-IN" sz="3200" spc="-1" strike="noStrike">
              <a:latin typeface="Arial"/>
            </a:endParaRPr>
          </a:p>
        </p:txBody>
      </p:sp>
      <p:sp>
        <p:nvSpPr>
          <p:cNvPr id="17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IN" sz="1200" spc="-1" strike="noStrike">
                <a:solidFill>
                  <a:srgbClr val="1c1c1c"/>
                </a:solidFill>
                <a:latin typeface="Tibetan Machine Uni"/>
                <a:ea typeface="DejaVu Sans"/>
              </a:rPr>
              <a:t>- The change in the distribution of network activations due to the change in network parameters during training is defined as ICS.</a:t>
            </a: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Normalization is often performed to the input of the image. For example, the values of pixels of an image are normalized by subtracting the mean and being divided by the standard deviation.</a:t>
            </a:r>
            <a:endParaRPr b="0" lang="en-IN" sz="1200" spc="-1" strike="noStrike">
              <a:latin typeface="Arial"/>
            </a:endParaRPr>
          </a:p>
          <a:p>
            <a:pPr>
              <a:lnSpc>
                <a:spcPct val="100000"/>
              </a:lnSpc>
              <a:spcAft>
                <a:spcPts val="1142"/>
              </a:spcAft>
            </a:pPr>
            <a:r>
              <a:rPr b="0" lang="en-IN" sz="1200" spc="-1" strike="noStrike">
                <a:solidFill>
                  <a:srgbClr val="1c1c1c"/>
                </a:solidFill>
                <a:latin typeface="Tibetan Machine Uni"/>
                <a:ea typeface="DejaVu Sans"/>
              </a:rPr>
              <a:t> </a:t>
            </a:r>
            <a:endParaRPr b="0" lang="en-IN" sz="1200" spc="-1" strike="noStrike">
              <a:latin typeface="Arial"/>
            </a:endParaRPr>
          </a:p>
          <a:p>
            <a:pPr>
              <a:lnSpc>
                <a:spcPct val="100000"/>
              </a:lnSpc>
              <a:spcAft>
                <a:spcPts val="1142"/>
              </a:spcAft>
            </a:pPr>
            <a:r>
              <a:rPr b="1" lang="en-IN" sz="1200" spc="-1" strike="noStrike">
                <a:solidFill>
                  <a:srgbClr val="1c1c1c"/>
                </a:solidFill>
                <a:latin typeface="Tibetan Machine Uni"/>
                <a:ea typeface="DejaVu Sans"/>
              </a:rPr>
              <a:t>How can we do the same processing for all the internal input from layer to layer in a network</a:t>
            </a:r>
            <a:r>
              <a:rPr b="0" lang="en-IN" sz="1200" spc="-1" strike="noStrike">
                <a:solidFill>
                  <a:srgbClr val="1c1c1c"/>
                </a:solidFill>
                <a:latin typeface="Tibetan Machine Uni"/>
                <a:ea typeface="DejaVu Sans"/>
              </a:rPr>
              <a:t>???</a:t>
            </a:r>
            <a:endParaRPr b="0" lang="en-IN" sz="1200" spc="-1" strike="noStrike">
              <a:latin typeface="Arial"/>
            </a:endParaRPr>
          </a:p>
          <a:p>
            <a:pPr>
              <a:lnSpc>
                <a:spcPct val="100000"/>
              </a:lnSpc>
            </a:pPr>
            <a:r>
              <a:rPr b="1" lang="en-IN" sz="1200" spc="-1" strike="noStrike">
                <a:solidFill>
                  <a:srgbClr val="1c1c1c"/>
                </a:solidFill>
                <a:latin typeface="Tibetan Machine Uni"/>
                <a:ea typeface="DejaVu Sans"/>
              </a:rPr>
              <a:t>Possible solution 1:</a:t>
            </a:r>
            <a:r>
              <a:rPr b="0" lang="en-IN" sz="1200" spc="-1" strike="noStrike">
                <a:solidFill>
                  <a:srgbClr val="1c1c1c"/>
                </a:solidFill>
                <a:latin typeface="Tibetan Machine Uni"/>
                <a:ea typeface="DejaVu Sans"/>
              </a:rPr>
              <a:t> Suppose the normalization is independent to the optimization. But the experiments of this hypothesis shows that the model blows up, because the normalization is outside the gradient descent step.</a:t>
            </a:r>
            <a:endParaRPr b="0" lang="en-IN" sz="1200" spc="-1" strike="noStrike">
              <a:latin typeface="Arial"/>
            </a:endParaRPr>
          </a:p>
          <a:p>
            <a:pPr>
              <a:lnSpc>
                <a:spcPct val="100000"/>
              </a:lnSpc>
            </a:pPr>
            <a:r>
              <a:rPr b="1" lang="en-IN" sz="1200" spc="-1" strike="noStrike">
                <a:solidFill>
                  <a:srgbClr val="1c1c1c"/>
                </a:solidFill>
                <a:latin typeface="Tibetan Machine Uni"/>
                <a:ea typeface="DejaVu Sans"/>
              </a:rPr>
              <a:t>Possible solution 2:</a:t>
            </a:r>
            <a:r>
              <a:rPr b="0" lang="en-IN" sz="1200" spc="-1" strike="noStrike">
                <a:solidFill>
                  <a:srgbClr val="1c1c1c"/>
                </a:solidFill>
                <a:latin typeface="Tibetan Machine Uni"/>
                <a:ea typeface="DejaVu Sans"/>
              </a:rPr>
              <a:t> Take into account the normalization when doing gradient descent. However, the calculation cost is too high because of the computation of covariance matrix of all examples.</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Normalization via Mini-Batch statistic</a:t>
            </a:r>
            <a:endParaRPr b="0" lang="en-IN" sz="3200" spc="-1" strike="noStrike">
              <a:latin typeface="Arial"/>
            </a:endParaRPr>
          </a:p>
        </p:txBody>
      </p:sp>
      <p:sp>
        <p:nvSpPr>
          <p:cNvPr id="18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IN" sz="1200" spc="-1" strike="noStrike">
                <a:solidFill>
                  <a:srgbClr val="1c1c1c"/>
                </a:solidFill>
                <a:latin typeface="Tibetan Machine Uni"/>
                <a:ea typeface="DejaVu Sans"/>
              </a:rPr>
              <a:t>In order to reduce the computation, 2 simplifications are used:</a:t>
            </a:r>
            <a:endParaRPr b="0" lang="en-IN" sz="1200" spc="-1" strike="noStrike">
              <a:latin typeface="Arial"/>
            </a:endParaRPr>
          </a:p>
          <a:p>
            <a:pPr marL="216000" indent="-215280">
              <a:lnSpc>
                <a:spcPct val="100000"/>
              </a:lnSpc>
              <a:spcAft>
                <a:spcPts val="1142"/>
              </a:spcAft>
              <a:buClr>
                <a:srgbClr val="000000"/>
              </a:buClr>
              <a:buSzPct val="45000"/>
              <a:buFont typeface="Wingdings" charset="2"/>
              <a:buChar char=""/>
            </a:pPr>
            <a:r>
              <a:rPr b="0" lang="en-IN" sz="1200" spc="-1" strike="noStrike">
                <a:solidFill>
                  <a:srgbClr val="1c1c1c"/>
                </a:solidFill>
                <a:latin typeface="Tibetan Machine Uni"/>
                <a:ea typeface="DejaVu Sans"/>
              </a:rPr>
              <a:t>Normalize the layer inputs and outputs separately</a:t>
            </a:r>
            <a:endParaRPr b="0" lang="en-IN" sz="1200" spc="-1" strike="noStrike">
              <a:latin typeface="Arial"/>
            </a:endParaRPr>
          </a:p>
          <a:p>
            <a:pPr marL="216000" indent="-215280">
              <a:lnSpc>
                <a:spcPct val="100000"/>
              </a:lnSpc>
              <a:spcAft>
                <a:spcPts val="1142"/>
              </a:spcAft>
              <a:buClr>
                <a:srgbClr val="000000"/>
              </a:buClr>
              <a:buSzPct val="45000"/>
              <a:buFont typeface="Wingdings" charset="2"/>
              <a:buChar char=""/>
            </a:pPr>
            <a:r>
              <a:rPr b="0" lang="en-IN" sz="1200" spc="-1" strike="noStrike">
                <a:solidFill>
                  <a:srgbClr val="1c1c1c"/>
                </a:solidFill>
                <a:latin typeface="Tibetan Machine Uni"/>
                <a:ea typeface="DejaVu Sans"/>
              </a:rPr>
              <a:t>Use mini-batch statistics</a:t>
            </a:r>
            <a:endParaRPr b="0" lang="en-IN" sz="1200" spc="-1" strike="noStrike">
              <a:latin typeface="Arial"/>
            </a:endParaRPr>
          </a:p>
          <a:p>
            <a:pPr>
              <a:lnSpc>
                <a:spcPct val="100000"/>
              </a:lnSpc>
            </a:pPr>
            <a:endParaRPr b="0" lang="en-IN" sz="1200" spc="-1" strike="noStrike">
              <a:latin typeface="Arial"/>
            </a:endParaRPr>
          </a:p>
          <a:p>
            <a:pPr>
              <a:lnSpc>
                <a:spcPct val="100000"/>
              </a:lnSpc>
              <a:spcAft>
                <a:spcPts val="1142"/>
              </a:spcAft>
            </a:pPr>
            <a:endParaRPr b="0" lang="en-IN" sz="1200" spc="-1" strike="noStrike">
              <a:latin typeface="Arial"/>
            </a:endParaRPr>
          </a:p>
          <a:p>
            <a:pPr>
              <a:lnSpc>
                <a:spcPct val="100000"/>
              </a:lnSpc>
            </a:pPr>
            <a:endParaRPr b="0" lang="en-IN" sz="1200" spc="-1" strike="noStrike">
              <a:latin typeface="Arial"/>
            </a:endParaRPr>
          </a:p>
        </p:txBody>
      </p:sp>
      <p:pic>
        <p:nvPicPr>
          <p:cNvPr id="181" name="" descr=""/>
          <p:cNvPicPr/>
          <p:nvPr/>
        </p:nvPicPr>
        <p:blipFill>
          <a:blip r:embed="rId1"/>
          <a:stretch/>
        </p:blipFill>
        <p:spPr>
          <a:xfrm>
            <a:off x="432000" y="3354840"/>
            <a:ext cx="6480000" cy="24764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Batch Normalization Algorithm</a:t>
            </a:r>
            <a:endParaRPr b="0" lang="en-IN" sz="3200" spc="-1" strike="noStrike">
              <a:latin typeface="Arial"/>
            </a:endParaRPr>
          </a:p>
        </p:txBody>
      </p:sp>
      <p:sp>
        <p:nvSpPr>
          <p:cNvPr id="183"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IN" sz="1200" spc="-1" strike="noStrike">
                <a:solidFill>
                  <a:srgbClr val="1c1c1c"/>
                </a:solidFill>
                <a:latin typeface="Tibetan Machine Uni"/>
                <a:ea typeface="DejaVu Sans"/>
              </a:rPr>
              <a:t>.</a:t>
            </a:r>
            <a:endParaRPr b="0" lang="en-IN" sz="1200" spc="-1" strike="noStrike">
              <a:latin typeface="Arial"/>
            </a:endParaRPr>
          </a:p>
        </p:txBody>
      </p:sp>
      <p:pic>
        <p:nvPicPr>
          <p:cNvPr id="184" name="" descr=""/>
          <p:cNvPicPr/>
          <p:nvPr/>
        </p:nvPicPr>
        <p:blipFill>
          <a:blip r:embed="rId1"/>
          <a:stretch/>
        </p:blipFill>
        <p:spPr>
          <a:xfrm>
            <a:off x="5832000" y="2016000"/>
            <a:ext cx="3599280" cy="4731480"/>
          </a:xfrm>
          <a:prstGeom prst="rect">
            <a:avLst/>
          </a:prstGeom>
          <a:ln>
            <a:noFill/>
          </a:ln>
        </p:spPr>
      </p:pic>
      <p:pic>
        <p:nvPicPr>
          <p:cNvPr id="185" name="" descr=""/>
          <p:cNvPicPr/>
          <p:nvPr/>
        </p:nvPicPr>
        <p:blipFill>
          <a:blip r:embed="rId2"/>
          <a:stretch/>
        </p:blipFill>
        <p:spPr>
          <a:xfrm>
            <a:off x="504000" y="2160000"/>
            <a:ext cx="4674240" cy="37954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Advantages of Batch Normalization</a:t>
            </a:r>
            <a:endParaRPr b="0" lang="en-IN" sz="3200" spc="-1" strike="noStrike">
              <a:latin typeface="Arial"/>
            </a:endParaRPr>
          </a:p>
        </p:txBody>
      </p:sp>
      <p:sp>
        <p:nvSpPr>
          <p:cNvPr id="187"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marL="216000" indent="-215280">
              <a:lnSpc>
                <a:spcPct val="100000"/>
              </a:lnSpc>
              <a:spcAft>
                <a:spcPts val="1142"/>
              </a:spcAft>
              <a:buClr>
                <a:srgbClr val="000000"/>
              </a:buClr>
              <a:buSzPct val="45000"/>
              <a:buFont typeface="Wingdings" charset="2"/>
              <a:buChar char=""/>
            </a:pPr>
            <a:r>
              <a:rPr b="0" lang="en-IN" sz="1200" spc="-1" strike="noStrike">
                <a:solidFill>
                  <a:srgbClr val="1c1c1c"/>
                </a:solidFill>
                <a:latin typeface="Tibetan Machine Uni"/>
                <a:ea typeface="DejaVu Sans"/>
              </a:rPr>
              <a:t>Speed up the training process</a:t>
            </a:r>
            <a:endParaRPr b="0" lang="en-IN" sz="1200" spc="-1" strike="noStrike">
              <a:latin typeface="Arial"/>
            </a:endParaRPr>
          </a:p>
          <a:p>
            <a:pPr marL="216000" indent="-215280">
              <a:lnSpc>
                <a:spcPct val="100000"/>
              </a:lnSpc>
              <a:spcAft>
                <a:spcPts val="1142"/>
              </a:spcAft>
              <a:buClr>
                <a:srgbClr val="000000"/>
              </a:buClr>
              <a:buSzPct val="45000"/>
              <a:buFont typeface="Wingdings" charset="2"/>
              <a:buChar char=""/>
            </a:pPr>
            <a:r>
              <a:rPr b="0" lang="en-IN" sz="1200" spc="-1" strike="noStrike">
                <a:solidFill>
                  <a:srgbClr val="1c1c1c"/>
                </a:solidFill>
                <a:latin typeface="Tibetan Machine Uni"/>
                <a:ea typeface="DejaVu Sans"/>
              </a:rPr>
              <a:t>Stabilize the training</a:t>
            </a:r>
            <a:endParaRPr b="0" lang="en-IN" sz="1200" spc="-1" strike="noStrike">
              <a:latin typeface="Arial"/>
            </a:endParaRPr>
          </a:p>
          <a:p>
            <a:pPr marL="216000" indent="-215280">
              <a:lnSpc>
                <a:spcPct val="100000"/>
              </a:lnSpc>
              <a:spcAft>
                <a:spcPts val="1142"/>
              </a:spcAft>
              <a:buClr>
                <a:srgbClr val="000000"/>
              </a:buClr>
              <a:buSzPct val="45000"/>
              <a:buFont typeface="Wingdings" charset="2"/>
              <a:buChar char=""/>
            </a:pPr>
            <a:r>
              <a:rPr b="1" lang="en-IN" sz="1200" spc="-1" strike="noStrike">
                <a:solidFill>
                  <a:srgbClr val="1c1c1c"/>
                </a:solidFill>
                <a:latin typeface="Tibetan Machine Uni"/>
                <a:ea typeface="DejaVu Sans"/>
              </a:rPr>
              <a:t>Add regularization</a:t>
            </a:r>
            <a:r>
              <a:rPr b="0" lang="en-IN" sz="1200" spc="-1" strike="noStrike">
                <a:solidFill>
                  <a:srgbClr val="1c1c1c"/>
                </a:solidFill>
                <a:latin typeface="Tibetan Machine Uni"/>
                <a:ea typeface="DejaVu Sans"/>
              </a:rPr>
              <a:t>, so we can reduce other regularization(Dropout, less weight decay)</a:t>
            </a:r>
            <a:endParaRPr b="0" lang="en-IN" sz="1200" spc="-1" strike="noStrike">
              <a:latin typeface="Arial"/>
            </a:endParaRPr>
          </a:p>
          <a:p>
            <a:pPr marL="216000" indent="-215280">
              <a:lnSpc>
                <a:spcPct val="100000"/>
              </a:lnSpc>
              <a:spcAft>
                <a:spcPts val="1142"/>
              </a:spcAft>
              <a:buClr>
                <a:srgbClr val="000000"/>
              </a:buClr>
              <a:buSzPct val="45000"/>
              <a:buFont typeface="Wingdings" charset="2"/>
              <a:buChar char=""/>
            </a:pPr>
            <a:r>
              <a:rPr b="0" lang="en-IN" sz="1200" spc="-1" strike="noStrike">
                <a:solidFill>
                  <a:srgbClr val="1c1c1c"/>
                </a:solidFill>
                <a:latin typeface="Tibetan Machine Uni"/>
                <a:ea typeface="DejaVu Sans"/>
              </a:rPr>
              <a:t>BN needs more thoroughly shuffle</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379</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2024-02-07T12:04:39Z</dcterms:created>
  <dc:creator/>
  <dc:description/>
  <dc:language>en-IN</dc:language>
  <cp:lastModifiedBy/>
  <dcterms:modified xsi:type="dcterms:W3CDTF">2024-02-09T11:36:07Z</dcterms:modified>
  <cp:revision>233</cp:revision>
  <dc:subject/>
  <dc:title>Alizarin</dc:title>
</cp:coreProperties>
</file>