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3.jpeg" ContentType="image/jpeg"/>
  <Override PartName="/ppt/media/image2.png" ContentType="image/png"/>
  <Override PartName="/ppt/media/image4.png" ContentType="image/png"/>
  <Override PartName="/ppt/media/image5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9640" cy="12596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12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12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cv-tricks.com/keras/understand-implement-resnets/" TargetMode="External"/><Relationship Id="rId2" Type="http://schemas.openxmlformats.org/officeDocument/2006/relationships/hyperlink" Target="https://towardsdatascience.com/understanding-and-visualizing-resnets-442284831be8" TargetMode="External"/><Relationship Id="rId3" Type="http://schemas.openxmlformats.org/officeDocument/2006/relationships/hyperlink" Target="https://www.analyticsvidhya.com/blog/2021/06/build-resnet-from-scratch-with-python/" TargetMode="External"/><Relationship Id="rId4" Type="http://schemas.openxmlformats.org/officeDocument/2006/relationships/hyperlink" Target="https://medium.com/@sharma.tanish096/detailed-explanation-of-residual-network-resnet50-cnn-model-106e0ab9fa9e" TargetMode="External"/><Relationship Id="rId5" Type="http://schemas.openxmlformats.org/officeDocument/2006/relationships/hyperlink" Target="https://databasecamp.de/en/ml/resnet-en" TargetMode="External"/><Relationship Id="rId6" Type="http://schemas.openxmlformats.org/officeDocument/2006/relationships/hyperlink" Target="https://blog.paperspace.com/writing-resnet-from-scratch-in-pytorch/" TargetMode="External"/><Relationship Id="rId7" Type="http://schemas.openxmlformats.org/officeDocument/2006/relationships/hyperlink" Target="https://medium.com/analytics-vidhya/understanding-and-implementation-of-residual-networks-resnets-b80f9a507b9c" TargetMode="External"/><Relationship Id="rId8" Type="http://schemas.openxmlformats.org/officeDocument/2006/relationships/hyperlink" Target="https://datagen.tech/guides/computer-vision/resnet/#" TargetMode="External"/><Relationship Id="rId9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arxiv.org/abs/1512.03385?ref=blog.paperspace.com" TargetMode="External"/><Relationship Id="rId2" Type="http://schemas.openxmlformats.org/officeDocument/2006/relationships/hyperlink" Target="https://arxiv.org/abs/1603.05027" TargetMode="External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60000" y="333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RESNET – Residual Networks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40000" y="4680000"/>
            <a:ext cx="9179640" cy="25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1c1c1c"/>
                </a:solidFill>
                <a:latin typeface="Noto Sans Light"/>
              </a:rPr>
              <a:t>                                                                                        </a:t>
            </a:r>
            <a:r>
              <a:rPr b="0" lang="en-IN" sz="2200" spc="-1" strike="noStrike">
                <a:solidFill>
                  <a:srgbClr val="1c1c1c"/>
                </a:solidFill>
                <a:latin typeface="Noto Sans Light"/>
              </a:rPr>
              <a:t>Vignesh R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References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- </a:t>
            </a:r>
            <a:r>
              <a:rPr b="0" lang="en-IN" sz="1000" spc="-1" strike="noStrike" u="sng">
                <a:solidFill>
                  <a:srgbClr val="0000ff"/>
                </a:solidFill>
                <a:uFillTx/>
                <a:latin typeface="Tibetan Machine Uni"/>
                <a:hlinkClick r:id="rId1"/>
              </a:rPr>
              <a:t>Detailed Guide to Understand and Implement ResNets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- </a:t>
            </a:r>
            <a:r>
              <a:rPr b="0" lang="en-IN" sz="1000" spc="-1" strike="noStrike" u="sng">
                <a:solidFill>
                  <a:srgbClr val="0000ff"/>
                </a:solidFill>
                <a:uFillTx/>
                <a:latin typeface="Tibetan Machine Uni"/>
                <a:hlinkClick r:id="rId2"/>
              </a:rPr>
              <a:t>Understanding and visualizing ResNets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- </a:t>
            </a:r>
            <a:r>
              <a:rPr b="0" lang="en-IN" sz="1000" spc="-1" strike="noStrike" u="sng">
                <a:solidFill>
                  <a:srgbClr val="0000ff"/>
                </a:solidFill>
                <a:uFillTx/>
                <a:latin typeface="Tibetan Machine Uni"/>
                <a:hlinkClick r:id="rId3"/>
              </a:rPr>
              <a:t>Build ResNet from Scratch With Python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- </a:t>
            </a:r>
            <a:r>
              <a:rPr b="0" lang="en-IN" sz="1000" spc="-1" strike="noStrike" u="sng">
                <a:solidFill>
                  <a:srgbClr val="0000ff"/>
                </a:solidFill>
                <a:uFillTx/>
                <a:latin typeface="Tibetan Machine Uni"/>
                <a:hlinkClick r:id="rId4"/>
              </a:rPr>
              <a:t>Detailed Explanation of Resnet CNN Model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- </a:t>
            </a:r>
            <a:r>
              <a:rPr b="0" lang="en-IN" sz="1000" spc="-1" strike="noStrike" u="sng">
                <a:solidFill>
                  <a:srgbClr val="0000ff"/>
                </a:solidFill>
                <a:uFillTx/>
                <a:latin typeface="Tibetan Machine Uni"/>
                <a:hlinkClick r:id="rId5"/>
              </a:rPr>
              <a:t>ResNet: Residual Neural Networks – easily explained!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- </a:t>
            </a:r>
            <a:r>
              <a:rPr b="0" lang="en-IN" sz="1000" spc="-1" strike="noStrike" u="sng">
                <a:solidFill>
                  <a:srgbClr val="0000ff"/>
                </a:solidFill>
                <a:uFillTx/>
                <a:latin typeface="Tibetan Machine Uni"/>
                <a:hlinkClick r:id="rId6"/>
              </a:rPr>
              <a:t>Writing ResNet from Scratch in PyTorch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- </a:t>
            </a:r>
            <a:r>
              <a:rPr b="0" lang="en-IN" sz="1000" spc="-1" strike="noStrike" u="sng">
                <a:solidFill>
                  <a:srgbClr val="0000ff"/>
                </a:solidFill>
                <a:uFillTx/>
                <a:latin typeface="Tibetan Machine Uni"/>
                <a:hlinkClick r:id="rId7"/>
              </a:rPr>
              <a:t>Understanding and implementation of Residual Networks(ResNets)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- </a:t>
            </a:r>
            <a:r>
              <a:rPr b="0" lang="en-IN" sz="1000" spc="-1" strike="noStrike" u="sng">
                <a:solidFill>
                  <a:srgbClr val="0000ff"/>
                </a:solidFill>
                <a:uFillTx/>
                <a:latin typeface="Tibetan Machine Uni"/>
                <a:hlinkClick r:id="rId8"/>
              </a:rPr>
              <a:t>ResNet: The Basics and 3 ResNet Extensions </a:t>
            </a:r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Why ResNet?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- Researchers observed that it makes sense to affirm that </a:t>
            </a:r>
            <a:r>
              <a:rPr b="1" lang="en-IN" sz="1000" spc="-1" strike="noStrike">
                <a:solidFill>
                  <a:srgbClr val="1c1c1c"/>
                </a:solidFill>
                <a:latin typeface="Tibetan Machine Uni"/>
              </a:rPr>
              <a:t>“the deeper the better”</a:t>
            </a: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 when it comes to convolutional neural networks. 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- However, it has been noticed that after some depth, the performance degrades due to </a:t>
            </a:r>
            <a:r>
              <a:rPr b="1" lang="en-IN" sz="1000" spc="-1" strike="noStrike">
                <a:solidFill>
                  <a:srgbClr val="1c1c1c"/>
                </a:solidFill>
                <a:latin typeface="Tibetan Machine Uni"/>
              </a:rPr>
              <a:t>Vanishing Gradient Problem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- The core idea of ResNet is that it introduced a so-called </a:t>
            </a:r>
            <a:r>
              <a:rPr b="1" lang="en-IN" sz="1000" spc="-1" strike="noStrike">
                <a:solidFill>
                  <a:srgbClr val="1c1c1c"/>
                </a:solidFill>
                <a:latin typeface="Tibetan Machine Uni"/>
              </a:rPr>
              <a:t>“identity shortcut connection”</a:t>
            </a: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 that skips one or more layers to resolve vanishing gradient problem.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- With ResNets, the </a:t>
            </a:r>
            <a:r>
              <a:rPr b="1" lang="en-IN" sz="1000" spc="-1" strike="noStrike">
                <a:solidFill>
                  <a:srgbClr val="1c1c1c"/>
                </a:solidFill>
                <a:latin typeface="Tibetan Machine Uni"/>
              </a:rPr>
              <a:t>gradients/weights can flow directly through the skip connections backwards from later layers to initial filters</a:t>
            </a: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 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Resnet Versions: </a:t>
            </a:r>
            <a:endParaRPr b="0" lang="en-IN" sz="1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ResnetV1 Paper - </a:t>
            </a:r>
            <a:r>
              <a:rPr b="0" lang="en-IN" sz="1000" spc="-1" strike="noStrike" u="sng">
                <a:solidFill>
                  <a:srgbClr val="0000ff"/>
                </a:solidFill>
                <a:uFillTx/>
                <a:latin typeface="Tibetan Machine Uni"/>
                <a:hlinkClick r:id="rId1"/>
              </a:rPr>
              <a:t>Deep Residual Learning for Image Recognition</a:t>
            </a:r>
            <a:endParaRPr b="0" lang="en-IN" sz="1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ResnetV2 Paper - </a:t>
            </a:r>
            <a:r>
              <a:rPr b="0" lang="en-IN" sz="1000" spc="-1" strike="noStrike" u="sng">
                <a:solidFill>
                  <a:srgbClr val="0000ff"/>
                </a:solidFill>
                <a:uFillTx/>
                <a:latin typeface="Tibetan Machine Uni"/>
                <a:hlinkClick r:id="rId2"/>
              </a:rPr>
              <a:t>Identity Mappings in Deep Residual Networks</a:t>
            </a:r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Residual Block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60000" y="1980000"/>
            <a:ext cx="447912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- The basic building blocks of a residual neural network are the so-called </a:t>
            </a:r>
            <a:r>
              <a:rPr b="1" lang="en-IN" sz="1000" spc="-1" strike="noStrike">
                <a:solidFill>
                  <a:srgbClr val="1c1c1c"/>
                </a:solidFill>
                <a:latin typeface="Tibetan Machine Uni"/>
              </a:rPr>
              <a:t>residual blocks</a:t>
            </a: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. The basic idea here is that so-called </a:t>
            </a:r>
            <a:r>
              <a:rPr b="1" lang="en-IN" sz="1000" spc="-1" strike="noStrike">
                <a:solidFill>
                  <a:srgbClr val="1c1c1c"/>
                </a:solidFill>
                <a:latin typeface="Tibetan Machine Uni"/>
              </a:rPr>
              <a:t>“skip connections”</a:t>
            </a: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 are built into the network.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1000" spc="-1" strike="noStrike">
                <a:solidFill>
                  <a:srgbClr val="1c1c1c"/>
                </a:solidFill>
                <a:latin typeface="Tibetan Machine Uni"/>
              </a:rPr>
              <a:t>-&gt; Residual learning =  F(x) + x</a:t>
            </a: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 </a:t>
            </a:r>
            <a:endParaRPr b="0" lang="en-IN" sz="10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- x is an input to the residual block and output from the previous layer</a:t>
            </a:r>
            <a:endParaRPr b="0" lang="en-IN" sz="10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- F(x) is part of a CNN consisting of several convolutional blocks.</a:t>
            </a:r>
            <a:endParaRPr b="0" lang="en-IN" sz="10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42"/>
              </a:spcAft>
            </a:pP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- This technique </a:t>
            </a:r>
            <a:r>
              <a:rPr b="1" lang="en-IN" sz="1000" spc="-1" strike="noStrike">
                <a:solidFill>
                  <a:srgbClr val="1c1c1c"/>
                </a:solidFill>
                <a:latin typeface="Tibetan Machine Uni"/>
              </a:rPr>
              <a:t>smooths out the gradient flow during backpropagation</a:t>
            </a: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, enabling the network to scale to 50, 100, or even 150 layers. </a:t>
            </a:r>
            <a:r>
              <a:rPr b="1" lang="en-IN" sz="1000" spc="-1" strike="noStrike">
                <a:solidFill>
                  <a:srgbClr val="1c1c1c"/>
                </a:solidFill>
                <a:latin typeface="Tibetan Machine Uni"/>
              </a:rPr>
              <a:t>Skipping a connection does not add additional computational load</a:t>
            </a: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 to the network. </a:t>
            </a:r>
            <a:endParaRPr b="0" lang="en-IN" sz="10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42"/>
              </a:spcAft>
            </a:pP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- This technique of adding the input of the previous layer to the output of a subsequent layer has been applied to many other neural network architectures including UNet and Recurrent Neural Networks (RNN).</a:t>
            </a:r>
            <a:endParaRPr b="0" lang="en-IN" sz="10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5063400" y="3031200"/>
            <a:ext cx="4479120" cy="2576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Types of ResNet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1000" spc="-1" strike="noStrike">
                <a:solidFill>
                  <a:srgbClr val="1c1c1c"/>
                </a:solidFill>
                <a:latin typeface="Tibetan Machine Uni"/>
              </a:rPr>
              <a:t>Input shape to model – (224, 224)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There are five major type of resnets based on number of layers used in network architecture.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1. ResNet18, 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2. ResNet34, 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3. ResNet50, 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4. ResNet101, 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5. ResNet152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1000" spc="-1" strike="noStrike">
                <a:solidFill>
                  <a:srgbClr val="1c1c1c"/>
                </a:solidFill>
                <a:latin typeface="Tibetan Machine Uni"/>
              </a:rPr>
              <a:t>ResNet50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- It consists of </a:t>
            </a:r>
            <a:r>
              <a:rPr b="1" lang="en-IN" sz="1000" spc="-1" strike="noStrike">
                <a:solidFill>
                  <a:srgbClr val="1c1c1c"/>
                </a:solidFill>
                <a:latin typeface="Tibetan Machine Uni"/>
              </a:rPr>
              <a:t>50 layers</a:t>
            </a: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 and achieved state-of-the-art performance on the ImageNet dataset in 2015. 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- ResNet50 consists of two kinds of blocks:</a:t>
            </a:r>
            <a:endParaRPr b="0" lang="en-IN" sz="10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- Identity block</a:t>
            </a:r>
            <a:endParaRPr b="0" lang="en-IN" sz="10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- Convolutional block</a:t>
            </a:r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ResNet50 workflow diagram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 rot="16170600">
            <a:off x="2717280" y="-26640"/>
            <a:ext cx="4211640" cy="788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Types of Resnet blocks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575640" y="2337840"/>
            <a:ext cx="3672000" cy="3249720"/>
          </a:xfrm>
          <a:prstGeom prst="rect">
            <a:avLst/>
          </a:prstGeom>
          <a:ln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5063760" y="1980000"/>
            <a:ext cx="447912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 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- Dotted line in flow diagram represents </a:t>
            </a:r>
            <a:r>
              <a:rPr b="1" lang="en-IN" sz="1000" spc="-1" strike="noStrike">
                <a:solidFill>
                  <a:srgbClr val="1c1c1c"/>
                </a:solidFill>
                <a:latin typeface="Tibetan Machine Uni"/>
              </a:rPr>
              <a:t>change in dimensions of input volume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 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- The convolutional block is used whenever there is </a:t>
            </a:r>
            <a:r>
              <a:rPr b="1" lang="en-IN" sz="1000" spc="-1" strike="noStrike">
                <a:solidFill>
                  <a:srgbClr val="1c1c1c"/>
                </a:solidFill>
                <a:latin typeface="Tibetan Machine Uni"/>
              </a:rPr>
              <a:t>need to change the dimension in order for the output and input dimensions to match (ie change in input and ouput dimensions)</a:t>
            </a: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 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- Identity Block is used when there is </a:t>
            </a:r>
            <a:r>
              <a:rPr b="1" lang="en-IN" sz="1000" spc="-1" strike="noStrike">
                <a:solidFill>
                  <a:srgbClr val="1c1c1c"/>
                </a:solidFill>
                <a:latin typeface="Tibetan Machine Uni"/>
              </a:rPr>
              <a:t>no change in input and output dimensions.</a:t>
            </a:r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ResNet Types Comparison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540000" y="2331000"/>
            <a:ext cx="8279640" cy="3587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ResnetV1 vs ResnetV2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60000" y="1980000"/>
            <a:ext cx="447912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- ResNet V1 adds the second non-linearity after the addition operation is performed in between the x and F(x). </a:t>
            </a:r>
            <a:r>
              <a:rPr b="1" lang="en-IN" sz="1000" spc="-1" strike="noStrike">
                <a:solidFill>
                  <a:srgbClr val="1c1c1c"/>
                </a:solidFill>
                <a:latin typeface="Tibetan Machine Uni"/>
              </a:rPr>
              <a:t>ResNet V2</a:t>
            </a: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 has </a:t>
            </a:r>
            <a:r>
              <a:rPr b="1" lang="en-IN" sz="1000" spc="-1" strike="noStrike">
                <a:solidFill>
                  <a:srgbClr val="1c1c1c"/>
                </a:solidFill>
                <a:latin typeface="Tibetan Machine Uni"/>
              </a:rPr>
              <a:t>removed the last non-linearity</a:t>
            </a: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, therefore, clearing the path of the input to output in the form of identity connection.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- </a:t>
            </a:r>
            <a:r>
              <a:rPr b="1" lang="en-IN" sz="1000" spc="-1" strike="noStrike">
                <a:solidFill>
                  <a:srgbClr val="1c1c1c"/>
                </a:solidFill>
                <a:latin typeface="Tibetan Machine Uni"/>
              </a:rPr>
              <a:t>ResNet V2 applies Batch Normalization and ReLU activation to the input before the multiplication</a:t>
            </a: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 with the weight matrix (convolution operation). ResNet V1 performs the convolution followed by Batch Normalization and ReLU activation.</a:t>
            </a:r>
            <a:endParaRPr b="0" lang="en-IN" sz="10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5063400" y="2336400"/>
            <a:ext cx="4479120" cy="3966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Calculate output layers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- There are 2 ways to make the input size equal to the output size</a:t>
            </a:r>
            <a:endParaRPr b="0" lang="en-IN" sz="10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- Padding the input volume(W,H)       -&gt; Maintains image dimensions(height and width)  </a:t>
            </a:r>
            <a:endParaRPr b="0" lang="en-IN" sz="10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- Performing 1*1 convolutions  </a:t>
            </a: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	</a:t>
            </a: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	</a:t>
            </a: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-&gt; Maintains Channel dimensions</a:t>
            </a:r>
            <a:endParaRPr b="0" lang="en-IN" sz="10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42"/>
              </a:spcAft>
            </a:pP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- Size of output layer is calculated using </a:t>
            </a:r>
            <a:endParaRPr b="0" lang="en-IN" sz="1000" spc="-1" strike="noStrike">
              <a:latin typeface="Arial"/>
            </a:endParaRPr>
          </a:p>
          <a:p>
            <a:pPr marL="2592000">
              <a:lnSpc>
                <a:spcPct val="100000"/>
              </a:lnSpc>
              <a:spcAft>
                <a:spcPts val="283"/>
              </a:spcAft>
            </a:pPr>
            <a:r>
              <a:rPr b="1" lang="en-IN" sz="1000" spc="-1" strike="noStrike">
                <a:solidFill>
                  <a:srgbClr val="1c1c1c"/>
                </a:solidFill>
                <a:latin typeface="Tibetan Machine Uni"/>
              </a:rPr>
              <a:t>{ (n+2p-f) / s } + 1</a:t>
            </a:r>
            <a:endParaRPr b="0" lang="en-IN" sz="10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n = input image size,</a:t>
            </a:r>
            <a:endParaRPr b="0" lang="en-IN" sz="10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p = padding,</a:t>
            </a:r>
            <a:endParaRPr b="0" lang="en-IN" sz="10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s = stride,</a:t>
            </a:r>
            <a:endParaRPr b="0" lang="en-IN" sz="10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f = number of filters.</a:t>
            </a:r>
            <a:endParaRPr b="0" lang="en-IN" sz="10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42"/>
              </a:spcAft>
            </a:pP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For, 1*1 convolutional layers, size of output layer = (n/2) x (n/2) given the input size is ‘n’.</a:t>
            </a:r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2024-02-02T11:31:54Z</dcterms:created>
  <dc:creator/>
  <dc:description/>
  <dc:language>en-IN</dc:language>
  <cp:lastModifiedBy/>
  <dcterms:modified xsi:type="dcterms:W3CDTF">2024-02-02T14:41:48Z</dcterms:modified>
  <cp:revision>67</cp:revision>
  <dc:subject/>
  <dc:title>Alizarin</dc:title>
</cp:coreProperties>
</file>