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Click to edit the outline </a:t>
            </a: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text format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IN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IN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IN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IN" sz="1800" spc="-1" strike="noStrike">
                <a:solidFill>
                  <a:srgbClr val="ffffff"/>
                </a:solidFill>
                <a:latin typeface="Noto Sans Black"/>
              </a:rPr>
              <a:t>&lt;date/time&gt;</a:t>
            </a:r>
            <a:endParaRPr b="1" lang="en-IN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IN" sz="1800" spc="-1" strike="noStrike">
                <a:solidFill>
                  <a:srgbClr val="ffffff"/>
                </a:solidFill>
                <a:latin typeface="Noto Sans Black"/>
              </a:rPr>
              <a:t>&lt;footer&gt;</a:t>
            </a:r>
            <a:endParaRPr b="1" lang="en-IN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3B36AB99-7BB3-40EB-BC0F-D37F37BCA6C3}" type="slidenum">
              <a:rPr b="1" lang="en-IN" sz="1800" spc="-1" strike="noStrike">
                <a:solidFill>
                  <a:srgbClr val="ffffff"/>
                </a:solidFill>
                <a:latin typeface="Noto Sans Black"/>
              </a:rPr>
              <a:t>&lt;number&gt;</a:t>
            </a:fld>
            <a:endParaRPr b="1" lang="en-IN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Click to edit the title text format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Click to edit the outline </a:t>
            </a:r>
            <a:r>
              <a:rPr b="1" lang="en-IN" sz="2600" spc="-1" strike="noStrike">
                <a:solidFill>
                  <a:srgbClr val="1c1c1c"/>
                </a:solidFill>
                <a:latin typeface="Noto Sans SemiBold"/>
              </a:rPr>
              <a:t>text format</a:t>
            </a:r>
            <a:endParaRPr b="1" lang="en-IN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IN" sz="2200" spc="-1" strike="noStrike">
                <a:solidFill>
                  <a:srgbClr val="1c1c1c"/>
                </a:solidFill>
                <a:latin typeface="Noto Sans Light"/>
              </a:rPr>
              <a:t>Second Outline Level</a:t>
            </a:r>
            <a:endParaRPr b="0" lang="en-IN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en-IN" sz="1800" spc="-1" strike="noStrike">
                <a:solidFill>
                  <a:srgbClr val="1c1c1c"/>
                </a:solidFill>
                <a:latin typeface="Noto Sans Light"/>
              </a:rPr>
              <a:t>Third Outline Level</a:t>
            </a:r>
            <a:endParaRPr b="0" lang="en-IN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Fourth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Fifth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Sixth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en-IN" sz="1600" spc="-1" strike="noStrike">
                <a:solidFill>
                  <a:srgbClr val="1c1c1c"/>
                </a:solidFill>
                <a:latin typeface="Noto Sans Light"/>
              </a:rPr>
              <a:t>Seventh Outline Level</a:t>
            </a:r>
            <a:endParaRPr b="0" lang="en-IN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IN" sz="1800" spc="-1" strike="noStrike">
                <a:solidFill>
                  <a:srgbClr val="e74c3c"/>
                </a:solidFill>
                <a:latin typeface="Noto Sans Black"/>
              </a:rPr>
              <a:t>&lt;date/time&gt;</a:t>
            </a:r>
            <a:endParaRPr b="1" lang="en-IN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IN" sz="1800" spc="-1" strike="noStrike">
                <a:solidFill>
                  <a:srgbClr val="e74c3c"/>
                </a:solidFill>
                <a:latin typeface="Noto Sans Black"/>
              </a:rPr>
              <a:t>&lt;footer&gt;</a:t>
            </a:r>
            <a:endParaRPr b="1" lang="en-IN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2D1F4D0-2417-41E3-A0C2-40ECC6AAC7DD}" type="slidenum">
              <a:rPr b="1" lang="en-IN" sz="1800" spc="-1" strike="noStrike">
                <a:solidFill>
                  <a:srgbClr val="e74c3c"/>
                </a:solidFill>
                <a:latin typeface="Noto Sans Black"/>
              </a:rPr>
              <a:t>&lt;number&gt;</a:t>
            </a:fld>
            <a:endParaRPr b="1" lang="en-IN" sz="1800" spc="-1" strike="noStrike">
              <a:solidFill>
                <a:srgbClr val="e74c3c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arxiv.org/abs/1905.11946?context=stat.ML" TargetMode="External"/><Relationship Id="rId2" Type="http://schemas.openxmlformats.org/officeDocument/2006/relationships/hyperlink" Target="https://iq.opengenus.org/efficientnet/" TargetMode="External"/><Relationship Id="rId3" Type="http://schemas.openxmlformats.org/officeDocument/2006/relationships/hyperlink" Target="https://pub.towardsai.net/efficientnet-an-elegant-powerful-cnn-6e2a8d528ae3" TargetMode="External"/><Relationship Id="rId4" Type="http://schemas.openxmlformats.org/officeDocument/2006/relationships/hyperlink" Target="https://towardsdatascience.com/complete-architectural-details-of-all-efficientnet-models-5fd5b736142" TargetMode="External"/><Relationship Id="rId5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EfficientNet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endParaRPr b="0" lang="en-IN" sz="22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EfficientNet blocks 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MBConv</a:t>
            </a:r>
            <a:endParaRPr b="0" lang="en-IN" sz="1000" spc="-1" strike="noStrike">
              <a:solidFill>
                <a:srgbClr val="1c1c1c"/>
              </a:solidFill>
              <a:latin typeface="Tibetan Machine Uni"/>
            </a:endParaRPr>
          </a:p>
          <a:p>
            <a:pPr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MBConv is an </a:t>
            </a: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inverted residual bottleneck block with depth-wise </a:t>
            </a: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separable convolution</a:t>
            </a: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.</a:t>
            </a:r>
            <a:endParaRPr b="0" lang="en-IN" sz="1000" spc="-1" strike="noStrike">
              <a:solidFill>
                <a:srgbClr val="1c1c1c"/>
              </a:solidFill>
              <a:latin typeface="Tibetan Machine Uni"/>
            </a:endParaRPr>
          </a:p>
          <a:p>
            <a:pPr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 </a:t>
            </a:r>
            <a:endParaRPr b="0" lang="en-IN" sz="1000" spc="-1" strike="noStrike">
              <a:solidFill>
                <a:srgbClr val="1c1c1c"/>
              </a:solidFill>
              <a:latin typeface="Tibetan Machine Uni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506376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Squeeze and Excitation (SE) Block</a:t>
            </a:r>
            <a:endParaRPr b="0" lang="en-IN" sz="1000" spc="-1" strike="noStrike">
              <a:solidFill>
                <a:srgbClr val="1c1c1c"/>
              </a:solidFill>
              <a:latin typeface="Tibetan Machine Uni"/>
            </a:endParaRPr>
          </a:p>
          <a:p>
            <a:pPr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SE is a building block for CNNs to </a:t>
            </a: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improve the interdependencies </a:t>
            </a: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between the channels by performing dynamic feature channel-wise </a:t>
            </a: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recalibration</a:t>
            </a: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, this means that instead of equally weighting all the </a:t>
            </a: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channels, the </a:t>
            </a: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network will dynamically assign high weight for the </a:t>
            </a: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most important channels</a:t>
            </a:r>
            <a:endParaRPr b="0" lang="en-IN" sz="1000" spc="-1" strike="noStrike">
              <a:solidFill>
                <a:srgbClr val="1c1c1c"/>
              </a:solidFill>
              <a:latin typeface="Tibetan Machine Uni"/>
            </a:endParaRPr>
          </a:p>
          <a:p>
            <a:pPr>
              <a:spcAft>
                <a:spcPts val="1142"/>
              </a:spcAft>
            </a:pP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Which channels chould be prioritized</a:t>
            </a:r>
            <a:endParaRPr b="0" lang="en-IN" sz="1000" spc="-1" strike="noStrike">
              <a:solidFill>
                <a:srgbClr val="1c1c1c"/>
              </a:solidFill>
              <a:latin typeface="Tibetan Machine Uni"/>
            </a:endParaRPr>
          </a:p>
          <a:p>
            <a:pPr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EfficientNet applies the SE block along the way with the MBConv </a:t>
            </a: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block</a:t>
            </a:r>
            <a:endParaRPr b="0" lang="en-IN" sz="1000" spc="-1" strike="noStrike">
              <a:solidFill>
                <a:srgbClr val="1c1c1c"/>
              </a:solidFill>
              <a:latin typeface="Tibetan Machine Uni"/>
            </a:endParaRPr>
          </a:p>
          <a:p>
            <a:pPr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 </a:t>
            </a:r>
            <a:endParaRPr b="0" lang="en-IN" sz="1000" spc="-1" strike="noStrike">
              <a:solidFill>
                <a:srgbClr val="1c1c1c"/>
              </a:solidFill>
              <a:latin typeface="Tibetan Machine Uni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5219640" y="4505400"/>
            <a:ext cx="3944520" cy="103860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1044000" y="4673160"/>
            <a:ext cx="2448000" cy="143388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936000" y="3024000"/>
            <a:ext cx="2516400" cy="154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EfficientNet architecture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868320" y="2406240"/>
            <a:ext cx="8381520" cy="390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EfficientNet-B0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Knowing d, w, and r, EfficientNet-B0 is proposed.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1477080" y="2448000"/>
            <a:ext cx="5866920" cy="389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EfficientNet performances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..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>
              <a:spcAft>
                <a:spcPts val="1142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 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235080" y="1642320"/>
            <a:ext cx="9412920" cy="577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SqueezeNet in EfficientNet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0" lang="en-IN" sz="1400" spc="-1" strike="noStrike">
                <a:solidFill>
                  <a:srgbClr val="1c1c1c"/>
                </a:solidFill>
                <a:latin typeface="Tibetan Machine Uni"/>
              </a:rPr>
              <a:t>..</a:t>
            </a:r>
            <a:endParaRPr b="0" lang="en-IN" sz="1400" spc="-1" strike="noStrike">
              <a:solidFill>
                <a:srgbClr val="1c1c1c"/>
              </a:solidFill>
              <a:latin typeface="Tibetan Machine Uni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404360" y="1800000"/>
            <a:ext cx="5651640" cy="455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EfficientNet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0" lang="en-IN" sz="1400" spc="-1" strike="noStrike">
                <a:solidFill>
                  <a:srgbClr val="1c1c1c"/>
                </a:solidFill>
                <a:latin typeface="Tibetan Machine Uni"/>
              </a:rPr>
              <a:t>..</a:t>
            </a:r>
            <a:endParaRPr b="0" lang="en-IN" sz="1400" spc="-1" strike="noStrike">
              <a:solidFill>
                <a:srgbClr val="1c1c1c"/>
              </a:solidFill>
              <a:latin typeface="Tibetan Machine Uni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801360" y="2411280"/>
            <a:ext cx="8515080" cy="389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  <a:hlinkClick r:id="rId1"/>
              </a:rPr>
              <a:t>EfficientNet: Rethinking Model Scaling for Convolutional Neural Networks</a:t>
            </a:r>
            <a:endParaRPr b="1" lang="en-IN" sz="1200" spc="-1" strike="noStrike">
              <a:solidFill>
                <a:srgbClr val="1c1c1c"/>
              </a:solidFill>
              <a:latin typeface="Noto Sans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  <a:hlinkClick r:id="rId2"/>
              </a:rPr>
              <a:t>EfficientNet architecture</a:t>
            </a:r>
            <a:endParaRPr b="1" lang="en-IN" sz="1200" spc="-1" strike="noStrike">
              <a:solidFill>
                <a:srgbClr val="1c1c1c"/>
              </a:solidFill>
              <a:latin typeface="Noto Sans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  <a:hlinkClick r:id="rId3"/>
              </a:rPr>
              <a:t>EfficientNet — An Elegant, Powerful CNN</a:t>
            </a:r>
            <a:endParaRPr b="1" lang="en-IN" sz="1200" spc="-1" strike="noStrike">
              <a:solidFill>
                <a:srgbClr val="1c1c1c"/>
              </a:solidFill>
              <a:latin typeface="Noto Sans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  <a:hlinkClick r:id="rId4"/>
              </a:rPr>
              <a:t>Complete Architectural Details of all EfficientNet Models</a:t>
            </a:r>
            <a:endParaRPr b="1" lang="en-IN" sz="1200" spc="-1" strike="noStrike">
              <a:solidFill>
                <a:srgbClr val="1c1c1c"/>
              </a:solidFill>
              <a:latin typeface="Noto Sans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 </a:t>
            </a:r>
            <a:endParaRPr b="1" lang="en-IN" sz="12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Depth Scaling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1400" spc="-1" strike="noStrike">
                <a:solidFill>
                  <a:srgbClr val="1c1c1c"/>
                </a:solidFill>
                <a:latin typeface="aakar"/>
              </a:rPr>
              <a:t>What is Depth Scaling?</a:t>
            </a:r>
            <a:endParaRPr b="0" lang="en-IN" sz="1400" spc="-1" strike="noStrike">
              <a:solidFill>
                <a:srgbClr val="1c1c1c"/>
              </a:solidFill>
              <a:latin typeface="aakar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1c1c1c"/>
                </a:solidFill>
                <a:latin typeface="aakar"/>
              </a:rPr>
              <a:t>Deeper networks </a:t>
            </a:r>
            <a:endParaRPr b="0" lang="en-IN" sz="1400" spc="-1" strike="noStrike">
              <a:solidFill>
                <a:srgbClr val="1c1c1c"/>
              </a:solidFill>
              <a:latin typeface="Noto Sans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1c1c1c"/>
                </a:solidFill>
                <a:latin typeface="aakar"/>
              </a:rPr>
              <a:t>Keep on </a:t>
            </a:r>
            <a:r>
              <a:rPr b="1" lang="en-IN" sz="1400" spc="-1" strike="noStrike">
                <a:solidFill>
                  <a:srgbClr val="1c1c1c"/>
                </a:solidFill>
                <a:latin typeface="aakar"/>
              </a:rPr>
              <a:t>increasing no of layers(depth) in network</a:t>
            </a:r>
            <a:endParaRPr b="0" lang="en-IN" sz="1400" spc="-1" strike="noStrike">
              <a:solidFill>
                <a:srgbClr val="1c1c1c"/>
              </a:solidFill>
              <a:latin typeface="Noto Sans Light"/>
            </a:endParaRPr>
          </a:p>
          <a:p>
            <a:endParaRPr b="0" lang="en-IN" sz="1400" spc="-1" strike="noStrike">
              <a:solidFill>
                <a:srgbClr val="1c1c1c"/>
              </a:solidFill>
              <a:latin typeface="aakar"/>
            </a:endParaRPr>
          </a:p>
          <a:p>
            <a:r>
              <a:rPr b="1" lang="en-IN" sz="1400" spc="-1" strike="noStrike">
                <a:solidFill>
                  <a:srgbClr val="1c1c1c"/>
                </a:solidFill>
                <a:latin typeface="aakar"/>
              </a:rPr>
              <a:t> </a:t>
            </a:r>
            <a:r>
              <a:rPr b="1" lang="en-IN" sz="1400" spc="-1" strike="noStrike">
                <a:solidFill>
                  <a:srgbClr val="1c1c1c"/>
                </a:solidFill>
                <a:latin typeface="aakar"/>
              </a:rPr>
              <a:t>Challenges in Deep Neural Networks:</a:t>
            </a:r>
            <a:endParaRPr b="0" lang="en-IN" sz="1400" spc="-1" strike="noStrike">
              <a:solidFill>
                <a:srgbClr val="1c1c1c"/>
              </a:solidFill>
              <a:latin typeface="aakar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1c1c1c"/>
                </a:solidFill>
                <a:latin typeface="aakar"/>
              </a:rPr>
              <a:t>The more deeper the network we have </a:t>
            </a:r>
            <a:r>
              <a:rPr b="1" lang="en-IN" sz="1400" spc="-1" strike="noStrike">
                <a:solidFill>
                  <a:srgbClr val="1c1c1c"/>
                </a:solidFill>
                <a:latin typeface="aakar"/>
              </a:rPr>
              <a:t>vanishing </a:t>
            </a:r>
            <a:r>
              <a:rPr b="1" lang="en-IN" sz="1400" spc="-1" strike="noStrike">
                <a:solidFill>
                  <a:srgbClr val="1c1c1c"/>
                </a:solidFill>
                <a:latin typeface="aakar"/>
              </a:rPr>
              <a:t>gradient problem</a:t>
            </a:r>
            <a:r>
              <a:rPr b="0" lang="en-IN" sz="1400" spc="-1" strike="noStrike">
                <a:solidFill>
                  <a:srgbClr val="1c1c1c"/>
                </a:solidFill>
                <a:latin typeface="aakar"/>
              </a:rPr>
              <a:t>. </a:t>
            </a:r>
            <a:endParaRPr b="0" lang="en-IN" sz="1400" spc="-1" strike="noStrike">
              <a:solidFill>
                <a:srgbClr val="1c1c1c"/>
              </a:solidFill>
              <a:latin typeface="Noto Sans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1c1c1c"/>
                </a:solidFill>
                <a:latin typeface="aakar"/>
              </a:rPr>
              <a:t>In Resnet Vanishing gradient problem is resolved to </a:t>
            </a:r>
            <a:r>
              <a:rPr b="0" lang="en-IN" sz="1400" spc="-1" strike="noStrike">
                <a:solidFill>
                  <a:srgbClr val="1c1c1c"/>
                </a:solidFill>
                <a:latin typeface="aakar"/>
              </a:rPr>
              <a:t>certain extent by use of </a:t>
            </a:r>
            <a:r>
              <a:rPr b="1" lang="en-IN" sz="1400" spc="-1" strike="noStrike">
                <a:solidFill>
                  <a:srgbClr val="1c1c1c"/>
                </a:solidFill>
                <a:latin typeface="aakar"/>
              </a:rPr>
              <a:t>skip connections</a:t>
            </a:r>
            <a:r>
              <a:rPr b="0" lang="en-IN" sz="1400" spc="-1" strike="noStrike">
                <a:solidFill>
                  <a:srgbClr val="1c1c1c"/>
                </a:solidFill>
                <a:latin typeface="aakar"/>
              </a:rPr>
              <a:t>.</a:t>
            </a:r>
            <a:endParaRPr b="0" lang="en-IN" sz="1400" spc="-1" strike="noStrike">
              <a:solidFill>
                <a:srgbClr val="1c1c1c"/>
              </a:solidFill>
              <a:latin typeface="Noto Sans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1c1c1c"/>
                </a:solidFill>
                <a:latin typeface="aakar"/>
              </a:rPr>
              <a:t>The more deeper the network the </a:t>
            </a:r>
            <a:r>
              <a:rPr b="1" lang="en-IN" sz="1400" spc="-1" strike="noStrike">
                <a:solidFill>
                  <a:srgbClr val="1c1c1c"/>
                </a:solidFill>
                <a:latin typeface="aakar"/>
              </a:rPr>
              <a:t>time taken for </a:t>
            </a:r>
            <a:r>
              <a:rPr b="1" lang="en-IN" sz="1400" spc="-1" strike="noStrike">
                <a:solidFill>
                  <a:srgbClr val="1c1c1c"/>
                </a:solidFill>
                <a:latin typeface="aakar"/>
              </a:rPr>
              <a:t>computation</a:t>
            </a:r>
            <a:r>
              <a:rPr b="0" lang="en-IN" sz="1400" spc="-1" strike="noStrike">
                <a:solidFill>
                  <a:srgbClr val="1c1c1c"/>
                </a:solidFill>
                <a:latin typeface="aakar"/>
              </a:rPr>
              <a:t> is more</a:t>
            </a:r>
            <a:endParaRPr b="0" lang="en-IN" sz="1400" spc="-1" strike="noStrike">
              <a:solidFill>
                <a:srgbClr val="1c1c1c"/>
              </a:solidFill>
              <a:latin typeface="Noto Sans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1c1c1c"/>
                </a:solidFill>
                <a:latin typeface="aakar"/>
              </a:rPr>
              <a:t>In normal CNN we </a:t>
            </a:r>
            <a:r>
              <a:rPr b="1" lang="en-IN" sz="1400" spc="-1" strike="noStrike">
                <a:solidFill>
                  <a:srgbClr val="1c1c1c"/>
                </a:solidFill>
                <a:latin typeface="aakar"/>
              </a:rPr>
              <a:t>scale depth only(ie no of layers)</a:t>
            </a:r>
            <a:endParaRPr b="0" lang="en-IN" sz="1400" spc="-1" strike="noStrike">
              <a:solidFill>
                <a:srgbClr val="1c1c1c"/>
              </a:solidFill>
              <a:latin typeface="Noto Sans Light"/>
            </a:endParaRPr>
          </a:p>
          <a:p>
            <a:endParaRPr b="0" lang="en-IN" sz="1400" spc="-1" strike="noStrike">
              <a:solidFill>
                <a:srgbClr val="1c1c1c"/>
              </a:solidFill>
              <a:latin typeface="aak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EfficientNet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EfficientNet is a CNN developed for image classification 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task by </a:t>
            </a: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Google research team 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in 2020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>
              <a:spcAft>
                <a:spcPts val="1142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The authors of the paper made following two observations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Scaling up any dimension of network width, depth, 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or resolution improves accuracy but the accuracy 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diminishes for bigger models (vanishing gradients). </a:t>
            </a:r>
            <a:endParaRPr b="0" lang="en-IN" sz="1200" spc="-1" strike="noStrike">
              <a:solidFill>
                <a:srgbClr val="1c1c1c"/>
              </a:solidFill>
              <a:latin typeface="Noto Sans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In order to pursue better accuracy and efficiency it 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is </a:t>
            </a: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critical to balance all dimensions of network </a:t>
            </a: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Width, depth and resolution during scaling</a:t>
            </a:r>
            <a:endParaRPr b="0" lang="en-IN" sz="1200" spc="-1" strike="noStrike">
              <a:solidFill>
                <a:srgbClr val="1c1c1c"/>
              </a:solidFill>
              <a:latin typeface="Noto Sans Light"/>
            </a:endParaRPr>
          </a:p>
          <a:p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EfficientNet consists of </a:t>
            </a: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series of networks ranging from </a:t>
            </a: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EfficientNet B0 – EfficientNet B7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EfficientNet B0 is considered as baseline model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 and acts 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as base for other series of network which follows the </a:t>
            </a: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same network architecture but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 </a:t>
            </a: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different scaling values in </a:t>
            </a: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depth, width and resolution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EfficientNet is a deep neural network architecture that 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uses a combination of </a:t>
            </a: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neural architecture search (NAS) </a:t>
            </a: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and model scaling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 to achieve state-of-the-art performance 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on image recognition tasks.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>
              <a:spcAft>
                <a:spcPts val="1142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 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>
              <a:spcAft>
                <a:spcPts val="1142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 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EfficientNet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Neural Architecture Search (NAS)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>
              <a:spcAft>
                <a:spcPts val="1142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 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NAS is a method for </a:t>
            </a: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automatically searching for the </a:t>
            </a: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best neural network architecture for a given task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. The 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idea is to use machine learning algorithms to generate 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architectures that optimize a specific objective function.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EfficientNet uses a variant of NAS called </a:t>
            </a: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“MBConv” </a:t>
            </a: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(Mobile Inverted Residual Bottleneck Convolution)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 to 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generate its architecture.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>
              <a:spcAft>
                <a:spcPts val="1142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 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506376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Model Scaling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>
              <a:spcAft>
                <a:spcPts val="1142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 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Model scaling involves increasing the depth, width, 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and resolution of the network in a principled way. 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EfficientNet uses a </a:t>
            </a: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compound scaling method that </a:t>
            </a: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scales the network’s dimensions uniformly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.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The </a:t>
            </a: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scaling factor is controlled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 by a single coefficient </a:t>
            </a: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“phi“,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 which is optimized during the NAS process.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This approach leads to a significant improvement in 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performance over existing networks without increasing 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the computational cost.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In EffcientNet scaling is done on</a:t>
            </a:r>
            <a:endParaRPr b="1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Depth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 – number of layers</a:t>
            </a:r>
            <a:endParaRPr b="1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Width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 – number of channels/feature maps</a:t>
            </a:r>
            <a:endParaRPr b="1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Resolution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 – Image height and width  </a:t>
            </a:r>
            <a:endParaRPr b="1" lang="en-IN" sz="1200" spc="-1" strike="noStrike">
              <a:solidFill>
                <a:srgbClr val="1c1c1c"/>
              </a:solidFill>
              <a:latin typeface="Tibetan Machine Un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Types of scaling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506376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Resolution Scaling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>
              <a:spcAft>
                <a:spcPts val="1142"/>
              </a:spcAft>
            </a:pP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Increasing the image size (height, width) 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In an image </a:t>
            </a: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m</a:t>
            </a: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ore pixels means more information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If an image is bigger or is of </a:t>
            </a: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higher resolution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 then 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there is </a:t>
            </a: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more complex features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 and fine grained 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patterns present whereas, if the image is </a:t>
            </a: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smaller or is </a:t>
            </a: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of lower resolution then there is less complex features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 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present.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Accuracy will be high for high resolution image 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DPI – dots per inches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Low resolution ( 72 DPI),  High resolution ( 300 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DPI)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>
              <a:spcAft>
                <a:spcPts val="1142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 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360000" y="3953520"/>
            <a:ext cx="3911400" cy="223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Types of scaling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Depth Scaling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>
              <a:spcAft>
                <a:spcPts val="1142"/>
              </a:spcAft>
            </a:pP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Increasing the number of layers in neural network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High resolution image -&gt; more information 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To extract features from high resolution image more 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layers in the network are needed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>
              <a:spcAft>
                <a:spcPts val="1142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 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>
              <a:spcAft>
                <a:spcPts val="1142"/>
              </a:spcAft>
            </a:pP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How much depth scaling(no of layers) is required for </a:t>
            </a: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specific input image size?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>
              <a:spcAft>
                <a:spcPts val="1142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 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506376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Width Scaling </a:t>
            </a:r>
            <a:endParaRPr b="1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>
              <a:spcAft>
                <a:spcPts val="1142"/>
              </a:spcAft>
            </a:pP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Increasing number of channels / feature maps</a:t>
            </a:r>
            <a:endParaRPr b="1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More channels -&gt; more features extracted</a:t>
            </a:r>
            <a:endParaRPr b="1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High resolution images – need more number of feature 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maps to extract more information </a:t>
            </a:r>
            <a:endParaRPr b="1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endParaRPr b="1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>
              <a:spcAft>
                <a:spcPts val="1142"/>
              </a:spcAft>
            </a:pP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How much width scaling is required to increase the </a:t>
            </a: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performance ?</a:t>
            </a:r>
            <a:endParaRPr b="1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>
              <a:spcAft>
                <a:spcPts val="1142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Very high feature maps may result in increasing the 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computation time </a:t>
            </a:r>
            <a:endParaRPr b="1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>
              <a:spcAft>
                <a:spcPts val="1142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 </a:t>
            </a:r>
            <a:endParaRPr b="1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>
              <a:spcAft>
                <a:spcPts val="1142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 </a:t>
            </a:r>
            <a:endParaRPr b="1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>
              <a:spcAft>
                <a:spcPts val="1142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 </a:t>
            </a:r>
            <a:endParaRPr b="1" lang="en-IN" sz="1200" spc="-1" strike="noStrike">
              <a:solidFill>
                <a:srgbClr val="1c1c1c"/>
              </a:solidFill>
              <a:latin typeface="Tibetan Machine Un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Compound Scaling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Authors used </a:t>
            </a: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compound scaling to choose how much scaling is required for Width, Depth and Resolution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To do compound scaling we need a </a:t>
            </a: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baseline model ‘EfficientNet B0’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Authors applied </a:t>
            </a: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grid search techique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 to get the parameters </a:t>
            </a: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alpha, beta, gamma, phi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Afterwards they fixed the sacling coefficients ans scaled efficientnetB0 to effcientnetB7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>
              <a:spcAft>
                <a:spcPts val="1142"/>
              </a:spcAft>
            </a:pP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 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>
              <a:spcAft>
                <a:spcPts val="1142"/>
              </a:spcAft>
            </a:pP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Alpha, beta, gamma -&gt; fixed values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>
              <a:spcAft>
                <a:spcPts val="1142"/>
              </a:spcAft>
            </a:pP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 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>
              <a:spcAft>
                <a:spcPts val="1142"/>
              </a:spcAft>
            </a:pP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Phi -&gt; Hyperparameter that can be changed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4248000" y="3960000"/>
            <a:ext cx="3456000" cy="197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Compound Scaling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..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>
              <a:spcAft>
                <a:spcPts val="1142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 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  <a:p>
            <a:pPr>
              <a:spcAft>
                <a:spcPts val="1142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 </a:t>
            </a:r>
            <a:endParaRPr b="0" lang="en-IN" sz="1200" spc="-1" strike="noStrike">
              <a:solidFill>
                <a:srgbClr val="1c1c1c"/>
              </a:solidFill>
              <a:latin typeface="Tibetan Machine Uni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506376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Grid search is applied to know the relationship between 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depth, width and resolution and determine the scaling </a:t>
            </a: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coefficients accordingly.</a:t>
            </a:r>
            <a:endParaRPr b="1" lang="en-IN" sz="12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Constant values determined by authors</a:t>
            </a:r>
            <a:endParaRPr b="1" lang="en-IN" sz="12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Depth -&gt; Alpha      -&gt; 1.20</a:t>
            </a:r>
            <a:endParaRPr b="0" lang="en-IN" sz="1200" spc="-1" strike="noStrike">
              <a:solidFill>
                <a:srgbClr val="1c1c1c"/>
              </a:solidFill>
              <a:latin typeface="Noto Sans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Width -&gt; Beta       -&gt; 1.10</a:t>
            </a:r>
            <a:endParaRPr b="0" lang="en-IN" sz="1200" spc="-1" strike="noStrike">
              <a:solidFill>
                <a:srgbClr val="1c1c1c"/>
              </a:solidFill>
              <a:latin typeface="Noto Sans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Resolution -&gt; Gamma -&gt; 1.15</a:t>
            </a:r>
            <a:endParaRPr b="0" lang="en-IN" sz="1200" spc="-1" strike="noStrike">
              <a:solidFill>
                <a:srgbClr val="1c1c1c"/>
              </a:solidFill>
              <a:latin typeface="Noto Sans Light"/>
            </a:endParaRPr>
          </a:p>
          <a:p>
            <a:pPr>
              <a:spcAft>
                <a:spcPts val="1142"/>
              </a:spcAft>
            </a:pP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If resolution of image increases by 15% then depth </a:t>
            </a: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should be increased by 20% and width should be </a:t>
            </a:r>
            <a:r>
              <a:rPr b="1" lang="en-IN" sz="1200" spc="-1" strike="noStrike">
                <a:solidFill>
                  <a:srgbClr val="1c1c1c"/>
                </a:solidFill>
                <a:latin typeface="Tibetan Machine Uni"/>
              </a:rPr>
              <a:t>increased by 10%.</a:t>
            </a:r>
            <a:endParaRPr b="1" lang="en-IN" sz="12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 </a:t>
            </a:r>
            <a:endParaRPr b="1" lang="en-IN" sz="1200" spc="-1" strike="noStrike">
              <a:solidFill>
                <a:srgbClr val="1c1c1c"/>
              </a:solidFill>
              <a:latin typeface="Noto Sans SemiBold"/>
            </a:endParaRPr>
          </a:p>
          <a:p>
            <a:pPr>
              <a:spcAft>
                <a:spcPts val="1142"/>
              </a:spcAft>
            </a:pPr>
            <a:r>
              <a:rPr b="0" lang="en-IN" sz="1200" spc="-1" strike="noStrike">
                <a:solidFill>
                  <a:srgbClr val="1c1c1c"/>
                </a:solidFill>
                <a:latin typeface="Tibetan Machine Uni"/>
              </a:rPr>
              <a:t> </a:t>
            </a:r>
            <a:endParaRPr b="1" lang="en-IN" sz="1200" spc="-1" strike="noStrike">
              <a:solidFill>
                <a:srgbClr val="1c1c1c"/>
              </a:solidFill>
              <a:latin typeface="Noto Sans SemiBold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864000" y="2592000"/>
            <a:ext cx="2016000" cy="21844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947520" y="4896000"/>
            <a:ext cx="3228480" cy="95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IN" sz="3200" spc="-1" strike="noStrike">
                <a:solidFill>
                  <a:srgbClr val="ffffff"/>
                </a:solidFill>
                <a:latin typeface="Noto Sans Black"/>
              </a:rPr>
              <a:t>Residual Vs Inverted residual blocks</a:t>
            </a:r>
            <a:endParaRPr b="1" lang="en-IN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Conventionally, a 3x3 convolution operation is simply just running </a:t>
            </a: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a kernel with (3,3) size on input with depth D1 and producing an </a:t>
            </a: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output with depth D2.</a:t>
            </a:r>
            <a:endParaRPr b="0" lang="en-IN" sz="1000" spc="-1" strike="noStrike">
              <a:solidFill>
                <a:srgbClr val="1c1c1c"/>
              </a:solidFill>
              <a:latin typeface="Tibetan Machine Uni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However, for a normal </a:t>
            </a: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residual bottleneck block, the input’s depth </a:t>
            </a: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is reduced first through a 1x1 convolution. Then, a 3x3 </a:t>
            </a: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convolution is applied to the reduced-depth input. Finally, the </a:t>
            </a: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depth is re-expanded through the 1x1 convolution</a:t>
            </a: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.</a:t>
            </a:r>
            <a:endParaRPr b="0" lang="en-IN" sz="1000" spc="-1" strike="noStrike">
              <a:solidFill>
                <a:srgbClr val="1c1c1c"/>
              </a:solidFill>
              <a:latin typeface="Tibetan Machine Uni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This fancy operation is called </a:t>
            </a: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depth-wise separable convolution.</a:t>
            </a: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 </a:t>
            </a: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Indeed, it separates the simple 3x3 convolution into the1x1 </a:t>
            </a: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compression, 3x3 on the compressed, 1x1 expansion process.</a:t>
            </a:r>
            <a:endParaRPr b="0" lang="en-IN" sz="1000" spc="-1" strike="noStrike">
              <a:solidFill>
                <a:srgbClr val="1c1c1c"/>
              </a:solidFill>
              <a:latin typeface="Tibetan Machine Uni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Then, the initial and the ending feature maps are added to the </a:t>
            </a: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network can learn more diverse features.</a:t>
            </a:r>
            <a:endParaRPr b="0" lang="en-IN" sz="1000" spc="-1" strike="noStrike">
              <a:solidFill>
                <a:srgbClr val="1c1c1c"/>
              </a:solidFill>
              <a:latin typeface="Tibetan Machine Uni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This fancy operation uses significantly fewer parameters and is </a:t>
            </a: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more efficient in computation.</a:t>
            </a:r>
            <a:endParaRPr b="0" lang="en-IN" sz="1000" spc="-1" strike="noStrike">
              <a:solidFill>
                <a:srgbClr val="1c1c1c"/>
              </a:solidFill>
              <a:latin typeface="Tibetan Machine Uni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506376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For an inverted residual block, the </a:t>
            </a: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depth changing scheme is “inverted,”</a:t>
            </a: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. </a:t>
            </a:r>
            <a:endParaRPr b="0" lang="en-IN" sz="1000" spc="-1" strike="noStrike">
              <a:solidFill>
                <a:srgbClr val="1c1c1c"/>
              </a:solidFill>
              <a:latin typeface="Tibetan Machine Uni"/>
            </a:endParaRPr>
          </a:p>
          <a:p>
            <a:pPr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So, from </a:t>
            </a:r>
            <a:endParaRPr b="0" lang="en-IN" sz="1000" spc="-1" strike="noStrike">
              <a:solidFill>
                <a:srgbClr val="1c1c1c"/>
              </a:solidFill>
              <a:latin typeface="Tibetan Machine Uni"/>
            </a:endParaRPr>
          </a:p>
          <a:p>
            <a:pPr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Wide → Narrow → Wide to </a:t>
            </a:r>
            <a:endParaRPr b="0" lang="en-IN" sz="1000" spc="-1" strike="noStrike">
              <a:solidFill>
                <a:srgbClr val="1c1c1c"/>
              </a:solidFill>
              <a:latin typeface="Tibetan Machine Uni"/>
            </a:endParaRPr>
          </a:p>
          <a:p>
            <a:pPr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Narrow → Wide → Narrow.</a:t>
            </a:r>
            <a:endParaRPr b="0" lang="en-IN" sz="1000" spc="-1" strike="noStrike">
              <a:solidFill>
                <a:srgbClr val="1c1c1c"/>
              </a:solidFill>
              <a:latin typeface="Tibetan Machine Uni"/>
            </a:endParaRPr>
          </a:p>
          <a:p>
            <a:pPr>
              <a:spcAft>
                <a:spcPts val="1142"/>
              </a:spcAft>
            </a:pP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The </a:t>
            </a: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inverted version is proven to work better and is more memory efficient because it can now remove the non-linearities in the narrow </a:t>
            </a:r>
            <a:r>
              <a:rPr b="1" lang="en-IN" sz="1000" spc="-1" strike="noStrike">
                <a:solidFill>
                  <a:srgbClr val="1c1c1c"/>
                </a:solidFill>
                <a:latin typeface="Tibetan Machine Uni"/>
              </a:rPr>
              <a:t>layers to have better representation power</a:t>
            </a:r>
            <a:r>
              <a:rPr b="0" lang="en-IN" sz="1000" spc="-1" strike="noStrike">
                <a:solidFill>
                  <a:srgbClr val="1c1c1c"/>
                </a:solidFill>
                <a:latin typeface="Tibetan Machine Uni"/>
              </a:rPr>
              <a:t>. </a:t>
            </a:r>
            <a:endParaRPr b="0" lang="en-IN" sz="1000" spc="-1" strike="noStrike">
              <a:solidFill>
                <a:srgbClr val="1c1c1c"/>
              </a:solidFill>
              <a:latin typeface="Tibetan Machine Uni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5063760" y="4566600"/>
            <a:ext cx="3780720" cy="1769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2024-02-16T10:22:41Z</dcterms:created>
  <dc:creator/>
  <dc:description/>
  <dc:language>en-IN</dc:language>
  <cp:lastModifiedBy/>
  <dcterms:modified xsi:type="dcterms:W3CDTF">2024-02-16T16:44:54Z</dcterms:modified>
  <cp:revision>183</cp:revision>
  <dc:subject/>
  <dc:title>Alizarin</dc:title>
</cp:coreProperties>
</file>