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67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90" autoAdjust="0"/>
  </p:normalViewPr>
  <p:slideViewPr>
    <p:cSldViewPr snapToGrid="0">
      <p:cViewPr>
        <p:scale>
          <a:sx n="63" d="100"/>
          <a:sy n="63" d="100"/>
        </p:scale>
        <p:origin x="-1013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52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8403129-5D33-407E-845F-7BD29EAED4B7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2097909"/>
            <a:ext cx="9144001" cy="2916184"/>
            <a:chOff x="-1" y="2097909"/>
            <a:chExt cx="9144001" cy="2916184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52" t="49630" r="10425" b="38732"/>
            <a:stretch/>
          </p:blipFill>
          <p:spPr>
            <a:xfrm>
              <a:off x="-1" y="3324966"/>
              <a:ext cx="9144001" cy="50264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5" t="20653" r="76462" b="10751"/>
            <a:stretch/>
          </p:blipFill>
          <p:spPr>
            <a:xfrm>
              <a:off x="111828" y="2097909"/>
              <a:ext cx="1415402" cy="2916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786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3129-5D33-407E-845F-7BD29EAED4B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E73-5290-4BB7-8AD6-BA6F5358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3129-5D33-407E-845F-7BD29EAED4B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E73-5290-4BB7-8AD6-BA6F5358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7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2304"/>
            <a:ext cx="7886700" cy="1207541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1494"/>
            <a:ext cx="7886700" cy="4715469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3129-5D33-407E-845F-7BD29EAED4B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35845"/>
            <a:ext cx="9144000" cy="1139250"/>
            <a:chOff x="0" y="135845"/>
            <a:chExt cx="9144000" cy="113925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52" t="49630" r="10425" b="38732"/>
            <a:stretch/>
          </p:blipFill>
          <p:spPr>
            <a:xfrm>
              <a:off x="0" y="608824"/>
              <a:ext cx="9144000" cy="2075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5" t="20653" r="76462" b="10751"/>
            <a:stretch/>
          </p:blipFill>
          <p:spPr>
            <a:xfrm>
              <a:off x="7390" y="135845"/>
              <a:ext cx="552947" cy="1139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87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0" y="1661999"/>
            <a:ext cx="7361238" cy="28211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9350" y="4730749"/>
            <a:ext cx="7361237" cy="135890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3129-5D33-407E-845F-7BD29EAED4B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E73-5290-4BB7-8AD6-BA6F53586FF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" y="3173466"/>
            <a:ext cx="9144001" cy="2916184"/>
            <a:chOff x="-1" y="2097909"/>
            <a:chExt cx="9144001" cy="2916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52" t="49630" r="10425" b="38732"/>
            <a:stretch/>
          </p:blipFill>
          <p:spPr>
            <a:xfrm>
              <a:off x="-1" y="3324966"/>
              <a:ext cx="9144001" cy="50264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5" t="20653" r="76462" b="10751"/>
            <a:stretch/>
          </p:blipFill>
          <p:spPr>
            <a:xfrm>
              <a:off x="111828" y="2097909"/>
              <a:ext cx="1415402" cy="2916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5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886"/>
            <a:ext cx="7886700" cy="120884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8141"/>
            <a:ext cx="3886200" cy="47588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8141"/>
            <a:ext cx="3886200" cy="47588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3129-5D33-407E-845F-7BD29EAED4B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E73-5290-4BB7-8AD6-BA6F53586FF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35845"/>
            <a:ext cx="9144000" cy="1139250"/>
            <a:chOff x="0" y="135845"/>
            <a:chExt cx="9144000" cy="113925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52" t="49630" r="10425" b="38732"/>
            <a:stretch/>
          </p:blipFill>
          <p:spPr>
            <a:xfrm>
              <a:off x="0" y="608824"/>
              <a:ext cx="9144000" cy="2075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5" t="20653" r="76462" b="10751"/>
            <a:stretch/>
          </p:blipFill>
          <p:spPr>
            <a:xfrm>
              <a:off x="7390" y="135845"/>
              <a:ext cx="552947" cy="1139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196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505"/>
            <a:ext cx="7886700" cy="132556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34772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09388"/>
            <a:ext cx="3868340" cy="38802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34772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9388"/>
            <a:ext cx="3887391" cy="38802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36959"/>
            <a:ext cx="2057400" cy="384517"/>
          </a:xfrm>
        </p:spPr>
        <p:txBody>
          <a:bodyPr/>
          <a:lstStyle/>
          <a:p>
            <a:fld id="{E8403129-5D33-407E-845F-7BD29EAED4B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755858" y="6337572"/>
            <a:ext cx="1336310" cy="384517"/>
          </a:xfrm>
        </p:spPr>
        <p:txBody>
          <a:bodyPr/>
          <a:lstStyle/>
          <a:p>
            <a:fld id="{F6082E73-5290-4BB7-8AD6-BA6F53586FF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135845"/>
            <a:ext cx="9144000" cy="1139250"/>
            <a:chOff x="0" y="135845"/>
            <a:chExt cx="9144000" cy="11392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52" t="49630" r="10425" b="38732"/>
            <a:stretch/>
          </p:blipFill>
          <p:spPr>
            <a:xfrm>
              <a:off x="0" y="608824"/>
              <a:ext cx="9144000" cy="207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5" t="20653" r="76462" b="10751"/>
            <a:stretch/>
          </p:blipFill>
          <p:spPr>
            <a:xfrm>
              <a:off x="7390" y="135845"/>
              <a:ext cx="552947" cy="1139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58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9509"/>
            <a:ext cx="7886700" cy="120885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3129-5D33-407E-845F-7BD29EAED4B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E73-5290-4BB7-8AD6-BA6F53586FF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35845"/>
            <a:ext cx="9144000" cy="1139250"/>
            <a:chOff x="0" y="135845"/>
            <a:chExt cx="9144000" cy="113925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52" t="49630" r="10425" b="38732"/>
            <a:stretch/>
          </p:blipFill>
          <p:spPr>
            <a:xfrm>
              <a:off x="0" y="608824"/>
              <a:ext cx="9144000" cy="2075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5" t="20653" r="76462" b="10751"/>
            <a:stretch/>
          </p:blipFill>
          <p:spPr>
            <a:xfrm>
              <a:off x="7390" y="135845"/>
              <a:ext cx="552947" cy="1139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55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3129-5D33-407E-845F-7BD29EAED4B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E73-5290-4BB7-8AD6-BA6F5358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3129-5D33-407E-845F-7BD29EAED4B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E73-5290-4BB7-8AD6-BA6F5358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3129-5D33-407E-845F-7BD29EAED4B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E73-5290-4BB7-8AD6-BA6F5358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7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8403129-5D33-407E-845F-7BD29EAED4B7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55858" y="6356964"/>
            <a:ext cx="1336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759689" y="6532259"/>
            <a:ext cx="2425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Part of ALTINAY Technology Group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37" y="6514091"/>
            <a:ext cx="902210" cy="37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KUKA KRC4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Status Bar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1 Main menu key</a:t>
            </a:r>
          </a:p>
          <a:p>
            <a:pPr marL="0" indent="0">
              <a:buNone/>
            </a:pPr>
            <a:r>
              <a:rPr lang="en-US" sz="1600" dirty="0"/>
              <a:t>2</a:t>
            </a:r>
            <a:r>
              <a:rPr lang="en-US" sz="1600" dirty="0" smtClean="0"/>
              <a:t> Robot name</a:t>
            </a:r>
          </a:p>
          <a:p>
            <a:pPr marL="0" indent="0">
              <a:buNone/>
            </a:pPr>
            <a:r>
              <a:rPr lang="en-US" sz="1600" dirty="0" smtClean="0"/>
              <a:t>3 If a program has been selected, the name</a:t>
            </a:r>
          </a:p>
          <a:p>
            <a:pPr marL="0" indent="0">
              <a:buNone/>
            </a:pPr>
            <a:r>
              <a:rPr lang="en-US" sz="1600" dirty="0" smtClean="0"/>
              <a:t>4 Submit interpreter status indicator</a:t>
            </a:r>
          </a:p>
          <a:p>
            <a:pPr marL="0" indent="0">
              <a:buNone/>
            </a:pPr>
            <a:r>
              <a:rPr lang="en-US" sz="1600" dirty="0" smtClean="0"/>
              <a:t>5 Drives status indicator</a:t>
            </a:r>
          </a:p>
          <a:p>
            <a:pPr marL="0" indent="0">
              <a:buNone/>
            </a:pPr>
            <a:r>
              <a:rPr lang="en-US" sz="1600" dirty="0" smtClean="0"/>
              <a:t>6 Robot interpreter status indicator</a:t>
            </a:r>
          </a:p>
          <a:p>
            <a:pPr marL="0" indent="0">
              <a:buNone/>
            </a:pPr>
            <a:r>
              <a:rPr lang="en-US" sz="1600" dirty="0" smtClean="0"/>
              <a:t>7 Current operating mode</a:t>
            </a:r>
          </a:p>
          <a:p>
            <a:pPr marL="0" indent="0">
              <a:buNone/>
            </a:pPr>
            <a:r>
              <a:rPr lang="en-US" sz="1600" dirty="0" smtClean="0"/>
              <a:t>8 POV/HOV status indicator</a:t>
            </a:r>
          </a:p>
          <a:p>
            <a:pPr marL="0" indent="0">
              <a:buNone/>
            </a:pPr>
            <a:r>
              <a:rPr lang="en-US" sz="1600" dirty="0" smtClean="0"/>
              <a:t>9 Program run mode status indicator</a:t>
            </a:r>
          </a:p>
          <a:p>
            <a:pPr marL="0" indent="0">
              <a:buNone/>
            </a:pPr>
            <a:r>
              <a:rPr lang="en-US" sz="1600" dirty="0" smtClean="0"/>
              <a:t>10 Tool/base status indicator</a:t>
            </a:r>
          </a:p>
          <a:p>
            <a:pPr marL="0" indent="0">
              <a:buNone/>
            </a:pPr>
            <a:r>
              <a:rPr lang="en-US" sz="1600" dirty="0" smtClean="0"/>
              <a:t>11 Incremental jogging status indicator 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3143"/>
            <a:ext cx="4463716" cy="80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Submit interpreter status indicator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40" y="2674017"/>
            <a:ext cx="4850997" cy="276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8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Exiting or restarting KSS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The KSS starts in whatever operating mode was most recently selected. Exceptions:</a:t>
            </a:r>
          </a:p>
          <a:p>
            <a:r>
              <a:rPr lang="en-US" sz="1600" dirty="0" smtClean="0"/>
              <a:t>If </a:t>
            </a:r>
            <a:r>
              <a:rPr lang="en-US" sz="1600" dirty="0"/>
              <a:t>the most recent operating mode was T2, the mode after starting is T1.</a:t>
            </a:r>
          </a:p>
          <a:p>
            <a:r>
              <a:rPr lang="en-US" sz="1600" dirty="0" smtClean="0"/>
              <a:t>After </a:t>
            </a:r>
            <a:r>
              <a:rPr lang="en-US" sz="1600" dirty="0"/>
              <a:t>an initial cold start, the operating mode is T1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Procedure</a:t>
            </a:r>
          </a:p>
          <a:p>
            <a:pPr marL="0" indent="0">
              <a:buNone/>
            </a:pPr>
            <a:r>
              <a:rPr lang="en-US" sz="1600" dirty="0">
                <a:latin typeface="Arial"/>
              </a:rPr>
              <a:t>1. Select the menu item </a:t>
            </a:r>
            <a:r>
              <a:rPr lang="en-US" sz="1600" b="1" dirty="0">
                <a:latin typeface="Arial,Bold"/>
              </a:rPr>
              <a:t>Shutdown </a:t>
            </a:r>
            <a:r>
              <a:rPr lang="en-US" sz="1600" dirty="0">
                <a:latin typeface="Arial"/>
              </a:rPr>
              <a:t>in the main menu.</a:t>
            </a:r>
          </a:p>
          <a:p>
            <a:pPr marL="0" indent="0">
              <a:buNone/>
            </a:pPr>
            <a:r>
              <a:rPr lang="en-US" sz="1600" dirty="0">
                <a:latin typeface="Arial"/>
              </a:rPr>
              <a:t>2. Select the desired options.</a:t>
            </a:r>
          </a:p>
          <a:p>
            <a:pPr marL="0" indent="0">
              <a:buNone/>
            </a:pPr>
            <a:r>
              <a:rPr lang="en-US" sz="1600" dirty="0">
                <a:latin typeface="Arial"/>
              </a:rPr>
              <a:t>3. Press </a:t>
            </a:r>
            <a:r>
              <a:rPr lang="en-US" sz="1600" b="1" dirty="0">
                <a:latin typeface="Arial,Bold"/>
              </a:rPr>
              <a:t>Shut down control PC </a:t>
            </a:r>
            <a:r>
              <a:rPr lang="en-US" sz="1600" dirty="0">
                <a:latin typeface="Arial"/>
              </a:rPr>
              <a:t>or </a:t>
            </a:r>
            <a:r>
              <a:rPr lang="en-US" sz="1600" b="1" dirty="0">
                <a:latin typeface="Arial,Bold"/>
              </a:rPr>
              <a:t>Reboot control PC</a:t>
            </a:r>
            <a:r>
              <a:rPr lang="en-US" sz="1600" dirty="0">
                <a:latin typeface="Arial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Arial"/>
              </a:rPr>
              <a:t>4. Confirm the request for confirmation with </a:t>
            </a:r>
            <a:r>
              <a:rPr lang="en-US" sz="1600" b="1" dirty="0">
                <a:latin typeface="Arial,Bold"/>
              </a:rPr>
              <a:t>Yes</a:t>
            </a:r>
            <a:r>
              <a:rPr lang="en-US" sz="1600" dirty="0">
                <a:latin typeface="Arial"/>
              </a:rPr>
              <a:t>. The System Software is </a:t>
            </a:r>
            <a:r>
              <a:rPr lang="en-US" sz="1600" dirty="0" smtClean="0">
                <a:latin typeface="Arial"/>
              </a:rPr>
              <a:t>terminated and </a:t>
            </a:r>
            <a:r>
              <a:rPr lang="en-US" sz="1600" dirty="0">
                <a:latin typeface="Arial"/>
              </a:rPr>
              <a:t>restarted in accordance with the selected option</a:t>
            </a:r>
            <a:r>
              <a:rPr lang="en-US" sz="1600" dirty="0" smtClean="0">
                <a:latin typeface="Arial"/>
              </a:rPr>
              <a:t>.</a:t>
            </a:r>
          </a:p>
          <a:p>
            <a:pPr marL="0" indent="0">
              <a:buNone/>
            </a:pPr>
            <a:r>
              <a:rPr lang="en-US" sz="1600" dirty="0"/>
              <a:t>After the restart, the following message is displayed:</a:t>
            </a:r>
          </a:p>
          <a:p>
            <a:r>
              <a:rPr lang="en-US" sz="1600" i="1" dirty="0" smtClean="0"/>
              <a:t>Cold </a:t>
            </a:r>
            <a:r>
              <a:rPr lang="en-US" sz="1600" i="1" dirty="0"/>
              <a:t>start of controller</a:t>
            </a:r>
          </a:p>
          <a:p>
            <a:r>
              <a:rPr lang="en-US" sz="1600" dirty="0" smtClean="0"/>
              <a:t>Or</a:t>
            </a:r>
            <a:r>
              <a:rPr lang="en-US" sz="1600" dirty="0"/>
              <a:t>, if </a:t>
            </a:r>
            <a:r>
              <a:rPr lang="en-US" sz="1600" b="1" dirty="0"/>
              <a:t>Reload files </a:t>
            </a:r>
            <a:r>
              <a:rPr lang="en-US" sz="1600" dirty="0"/>
              <a:t>has been selected: </a:t>
            </a:r>
            <a:r>
              <a:rPr lang="en-US" sz="1600" i="1" dirty="0"/>
              <a:t>Initial cold start of controller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34" y="2293519"/>
            <a:ext cx="3926054" cy="428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There are 2 ways of jogging the robot:</a:t>
            </a:r>
          </a:p>
          <a:p>
            <a:r>
              <a:rPr lang="en-US" sz="1600" dirty="0" smtClean="0"/>
              <a:t>Cartesian jogging; The </a:t>
            </a:r>
            <a:r>
              <a:rPr lang="en-US" sz="1600" dirty="0"/>
              <a:t>TCP is jogged in the positive or negative direction along the axes of </a:t>
            </a:r>
            <a:r>
              <a:rPr lang="en-US" sz="1600" dirty="0" smtClean="0"/>
              <a:t>a coordinate </a:t>
            </a:r>
            <a:r>
              <a:rPr lang="en-US" sz="1600" dirty="0"/>
              <a:t>system.</a:t>
            </a:r>
          </a:p>
          <a:p>
            <a:r>
              <a:rPr lang="en-US" sz="1600" dirty="0" smtClean="0"/>
              <a:t>Axis-specific jogging; Each </a:t>
            </a:r>
            <a:r>
              <a:rPr lang="en-US" sz="1600" dirty="0"/>
              <a:t>axis can be moved individually in the positive or negative direction.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4" y="2562725"/>
            <a:ext cx="3354206" cy="292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85" y="3638044"/>
            <a:ext cx="3316452" cy="28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4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dirty="0"/>
              <a:t>Starting Automatic External </a:t>
            </a:r>
            <a:r>
              <a:rPr lang="en-US" sz="5100" dirty="0" smtClean="0"/>
              <a:t>mode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Robot </a:t>
            </a:r>
            <a:r>
              <a:rPr lang="en-US" sz="2400" b="1" dirty="0"/>
              <a:t>interpreter status indicator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Procedure;</a:t>
            </a:r>
          </a:p>
          <a:p>
            <a:pPr marL="0" indent="0">
              <a:buNone/>
            </a:pPr>
            <a:r>
              <a:rPr lang="en-US" dirty="0"/>
              <a:t>1. Select the program CELL.SRC in the Navigator. (This program is </a:t>
            </a:r>
            <a:r>
              <a:rPr lang="en-US" dirty="0" smtClean="0"/>
              <a:t>located in </a:t>
            </a:r>
            <a:r>
              <a:rPr lang="en-US" dirty="0"/>
              <a:t>the folder “R1”.)</a:t>
            </a:r>
          </a:p>
          <a:p>
            <a:pPr marL="0" indent="0">
              <a:buNone/>
            </a:pPr>
            <a:r>
              <a:rPr lang="en-US" dirty="0"/>
              <a:t>2. Set program override to 100%. (This is the recommended setting. A </a:t>
            </a:r>
            <a:r>
              <a:rPr lang="en-US" dirty="0" smtClean="0"/>
              <a:t>different value </a:t>
            </a:r>
            <a:r>
              <a:rPr lang="en-US" dirty="0"/>
              <a:t>can be set if required.)</a:t>
            </a:r>
          </a:p>
          <a:p>
            <a:pPr marL="0" indent="0">
              <a:buNone/>
            </a:pPr>
            <a:r>
              <a:rPr lang="en-US" dirty="0"/>
              <a:t>3. Carry out a BCO run:</a:t>
            </a:r>
          </a:p>
          <a:p>
            <a:pPr marL="0" indent="0">
              <a:buNone/>
            </a:pPr>
            <a:r>
              <a:rPr lang="en-US" dirty="0"/>
              <a:t>Hold down the enabling switch. Then press the Start key and hold it </a:t>
            </a:r>
            <a:r>
              <a:rPr lang="en-US" dirty="0" smtClean="0"/>
              <a:t>down until </a:t>
            </a:r>
            <a:r>
              <a:rPr lang="en-US" dirty="0"/>
              <a:t>the message “Programmed path reached (BCO)” is displayed in </a:t>
            </a:r>
            <a:r>
              <a:rPr lang="en-US" dirty="0" smtClean="0"/>
              <a:t>the message </a:t>
            </a:r>
            <a:r>
              <a:rPr lang="en-US" dirty="0"/>
              <a:t>window.</a:t>
            </a:r>
          </a:p>
          <a:p>
            <a:pPr marL="0" indent="0">
              <a:buNone/>
            </a:pPr>
            <a:r>
              <a:rPr lang="en-US" dirty="0"/>
              <a:t>4. Select “Automatic External” mode.</a:t>
            </a:r>
          </a:p>
          <a:p>
            <a:pPr marL="0" indent="0">
              <a:buNone/>
            </a:pPr>
            <a:r>
              <a:rPr lang="en-US" dirty="0"/>
              <a:t>5. Start the program from a higher-level controller (PLC).</a:t>
            </a:r>
          </a:p>
          <a:p>
            <a:pPr marL="0" indent="0">
              <a:buNone/>
            </a:pPr>
            <a:r>
              <a:rPr lang="en-US" dirty="0"/>
              <a:t>To stop a program that has been started in Automatic mode, press the </a:t>
            </a:r>
            <a:r>
              <a:rPr lang="en-US" dirty="0" smtClean="0"/>
              <a:t>STOP key</a:t>
            </a:r>
            <a:r>
              <a:rPr lang="en-US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8" y="2832684"/>
            <a:ext cx="4265142" cy="296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8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(advanced)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Block pointer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 smtClean="0"/>
              <a:t>The robot moving from P3 to P4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robot has reached P4 with exact positioning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Program run modes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2" y="2073443"/>
            <a:ext cx="49625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2" y="4078204"/>
            <a:ext cx="49625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80905"/>
              </p:ext>
            </p:extLst>
          </p:nvPr>
        </p:nvGraphicFramePr>
        <p:xfrm>
          <a:off x="4692317" y="1949114"/>
          <a:ext cx="4235116" cy="44396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315"/>
                <a:gridCol w="1034715"/>
                <a:gridCol w="1937086"/>
              </a:tblGrid>
              <a:tr h="859721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</a:p>
                    <a:p>
                      <a:r>
                        <a:rPr lang="en-US" dirty="0" smtClean="0"/>
                        <a:t>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Descriptions</a:t>
                      </a:r>
                      <a:endParaRPr lang="en-US" sz="1200" dirty="0"/>
                    </a:p>
                  </a:txBody>
                  <a:tcPr/>
                </a:tc>
              </a:tr>
              <a:tr h="859721"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</a:p>
                    <a:p>
                      <a:r>
                        <a:rPr lang="en-US" dirty="0" smtClean="0"/>
                        <a:t>#GO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program is executed through to the end without stopping.</a:t>
                      </a:r>
                      <a:endParaRPr lang="en-US" sz="1200" dirty="0"/>
                    </a:p>
                  </a:txBody>
                  <a:tcPr/>
                </a:tc>
              </a:tr>
              <a:tr h="1860492">
                <a:tc>
                  <a:txBody>
                    <a:bodyPr/>
                    <a:lstStyle/>
                    <a:p>
                      <a:r>
                        <a:rPr lang="en-US" dirty="0" smtClean="0"/>
                        <a:t>Motion</a:t>
                      </a:r>
                    </a:p>
                    <a:p>
                      <a:r>
                        <a:rPr lang="en-US" dirty="0" smtClean="0"/>
                        <a:t>#MSTEP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program is executed with a stop at each point, including auxiliary points and the points of a spline segment. The Start key must be pressed again</a:t>
                      </a:r>
                    </a:p>
                    <a:p>
                      <a:r>
                        <a:rPr lang="en-US" sz="1200" dirty="0" smtClean="0"/>
                        <a:t>for each point. The program is executed without advance processing.</a:t>
                      </a:r>
                      <a:endParaRPr lang="en-US" sz="1200" dirty="0"/>
                    </a:p>
                  </a:txBody>
                  <a:tcPr/>
                </a:tc>
              </a:tr>
              <a:tr h="859721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Step</a:t>
                      </a:r>
                    </a:p>
                    <a:p>
                      <a:r>
                        <a:rPr lang="en-US" dirty="0" smtClean="0"/>
                        <a:t>#ISTEP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program is executed with a stop after each program line.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42" y="2959267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667" y="3888706"/>
            <a:ext cx="3429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667" y="5776913"/>
            <a:ext cx="3429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1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(</a:t>
            </a:r>
            <a:r>
              <a:rPr lang="en-US" dirty="0" smtClean="0"/>
              <a:t>advanced)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Starting a program </a:t>
            </a:r>
            <a:r>
              <a:rPr lang="en-US" sz="3000" dirty="0" smtClean="0"/>
              <a:t>forwards (manual</a:t>
            </a:r>
            <a:r>
              <a:rPr lang="en-US" sz="3000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/>
              <a:t>Precondition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A </a:t>
            </a:r>
            <a:r>
              <a:rPr lang="en-US" sz="1600" dirty="0"/>
              <a:t>program is selected.</a:t>
            </a:r>
          </a:p>
          <a:p>
            <a:r>
              <a:rPr lang="en-US" sz="1600" dirty="0" smtClean="0"/>
              <a:t>Operating </a:t>
            </a:r>
            <a:r>
              <a:rPr lang="en-US" sz="1600" dirty="0"/>
              <a:t>mode T1 or </a:t>
            </a:r>
            <a:r>
              <a:rPr lang="en-US" sz="1600" dirty="0" smtClean="0"/>
              <a:t>T2</a:t>
            </a:r>
          </a:p>
          <a:p>
            <a:pPr marL="0" indent="0">
              <a:buNone/>
            </a:pPr>
            <a:r>
              <a:rPr lang="en-US" sz="1600" b="1" dirty="0" smtClean="0"/>
              <a:t>Procedure</a:t>
            </a:r>
          </a:p>
          <a:p>
            <a:pPr marL="0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Select the program run mode.</a:t>
            </a:r>
          </a:p>
          <a:p>
            <a:pPr marL="0" indent="0">
              <a:buNone/>
            </a:pPr>
            <a:r>
              <a:rPr lang="en-US" sz="1600" dirty="0"/>
              <a:t>2. Hold the enabling switch down and wait until the status bar indicates</a:t>
            </a:r>
          </a:p>
          <a:p>
            <a:pPr marL="0" indent="0">
              <a:buNone/>
            </a:pPr>
            <a:r>
              <a:rPr lang="en-US" sz="1600" dirty="0"/>
              <a:t>“Drives ready”:</a:t>
            </a:r>
          </a:p>
          <a:p>
            <a:pPr marL="0" indent="0">
              <a:buNone/>
            </a:pPr>
            <a:r>
              <a:rPr lang="en-US" sz="1600" dirty="0"/>
              <a:t>3. Carry out a BCO run: Press Start key and hold it down until the message</a:t>
            </a:r>
          </a:p>
          <a:p>
            <a:pPr marL="0" indent="0">
              <a:buNone/>
            </a:pPr>
            <a:r>
              <a:rPr lang="en-US" sz="1600" dirty="0"/>
              <a:t>“Programmed path reached (BCO)” is displayed in the message window. The</a:t>
            </a:r>
          </a:p>
          <a:p>
            <a:pPr marL="0" indent="0">
              <a:buNone/>
            </a:pPr>
            <a:r>
              <a:rPr lang="en-US" sz="1600" dirty="0"/>
              <a:t>robot stops.</a:t>
            </a:r>
          </a:p>
          <a:p>
            <a:pPr marL="0" indent="0">
              <a:buNone/>
            </a:pPr>
            <a:r>
              <a:rPr lang="en-US" sz="1600" dirty="0"/>
              <a:t>4. Press Start key and hold it down.</a:t>
            </a:r>
          </a:p>
          <a:p>
            <a:pPr marL="0" indent="0">
              <a:buNone/>
            </a:pPr>
            <a:r>
              <a:rPr lang="en-US" sz="1600" dirty="0"/>
              <a:t>The program is executed with or without stops, depending on the </a:t>
            </a:r>
            <a:r>
              <a:rPr lang="en-US" sz="1600" dirty="0" smtClean="0"/>
              <a:t>program run </a:t>
            </a:r>
            <a:r>
              <a:rPr lang="en-US" sz="1600" dirty="0"/>
              <a:t>mode.</a:t>
            </a:r>
          </a:p>
          <a:p>
            <a:pPr marL="0" indent="0">
              <a:buNone/>
            </a:pPr>
            <a:r>
              <a:rPr lang="en-US" sz="1600" dirty="0"/>
              <a:t>To stop a program that has been started manually, release the Start key.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13" y="3183604"/>
            <a:ext cx="4191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" y="3743576"/>
            <a:ext cx="4562186" cy="95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0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(advanced)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8141"/>
            <a:ext cx="3886200" cy="4898438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Carrying out a block selection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8140"/>
            <a:ext cx="3886200" cy="49826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b="1" dirty="0" smtClean="0"/>
              <a:t>Description</a:t>
            </a:r>
          </a:p>
          <a:p>
            <a:pPr marL="0" indent="0">
              <a:buNone/>
            </a:pPr>
            <a:r>
              <a:rPr lang="en-US" sz="1500" dirty="0" smtClean="0"/>
              <a:t>A </a:t>
            </a:r>
            <a:r>
              <a:rPr lang="en-US" sz="1500" dirty="0"/>
              <a:t>program can be started at any point by means of a block selection.</a:t>
            </a:r>
          </a:p>
          <a:p>
            <a:pPr marL="0" indent="0">
              <a:buNone/>
            </a:pPr>
            <a:r>
              <a:rPr lang="en-US" sz="1500" b="1" dirty="0" smtClean="0"/>
              <a:t>Precondition</a:t>
            </a:r>
          </a:p>
          <a:p>
            <a:r>
              <a:rPr lang="en-US" sz="1500" dirty="0" smtClean="0"/>
              <a:t> </a:t>
            </a:r>
            <a:r>
              <a:rPr lang="en-US" sz="1500" dirty="0"/>
              <a:t>A program is selected.</a:t>
            </a:r>
          </a:p>
          <a:p>
            <a:r>
              <a:rPr lang="en-US" sz="1500" dirty="0" smtClean="0"/>
              <a:t>Operating </a:t>
            </a:r>
            <a:r>
              <a:rPr lang="en-US" sz="1500" dirty="0"/>
              <a:t>mode T1 or </a:t>
            </a:r>
            <a:r>
              <a:rPr lang="en-US" sz="1500" dirty="0" smtClean="0"/>
              <a:t>T2</a:t>
            </a:r>
          </a:p>
          <a:p>
            <a:pPr marL="0" indent="0">
              <a:buNone/>
            </a:pPr>
            <a:r>
              <a:rPr lang="en-US" sz="1500" b="1" dirty="0"/>
              <a:t>Procedure </a:t>
            </a:r>
            <a:endParaRPr lang="en-US" sz="1500" b="1" dirty="0" smtClean="0"/>
          </a:p>
          <a:p>
            <a:pPr marL="0" indent="0">
              <a:buNone/>
            </a:pPr>
            <a:r>
              <a:rPr lang="en-US" sz="1500" dirty="0" smtClean="0"/>
              <a:t>1</a:t>
            </a:r>
            <a:r>
              <a:rPr lang="en-US" sz="1500" dirty="0"/>
              <a:t>. Select the program run mode.</a:t>
            </a:r>
          </a:p>
          <a:p>
            <a:pPr marL="0" indent="0">
              <a:buNone/>
            </a:pPr>
            <a:r>
              <a:rPr lang="en-US" sz="1500" dirty="0"/>
              <a:t>2. Select the motion block at which the program is to be started.</a:t>
            </a:r>
          </a:p>
          <a:p>
            <a:pPr marL="0" indent="0">
              <a:buNone/>
            </a:pPr>
            <a:r>
              <a:rPr lang="en-US" sz="1500" dirty="0"/>
              <a:t>3. Press Block selection. The block pointer indicates the motion block.</a:t>
            </a:r>
          </a:p>
          <a:p>
            <a:pPr marL="0" indent="0">
              <a:buNone/>
            </a:pPr>
            <a:r>
              <a:rPr lang="en-US" sz="1500" dirty="0"/>
              <a:t>4. Hold the enabling switch down and wait until the status bar indicates</a:t>
            </a:r>
          </a:p>
          <a:p>
            <a:pPr marL="0" indent="0">
              <a:buNone/>
            </a:pPr>
            <a:r>
              <a:rPr lang="en-US" sz="1500" dirty="0"/>
              <a:t>“Drives ready”:</a:t>
            </a:r>
          </a:p>
          <a:p>
            <a:pPr marL="0" indent="0">
              <a:buNone/>
            </a:pPr>
            <a:r>
              <a:rPr lang="en-US" sz="1500" dirty="0"/>
              <a:t>5. Carry out a BCO run: Press the Start key and hold it down until the message</a:t>
            </a:r>
          </a:p>
          <a:p>
            <a:pPr marL="0" indent="0">
              <a:buNone/>
            </a:pPr>
            <a:r>
              <a:rPr lang="en-US" sz="1500" dirty="0"/>
              <a:t>“Programmed path reached (BCO)” is displayed in the message window.</a:t>
            </a:r>
          </a:p>
          <a:p>
            <a:pPr marL="0" indent="0">
              <a:buNone/>
            </a:pPr>
            <a:r>
              <a:rPr lang="en-US" sz="1500" dirty="0"/>
              <a:t>The robot stops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6. The program can now be started manually or automatically. It is not </a:t>
            </a:r>
            <a:r>
              <a:rPr lang="en-US" sz="1600" dirty="0" smtClean="0"/>
              <a:t>necessary to </a:t>
            </a:r>
            <a:r>
              <a:rPr lang="en-US" sz="1600" dirty="0"/>
              <a:t>carry out a BCO run again.</a:t>
            </a:r>
            <a:endParaRPr lang="en-US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13" y="4350667"/>
            <a:ext cx="4191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" y="5042987"/>
            <a:ext cx="4562186" cy="95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(advanced)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Resetting a program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Description</a:t>
            </a:r>
          </a:p>
          <a:p>
            <a:pPr marL="0" indent="0">
              <a:buNone/>
            </a:pPr>
            <a:r>
              <a:rPr lang="en-US" sz="1400" dirty="0" smtClean="0"/>
              <a:t>In </a:t>
            </a:r>
            <a:r>
              <a:rPr lang="en-US" sz="1400" dirty="0"/>
              <a:t>order to restart an interrupted program from the beginning, it must be reset.</a:t>
            </a:r>
          </a:p>
          <a:p>
            <a:pPr marL="0" indent="0">
              <a:buNone/>
            </a:pPr>
            <a:r>
              <a:rPr lang="en-US" sz="1400" dirty="0"/>
              <a:t>This returns the program to the initial state.</a:t>
            </a:r>
          </a:p>
          <a:p>
            <a:pPr marL="0" indent="0">
              <a:buNone/>
            </a:pPr>
            <a:r>
              <a:rPr lang="en-US" sz="1400" b="1" dirty="0"/>
              <a:t>Precondition </a:t>
            </a:r>
            <a:endParaRPr lang="en-US" sz="1400" b="1" dirty="0" smtClean="0"/>
          </a:p>
          <a:p>
            <a:r>
              <a:rPr lang="en-US" sz="1400" dirty="0" smtClean="0"/>
              <a:t>Program </a:t>
            </a:r>
            <a:r>
              <a:rPr lang="en-US" sz="1400" dirty="0"/>
              <a:t>is selected.</a:t>
            </a:r>
          </a:p>
          <a:p>
            <a:pPr marL="0" indent="0">
              <a:buNone/>
            </a:pPr>
            <a:r>
              <a:rPr lang="en-US" sz="1400" b="1" dirty="0" smtClean="0"/>
              <a:t>Procedure</a:t>
            </a:r>
          </a:p>
          <a:p>
            <a:r>
              <a:rPr lang="en-US" sz="1400" dirty="0" smtClean="0"/>
              <a:t>Select </a:t>
            </a:r>
            <a:r>
              <a:rPr lang="en-US" sz="1400" dirty="0"/>
              <a:t>the menu sequence Edit &gt; Reset program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b="1" dirty="0" smtClean="0"/>
              <a:t>Alternative procedure</a:t>
            </a:r>
            <a:endParaRPr lang="en-US" sz="1400" b="1" dirty="0"/>
          </a:p>
          <a:p>
            <a:r>
              <a:rPr lang="en-US" sz="1400" dirty="0" smtClean="0"/>
              <a:t>In </a:t>
            </a:r>
            <a:r>
              <a:rPr lang="en-US" sz="1400" dirty="0"/>
              <a:t>the status bar, touch the </a:t>
            </a:r>
            <a:r>
              <a:rPr lang="en-US" sz="1400" b="1" dirty="0"/>
              <a:t>Robot interpreter </a:t>
            </a:r>
            <a:r>
              <a:rPr lang="en-US" sz="1400" dirty="0"/>
              <a:t>status indicator. A </a:t>
            </a:r>
            <a:r>
              <a:rPr lang="en-US" sz="1400" dirty="0" smtClean="0"/>
              <a:t>window opens. Select </a:t>
            </a:r>
            <a:r>
              <a:rPr lang="en-US" sz="1400" b="1" dirty="0"/>
              <a:t>Reset program</a:t>
            </a:r>
            <a:r>
              <a:rPr lang="en-US" sz="1400" dirty="0"/>
              <a:t>.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1" y="4379496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Triggers for stop reactions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605" y="1540041"/>
            <a:ext cx="4709606" cy="435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the safety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Selecting 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the operating mode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Operator 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safety (= connection for the monitoring of physical safeguards)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EMERGENCY 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STOP </a:t>
            </a: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device </a:t>
            </a:r>
            <a:r>
              <a:rPr lang="en-US" sz="1600" dirty="0" smtClean="0">
                <a:solidFill>
                  <a:srgbClr val="FF0000"/>
                </a:solidFill>
                <a:latin typeface="Arial"/>
              </a:rPr>
              <a:t>(must </a:t>
            </a:r>
            <a:r>
              <a:rPr lang="en-US" sz="1600" dirty="0">
                <a:solidFill>
                  <a:srgbClr val="FF0000"/>
                </a:solidFill>
              </a:rPr>
              <a:t>pressed at least once every </a:t>
            </a:r>
            <a:r>
              <a:rPr lang="en-US" sz="1600" dirty="0" smtClean="0">
                <a:solidFill>
                  <a:srgbClr val="FF0000"/>
                </a:solidFill>
              </a:rPr>
              <a:t>12 months)</a:t>
            </a:r>
            <a:endParaRPr lang="en-US" sz="1600" dirty="0">
              <a:solidFill>
                <a:srgbClr val="FF0000"/>
              </a:solidFill>
              <a:latin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Enabling 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device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External 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safe </a:t>
            </a: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operational 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stop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External 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safety stop 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External 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safety stop 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Velocity </a:t>
            </a:r>
            <a:r>
              <a:rPr lang="en-US" sz="1600" dirty="0">
                <a:solidFill>
                  <a:srgbClr val="000000"/>
                </a:solidFill>
                <a:latin typeface="Arial"/>
              </a:rPr>
              <a:t>monitoring in T1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Selecting the operating mode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industrial robot can be operated in the following modes: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Manual </a:t>
            </a:r>
            <a:r>
              <a:rPr lang="en-US" sz="1600" dirty="0"/>
              <a:t>Reduced Velocity (T1)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Manual </a:t>
            </a:r>
            <a:r>
              <a:rPr lang="en-US" sz="1600" dirty="0"/>
              <a:t>High Velocity (T2)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Automatic </a:t>
            </a:r>
            <a:r>
              <a:rPr lang="en-US" sz="1600" dirty="0"/>
              <a:t>(AUT)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Automatic </a:t>
            </a:r>
            <a:r>
              <a:rPr lang="en-US" sz="1600" dirty="0"/>
              <a:t>External (AUT EXT)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4204033"/>
            <a:ext cx="5979139" cy="86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7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Overview of operating modes and safety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following table indicates the operating modes in which the safety </a:t>
            </a:r>
            <a:r>
              <a:rPr lang="en-US" sz="1600" dirty="0" smtClean="0"/>
              <a:t>functions are </a:t>
            </a:r>
            <a:r>
              <a:rPr lang="en-US" sz="1600" dirty="0"/>
              <a:t>active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05" y="3567111"/>
            <a:ext cx="5205452" cy="193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the industrial robot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industrial robot consists of the following </a:t>
            </a:r>
            <a:r>
              <a:rPr lang="en-US" sz="1600" dirty="0" smtClean="0"/>
              <a:t>components:</a:t>
            </a:r>
          </a:p>
          <a:p>
            <a:r>
              <a:rPr lang="en-US" sz="1600" dirty="0" smtClean="0"/>
              <a:t>Manipulator</a:t>
            </a:r>
            <a:endParaRPr lang="en-US" sz="1600" dirty="0"/>
          </a:p>
          <a:p>
            <a:r>
              <a:rPr lang="en-US" sz="1600" dirty="0" smtClean="0"/>
              <a:t>Robot </a:t>
            </a:r>
            <a:r>
              <a:rPr lang="en-US" sz="1600" dirty="0"/>
              <a:t>controller</a:t>
            </a:r>
          </a:p>
          <a:p>
            <a:r>
              <a:rPr lang="en-US" sz="1600" dirty="0" smtClean="0"/>
              <a:t>Teach </a:t>
            </a:r>
            <a:r>
              <a:rPr lang="en-US" sz="1600" dirty="0"/>
              <a:t>pendant</a:t>
            </a:r>
          </a:p>
          <a:p>
            <a:r>
              <a:rPr lang="en-US" sz="1600" dirty="0" smtClean="0"/>
              <a:t>Connecting </a:t>
            </a:r>
            <a:r>
              <a:rPr lang="en-US" sz="1600" dirty="0"/>
              <a:t>cables</a:t>
            </a:r>
          </a:p>
          <a:p>
            <a:r>
              <a:rPr lang="en-US" sz="1600" dirty="0" smtClean="0"/>
              <a:t>Software</a:t>
            </a:r>
            <a:endParaRPr lang="en-US" sz="1600" dirty="0"/>
          </a:p>
          <a:p>
            <a:r>
              <a:rPr lang="en-US" sz="1600" dirty="0" smtClean="0"/>
              <a:t>Options</a:t>
            </a:r>
            <a:r>
              <a:rPr lang="en-US" sz="1600" dirty="0"/>
              <a:t>, accessories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3" y="2916405"/>
            <a:ext cx="35623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3" y="5382378"/>
            <a:ext cx="3286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1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SmartPAD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2" y="2271462"/>
            <a:ext cx="37433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48" y="826803"/>
            <a:ext cx="3914017" cy="561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5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SmartPAD</a:t>
            </a:r>
            <a:r>
              <a:rPr lang="en-US" dirty="0" smtClean="0"/>
              <a:t> Rear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 Enabling </a:t>
            </a:r>
            <a:r>
              <a:rPr lang="en-US" sz="1600" dirty="0" smtClean="0"/>
              <a:t>switch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2 Start key (green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/>
              <a:t>3 </a:t>
            </a:r>
            <a:r>
              <a:rPr lang="en-US" sz="1600" dirty="0"/>
              <a:t>Enabling </a:t>
            </a:r>
            <a:r>
              <a:rPr lang="en-US" sz="1600" dirty="0" smtClean="0"/>
              <a:t>switch</a:t>
            </a:r>
          </a:p>
          <a:p>
            <a:pPr marL="0" indent="0">
              <a:buNone/>
            </a:pPr>
            <a:r>
              <a:rPr lang="en-US" sz="1600" dirty="0"/>
              <a:t>4 USB </a:t>
            </a:r>
            <a:r>
              <a:rPr lang="en-US" sz="1600" dirty="0" smtClean="0"/>
              <a:t>connection</a:t>
            </a:r>
          </a:p>
          <a:p>
            <a:pPr marL="0" indent="0">
              <a:buNone/>
            </a:pPr>
            <a:r>
              <a:rPr lang="en-US" sz="1600" dirty="0" smtClean="0"/>
              <a:t>5 </a:t>
            </a:r>
            <a:r>
              <a:rPr lang="en-US" sz="1600" dirty="0"/>
              <a:t>Enabling switch</a:t>
            </a:r>
          </a:p>
          <a:p>
            <a:pPr marL="0" indent="0">
              <a:buNone/>
            </a:pPr>
            <a:r>
              <a:rPr lang="en-US" sz="1600" dirty="0" smtClean="0"/>
              <a:t>6 </a:t>
            </a:r>
            <a:r>
              <a:rPr lang="en-US" sz="1600" dirty="0"/>
              <a:t>Identification plate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7" y="2220579"/>
            <a:ext cx="37052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8" y="3517553"/>
            <a:ext cx="4065420" cy="270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KUKA </a:t>
            </a:r>
            <a:r>
              <a:rPr lang="en-US" dirty="0" err="1"/>
              <a:t>smartHMI</a:t>
            </a:r>
            <a:r>
              <a:rPr lang="en-US" dirty="0"/>
              <a:t> user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1 Status bar</a:t>
            </a:r>
          </a:p>
          <a:p>
            <a:pPr marL="0" indent="0">
              <a:buNone/>
            </a:pPr>
            <a:r>
              <a:rPr lang="en-US" sz="1600" dirty="0" smtClean="0"/>
              <a:t>2 Message counter</a:t>
            </a:r>
          </a:p>
          <a:p>
            <a:pPr marL="0" indent="0">
              <a:buNone/>
            </a:pPr>
            <a:r>
              <a:rPr lang="en-US" sz="1600" dirty="0" smtClean="0"/>
              <a:t>3 Message window</a:t>
            </a:r>
          </a:p>
          <a:p>
            <a:pPr marL="0" indent="0">
              <a:buNone/>
            </a:pPr>
            <a:r>
              <a:rPr lang="en-US" sz="1600" dirty="0" smtClean="0"/>
              <a:t>4 Space Mouse status</a:t>
            </a:r>
          </a:p>
          <a:p>
            <a:pPr marL="0" indent="0">
              <a:buNone/>
            </a:pPr>
            <a:r>
              <a:rPr lang="en-US" sz="1600" dirty="0" smtClean="0"/>
              <a:t>5 </a:t>
            </a:r>
            <a:r>
              <a:rPr lang="en-US" sz="1600" dirty="0" err="1" smtClean="0"/>
              <a:t>Spave</a:t>
            </a:r>
            <a:r>
              <a:rPr lang="en-US" sz="1600" dirty="0" smtClean="0"/>
              <a:t> Mouse alignment</a:t>
            </a:r>
          </a:p>
          <a:p>
            <a:pPr marL="0" indent="0">
              <a:buNone/>
            </a:pPr>
            <a:r>
              <a:rPr lang="en-US" sz="1600" dirty="0" smtClean="0"/>
              <a:t>6 Jog keys status</a:t>
            </a:r>
          </a:p>
          <a:p>
            <a:pPr marL="0" indent="0">
              <a:buNone/>
            </a:pPr>
            <a:r>
              <a:rPr lang="en-US" sz="1600" dirty="0" smtClean="0"/>
              <a:t>7 Jog key labels</a:t>
            </a:r>
          </a:p>
          <a:p>
            <a:pPr marL="0" indent="0">
              <a:buNone/>
            </a:pPr>
            <a:r>
              <a:rPr lang="en-US" sz="1600" dirty="0" smtClean="0"/>
              <a:t>8 Program override</a:t>
            </a:r>
          </a:p>
          <a:p>
            <a:pPr marL="0" indent="0">
              <a:buNone/>
            </a:pPr>
            <a:r>
              <a:rPr lang="en-US" sz="1600" dirty="0" smtClean="0"/>
              <a:t>9 Jog override</a:t>
            </a:r>
          </a:p>
          <a:p>
            <a:pPr marL="0" indent="0">
              <a:buNone/>
            </a:pPr>
            <a:r>
              <a:rPr lang="en-US" sz="1600" dirty="0" smtClean="0"/>
              <a:t>10 Button bar</a:t>
            </a:r>
          </a:p>
          <a:p>
            <a:pPr marL="0" indent="0">
              <a:buNone/>
            </a:pPr>
            <a:r>
              <a:rPr lang="en-US" sz="1600" dirty="0" smtClean="0"/>
              <a:t>11 </a:t>
            </a:r>
            <a:r>
              <a:rPr lang="en-US" sz="1600" dirty="0" err="1" smtClean="0"/>
              <a:t>WorkVisual</a:t>
            </a:r>
            <a:r>
              <a:rPr lang="en-US" sz="1600" dirty="0" smtClean="0"/>
              <a:t> icon</a:t>
            </a:r>
          </a:p>
          <a:p>
            <a:pPr marL="0" indent="0">
              <a:buNone/>
            </a:pPr>
            <a:r>
              <a:rPr lang="en-US" sz="1600" dirty="0" smtClean="0"/>
              <a:t>12 Clock</a:t>
            </a:r>
          </a:p>
          <a:p>
            <a:pPr marL="0" indent="0">
              <a:buNone/>
            </a:pPr>
            <a:r>
              <a:rPr lang="en-US" sz="1600" dirty="0" smtClean="0"/>
              <a:t>13 Life sign display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8" y="2169193"/>
            <a:ext cx="4128250" cy="460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0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3500</TotalTime>
  <Words>1050</Words>
  <Application>Microsoft Office PowerPoint</Application>
  <PresentationFormat>On-screen Show (4:3)</PresentationFormat>
  <Paragraphs>173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KUKA KRC4 </vt:lpstr>
      <vt:lpstr>Safety</vt:lpstr>
      <vt:lpstr>Safety</vt:lpstr>
      <vt:lpstr>Safety</vt:lpstr>
      <vt:lpstr>Safety</vt:lpstr>
      <vt:lpstr>Robot System</vt:lpstr>
      <vt:lpstr>Operating</vt:lpstr>
      <vt:lpstr>Operating</vt:lpstr>
      <vt:lpstr>Operating</vt:lpstr>
      <vt:lpstr>Operating</vt:lpstr>
      <vt:lpstr>Operating</vt:lpstr>
      <vt:lpstr>Operating</vt:lpstr>
      <vt:lpstr>Operating</vt:lpstr>
      <vt:lpstr>Operating</vt:lpstr>
      <vt:lpstr>Operating (advanced)</vt:lpstr>
      <vt:lpstr>Operating (advanced)</vt:lpstr>
      <vt:lpstr>Operating (advanced)</vt:lpstr>
      <vt:lpstr>Operating (advanced)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Oran</dc:creator>
  <cp:lastModifiedBy>Agan Simsek</cp:lastModifiedBy>
  <cp:revision>56</cp:revision>
  <cp:lastPrinted>2019-12-04T20:54:52Z</cp:lastPrinted>
  <dcterms:created xsi:type="dcterms:W3CDTF">2019-08-22T12:24:28Z</dcterms:created>
  <dcterms:modified xsi:type="dcterms:W3CDTF">2019-12-06T14:57:04Z</dcterms:modified>
</cp:coreProperties>
</file>