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xw6z/m9ylz/A5VNX7w+93uKG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5868790" y="1586375"/>
            <a:ext cx="6559945" cy="1395371"/>
            <a:chOff x="0" y="0"/>
            <a:chExt cx="3821151" cy="8128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3821151" cy="812800"/>
            </a:xfrm>
            <a:custGeom>
              <a:rect b="b" l="l" r="r" t="t"/>
              <a:pathLst>
                <a:path extrusionOk="0" h="812800" w="3821151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AB8A6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5868790" y="2086647"/>
            <a:ext cx="6559945" cy="1395371"/>
            <a:chOff x="0" y="0"/>
            <a:chExt cx="3821151" cy="812800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3821151" cy="812800"/>
            </a:xfrm>
            <a:custGeom>
              <a:rect b="b" l="l" r="r" t="t"/>
              <a:pathLst>
                <a:path extrusionOk="0" h="812800" w="3821151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5793908" y="2193783"/>
            <a:ext cx="6700185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논문 발표</a:t>
            </a:r>
            <a:endParaRPr sz="60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826783" y="4685515"/>
            <a:ext cx="1264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sz="110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76300"/>
            <a:ext cx="5851794" cy="8153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1" name="Google Shape;211;p10"/>
          <p:cNvSpPr/>
          <p:nvPr/>
        </p:nvSpPr>
        <p:spPr>
          <a:xfrm>
            <a:off x="7086600" y="266700"/>
            <a:ext cx="19050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디코더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7086600" y="1028700"/>
            <a:ext cx="10668000" cy="8419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Output Embedding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심볼이 출력 임베딩 레이어를 통해 벡터로 변환됩니다.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 정보를 추가하여 순서의 중요성을 반영합니다.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N개의 디코더 레이어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디코더도 여러 개의 동일한 레이어로 구성됩니다.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각 레이어는 다음과 같은 세 가지 하위 레이어로 구성됩니다.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Masked Multi-Head Attention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현재 위치 이후의 정보가 보이지 않도록 마스크된 어텐션을 적용하여 출력 시퀀스를 한 요소씩 생성합니다.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Multi-Head Attention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인코더의 출력과 디코더의 입력을 기반으로 어텐션을 적용합니다.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Feed Forward</a:t>
            </a:r>
            <a:r>
              <a:rPr b="0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완전 연결 레이어를 통해 비선형 변환을 적용합니다.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 &amp; Norm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각 하위 레이어의 출력에 원래 입력을 더하고(normalization) 정규화합니다.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3447574" y="1028700"/>
            <a:ext cx="2667000" cy="746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/>
        </p:nvSpPr>
        <p:spPr>
          <a:xfrm>
            <a:off x="838200" y="1357048"/>
            <a:ext cx="14554200" cy="195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어텐션 함수 정의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쿼리와 키-값 쌍의 집합을 출력으로 매핑하는 함수입니다.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벡터 표현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쿼리, 키, 값, 출력은 모두 벡터입니다.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가중합 계산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출력은 값들의 가중합으로 계산되고, 가중치는 쿼리와 키의 호환성 함수로 계산됩니다.</a:t>
            </a:r>
            <a:endParaRPr/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774" y="3694670"/>
            <a:ext cx="9142303" cy="50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/>
          <p:nvPr/>
        </p:nvSpPr>
        <p:spPr>
          <a:xfrm>
            <a:off x="838200" y="364716"/>
            <a:ext cx="25146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 어텐션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94670"/>
            <a:ext cx="7166140" cy="221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/>
        </p:nvSpPr>
        <p:spPr>
          <a:xfrm>
            <a:off x="6629400" y="1963697"/>
            <a:ext cx="10820400" cy="555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 (쿼리), K (키), V (값).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행렬 곱셈 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(MatMul)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Q와 K를 곱합니다.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스케일링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(Scale)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앞서 곱한 결과를 스케일링합니다.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마스킹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(Mask, 선택적)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필요한 경우 마스킹을 적용합니다.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소프트맥스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(SoftMax)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가중치를 계산하기 위해 소프트맥스를 				 적용합니다.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행렬 곱셈 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(MatMul)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소프트맥스 결과와 V를 곱합니다.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최종 어텐션 값.</a:t>
            </a:r>
            <a:endParaRPr/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59419" t="0"/>
          <a:stretch/>
        </p:blipFill>
        <p:spPr>
          <a:xfrm>
            <a:off x="685800" y="1049256"/>
            <a:ext cx="5638800" cy="76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/>
          <p:nvPr/>
        </p:nvSpPr>
        <p:spPr>
          <a:xfrm>
            <a:off x="7086600" y="973097"/>
            <a:ext cx="69342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 </a:t>
            </a: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스케일드 닷 프로덕트 어텐션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7239000" y="8059697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-&gt; 입력된 데이터의 중요한 부분을 강조하고, 덜 중요한 부분을 무시할 수 있게 함으로써 모델이 더 중요한 정보를 더 많이 학습하도록 돕습니다.</a:t>
            </a:r>
            <a:endParaRPr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/>
        </p:nvSpPr>
        <p:spPr>
          <a:xfrm>
            <a:off x="7315200" y="1606518"/>
            <a:ext cx="10058400" cy="624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 (쿼리), K (키), V (값).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선형 투영 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(Linear)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Q, K, V 각각을 여러 헤드로 나누어 			     선형 투영합니다.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스케일드 닷 프로덕트 어텐션</a:t>
            </a:r>
            <a:r>
              <a:rPr b="0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헤드마다 스케일드 닷 프로덕트 어텐션을 병렬로 수행합니다.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병합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(Concat)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모든 헤드의 출력을 병합합니다.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최종 선형 투영 </a:t>
            </a: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(Linear)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병합된 출력을 다시 선형 투영				하여 최종 어텐션 값을 얻습니다.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AutoNum type="arabicParenR"/>
            </a:pPr>
            <a:r>
              <a:rPr b="1" i="0" lang="ko-KR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최종 어텐션 값.</a:t>
            </a:r>
            <a:endParaRPr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54347" r="0" t="0"/>
          <a:stretch/>
        </p:blipFill>
        <p:spPr>
          <a:xfrm>
            <a:off x="762000" y="569481"/>
            <a:ext cx="6400800" cy="771287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/>
          <p:nvPr/>
        </p:nvSpPr>
        <p:spPr>
          <a:xfrm>
            <a:off x="7543800" y="569481"/>
            <a:ext cx="56388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3.2.2 </a:t>
            </a: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멀티-헤드 어텐션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7696200" y="7987984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-&gt; 입력 데이터를 다양한 시각에서 동시에 처리함으로써 모델의 표현력을 증가시킵니다. 이는 복잡한 상호 관계를 더 잘 이해하고 다양한 패턴을 학습하는 데 도움을 줍니다.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/>
        </p:nvSpPr>
        <p:spPr>
          <a:xfrm>
            <a:off x="914400" y="2095500"/>
            <a:ext cx="16002000" cy="592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인코더-디코더 어텐션 레이어</a:t>
            </a:r>
            <a:endParaRPr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쿼리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이전 디코더 레이어에서 오고,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키와 값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인코더의 출력에서 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디코더의 모든 위치가 입력 시퀀스의 모든 위치에 주목할 수 있게 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 셀프 어텐션이 포함된 인코더</a:t>
            </a:r>
            <a:endParaRPr b="1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키, 값, 쿼리가 모두 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인코더의 이전 레이어 출력에서 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인코더의 각 위치는 이전 레이어의 모든 위치에 주목할 수 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3. 셀프 어텐션이 포함된 디코더</a:t>
            </a:r>
            <a:endParaRPr b="1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디코더의 각 위치가 해당 위치까지의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위치에 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주목할 수 있게 합니다.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914400" y="1034312"/>
            <a:ext cx="63246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3.2.3 </a:t>
            </a: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모델에서 어텐션의 응용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/>
        </p:nvSpPr>
        <p:spPr>
          <a:xfrm>
            <a:off x="838200" y="1301867"/>
            <a:ext cx="17221200" cy="2089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AutoNum type="arabicPeriod"/>
            </a:pPr>
            <a:r>
              <a:rPr b="1" lang="ko-KR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구성 요소</a:t>
            </a: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두 개의 선형 변환과 그 사이의 ReLU 활성화로 구성됩니다.</a:t>
            </a:r>
            <a:endParaRPr/>
          </a:p>
          <a:p>
            <a:pPr indent="-190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AutoNum type="arabicPeriod"/>
            </a:pPr>
            <a:r>
              <a:rPr b="1" lang="ko-KR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매개변수</a:t>
            </a: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각 레이어마다 다른 매개변수를 사용합니다.</a:t>
            </a:r>
            <a:endParaRPr/>
          </a:p>
          <a:p>
            <a:pPr indent="-190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AutoNum type="arabicPeriod"/>
            </a:pPr>
            <a:r>
              <a:rPr b="1" lang="ko-KR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차원</a:t>
            </a: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입력과 출력의 차원은 d_model = 512, 내부 레이어의 차원은 d_ff = 2048입니다.</a:t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838200" y="419100"/>
            <a:ext cx="63246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 </a:t>
            </a: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위치별 피드-포워드 네트워크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803030" y="4537975"/>
            <a:ext cx="15046570" cy="3474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두 개의 완전 연결층 (fully connected layer)으로 구성되어 </a:t>
            </a:r>
            <a:r>
              <a:rPr lang="ko-KR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비선형적인 정보 변환</a:t>
            </a: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수행하여 모델의 정보 처리 능력을 향상시킵니다.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Transformer 모델은 셀프 어텐션 레이어를 반복적으로 사용하기 때문에 </a:t>
            </a:r>
            <a:r>
              <a:rPr lang="ko-KR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기울기가 소실되</a:t>
            </a: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문제가 발생하는데 셀프 어텐션 레이어 사이에 위치하여 </a:t>
            </a:r>
            <a:r>
              <a:rPr lang="ko-KR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정보 흐름을 끊어주는 역할</a:t>
            </a: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수행하여 모델의 매개변수가 업데이트되지 않아 기울기를 소실하는 문제를 해결합니다.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391400" y="50039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Position-wise Feed-Forward Networks</a:t>
            </a:r>
            <a:endParaRPr b="1"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1295400" y="8325577"/>
            <a:ext cx="14554200" cy="1657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🡺"/>
            </a:pPr>
            <a:r>
              <a:rPr lang="ko-KR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모델의 정보 처리 능력을 향상시키고 안정성을 강화하여</a:t>
            </a:r>
            <a:endParaRPr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더욱 정확하고 유창한 번역 결과를 생성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838200" y="3675165"/>
            <a:ext cx="14478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92" y="1584654"/>
            <a:ext cx="12291384" cy="2888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 txBox="1"/>
          <p:nvPr/>
        </p:nvSpPr>
        <p:spPr>
          <a:xfrm>
            <a:off x="833590" y="4821253"/>
            <a:ext cx="17443938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각 레이어가 주어진 문제에 얼마나 적합한지 평가할 때 유용한 정보를 제공합니다.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1) Self-Attention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복잡도가 높지만 순차 연산이 적고 경로 길이가 짧아 빠르게 전체 시퀀스를 처리할 수 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2) Recurrent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복잡도가 낮지만 순차 연산이 많아 전체 시퀀스를 처리하는 데 더 오래 걸릴 수 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3) Convolutional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복잡도와 순차 연산 모두에서 균형을 잡고 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4) Self-Attention (제한된)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복잡도와 경로 길이 모두에서 일정한 이점을 제공합니다.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838200" y="529729"/>
            <a:ext cx="48768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레이어 타입의 효율성 비교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3667470" y="507245"/>
            <a:ext cx="2451745" cy="10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5744308" y="1015121"/>
            <a:ext cx="1712576" cy="687313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복잡도</a:t>
            </a:r>
            <a:endParaRPr sz="28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8022936" y="1027607"/>
            <a:ext cx="1712576" cy="687313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순차연산</a:t>
            </a:r>
            <a:endParaRPr sz="28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0132428" y="1027609"/>
            <a:ext cx="2714879" cy="687313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최대경로길이</a:t>
            </a:r>
            <a:endParaRPr sz="28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7"/>
          <p:cNvGrpSpPr/>
          <p:nvPr/>
        </p:nvGrpSpPr>
        <p:grpSpPr>
          <a:xfrm>
            <a:off x="5638802" y="3394244"/>
            <a:ext cx="5675489" cy="2277760"/>
            <a:chOff x="0" y="0"/>
            <a:chExt cx="2025253" cy="812800"/>
          </a:xfrm>
        </p:grpSpPr>
        <p:sp>
          <p:nvSpPr>
            <p:cNvPr id="270" name="Google Shape;270;p17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7"/>
          <p:cNvSpPr txBox="1"/>
          <p:nvPr/>
        </p:nvSpPr>
        <p:spPr>
          <a:xfrm>
            <a:off x="3849381" y="3813164"/>
            <a:ext cx="1457632" cy="14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5638800" y="3789283"/>
            <a:ext cx="567548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Self-Attetion</a:t>
            </a:r>
            <a:endParaRPr sz="36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11991715" y="3687718"/>
            <a:ext cx="3831079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왜</a:t>
            </a:r>
            <a:endParaRPr sz="44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셀프-어텐션인가</a:t>
            </a:r>
            <a:endParaRPr sz="44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7"/>
          <p:cNvCxnSpPr/>
          <p:nvPr/>
        </p:nvCxnSpPr>
        <p:spPr>
          <a:xfrm rot="10800000">
            <a:off x="11582402" y="3955266"/>
            <a:ext cx="0" cy="1188234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/>
        </p:nvSpPr>
        <p:spPr>
          <a:xfrm>
            <a:off x="1120825" y="7077819"/>
            <a:ext cx="16687800" cy="2602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🡺"/>
            </a:pP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위치를 일정한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수의 순차적으로 실행된 연산으로 연결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길이 n이 표현 차원 d보다 작을 때 계산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복잡도 면에서 순환 층보다 빠름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장기 시퀀스의 경우 성능을 향상시키기 위해 입력 시퀀스에서 출력 위치를 중심으로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이웃 크기 r만 고려하는 방식으로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제한 가능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2035225" y="1576764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8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7350175" y="1576764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Recurrent</a:t>
            </a:r>
            <a:endParaRPr sz="28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2665125" y="1576764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Convolution</a:t>
            </a:r>
            <a:endParaRPr sz="28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8534400" y="419100"/>
            <a:ext cx="14478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비교</a:t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8534400" y="3405574"/>
            <a:ext cx="14478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기준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2035225" y="4391784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계층당 총 계산 복잡도</a:t>
            </a:r>
            <a:endParaRPr sz="24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7350175" y="4391784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병렬화 가능한 계산량</a:t>
            </a:r>
            <a:endParaRPr sz="24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(최소 순차 연산 수)</a:t>
            </a:r>
            <a:endParaRPr sz="24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2665125" y="4391784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장기 의존성 간의 경로 길이</a:t>
            </a:r>
            <a:endParaRPr sz="24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7458965" y="6236697"/>
            <a:ext cx="3598669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692" y="9146670"/>
            <a:ext cx="402101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9"/>
          <p:cNvGrpSpPr/>
          <p:nvPr/>
        </p:nvGrpSpPr>
        <p:grpSpPr>
          <a:xfrm>
            <a:off x="6096000" y="3543300"/>
            <a:ext cx="5675489" cy="2277760"/>
            <a:chOff x="0" y="0"/>
            <a:chExt cx="2025253" cy="812800"/>
          </a:xfrm>
        </p:grpSpPr>
        <p:sp>
          <p:nvSpPr>
            <p:cNvPr id="296" name="Google Shape;296;p19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9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9"/>
          <p:cNvSpPr txBox="1"/>
          <p:nvPr/>
        </p:nvSpPr>
        <p:spPr>
          <a:xfrm>
            <a:off x="4306579" y="3962220"/>
            <a:ext cx="1457632" cy="14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6095998" y="4381500"/>
            <a:ext cx="567548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36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12649202" y="4309770"/>
            <a:ext cx="3831079" cy="74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훈련</a:t>
            </a:r>
            <a:endParaRPr sz="44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9"/>
          <p:cNvCxnSpPr/>
          <p:nvPr/>
        </p:nvCxnSpPr>
        <p:spPr>
          <a:xfrm rot="10800000">
            <a:off x="12039602" y="4092599"/>
            <a:ext cx="0" cy="1188234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"/>
          <p:cNvCxnSpPr/>
          <p:nvPr/>
        </p:nvCxnSpPr>
        <p:spPr>
          <a:xfrm>
            <a:off x="10227111" y="1197796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10820400" y="490679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429000" y="3847827"/>
            <a:ext cx="5139398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2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cxnSp>
        <p:nvCxnSpPr>
          <p:cNvPr id="103" name="Google Shape;103;p2"/>
          <p:cNvCxnSpPr/>
          <p:nvPr/>
        </p:nvCxnSpPr>
        <p:spPr>
          <a:xfrm>
            <a:off x="10227111" y="2428719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10820400" y="1721602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10227111" y="3659642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10820400" y="2952525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10227111" y="4890565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10820400" y="4183448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모델 구조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10227111" y="6121488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10148043" y="5414371"/>
            <a:ext cx="428351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왜 셀프-어텐션인가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10227111" y="7133931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"/>
          <p:cNvSpPr txBox="1"/>
          <p:nvPr/>
        </p:nvSpPr>
        <p:spPr>
          <a:xfrm>
            <a:off x="10820400" y="6426814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훈련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10227111" y="8365217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/>
        </p:nvSpPr>
        <p:spPr>
          <a:xfrm>
            <a:off x="10820400" y="7658100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훈련 데이터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10227111" y="9560970"/>
            <a:ext cx="4024009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10820400" y="8853853"/>
            <a:ext cx="2623421" cy="70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0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36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9360489" y="1584807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약 3600만 개 문장</a:t>
            </a:r>
            <a:endParaRPr sz="28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2524054" y="529230"/>
            <a:ext cx="49149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WMT 2014 영어-독일어</a:t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6623735" y="3645023"/>
            <a:ext cx="46101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하드웨어 및 일정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58837" y="1584807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약 450만 개 문장 쌍</a:t>
            </a:r>
            <a:endParaRPr sz="24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10093375" y="532161"/>
            <a:ext cx="49149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WMT 2014 영어-프랑스어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923692" y="1584807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약 37,000개의 공유 어휘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13615966" y="1584807"/>
            <a:ext cx="3980375" cy="135694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32,000개의 단어 조각 어휘</a:t>
            </a:r>
            <a:endParaRPr sz="24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0"/>
          <p:cNvCxnSpPr/>
          <p:nvPr/>
        </p:nvCxnSpPr>
        <p:spPr>
          <a:xfrm rot="10800000">
            <a:off x="9120556" y="1584807"/>
            <a:ext cx="0" cy="1188234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20"/>
          <p:cNvSpPr/>
          <p:nvPr/>
        </p:nvSpPr>
        <p:spPr>
          <a:xfrm>
            <a:off x="914400" y="4813064"/>
            <a:ext cx="4914900" cy="177237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8개의 NVIDIA P100 GPU가</a:t>
            </a:r>
            <a:endParaRPr sz="24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장착된 하나의 기계</a:t>
            </a:r>
            <a:endParaRPr sz="24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6663106" y="4813064"/>
            <a:ext cx="4914900" cy="177237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베이스 모델 훈련 시간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각 단계 0.4초</a:t>
            </a:r>
            <a:endParaRPr b="0" i="0" sz="2400" u="none" cap="none" strike="noStrike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100,000단계 (약 12시간)</a:t>
            </a:r>
            <a:endParaRPr b="0" i="0" sz="2400" u="none" cap="none" strike="noStrike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12411812" y="4813064"/>
            <a:ext cx="4914900" cy="1772376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큰 모델 훈련 시간</a:t>
            </a:r>
            <a:endParaRPr b="0" i="0" sz="2400" u="none" cap="none" strike="noStrike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각 단계 .10초</a:t>
            </a:r>
            <a:endParaRPr b="0" i="0" sz="2400" u="none" cap="none" strike="noStrike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300,000단계 (약 3.5일)</a:t>
            </a:r>
            <a:endParaRPr b="0" i="0" sz="2400" u="none" cap="none" strike="noStrike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7694638" y="7067681"/>
            <a:ext cx="2851835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옵티마이저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6939331" y="8107728"/>
            <a:ext cx="4362448" cy="1573155"/>
          </a:xfrm>
          <a:custGeom>
            <a:rect b="b" l="l" r="r" t="t"/>
            <a:pathLst>
              <a:path extrusionOk="0" h="812800" w="2025253">
                <a:moveTo>
                  <a:pt x="1012626" y="0"/>
                </a:moveTo>
                <a:cubicBezTo>
                  <a:pt x="453368" y="0"/>
                  <a:pt x="0" y="181951"/>
                  <a:pt x="0" y="406400"/>
                </a:cubicBezTo>
                <a:cubicBezTo>
                  <a:pt x="0" y="630849"/>
                  <a:pt x="453368" y="812800"/>
                  <a:pt x="1012626" y="812800"/>
                </a:cubicBezTo>
                <a:cubicBezTo>
                  <a:pt x="1571884" y="812800"/>
                  <a:pt x="2025253" y="630849"/>
                  <a:pt x="2025253" y="406400"/>
                </a:cubicBezTo>
                <a:cubicBezTo>
                  <a:pt x="2025253" y="181951"/>
                  <a:pt x="1571884" y="0"/>
                  <a:pt x="1012626" y="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Adam 옵티마이저</a:t>
            </a:r>
            <a:endParaRPr sz="3200">
              <a:solidFill>
                <a:srgbClr val="795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98" y="-1"/>
            <a:ext cx="18298297" cy="10335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1"/>
          <p:cNvGrpSpPr/>
          <p:nvPr/>
        </p:nvGrpSpPr>
        <p:grpSpPr>
          <a:xfrm>
            <a:off x="6096000" y="3543300"/>
            <a:ext cx="5675489" cy="2277760"/>
            <a:chOff x="0" y="0"/>
            <a:chExt cx="2025253" cy="812800"/>
          </a:xfrm>
        </p:grpSpPr>
        <p:sp>
          <p:nvSpPr>
            <p:cNvPr id="325" name="Google Shape;325;p21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1"/>
          <p:cNvSpPr txBox="1"/>
          <p:nvPr/>
        </p:nvSpPr>
        <p:spPr>
          <a:xfrm>
            <a:off x="4306579" y="3962220"/>
            <a:ext cx="1457632" cy="14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6095998" y="4381500"/>
            <a:ext cx="567548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6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12649202" y="4309770"/>
            <a:ext cx="3831079" cy="74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훈련 결과</a:t>
            </a:r>
            <a:endParaRPr sz="44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1"/>
          <p:cNvCxnSpPr/>
          <p:nvPr/>
        </p:nvCxnSpPr>
        <p:spPr>
          <a:xfrm rot="10800000">
            <a:off x="12039602" y="4092599"/>
            <a:ext cx="0" cy="1188234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592" y="342899"/>
            <a:ext cx="10194825" cy="457200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36" name="Google Shape;336;p22"/>
          <p:cNvSpPr/>
          <p:nvPr/>
        </p:nvSpPr>
        <p:spPr>
          <a:xfrm>
            <a:off x="1600200" y="6631375"/>
            <a:ext cx="6669000" cy="3388800"/>
          </a:xfrm>
          <a:prstGeom prst="rect">
            <a:avLst/>
          </a:prstGeom>
          <a:noFill/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ko-KR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큰 트랜스포머 모델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(Transformer (big))이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이전 최고 모델을 </a:t>
            </a:r>
            <a:r>
              <a:rPr lang="ko-KR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2.0 BLEU 이상 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능가.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새로운 최고 BLEU 점수: </a:t>
            </a:r>
            <a:r>
              <a:rPr lang="ko-KR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28.4.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모델도 모든 이전 모델과 앙상블을 능가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비용은 훨씬 저렴.</a:t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8839201" y="6631368"/>
            <a:ext cx="8150636" cy="1560132"/>
          </a:xfrm>
          <a:prstGeom prst="rect">
            <a:avLst/>
          </a:prstGeom>
          <a:noFill/>
          <a:ln cap="flat" cmpd="sng" w="28575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큰 모델이 </a:t>
            </a:r>
            <a:r>
              <a:rPr lang="ko-KR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41.0 BLEU 점수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달성, 이전 최고 단일 모델을 능가.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훈련 비용은 이전 최고 모델의 1/4 이하.</a:t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1600200" y="5708178"/>
            <a:ext cx="5739996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WMT 2014 영어-독일어 번역 작업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8839200" y="5708178"/>
            <a:ext cx="6068241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WMT 2014 영어-프랑스어 번역 작업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98" y="-1"/>
            <a:ext cx="18298297" cy="10335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3"/>
          <p:cNvGrpSpPr/>
          <p:nvPr/>
        </p:nvGrpSpPr>
        <p:grpSpPr>
          <a:xfrm>
            <a:off x="6096000" y="3543300"/>
            <a:ext cx="5675489" cy="2277760"/>
            <a:chOff x="0" y="0"/>
            <a:chExt cx="2025253" cy="812800"/>
          </a:xfrm>
        </p:grpSpPr>
        <p:sp>
          <p:nvSpPr>
            <p:cNvPr id="346" name="Google Shape;346;p23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3"/>
          <p:cNvSpPr txBox="1"/>
          <p:nvPr/>
        </p:nvSpPr>
        <p:spPr>
          <a:xfrm>
            <a:off x="4306579" y="3962220"/>
            <a:ext cx="1457632" cy="14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095998" y="4381500"/>
            <a:ext cx="567548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6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12649202" y="4309770"/>
            <a:ext cx="3831079" cy="74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44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23"/>
          <p:cNvCxnSpPr/>
          <p:nvPr/>
        </p:nvCxnSpPr>
        <p:spPr>
          <a:xfrm rot="10800000">
            <a:off x="12039602" y="4092599"/>
            <a:ext cx="0" cy="1188234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98" y="-1"/>
            <a:ext cx="18298297" cy="1033563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3200400" y="1028700"/>
            <a:ext cx="14037900" cy="1169700"/>
          </a:xfrm>
          <a:prstGeom prst="rect">
            <a:avLst/>
          </a:prstGeom>
          <a:noFill/>
          <a:ln cap="flat" cmpd="sng" w="38100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전적으로 Attention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기반한 최초의 시퀀스 변환 모델.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인코더-디코더 아키텍처에서 순환 층을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Multi-Head, Self-Attention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대체.</a:t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2057400" y="342900"/>
            <a:ext cx="38862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Transformer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2057400" y="2963007"/>
            <a:ext cx="38862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번역 작업 성과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2057400" y="6076061"/>
            <a:ext cx="3886200" cy="685800"/>
          </a:xfrm>
          <a:prstGeom prst="rect">
            <a:avLst/>
          </a:prstGeom>
          <a:solidFill>
            <a:srgbClr val="795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미래 계획 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3200400" y="3644775"/>
            <a:ext cx="14037900" cy="1816200"/>
          </a:xfrm>
          <a:prstGeom prst="rect">
            <a:avLst/>
          </a:prstGeom>
          <a:noFill/>
          <a:ln cap="flat" cmpd="sng" w="38100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Transformer는 순환 층이나 합성곱 층 기반 아키텍처보다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훈련 속도가 훨씬 빠름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WMT 2014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영어-독일어 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및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영어-프랑스어 번역 작업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새로운 최첨단 성과 달성.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영어-독일어 번역 작업에서 최상위 모델은 이전의 모든 앙상블 모델을 능가.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3200400" y="6761850"/>
            <a:ext cx="14037900" cy="3109200"/>
          </a:xfrm>
          <a:prstGeom prst="rect">
            <a:avLst/>
          </a:prstGeom>
          <a:noFill/>
          <a:ln cap="flat" cmpd="sng" w="38100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Attention 기반 모델을 다른 작업에 적용할 계획.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텍스트 이외의 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및 출력 양식 문제로 Transformer를 확장할 계획.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이미지, 오디오 및 비디오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같은 대규모 입력 및 출력을 효율적으로 처리하기 위해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제한된 Attention 메커니즘 조사할 계획.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생성 과정을 덜 순차적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만드는 것도 연구 목표 중 하나.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5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69" name="Google Shape;369;p25"/>
            <p:cNvSpPr/>
            <p:nvPr/>
          </p:nvSpPr>
          <p:spPr>
            <a:xfrm>
              <a:off x="0" y="0"/>
              <a:ext cx="3821151" cy="812800"/>
            </a:xfrm>
            <a:custGeom>
              <a:rect b="b" l="l" r="r" t="t"/>
              <a:pathLst>
                <a:path extrusionOk="0" h="812800" w="3821151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AB8A6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5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2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372" name="Google Shape;372;p25"/>
            <p:cNvSpPr/>
            <p:nvPr/>
          </p:nvSpPr>
          <p:spPr>
            <a:xfrm>
              <a:off x="0" y="0"/>
              <a:ext cx="3821151" cy="812800"/>
            </a:xfrm>
            <a:custGeom>
              <a:rect b="b" l="l" r="r" t="t"/>
              <a:pathLst>
                <a:path extrusionOk="0" h="812800" w="3821151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5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5"/>
          <p:cNvSpPr txBox="1"/>
          <p:nvPr/>
        </p:nvSpPr>
        <p:spPr>
          <a:xfrm>
            <a:off x="5793908" y="2945601"/>
            <a:ext cx="6700185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60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"/>
          <p:cNvGrpSpPr/>
          <p:nvPr/>
        </p:nvGrpSpPr>
        <p:grpSpPr>
          <a:xfrm>
            <a:off x="4174732" y="2594383"/>
            <a:ext cx="5234358" cy="1063620"/>
            <a:chOff x="0" y="0"/>
            <a:chExt cx="1602004" cy="812800"/>
          </a:xfrm>
        </p:grpSpPr>
        <p:sp>
          <p:nvSpPr>
            <p:cNvPr id="122" name="Google Shape;122;p3"/>
            <p:cNvSpPr/>
            <p:nvPr/>
          </p:nvSpPr>
          <p:spPr>
            <a:xfrm>
              <a:off x="0" y="0"/>
              <a:ext cx="1602004" cy="812800"/>
            </a:xfrm>
            <a:custGeom>
              <a:rect b="b" l="l" r="r" t="t"/>
              <a:pathLst>
                <a:path extrusionOk="0" h="812800" w="1602004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AB8A6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3200400" y="1028700"/>
            <a:ext cx="3017533" cy="1211035"/>
            <a:chOff x="0" y="0"/>
            <a:chExt cx="2025253" cy="812800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 txBox="1"/>
          <p:nvPr/>
        </p:nvSpPr>
        <p:spPr>
          <a:xfrm>
            <a:off x="4780957" y="2889624"/>
            <a:ext cx="4021908" cy="473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4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Attention이 전부다</a:t>
            </a:r>
            <a:endParaRPr sz="2804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>
            <a:off x="1508109" y="4118383"/>
            <a:ext cx="15089325" cy="0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3"/>
          <p:cNvSpPr txBox="1"/>
          <p:nvPr/>
        </p:nvSpPr>
        <p:spPr>
          <a:xfrm>
            <a:off x="3848511" y="1362165"/>
            <a:ext cx="1673913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40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 rot="10800000">
            <a:off x="6574317" y="1120100"/>
            <a:ext cx="0" cy="1028235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3"/>
          <p:cNvSpPr txBox="1"/>
          <p:nvPr/>
        </p:nvSpPr>
        <p:spPr>
          <a:xfrm>
            <a:off x="6875969" y="1429970"/>
            <a:ext cx="7619203" cy="54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6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Attention is All you need </a:t>
            </a:r>
            <a:endParaRPr sz="6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0261948" y="2838107"/>
            <a:ext cx="4343400" cy="473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4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Attention만 있으면 된다</a:t>
            </a:r>
            <a:endParaRPr b="1" sz="2804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3"/>
          <p:cNvGrpSpPr/>
          <p:nvPr/>
        </p:nvGrpSpPr>
        <p:grpSpPr>
          <a:xfrm>
            <a:off x="9816469" y="2563220"/>
            <a:ext cx="5234358" cy="1063624"/>
            <a:chOff x="0" y="0"/>
            <a:chExt cx="1602004" cy="812800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1602004" cy="812800"/>
            </a:xfrm>
            <a:custGeom>
              <a:rect b="b" l="l" r="r" t="t"/>
              <a:pathLst>
                <a:path extrusionOk="0" h="812800" w="1602004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AB8A6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508109" y="4920123"/>
            <a:ext cx="15241725" cy="358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기존의 순환 신경망(RNN)이나 합성곱 신경망(CNN)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모델들에서 복잡한 구조</a:t>
            </a:r>
            <a:endParaRPr sz="44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Noto Sans Symbols"/>
              <a:buChar char="🡺"/>
            </a:pPr>
            <a:r>
              <a:rPr b="1" lang="ko-KR" sz="4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Attention 메커니즘만</a:t>
            </a:r>
            <a:r>
              <a:rPr lang="ko-KR" sz="4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으로도</a:t>
            </a:r>
            <a:endParaRPr sz="44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충분히 효과적인 시퀀스 변환 모델을 만들 수 있음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"/>
          <p:cNvGrpSpPr/>
          <p:nvPr/>
        </p:nvGrpSpPr>
        <p:grpSpPr>
          <a:xfrm>
            <a:off x="3325362" y="981838"/>
            <a:ext cx="3017533" cy="1211035"/>
            <a:chOff x="0" y="0"/>
            <a:chExt cx="2025253" cy="812800"/>
          </a:xfrm>
        </p:grpSpPr>
        <p:sp>
          <p:nvSpPr>
            <p:cNvPr id="142" name="Google Shape;142;p4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4" name="Google Shape;144;p4"/>
          <p:cNvCxnSpPr/>
          <p:nvPr/>
        </p:nvCxnSpPr>
        <p:spPr>
          <a:xfrm rot="10800000">
            <a:off x="6699279" y="1073238"/>
            <a:ext cx="0" cy="1028235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4"/>
          <p:cNvSpPr txBox="1"/>
          <p:nvPr/>
        </p:nvSpPr>
        <p:spPr>
          <a:xfrm>
            <a:off x="3997172" y="1372243"/>
            <a:ext cx="1673913" cy="47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24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055664" y="1324462"/>
            <a:ext cx="3629321" cy="52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36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357806" y="2583779"/>
            <a:ext cx="1939366" cy="76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990601" y="2796639"/>
            <a:ext cx="16459200" cy="653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795535"/>
              </a:buClr>
              <a:buSzPts val="3200"/>
              <a:buFont typeface="Arial"/>
              <a:buAutoNum type="arabicPeriod"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기존의 복잡한 RNN이나 CNN 대신,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Attentions 메커니즘만을 사용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하여 더 단순한 네트워크</a:t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    아키텍처인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를 제안</a:t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795535"/>
              </a:buClr>
              <a:buSzPts val="3200"/>
              <a:buFont typeface="Arial"/>
              <a:buAutoNum type="arabicPeriod"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두 가지 기계 번역 작업에서, 이 모델이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더 우수한 성능과 병렬화 가능성, 훈련 시간 단축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을 보여줌</a:t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795535"/>
              </a:buClr>
              <a:buSzPts val="3200"/>
              <a:buFont typeface="Arial"/>
              <a:buAutoNum type="arabicPeriod"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WMT 2014 영어-독일어 번역 작업에서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28.4 BLEU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(기존 결과보다 2 BLEU 향상)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	             영어-프랑스어 번역 작업에서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41.8 BLEU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(단일 모델 최고 점수)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795535"/>
              </a:buClr>
              <a:buSzPts val="3200"/>
              <a:buFont typeface="Noto Sans Symbols"/>
              <a:buChar char="🡺"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최고 모델들의 훈련 비용보다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훨씬 적은 비용으로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뛰어난 결과를 달성</a:t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795535"/>
              </a:buClr>
              <a:buSzPts val="3200"/>
              <a:buFont typeface="Noto Sans Symbols"/>
              <a:buChar char="🡺"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대규모 및 제한된 훈련 데이터 모두에서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영어 구성 구문 분석 작업에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성공적으로 적용</a:t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795535"/>
              </a:buClr>
              <a:buSzPts val="3200"/>
              <a:buFont typeface="Noto Sans Symbols"/>
              <a:buChar char="🡺"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다른 작업에도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잘 일반화된다는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것을 입증</a:t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3325362" y="585499"/>
            <a:ext cx="3017533" cy="1211035"/>
            <a:chOff x="0" y="0"/>
            <a:chExt cx="2025253" cy="8128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6" name="Google Shape;156;p5"/>
          <p:cNvCxnSpPr/>
          <p:nvPr/>
        </p:nvCxnSpPr>
        <p:spPr>
          <a:xfrm rot="10800000">
            <a:off x="6699279" y="676899"/>
            <a:ext cx="0" cy="1028235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5"/>
          <p:cNvSpPr txBox="1"/>
          <p:nvPr/>
        </p:nvSpPr>
        <p:spPr>
          <a:xfrm>
            <a:off x="1592069" y="349985"/>
            <a:ext cx="1380868" cy="150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608256" y="975904"/>
            <a:ext cx="2451744" cy="476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7055664" y="928123"/>
            <a:ext cx="3629321" cy="52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36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357806" y="2187440"/>
            <a:ext cx="1939366" cy="76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990600" y="2400300"/>
            <a:ext cx="16772127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순환 신경망의 중요성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RNN, LSTM, Gated RNN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은 시퀀스 모델링 및 변환 문제에서 최첨단 접근 방식으로 자리 잡았습니다.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순차적 계산의 한계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RNN 모델은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본질적으로 순차적인 계산을 요구하여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긴 시퀀스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에서는 병렬화가 어렵고,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메모리 제약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으로 인해 배치 크기가 제한됩니다.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Attention 메커니즘의 역할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Attention 메커니즘은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시퀀스의 거리와 상관없이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종속성을 모델링할 수 있도록 도와주며, 이는 다양한 작업에서 중요한 역할을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Transformer의 제안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순환을 배제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하고 전적으로 Attention 메커니즘에 의존하는 Transformer 모델을 제안합니다. 이는 병렬화를 크게 증가시키며, </a:t>
            </a:r>
            <a:r>
              <a:rPr lang="ko-KR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짧은 시간 </a:t>
            </a:r>
            <a:r>
              <a:rPr lang="ko-KR" sz="32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내에 높은 번역 품질을 달성할 수 있습니다.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6"/>
          <p:cNvGrpSpPr/>
          <p:nvPr/>
        </p:nvGrpSpPr>
        <p:grpSpPr>
          <a:xfrm>
            <a:off x="3384577" y="464670"/>
            <a:ext cx="3017533" cy="1211035"/>
            <a:chOff x="0" y="0"/>
            <a:chExt cx="2025253" cy="812800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9" name="Google Shape;169;p6"/>
          <p:cNvCxnSpPr/>
          <p:nvPr/>
        </p:nvCxnSpPr>
        <p:spPr>
          <a:xfrm rot="10800000">
            <a:off x="6758494" y="556070"/>
            <a:ext cx="0" cy="1028235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6"/>
          <p:cNvSpPr txBox="1"/>
          <p:nvPr/>
        </p:nvSpPr>
        <p:spPr>
          <a:xfrm>
            <a:off x="1651284" y="229156"/>
            <a:ext cx="1380868" cy="14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3667471" y="855075"/>
            <a:ext cx="2451744" cy="476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4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7114879" y="807294"/>
            <a:ext cx="3629321" cy="52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sz="36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990600" y="2221885"/>
            <a:ext cx="16772127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순차적 계산을 줄이기 위한 기존 모델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Extended Neural GPU, ByteNet, ConvS2S는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합성곱 신경망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을 사용하여 병렬로 계산하지만, 위치 간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거리에 따라 연산 수가 증가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합니다.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트랜스포머의 혁신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트랜스포머는 위치 간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거리에 관계없이 상수 연산 수로 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줄이며,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Multi-Head Attention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으로 유효 해상도 감소 문제를 해결합니다.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셀프 Attention의 역할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셀프 Attention은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시퀀스 내 위치 간 관계를 계산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하며, 독해, 요약 등 다양한 작업에서 사용됩니다.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엔드 투 엔드 메모리 네트워크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순환 Attention 메커니즘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을 사용하며,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간단한 질문 응답 및 언어 모델링 작업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에서 성능을 보입니다.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795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트랜스포머의 독창성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트랜스포머는 시퀀스-정렬 RNN이나 합성곱 없이 </a:t>
            </a:r>
            <a:r>
              <a:rPr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셀프 Attention만으로 </a:t>
            </a:r>
            <a:r>
              <a:rPr lang="ko-KR" sz="2800">
                <a:solidFill>
                  <a:srgbClr val="795535"/>
                </a:solidFill>
                <a:latin typeface="Arial"/>
                <a:ea typeface="Arial"/>
                <a:cs typeface="Arial"/>
                <a:sym typeface="Arial"/>
              </a:rPr>
              <a:t>입력 및 출력 표현을 계산하는 첫 번째 변환 모델입니다.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98" y="-1"/>
            <a:ext cx="18298297" cy="1033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1028700"/>
            <a:ext cx="14173200" cy="18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390899"/>
            <a:ext cx="14173200" cy="268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6497971"/>
            <a:ext cx="14173200" cy="1769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7"/>
          <p:cNvCxnSpPr/>
          <p:nvPr/>
        </p:nvCxnSpPr>
        <p:spPr>
          <a:xfrm>
            <a:off x="12877800" y="5372100"/>
            <a:ext cx="2590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7"/>
          <p:cNvCxnSpPr/>
          <p:nvPr/>
        </p:nvCxnSpPr>
        <p:spPr>
          <a:xfrm>
            <a:off x="8264769" y="4914900"/>
            <a:ext cx="2590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7"/>
          <p:cNvCxnSpPr/>
          <p:nvPr/>
        </p:nvCxnSpPr>
        <p:spPr>
          <a:xfrm>
            <a:off x="12496800" y="4914900"/>
            <a:ext cx="2971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7"/>
          <p:cNvCxnSpPr/>
          <p:nvPr/>
        </p:nvCxnSpPr>
        <p:spPr>
          <a:xfrm>
            <a:off x="2667000" y="7658100"/>
            <a:ext cx="838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7"/>
          <p:cNvSpPr txBox="1"/>
          <p:nvPr/>
        </p:nvSpPr>
        <p:spPr>
          <a:xfrm>
            <a:off x="1600200" y="8530189"/>
            <a:ext cx="11658600" cy="49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출처 : 위키독스 (https://wikidocs.net/22893)</a:t>
            </a:r>
            <a:endParaRPr sz="28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5791200" y="3695700"/>
            <a:ext cx="5675489" cy="2277760"/>
            <a:chOff x="0" y="0"/>
            <a:chExt cx="2025253" cy="812800"/>
          </a:xfrm>
        </p:grpSpPr>
        <p:sp>
          <p:nvSpPr>
            <p:cNvPr id="192" name="Google Shape;192;p8"/>
            <p:cNvSpPr/>
            <p:nvPr/>
          </p:nvSpPr>
          <p:spPr>
            <a:xfrm>
              <a:off x="0" y="0"/>
              <a:ext cx="2025253" cy="812800"/>
            </a:xfrm>
            <a:custGeom>
              <a:rect b="b" l="l" r="r" t="t"/>
              <a:pathLst>
                <a:path extrusionOk="0" h="812800" w="2025253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Google Shape;194;p8"/>
          <p:cNvCxnSpPr/>
          <p:nvPr/>
        </p:nvCxnSpPr>
        <p:spPr>
          <a:xfrm rot="10800000">
            <a:off x="11731158" y="4259423"/>
            <a:ext cx="0" cy="1188234"/>
          </a:xfrm>
          <a:prstGeom prst="straightConnector1">
            <a:avLst/>
          </a:prstGeom>
          <a:noFill/>
          <a:ln cap="flat" cmpd="sng" w="19050">
            <a:solidFill>
              <a:srgbClr val="AB8A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8"/>
          <p:cNvSpPr txBox="1"/>
          <p:nvPr/>
        </p:nvSpPr>
        <p:spPr>
          <a:xfrm>
            <a:off x="4001779" y="4114620"/>
            <a:ext cx="1457632" cy="14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05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8705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5791198" y="4373260"/>
            <a:ext cx="5675489" cy="1014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  <a:p>
            <a:pPr indent="0" lvl="0" marL="0" marR="0" rtl="0" algn="ctr">
              <a:lnSpc>
                <a:spcPct val="89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AB8A66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3600">
              <a:solidFill>
                <a:srgbClr val="AB8A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2413422" y="4571687"/>
            <a:ext cx="3831079" cy="52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2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95635"/>
                </a:solidFill>
                <a:latin typeface="Arial"/>
                <a:ea typeface="Arial"/>
                <a:cs typeface="Arial"/>
                <a:sym typeface="Arial"/>
              </a:rPr>
              <a:t>모델 구조</a:t>
            </a:r>
            <a:endParaRPr sz="4400">
              <a:solidFill>
                <a:srgbClr val="7956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BDE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76300"/>
            <a:ext cx="5851794" cy="8153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03" name="Google Shape;203;p9"/>
          <p:cNvSpPr/>
          <p:nvPr/>
        </p:nvSpPr>
        <p:spPr>
          <a:xfrm>
            <a:off x="7086600" y="533400"/>
            <a:ext cx="1905000" cy="685800"/>
          </a:xfrm>
          <a:prstGeom prst="rect">
            <a:avLst/>
          </a:prstGeom>
          <a:solidFill>
            <a:srgbClr val="795535"/>
          </a:solidFill>
          <a:ln cap="flat" cmpd="sng" w="25400">
            <a:solidFill>
              <a:srgbClr val="795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인코더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7086600" y="1485900"/>
            <a:ext cx="10363200" cy="77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 Embedding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입력 심볼이 입력 임베딩 레이어를 통해 벡터로          			    변환됩니다.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위치 정보를 추가하여 순서의 중요성을 						 반영합니다.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N개의 인코더 레이어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인코더는 여러 개의 동일한 레이어로 구성됩니다.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각 레이어는 다음과 같은 두 가지 하위 레이어로 구성됩니다.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Multi-Head Attention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여러 개의 어텐션 헤드를 사용하여 서로 다른 부분의 입력 시퀀스 간의 관계를 병렬로 학습합니다.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Feed Forward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완전 연결 레이어를 통해 비선형 변환을 					      적용합니다.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1" i="0" lang="ko-K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 &amp; Norm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각 하위 레이어의 출력에 원래 입력을 더하고(normalization) 정규화합니다.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873369" y="3162300"/>
            <a:ext cx="2667000" cy="525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