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8" r:id="rId5"/>
    <p:sldId id="264" r:id="rId6"/>
    <p:sldId id="261" r:id="rId7"/>
    <p:sldId id="266" r:id="rId8"/>
    <p:sldId id="265" r:id="rId9"/>
    <p:sldId id="268" r:id="rId10"/>
    <p:sldId id="270" r:id="rId11"/>
    <p:sldId id="281" r:id="rId12"/>
    <p:sldId id="260" r:id="rId13"/>
    <p:sldId id="259" r:id="rId14"/>
    <p:sldId id="271" r:id="rId15"/>
    <p:sldId id="262" r:id="rId16"/>
    <p:sldId id="273" r:id="rId17"/>
    <p:sldId id="26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a Fajardo" initials="PF" lastIdx="2" clrIdx="0">
    <p:extLst>
      <p:ext uri="{19B8F6BF-5375-455C-9EA6-DF929625EA0E}">
        <p15:presenceInfo xmlns:p15="http://schemas.microsoft.com/office/powerpoint/2012/main" userId="f60e2b04ad432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FA1"/>
    <a:srgbClr val="D74283"/>
    <a:srgbClr val="55A9DC"/>
    <a:srgbClr val="B7DBF0"/>
    <a:srgbClr val="9694C4"/>
    <a:srgbClr val="2C435B"/>
    <a:srgbClr val="5C4E6E"/>
    <a:srgbClr val="7E9CCF"/>
    <a:srgbClr val="9E90BF"/>
    <a:srgbClr val="51A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2FCC1-96BF-485F-B8D0-6C6FFA4131F8}" v="168" dt="2020-05-23T23:22:21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78408" autoAdjust="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outlineViewPr>
    <p:cViewPr>
      <p:scale>
        <a:sx n="33" d="100"/>
        <a:sy n="33" d="100"/>
      </p:scale>
      <p:origin x="0" y="-10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3A31C-4498-43D7-9D60-8B1B77ECE93D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9EA0-73B4-42D6-9EE9-5A8D7076B9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21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metodología tiene 6 fases</a:t>
            </a:r>
            <a:r>
              <a:rPr lang="en-GB" dirty="0"/>
              <a:t>, </a:t>
            </a:r>
            <a:r>
              <a:rPr lang="en-GB" dirty="0" err="1"/>
              <a:t>empezando</a:t>
            </a:r>
            <a:r>
              <a:rPr lang="en-GB" dirty="0"/>
              <a:t> por Business understanding, Data </a:t>
            </a:r>
            <a:r>
              <a:rPr lang="en-GB" dirty="0" err="1"/>
              <a:t>undersanding</a:t>
            </a:r>
            <a:r>
              <a:rPr lang="en-GB" dirty="0"/>
              <a:t>, Data preparation, Modelling, Evaluation and Deployment </a:t>
            </a:r>
          </a:p>
          <a:p>
            <a:pPr marL="228600" indent="-228600">
              <a:buAutoNum type="arabicPeriod"/>
            </a:pPr>
            <a:r>
              <a:rPr lang="en-GB" dirty="0" err="1"/>
              <a:t>Entender</a:t>
            </a:r>
            <a:r>
              <a:rPr lang="en-GB" dirty="0"/>
              <a:t> el </a:t>
            </a:r>
            <a:r>
              <a:rPr lang="en-GB" dirty="0" err="1"/>
              <a:t>problema</a:t>
            </a:r>
            <a:r>
              <a:rPr lang="en-GB" dirty="0"/>
              <a:t> a resolver (</a:t>
            </a:r>
            <a:r>
              <a:rPr lang="en-GB" dirty="0" err="1"/>
              <a:t>Objetivos</a:t>
            </a:r>
            <a:r>
              <a:rPr lang="en-GB" dirty="0"/>
              <a:t> del </a:t>
            </a:r>
            <a:r>
              <a:rPr lang="en-GB" dirty="0" err="1"/>
              <a:t>negocio</a:t>
            </a:r>
            <a:r>
              <a:rPr lang="en-GB" dirty="0"/>
              <a:t>, </a:t>
            </a:r>
            <a:r>
              <a:rPr lang="en-GB" dirty="0" err="1"/>
              <a:t>evluacion</a:t>
            </a:r>
            <a:r>
              <a:rPr lang="en-GB" dirty="0"/>
              <a:t> del </a:t>
            </a:r>
            <a:r>
              <a:rPr lang="en-GB" dirty="0" err="1"/>
              <a:t>negocio</a:t>
            </a:r>
            <a:r>
              <a:rPr lang="en-GB" dirty="0"/>
              <a:t>, </a:t>
            </a:r>
            <a:r>
              <a:rPr lang="en-GB" dirty="0" err="1"/>
              <a:t>objetivos</a:t>
            </a:r>
            <a:r>
              <a:rPr lang="en-GB" dirty="0"/>
              <a:t> de la data, producer el plan del </a:t>
            </a:r>
            <a:r>
              <a:rPr lang="en-GB" dirty="0" err="1"/>
              <a:t>proyecto</a:t>
            </a:r>
            <a:r>
              <a:rPr lang="en-GB" dirty="0"/>
              <a:t>)</a:t>
            </a:r>
          </a:p>
          <a:p>
            <a:pPr marL="228600" indent="-228600">
              <a:buAutoNum type="arabicPeriod"/>
            </a:pPr>
            <a:r>
              <a:rPr lang="en-GB" dirty="0" err="1"/>
              <a:t>Entender</a:t>
            </a:r>
            <a:r>
              <a:rPr lang="en-GB" dirty="0"/>
              <a:t> </a:t>
            </a:r>
            <a:r>
              <a:rPr lang="en-GB" dirty="0" err="1"/>
              <a:t>fortalezas</a:t>
            </a:r>
            <a:r>
              <a:rPr lang="en-GB" dirty="0"/>
              <a:t> y </a:t>
            </a:r>
            <a:r>
              <a:rPr lang="en-GB" dirty="0" err="1"/>
              <a:t>limitaciones</a:t>
            </a:r>
            <a:r>
              <a:rPr lang="en-GB" dirty="0"/>
              <a:t> de la data. </a:t>
            </a:r>
            <a:r>
              <a:rPr lang="en-GB" dirty="0" err="1"/>
              <a:t>Revisar</a:t>
            </a:r>
            <a:r>
              <a:rPr lang="en-GB" dirty="0"/>
              <a:t> los </a:t>
            </a:r>
            <a:r>
              <a:rPr lang="en-GB" dirty="0" err="1"/>
              <a:t>beneficios</a:t>
            </a:r>
            <a:r>
              <a:rPr lang="en-GB" dirty="0"/>
              <a:t> y </a:t>
            </a:r>
            <a:r>
              <a:rPr lang="en-GB" dirty="0" err="1"/>
              <a:t>costos</a:t>
            </a:r>
            <a:r>
              <a:rPr lang="en-GB" dirty="0"/>
              <a:t> de las </a:t>
            </a:r>
            <a:r>
              <a:rPr lang="en-GB" dirty="0" err="1"/>
              <a:t>diferntes</a:t>
            </a:r>
            <a:r>
              <a:rPr lang="en-GB" dirty="0"/>
              <a:t> </a:t>
            </a:r>
            <a:r>
              <a:rPr lang="en-GB" dirty="0" err="1"/>
              <a:t>tecnologias</a:t>
            </a:r>
            <a:r>
              <a:rPr lang="en-GB" dirty="0"/>
              <a:t> </a:t>
            </a:r>
            <a:r>
              <a:rPr lang="en-GB" dirty="0" err="1"/>
              <a:t>disponibles</a:t>
            </a:r>
            <a:r>
              <a:rPr lang="en-GB" dirty="0"/>
              <a:t> (</a:t>
            </a:r>
            <a:r>
              <a:rPr lang="en-GB" dirty="0" err="1"/>
              <a:t>Recolectar</a:t>
            </a:r>
            <a:r>
              <a:rPr lang="en-GB" dirty="0"/>
              <a:t>, describer, explorer, </a:t>
            </a:r>
            <a:r>
              <a:rPr lang="en-GB" dirty="0" err="1"/>
              <a:t>calidad</a:t>
            </a:r>
            <a:r>
              <a:rPr lang="en-GB" dirty="0"/>
              <a:t>)</a:t>
            </a:r>
          </a:p>
          <a:p>
            <a:pPr marL="228600" indent="-228600">
              <a:buAutoNum type="arabicPeriod"/>
            </a:pPr>
            <a:r>
              <a:rPr lang="en-GB" dirty="0" err="1"/>
              <a:t>Limpieza</a:t>
            </a:r>
            <a:r>
              <a:rPr lang="en-GB" dirty="0"/>
              <a:t>, </a:t>
            </a:r>
            <a:r>
              <a:rPr lang="en-GB" dirty="0" err="1"/>
              <a:t>cambiar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, </a:t>
            </a:r>
            <a:r>
              <a:rPr lang="en-GB" dirty="0" err="1"/>
              <a:t>quitar</a:t>
            </a:r>
            <a:r>
              <a:rPr lang="en-GB" dirty="0"/>
              <a:t> null values y </a:t>
            </a:r>
            <a:r>
              <a:rPr lang="en-GB" dirty="0" err="1"/>
              <a:t>scalling</a:t>
            </a:r>
            <a:r>
              <a:rPr lang="en-GB" dirty="0"/>
              <a:t> numerical values (</a:t>
            </a:r>
            <a:r>
              <a:rPr lang="en-GB" dirty="0" err="1"/>
              <a:t>Seleccionar</a:t>
            </a:r>
            <a:r>
              <a:rPr lang="en-GB" dirty="0"/>
              <a:t>, </a:t>
            </a:r>
            <a:r>
              <a:rPr lang="en-GB" dirty="0" err="1"/>
              <a:t>limpiar</a:t>
            </a:r>
            <a:r>
              <a:rPr lang="en-GB" dirty="0"/>
              <a:t>, construct, integrate la data)</a:t>
            </a:r>
          </a:p>
          <a:p>
            <a:pPr marL="228600" indent="-228600">
              <a:buAutoNum type="arabicPeriod"/>
            </a:pPr>
            <a:r>
              <a:rPr lang="en-GB" dirty="0" err="1"/>
              <a:t>Construccion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 (</a:t>
            </a:r>
            <a:r>
              <a:rPr lang="en-GB" dirty="0" err="1"/>
              <a:t>Seleccionar</a:t>
            </a:r>
            <a:r>
              <a:rPr lang="en-GB" dirty="0"/>
              <a:t> modelling technique, </a:t>
            </a:r>
            <a:r>
              <a:rPr lang="en-GB" dirty="0" err="1"/>
              <a:t>generar</a:t>
            </a:r>
            <a:r>
              <a:rPr lang="en-GB" dirty="0"/>
              <a:t> tests for model robustness, build de model, assess the model)</a:t>
            </a:r>
          </a:p>
          <a:p>
            <a:pPr marL="228600" indent="-228600">
              <a:buAutoNum type="arabicPeriod"/>
            </a:pPr>
            <a:r>
              <a:rPr lang="en-GB" dirty="0" err="1"/>
              <a:t>Revisar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esta</a:t>
            </a:r>
            <a:r>
              <a:rPr lang="en-GB" dirty="0"/>
              <a:t> de </a:t>
            </a:r>
            <a:r>
              <a:rPr lang="en-GB" dirty="0" err="1"/>
              <a:t>aceurod</a:t>
            </a:r>
            <a:r>
              <a:rPr lang="en-GB" dirty="0"/>
              <a:t> al business goal(1) (</a:t>
            </a:r>
            <a:r>
              <a:rPr lang="en-GB" dirty="0" err="1"/>
              <a:t>Evaluar</a:t>
            </a:r>
            <a:r>
              <a:rPr lang="en-GB" dirty="0"/>
              <a:t> los </a:t>
            </a:r>
            <a:r>
              <a:rPr lang="en-GB" dirty="0" err="1"/>
              <a:t>resultados</a:t>
            </a:r>
            <a:r>
              <a:rPr lang="en-GB" dirty="0"/>
              <a:t>, </a:t>
            </a:r>
            <a:r>
              <a:rPr lang="en-GB" dirty="0" err="1"/>
              <a:t>Revisar</a:t>
            </a:r>
            <a:r>
              <a:rPr lang="en-GB" dirty="0"/>
              <a:t> el </a:t>
            </a:r>
            <a:r>
              <a:rPr lang="en-GB" dirty="0" err="1"/>
              <a:t>proceso</a:t>
            </a:r>
            <a:r>
              <a:rPr lang="en-GB" dirty="0"/>
              <a:t>, determiner los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pasos</a:t>
            </a:r>
            <a:r>
              <a:rPr lang="en-GB" dirty="0"/>
              <a:t>)</a:t>
            </a:r>
          </a:p>
          <a:p>
            <a:pPr marL="228600" indent="-228600">
              <a:buAutoNum type="arabicPeriod"/>
            </a:pPr>
            <a:r>
              <a:rPr lang="en-GB" dirty="0"/>
              <a:t>Plan the deployment, </a:t>
            </a:r>
            <a:r>
              <a:rPr lang="en-GB" dirty="0" err="1"/>
              <a:t>planear</a:t>
            </a:r>
            <a:r>
              <a:rPr lang="en-GB" dirty="0"/>
              <a:t> </a:t>
            </a:r>
            <a:r>
              <a:rPr lang="en-GB" dirty="0" err="1"/>
              <a:t>monitoreos</a:t>
            </a:r>
            <a:r>
              <a:rPr lang="en-GB" dirty="0"/>
              <a:t> y </a:t>
            </a:r>
            <a:r>
              <a:rPr lang="en-GB" dirty="0" err="1"/>
              <a:t>mantenimiento</a:t>
            </a:r>
            <a:r>
              <a:rPr lang="en-GB" dirty="0"/>
              <a:t>, </a:t>
            </a:r>
            <a:r>
              <a:rPr lang="en-GB" dirty="0" err="1"/>
              <a:t>Producir</a:t>
            </a:r>
            <a:r>
              <a:rPr lang="en-GB" dirty="0"/>
              <a:t> the final result </a:t>
            </a:r>
            <a:r>
              <a:rPr lang="en-GB" dirty="0" err="1"/>
              <a:t>fo</a:t>
            </a:r>
            <a:r>
              <a:rPr lang="en-GB" dirty="0"/>
              <a:t> value y 4 </a:t>
            </a:r>
            <a:r>
              <a:rPr lang="en-GB" dirty="0" err="1"/>
              <a:t>revisar</a:t>
            </a:r>
            <a:r>
              <a:rPr lang="en-GB" dirty="0"/>
              <a:t> el </a:t>
            </a:r>
            <a:r>
              <a:rPr lang="en-GB" dirty="0" err="1"/>
              <a:t>proyecto</a:t>
            </a:r>
            <a:endParaRPr lang="en-GB" dirty="0"/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7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7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33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7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5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F5C-703D-46F6-88BF-141F850E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2F31-C232-4C9C-9A43-CF6FA40F3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E1E2-1209-4EE7-8AB2-7A51A7C1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2F0B-B172-4C87-8A70-D60A799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E347-B4DB-49F0-B998-94700C0D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6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FF81-1981-42AD-9E68-3B703CF4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6667A-81ED-46CD-A174-1B3650E55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ED83-3827-440D-9049-234BBBD6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E3E9-79DF-48C3-BD70-BD717BB6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FD39-8E66-484F-B841-844D64B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4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5A113-E066-4409-A926-CA440CB03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B31B5-B9AA-4EBA-A1E4-391D8311C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FE48-893B-4374-8922-1B1EF35E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305DD-4FDF-470F-B4F1-60894F2E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06CB0-AB22-4573-8906-3188988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4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6046-E73D-4FFB-825E-884D53B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8F39-C246-4537-9530-49ACCD98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5FD8-C0B9-4164-97FD-24B0A1A9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3CC9-D5FF-4511-B983-12F9A748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1599-EDFF-4777-9B39-F8284B9A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3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7E0C-1FE2-428B-BDBD-1F165C59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4C119-835A-4CE7-BDE9-793017DC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722E-71EA-40D3-97BD-1F7B7634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5C853-F8BA-4E57-9440-198E099C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1067A-FF89-454D-A6F9-6D452E95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0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B81B-F64C-4DC4-8CBA-609FAF59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68E3-9D78-43CC-8B6E-680B3716D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E234C-D988-424C-9C81-F1594B4BA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2E42-B62E-420D-87BE-A5632A21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A548-2A44-4337-A4D9-5D9E2EEB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E1660-9321-4E86-8D51-19AE01D2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4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A9EB-A2AA-43AF-88A3-C8296F29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676C8-0A94-4F5D-831F-145BCE3D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ED2BC-D4CD-46F3-8018-519EE90C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B0CA9-C9AD-4DFC-9D20-C2F345C17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F925-3E82-4E30-9709-790855FA1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245BF-D8C1-427E-917A-E1EC4B50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4BEC9-9A05-4893-A2B8-10432ED3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73F57-E87E-46C6-8B0E-F4006801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0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C25B-C1EF-4CB1-9BE6-A3F7CEE5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96DDB-1FAF-475B-831D-D401CCA7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F7681-A301-47B1-9E19-A21D41E0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47D28-B6C0-4C5E-A8D0-6013A8D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836E5-F01F-4C97-BD83-1D1099C6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C9F3D-9DBD-49FC-A8B2-813A3A22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2F641-31A4-4895-9DCA-9C240B1E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2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E7BC-A8FB-44DE-A9CA-BDF58475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D130-60F7-4B21-8B00-A8459423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CB4FB-3667-44F2-BE88-815E570DC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57249-D32D-498E-8F03-1D629B69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B6B61-B618-4169-AA27-0578B66F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6F1D3-E4C1-42EC-BD29-540C9952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8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35C7-CF37-44CB-9314-03BBF2C6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BB6AD-F1CB-4786-93C3-DBC5273FF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3677E-2BD9-4747-97B8-532AF243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1BB54-BC3B-46CC-AD8F-F090C205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84299-C256-4A9F-8B24-FABA5BBB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4391-14CA-4387-A6A4-695C5AC8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7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DB49C-5F5E-4533-9BB5-13BDDD21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82936-6177-4C64-A5FC-395121F8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D8A7A-9006-4ED3-99FC-98D88618A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99DD-A435-4941-9979-B6E29009FA57}" type="datetimeFigureOut">
              <a:rPr lang="en-GB" smtClean="0"/>
              <a:t>24/05/2020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90A3-21CB-450A-BA67-AB49B812F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3DAE-9145-4BB8-AD12-465F61BB0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87AE-5118-4CD4-8EA6-3EAF05CCA32F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ué es Machine Learning y para qué sirve?">
            <a:extLst>
              <a:ext uri="{FF2B5EF4-FFF2-40B4-BE49-F238E27FC236}">
                <a16:creationId xmlns:a16="http://schemas.microsoft.com/office/drawing/2014/main" id="{7DE9507B-6323-4B75-89C6-987254E0A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r="-4" b="-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D60D6-8ECB-41D9-966F-EF217A68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PERFILADO DE CLIENTES POR HABITO DE PAGO DISCRIMINADO POR REGIONES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05978-57CB-4637-8D42-5F0DB2B44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396241"/>
          </a:xfrm>
        </p:spPr>
        <p:txBody>
          <a:bodyPr>
            <a:normAutofit fontScale="92500" lnSpcReduction="20000"/>
          </a:bodyPr>
          <a:lstStyle/>
          <a:p>
            <a:r>
              <a:rPr lang="es-CO" sz="2000" dirty="0"/>
              <a:t>Agudelo Juan Carlos</a:t>
            </a:r>
          </a:p>
          <a:p>
            <a:r>
              <a:rPr lang="en-GB" sz="2000" dirty="0"/>
              <a:t>Fajardo Daian Paola</a:t>
            </a:r>
          </a:p>
          <a:p>
            <a:r>
              <a:rPr lang="en-GB" sz="2000" dirty="0"/>
              <a:t>Sepulveda Hernan</a:t>
            </a:r>
          </a:p>
          <a:p>
            <a:r>
              <a:rPr lang="en-GB" sz="2000" dirty="0"/>
              <a:t>Sanz Juan David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C659C1-FADE-4F09-9B24-45145962811D}"/>
              </a:ext>
            </a:extLst>
          </p:cNvPr>
          <p:cNvSpPr txBox="1"/>
          <p:nvPr/>
        </p:nvSpPr>
        <p:spPr>
          <a:xfrm>
            <a:off x="200025" y="266700"/>
            <a:ext cx="5128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MAESTRÍA EN CIENCIA DE DATOS Y ANALÍTICA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4AE184-D323-4F24-B868-16576EF7AB62}"/>
              </a:ext>
            </a:extLst>
          </p:cNvPr>
          <p:cNvSpPr txBox="1"/>
          <p:nvPr/>
        </p:nvSpPr>
        <p:spPr>
          <a:xfrm>
            <a:off x="1365536" y="666810"/>
            <a:ext cx="2797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PROYECTO INTEGRADOR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5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1"/>
            <a:ext cx="10515600" cy="711200"/>
          </a:xfrm>
        </p:spPr>
        <p:txBody>
          <a:bodyPr/>
          <a:lstStyle/>
          <a:p>
            <a:r>
              <a:rPr lang="es-CO" dirty="0">
                <a:solidFill>
                  <a:schemeClr val="accent5"/>
                </a:solidFill>
              </a:rPr>
              <a:t>¿Cómo lo solucionaremos?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Imagen 4">
            <a:extLst>
              <a:ext uri="{FF2B5EF4-FFF2-40B4-BE49-F238E27FC236}">
                <a16:creationId xmlns:a16="http://schemas.microsoft.com/office/drawing/2014/main" id="{A392A585-809C-4B12-9F73-09971451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183" y="2337954"/>
            <a:ext cx="3050750" cy="2861188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1A796A47-5D6E-4586-8D54-C22FC4239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77" y="1463801"/>
            <a:ext cx="2231821" cy="2104506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A7C5C98C-7536-48AB-9742-DE66FFA39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11" y="4891846"/>
            <a:ext cx="2385584" cy="1560131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38E59F28-7D23-44DD-8D52-97AE4AB39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512" y="3070102"/>
            <a:ext cx="2092975" cy="1905943"/>
          </a:xfrm>
          <a:prstGeom prst="rect">
            <a:avLst/>
          </a:prstGeom>
        </p:spPr>
      </p:pic>
      <p:sp>
        <p:nvSpPr>
          <p:cNvPr id="10" name="Flecha: a la derecha 10">
            <a:extLst>
              <a:ext uri="{FF2B5EF4-FFF2-40B4-BE49-F238E27FC236}">
                <a16:creationId xmlns:a16="http://schemas.microsoft.com/office/drawing/2014/main" id="{54107863-32DE-4106-82F4-9420E223A29A}"/>
              </a:ext>
            </a:extLst>
          </p:cNvPr>
          <p:cNvSpPr/>
          <p:nvPr/>
        </p:nvSpPr>
        <p:spPr>
          <a:xfrm>
            <a:off x="3738435" y="3725531"/>
            <a:ext cx="725715" cy="595086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1" name="Picture 2" descr="Resultado de imagen para simbolo mas azul png">
            <a:extLst>
              <a:ext uri="{FF2B5EF4-FFF2-40B4-BE49-F238E27FC236}">
                <a16:creationId xmlns:a16="http://schemas.microsoft.com/office/drawing/2014/main" id="{28A92CB8-6207-4D9C-A3BB-B8754669A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397" y="3727120"/>
            <a:ext cx="478780" cy="47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2">
            <a:extLst>
              <a:ext uri="{FF2B5EF4-FFF2-40B4-BE49-F238E27FC236}">
                <a16:creationId xmlns:a16="http://schemas.microsoft.com/office/drawing/2014/main" id="{329AA529-B4A0-4910-B711-C6B38D80A059}"/>
              </a:ext>
            </a:extLst>
          </p:cNvPr>
          <p:cNvSpPr txBox="1"/>
          <p:nvPr/>
        </p:nvSpPr>
        <p:spPr>
          <a:xfrm>
            <a:off x="1343763" y="1113535"/>
            <a:ext cx="17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Habito de pago</a:t>
            </a:r>
          </a:p>
        </p:txBody>
      </p:sp>
      <p:sp>
        <p:nvSpPr>
          <p:cNvPr id="13" name="CuadroTexto 14">
            <a:extLst>
              <a:ext uri="{FF2B5EF4-FFF2-40B4-BE49-F238E27FC236}">
                <a16:creationId xmlns:a16="http://schemas.microsoft.com/office/drawing/2014/main" id="{A13185AE-8782-431B-A96F-47F1EF3565B0}"/>
              </a:ext>
            </a:extLst>
          </p:cNvPr>
          <p:cNvSpPr txBox="1"/>
          <p:nvPr/>
        </p:nvSpPr>
        <p:spPr>
          <a:xfrm>
            <a:off x="1343763" y="4522514"/>
            <a:ext cx="17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Datos Cliente </a:t>
            </a:r>
          </a:p>
        </p:txBody>
      </p:sp>
      <p:sp>
        <p:nvSpPr>
          <p:cNvPr id="14" name="CuadroTexto 15">
            <a:extLst>
              <a:ext uri="{FF2B5EF4-FFF2-40B4-BE49-F238E27FC236}">
                <a16:creationId xmlns:a16="http://schemas.microsoft.com/office/drawing/2014/main" id="{D3C272E3-80B0-406E-97A8-CF727EB207CE}"/>
              </a:ext>
            </a:extLst>
          </p:cNvPr>
          <p:cNvSpPr txBox="1"/>
          <p:nvPr/>
        </p:nvSpPr>
        <p:spPr>
          <a:xfrm>
            <a:off x="4961500" y="2581416"/>
            <a:ext cx="226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 Perfilamiento </a:t>
            </a:r>
          </a:p>
        </p:txBody>
      </p:sp>
      <p:sp>
        <p:nvSpPr>
          <p:cNvPr id="15" name="CuadroTexto 16">
            <a:extLst>
              <a:ext uri="{FF2B5EF4-FFF2-40B4-BE49-F238E27FC236}">
                <a16:creationId xmlns:a16="http://schemas.microsoft.com/office/drawing/2014/main" id="{46901AFD-E9CC-4D44-A2A5-324C7B655729}"/>
              </a:ext>
            </a:extLst>
          </p:cNvPr>
          <p:cNvSpPr txBox="1"/>
          <p:nvPr/>
        </p:nvSpPr>
        <p:spPr>
          <a:xfrm>
            <a:off x="8766393" y="1863500"/>
            <a:ext cx="284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Segmentación de Cliente </a:t>
            </a:r>
          </a:p>
        </p:txBody>
      </p:sp>
      <p:sp>
        <p:nvSpPr>
          <p:cNvPr id="17" name="Flecha: a la derecha 10">
            <a:extLst>
              <a:ext uri="{FF2B5EF4-FFF2-40B4-BE49-F238E27FC236}">
                <a16:creationId xmlns:a16="http://schemas.microsoft.com/office/drawing/2014/main" id="{D9AC3904-625E-45ED-8C3E-61C66ECE47EF}"/>
              </a:ext>
            </a:extLst>
          </p:cNvPr>
          <p:cNvSpPr/>
          <p:nvPr/>
        </p:nvSpPr>
        <p:spPr>
          <a:xfrm>
            <a:off x="7587497" y="3725531"/>
            <a:ext cx="725715" cy="595086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25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- understanding numbers will enhance your efficiency - CCT ...">
            <a:extLst>
              <a:ext uri="{FF2B5EF4-FFF2-40B4-BE49-F238E27FC236}">
                <a16:creationId xmlns:a16="http://schemas.microsoft.com/office/drawing/2014/main" id="{4ABE5A09-9DDF-4722-93D8-77BA7DA51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" r="-1" b="104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Rectangle 13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AB573-5D18-41FE-B829-A8EF7CDAB3C5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Understanding</a:t>
            </a:r>
          </a:p>
        </p:txBody>
      </p:sp>
      <p:cxnSp>
        <p:nvCxnSpPr>
          <p:cNvPr id="5125" name="Straight Connector 13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Connector 13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711200"/>
          </a:xfrm>
        </p:spPr>
        <p:txBody>
          <a:bodyPr/>
          <a:lstStyle/>
          <a:p>
            <a:r>
              <a:rPr lang="es-CO" dirty="0">
                <a:solidFill>
                  <a:srgbClr val="C56FA1"/>
                </a:solidFill>
              </a:rPr>
              <a:t>Flujo de datos</a:t>
            </a:r>
            <a:endParaRPr lang="en-GB" dirty="0">
              <a:solidFill>
                <a:srgbClr val="C56FA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C56FA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2FD4D29-377A-420D-9EFF-EAE41E6E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466" y="1438173"/>
            <a:ext cx="7974412" cy="52452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C227DD-5E7A-43F6-8DDB-051C3CBA7765}"/>
              </a:ext>
            </a:extLst>
          </p:cNvPr>
          <p:cNvSpPr txBox="1"/>
          <p:nvPr/>
        </p:nvSpPr>
        <p:spPr>
          <a:xfrm>
            <a:off x="266330" y="1438173"/>
            <a:ext cx="2965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Facturadores: Se extrae la información principal de las cuentas por pagar de cada cliente.</a:t>
            </a:r>
          </a:p>
          <a:p>
            <a:endParaRPr lang="es-CO" dirty="0"/>
          </a:p>
          <a:p>
            <a:r>
              <a:rPr lang="es-CO" dirty="0"/>
              <a:t>CRM: Información básica del cliente, sociodemográfica etc.</a:t>
            </a:r>
          </a:p>
          <a:p>
            <a:endParaRPr lang="es-CO" dirty="0"/>
          </a:p>
          <a:p>
            <a:r>
              <a:rPr lang="es-CO" dirty="0" err="1"/>
              <a:t>Analytics</a:t>
            </a:r>
            <a:r>
              <a:rPr lang="es-CO" dirty="0"/>
              <a:t> &amp; </a:t>
            </a:r>
            <a:r>
              <a:rPr lang="es-CO" dirty="0" err="1"/>
              <a:t>Reporting_L</a:t>
            </a:r>
            <a:r>
              <a:rPr lang="es-CO" dirty="0"/>
              <a:t>: Información sobre el perfil digital, genero y rango de edad.</a:t>
            </a:r>
          </a:p>
          <a:p>
            <a:endParaRPr lang="es-CO" dirty="0"/>
          </a:p>
          <a:p>
            <a:r>
              <a:rPr lang="es-CO" dirty="0"/>
              <a:t>SOX: Se recopila toda la información y se procesa de tal manera que se tiene la información necesaria y en el formato indicado.</a:t>
            </a:r>
          </a:p>
        </p:txBody>
      </p:sp>
    </p:spTree>
    <p:extLst>
      <p:ext uri="{BB962C8B-B14F-4D97-AF65-F5344CB8AC3E}">
        <p14:creationId xmlns:p14="http://schemas.microsoft.com/office/powerpoint/2010/main" val="29077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711200"/>
          </a:xfrm>
        </p:spPr>
        <p:txBody>
          <a:bodyPr/>
          <a:lstStyle/>
          <a:p>
            <a:r>
              <a:rPr lang="es-CO" dirty="0">
                <a:solidFill>
                  <a:srgbClr val="C56FA1"/>
                </a:solidFill>
              </a:rPr>
              <a:t>Selección de los datos </a:t>
            </a:r>
            <a:endParaRPr lang="en-GB" dirty="0">
              <a:solidFill>
                <a:srgbClr val="C56FA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C56FA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Graphic 32" descr="Database">
            <a:extLst>
              <a:ext uri="{FF2B5EF4-FFF2-40B4-BE49-F238E27FC236}">
                <a16:creationId xmlns:a16="http://schemas.microsoft.com/office/drawing/2014/main" id="{75DB10C1-F3F5-4F01-85DB-0D51F06E7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131" y="1755863"/>
            <a:ext cx="952500" cy="914400"/>
          </a:xfrm>
          <a:prstGeom prst="rect">
            <a:avLst/>
          </a:prstGeom>
        </p:spPr>
      </p:pic>
      <p:pic>
        <p:nvPicPr>
          <p:cNvPr id="8" name="Picture 34" descr="Logo Oracle PNG transparente - StickPNG">
            <a:extLst>
              <a:ext uri="{FF2B5EF4-FFF2-40B4-BE49-F238E27FC236}">
                <a16:creationId xmlns:a16="http://schemas.microsoft.com/office/drawing/2014/main" id="{3CBA54A7-7042-441C-B966-67CB66F0D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0" b="43061"/>
          <a:stretch/>
        </p:blipFill>
        <p:spPr bwMode="auto">
          <a:xfrm>
            <a:off x="838200" y="2648625"/>
            <a:ext cx="1068362" cy="1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1">
            <a:extLst>
              <a:ext uri="{FF2B5EF4-FFF2-40B4-BE49-F238E27FC236}">
                <a16:creationId xmlns:a16="http://schemas.microsoft.com/office/drawing/2014/main" id="{3B1FE32B-77E5-448C-968B-93C7B43B4341}"/>
              </a:ext>
            </a:extLst>
          </p:cNvPr>
          <p:cNvSpPr txBox="1"/>
          <p:nvPr/>
        </p:nvSpPr>
        <p:spPr>
          <a:xfrm>
            <a:off x="265140" y="1430688"/>
            <a:ext cx="2214481" cy="380693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dirty="0"/>
              <a:t>Facturadores</a:t>
            </a:r>
            <a:endParaRPr lang="es-CO" sz="11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6E12D5-4CFA-44F3-9226-7D3DF4216E1C}"/>
              </a:ext>
            </a:extLst>
          </p:cNvPr>
          <p:cNvSpPr txBox="1"/>
          <p:nvPr/>
        </p:nvSpPr>
        <p:spPr>
          <a:xfrm>
            <a:off x="372862" y="3116062"/>
            <a:ext cx="2214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Saldo Pendiente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Ciclo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Vector de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Dia de Pago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Valor Facturado</a:t>
            </a:r>
          </a:p>
        </p:txBody>
      </p:sp>
      <p:pic>
        <p:nvPicPr>
          <p:cNvPr id="10" name="Graphic 32" descr="Database">
            <a:extLst>
              <a:ext uri="{FF2B5EF4-FFF2-40B4-BE49-F238E27FC236}">
                <a16:creationId xmlns:a16="http://schemas.microsoft.com/office/drawing/2014/main" id="{D50BEA1B-F282-4A41-B9C5-03C83BCD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657" y="1755863"/>
            <a:ext cx="952500" cy="914400"/>
          </a:xfrm>
          <a:prstGeom prst="rect">
            <a:avLst/>
          </a:prstGeom>
        </p:spPr>
      </p:pic>
      <p:pic>
        <p:nvPicPr>
          <p:cNvPr id="11" name="Picture 34" descr="Logo Oracle PNG transparente - StickPNG">
            <a:extLst>
              <a:ext uri="{FF2B5EF4-FFF2-40B4-BE49-F238E27FC236}">
                <a16:creationId xmlns:a16="http://schemas.microsoft.com/office/drawing/2014/main" id="{E9974278-07FD-4072-8B37-2ED8B78D2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0" b="43061"/>
          <a:stretch/>
        </p:blipFill>
        <p:spPr bwMode="auto">
          <a:xfrm>
            <a:off x="9546726" y="2648625"/>
            <a:ext cx="1068362" cy="1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9F92B57F-1548-4DDD-9511-C82078D4650E}"/>
              </a:ext>
            </a:extLst>
          </p:cNvPr>
          <p:cNvSpPr txBox="1"/>
          <p:nvPr/>
        </p:nvSpPr>
        <p:spPr>
          <a:xfrm>
            <a:off x="8973666" y="1430688"/>
            <a:ext cx="2214481" cy="380693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dirty="0"/>
              <a:t>CRM</a:t>
            </a:r>
            <a:endParaRPr lang="es-CO" sz="11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D09060-2FBE-42BB-AA3B-599398D18ACF}"/>
              </a:ext>
            </a:extLst>
          </p:cNvPr>
          <p:cNvSpPr txBox="1"/>
          <p:nvPr/>
        </p:nvSpPr>
        <p:spPr>
          <a:xfrm>
            <a:off x="9081388" y="3116062"/>
            <a:ext cx="2214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Fecha </a:t>
            </a:r>
            <a:r>
              <a:rPr lang="es-CO" dirty="0" err="1"/>
              <a:t>Instalacion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Categoría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Departamento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Segmentacion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Regional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Quejas</a:t>
            </a:r>
          </a:p>
        </p:txBody>
      </p:sp>
      <p:pic>
        <p:nvPicPr>
          <p:cNvPr id="14" name="Graphic 4" descr="Database">
            <a:extLst>
              <a:ext uri="{FF2B5EF4-FFF2-40B4-BE49-F238E27FC236}">
                <a16:creationId xmlns:a16="http://schemas.microsoft.com/office/drawing/2014/main" id="{60DDF1F2-4465-44DA-ACCE-C6270E4FA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6343" y="1699570"/>
            <a:ext cx="901700" cy="914400"/>
          </a:xfrm>
          <a:prstGeom prst="rect">
            <a:avLst/>
          </a:prstGeom>
        </p:spPr>
      </p:pic>
      <p:sp>
        <p:nvSpPr>
          <p:cNvPr id="15" name="TextBox 21">
            <a:extLst>
              <a:ext uri="{FF2B5EF4-FFF2-40B4-BE49-F238E27FC236}">
                <a16:creationId xmlns:a16="http://schemas.microsoft.com/office/drawing/2014/main" id="{0CB6D8B9-BC92-492E-8F34-90F078D9F0BC}"/>
              </a:ext>
            </a:extLst>
          </p:cNvPr>
          <p:cNvSpPr txBox="1"/>
          <p:nvPr/>
        </p:nvSpPr>
        <p:spPr>
          <a:xfrm>
            <a:off x="4283911" y="1433211"/>
            <a:ext cx="2370336" cy="380693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dirty="0" err="1"/>
              <a:t>Analytics</a:t>
            </a:r>
            <a:r>
              <a:rPr lang="es-CO" sz="1600" dirty="0"/>
              <a:t> &amp; </a:t>
            </a:r>
            <a:r>
              <a:rPr lang="es-CO" sz="1600" dirty="0" err="1"/>
              <a:t>Reportin_L</a:t>
            </a:r>
            <a:endParaRPr lang="es-CO" sz="1600" dirty="0"/>
          </a:p>
        </p:txBody>
      </p:sp>
      <p:pic>
        <p:nvPicPr>
          <p:cNvPr id="16" name="Picture 43" descr="Ultimate DevOps Tool Chest | Sql server, Microsoft sql server, Sql">
            <a:extLst>
              <a:ext uri="{FF2B5EF4-FFF2-40B4-BE49-F238E27FC236}">
                <a16:creationId xmlns:a16="http://schemas.microsoft.com/office/drawing/2014/main" id="{CA16EF3D-A960-476F-9580-EEA446EDA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t="32511" r="5248" b="34979"/>
          <a:stretch/>
        </p:blipFill>
        <p:spPr bwMode="auto">
          <a:xfrm>
            <a:off x="4565754" y="2601371"/>
            <a:ext cx="1806651" cy="4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2F7176C-62C9-4F59-8A3B-DA3D0CE29BA4}"/>
              </a:ext>
            </a:extLst>
          </p:cNvPr>
          <p:cNvSpPr txBox="1"/>
          <p:nvPr/>
        </p:nvSpPr>
        <p:spPr>
          <a:xfrm>
            <a:off x="4283911" y="3321728"/>
            <a:ext cx="221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Perfil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Genero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Rango de edad</a:t>
            </a:r>
          </a:p>
        </p:txBody>
      </p:sp>
    </p:spTree>
    <p:extLst>
      <p:ext uri="{BB962C8B-B14F-4D97-AF65-F5344CB8AC3E}">
        <p14:creationId xmlns:p14="http://schemas.microsoft.com/office/powerpoint/2010/main" val="34780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924"/>
            <a:ext cx="10515600" cy="711200"/>
          </a:xfrm>
        </p:spPr>
        <p:txBody>
          <a:bodyPr/>
          <a:lstStyle/>
          <a:p>
            <a:r>
              <a:rPr lang="es-CO" dirty="0" err="1">
                <a:solidFill>
                  <a:srgbClr val="C56FA1"/>
                </a:solidFill>
              </a:rPr>
              <a:t>Datasets</a:t>
            </a:r>
            <a:endParaRPr lang="en-GB" dirty="0">
              <a:solidFill>
                <a:srgbClr val="C56FA1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DD45F61-85E1-4B57-82DE-B7E426A73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28935"/>
              </p:ext>
            </p:extLst>
          </p:nvPr>
        </p:nvGraphicFramePr>
        <p:xfrm>
          <a:off x="838198" y="1491921"/>
          <a:ext cx="10515600" cy="16502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84901">
                  <a:extLst>
                    <a:ext uri="{9D8B030D-6E8A-4147-A177-3AD203B41FA5}">
                      <a16:colId xmlns:a16="http://schemas.microsoft.com/office/drawing/2014/main" val="2721088112"/>
                    </a:ext>
                  </a:extLst>
                </a:gridCol>
                <a:gridCol w="6571158">
                  <a:extLst>
                    <a:ext uri="{9D8B030D-6E8A-4147-A177-3AD203B41FA5}">
                      <a16:colId xmlns:a16="http://schemas.microsoft.com/office/drawing/2014/main" val="2611720156"/>
                    </a:ext>
                  </a:extLst>
                </a:gridCol>
                <a:gridCol w="1959541">
                  <a:extLst>
                    <a:ext uri="{9D8B030D-6E8A-4147-A177-3AD203B41FA5}">
                      <a16:colId xmlns:a16="http://schemas.microsoft.com/office/drawing/2014/main" val="2518248654"/>
                    </a:ext>
                  </a:extLst>
                </a:gridCol>
              </a:tblGrid>
              <a:tr h="41255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Entidad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Descripción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Relevancia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949612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DatosBasicos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Contiene</a:t>
                      </a:r>
                      <a:r>
                        <a:rPr lang="en-GB" dirty="0"/>
                        <a:t> la </a:t>
                      </a:r>
                      <a:r>
                        <a:rPr lang="en-GB" dirty="0" err="1"/>
                        <a:t>información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agrupada</a:t>
                      </a:r>
                      <a:r>
                        <a:rPr lang="en-GB" dirty="0"/>
                        <a:t> de los </a:t>
                      </a:r>
                      <a:r>
                        <a:rPr lang="en-GB" dirty="0" err="1"/>
                        <a:t>facturadores</a:t>
                      </a:r>
                      <a:r>
                        <a:rPr lang="en-GB" dirty="0"/>
                        <a:t>, CRM y </a:t>
                      </a:r>
                      <a:r>
                        <a:rPr lang="en-GB" dirty="0" err="1"/>
                        <a:t>otros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465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r>
                        <a:rPr lang="en-GB" dirty="0" err="1"/>
                        <a:t>CtrlCuencobr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Datos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nuevos</a:t>
                      </a:r>
                      <a:r>
                        <a:rPr lang="en-GB" dirty="0"/>
                        <a:t> de entrada al </a:t>
                      </a:r>
                      <a:r>
                        <a:rPr lang="en-GB" dirty="0" err="1"/>
                        <a:t>modelo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84958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StgQuejasSiebel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Contiene</a:t>
                      </a:r>
                      <a:r>
                        <a:rPr lang="en-GB" dirty="0"/>
                        <a:t> las </a:t>
                      </a:r>
                      <a:r>
                        <a:rPr lang="en-GB" dirty="0" err="1"/>
                        <a:t>Quejas</a:t>
                      </a:r>
                      <a:r>
                        <a:rPr lang="en-GB" dirty="0"/>
                        <a:t> de los </a:t>
                      </a:r>
                      <a:r>
                        <a:rPr lang="en-GB" dirty="0" err="1"/>
                        <a:t>últimos</a:t>
                      </a:r>
                      <a:r>
                        <a:rPr lang="en-GB" dirty="0"/>
                        <a:t> 6 </a:t>
                      </a:r>
                      <a:r>
                        <a:rPr lang="en-GB" dirty="0" err="1"/>
                        <a:t>meses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3754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C56FA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op Data Preparation Tools To Watch Out For In 2020">
            <a:extLst>
              <a:ext uri="{FF2B5EF4-FFF2-40B4-BE49-F238E27FC236}">
                <a16:creationId xmlns:a16="http://schemas.microsoft.com/office/drawing/2014/main" id="{FC21AA50-DFBE-437D-8DB2-1C8BC654A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675A3-6C75-4C7F-9D38-EB2DC1F4CF41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2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2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What is temporary undo?">
            <a:extLst>
              <a:ext uri="{FF2B5EF4-FFF2-40B4-BE49-F238E27FC236}">
                <a16:creationId xmlns:a16="http://schemas.microsoft.com/office/drawing/2014/main" id="{222D4D66-83AE-455B-B883-B8A89356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FED2E-FB83-4755-A9FA-525107276260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Modelling 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10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First normal form | LinkedIn Learning, formerly Lynda.com">
            <a:extLst>
              <a:ext uri="{FF2B5EF4-FFF2-40B4-BE49-F238E27FC236}">
                <a16:creationId xmlns:a16="http://schemas.microsoft.com/office/drawing/2014/main" id="{0952BF62-D8F2-4CC0-8938-17898A236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BF80E-B5F2-49FE-9AAF-3C3E7C99C9C3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0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Agenda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/>
              <a:t>Cual es la metodología usada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Por qué el perfilamientos de clientes es importante?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Cuales son nuestros recursos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Que transformaciones requiera nuestros datos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Ciclo de los datos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Análisis del modelo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Revisión final del modelo y próximos pasos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1F02E3-4373-4515-83D8-22916B28A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3" r="4831" b="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7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57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ow to Deploy a Windows 10 Custom Image with MDT | Askme4Tech">
            <a:extLst>
              <a:ext uri="{FF2B5EF4-FFF2-40B4-BE49-F238E27FC236}">
                <a16:creationId xmlns:a16="http://schemas.microsoft.com/office/drawing/2014/main" id="{647CAEB0-9F25-485B-BEB3-4E140413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A2DA4-71E4-400D-BF3F-53F84A3BAEA6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711200"/>
          </a:xfrm>
        </p:spPr>
        <p:txBody>
          <a:bodyPr/>
          <a:lstStyle/>
          <a:p>
            <a:r>
              <a:rPr lang="es-CO" dirty="0">
                <a:solidFill>
                  <a:schemeClr val="accent5"/>
                </a:solidFill>
              </a:rPr>
              <a:t>CRISP-DM 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2AC4-F9E5-4D96-840C-D0566E52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80"/>
            <a:ext cx="10515600" cy="4852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Esta </a:t>
            </a:r>
            <a:r>
              <a:rPr lang="es-ES" sz="2000" dirty="0"/>
              <a:t>metodología proporciona un enfoque estructural para la planificación de proyectos de minería de datos </a:t>
            </a:r>
            <a:endParaRPr lang="en-GB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100" name="Picture 4" descr="CRISP-DM still a leader in data mining models | Stellar Consulting">
            <a:extLst>
              <a:ext uri="{FF2B5EF4-FFF2-40B4-BE49-F238E27FC236}">
                <a16:creationId xmlns:a16="http://schemas.microsoft.com/office/drawing/2014/main" id="{AD15B893-8512-4685-BD4F-459E23760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3" t="3104" r="4249" b="3048"/>
          <a:stretch/>
        </p:blipFill>
        <p:spPr bwMode="auto">
          <a:xfrm>
            <a:off x="3475443" y="1791135"/>
            <a:ext cx="5241114" cy="470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83D4325-DF70-4AEC-932D-39CF5B94691E}"/>
              </a:ext>
            </a:extLst>
          </p:cNvPr>
          <p:cNvSpPr/>
          <p:nvPr/>
        </p:nvSpPr>
        <p:spPr>
          <a:xfrm>
            <a:off x="642551" y="2211858"/>
            <a:ext cx="2545492" cy="790825"/>
          </a:xfrm>
          <a:prstGeom prst="wedgeRectCallout">
            <a:avLst>
              <a:gd name="adj1" fmla="val 104522"/>
              <a:gd name="adj2" fmla="val 27670"/>
            </a:avLst>
          </a:prstGeom>
          <a:ln w="38100">
            <a:solidFill>
              <a:srgbClr val="55A9D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Objetivos del negocio</a:t>
            </a:r>
          </a:p>
          <a:p>
            <a:pPr algn="ctr"/>
            <a:r>
              <a:rPr lang="es-CO" dirty="0"/>
              <a:t>Objetivos del proyecto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824A0F9-8722-4F98-AADA-08CA263D4F75}"/>
              </a:ext>
            </a:extLst>
          </p:cNvPr>
          <p:cNvSpPr/>
          <p:nvPr/>
        </p:nvSpPr>
        <p:spPr>
          <a:xfrm>
            <a:off x="9382897" y="1919415"/>
            <a:ext cx="2545492" cy="790825"/>
          </a:xfrm>
          <a:prstGeom prst="wedgeRectCallout">
            <a:avLst>
              <a:gd name="adj1" fmla="val -115866"/>
              <a:gd name="adj2" fmla="val 58920"/>
            </a:avLst>
          </a:prstGeom>
          <a:ln w="38100">
            <a:solidFill>
              <a:srgbClr val="C56FA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Exploración de los datos</a:t>
            </a:r>
          </a:p>
          <a:p>
            <a:pPr algn="ctr"/>
            <a:r>
              <a:rPr lang="es-CO" dirty="0"/>
              <a:t>Selección de los datos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904BC67-ABDF-4C81-BB57-024564D038BA}"/>
              </a:ext>
            </a:extLst>
          </p:cNvPr>
          <p:cNvSpPr/>
          <p:nvPr/>
        </p:nvSpPr>
        <p:spPr>
          <a:xfrm>
            <a:off x="9382897" y="3129344"/>
            <a:ext cx="2545492" cy="790825"/>
          </a:xfrm>
          <a:prstGeom prst="wedgeRectCallout">
            <a:avLst>
              <a:gd name="adj1" fmla="val -94021"/>
              <a:gd name="adj2" fmla="val 30795"/>
            </a:avLst>
          </a:prstGeom>
          <a:ln w="38100">
            <a:solidFill>
              <a:srgbClr val="D7428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Limpieza de la data</a:t>
            </a:r>
          </a:p>
          <a:p>
            <a:pPr algn="ctr"/>
            <a:r>
              <a:rPr lang="es-CO" dirty="0"/>
              <a:t>Integración de los datos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6D379FA-4C1A-4833-A886-126469342BA5}"/>
              </a:ext>
            </a:extLst>
          </p:cNvPr>
          <p:cNvSpPr/>
          <p:nvPr/>
        </p:nvSpPr>
        <p:spPr>
          <a:xfrm>
            <a:off x="9382897" y="4653153"/>
            <a:ext cx="2545492" cy="790825"/>
          </a:xfrm>
          <a:prstGeom prst="wedgeRectCallout">
            <a:avLst>
              <a:gd name="adj1" fmla="val -94507"/>
              <a:gd name="adj2" fmla="val -55144"/>
            </a:avLst>
          </a:prstGeom>
          <a:ln w="38100">
            <a:solidFill>
              <a:srgbClr val="2C43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Construcción del modelo</a:t>
            </a:r>
          </a:p>
          <a:p>
            <a:pPr algn="ctr"/>
            <a:r>
              <a:rPr lang="es-CO" dirty="0"/>
              <a:t>Algoritmos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B382599-1FF0-4F52-9D4A-7C710E49B1DD}"/>
              </a:ext>
            </a:extLst>
          </p:cNvPr>
          <p:cNvSpPr/>
          <p:nvPr/>
        </p:nvSpPr>
        <p:spPr>
          <a:xfrm>
            <a:off x="642551" y="5234387"/>
            <a:ext cx="2545492" cy="790825"/>
          </a:xfrm>
          <a:prstGeom prst="wedgeRectCallout">
            <a:avLst>
              <a:gd name="adj1" fmla="val 137046"/>
              <a:gd name="adj2" fmla="val 12044"/>
            </a:avLst>
          </a:prstGeom>
          <a:ln w="38100">
            <a:solidFill>
              <a:srgbClr val="9E90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Test del modelo</a:t>
            </a:r>
          </a:p>
          <a:p>
            <a:pPr algn="ctr"/>
            <a:r>
              <a:rPr lang="es-CO" dirty="0"/>
              <a:t>Revisar el modelo 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9C15573-19A2-4BB2-812D-2535FDEF5C88}"/>
              </a:ext>
            </a:extLst>
          </p:cNvPr>
          <p:cNvSpPr/>
          <p:nvPr/>
        </p:nvSpPr>
        <p:spPr>
          <a:xfrm>
            <a:off x="642551" y="3524756"/>
            <a:ext cx="2545492" cy="790825"/>
          </a:xfrm>
          <a:prstGeom prst="wedgeRectCallout">
            <a:avLst>
              <a:gd name="adj1" fmla="val 79764"/>
              <a:gd name="adj2" fmla="val 21419"/>
            </a:avLst>
          </a:prstGeom>
          <a:ln w="38100">
            <a:solidFill>
              <a:srgbClr val="7E9CC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UAT </a:t>
            </a:r>
          </a:p>
          <a:p>
            <a:pPr algn="ctr"/>
            <a:r>
              <a:rPr lang="es-CO" dirty="0"/>
              <a:t>Automatización</a:t>
            </a:r>
          </a:p>
        </p:txBody>
      </p:sp>
    </p:spTree>
    <p:extLst>
      <p:ext uri="{BB962C8B-B14F-4D97-AF65-F5344CB8AC3E}">
        <p14:creationId xmlns:p14="http://schemas.microsoft.com/office/powerpoint/2010/main" val="16382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aching a deeper understanding of conversational AI through deep ...">
            <a:extLst>
              <a:ext uri="{FF2B5EF4-FFF2-40B4-BE49-F238E27FC236}">
                <a16:creationId xmlns:a16="http://schemas.microsoft.com/office/drawing/2014/main" id="{9E864EA8-1CE6-4D21-AC7C-FF7CE6C81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1" b="1631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870D6-570D-4EF8-8CC5-2916BD89EEEE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Business Understanding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555"/>
            <a:ext cx="5678328" cy="28348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55A9DC"/>
                </a:solidFill>
              </a:rPr>
              <a:t>Tigo</a:t>
            </a:r>
            <a:endParaRPr lang="en-GB" dirty="0">
              <a:solidFill>
                <a:srgbClr val="55A9D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2AC4-F9E5-4D96-840C-D0566E52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80"/>
            <a:ext cx="10515600" cy="4852983"/>
          </a:xfrm>
        </p:spPr>
        <p:txBody>
          <a:bodyPr/>
          <a:lstStyle/>
          <a:p>
            <a:pPr marL="0" indent="0" algn="just">
              <a:buNone/>
            </a:pPr>
            <a:r>
              <a:rPr lang="es-CO" i="1" dirty="0"/>
              <a:t>Es una empresa de Telecomunicaciones Colombiana creada en 2006, </a:t>
            </a:r>
            <a:r>
              <a:rPr lang="es-ES" i="1" dirty="0"/>
              <a:t>propiedad de Grupo EPM y de </a:t>
            </a:r>
            <a:r>
              <a:rPr lang="es-ES" i="1" dirty="0" err="1"/>
              <a:t>Millicom</a:t>
            </a:r>
            <a:r>
              <a:rPr lang="es-ES" i="1" dirty="0"/>
              <a:t> International </a:t>
            </a:r>
            <a:r>
              <a:rPr lang="es-ES" i="1" dirty="0" err="1"/>
              <a:t>Cellular</a:t>
            </a:r>
            <a:r>
              <a:rPr lang="es-ES" i="1" dirty="0"/>
              <a:t>, S.A. La empresa ofrece servicios de telecomunicaciones a nivel nacional e internacional por medio de Colombia Móvil S.A. bajo la marca Tigo y bajo la marca </a:t>
            </a:r>
            <a:r>
              <a:rPr lang="es-ES" i="1" dirty="0" err="1"/>
              <a:t>Orbitel</a:t>
            </a:r>
            <a:r>
              <a:rPr lang="es-ES" i="1" dirty="0"/>
              <a:t> en Canadá, Estados Unidos y España.</a:t>
            </a:r>
          </a:p>
          <a:p>
            <a:pPr marL="0" indent="0" algn="just">
              <a:buNone/>
            </a:pPr>
            <a:endParaRPr lang="en-GB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55A9D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0" name="Picture 2" descr="Tigo (Colombia) - Wikipedia, la enciclopedia libre">
            <a:extLst>
              <a:ext uri="{FF2B5EF4-FFF2-40B4-BE49-F238E27FC236}">
                <a16:creationId xmlns:a16="http://schemas.microsoft.com/office/drawing/2014/main" id="{FF77165A-840B-4384-B9A0-31C6A7A6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064" y="3552299"/>
            <a:ext cx="3653872" cy="26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7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555"/>
            <a:ext cx="5678328" cy="28348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55A9DC"/>
                </a:solidFill>
              </a:rPr>
              <a:t>Tigo</a:t>
            </a:r>
            <a:endParaRPr lang="en-GB" dirty="0">
              <a:solidFill>
                <a:srgbClr val="55A9D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2AC4-F9E5-4D96-840C-D0566E52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80"/>
            <a:ext cx="5331594" cy="4852983"/>
          </a:xfrm>
        </p:spPr>
        <p:txBody>
          <a:bodyPr/>
          <a:lstStyle/>
          <a:p>
            <a:pPr marL="0" indent="0" algn="just">
              <a:buNone/>
            </a:pPr>
            <a:r>
              <a:rPr lang="es-CO" i="1" dirty="0"/>
              <a:t>Debido a Tigo es una empresa prestadora de servicios que hoy en día es considerado como esencial (internet y telefonía), y tiene una participación en el mercado del 22,3% en Colombia considerándose así el segundo operador mas grande del país. Es importante conocer el comportamiento de pago de los clientes y las razones que pueden tener para justificar dicho comportamiento.</a:t>
            </a:r>
            <a:endParaRPr lang="en-GB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55A9D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Se puede pagar a plazos en las subastas judiciales? - Rankia">
            <a:extLst>
              <a:ext uri="{FF2B5EF4-FFF2-40B4-BE49-F238E27FC236}">
                <a16:creationId xmlns:a16="http://schemas.microsoft.com/office/drawing/2014/main" id="{57ABB7F8-6DB5-4280-BC8E-832AABCA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" b="99125" l="250" r="99333">
                        <a14:foregroundMark x1="14333" y1="61000" x2="14333" y2="61000"/>
                        <a14:foregroundMark x1="13917" y1="73875" x2="13917" y2="73875"/>
                        <a14:foregroundMark x1="67833" y1="55125" x2="67833" y2="55125"/>
                        <a14:foregroundMark x1="71083" y1="93125" x2="48417" y2="86125"/>
                        <a14:foregroundMark x1="48417" y1="86125" x2="17083" y2="61750"/>
                        <a14:foregroundMark x1="17083" y1="61750" x2="21417" y2="45750"/>
                        <a14:foregroundMark x1="21417" y1="45750" x2="38167" y2="48625"/>
                        <a14:foregroundMark x1="38167" y1="48625" x2="48167" y2="59750"/>
                        <a14:foregroundMark x1="48167" y1="59750" x2="49667" y2="63000"/>
                        <a14:foregroundMark x1="29833" y1="95750" x2="9917" y2="73500"/>
                        <a14:foregroundMark x1="9917" y1="73500" x2="5083" y2="58125"/>
                        <a14:foregroundMark x1="5083" y1="58125" x2="15167" y2="25750"/>
                        <a14:foregroundMark x1="15167" y1="25750" x2="27417" y2="16750"/>
                        <a14:foregroundMark x1="27417" y1="16750" x2="56083" y2="21500"/>
                        <a14:foregroundMark x1="56083" y1="21500" x2="65583" y2="32125"/>
                        <a14:foregroundMark x1="65583" y1="32125" x2="66917" y2="43375"/>
                        <a14:foregroundMark x1="20417" y1="22125" x2="25500" y2="39750"/>
                        <a14:foregroundMark x1="25500" y1="39750" x2="37250" y2="46625"/>
                        <a14:foregroundMark x1="37250" y1="46625" x2="47417" y2="39500"/>
                        <a14:foregroundMark x1="47417" y1="39500" x2="45000" y2="21875"/>
                        <a14:foregroundMark x1="45000" y1="21875" x2="29833" y2="18500"/>
                        <a14:foregroundMark x1="29833" y1="18500" x2="19583" y2="23750"/>
                        <a14:foregroundMark x1="19583" y1="23750" x2="19583" y2="27625"/>
                        <a14:foregroundMark x1="40750" y1="27000" x2="27917" y2="24750"/>
                        <a14:foregroundMark x1="27917" y1="24750" x2="24417" y2="41625"/>
                        <a14:foregroundMark x1="24417" y1="41625" x2="33333" y2="51125"/>
                        <a14:foregroundMark x1="33333" y1="51125" x2="46000" y2="45500"/>
                        <a14:foregroundMark x1="46000" y1="45500" x2="49417" y2="29500"/>
                        <a14:foregroundMark x1="49417" y1="29500" x2="34833" y2="26625"/>
                        <a14:foregroundMark x1="36833" y1="27625" x2="35750" y2="24750"/>
                        <a14:foregroundMark x1="32917" y1="29250" x2="34583" y2="30875"/>
                        <a14:foregroundMark x1="51250" y1="50250" x2="53833" y2="50875"/>
                        <a14:foregroundMark x1="83750" y1="79000" x2="87417" y2="62625"/>
                        <a14:foregroundMark x1="87417" y1="62625" x2="79417" y2="49875"/>
                        <a14:foregroundMark x1="79417" y1="49875" x2="73917" y2="47000"/>
                        <a14:foregroundMark x1="80250" y1="99000" x2="45250" y2="97000"/>
                        <a14:foregroundMark x1="45250" y1="97000" x2="38583" y2="91875"/>
                        <a14:foregroundMark x1="27833" y1="96125" x2="7750" y2="84000"/>
                        <a14:foregroundMark x1="7750" y1="84000" x2="3917" y2="68750"/>
                        <a14:foregroundMark x1="3917" y1="68750" x2="8417" y2="64375"/>
                        <a14:foregroundMark x1="84583" y1="65625" x2="90917" y2="12875"/>
                        <a14:foregroundMark x1="90917" y1="12875" x2="73917" y2="500"/>
                        <a14:foregroundMark x1="73917" y1="500" x2="60500" y2="1625"/>
                        <a14:foregroundMark x1="60500" y1="1625" x2="51000" y2="27375"/>
                        <a14:foregroundMark x1="40500" y1="39750" x2="19083" y2="28625"/>
                        <a14:foregroundMark x1="19083" y1="28625" x2="31833" y2="41125"/>
                        <a14:foregroundMark x1="31833" y1="41125" x2="43000" y2="44250"/>
                        <a14:foregroundMark x1="43000" y1="44250" x2="37583" y2="28375"/>
                        <a14:foregroundMark x1="37583" y1="28375" x2="26000" y2="30375"/>
                        <a14:foregroundMark x1="26000" y1="30375" x2="22000" y2="35875"/>
                        <a14:foregroundMark x1="42917" y1="27000" x2="51750" y2="36500"/>
                        <a14:foregroundMark x1="51750" y1="36500" x2="46083" y2="22000"/>
                        <a14:foregroundMark x1="46083" y1="22000" x2="38500" y2="34750"/>
                        <a14:foregroundMark x1="38500" y1="34750" x2="38083" y2="36125"/>
                        <a14:foregroundMark x1="76333" y1="27000" x2="63833" y2="28750"/>
                        <a14:foregroundMark x1="63833" y1="28750" x2="68500" y2="43875"/>
                        <a14:foregroundMark x1="68500" y1="43875" x2="79250" y2="37625"/>
                        <a14:foregroundMark x1="79250" y1="37625" x2="70667" y2="25375"/>
                        <a14:foregroundMark x1="70667" y1="25375" x2="65583" y2="25750"/>
                        <a14:foregroundMark x1="44250" y1="23125" x2="42750" y2="42250"/>
                        <a14:foregroundMark x1="42750" y1="42250" x2="53333" y2="52500"/>
                        <a14:foregroundMark x1="53333" y1="52500" x2="57250" y2="36500"/>
                        <a14:foregroundMark x1="57250" y1="36500" x2="48500" y2="23500"/>
                        <a14:foregroundMark x1="48500" y1="23500" x2="40333" y2="21500"/>
                        <a14:foregroundMark x1="14583" y1="91125" x2="3833" y2="86000"/>
                        <a14:foregroundMark x1="3833" y1="86000" x2="167" y2="69500"/>
                        <a14:foregroundMark x1="167" y1="69500" x2="250" y2="45875"/>
                        <a14:foregroundMark x1="250" y1="45875" x2="8333" y2="33375"/>
                        <a14:foregroundMark x1="8333" y1="33375" x2="19667" y2="34750"/>
                        <a14:foregroundMark x1="19667" y1="34750" x2="19750" y2="34875"/>
                        <a14:foregroundMark x1="10167" y1="31625" x2="13417" y2="14875"/>
                        <a14:foregroundMark x1="13417" y1="14875" x2="22083" y2="125"/>
                        <a14:foregroundMark x1="22083" y1="125" x2="37500" y2="500"/>
                        <a14:foregroundMark x1="20667" y1="28375" x2="22583" y2="45625"/>
                        <a14:foregroundMark x1="22583" y1="45625" x2="33500" y2="39125"/>
                        <a14:foregroundMark x1="33500" y1="39125" x2="23750" y2="27125"/>
                        <a14:foregroundMark x1="23750" y1="27125" x2="16750" y2="30625"/>
                        <a14:foregroundMark x1="29833" y1="79000" x2="17083" y2="79750"/>
                        <a14:foregroundMark x1="17083" y1="79750" x2="22500" y2="94125"/>
                        <a14:foregroundMark x1="22500" y1="94125" x2="32667" y2="99500"/>
                        <a14:foregroundMark x1="32667" y1="99500" x2="43750" y2="98875"/>
                        <a14:foregroundMark x1="43750" y1="98875" x2="39500" y2="82875"/>
                        <a14:foregroundMark x1="39500" y1="82875" x2="29083" y2="77750"/>
                        <a14:foregroundMark x1="29083" y1="77750" x2="28500" y2="77750"/>
                        <a14:foregroundMark x1="37500" y1="87250" x2="26083" y2="83250"/>
                        <a14:foregroundMark x1="26083" y1="83250" x2="31583" y2="98750"/>
                        <a14:foregroundMark x1="31583" y1="98750" x2="48583" y2="99125"/>
                        <a14:foregroundMark x1="48583" y1="99125" x2="45333" y2="81125"/>
                        <a14:foregroundMark x1="45333" y1="81125" x2="34500" y2="81875"/>
                        <a14:foregroundMark x1="34500" y1="81875" x2="32000" y2="83250"/>
                        <a14:foregroundMark x1="44417" y1="93750" x2="34333" y2="87875"/>
                        <a14:foregroundMark x1="34333" y1="87875" x2="23583" y2="86500"/>
                        <a14:foregroundMark x1="23583" y1="86500" x2="30333" y2="99125"/>
                        <a14:foregroundMark x1="30333" y1="99125" x2="43667" y2="98875"/>
                        <a14:foregroundMark x1="43667" y1="98875" x2="45750" y2="87875"/>
                        <a14:foregroundMark x1="12167" y1="13875" x2="23500" y2="125"/>
                        <a14:foregroundMark x1="23500" y1="125" x2="27167" y2="5375"/>
                        <a14:foregroundMark x1="80667" y1="88250" x2="89833" y2="79000"/>
                        <a14:foregroundMark x1="89833" y1="79000" x2="91333" y2="62000"/>
                        <a14:foregroundMark x1="91333" y1="62000" x2="83750" y2="52250"/>
                        <a14:foregroundMark x1="92000" y1="55125" x2="96417" y2="21125"/>
                        <a14:foregroundMark x1="96417" y1="21125" x2="90667" y2="12625"/>
                        <a14:foregroundMark x1="96417" y1="25000" x2="97463" y2="19125"/>
                        <a14:foregroundMark x1="97891" y1="8000" x2="91833" y2="5375"/>
                        <a14:backgroundMark x1="97667" y1="17500" x2="97667" y2="17500"/>
                        <a14:backgroundMark x1="99250" y1="18875" x2="99250" y2="18875"/>
                        <a14:backgroundMark x1="99667" y1="14250" x2="99667" y2="14250"/>
                        <a14:backgroundMark x1="99000" y1="13625" x2="99000" y2="13625"/>
                        <a14:backgroundMark x1="99250" y1="9625" x2="99250" y2="9625"/>
                        <a14:backgroundMark x1="99250" y1="8000" x2="99250" y2="19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023" y="1958741"/>
            <a:ext cx="4410777" cy="294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7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555"/>
            <a:ext cx="5678328" cy="28348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55A9DC"/>
                </a:solidFill>
              </a:rPr>
              <a:t>Cobertura por Regiones</a:t>
            </a:r>
            <a:endParaRPr lang="en-GB" dirty="0">
              <a:solidFill>
                <a:srgbClr val="55A9DC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55A9D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98" name="Picture 2" descr="Informe de Gestión 2016">
            <a:extLst>
              <a:ext uri="{FF2B5EF4-FFF2-40B4-BE49-F238E27FC236}">
                <a16:creationId xmlns:a16="http://schemas.microsoft.com/office/drawing/2014/main" id="{A0287015-298F-441C-BF04-0AC3FCBDC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r="51841" b="24632"/>
          <a:stretch/>
        </p:blipFill>
        <p:spPr bwMode="auto">
          <a:xfrm>
            <a:off x="2014950" y="1046193"/>
            <a:ext cx="3324827" cy="56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forme de Gestión 2016">
            <a:extLst>
              <a:ext uri="{FF2B5EF4-FFF2-40B4-BE49-F238E27FC236}">
                <a16:creationId xmlns:a16="http://schemas.microsoft.com/office/drawing/2014/main" id="{77555F6D-1AD1-4142-A85B-6D694429C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315" b="22667"/>
          <a:stretch/>
        </p:blipFill>
        <p:spPr bwMode="auto">
          <a:xfrm>
            <a:off x="6765597" y="1046193"/>
            <a:ext cx="3042546" cy="559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5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7554"/>
            <a:ext cx="8867775" cy="357757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55A9DC"/>
                </a:solidFill>
              </a:rPr>
              <a:t>Cobertura Acceso Fijo por Regiones</a:t>
            </a:r>
            <a:endParaRPr lang="en-GB" dirty="0">
              <a:solidFill>
                <a:srgbClr val="55A9DC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55A9D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98" name="Picture 2" descr="Informe de Gestión 2016">
            <a:extLst>
              <a:ext uri="{FF2B5EF4-FFF2-40B4-BE49-F238E27FC236}">
                <a16:creationId xmlns:a16="http://schemas.microsoft.com/office/drawing/2014/main" id="{A0287015-298F-441C-BF04-0AC3FCBDC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r="51841" b="24632"/>
          <a:stretch/>
        </p:blipFill>
        <p:spPr bwMode="auto">
          <a:xfrm>
            <a:off x="4433587" y="1089242"/>
            <a:ext cx="3324827" cy="56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3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711200"/>
          </a:xfrm>
        </p:spPr>
        <p:txBody>
          <a:bodyPr/>
          <a:lstStyle/>
          <a:p>
            <a:r>
              <a:rPr lang="es-CO" dirty="0">
                <a:solidFill>
                  <a:schemeClr val="accent5"/>
                </a:solidFill>
              </a:rPr>
              <a:t>¿Cuál es nuestra problemática?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2AC4-F9E5-4D96-840C-D0566E52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80"/>
            <a:ext cx="10515600" cy="2800338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¿Existe alguna relación entre los atributos de cliente con su comportamiento de pago?</a:t>
            </a:r>
          </a:p>
          <a:p>
            <a:pPr marL="0" indent="0" algn="just">
              <a:buNone/>
            </a:pPr>
            <a:endParaRPr lang="es-CO" sz="2000" dirty="0"/>
          </a:p>
          <a:p>
            <a:pPr algn="just"/>
            <a:r>
              <a:rPr lang="es-CO" sz="2000" dirty="0"/>
              <a:t>¿Se puede pronosticar el comportamiento de pago de un cliente nuevo de acuerdo a la data histórica de clientes existentes?</a:t>
            </a:r>
          </a:p>
          <a:p>
            <a:pPr marL="0" indent="0" algn="just">
              <a:buNone/>
            </a:pPr>
            <a:endParaRPr lang="es-CO" sz="2000" dirty="0"/>
          </a:p>
          <a:p>
            <a:pPr algn="just"/>
            <a:r>
              <a:rPr lang="es-CO" sz="2000" dirty="0"/>
              <a:t>¿Las quejas y reclamos de un cliente tiene algún efecto en el comportamiento de pago?</a:t>
            </a:r>
          </a:p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0" name="Picture 2" descr="Conoce las principales distribuciones de probabilidad | Logística ...">
            <a:extLst>
              <a:ext uri="{FF2B5EF4-FFF2-40B4-BE49-F238E27FC236}">
                <a16:creationId xmlns:a16="http://schemas.microsoft.com/office/drawing/2014/main" id="{FD35D356-10A5-44CD-AF59-195070FB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29" y="4004979"/>
            <a:ext cx="4469741" cy="251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1F552DF13A6D40B459BD2966D82FC3" ma:contentTypeVersion="6" ma:contentTypeDescription="Create a new document." ma:contentTypeScope="" ma:versionID="a01b3daf33f8045e07234184d30bca2f">
  <xsd:schema xmlns:xsd="http://www.w3.org/2001/XMLSchema" xmlns:xs="http://www.w3.org/2001/XMLSchema" xmlns:p="http://schemas.microsoft.com/office/2006/metadata/properties" xmlns:ns2="580b4332-39d2-4436-8fe6-7a9bf13888b4" targetNamespace="http://schemas.microsoft.com/office/2006/metadata/properties" ma:root="true" ma:fieldsID="e4ab8cd5de5a730e575350b1bff66377" ns2:_="">
    <xsd:import namespace="580b4332-39d2-4436-8fe6-7a9bf13888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b4332-39d2-4436-8fe6-7a9bf13888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78D79B-2783-465D-898B-64E904ACFF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C5A01F-BE38-40A8-8674-1AC28EC113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b4332-39d2-4436-8fe6-7a9bf13888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93644F-6470-4035-8C39-B9485347A2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655</Words>
  <Application>Microsoft Office PowerPoint</Application>
  <PresentationFormat>Panorámica</PresentationFormat>
  <Paragraphs>106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PERFILADO DE CLIENTES POR HABITO DE PAGO DISCRIMINADO POR REGIONES</vt:lpstr>
      <vt:lpstr>Agenda</vt:lpstr>
      <vt:lpstr>CRISP-DM </vt:lpstr>
      <vt:lpstr>Presentación de PowerPoint</vt:lpstr>
      <vt:lpstr>Tigo</vt:lpstr>
      <vt:lpstr>Tigo</vt:lpstr>
      <vt:lpstr>Cobertura por Regiones</vt:lpstr>
      <vt:lpstr>Cobertura Acceso Fijo por Regiones</vt:lpstr>
      <vt:lpstr>¿Cuál es nuestra problemática?</vt:lpstr>
      <vt:lpstr>¿Cómo lo solucionaremos?</vt:lpstr>
      <vt:lpstr>Presentación de PowerPoint</vt:lpstr>
      <vt:lpstr>Flujo de datos</vt:lpstr>
      <vt:lpstr>Selección de los datos </vt:lpstr>
      <vt:lpstr>Datasets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PERFILADO DE CLIENTES POR HABITO DE PAGO DISCRIMINADO POR REGIONES</dc:title>
  <dc:creator>Paola Fajardo</dc:creator>
  <cp:lastModifiedBy>Hernan Sepulveda Jimenez</cp:lastModifiedBy>
  <cp:revision>1</cp:revision>
  <dcterms:created xsi:type="dcterms:W3CDTF">2020-05-17T15:39:29Z</dcterms:created>
  <dcterms:modified xsi:type="dcterms:W3CDTF">2020-05-25T03:03:28Z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0x010100731F552DF13A6D40B459BD2966D82FC3</vt:lpwstr>
  </property>
</Properties>
</file>