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59" r:id="rId4"/>
    <p:sldId id="262" r:id="rId5"/>
    <p:sldId id="264" r:id="rId6"/>
    <p:sldId id="266" r:id="rId7"/>
    <p:sldId id="288" r:id="rId8"/>
    <p:sldId id="269" r:id="rId9"/>
    <p:sldId id="289" r:id="rId10"/>
    <p:sldId id="290" r:id="rId11"/>
    <p:sldId id="291" r:id="rId12"/>
    <p:sldId id="292" r:id="rId13"/>
    <p:sldId id="293" r:id="rId14"/>
    <p:sldId id="294" r:id="rId15"/>
    <p:sldId id="279" r:id="rId16"/>
    <p:sldId id="281" r:id="rId17"/>
    <p:sldId id="282" r:id="rId18"/>
    <p:sldId id="283"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2" autoAdjust="0"/>
    <p:restoredTop sz="68447" autoAdjust="0"/>
  </p:normalViewPr>
  <p:slideViewPr>
    <p:cSldViewPr snapToGrid="0" snapToObjects="1">
      <p:cViewPr>
        <p:scale>
          <a:sx n="66" d="100"/>
          <a:sy n="66" d="100"/>
        </p:scale>
        <p:origin x="1832" y="984"/>
      </p:cViewPr>
      <p:guideLst/>
    </p:cSldViewPr>
  </p:slideViewPr>
  <p:outlineViewPr>
    <p:cViewPr>
      <p:scale>
        <a:sx n="33" d="100"/>
        <a:sy n="33" d="100"/>
      </p:scale>
      <p:origin x="0" y="-6072"/>
    </p:cViewPr>
  </p:outlineViewPr>
  <p:notesTextViewPr>
    <p:cViewPr>
      <p:scale>
        <a:sx n="1" d="1"/>
        <a:sy n="1" d="1"/>
      </p:scale>
      <p:origin x="0" y="0"/>
    </p:cViewPr>
  </p:notesTextViewPr>
  <p:notesViewPr>
    <p:cSldViewPr snapToGrid="0" snapToObjects="1">
      <p:cViewPr varScale="1">
        <p:scale>
          <a:sx n="78" d="100"/>
          <a:sy n="78" d="100"/>
        </p:scale>
        <p:origin x="2232"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B0B8-8414-AC43-968E-E3CA16A07D6D}" type="datetimeFigureOut">
              <a:rPr lang="en-GB" smtClean="0"/>
              <a:t>29/11/2018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26891-37C5-7942-974E-9118BF2845D1}" type="slidenum">
              <a:rPr lang="en-GB" smtClean="0"/>
              <a:t>‹#›</a:t>
            </a:fld>
            <a:endParaRPr lang="en-GB"/>
          </a:p>
        </p:txBody>
      </p:sp>
    </p:spTree>
    <p:extLst>
      <p:ext uri="{BB962C8B-B14F-4D97-AF65-F5344CB8AC3E}">
        <p14:creationId xmlns:p14="http://schemas.microsoft.com/office/powerpoint/2010/main" val="789240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a:t>
            </a:r>
            <a:r>
              <a:rPr lang="en-GB" baseline="0" dirty="0" smtClean="0"/>
              <a:t> and welcome to my presentation</a:t>
            </a:r>
          </a:p>
          <a:p>
            <a:endParaRPr lang="en-GB" baseline="0" dirty="0" smtClean="0"/>
          </a:p>
          <a:p>
            <a:r>
              <a:rPr lang="en-GB" baseline="0" dirty="0" smtClean="0"/>
              <a:t>1. As you can see from the title of my presentation, my research topic was Hardware Implementation of Genetic Algorithms. </a:t>
            </a:r>
          </a:p>
          <a:p>
            <a:endParaRPr lang="en-GB" baseline="0" dirty="0" smtClean="0"/>
          </a:p>
          <a:p>
            <a:r>
              <a:rPr lang="en-GB" baseline="0" dirty="0" smtClean="0"/>
              <a:t>2. The study was carried out by </a:t>
            </a:r>
            <a:r>
              <a:rPr lang="en-GB" baseline="0" dirty="0" err="1" smtClean="0"/>
              <a:t>Matti</a:t>
            </a:r>
            <a:r>
              <a:rPr lang="en-GB" baseline="0" dirty="0" smtClean="0"/>
              <a:t> </a:t>
            </a:r>
            <a:r>
              <a:rPr lang="en-GB" baseline="0" dirty="0" err="1" smtClean="0"/>
              <a:t>Tommiska</a:t>
            </a:r>
            <a:r>
              <a:rPr lang="en-GB" baseline="0" dirty="0" smtClean="0"/>
              <a:t> and </a:t>
            </a:r>
            <a:r>
              <a:rPr lang="en-GB" baseline="0" dirty="0" err="1" smtClean="0"/>
              <a:t>Jarko</a:t>
            </a:r>
            <a:r>
              <a:rPr lang="en-GB" baseline="0" dirty="0" smtClean="0"/>
              <a:t> </a:t>
            </a:r>
            <a:r>
              <a:rPr lang="en-GB" baseline="0" dirty="0" err="1" smtClean="0"/>
              <a:t>Vuori</a:t>
            </a:r>
            <a:r>
              <a:rPr lang="en-GB" baseline="0" dirty="0" smtClean="0"/>
              <a:t> in 1996.</a:t>
            </a:r>
          </a:p>
          <a:p>
            <a:endParaRPr lang="en-GB" baseline="0" dirty="0" smtClean="0"/>
          </a:p>
          <a:p>
            <a:r>
              <a:rPr lang="en-GB" baseline="0" dirty="0" smtClean="0"/>
              <a:t>3. The paper claims that hardware based GAs are faster than software based GAs and that they offer huge parallelism and extreme efficiency.</a:t>
            </a:r>
          </a:p>
          <a:p>
            <a:endParaRPr lang="en-GB" baseline="0" dirty="0" smtClean="0"/>
          </a:p>
          <a:p>
            <a:r>
              <a:rPr lang="en-GB" baseline="0" dirty="0" smtClean="0"/>
              <a:t>4. First, lets understand what genetic algorithms ARE.</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a:t>
            </a:fld>
            <a:endParaRPr lang="en-GB"/>
          </a:p>
        </p:txBody>
      </p:sp>
    </p:spTree>
    <p:extLst>
      <p:ext uri="{BB962C8B-B14F-4D97-AF65-F5344CB8AC3E}">
        <p14:creationId xmlns:p14="http://schemas.microsoft.com/office/powerpoint/2010/main" val="190809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r>
              <a:rPr lang="en-GB" baseline="0" dirty="0" smtClean="0"/>
              <a:t> You can see that t</a:t>
            </a:r>
            <a:r>
              <a:rPr lang="en-GB" dirty="0" smtClean="0"/>
              <a:t>he genetic algorithm is run in a pipelined fashion.</a:t>
            </a:r>
          </a:p>
          <a:p>
            <a:endParaRPr lang="en-GB" dirty="0" smtClean="0"/>
          </a:p>
          <a:p>
            <a:r>
              <a:rPr lang="en-GB" dirty="0" smtClean="0"/>
              <a:t>2. The pipeline is</a:t>
            </a:r>
            <a:r>
              <a:rPr lang="en-GB" baseline="0" dirty="0" smtClean="0"/>
              <a:t> made up </a:t>
            </a:r>
            <a:r>
              <a:rPr lang="en-GB" dirty="0" smtClean="0"/>
              <a:t>of FOUR stages which are SEPERATED</a:t>
            </a:r>
            <a:r>
              <a:rPr lang="en-GB" baseline="0" dirty="0" smtClean="0"/>
              <a:t> </a:t>
            </a:r>
            <a:r>
              <a:rPr lang="en-GB" dirty="0" smtClean="0"/>
              <a:t>by REGISTER</a:t>
            </a:r>
            <a:r>
              <a:rPr lang="en-GB" baseline="0" dirty="0" smtClean="0"/>
              <a:t> BANKS</a:t>
            </a:r>
            <a:r>
              <a:rPr lang="en-GB" dirty="0" smtClean="0"/>
              <a:t>.</a:t>
            </a:r>
          </a:p>
          <a:p>
            <a:endParaRPr lang="en-GB" dirty="0" smtClean="0">
              <a:solidFill>
                <a:srgbClr val="FF0000"/>
              </a:solidFill>
            </a:endParaRPr>
          </a:p>
          <a:p>
            <a:r>
              <a:rPr lang="en-GB" dirty="0" smtClean="0">
                <a:solidFill>
                  <a:srgbClr val="FF0000"/>
                </a:solidFill>
              </a:rPr>
              <a:t>3. Register banks are necessary</a:t>
            </a:r>
            <a:r>
              <a:rPr lang="en-GB" dirty="0" smtClean="0"/>
              <a:t> for the </a:t>
            </a:r>
            <a:r>
              <a:rPr lang="en-GB" dirty="0" smtClean="0">
                <a:solidFill>
                  <a:srgbClr val="FF0000"/>
                </a:solidFill>
              </a:rPr>
              <a:t>synchronisation</a:t>
            </a:r>
            <a:r>
              <a:rPr lang="en-GB" dirty="0" smtClean="0"/>
              <a:t> of the </a:t>
            </a:r>
            <a:r>
              <a:rPr lang="en-GB" dirty="0" smtClean="0">
                <a:solidFill>
                  <a:srgbClr val="FF0000"/>
                </a:solidFill>
              </a:rPr>
              <a:t>pipeline</a:t>
            </a:r>
            <a:r>
              <a:rPr lang="en-GB" dirty="0" smtClean="0"/>
              <a:t> and</a:t>
            </a:r>
            <a:r>
              <a:rPr lang="en-GB" baseline="0" dirty="0" smtClean="0"/>
              <a:t> they preserve the addresses of the chromosomes.</a:t>
            </a:r>
          </a:p>
          <a:p>
            <a:endParaRPr lang="en-GB" dirty="0" smtClean="0">
              <a:solidFill>
                <a:srgbClr val="FF0000"/>
              </a:solidFill>
            </a:endParaRPr>
          </a:p>
          <a:p>
            <a:r>
              <a:rPr lang="en-GB" dirty="0" smtClean="0"/>
              <a:t>4. This guarantees that the same RAM addresses which the chromosomes were read from are ALSO</a:t>
            </a:r>
            <a:r>
              <a:rPr lang="en-GB" baseline="0" dirty="0" smtClean="0"/>
              <a:t> </a:t>
            </a:r>
            <a:r>
              <a:rPr lang="en-GB" dirty="0" smtClean="0">
                <a:solidFill>
                  <a:srgbClr val="FF0000"/>
                </a:solidFill>
              </a:rPr>
              <a:t>written to AFTER the pipeline has processed </a:t>
            </a:r>
            <a:r>
              <a:rPr lang="en-GB" dirty="0" smtClean="0"/>
              <a:t>AND evaluated the chromosomes and their </a:t>
            </a:r>
            <a:r>
              <a:rPr lang="en-GB" dirty="0" err="1" smtClean="0"/>
              <a:t>offsprings</a:t>
            </a:r>
            <a:r>
              <a:rPr lang="en-GB" dirty="0" smtClean="0"/>
              <a:t> (their fitness).</a:t>
            </a:r>
          </a:p>
          <a:p>
            <a:endParaRPr lang="en-GB" dirty="0" smtClean="0"/>
          </a:p>
          <a:p>
            <a:r>
              <a:rPr lang="en-GB" dirty="0" smtClean="0"/>
              <a:t>FIRST STAGE: </a:t>
            </a:r>
          </a:p>
          <a:p>
            <a:endParaRPr lang="en-GB" dirty="0" smtClean="0"/>
          </a:p>
          <a:p>
            <a:pPr marL="171450" indent="-171450">
              <a:buFont typeface="Arial" charset="0"/>
              <a:buChar char="•"/>
            </a:pPr>
            <a:r>
              <a:rPr lang="en-GB" dirty="0" smtClean="0"/>
              <a:t>At first stage of the pipeline, two chromosome are selected randomly from the 32x32 RAM block.</a:t>
            </a:r>
          </a:p>
          <a:p>
            <a:pPr marL="171450" indent="-171450">
              <a:buFont typeface="Arial" charset="0"/>
              <a:buChar char="•"/>
            </a:pPr>
            <a:endParaRPr lang="en-GB" dirty="0" smtClean="0"/>
          </a:p>
          <a:p>
            <a:pPr marL="171450" indent="-171450">
              <a:buFont typeface="Arial" charset="0"/>
              <a:buChar char="•"/>
            </a:pPr>
            <a:r>
              <a:rPr lang="en-GB" dirty="0" smtClean="0"/>
              <a:t>The RAM is implemented as a synchronous memory with separate read and write ports.</a:t>
            </a:r>
          </a:p>
          <a:p>
            <a:pPr marL="171450" indent="-171450">
              <a:buFont typeface="Arial" charset="0"/>
              <a:buChar char="•"/>
            </a:pPr>
            <a:endParaRPr lang="en-GB" dirty="0" smtClean="0"/>
          </a:p>
          <a:p>
            <a:pPr marL="0" indent="0">
              <a:buFont typeface="Arial" charset="0"/>
              <a:buNone/>
            </a:pPr>
            <a:r>
              <a:rPr lang="en-GB" dirty="0" smtClean="0"/>
              <a:t>SECOND</a:t>
            </a:r>
            <a:r>
              <a:rPr lang="en-GB" baseline="0" dirty="0" smtClean="0"/>
              <a:t> STAGE:</a:t>
            </a:r>
          </a:p>
          <a:p>
            <a:pPr marL="0" indent="0">
              <a:buFont typeface="Arial" charset="0"/>
              <a:buNone/>
            </a:pPr>
            <a:endParaRPr lang="en-GB" baseline="0" dirty="0" smtClean="0"/>
          </a:p>
          <a:p>
            <a:pPr marL="0" indent="0">
              <a:buFont typeface="Arial" charset="0"/>
              <a:buNone/>
            </a:pPr>
            <a:r>
              <a:rPr lang="en-GB" dirty="0" smtClean="0"/>
              <a:t>Selected</a:t>
            </a:r>
            <a:r>
              <a:rPr lang="en-GB" baseline="0" dirty="0" smtClean="0"/>
              <a:t> </a:t>
            </a:r>
            <a:r>
              <a:rPr lang="en-GB" dirty="0" smtClean="0"/>
              <a:t>chromosomes from the first stage are subjected to crossover and mutation.</a:t>
            </a:r>
          </a:p>
          <a:p>
            <a:pPr marL="171450" indent="-171450">
              <a:buFont typeface="Arial" charset="0"/>
              <a:buChar char="•"/>
            </a:pPr>
            <a:endParaRPr lang="en-GB" dirty="0" smtClean="0"/>
          </a:p>
          <a:p>
            <a:pPr marL="171450" indent="-171450">
              <a:buFont typeface="Arial" charset="0"/>
              <a:buChar char="•"/>
            </a:pPr>
            <a:r>
              <a:rPr lang="en-GB" strike="sngStrike" dirty="0" smtClean="0"/>
              <a:t>The selected chromosomes are also passed over to the next stage in their original unchanged form.</a:t>
            </a:r>
          </a:p>
          <a:p>
            <a:pPr marL="171450" indent="-171450">
              <a:buFont typeface="Arial" charset="0"/>
              <a:buChar char="•"/>
            </a:pPr>
            <a:endParaRPr lang="en-GB" dirty="0" smtClean="0"/>
          </a:p>
          <a:p>
            <a:pPr marL="171450" indent="-171450">
              <a:buFont typeface="Arial" charset="0"/>
              <a:buChar char="•"/>
            </a:pPr>
            <a:r>
              <a:rPr lang="en-GB" dirty="0" smtClean="0"/>
              <a:t>Crossover point between the two chromosomes is selected at random and the produced </a:t>
            </a:r>
            <a:r>
              <a:rPr lang="en-GB" dirty="0" err="1" smtClean="0"/>
              <a:t>offsprings</a:t>
            </a:r>
            <a:r>
              <a:rPr lang="en-GB" dirty="0" smtClean="0"/>
              <a:t> are subjected to mutation.</a:t>
            </a:r>
          </a:p>
          <a:p>
            <a:pPr marL="171450" indent="-171450">
              <a:buFont typeface="Arial" charset="0"/>
              <a:buChar char="•"/>
            </a:pPr>
            <a:endParaRPr lang="en-GB" dirty="0" smtClean="0"/>
          </a:p>
          <a:p>
            <a:pPr marL="171450" indent="-171450">
              <a:buFont typeface="Arial" charset="0"/>
              <a:buChar char="•"/>
            </a:pPr>
            <a:r>
              <a:rPr lang="en-GB" dirty="0" smtClean="0"/>
              <a:t>This is implemented as an inversion of a randomly selected bit in the 32-bit long chromosome.</a:t>
            </a:r>
          </a:p>
          <a:p>
            <a:pPr marL="628650" lvl="1" indent="-171450">
              <a:buFont typeface="Arial" charset="0"/>
              <a:buChar char="•"/>
            </a:pPr>
            <a:r>
              <a:rPr lang="en-GB" dirty="0" smtClean="0"/>
              <a:t>In</a:t>
            </a:r>
            <a:r>
              <a:rPr lang="en-GB" baseline="0" dirty="0" smtClean="0"/>
              <a:t> this design, chromosomes were subjected to mutation with a probability of 3.1%.</a:t>
            </a:r>
            <a:endParaRPr lang="en-GB" dirty="0" smtClean="0"/>
          </a:p>
          <a:p>
            <a:pPr marL="171450" indent="-171450">
              <a:buFont typeface="Arial" charset="0"/>
              <a:buChar char="•"/>
            </a:pPr>
            <a:endParaRPr lang="en-GB" dirty="0" smtClean="0"/>
          </a:p>
          <a:p>
            <a:pPr marL="0" indent="0">
              <a:buFont typeface="Arial" charset="0"/>
              <a:buNone/>
            </a:pPr>
            <a:r>
              <a:rPr lang="en-GB" dirty="0" smtClean="0"/>
              <a:t>THIRD</a:t>
            </a:r>
            <a:r>
              <a:rPr lang="en-GB" baseline="0" dirty="0" smtClean="0"/>
              <a:t> STAGE:</a:t>
            </a:r>
          </a:p>
          <a:p>
            <a:pPr marL="0" indent="0">
              <a:buFont typeface="Arial" charset="0"/>
              <a:buNone/>
            </a:pPr>
            <a:endParaRPr lang="en-GB" baseline="0" dirty="0" smtClean="0"/>
          </a:p>
          <a:p>
            <a:pPr marL="171450" indent="-171450">
              <a:buFont typeface="Arial" charset="0"/>
              <a:buChar char="•"/>
            </a:pPr>
            <a:r>
              <a:rPr lang="en-GB" dirty="0" smtClean="0"/>
              <a:t>At the third stage, the four chromosomes, original two and their </a:t>
            </a:r>
            <a:r>
              <a:rPr lang="en-GB" dirty="0" err="1" smtClean="0"/>
              <a:t>offsprings</a:t>
            </a:r>
            <a:r>
              <a:rPr lang="en-GB" dirty="0" smtClean="0"/>
              <a:t> are evaluated.</a:t>
            </a:r>
          </a:p>
          <a:p>
            <a:pPr marL="171450" indent="-171450">
              <a:buFont typeface="Arial" charset="0"/>
              <a:buChar char="•"/>
            </a:pPr>
            <a:endParaRPr lang="en-GB" dirty="0" smtClean="0"/>
          </a:p>
          <a:p>
            <a:pPr marL="171450" indent="-171450">
              <a:buFont typeface="Arial" charset="0"/>
              <a:buChar char="•"/>
            </a:pPr>
            <a:r>
              <a:rPr lang="en-GB" dirty="0" smtClean="0"/>
              <a:t>Chromosomes are compared with each other.</a:t>
            </a:r>
          </a:p>
          <a:p>
            <a:pPr marL="171450" indent="-171450">
              <a:buFont typeface="Arial" charset="0"/>
              <a:buChar char="•"/>
            </a:pPr>
            <a:endParaRPr lang="en-GB" dirty="0" smtClean="0"/>
          </a:p>
          <a:p>
            <a:pPr marL="171450" indent="-171450">
              <a:buFont typeface="Arial" charset="0"/>
              <a:buChar char="•"/>
            </a:pPr>
            <a:r>
              <a:rPr lang="en-GB" dirty="0" smtClean="0"/>
              <a:t>The best two chromosomes are</a:t>
            </a:r>
            <a:r>
              <a:rPr lang="en-GB" baseline="0" dirty="0" smtClean="0"/>
              <a:t> </a:t>
            </a:r>
            <a:r>
              <a:rPr lang="en-GB" dirty="0" smtClean="0"/>
              <a:t>selected for </a:t>
            </a:r>
            <a:r>
              <a:rPr lang="en-GB" b="1" dirty="0" smtClean="0"/>
              <a:t>write-back</a:t>
            </a:r>
            <a:r>
              <a:rPr lang="en-GB" dirty="0" smtClean="0"/>
              <a:t> in the </a:t>
            </a:r>
            <a:r>
              <a:rPr lang="en-GB" b="1" dirty="0" smtClean="0"/>
              <a:t>next stage </a:t>
            </a:r>
            <a:r>
              <a:rPr lang="en-GB" dirty="0" smtClean="0"/>
              <a:t>of the pipeline.</a:t>
            </a:r>
          </a:p>
          <a:p>
            <a:pPr marL="171450" indent="-171450">
              <a:buFont typeface="Arial" charset="0"/>
              <a:buChar char="•"/>
            </a:pPr>
            <a:endParaRPr lang="en-GB" dirty="0" smtClean="0"/>
          </a:p>
          <a:p>
            <a:pPr marL="171450" indent="-171450">
              <a:buFont typeface="Arial" charset="0"/>
              <a:buChar char="•"/>
            </a:pPr>
            <a:r>
              <a:rPr lang="en-GB" dirty="0" smtClean="0"/>
              <a:t>Flexibility of ALTERA’s 10k internal architecture allows the updating of the fitness function without seriously affecting the operation speed of the pipeline.</a:t>
            </a:r>
          </a:p>
          <a:p>
            <a:pPr marL="171450" indent="-171450">
              <a:buFont typeface="Arial" charset="0"/>
              <a:buChar char="•"/>
            </a:pPr>
            <a:endParaRPr lang="en-GB" dirty="0" smtClean="0"/>
          </a:p>
          <a:p>
            <a:pPr marL="0" indent="0">
              <a:buFont typeface="Arial" charset="0"/>
              <a:buNone/>
            </a:pPr>
            <a:r>
              <a:rPr lang="en-GB" b="0" dirty="0" smtClean="0"/>
              <a:t>FOURTH STAGE:</a:t>
            </a:r>
          </a:p>
          <a:p>
            <a:pPr marL="0" indent="0">
              <a:buFont typeface="Arial" charset="0"/>
              <a:buNone/>
            </a:pPr>
            <a:endParaRPr lang="en-GB" b="0" dirty="0" smtClean="0"/>
          </a:p>
          <a:p>
            <a:pPr marL="171450" indent="-171450">
              <a:buFont typeface="Arial" charset="0"/>
              <a:buChar char="•"/>
            </a:pPr>
            <a:r>
              <a:rPr lang="en-GB" dirty="0" smtClean="0"/>
              <a:t>At the fourth and last stage of the pipeline, the best two chromosomes from</a:t>
            </a:r>
            <a:r>
              <a:rPr lang="en-GB" baseline="0" dirty="0" smtClean="0"/>
              <a:t> </a:t>
            </a:r>
            <a:r>
              <a:rPr lang="en-GB" dirty="0" smtClean="0"/>
              <a:t>stage 3 are written back to the </a:t>
            </a:r>
            <a:r>
              <a:rPr lang="en-GB" b="1" dirty="0" smtClean="0"/>
              <a:t>same address </a:t>
            </a:r>
            <a:r>
              <a:rPr lang="en-GB" dirty="0" smtClean="0"/>
              <a:t>from which either the </a:t>
            </a:r>
            <a:r>
              <a:rPr lang="en-GB" b="1" dirty="0" smtClean="0"/>
              <a:t>chromosomes themselves</a:t>
            </a:r>
            <a:r>
              <a:rPr lang="en-GB" dirty="0" smtClean="0"/>
              <a:t> or their </a:t>
            </a:r>
            <a:r>
              <a:rPr lang="en-GB" b="1" dirty="0" smtClean="0"/>
              <a:t>parents</a:t>
            </a:r>
            <a:r>
              <a:rPr lang="en-GB" dirty="0" smtClean="0"/>
              <a:t> were read from </a:t>
            </a:r>
            <a:r>
              <a:rPr lang="en-GB" sz="1400" b="1" dirty="0" smtClean="0">
                <a:solidFill>
                  <a:srgbClr val="FF0000"/>
                </a:solidFill>
              </a:rPr>
              <a:t>four clock cycles earlier</a:t>
            </a:r>
            <a:r>
              <a:rPr lang="en-GB" dirty="0" smtClean="0"/>
              <a:t>.</a:t>
            </a:r>
          </a:p>
          <a:p>
            <a:pPr marL="171450" indent="-171450">
              <a:buFont typeface="Arial" charset="0"/>
              <a:buChar char="•"/>
            </a:pPr>
            <a:r>
              <a:rPr lang="en-GB" dirty="0" smtClean="0"/>
              <a:t>The paper</a:t>
            </a:r>
            <a:r>
              <a:rPr lang="en-GB" baseline="0" dirty="0" smtClean="0"/>
              <a:t> states that chromosome are selected at random on the selection phase… is there any problem with this?</a:t>
            </a:r>
          </a:p>
          <a:p>
            <a:pPr marL="628650" lvl="1" indent="-171450">
              <a:buFont typeface="Arial" charset="0"/>
              <a:buChar char="•"/>
            </a:pPr>
            <a:r>
              <a:rPr lang="en-GB" baseline="0" dirty="0" smtClean="0"/>
              <a:t>Overlapping. When you are selecting parents at random, you could overwrite already fit </a:t>
            </a:r>
            <a:r>
              <a:rPr lang="en-GB" baseline="0" dirty="0" err="1" smtClean="0"/>
              <a:t>offsprings</a:t>
            </a:r>
            <a:r>
              <a:rPr lang="en-GB" baseline="0" dirty="0" smtClean="0"/>
              <a:t> you already produced which would ultimately slow down convergence.</a:t>
            </a:r>
          </a:p>
          <a:p>
            <a:pPr marL="628650" lvl="1" indent="-171450">
              <a:buFont typeface="Arial" charset="0"/>
              <a:buChar char="•"/>
            </a:pPr>
            <a:r>
              <a:rPr lang="en-GB" baseline="0" dirty="0" smtClean="0"/>
              <a:t>Anyone want to guess how you would resolve this issues?</a:t>
            </a:r>
          </a:p>
          <a:p>
            <a:pPr marL="1085850" lvl="2" indent="-171450">
              <a:buFont typeface="Arial" charset="0"/>
              <a:buChar char="•"/>
            </a:pPr>
            <a:r>
              <a:rPr lang="en-GB" baseline="0" dirty="0" smtClean="0"/>
              <a:t>Locking. You could lock the parents after you selected them and keep them locked whilst they are in the pipeline. This would ensure that other process do not </a:t>
            </a:r>
            <a:endParaRPr lang="en-GB" dirty="0" smtClean="0"/>
          </a:p>
          <a:p>
            <a:pPr marL="171450" indent="-171450">
              <a:buFont typeface="Arial" charset="0"/>
              <a:buChar char="•"/>
            </a:pPr>
            <a:endParaRPr lang="en-GB" dirty="0" smtClean="0"/>
          </a:p>
          <a:p>
            <a:pPr marL="171450" indent="-171450">
              <a:buFont typeface="Arial" charset="0"/>
              <a:buChar char="•"/>
            </a:pPr>
            <a:r>
              <a:rPr lang="en-GB" strike="noStrike" dirty="0" smtClean="0">
                <a:solidFill>
                  <a:srgbClr val="FF0000"/>
                </a:solidFill>
              </a:rPr>
              <a:t>The pipeline is active four consecutive cycles and inactive during next four clock cycles, giving it efficiency of 50%.</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10</a:t>
            </a:fld>
            <a:endParaRPr lang="en-GB"/>
          </a:p>
        </p:txBody>
      </p:sp>
    </p:spTree>
    <p:extLst>
      <p:ext uri="{BB962C8B-B14F-4D97-AF65-F5344CB8AC3E}">
        <p14:creationId xmlns:p14="http://schemas.microsoft.com/office/powerpoint/2010/main" val="4201756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STAGE: </a:t>
            </a:r>
          </a:p>
          <a:p>
            <a:endParaRPr lang="en-GB" dirty="0" smtClean="0"/>
          </a:p>
          <a:p>
            <a:pPr marL="171450" indent="-171450">
              <a:buFont typeface="Arial" charset="0"/>
              <a:buChar char="•"/>
            </a:pPr>
            <a:r>
              <a:rPr lang="en-GB" dirty="0" smtClean="0"/>
              <a:t>At first stage of the pipeline, two chromosome are selected randomly from the 32x32 RAM block.</a:t>
            </a:r>
          </a:p>
          <a:p>
            <a:pPr marL="171450" indent="-171450">
              <a:buFont typeface="Arial" charset="0"/>
              <a:buChar char="•"/>
            </a:pPr>
            <a:endParaRPr lang="en-GB" dirty="0" smtClean="0"/>
          </a:p>
          <a:p>
            <a:pPr marL="171450" indent="-171450">
              <a:buFont typeface="Arial" charset="0"/>
              <a:buChar char="•"/>
            </a:pPr>
            <a:r>
              <a:rPr lang="en-GB" dirty="0" smtClean="0"/>
              <a:t>The RAM is implemented as a synchronous memory with separate read and write ports.</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11</a:t>
            </a:fld>
            <a:endParaRPr lang="en-GB"/>
          </a:p>
        </p:txBody>
      </p:sp>
    </p:spTree>
    <p:extLst>
      <p:ext uri="{BB962C8B-B14F-4D97-AF65-F5344CB8AC3E}">
        <p14:creationId xmlns:p14="http://schemas.microsoft.com/office/powerpoint/2010/main" val="190888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dirty="0" smtClean="0"/>
              <a:t>SECOND</a:t>
            </a:r>
            <a:r>
              <a:rPr lang="en-GB" baseline="0" dirty="0" smtClean="0"/>
              <a:t> STAGE:</a:t>
            </a:r>
          </a:p>
          <a:p>
            <a:pPr marL="0" indent="0">
              <a:buFont typeface="Arial" charset="0"/>
              <a:buNone/>
            </a:pPr>
            <a:endParaRPr lang="en-GB" baseline="0" dirty="0" smtClean="0"/>
          </a:p>
          <a:p>
            <a:pPr marL="0" indent="0">
              <a:buFont typeface="Arial" charset="0"/>
              <a:buNone/>
            </a:pPr>
            <a:r>
              <a:rPr lang="en-GB" dirty="0" smtClean="0"/>
              <a:t>Selected</a:t>
            </a:r>
            <a:r>
              <a:rPr lang="en-GB" baseline="0" dirty="0" smtClean="0"/>
              <a:t> </a:t>
            </a:r>
            <a:r>
              <a:rPr lang="en-GB" dirty="0" smtClean="0"/>
              <a:t>chromosomes from the first stage are subjected to crossover and mutation.</a:t>
            </a:r>
          </a:p>
          <a:p>
            <a:pPr marL="171450" indent="-171450">
              <a:buFont typeface="Arial" charset="0"/>
              <a:buChar char="•"/>
            </a:pPr>
            <a:endParaRPr lang="en-GB" dirty="0" smtClean="0"/>
          </a:p>
          <a:p>
            <a:pPr marL="171450" indent="-171450">
              <a:buFont typeface="Arial" charset="0"/>
              <a:buChar char="•"/>
            </a:pPr>
            <a:r>
              <a:rPr lang="en-GB" strike="sngStrike" dirty="0" smtClean="0"/>
              <a:t>The selected chromosomes are also passed over to the next stage in their original unchanged form.</a:t>
            </a:r>
          </a:p>
          <a:p>
            <a:pPr marL="171450" indent="-171450">
              <a:buFont typeface="Arial" charset="0"/>
              <a:buChar char="•"/>
            </a:pPr>
            <a:endParaRPr lang="en-GB" dirty="0" smtClean="0"/>
          </a:p>
          <a:p>
            <a:pPr marL="171450" indent="-171450">
              <a:buFont typeface="Arial" charset="0"/>
              <a:buChar char="•"/>
            </a:pPr>
            <a:r>
              <a:rPr lang="en-GB" dirty="0" smtClean="0"/>
              <a:t>Crossover point between the two chromosomes is selected at random and the produced </a:t>
            </a:r>
            <a:r>
              <a:rPr lang="en-GB" dirty="0" err="1" smtClean="0"/>
              <a:t>offsprings</a:t>
            </a:r>
            <a:r>
              <a:rPr lang="en-GB" dirty="0" smtClean="0"/>
              <a:t> are subjected to mutation.</a:t>
            </a:r>
          </a:p>
          <a:p>
            <a:pPr marL="171450" indent="-171450">
              <a:buFont typeface="Arial" charset="0"/>
              <a:buChar char="•"/>
            </a:pPr>
            <a:endParaRPr lang="en-GB" dirty="0" smtClean="0"/>
          </a:p>
          <a:p>
            <a:pPr marL="171450" indent="-171450">
              <a:buFont typeface="Arial" charset="0"/>
              <a:buChar char="•"/>
            </a:pPr>
            <a:r>
              <a:rPr lang="en-GB" dirty="0" smtClean="0"/>
              <a:t>This is implemented as an inversion of a randomly selected bit in the 32-bit long chromosome.</a:t>
            </a:r>
          </a:p>
          <a:p>
            <a:pPr marL="628650" lvl="1" indent="-171450">
              <a:buFont typeface="Arial" charset="0"/>
              <a:buChar char="•"/>
            </a:pPr>
            <a:r>
              <a:rPr lang="en-GB" dirty="0" smtClean="0"/>
              <a:t>In</a:t>
            </a:r>
            <a:r>
              <a:rPr lang="en-GB" baseline="0" dirty="0" smtClean="0"/>
              <a:t> this design, chromosomes were subjected to mutation with a probability of 3.1%.</a:t>
            </a:r>
            <a:endParaRPr lang="en-GB"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12</a:t>
            </a:fld>
            <a:endParaRPr lang="en-GB"/>
          </a:p>
        </p:txBody>
      </p:sp>
    </p:spTree>
    <p:extLst>
      <p:ext uri="{BB962C8B-B14F-4D97-AF65-F5344CB8AC3E}">
        <p14:creationId xmlns:p14="http://schemas.microsoft.com/office/powerpoint/2010/main" val="12845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dirty="0" smtClean="0"/>
              <a:t>THIRD</a:t>
            </a:r>
            <a:r>
              <a:rPr lang="en-GB" baseline="0" dirty="0" smtClean="0"/>
              <a:t> STAGE:</a:t>
            </a:r>
          </a:p>
          <a:p>
            <a:pPr marL="0" indent="0">
              <a:buFont typeface="Arial" charset="0"/>
              <a:buNone/>
            </a:pPr>
            <a:endParaRPr lang="en-GB" baseline="0" dirty="0" smtClean="0"/>
          </a:p>
          <a:p>
            <a:pPr marL="171450" indent="-171450">
              <a:buFont typeface="Arial" charset="0"/>
              <a:buChar char="•"/>
            </a:pPr>
            <a:r>
              <a:rPr lang="en-GB" dirty="0" smtClean="0"/>
              <a:t>At the third stage, the four chromosomes, original two and their </a:t>
            </a:r>
            <a:r>
              <a:rPr lang="en-GB" dirty="0" err="1" smtClean="0"/>
              <a:t>offsprings</a:t>
            </a:r>
            <a:r>
              <a:rPr lang="en-GB" dirty="0" smtClean="0"/>
              <a:t> are evaluated.</a:t>
            </a:r>
          </a:p>
          <a:p>
            <a:pPr marL="171450" indent="-171450">
              <a:buFont typeface="Arial" charset="0"/>
              <a:buChar char="•"/>
            </a:pPr>
            <a:endParaRPr lang="en-GB" dirty="0" smtClean="0"/>
          </a:p>
          <a:p>
            <a:pPr marL="171450" indent="-171450">
              <a:buFont typeface="Arial" charset="0"/>
              <a:buChar char="•"/>
            </a:pPr>
            <a:r>
              <a:rPr lang="en-GB" dirty="0" smtClean="0"/>
              <a:t>Chromosomes are compared with each other.</a:t>
            </a:r>
          </a:p>
          <a:p>
            <a:pPr marL="171450" indent="-171450">
              <a:buFont typeface="Arial" charset="0"/>
              <a:buChar char="•"/>
            </a:pPr>
            <a:endParaRPr lang="en-GB" dirty="0" smtClean="0"/>
          </a:p>
          <a:p>
            <a:pPr marL="171450" indent="-171450">
              <a:buFont typeface="Arial" charset="0"/>
              <a:buChar char="•"/>
            </a:pPr>
            <a:r>
              <a:rPr lang="en-GB" dirty="0" smtClean="0"/>
              <a:t>The best two chromosomes are</a:t>
            </a:r>
            <a:r>
              <a:rPr lang="en-GB" baseline="0" dirty="0" smtClean="0"/>
              <a:t> </a:t>
            </a:r>
            <a:r>
              <a:rPr lang="en-GB" dirty="0" smtClean="0"/>
              <a:t>selected for </a:t>
            </a:r>
            <a:r>
              <a:rPr lang="en-GB" b="1" dirty="0" smtClean="0"/>
              <a:t>write-back</a:t>
            </a:r>
            <a:r>
              <a:rPr lang="en-GB" dirty="0" smtClean="0"/>
              <a:t> in the </a:t>
            </a:r>
            <a:r>
              <a:rPr lang="en-GB" b="1" dirty="0" smtClean="0"/>
              <a:t>next stage </a:t>
            </a:r>
            <a:r>
              <a:rPr lang="en-GB" dirty="0" smtClean="0"/>
              <a:t>of the pipeline.</a:t>
            </a:r>
          </a:p>
          <a:p>
            <a:pPr marL="171450" indent="-171450">
              <a:buFont typeface="Arial" charset="0"/>
              <a:buChar char="•"/>
            </a:pPr>
            <a:endParaRPr lang="en-GB" dirty="0" smtClean="0"/>
          </a:p>
          <a:p>
            <a:pPr marL="171450" indent="-171450">
              <a:buFont typeface="Arial" charset="0"/>
              <a:buChar char="•"/>
            </a:pPr>
            <a:r>
              <a:rPr lang="en-GB" dirty="0" smtClean="0"/>
              <a:t>Flexibility of ALTERA’s 10k internal architecture allows the updating of the fitness function without seriously affecting the operation speed of the pipeline.</a:t>
            </a: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13</a:t>
            </a:fld>
            <a:endParaRPr lang="en-GB"/>
          </a:p>
        </p:txBody>
      </p:sp>
    </p:spTree>
    <p:extLst>
      <p:ext uri="{BB962C8B-B14F-4D97-AF65-F5344CB8AC3E}">
        <p14:creationId xmlns:p14="http://schemas.microsoft.com/office/powerpoint/2010/main" val="403968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b="0" dirty="0" smtClean="0"/>
              <a:t>FOURTH STAGE:</a:t>
            </a:r>
          </a:p>
          <a:p>
            <a:pPr marL="0" indent="0">
              <a:buFont typeface="Arial" charset="0"/>
              <a:buNone/>
            </a:pPr>
            <a:endParaRPr lang="en-GB" b="0" dirty="0" smtClean="0"/>
          </a:p>
          <a:p>
            <a:pPr marL="171450" indent="-171450">
              <a:buFont typeface="Arial" charset="0"/>
              <a:buChar char="•"/>
            </a:pPr>
            <a:r>
              <a:rPr lang="en-GB" dirty="0" smtClean="0"/>
              <a:t>At the fourth and last stage of the pipeline, the best two chromosomes from</a:t>
            </a:r>
            <a:r>
              <a:rPr lang="en-GB" baseline="0" dirty="0" smtClean="0"/>
              <a:t> </a:t>
            </a:r>
            <a:r>
              <a:rPr lang="en-GB" dirty="0" smtClean="0"/>
              <a:t>stage 3 are written back to the </a:t>
            </a:r>
            <a:r>
              <a:rPr lang="en-GB" b="1" dirty="0" smtClean="0"/>
              <a:t>same address </a:t>
            </a:r>
            <a:r>
              <a:rPr lang="en-GB" dirty="0" smtClean="0"/>
              <a:t>from which either the </a:t>
            </a:r>
            <a:r>
              <a:rPr lang="en-GB" b="1" dirty="0" smtClean="0"/>
              <a:t>chromosomes themselves</a:t>
            </a:r>
            <a:r>
              <a:rPr lang="en-GB" dirty="0" smtClean="0"/>
              <a:t> or their </a:t>
            </a:r>
            <a:r>
              <a:rPr lang="en-GB" b="1" dirty="0" smtClean="0"/>
              <a:t>parents</a:t>
            </a:r>
            <a:r>
              <a:rPr lang="en-GB" dirty="0" smtClean="0"/>
              <a:t> were read from </a:t>
            </a:r>
            <a:r>
              <a:rPr lang="en-GB" sz="1400" b="1" dirty="0" smtClean="0">
                <a:solidFill>
                  <a:srgbClr val="FF0000"/>
                </a:solidFill>
              </a:rPr>
              <a:t>four clock cycles earlier</a:t>
            </a:r>
            <a:r>
              <a:rPr lang="en-GB" dirty="0" smtClean="0"/>
              <a:t>.</a:t>
            </a:r>
          </a:p>
          <a:p>
            <a:pPr marL="171450" indent="-171450">
              <a:buFont typeface="Arial" charset="0"/>
              <a:buChar char="•"/>
            </a:pPr>
            <a:r>
              <a:rPr lang="en-GB" dirty="0" smtClean="0"/>
              <a:t>The paper</a:t>
            </a:r>
            <a:r>
              <a:rPr lang="en-GB" baseline="0" dirty="0" smtClean="0"/>
              <a:t> states that chromosome are selected at random on the selection phase… is there any problem with this?</a:t>
            </a:r>
          </a:p>
          <a:p>
            <a:pPr marL="628650" lvl="1" indent="-171450">
              <a:buFont typeface="Arial" charset="0"/>
              <a:buChar char="•"/>
            </a:pPr>
            <a:r>
              <a:rPr lang="en-GB" baseline="0" dirty="0" smtClean="0"/>
              <a:t>Overlapping. When you are selecting parents at random, you could overwrite already fit </a:t>
            </a:r>
            <a:r>
              <a:rPr lang="en-GB" baseline="0" dirty="0" err="1" smtClean="0"/>
              <a:t>offsprings</a:t>
            </a:r>
            <a:r>
              <a:rPr lang="en-GB" baseline="0" dirty="0" smtClean="0"/>
              <a:t> you already produced which would ultimately slow down convergence.</a:t>
            </a:r>
          </a:p>
          <a:p>
            <a:pPr marL="628650" lvl="1" indent="-171450">
              <a:buFont typeface="Arial" charset="0"/>
              <a:buChar char="•"/>
            </a:pPr>
            <a:r>
              <a:rPr lang="en-GB" baseline="0" dirty="0" smtClean="0"/>
              <a:t>Anyone want to guess how you would resolve this issues?</a:t>
            </a:r>
          </a:p>
          <a:p>
            <a:pPr marL="1085850" lvl="2" indent="-171450">
              <a:buFont typeface="Arial" charset="0"/>
              <a:buChar char="•"/>
            </a:pPr>
            <a:r>
              <a:rPr lang="en-GB" baseline="0" dirty="0" smtClean="0"/>
              <a:t>Locking. You could lock the parents after you selected them and keep them locked whilst they are in the pipeline. This would ensure that other processes running in parallel do not select the same parent.</a:t>
            </a:r>
            <a:endParaRPr lang="en-GB" dirty="0" smtClean="0"/>
          </a:p>
          <a:p>
            <a:pPr marL="171450" indent="-171450">
              <a:buFont typeface="Arial" charset="0"/>
              <a:buChar char="•"/>
            </a:pPr>
            <a:endParaRPr lang="en-GB" dirty="0" smtClean="0"/>
          </a:p>
          <a:p>
            <a:pPr marL="171450" indent="-171450">
              <a:buFont typeface="Arial" charset="0"/>
              <a:buChar char="•"/>
            </a:pPr>
            <a:r>
              <a:rPr lang="en-GB" strike="noStrike" dirty="0" smtClean="0">
                <a:solidFill>
                  <a:srgbClr val="FF0000"/>
                </a:solidFill>
              </a:rPr>
              <a:t>The pipeline is active four consecutive cycles and inactive during next four clock cycles, giving it efficiency of 50%.</a:t>
            </a:r>
          </a:p>
          <a:p>
            <a:pPr marL="0" indent="0">
              <a:buFont typeface="Arial" charset="0"/>
              <a:buNone/>
            </a:pPr>
            <a:endParaRPr lang="en-GB" b="0" dirty="0" smtClean="0"/>
          </a:p>
          <a:p>
            <a:pPr marL="0" indent="0">
              <a:buFont typeface="Arial" charset="0"/>
              <a:buNone/>
            </a:pPr>
            <a:endParaRPr lang="en-GB" baseline="0" dirty="0" smtClean="0"/>
          </a:p>
          <a:p>
            <a:pPr marL="0" indent="0">
              <a:buFont typeface="Arial" charset="0"/>
              <a:buNone/>
            </a:pPr>
            <a:endParaRPr lang="en-GB" dirty="0" smtClean="0"/>
          </a:p>
          <a:p>
            <a:pPr marL="0" indent="0">
              <a:buFont typeface="Arial" charset="0"/>
              <a:buNone/>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14</a:t>
            </a:fld>
            <a:endParaRPr lang="en-GB"/>
          </a:p>
        </p:txBody>
      </p:sp>
    </p:spTree>
    <p:extLst>
      <p:ext uri="{BB962C8B-B14F-4D97-AF65-F5344CB8AC3E}">
        <p14:creationId xmlns:p14="http://schemas.microsoft.com/office/powerpoint/2010/main" val="176149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Simulations were performed!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 Both the mean and the median values of the population increased steadily during the first 20</a:t>
            </a:r>
            <a:r>
              <a:rPr lang="el-GR" dirty="0" err="1" smtClean="0"/>
              <a:t>μs</a:t>
            </a:r>
            <a:r>
              <a:rPr lang="en-GB" dirty="0" smtClean="0"/>
              <a:t> (microseconds) of simulation.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2. The simulation results demonstrated both rapid convergence and robust overall performance.</a:t>
            </a:r>
          </a:p>
          <a:p>
            <a:endParaRPr lang="en-GB" dirty="0" smtClean="0"/>
          </a:p>
          <a:p>
            <a:r>
              <a:rPr lang="en-GB" dirty="0" smtClean="0"/>
              <a:t>3. The most remarkable feature of the pipeline was its speed when compared to software-based genetic algorithms.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15</a:t>
            </a:fld>
            <a:endParaRPr lang="en-GB"/>
          </a:p>
        </p:txBody>
      </p:sp>
    </p:spTree>
    <p:extLst>
      <p:ext uri="{BB962C8B-B14F-4D97-AF65-F5344CB8AC3E}">
        <p14:creationId xmlns:p14="http://schemas.microsoft.com/office/powerpoint/2010/main" val="244128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design was simulated using Altera’s </a:t>
            </a:r>
            <a:r>
              <a:rPr lang="en-GB" dirty="0" err="1" smtClean="0"/>
              <a:t>Max+Plus</a:t>
            </a:r>
            <a:r>
              <a:rPr lang="en-GB" baseline="0" dirty="0" smtClean="0"/>
              <a:t> II software simulator.</a:t>
            </a:r>
          </a:p>
          <a:p>
            <a:endParaRPr lang="en-GB" baseline="0" dirty="0" smtClean="0"/>
          </a:p>
          <a:p>
            <a:r>
              <a:rPr lang="en-GB" baseline="0" dirty="0" smtClean="0"/>
              <a:t>Algorithm was targeted on the Altera Flex 10k50 </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16</a:t>
            </a:fld>
            <a:endParaRPr lang="en-GB"/>
          </a:p>
        </p:txBody>
      </p:sp>
    </p:spTree>
    <p:extLst>
      <p:ext uri="{BB962C8B-B14F-4D97-AF65-F5344CB8AC3E}">
        <p14:creationId xmlns:p14="http://schemas.microsoft.com/office/powerpoint/2010/main" val="102768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smtClean="0"/>
              <a:t>The paper has demonstrated the feasibility of using modern FPGA chips to speed up the operation of genetic algorithms.</a:t>
            </a:r>
          </a:p>
          <a:p>
            <a:pPr marL="685800" lvl="1" indent="-228600">
              <a:buFont typeface="+mj-lt"/>
              <a:buAutoNum type="arabicPeriod"/>
            </a:pPr>
            <a:r>
              <a:rPr lang="en-GB" dirty="0" smtClean="0"/>
              <a:t>In this case an improvement over 200x was achieved compared to software solution.</a:t>
            </a:r>
          </a:p>
          <a:p>
            <a:pPr marL="228600" indent="-228600">
              <a:buFont typeface="+mj-lt"/>
              <a:buAutoNum type="arabicPeriod"/>
            </a:pPr>
            <a:endParaRPr lang="en-GB" dirty="0" smtClean="0"/>
          </a:p>
          <a:p>
            <a:pPr marL="228600" indent="-228600">
              <a:buFont typeface="+mj-lt"/>
              <a:buAutoNum type="arabicPeriod"/>
            </a:pPr>
            <a:endParaRPr lang="en-GB" dirty="0" smtClean="0"/>
          </a:p>
          <a:p>
            <a:pPr marL="228600" indent="-228600">
              <a:buFont typeface="+mj-lt"/>
              <a:buAutoNum type="arabicPeriod"/>
            </a:pPr>
            <a:r>
              <a:rPr lang="en-GB" dirty="0" smtClean="0"/>
              <a:t>These results </a:t>
            </a:r>
            <a:r>
              <a:rPr lang="en-GB" b="1" dirty="0" smtClean="0"/>
              <a:t>can</a:t>
            </a:r>
            <a:r>
              <a:rPr lang="en-GB" dirty="0" smtClean="0"/>
              <a:t> easily </a:t>
            </a:r>
            <a:r>
              <a:rPr lang="en-GB" b="1" dirty="0" smtClean="0"/>
              <a:t>be</a:t>
            </a:r>
            <a:r>
              <a:rPr lang="en-GB" dirty="0" smtClean="0"/>
              <a:t> </a:t>
            </a:r>
            <a:r>
              <a:rPr lang="en-GB" b="1" dirty="0" smtClean="0"/>
              <a:t>improved</a:t>
            </a:r>
            <a:r>
              <a:rPr lang="en-GB" dirty="0" smtClean="0"/>
              <a:t> by a factor of four by </a:t>
            </a:r>
            <a:r>
              <a:rPr lang="en-GB" b="1" dirty="0" smtClean="0"/>
              <a:t>adding</a:t>
            </a:r>
            <a:r>
              <a:rPr lang="en-GB" dirty="0" smtClean="0"/>
              <a:t> </a:t>
            </a:r>
            <a:r>
              <a:rPr lang="en-GB" b="1" dirty="0" smtClean="0"/>
              <a:t>three </a:t>
            </a:r>
            <a:r>
              <a:rPr lang="en-GB" dirty="0" smtClean="0"/>
              <a:t>additional </a:t>
            </a:r>
            <a:r>
              <a:rPr lang="en-GB" b="1" dirty="0" smtClean="0"/>
              <a:t>parallel</a:t>
            </a:r>
            <a:r>
              <a:rPr lang="en-GB" dirty="0" smtClean="0"/>
              <a:t> </a:t>
            </a:r>
            <a:r>
              <a:rPr lang="en-GB" b="1" dirty="0" smtClean="0"/>
              <a:t>operating</a:t>
            </a:r>
            <a:r>
              <a:rPr lang="en-GB" dirty="0" smtClean="0"/>
              <a:t> </a:t>
            </a:r>
            <a:r>
              <a:rPr lang="en-GB" b="1" dirty="0" smtClean="0"/>
              <a:t>calculation</a:t>
            </a:r>
            <a:r>
              <a:rPr lang="en-GB" dirty="0" smtClean="0"/>
              <a:t> units to the same FPGA chip.</a:t>
            </a:r>
          </a:p>
          <a:p>
            <a:pPr marL="685800" lvl="1" indent="-228600">
              <a:buFont typeface="+mj-lt"/>
              <a:buAutoNum type="arabicPeriod"/>
            </a:pPr>
            <a:r>
              <a:rPr lang="en-GB" dirty="0" smtClean="0"/>
              <a:t>In addition, there can be four calculation machines of this kind on the same PCI bus.</a:t>
            </a:r>
          </a:p>
          <a:p>
            <a:pPr marL="685800" lvl="1" indent="-228600">
              <a:buFont typeface="+mj-lt"/>
              <a:buAutoNum type="arabicPeriod"/>
            </a:pPr>
            <a:r>
              <a:rPr lang="en-GB" dirty="0" smtClean="0"/>
              <a:t>Total speed-up compared to software solution would then be </a:t>
            </a:r>
            <a:r>
              <a:rPr lang="en-GB" dirty="0" smtClean="0">
                <a:solidFill>
                  <a:srgbClr val="FF0000"/>
                </a:solidFill>
              </a:rPr>
              <a:t>3200x</a:t>
            </a:r>
            <a:r>
              <a:rPr lang="en-GB" dirty="0" smtClean="0"/>
              <a:t> more than software-based solution.</a:t>
            </a:r>
          </a:p>
          <a:p>
            <a:pPr marL="228600" indent="-228600">
              <a:buFont typeface="+mj-lt"/>
              <a:buAutoNum type="arabicPeriod"/>
            </a:pPr>
            <a:endParaRPr lang="en-GB" dirty="0" smtClean="0"/>
          </a:p>
          <a:p>
            <a:pPr marL="228600" indent="-228600">
              <a:buFont typeface="+mj-lt"/>
              <a:buAutoNum type="arabicPeriod"/>
            </a:pPr>
            <a:r>
              <a:rPr lang="en-GB" dirty="0" smtClean="0"/>
              <a:t>More improvements can be made </a:t>
            </a:r>
          </a:p>
          <a:p>
            <a:pPr marL="685800" lvl="1" indent="-228600">
              <a:buFont typeface="+mj-lt"/>
              <a:buAutoNum type="arabicPeriod"/>
            </a:pPr>
            <a:r>
              <a:rPr lang="en-GB" dirty="0" smtClean="0"/>
              <a:t>Different and more complicated fitness functions can be used</a:t>
            </a:r>
          </a:p>
          <a:p>
            <a:pPr marL="685800" lvl="1" indent="-228600">
              <a:buFont typeface="+mj-lt"/>
              <a:buAutoNum type="arabicPeriod"/>
            </a:pPr>
            <a:r>
              <a:rPr lang="en-GB" dirty="0" smtClean="0"/>
              <a:t>Larger populations with longer chromosomes</a:t>
            </a:r>
          </a:p>
          <a:p>
            <a:pPr marL="685800" lvl="1" indent="-228600">
              <a:buFont typeface="+mj-lt"/>
              <a:buAutoNum type="arabicPeriod"/>
            </a:pPr>
            <a:r>
              <a:rPr lang="en-GB" dirty="0" smtClean="0"/>
              <a:t>Non</a:t>
            </a:r>
            <a:r>
              <a:rPr lang="en-GB" baseline="0" dirty="0" smtClean="0"/>
              <a:t>-overlapping generations (which is done by not selecting chromosomes at random)</a:t>
            </a:r>
            <a:endParaRPr lang="en-GB" dirty="0" smtClean="0"/>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18</a:t>
            </a:fld>
            <a:endParaRPr lang="en-GB"/>
          </a:p>
        </p:txBody>
      </p:sp>
    </p:spTree>
    <p:extLst>
      <p:ext uri="{BB962C8B-B14F-4D97-AF65-F5344CB8AC3E}">
        <p14:creationId xmlns:p14="http://schemas.microsoft.com/office/powerpoint/2010/main" val="184379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a:t>
            </a:r>
            <a:r>
              <a:rPr lang="en-GB" baseline="0" dirty="0" smtClean="0"/>
              <a:t> To shortly describe it, </a:t>
            </a:r>
            <a:r>
              <a:rPr lang="en-US" dirty="0" smtClean="0"/>
              <a:t>GA is a heuristic search method used in artificial intelligence and computing.</a:t>
            </a:r>
          </a:p>
          <a:p>
            <a:endParaRPr lang="en-GB" baseline="0" dirty="0" smtClean="0"/>
          </a:p>
          <a:p>
            <a:r>
              <a:rPr lang="en-US" dirty="0" smtClean="0"/>
              <a:t>2. GA makes uses of techniques inspired from evolutionary biology such as </a:t>
            </a:r>
            <a:r>
              <a:rPr lang="en-US" dirty="0" smtClean="0">
                <a:solidFill>
                  <a:srgbClr val="FF0000"/>
                </a:solidFill>
              </a:rPr>
              <a:t>selection</a:t>
            </a:r>
            <a:r>
              <a:rPr lang="en-US" dirty="0" smtClean="0"/>
              <a:t>, </a:t>
            </a:r>
            <a:r>
              <a:rPr lang="en-US" dirty="0" smtClean="0">
                <a:solidFill>
                  <a:srgbClr val="FF0000"/>
                </a:solidFill>
              </a:rPr>
              <a:t>crossover</a:t>
            </a:r>
            <a:r>
              <a:rPr lang="en-US" dirty="0" smtClean="0"/>
              <a:t> and </a:t>
            </a:r>
            <a:r>
              <a:rPr lang="en-US" dirty="0" smtClean="0">
                <a:solidFill>
                  <a:srgbClr val="FF0000"/>
                </a:solidFill>
              </a:rPr>
              <a:t>mutation </a:t>
            </a:r>
            <a:r>
              <a:rPr lang="en-US" dirty="0" smtClean="0"/>
              <a:t>to solve a problem.</a:t>
            </a:r>
          </a:p>
          <a:p>
            <a:endParaRPr lang="en-US" dirty="0" smtClean="0"/>
          </a:p>
          <a:p>
            <a:r>
              <a:rPr lang="en-US" dirty="0" smtClean="0"/>
              <a:t>3. The algorithm reflects the process of natural selection where the fittest individuals are selected for reproduction in order to produce offspring of the next generation.</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2</a:t>
            </a:fld>
            <a:endParaRPr lang="en-GB"/>
          </a:p>
        </p:txBody>
      </p:sp>
    </p:spTree>
    <p:extLst>
      <p:ext uri="{BB962C8B-B14F-4D97-AF65-F5344CB8AC3E}">
        <p14:creationId xmlns:p14="http://schemas.microsoft.com/office/powerpoint/2010/main" val="7219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So how does it work?</a:t>
            </a:r>
          </a:p>
          <a:p>
            <a:pPr marL="0" indent="0">
              <a:buFont typeface="+mj-lt"/>
              <a:buNone/>
            </a:pPr>
            <a:endParaRPr lang="en-US" dirty="0" smtClean="0"/>
          </a:p>
          <a:p>
            <a:pPr marL="457200" indent="-457200">
              <a:buFont typeface="+mj-lt"/>
              <a:buAutoNum type="arabicPeriod"/>
            </a:pPr>
            <a:r>
              <a:rPr lang="en-US" strike="sngStrike" dirty="0" smtClean="0"/>
              <a:t>The algorithm starts by creating a random initial population.</a:t>
            </a:r>
          </a:p>
          <a:p>
            <a:pPr marL="457200" indent="-457200">
              <a:buFont typeface="+mj-lt"/>
              <a:buAutoNum type="arabicPeriod"/>
            </a:pPr>
            <a:r>
              <a:rPr lang="en-US" strike="noStrike" dirty="0" smtClean="0"/>
              <a:t>This score can then determine the probability of that individuals’ selection for reproduction.</a:t>
            </a:r>
          </a:p>
          <a:p>
            <a:pPr marL="457200" indent="-457200">
              <a:buFont typeface="+mj-lt"/>
              <a:buAutoNum type="arabicPeriod" startAt="3"/>
            </a:pPr>
            <a:r>
              <a:rPr lang="en-US" strike="sngStrike" dirty="0" smtClean="0"/>
              <a:t>Selection</a:t>
            </a:r>
            <a:r>
              <a:rPr lang="en-US" strike="sngStrike" baseline="0" dirty="0" smtClean="0"/>
              <a:t> phase. T</a:t>
            </a:r>
            <a:r>
              <a:rPr lang="en-US" strike="sngStrike" dirty="0" smtClean="0"/>
              <a:t>he fittest individuals are selected and they are allowed to pass their genes to the next generation.</a:t>
            </a:r>
          </a:p>
          <a:p>
            <a:pPr marL="457200" indent="-457200">
              <a:buFont typeface="+mj-lt"/>
              <a:buAutoNum type="arabicPeriod" startAt="3"/>
            </a:pPr>
            <a:r>
              <a:rPr lang="en-GB" dirty="0" smtClean="0"/>
              <a:t>This creates new offspring which is then added to the population.</a:t>
            </a:r>
          </a:p>
          <a:p>
            <a:pPr marL="457200" indent="-457200">
              <a:buFont typeface="+mj-lt"/>
              <a:buAutoNum type="arabicPeriod" startAt="3"/>
            </a:pPr>
            <a:r>
              <a:rPr lang="en-GB" dirty="0" smtClean="0"/>
              <a:t>This maintains diversity within population and prevents premature convergence.</a:t>
            </a:r>
          </a:p>
          <a:p>
            <a:pPr marL="457200" indent="-457200">
              <a:buFont typeface="+mj-lt"/>
              <a:buAutoNum type="arabicPeriod" startAt="3"/>
            </a:pPr>
            <a:r>
              <a:rPr lang="en-GB" strike="sngStrike" dirty="0" smtClean="0"/>
              <a:t>Best </a:t>
            </a:r>
            <a:r>
              <a:rPr lang="en-GB" strike="sngStrike" dirty="0" err="1" smtClean="0"/>
              <a:t>offsprings</a:t>
            </a:r>
            <a:r>
              <a:rPr lang="en-GB" strike="sngStrike" dirty="0" smtClean="0"/>
              <a:t> created are placed</a:t>
            </a:r>
            <a:r>
              <a:rPr lang="en-GB" strike="sngStrike" baseline="0" dirty="0" smtClean="0"/>
              <a:t> back into the population.</a:t>
            </a:r>
            <a:endParaRPr lang="en-GB" strike="sngStrike" dirty="0" smtClean="0"/>
          </a:p>
          <a:p>
            <a:pPr marL="457200" marR="0" indent="-4572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The algorithm stops when newer generations do not produce offspring which is significantly different from previous generations i.e. fitness criteria is met.</a:t>
            </a:r>
          </a:p>
          <a:p>
            <a:pPr marL="457200" indent="-457200">
              <a:buFont typeface="+mj-lt"/>
              <a:buAutoNum type="arabicPeriod" startAt="3"/>
            </a:pP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3</a:t>
            </a:fld>
            <a:endParaRPr lang="en-GB"/>
          </a:p>
        </p:txBody>
      </p:sp>
    </p:spTree>
    <p:extLst>
      <p:ext uri="{BB962C8B-B14F-4D97-AF65-F5344CB8AC3E}">
        <p14:creationId xmlns:p14="http://schemas.microsoft.com/office/powerpoint/2010/main" val="176001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a:t>
            </a:r>
            <a:r>
              <a:rPr lang="en-GB" baseline="0" dirty="0" smtClean="0"/>
              <a:t> lets get back to paper!</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NOTE: THIS STUDY TAKES PLACE IN 1996</a:t>
            </a:r>
          </a:p>
          <a:p>
            <a:endParaRPr lang="en-GB" baseline="0" dirty="0" smtClean="0"/>
          </a:p>
          <a:p>
            <a:r>
              <a:rPr lang="en-GB" baseline="0" dirty="0" smtClean="0"/>
              <a:t>1. Study starts by stating that GAs arouse interest because of their flexibility in solving problems which traditional optimisation methods and machine learning find difficult to do so.	</a:t>
            </a:r>
          </a:p>
          <a:p>
            <a:r>
              <a:rPr lang="en-GB" baseline="0" dirty="0" smtClean="0"/>
              <a:t>2. However there are some problems:</a:t>
            </a:r>
          </a:p>
          <a:p>
            <a:r>
              <a:rPr lang="en-GB" baseline="0" dirty="0" smtClean="0"/>
              <a:t>	2.1. Due to their iterative problem solving, they require a lot of power</a:t>
            </a:r>
          </a:p>
          <a:p>
            <a:r>
              <a:rPr lang="en-GB" baseline="0" dirty="0" smtClean="0"/>
              <a:t>	2.2. </a:t>
            </a:r>
            <a:r>
              <a:rPr lang="en-GB" dirty="0" smtClean="0"/>
              <a:t>Traditional microprocessors are not very efficient in running genetic algorithms. This is because genetic algorithms need large memory banks to store population. </a:t>
            </a:r>
          </a:p>
          <a:p>
            <a:r>
              <a:rPr lang="en-GB" dirty="0" smtClean="0"/>
              <a:t>	2.3. Also</a:t>
            </a:r>
            <a:r>
              <a:rPr lang="en-GB" baseline="0" dirty="0" smtClean="0"/>
              <a:t>, by using traditional microprocessors, it is difficult to exploit the inherent parallelism in GAs</a:t>
            </a:r>
            <a:endParaRPr lang="en-GB" dirty="0" smtClean="0"/>
          </a:p>
          <a:p>
            <a:r>
              <a:rPr lang="en-GB" dirty="0" smtClean="0"/>
              <a:t>	2.4. Good high-speed random number generation has also been difficult to implement.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4</a:t>
            </a:fld>
            <a:endParaRPr lang="en-GB"/>
          </a:p>
        </p:txBody>
      </p:sp>
    </p:spTree>
    <p:extLst>
      <p:ext uri="{BB962C8B-B14F-4D97-AF65-F5344CB8AC3E}">
        <p14:creationId xmlns:p14="http://schemas.microsoft.com/office/powerpoint/2010/main" val="91537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However,</a:t>
            </a:r>
            <a:r>
              <a:rPr lang="en-GB" baseline="0" dirty="0" smtClean="0"/>
              <a:t> things GOT better!!!</a:t>
            </a:r>
          </a:p>
          <a:p>
            <a:endParaRPr lang="en-GB" baseline="0" dirty="0" smtClean="0"/>
          </a:p>
          <a:p>
            <a:r>
              <a:rPr lang="en-GB" baseline="0" dirty="0" smtClean="0"/>
              <a:t>1. </a:t>
            </a:r>
            <a:r>
              <a:rPr lang="en-GB" dirty="0" smtClean="0"/>
              <a:t>Complexity of programmable hardware has been evolving to the phase where large high-speed digital systems can be implemented on a single programmable chip.</a:t>
            </a:r>
          </a:p>
          <a:p>
            <a:endParaRPr lang="en-GB" dirty="0" smtClean="0"/>
          </a:p>
          <a:p>
            <a:r>
              <a:rPr lang="en-GB" dirty="0" smtClean="0"/>
              <a:t>2. Several FPGA families like XC4000E family from Xilinx and 10k family from ALTERA, now allow users to implement blocks of SRAM to their FPGA designs.</a:t>
            </a:r>
            <a:endParaRPr lang="en-GB" baseline="0" dirty="0" smtClean="0"/>
          </a:p>
        </p:txBody>
      </p:sp>
      <p:sp>
        <p:nvSpPr>
          <p:cNvPr id="4" name="Slide Number Placeholder 3"/>
          <p:cNvSpPr>
            <a:spLocks noGrp="1"/>
          </p:cNvSpPr>
          <p:nvPr>
            <p:ph type="sldNum" sz="quarter" idx="10"/>
          </p:nvPr>
        </p:nvSpPr>
        <p:spPr/>
        <p:txBody>
          <a:bodyPr/>
          <a:lstStyle/>
          <a:p>
            <a:fld id="{39E26891-37C5-7942-974E-9118BF2845D1}" type="slidenum">
              <a:rPr lang="en-GB" smtClean="0"/>
              <a:t>5</a:t>
            </a:fld>
            <a:endParaRPr lang="en-GB"/>
          </a:p>
        </p:txBody>
      </p:sp>
    </p:spTree>
    <p:extLst>
      <p:ext uri="{BB962C8B-B14F-4D97-AF65-F5344CB8AC3E}">
        <p14:creationId xmlns:p14="http://schemas.microsoft.com/office/powerpoint/2010/main" val="73356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trike="sngStrike" dirty="0" smtClean="0"/>
              <a:t>As mentioned previously, the potential benefit of using genetic algorithm hardware is that it allows </a:t>
            </a:r>
            <a:r>
              <a:rPr lang="en-GB" b="1" strike="sngStrike" dirty="0" smtClean="0"/>
              <a:t>both</a:t>
            </a:r>
            <a:r>
              <a:rPr lang="en-GB" strike="sngStrike" dirty="0" smtClean="0"/>
              <a:t> the GREAT</a:t>
            </a:r>
            <a:r>
              <a:rPr lang="en-GB" strike="sngStrike" baseline="0" dirty="0" smtClean="0"/>
              <a:t> PARALLELISM </a:t>
            </a:r>
            <a:r>
              <a:rPr lang="en-GB" strike="sngStrike" dirty="0" smtClean="0"/>
              <a:t>and EXTREMELY</a:t>
            </a:r>
            <a:r>
              <a:rPr lang="en-GB" strike="sngStrike" baseline="0" dirty="0" smtClean="0"/>
              <a:t> EFFICIENT ATOMIC OPERATIONS </a:t>
            </a:r>
            <a:r>
              <a:rPr lang="en-GB" strike="sngStrike" dirty="0" smtClean="0"/>
              <a:t>just suited for random number generation, crossover, mutation and fitness evaluation.</a:t>
            </a:r>
          </a:p>
          <a:p>
            <a:pPr marL="228600" indent="-228600">
              <a:buAutoNum type="arabicPeriod"/>
            </a:pPr>
            <a:endParaRPr lang="en-GB" dirty="0" smtClean="0"/>
          </a:p>
          <a:p>
            <a:pPr marL="228600" indent="-228600">
              <a:buAutoNum type="arabicPeriod"/>
            </a:pPr>
            <a:r>
              <a:rPr lang="en-GB" strike="sngStrike" dirty="0" smtClean="0"/>
              <a:t>On</a:t>
            </a:r>
            <a:r>
              <a:rPr lang="en-GB" strike="sngStrike" baseline="0" dirty="0" smtClean="0"/>
              <a:t> population level parallelism (random number generation), GA may be parallelised by dividing the original population into many subpopulations.</a:t>
            </a:r>
          </a:p>
          <a:p>
            <a:pPr marL="685800" lvl="1" indent="-228600">
              <a:buAutoNum type="arabicPeriod"/>
            </a:pPr>
            <a:r>
              <a:rPr lang="en-GB" strike="sngStrike" baseline="0" dirty="0" smtClean="0"/>
              <a:t>Subpopulations will exchange the fittest individuals between each other.</a:t>
            </a:r>
          </a:p>
          <a:p>
            <a:pPr marL="685800" lvl="1" indent="-228600">
              <a:buAutoNum type="arabicPeriod"/>
            </a:pPr>
            <a:r>
              <a:rPr lang="en-GB" strike="sngStrike" baseline="0" dirty="0" smtClean="0"/>
              <a:t>This means you can run multiple GA algorithms at the same time.</a:t>
            </a:r>
          </a:p>
          <a:p>
            <a:pPr marL="685800" lvl="1" indent="-228600">
              <a:buAutoNum type="arabicPeriod"/>
            </a:pPr>
            <a:r>
              <a:rPr lang="en-GB" strike="sngStrike" baseline="0" dirty="0" smtClean="0"/>
              <a:t>Population may be the same for all processes, meaning solution is searched among many separate processes for the same problem</a:t>
            </a:r>
            <a:endParaRPr lang="en-GB" strike="sngStrike" dirty="0" smtClean="0"/>
          </a:p>
          <a:p>
            <a:pPr marL="228600" indent="-228600">
              <a:buAutoNum type="arabicPeriod"/>
            </a:pPr>
            <a:endParaRPr lang="en-GB" dirty="0" smtClean="0"/>
          </a:p>
          <a:p>
            <a:pPr marL="228600" indent="-228600">
              <a:buAutoNum type="arabicPeriod"/>
            </a:pPr>
            <a:r>
              <a:rPr lang="en-GB" dirty="0" smtClean="0"/>
              <a:t>On</a:t>
            </a:r>
            <a:r>
              <a:rPr lang="en-GB" baseline="0" dirty="0" smtClean="0"/>
              <a:t> phase level parallelism</a:t>
            </a:r>
            <a:r>
              <a:rPr lang="en-GB" dirty="0" smtClean="0"/>
              <a:t>, the fitness evaluation</a:t>
            </a:r>
            <a:r>
              <a:rPr lang="en-GB" baseline="0" dirty="0" smtClean="0"/>
              <a:t> test</a:t>
            </a:r>
            <a:r>
              <a:rPr lang="is-IS" baseline="0" dirty="0" smtClean="0"/>
              <a:t>… fitness of an individual is not dependent on the fitness of other individuals, all individuals can be evaluated in a truly parallel fashion – you can perform tasks simultaneously!</a:t>
            </a:r>
          </a:p>
          <a:p>
            <a:pPr marL="228600" indent="-228600">
              <a:buAutoNum type="arabicPeriod"/>
            </a:pPr>
            <a:endParaRPr lang="is-IS" baseline="0" dirty="0" smtClean="0"/>
          </a:p>
          <a:p>
            <a:pPr marL="228600" indent="-228600">
              <a:buAutoNum type="arabicPeriod"/>
            </a:pPr>
            <a:r>
              <a:rPr lang="is-IS" baseline="0" dirty="0" smtClean="0"/>
              <a:t>We can improve performance a little by adjusting algorithm and software, but for significant performance gains / time reductions we need to improve hardware.</a:t>
            </a:r>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6</a:t>
            </a:fld>
            <a:endParaRPr lang="en-GB"/>
          </a:p>
        </p:txBody>
      </p:sp>
    </p:spTree>
    <p:extLst>
      <p:ext uri="{BB962C8B-B14F-4D97-AF65-F5344CB8AC3E}">
        <p14:creationId xmlns:p14="http://schemas.microsoft.com/office/powerpoint/2010/main" val="23370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trike="noStrike" baseline="0" dirty="0" smtClean="0"/>
          </a:p>
          <a:p>
            <a:pPr marL="171450" indent="-171450">
              <a:buFont typeface="Arial" charset="0"/>
              <a:buChar char="•"/>
            </a:pPr>
            <a:r>
              <a:rPr lang="en-GB" strike="noStrike" dirty="0" smtClean="0"/>
              <a:t>These</a:t>
            </a:r>
            <a:r>
              <a:rPr lang="en-GB" strike="noStrike" baseline="0" dirty="0" smtClean="0"/>
              <a:t> systems are still used because of </a:t>
            </a:r>
          </a:p>
          <a:p>
            <a:pPr marL="628650" lvl="1" indent="-171450">
              <a:buFont typeface="Arial" charset="0"/>
              <a:buChar char="•"/>
            </a:pPr>
            <a:r>
              <a:rPr lang="en-GB" strike="noStrike" baseline="0" dirty="0" smtClean="0"/>
              <a:t>Established programming tools </a:t>
            </a:r>
          </a:p>
          <a:p>
            <a:pPr marL="628650" lvl="1" indent="-171450">
              <a:buFont typeface="Arial" charset="0"/>
              <a:buChar char="•"/>
            </a:pPr>
            <a:r>
              <a:rPr lang="en-GB" strike="noStrike" baseline="0" dirty="0" smtClean="0"/>
              <a:t>Good cost / performance ratio</a:t>
            </a:r>
          </a:p>
          <a:p>
            <a:pPr marL="628650" lvl="1" indent="-171450">
              <a:buFont typeface="Arial" charset="0"/>
              <a:buChar char="•"/>
            </a:pPr>
            <a:r>
              <a:rPr lang="en-GB" strike="noStrike" baseline="0" dirty="0" smtClean="0"/>
              <a:t>Ease of use</a:t>
            </a:r>
          </a:p>
          <a:p>
            <a:pPr marL="171450" lvl="0" indent="-171450">
              <a:buFont typeface="Arial" charset="0"/>
              <a:buChar char="•"/>
            </a:pPr>
            <a:endParaRPr lang="en-GB" baseline="0" dirty="0" smtClean="0"/>
          </a:p>
          <a:p>
            <a:pPr marL="171450" lvl="0" indent="-171450">
              <a:buFont typeface="Arial" charset="0"/>
              <a:buChar char="•"/>
            </a:pPr>
            <a:r>
              <a:rPr lang="en-GB" baseline="0" dirty="0" smtClean="0"/>
              <a:t>They use Genetic Algorithm Parallel Accelerator system – multi processor system with programmable processing units</a:t>
            </a:r>
          </a:p>
          <a:p>
            <a:pPr marL="628650" lvl="1" indent="-171450">
              <a:buFont typeface="Arial" charset="0"/>
              <a:buChar char="•"/>
            </a:pPr>
            <a:r>
              <a:rPr lang="en-GB" baseline="0" dirty="0" smtClean="0"/>
              <a:t>Very good cost / performance ratio is gained by use of Digital Signal Processors and FPGA chips</a:t>
            </a:r>
          </a:p>
          <a:p>
            <a:pPr marL="628650" lvl="1" indent="-171450">
              <a:buFont typeface="Arial" charset="0"/>
              <a:buChar char="•"/>
            </a:pPr>
            <a:endParaRPr lang="en-GB" baseline="0" dirty="0" smtClean="0"/>
          </a:p>
          <a:p>
            <a:pPr marL="171450" lvl="0" indent="-171450">
              <a:buFont typeface="Arial" charset="0"/>
              <a:buChar char="•"/>
            </a:pPr>
            <a:r>
              <a:rPr lang="en-GB" baseline="0" dirty="0" smtClean="0"/>
              <a:t>Their results show that special hardware accelerate GA computation, and significant speedups can be obtained by GAPA.</a:t>
            </a:r>
          </a:p>
          <a:p>
            <a:pPr marL="457200" lvl="1" indent="0">
              <a:buFont typeface="Arial" charset="0"/>
              <a:buNone/>
            </a:pPr>
            <a:endParaRPr lang="en-GB" baseline="0" dirty="0" smtClean="0"/>
          </a:p>
        </p:txBody>
      </p:sp>
      <p:sp>
        <p:nvSpPr>
          <p:cNvPr id="4" name="Slide Number Placeholder 3"/>
          <p:cNvSpPr>
            <a:spLocks noGrp="1"/>
          </p:cNvSpPr>
          <p:nvPr>
            <p:ph type="sldNum" sz="quarter" idx="10"/>
          </p:nvPr>
        </p:nvSpPr>
        <p:spPr/>
        <p:txBody>
          <a:bodyPr/>
          <a:lstStyle/>
          <a:p>
            <a:fld id="{39E26891-37C5-7942-974E-9118BF2845D1}" type="slidenum">
              <a:rPr lang="en-GB" smtClean="0"/>
              <a:t>7</a:t>
            </a:fld>
            <a:endParaRPr lang="en-GB"/>
          </a:p>
        </p:txBody>
      </p:sp>
    </p:spTree>
    <p:extLst>
      <p:ext uri="{BB962C8B-B14F-4D97-AF65-F5344CB8AC3E}">
        <p14:creationId xmlns:p14="http://schemas.microsoft.com/office/powerpoint/2010/main" val="199930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dirty="0" smtClean="0"/>
              <a:t>Research paper has selected the ALTERA’s 10k (FLEX 10K50) family for their implementation because of their good availability.</a:t>
            </a:r>
          </a:p>
          <a:p>
            <a:pPr marL="171450" indent="-171450">
              <a:buFont typeface="Arial" charset="0"/>
              <a:buChar char="•"/>
            </a:pPr>
            <a:endParaRPr lang="en-GB" dirty="0" smtClean="0"/>
          </a:p>
          <a:p>
            <a:pPr marL="171450" indent="-171450">
              <a:buFont typeface="Arial" charset="0"/>
              <a:buChar char="•"/>
            </a:pPr>
            <a:r>
              <a:rPr lang="en-GB" dirty="0" smtClean="0"/>
              <a:t>Design efficiency of 10k family seems to be better than standard gate arrays or other RAM based FPGA families.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GB" dirty="0" smtClean="0"/>
              <a:t>Their hardware consists of a Pentium microprocessor based base unit which has four high speed Peripheral Component Interconnect (PCI) bus slot available.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GB" dirty="0" smtClean="0"/>
              <a:t>Which</a:t>
            </a:r>
            <a:r>
              <a:rPr lang="en-GB" baseline="0" dirty="0" smtClean="0"/>
              <a:t> is good for parallelism.</a:t>
            </a:r>
            <a:endParaRPr lang="en-GB" dirty="0" smtClean="0"/>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8</a:t>
            </a:fld>
            <a:endParaRPr lang="en-GB"/>
          </a:p>
        </p:txBody>
      </p:sp>
    </p:spTree>
    <p:extLst>
      <p:ext uri="{BB962C8B-B14F-4D97-AF65-F5344CB8AC3E}">
        <p14:creationId xmlns:p14="http://schemas.microsoft.com/office/powerpoint/2010/main" val="408661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trike="sngStrike" dirty="0" smtClean="0"/>
              <a:t>Due to the easy reconfigurability of programmable logic devices, experimenting with variable population size and various fitness functions are made extremely easy.</a:t>
            </a:r>
          </a:p>
          <a:p>
            <a:pPr marL="628650" lvl="1" indent="-171450">
              <a:buFont typeface="Arial" panose="020B0604020202020204" pitchFamily="34" charset="0"/>
              <a:buChar char="•"/>
            </a:pPr>
            <a:r>
              <a:rPr lang="en-GB" strike="sngStrike" dirty="0" smtClean="0"/>
              <a:t>(crossover point,</a:t>
            </a:r>
            <a:r>
              <a:rPr lang="en-GB" strike="sngStrike" baseline="0" dirty="0" smtClean="0"/>
              <a:t> mutation rate)</a:t>
            </a:r>
            <a:endParaRPr lang="en-GB" strike="sngStrike" dirty="0" smtClean="0"/>
          </a:p>
          <a:p>
            <a:pPr marL="171450" indent="-171450">
              <a:buFont typeface="Arial" panose="020B0604020202020204" pitchFamily="34" charset="0"/>
              <a:buChar char="•"/>
            </a:pPr>
            <a:endParaRPr lang="en-GB" strike="sngStrike" dirty="0" smtClean="0"/>
          </a:p>
          <a:p>
            <a:pPr marL="171450" indent="-171450">
              <a:buFont typeface="Arial" panose="020B0604020202020204" pitchFamily="34" charset="0"/>
              <a:buChar char="•"/>
            </a:pPr>
            <a:r>
              <a:rPr lang="en-GB" strike="sngStrike" dirty="0" smtClean="0"/>
              <a:t>This is done by rewriting AHDL code on the host computer then reprogramming the chip on the fly through PCI bus.</a:t>
            </a:r>
          </a:p>
          <a:p>
            <a:endParaRPr lang="en-GB" dirty="0"/>
          </a:p>
        </p:txBody>
      </p:sp>
      <p:sp>
        <p:nvSpPr>
          <p:cNvPr id="4" name="Slide Number Placeholder 3"/>
          <p:cNvSpPr>
            <a:spLocks noGrp="1"/>
          </p:cNvSpPr>
          <p:nvPr>
            <p:ph type="sldNum" sz="quarter" idx="10"/>
          </p:nvPr>
        </p:nvSpPr>
        <p:spPr/>
        <p:txBody>
          <a:bodyPr/>
          <a:lstStyle/>
          <a:p>
            <a:fld id="{39E26891-37C5-7942-974E-9118BF2845D1}" type="slidenum">
              <a:rPr lang="en-GB" smtClean="0"/>
              <a:t>9</a:t>
            </a:fld>
            <a:endParaRPr lang="en-GB"/>
          </a:p>
        </p:txBody>
      </p:sp>
    </p:spTree>
    <p:extLst>
      <p:ext uri="{BB962C8B-B14F-4D97-AF65-F5344CB8AC3E}">
        <p14:creationId xmlns:p14="http://schemas.microsoft.com/office/powerpoint/2010/main" val="181860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owardsdatascience.com/introduction-to-genetic-algorithms-including-example-code-e396e98d8bf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1.wdp"/><Relationship Id="rId5" Type="http://schemas.openxmlformats.org/officeDocument/2006/relationships/image" Target="../media/image6.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Hardware implementation of genetic algorithm</a:t>
            </a:r>
            <a:endParaRPr lang="en-US" dirty="0"/>
          </a:p>
        </p:txBody>
      </p:sp>
      <p:sp>
        <p:nvSpPr>
          <p:cNvPr id="3" name="Subtitle 2"/>
          <p:cNvSpPr>
            <a:spLocks noGrp="1"/>
          </p:cNvSpPr>
          <p:nvPr>
            <p:ph type="subTitle" idx="1"/>
          </p:nvPr>
        </p:nvSpPr>
        <p:spPr/>
        <p:txBody>
          <a:bodyPr>
            <a:normAutofit fontScale="92500" lnSpcReduction="10000"/>
          </a:bodyPr>
          <a:lstStyle/>
          <a:p>
            <a:r>
              <a:rPr lang="en-US" sz="2800" dirty="0" smtClean="0"/>
              <a:t>Paper by: Matti Tommiska &amp; </a:t>
            </a:r>
            <a:r>
              <a:rPr lang="en-US" sz="2800" dirty="0" err="1" smtClean="0"/>
              <a:t>Jarkko</a:t>
            </a:r>
            <a:r>
              <a:rPr lang="en-US" sz="2800" dirty="0" smtClean="0"/>
              <a:t> Vuori</a:t>
            </a:r>
          </a:p>
          <a:p>
            <a:endParaRPr lang="en-US" sz="2800" dirty="0"/>
          </a:p>
          <a:p>
            <a:r>
              <a:rPr lang="en-US" sz="2800" dirty="0" smtClean="0"/>
              <a:t>Presentation by: Huseyin Sert</a:t>
            </a:r>
            <a:endParaRPr lang="en-US" sz="2800" dirty="0"/>
          </a:p>
        </p:txBody>
      </p:sp>
    </p:spTree>
    <p:extLst>
      <p:ext uri="{BB962C8B-B14F-4D97-AF65-F5344CB8AC3E}">
        <p14:creationId xmlns:p14="http://schemas.microsoft.com/office/powerpoint/2010/main" val="36316471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Four stages: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531" r="11928"/>
          <a:stretch/>
        </p:blipFill>
        <p:spPr>
          <a:xfrm>
            <a:off x="5551000" y="2249487"/>
            <a:ext cx="5496411" cy="3892442"/>
          </a:xfrm>
          <a:prstGeom prst="rect">
            <a:avLst/>
          </a:prstGeom>
        </p:spPr>
      </p:pic>
      <p:sp>
        <p:nvSpPr>
          <p:cNvPr id="5" name="Content Placeholder 2"/>
          <p:cNvSpPr>
            <a:spLocks noGrp="1"/>
          </p:cNvSpPr>
          <p:nvPr>
            <p:ph idx="1"/>
          </p:nvPr>
        </p:nvSpPr>
        <p:spPr>
          <a:xfrm>
            <a:off x="1141412" y="2249487"/>
            <a:ext cx="4284028" cy="3541714"/>
          </a:xfrm>
        </p:spPr>
        <p:txBody>
          <a:bodyPr>
            <a:normAutofit fontScale="62500" lnSpcReduction="20000"/>
          </a:bodyPr>
          <a:lstStyle/>
          <a:p>
            <a:r>
              <a:rPr lang="en-GB" dirty="0"/>
              <a:t>1. G</a:t>
            </a:r>
            <a:r>
              <a:rPr lang="en-GB" dirty="0" smtClean="0"/>
              <a:t>enetic </a:t>
            </a:r>
            <a:r>
              <a:rPr lang="en-GB" dirty="0"/>
              <a:t>algorithm is run in a pipelined fashion</a:t>
            </a:r>
            <a:r>
              <a:rPr lang="en-GB" dirty="0" smtClean="0"/>
              <a:t>.</a:t>
            </a:r>
            <a:endParaRPr lang="en-GB" dirty="0"/>
          </a:p>
          <a:p>
            <a:r>
              <a:rPr lang="en-GB" dirty="0"/>
              <a:t>2. The pipeline is made up of </a:t>
            </a:r>
            <a:r>
              <a:rPr lang="en-GB" dirty="0" smtClean="0"/>
              <a:t>four stages </a:t>
            </a:r>
            <a:r>
              <a:rPr lang="en-GB" dirty="0"/>
              <a:t>which are </a:t>
            </a:r>
            <a:r>
              <a:rPr lang="en-GB" dirty="0" smtClean="0"/>
              <a:t>separated by register banks.</a:t>
            </a:r>
            <a:endParaRPr lang="en-GB" dirty="0">
              <a:solidFill>
                <a:srgbClr val="FF0000"/>
              </a:solidFill>
            </a:endParaRPr>
          </a:p>
          <a:p>
            <a:r>
              <a:rPr lang="en-GB" dirty="0"/>
              <a:t>3. Register banks are necessary for the synchronisation of the pipeline and they preserve the addresses of the chromosomes</a:t>
            </a:r>
            <a:r>
              <a:rPr lang="en-GB" dirty="0" smtClean="0"/>
              <a:t>.</a:t>
            </a:r>
            <a:endParaRPr lang="en-GB" dirty="0"/>
          </a:p>
          <a:p>
            <a:r>
              <a:rPr lang="en-GB" dirty="0"/>
              <a:t>4. This guarantees that the same RAM addresses which the chromosomes were read from are ALSO written to AFTER the pipeline has processed AND evaluated the chromosomes and their </a:t>
            </a:r>
            <a:r>
              <a:rPr lang="en-GB" dirty="0" err="1"/>
              <a:t>offsprings</a:t>
            </a:r>
            <a:r>
              <a:rPr lang="en-GB" dirty="0"/>
              <a:t> (their fitness).</a:t>
            </a:r>
          </a:p>
        </p:txBody>
      </p:sp>
    </p:spTree>
    <p:extLst>
      <p:ext uri="{BB962C8B-B14F-4D97-AF65-F5344CB8AC3E}">
        <p14:creationId xmlns:p14="http://schemas.microsoft.com/office/powerpoint/2010/main" val="39951702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First Stage: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530" r="69298"/>
          <a:stretch/>
        </p:blipFill>
        <p:spPr>
          <a:xfrm>
            <a:off x="7599257" y="2249487"/>
            <a:ext cx="1581320" cy="3892442"/>
          </a:xfrm>
          <a:prstGeom prst="rect">
            <a:avLst/>
          </a:prstGeom>
        </p:spPr>
      </p:pic>
      <p:sp>
        <p:nvSpPr>
          <p:cNvPr id="5" name="Content Placeholder 2"/>
          <p:cNvSpPr>
            <a:spLocks noGrp="1"/>
          </p:cNvSpPr>
          <p:nvPr>
            <p:ph idx="1"/>
          </p:nvPr>
        </p:nvSpPr>
        <p:spPr>
          <a:xfrm>
            <a:off x="1141411" y="2249487"/>
            <a:ext cx="6457845" cy="3541714"/>
          </a:xfrm>
        </p:spPr>
        <p:txBody>
          <a:bodyPr>
            <a:normAutofit/>
          </a:bodyPr>
          <a:lstStyle/>
          <a:p>
            <a:pPr marL="171450" indent="-171450">
              <a:buFont typeface="Arial" charset="0"/>
              <a:buChar char="•"/>
            </a:pPr>
            <a:r>
              <a:rPr lang="en-GB" dirty="0"/>
              <a:t>At first stage of the pipeline, two chromosome are selected randomly from the 32x32 RAM block</a:t>
            </a:r>
            <a:r>
              <a:rPr lang="en-GB" dirty="0" smtClean="0"/>
              <a:t>.</a:t>
            </a:r>
          </a:p>
          <a:p>
            <a:pPr marL="171450" indent="-171450">
              <a:buFont typeface="Arial" charset="0"/>
              <a:buChar char="•"/>
            </a:pPr>
            <a:endParaRPr lang="en-GB" dirty="0"/>
          </a:p>
          <a:p>
            <a:pPr marL="171450" indent="-171450">
              <a:buFont typeface="Arial" charset="0"/>
              <a:buChar char="•"/>
            </a:pPr>
            <a:r>
              <a:rPr lang="en-GB" dirty="0"/>
              <a:t>The RAM is implemented as a synchronous memory with separate read and write ports.</a:t>
            </a:r>
          </a:p>
        </p:txBody>
      </p:sp>
    </p:spTree>
    <p:extLst>
      <p:ext uri="{BB962C8B-B14F-4D97-AF65-F5344CB8AC3E}">
        <p14:creationId xmlns:p14="http://schemas.microsoft.com/office/powerpoint/2010/main" val="10830494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Second Stage: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0934" t="-626" r="44644" b="626"/>
          <a:stretch/>
        </p:blipFill>
        <p:spPr>
          <a:xfrm>
            <a:off x="7440760"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lnSpcReduction="10000"/>
          </a:bodyPr>
          <a:lstStyle/>
          <a:p>
            <a:pPr marL="171450" indent="-171450">
              <a:buFont typeface="Arial" charset="0"/>
              <a:buChar char="•"/>
            </a:pPr>
            <a:r>
              <a:rPr lang="en-GB" dirty="0"/>
              <a:t>Crossover point between the two chromosomes is selected at random and the produced </a:t>
            </a:r>
            <a:r>
              <a:rPr lang="en-GB" dirty="0" err="1"/>
              <a:t>offsprings</a:t>
            </a:r>
            <a:r>
              <a:rPr lang="en-GB" dirty="0"/>
              <a:t> are subjected to mutation</a:t>
            </a:r>
            <a:r>
              <a:rPr lang="en-GB" dirty="0" smtClean="0"/>
              <a:t>.</a:t>
            </a:r>
            <a:endParaRPr lang="en-GB" dirty="0"/>
          </a:p>
          <a:p>
            <a:pPr marL="171450" indent="-171450">
              <a:buFont typeface="Arial" charset="0"/>
              <a:buChar char="•"/>
            </a:pPr>
            <a:r>
              <a:rPr lang="en-GB" dirty="0"/>
              <a:t>This is implemented as an inversion of a randomly selected bit in the 32-bit long chromosome.</a:t>
            </a:r>
          </a:p>
          <a:p>
            <a:pPr marL="628650" lvl="1" indent="-171450">
              <a:buFont typeface="Arial" charset="0"/>
              <a:buChar char="•"/>
            </a:pPr>
            <a:r>
              <a:rPr lang="en-GB" dirty="0"/>
              <a:t>In this design, chromosomes were subjected to mutation with a probability of 3.1%.</a:t>
            </a:r>
          </a:p>
        </p:txBody>
      </p:sp>
    </p:spTree>
    <p:extLst>
      <p:ext uri="{BB962C8B-B14F-4D97-AF65-F5344CB8AC3E}">
        <p14:creationId xmlns:p14="http://schemas.microsoft.com/office/powerpoint/2010/main" val="41433727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Third Stage: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9514" t="-313" r="26064" b="313"/>
          <a:stretch/>
        </p:blipFill>
        <p:spPr>
          <a:xfrm>
            <a:off x="7416376"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fontScale="92500" lnSpcReduction="20000"/>
          </a:bodyPr>
          <a:lstStyle/>
          <a:p>
            <a:pPr marL="171450" indent="-171450">
              <a:buFont typeface="Arial" charset="0"/>
              <a:buChar char="•"/>
            </a:pPr>
            <a:r>
              <a:rPr lang="en-GB" dirty="0"/>
              <a:t>At the third stage, the four chromosomes, original two and their </a:t>
            </a:r>
            <a:r>
              <a:rPr lang="en-GB" dirty="0" err="1"/>
              <a:t>offsprings</a:t>
            </a:r>
            <a:r>
              <a:rPr lang="en-GB" dirty="0"/>
              <a:t> are evaluated</a:t>
            </a:r>
            <a:r>
              <a:rPr lang="en-GB" dirty="0" smtClean="0"/>
              <a:t>.</a:t>
            </a:r>
            <a:endParaRPr lang="en-GB" dirty="0"/>
          </a:p>
          <a:p>
            <a:pPr marL="171450" indent="-171450">
              <a:buFont typeface="Arial" charset="0"/>
              <a:buChar char="•"/>
            </a:pPr>
            <a:r>
              <a:rPr lang="en-GB" dirty="0"/>
              <a:t>Chromosomes are compared with each other</a:t>
            </a:r>
            <a:r>
              <a:rPr lang="en-GB" dirty="0" smtClean="0"/>
              <a:t>.</a:t>
            </a:r>
            <a:endParaRPr lang="en-GB" dirty="0"/>
          </a:p>
          <a:p>
            <a:pPr marL="171450" indent="-171450">
              <a:buFont typeface="Arial" charset="0"/>
              <a:buChar char="•"/>
            </a:pPr>
            <a:r>
              <a:rPr lang="en-GB" dirty="0"/>
              <a:t>The best two chromosomes are selected for write-back in the next stage of the pipeline</a:t>
            </a:r>
            <a:r>
              <a:rPr lang="en-GB" dirty="0" smtClean="0"/>
              <a:t>.</a:t>
            </a:r>
            <a:endParaRPr lang="en-GB" dirty="0"/>
          </a:p>
          <a:p>
            <a:pPr marL="171450" indent="-171450">
              <a:buFont typeface="Arial" charset="0"/>
              <a:buChar char="•"/>
            </a:pPr>
            <a:r>
              <a:rPr lang="en-GB" dirty="0"/>
              <a:t>Flexibility of ALTERA’s 10k internal architecture allows the updating of the fitness function without seriously affecting the operation speed of the pipeline.</a:t>
            </a:r>
          </a:p>
        </p:txBody>
      </p:sp>
    </p:spTree>
    <p:extLst>
      <p:ext uri="{BB962C8B-B14F-4D97-AF65-F5344CB8AC3E}">
        <p14:creationId xmlns:p14="http://schemas.microsoft.com/office/powerpoint/2010/main" val="2085526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t>
            </a:r>
            <a:r>
              <a:rPr lang="en-GB" dirty="0" smtClean="0"/>
              <a:t>Implementation</a:t>
            </a:r>
            <a:r>
              <a:rPr lang="en-GB" dirty="0"/>
              <a:t/>
            </a:r>
            <a:br>
              <a:rPr lang="en-GB" dirty="0"/>
            </a:br>
            <a:r>
              <a:rPr lang="en-GB" dirty="0" smtClean="0"/>
              <a:t>Fourth Stage: Operation of pipeline</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7022" t="-626" r="8556" b="626"/>
          <a:stretch/>
        </p:blipFill>
        <p:spPr>
          <a:xfrm>
            <a:off x="7416376" y="2249487"/>
            <a:ext cx="1666663" cy="3892442"/>
          </a:xfrm>
          <a:prstGeom prst="rect">
            <a:avLst/>
          </a:prstGeom>
        </p:spPr>
      </p:pic>
      <p:sp>
        <p:nvSpPr>
          <p:cNvPr id="5" name="Content Placeholder 2"/>
          <p:cNvSpPr>
            <a:spLocks noGrp="1"/>
          </p:cNvSpPr>
          <p:nvPr>
            <p:ph idx="1"/>
          </p:nvPr>
        </p:nvSpPr>
        <p:spPr>
          <a:xfrm>
            <a:off x="1141412" y="2249487"/>
            <a:ext cx="6299348" cy="3541714"/>
          </a:xfrm>
        </p:spPr>
        <p:txBody>
          <a:bodyPr>
            <a:normAutofit lnSpcReduction="10000"/>
          </a:bodyPr>
          <a:lstStyle/>
          <a:p>
            <a:pPr marL="171450" indent="-171450">
              <a:buFont typeface="Arial" charset="0"/>
              <a:buChar char="•"/>
            </a:pPr>
            <a:r>
              <a:rPr lang="en-GB" dirty="0"/>
              <a:t>At the fourth and last stage of the pipeline, the best two chromosomes from stage 3 are written back to the </a:t>
            </a:r>
            <a:r>
              <a:rPr lang="en-GB" b="1" dirty="0"/>
              <a:t>same address </a:t>
            </a:r>
            <a:r>
              <a:rPr lang="en-GB" dirty="0"/>
              <a:t>from which either the </a:t>
            </a:r>
            <a:r>
              <a:rPr lang="en-GB" b="1" dirty="0"/>
              <a:t>chromosomes themselves</a:t>
            </a:r>
            <a:r>
              <a:rPr lang="en-GB" dirty="0"/>
              <a:t> or their </a:t>
            </a:r>
            <a:r>
              <a:rPr lang="en-GB" b="1" dirty="0"/>
              <a:t>parents</a:t>
            </a:r>
            <a:r>
              <a:rPr lang="en-GB" dirty="0"/>
              <a:t> were read from </a:t>
            </a:r>
            <a:r>
              <a:rPr lang="en-GB" b="1" dirty="0"/>
              <a:t>four clock cycles earlier</a:t>
            </a:r>
            <a:r>
              <a:rPr lang="en-GB" dirty="0" smtClean="0"/>
              <a:t>.</a:t>
            </a:r>
            <a:endParaRPr lang="en-GB" dirty="0"/>
          </a:p>
          <a:p>
            <a:r>
              <a:rPr lang="en-GB" dirty="0"/>
              <a:t>The paper states that chromosome are selected at random on the selection phase… is there any problem with this?</a:t>
            </a:r>
          </a:p>
          <a:p>
            <a:pPr marL="0" indent="0">
              <a:buNone/>
            </a:pPr>
            <a:endParaRPr lang="en-GB" dirty="0"/>
          </a:p>
        </p:txBody>
      </p:sp>
    </p:spTree>
    <p:extLst>
      <p:ext uri="{BB962C8B-B14F-4D97-AF65-F5344CB8AC3E}">
        <p14:creationId xmlns:p14="http://schemas.microsoft.com/office/powerpoint/2010/main" val="35040827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625" y="1804416"/>
            <a:ext cx="5962926" cy="4213434"/>
          </a:xfrm>
          <a:prstGeom prst="rect">
            <a:avLst/>
          </a:prstGeom>
        </p:spPr>
      </p:pic>
      <p:sp>
        <p:nvSpPr>
          <p:cNvPr id="5" name="Content Placeholder 2"/>
          <p:cNvSpPr>
            <a:spLocks noGrp="1"/>
          </p:cNvSpPr>
          <p:nvPr>
            <p:ph idx="1"/>
          </p:nvPr>
        </p:nvSpPr>
        <p:spPr>
          <a:xfrm>
            <a:off x="1141413" y="1804416"/>
            <a:ext cx="4520213" cy="4213434"/>
          </a:xfrm>
        </p:spPr>
        <p:txBody>
          <a:bodyPr>
            <a:normAutofit fontScale="92500" lnSpcReduction="10000"/>
          </a:bodyPr>
          <a:lstStyle/>
          <a:p>
            <a:pPr>
              <a:lnSpc>
                <a:spcPct val="100000"/>
              </a:lnSpc>
              <a:spcBef>
                <a:spcPts val="0"/>
              </a:spcBef>
              <a:buSzTx/>
              <a:defRPr/>
            </a:pPr>
            <a:r>
              <a:rPr lang="en-GB" dirty="0" smtClean="0"/>
              <a:t>Both </a:t>
            </a:r>
            <a:r>
              <a:rPr lang="en-GB" dirty="0"/>
              <a:t>the mean and the median values of the population increased steadily during the first 20</a:t>
            </a:r>
            <a:r>
              <a:rPr lang="el-GR" dirty="0"/>
              <a:t>μs</a:t>
            </a:r>
            <a:r>
              <a:rPr lang="en-GB" dirty="0"/>
              <a:t> (microseconds) of simulation</a:t>
            </a:r>
            <a:r>
              <a:rPr lang="en-GB" dirty="0" smtClean="0"/>
              <a:t>.</a:t>
            </a:r>
            <a:endParaRPr lang="en-GB" dirty="0"/>
          </a:p>
          <a:p>
            <a:r>
              <a:rPr lang="en-GB" dirty="0" smtClean="0"/>
              <a:t>The </a:t>
            </a:r>
            <a:r>
              <a:rPr lang="en-GB" dirty="0"/>
              <a:t>simulation results demonstrated both rapid convergence and robust overall performance</a:t>
            </a:r>
            <a:r>
              <a:rPr lang="en-GB" dirty="0" smtClean="0"/>
              <a:t>.</a:t>
            </a:r>
            <a:endParaRPr lang="en-GB" dirty="0"/>
          </a:p>
          <a:p>
            <a:r>
              <a:rPr lang="en-GB" dirty="0" smtClean="0"/>
              <a:t>The </a:t>
            </a:r>
            <a:r>
              <a:rPr lang="en-GB" dirty="0"/>
              <a:t>most remarkable feature of the pipeline was its speed when compared to software-based genetic algorithms.</a:t>
            </a:r>
          </a:p>
        </p:txBody>
      </p:sp>
    </p:spTree>
    <p:extLst>
      <p:ext uri="{BB962C8B-B14F-4D97-AF65-F5344CB8AC3E}">
        <p14:creationId xmlns:p14="http://schemas.microsoft.com/office/powerpoint/2010/main" val="123249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a:t>
            </a:r>
            <a:endParaRPr lang="en-GB" dirty="0"/>
          </a:p>
        </p:txBody>
      </p:sp>
      <p:sp>
        <p:nvSpPr>
          <p:cNvPr id="3" name="Content Placeholder 2"/>
          <p:cNvSpPr>
            <a:spLocks noGrp="1"/>
          </p:cNvSpPr>
          <p:nvPr>
            <p:ph idx="1"/>
          </p:nvPr>
        </p:nvSpPr>
        <p:spPr/>
        <p:txBody>
          <a:bodyPr/>
          <a:lstStyle/>
          <a:p>
            <a:r>
              <a:rPr lang="en-GB" dirty="0" smtClean="0"/>
              <a:t>The largest achievable operation speed was 12.5MHz, which gives the design cycle a time of 80ns (nanoseconds).</a:t>
            </a:r>
          </a:p>
          <a:p>
            <a:r>
              <a:rPr lang="en-GB" dirty="0" smtClean="0"/>
              <a:t>Since the pipeline was designed to operate at 50% efficiency, the selection of two chromosomes, their crossover operation and mutation, fitness evaluation and write-back requires 160ns of processing time.</a:t>
            </a:r>
            <a:endParaRPr lang="en-GB" dirty="0"/>
          </a:p>
        </p:txBody>
      </p:sp>
    </p:spTree>
    <p:extLst>
      <p:ext uri="{BB962C8B-B14F-4D97-AF65-F5344CB8AC3E}">
        <p14:creationId xmlns:p14="http://schemas.microsoft.com/office/powerpoint/2010/main" val="1705981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Hardware</a:t>
            </a:r>
            <a:endParaRPr lang="en-GB" dirty="0"/>
          </a:p>
        </p:txBody>
      </p:sp>
      <p:sp>
        <p:nvSpPr>
          <p:cNvPr id="3" name="Content Placeholder 2"/>
          <p:cNvSpPr>
            <a:spLocks noGrp="1"/>
          </p:cNvSpPr>
          <p:nvPr>
            <p:ph idx="1"/>
          </p:nvPr>
        </p:nvSpPr>
        <p:spPr/>
        <p:txBody>
          <a:bodyPr/>
          <a:lstStyle/>
          <a:p>
            <a:r>
              <a:rPr lang="en-GB" dirty="0" smtClean="0"/>
              <a:t>The same algorithm was coded in C and run on Linux system with 120MHz processor. </a:t>
            </a:r>
          </a:p>
          <a:p>
            <a:r>
              <a:rPr lang="en-GB" dirty="0" smtClean="0"/>
              <a:t>This time the selection, crossover, mutation fitness evaluation cycle took 34</a:t>
            </a:r>
            <a:r>
              <a:rPr lang="el-GR" dirty="0" err="1" smtClean="0"/>
              <a:t>μs</a:t>
            </a:r>
            <a:r>
              <a:rPr lang="en-GB" dirty="0" smtClean="0"/>
              <a:t> (microseconds) to complete.</a:t>
            </a:r>
          </a:p>
          <a:p>
            <a:r>
              <a:rPr lang="en-GB" dirty="0" smtClean="0"/>
              <a:t>This means that the </a:t>
            </a:r>
            <a:r>
              <a:rPr lang="en-GB" dirty="0" smtClean="0">
                <a:solidFill>
                  <a:srgbClr val="FF0000"/>
                </a:solidFill>
              </a:rPr>
              <a:t>hardware was (34/0.160) </a:t>
            </a:r>
            <a:r>
              <a:rPr lang="en-GB" b="1" dirty="0" smtClean="0">
                <a:solidFill>
                  <a:srgbClr val="FF0000"/>
                </a:solidFill>
              </a:rPr>
              <a:t>212</a:t>
            </a:r>
            <a:r>
              <a:rPr lang="en-GB" dirty="0" smtClean="0">
                <a:solidFill>
                  <a:srgbClr val="FF0000"/>
                </a:solidFill>
              </a:rPr>
              <a:t> times faster than software </a:t>
            </a:r>
            <a:r>
              <a:rPr lang="en-GB" dirty="0" smtClean="0"/>
              <a:t>solution.</a:t>
            </a:r>
            <a:endParaRPr lang="en-GB" dirty="0"/>
          </a:p>
        </p:txBody>
      </p:sp>
    </p:spTree>
    <p:extLst>
      <p:ext uri="{BB962C8B-B14F-4D97-AF65-F5344CB8AC3E}">
        <p14:creationId xmlns:p14="http://schemas.microsoft.com/office/powerpoint/2010/main" val="12792240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Findings &amp; Conclusion</a:t>
            </a:r>
            <a:endParaRPr lang="en-GB" dirty="0"/>
          </a:p>
        </p:txBody>
      </p:sp>
      <p:sp>
        <p:nvSpPr>
          <p:cNvPr id="4" name="Content Placeholder 3"/>
          <p:cNvSpPr>
            <a:spLocks noGrp="1"/>
          </p:cNvSpPr>
          <p:nvPr>
            <p:ph idx="1"/>
          </p:nvPr>
        </p:nvSpPr>
        <p:spPr>
          <a:xfrm>
            <a:off x="1141412" y="2249486"/>
            <a:ext cx="9905999" cy="4090353"/>
          </a:xfrm>
        </p:spPr>
        <p:txBody>
          <a:bodyPr>
            <a:normAutofit fontScale="77500" lnSpcReduction="20000"/>
          </a:bodyPr>
          <a:lstStyle/>
          <a:p>
            <a:pPr marL="457200" indent="-457200">
              <a:buFont typeface="+mj-lt"/>
              <a:buAutoNum type="arabicPeriod"/>
            </a:pPr>
            <a:r>
              <a:rPr lang="en-GB" dirty="0"/>
              <a:t>The paper has demonstrated the feasibility of using modern FPGA chips to speed up the operation of genetic </a:t>
            </a:r>
            <a:r>
              <a:rPr lang="en-GB" dirty="0" smtClean="0"/>
              <a:t>algorithms.</a:t>
            </a:r>
          </a:p>
          <a:p>
            <a:pPr lvl="1"/>
            <a:r>
              <a:rPr lang="en-GB" dirty="0" smtClean="0"/>
              <a:t>In </a:t>
            </a:r>
            <a:r>
              <a:rPr lang="en-GB" dirty="0"/>
              <a:t>this case an improvement over 200x was achieved compared to software solution</a:t>
            </a:r>
            <a:r>
              <a:rPr lang="en-GB" dirty="0" smtClean="0"/>
              <a:t>.</a:t>
            </a:r>
          </a:p>
          <a:p>
            <a:pPr marL="457200" indent="-457200">
              <a:buFont typeface="+mj-lt"/>
              <a:buAutoNum type="arabicPeriod"/>
            </a:pPr>
            <a:r>
              <a:rPr lang="en-GB" dirty="0"/>
              <a:t>These results can easily be improved by a factor of four by adding three additional parallel operating calculation units to the same FPGA chip.</a:t>
            </a:r>
          </a:p>
          <a:p>
            <a:pPr lvl="1"/>
            <a:r>
              <a:rPr lang="en-GB" dirty="0"/>
              <a:t>In addition, there can be four calculation machines of this kind on the same PCI bus.</a:t>
            </a:r>
          </a:p>
          <a:p>
            <a:pPr>
              <a:buFont typeface="+mj-lt"/>
              <a:buAutoNum type="arabicPeriod"/>
            </a:pPr>
            <a:r>
              <a:rPr lang="en-GB" dirty="0"/>
              <a:t>Total speed-up compared to software solution would then be </a:t>
            </a:r>
            <a:r>
              <a:rPr lang="en-GB" dirty="0">
                <a:solidFill>
                  <a:srgbClr val="FF0000"/>
                </a:solidFill>
              </a:rPr>
              <a:t>3200x</a:t>
            </a:r>
            <a:r>
              <a:rPr lang="en-GB" dirty="0"/>
              <a:t> more than software-based solution</a:t>
            </a:r>
            <a:r>
              <a:rPr lang="en-GB" dirty="0" smtClean="0"/>
              <a:t>.</a:t>
            </a:r>
            <a:br>
              <a:rPr lang="en-GB" dirty="0" smtClean="0"/>
            </a:br>
            <a:r>
              <a:rPr lang="en-GB" dirty="0"/>
              <a:t>More improvements can be made </a:t>
            </a:r>
          </a:p>
          <a:p>
            <a:pPr lvl="1">
              <a:buFont typeface="+mj-lt"/>
              <a:buAutoNum type="arabicPeriod"/>
            </a:pPr>
            <a:r>
              <a:rPr lang="en-GB" dirty="0"/>
              <a:t>Different and more complicated fitness functions can be used</a:t>
            </a:r>
          </a:p>
          <a:p>
            <a:pPr lvl="1">
              <a:buFont typeface="+mj-lt"/>
              <a:buAutoNum type="arabicPeriod"/>
            </a:pPr>
            <a:r>
              <a:rPr lang="en-GB" dirty="0"/>
              <a:t>Larger populations with longer chromosomes</a:t>
            </a:r>
          </a:p>
          <a:p>
            <a:pPr lvl="1">
              <a:buFont typeface="+mj-lt"/>
              <a:buAutoNum type="arabicPeriod"/>
            </a:pPr>
            <a:r>
              <a:rPr lang="en-GB" dirty="0"/>
              <a:t>Non-overlapping generations (which is done by not selecting chromosomes at random)</a:t>
            </a:r>
          </a:p>
          <a:p>
            <a:pPr lvl="1"/>
            <a:endParaRPr lang="en-GB" dirty="0"/>
          </a:p>
          <a:p>
            <a:pPr marL="457200" indent="-457200">
              <a:buFont typeface="+mj-lt"/>
              <a:buAutoNum type="arabicPeriod"/>
            </a:pPr>
            <a:endParaRPr lang="en-GB" dirty="0"/>
          </a:p>
          <a:p>
            <a:endParaRPr lang="en-GB" dirty="0"/>
          </a:p>
        </p:txBody>
      </p:sp>
    </p:spTree>
    <p:extLst>
      <p:ext uri="{BB962C8B-B14F-4D97-AF65-F5344CB8AC3E}">
        <p14:creationId xmlns:p14="http://schemas.microsoft.com/office/powerpoint/2010/main" val="1068200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Paper References &amp; Useful sources</a:t>
            </a:r>
            <a:endParaRPr lang="en-GB" dirty="0"/>
          </a:p>
        </p:txBody>
      </p:sp>
      <p:sp>
        <p:nvSpPr>
          <p:cNvPr id="3" name="Content Placeholder 2"/>
          <p:cNvSpPr>
            <a:spLocks noGrp="1"/>
          </p:cNvSpPr>
          <p:nvPr>
            <p:ph idx="1"/>
          </p:nvPr>
        </p:nvSpPr>
        <p:spPr/>
        <p:txBody>
          <a:bodyPr>
            <a:normAutofit fontScale="85000" lnSpcReduction="10000"/>
          </a:bodyPr>
          <a:lstStyle/>
          <a:p>
            <a:r>
              <a:rPr lang="en-US" dirty="0" err="1"/>
              <a:t>Tommiska</a:t>
            </a:r>
            <a:r>
              <a:rPr lang="en-US" dirty="0"/>
              <a:t>, M and </a:t>
            </a:r>
            <a:r>
              <a:rPr lang="en-US" dirty="0" err="1"/>
              <a:t>Vuori</a:t>
            </a:r>
            <a:r>
              <a:rPr lang="en-US" dirty="0"/>
              <a:t>, J (1996) Hardware Implementation of GA. </a:t>
            </a:r>
            <a:r>
              <a:rPr lang="en-US" i="1" dirty="0"/>
              <a:t>Proceedings of the Second Nordic Workshop on Genetic Algorithms and Their Applications</a:t>
            </a:r>
            <a:r>
              <a:rPr lang="en-US" dirty="0"/>
              <a:t>., pp. 71-78.</a:t>
            </a:r>
            <a:endParaRPr lang="en-US" dirty="0" smtClean="0"/>
          </a:p>
          <a:p>
            <a:r>
              <a:rPr lang="en-US" dirty="0" err="1" smtClean="0"/>
              <a:t>Hämäläinen</a:t>
            </a:r>
            <a:r>
              <a:rPr lang="en-US" dirty="0"/>
              <a:t>, T, </a:t>
            </a:r>
            <a:r>
              <a:rPr lang="en-US" dirty="0" err="1"/>
              <a:t>Klapuri</a:t>
            </a:r>
            <a:r>
              <a:rPr lang="en-US" dirty="0"/>
              <a:t>, H, Saarinen, J, </a:t>
            </a:r>
            <a:r>
              <a:rPr lang="en-US" dirty="0" err="1"/>
              <a:t>Ojala</a:t>
            </a:r>
            <a:r>
              <a:rPr lang="en-US" dirty="0"/>
              <a:t>, P and </a:t>
            </a:r>
            <a:r>
              <a:rPr lang="en-US" dirty="0" err="1"/>
              <a:t>Kaski</a:t>
            </a:r>
            <a:r>
              <a:rPr lang="en-US" dirty="0"/>
              <a:t>, K (1996) Accelerating Genetic Algorithm Computation in Tree Shaped Parallel Computer. </a:t>
            </a:r>
            <a:r>
              <a:rPr lang="en-US" i="1" dirty="0"/>
              <a:t>Journal of Systems Architecture</a:t>
            </a:r>
            <a:r>
              <a:rPr lang="en-US" dirty="0"/>
              <a:t>. 42 (1), </a:t>
            </a:r>
            <a:r>
              <a:rPr lang="en-US" dirty="0" smtClean="0"/>
              <a:t>pp.19-36.</a:t>
            </a:r>
            <a:endParaRPr lang="en-GB" dirty="0" smtClean="0"/>
          </a:p>
          <a:p>
            <a:pPr lvl="0"/>
            <a:r>
              <a:rPr lang="en-US" altLang="en-US" dirty="0" err="1">
                <a:latin typeface="Arial" charset="0"/>
              </a:rPr>
              <a:t>Mallawaarachchi</a:t>
            </a:r>
            <a:r>
              <a:rPr lang="en-US" altLang="en-US" dirty="0">
                <a:latin typeface="Arial" charset="0"/>
              </a:rPr>
              <a:t>, V. (2017) </a:t>
            </a:r>
            <a:r>
              <a:rPr lang="en-US" altLang="en-US" i="1" dirty="0">
                <a:latin typeface="Arial" charset="0"/>
              </a:rPr>
              <a:t>Introduction to Genetic Algorithms — Including Example Code</a:t>
            </a:r>
            <a:r>
              <a:rPr lang="en-US" altLang="en-US" dirty="0">
                <a:latin typeface="Arial" charset="0"/>
              </a:rPr>
              <a:t> [Online]. Available from: </a:t>
            </a:r>
            <a:r>
              <a:rPr lang="en-US" altLang="en-US" u="sng" dirty="0">
                <a:latin typeface="Arial" charset="0"/>
                <a:hlinkClick r:id="rId2"/>
              </a:rPr>
              <a:t>https://towardsdatascience.com</a:t>
            </a:r>
            <a:r>
              <a:rPr lang="en-US" altLang="en-US" u="sng">
                <a:latin typeface="Arial" charset="0"/>
                <a:hlinkClick r:id="rId2"/>
              </a:rPr>
              <a:t>/introduction-to-genetic-algorithms-including-example-code-e396e98d8bf3</a:t>
            </a:r>
            <a:r>
              <a:rPr lang="en-US" altLang="en-US" u="sng">
                <a:latin typeface="Arial" charset="0"/>
              </a:rPr>
              <a:t> [Accessed 15 November 2018].</a:t>
            </a:r>
            <a:endParaRPr lang="en-US" altLang="en-US">
              <a:latin typeface="Arial" charset="0"/>
            </a:endParaRPr>
          </a:p>
          <a:p>
            <a:endParaRPr lang="en-GB" dirty="0"/>
          </a:p>
        </p:txBody>
      </p:sp>
    </p:spTree>
    <p:extLst>
      <p:ext uri="{BB962C8B-B14F-4D97-AF65-F5344CB8AC3E}">
        <p14:creationId xmlns:p14="http://schemas.microsoft.com/office/powerpoint/2010/main" val="1735209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br>
              <a:rPr lang="en-US" dirty="0" smtClean="0"/>
            </a:br>
            <a:r>
              <a:rPr lang="en-US" dirty="0" smtClean="0"/>
              <a:t>What is genetic algorithm(GA)?</a:t>
            </a:r>
            <a:endParaRPr lang="en-US" dirty="0"/>
          </a:p>
        </p:txBody>
      </p:sp>
      <p:sp>
        <p:nvSpPr>
          <p:cNvPr id="4" name="Content Placeholder 2"/>
          <p:cNvSpPr>
            <a:spLocks noGrp="1"/>
          </p:cNvSpPr>
          <p:nvPr>
            <p:ph idx="1"/>
          </p:nvPr>
        </p:nvSpPr>
        <p:spPr>
          <a:xfrm>
            <a:off x="1141412" y="2249487"/>
            <a:ext cx="5860195" cy="4311734"/>
          </a:xfrm>
        </p:spPr>
        <p:txBody>
          <a:bodyPr>
            <a:normAutofit/>
          </a:bodyPr>
          <a:lstStyle/>
          <a:p>
            <a:pPr>
              <a:lnSpc>
                <a:spcPct val="100000"/>
              </a:lnSpc>
              <a:spcBef>
                <a:spcPts val="0"/>
              </a:spcBef>
              <a:buSzTx/>
              <a:defRPr/>
            </a:pPr>
            <a:r>
              <a:rPr lang="en-US" dirty="0" smtClean="0"/>
              <a:t>GA </a:t>
            </a:r>
            <a:r>
              <a:rPr lang="en-US" dirty="0"/>
              <a:t>is a heuristic search method used in artificial intelligence and computing</a:t>
            </a:r>
            <a:r>
              <a:rPr lang="en-US" dirty="0" smtClean="0"/>
              <a:t>.</a:t>
            </a:r>
            <a:endParaRPr lang="en-GB" dirty="0"/>
          </a:p>
          <a:p>
            <a:r>
              <a:rPr lang="en-US" dirty="0" smtClean="0"/>
              <a:t>GA </a:t>
            </a:r>
            <a:r>
              <a:rPr lang="en-US" dirty="0"/>
              <a:t>makes uses of techniques inspired from evolutionary biology such as </a:t>
            </a:r>
            <a:r>
              <a:rPr lang="en-US" dirty="0">
                <a:solidFill>
                  <a:srgbClr val="FF0000"/>
                </a:solidFill>
              </a:rPr>
              <a:t>selection</a:t>
            </a:r>
            <a:r>
              <a:rPr lang="en-US" dirty="0"/>
              <a:t>, </a:t>
            </a:r>
            <a:r>
              <a:rPr lang="en-US" dirty="0">
                <a:solidFill>
                  <a:srgbClr val="FF0000"/>
                </a:solidFill>
              </a:rPr>
              <a:t>crossover</a:t>
            </a:r>
            <a:r>
              <a:rPr lang="en-US" dirty="0"/>
              <a:t> and </a:t>
            </a:r>
            <a:r>
              <a:rPr lang="en-US" dirty="0">
                <a:solidFill>
                  <a:srgbClr val="FF0000"/>
                </a:solidFill>
              </a:rPr>
              <a:t>mutation </a:t>
            </a:r>
            <a:r>
              <a:rPr lang="en-US" dirty="0"/>
              <a:t>to solve a problem</a:t>
            </a:r>
            <a:r>
              <a:rPr lang="en-US" dirty="0" smtClean="0"/>
              <a:t>.</a:t>
            </a:r>
            <a:endParaRPr lang="en-US" dirty="0"/>
          </a:p>
          <a:p>
            <a:r>
              <a:rPr lang="en-US" dirty="0" smtClean="0"/>
              <a:t>The </a:t>
            </a:r>
            <a:r>
              <a:rPr lang="en-US" dirty="0"/>
              <a:t>algorithm reflects the process of natural selection where the fittest individuals are selected for reproduction in order to produce offspring of the next generation.</a:t>
            </a:r>
          </a:p>
          <a:p>
            <a:endParaRPr lang="en-GB" dirty="0"/>
          </a:p>
        </p:txBody>
      </p:sp>
      <p:pic>
        <p:nvPicPr>
          <p:cNvPr id="1026" name="Picture 2" descr="https://i.gyazo.com/946970eda41cdce0a68ee77301177a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367" y="2097088"/>
            <a:ext cx="24955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747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019665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br>
              <a:rPr lang="en-US" dirty="0" smtClean="0"/>
            </a:br>
            <a:r>
              <a:rPr lang="en-US" dirty="0" smtClean="0"/>
              <a:t>How does ga work?</a:t>
            </a:r>
            <a:endParaRPr lang="en-US" dirty="0"/>
          </a:p>
        </p:txBody>
      </p:sp>
      <p:sp>
        <p:nvSpPr>
          <p:cNvPr id="3" name="Content Placeholder 2"/>
          <p:cNvSpPr>
            <a:spLocks noGrp="1"/>
          </p:cNvSpPr>
          <p:nvPr>
            <p:ph idx="1"/>
          </p:nvPr>
        </p:nvSpPr>
        <p:spPr>
          <a:xfrm>
            <a:off x="1141412" y="2249487"/>
            <a:ext cx="10507369" cy="4071102"/>
          </a:xfrm>
        </p:spPr>
        <p:txBody>
          <a:bodyPr>
            <a:normAutofit fontScale="92500" lnSpcReduction="20000"/>
          </a:bodyPr>
          <a:lstStyle/>
          <a:p>
            <a:pPr marL="457200" indent="-457200">
              <a:buFont typeface="+mj-lt"/>
              <a:buAutoNum type="arabicPeriod"/>
            </a:pPr>
            <a:r>
              <a:rPr lang="en-US" b="1" u="sng" dirty="0" smtClean="0"/>
              <a:t>Initial population</a:t>
            </a:r>
            <a:r>
              <a:rPr lang="en-US" dirty="0" smtClean="0"/>
              <a:t>: Algorithm starts by creating random initial population.</a:t>
            </a:r>
          </a:p>
          <a:p>
            <a:pPr marL="457200" indent="-457200">
              <a:buFont typeface="+mj-lt"/>
              <a:buAutoNum type="arabicPeriod"/>
            </a:pPr>
            <a:r>
              <a:rPr lang="en-US" b="1" u="sng" dirty="0" smtClean="0"/>
              <a:t>Fitness Evaluation</a:t>
            </a:r>
            <a:r>
              <a:rPr lang="en-US" dirty="0" smtClean="0"/>
              <a:t>: Individuals are given a fitness score.</a:t>
            </a:r>
          </a:p>
          <a:p>
            <a:pPr marL="457200" indent="-457200">
              <a:buFont typeface="+mj-lt"/>
              <a:buAutoNum type="arabicPeriod"/>
            </a:pPr>
            <a:r>
              <a:rPr lang="en-US" b="1" u="sng" dirty="0" smtClean="0"/>
              <a:t>Selection</a:t>
            </a:r>
            <a:r>
              <a:rPr lang="en-US" dirty="0" smtClean="0"/>
              <a:t>: Fittest individuals are selected and they are allowed to pass their genes on to next generations.</a:t>
            </a:r>
          </a:p>
          <a:p>
            <a:pPr marL="457200" indent="-457200">
              <a:buFont typeface="+mj-lt"/>
              <a:buAutoNum type="arabicPeriod"/>
            </a:pPr>
            <a:r>
              <a:rPr lang="en-US" b="1" u="sng" dirty="0" smtClean="0"/>
              <a:t>Crossover</a:t>
            </a:r>
            <a:r>
              <a:rPr lang="en-US" dirty="0" smtClean="0"/>
              <a:t>: Parents begin exchanging genes with each other until the crossover point is reached. </a:t>
            </a:r>
          </a:p>
          <a:p>
            <a:pPr marL="457200" indent="-457200">
              <a:buFont typeface="+mj-lt"/>
              <a:buAutoNum type="arabicPeriod"/>
            </a:pPr>
            <a:r>
              <a:rPr lang="en-US" b="1" u="sng" dirty="0" smtClean="0"/>
              <a:t>Mutation</a:t>
            </a:r>
            <a:r>
              <a:rPr lang="en-US" dirty="0" smtClean="0"/>
              <a:t>: Starts by introducing random changes or mutations to child chromosomes.</a:t>
            </a:r>
          </a:p>
          <a:p>
            <a:pPr marL="457200" indent="-457200">
              <a:buFont typeface="+mj-lt"/>
              <a:buAutoNum type="arabicPeriod"/>
            </a:pPr>
            <a:r>
              <a:rPr lang="en-US" b="1" u="sng" dirty="0" smtClean="0"/>
              <a:t>Replacement</a:t>
            </a:r>
            <a:r>
              <a:rPr lang="en-US" dirty="0" smtClean="0"/>
              <a:t>: Best </a:t>
            </a:r>
            <a:r>
              <a:rPr lang="en-US" dirty="0" err="1" smtClean="0"/>
              <a:t>offsprings</a:t>
            </a:r>
            <a:r>
              <a:rPr lang="en-US" dirty="0" smtClean="0"/>
              <a:t> are placed back into the population.</a:t>
            </a:r>
          </a:p>
          <a:p>
            <a:pPr marL="457200" indent="-457200">
              <a:buFont typeface="+mj-lt"/>
              <a:buAutoNum type="arabicPeriod"/>
            </a:pPr>
            <a:r>
              <a:rPr lang="en-US" b="1" u="sng" dirty="0" smtClean="0"/>
              <a:t>Population converged</a:t>
            </a:r>
            <a:r>
              <a:rPr lang="en-US" dirty="0" smtClean="0"/>
              <a:t>: Algorithm stops when the fitness criteria is met.</a:t>
            </a:r>
            <a:endParaRPr lang="en-US" dirty="0"/>
          </a:p>
          <a:p>
            <a:pPr marL="0" indent="0">
              <a:buNone/>
            </a:pPr>
            <a:endParaRPr lang="en-US" dirty="0" smtClean="0"/>
          </a:p>
          <a:p>
            <a:pPr marL="457200" indent="-457200">
              <a:buFont typeface="+mj-lt"/>
              <a:buAutoNum type="arabicPeriod"/>
            </a:pPr>
            <a:endParaRPr lang="en-US" dirty="0" smtClean="0"/>
          </a:p>
        </p:txBody>
      </p:sp>
    </p:spTree>
    <p:extLst>
      <p:ext uri="{BB962C8B-B14F-4D97-AF65-F5344CB8AC3E}">
        <p14:creationId xmlns:p14="http://schemas.microsoft.com/office/powerpoint/2010/main" val="963005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computer d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3269" y="3625519"/>
            <a:ext cx="3886931" cy="32405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Introduction:</a:t>
            </a:r>
            <a:br>
              <a:rPr lang="en-GB" dirty="0" smtClean="0"/>
            </a:br>
            <a:r>
              <a:rPr lang="en-GB" dirty="0" smtClean="0"/>
              <a:t>Interest in Genetic Algorithms</a:t>
            </a:r>
            <a:endParaRPr lang="en-GB" dirty="0"/>
          </a:p>
        </p:txBody>
      </p:sp>
      <p:sp>
        <p:nvSpPr>
          <p:cNvPr id="3" name="Content Placeholder 2"/>
          <p:cNvSpPr>
            <a:spLocks noGrp="1"/>
          </p:cNvSpPr>
          <p:nvPr>
            <p:ph idx="1"/>
          </p:nvPr>
        </p:nvSpPr>
        <p:spPr>
          <a:xfrm>
            <a:off x="1141412" y="2249487"/>
            <a:ext cx="9558672" cy="4247566"/>
          </a:xfrm>
        </p:spPr>
        <p:txBody>
          <a:bodyPr>
            <a:normAutofit/>
          </a:bodyPr>
          <a:lstStyle/>
          <a:p>
            <a:r>
              <a:rPr lang="en-GB" dirty="0" smtClean="0"/>
              <a:t>What is so special about genetic algorithms?</a:t>
            </a:r>
          </a:p>
          <a:p>
            <a:pPr lvl="1"/>
            <a:r>
              <a:rPr lang="en-GB" dirty="0"/>
              <a:t>GAs arouse interest because of their flexibility in solving problems which traditional optimisation methods and machine learning find difficult to do so.</a:t>
            </a:r>
            <a:endParaRPr lang="en-GB" dirty="0" smtClean="0"/>
          </a:p>
          <a:p>
            <a:r>
              <a:rPr lang="en-GB" dirty="0" smtClean="0"/>
              <a:t>Is there any problems?</a:t>
            </a:r>
          </a:p>
          <a:p>
            <a:pPr lvl="1"/>
            <a:r>
              <a:rPr lang="en-GB" dirty="0"/>
              <a:t>Due to their iterative problem solving, they require a lot of power</a:t>
            </a:r>
          </a:p>
          <a:p>
            <a:pPr lvl="1"/>
            <a:r>
              <a:rPr lang="en-GB" dirty="0"/>
              <a:t>Traditional microprocessors are not very efficient in running genetic algorithms. This is because genetic algorithms need large memory banks to store population. </a:t>
            </a:r>
            <a:endParaRPr lang="en-GB" dirty="0" smtClean="0"/>
          </a:p>
          <a:p>
            <a:pPr lvl="1"/>
            <a:r>
              <a:rPr lang="en-GB" dirty="0"/>
              <a:t>Also, by using traditional microprocessors, it is difficult to exploit the inherent parallelism in GAs</a:t>
            </a:r>
          </a:p>
          <a:p>
            <a:pPr lvl="1"/>
            <a:endParaRPr lang="en-GB" dirty="0"/>
          </a:p>
        </p:txBody>
      </p:sp>
    </p:spTree>
    <p:extLst>
      <p:ext uri="{BB962C8B-B14F-4D97-AF65-F5344CB8AC3E}">
        <p14:creationId xmlns:p14="http://schemas.microsoft.com/office/powerpoint/2010/main" val="361971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br>
              <a:rPr lang="en-GB" dirty="0" smtClean="0"/>
            </a:br>
            <a:r>
              <a:rPr lang="en-GB" dirty="0" smtClean="0"/>
              <a:t>Improvements on programmable hardware</a:t>
            </a:r>
            <a:endParaRPr lang="en-GB" dirty="0"/>
          </a:p>
        </p:txBody>
      </p:sp>
      <p:pic>
        <p:nvPicPr>
          <p:cNvPr id="2050" name="Picture 2" descr="mage result for XC4000E"/>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5000" r="94844">
                        <a14:backgroundMark x1="31250" y1="57656" x2="31250" y2="58750"/>
                        <a14:backgroundMark x1="25469" y1="53906" x2="25625" y2="54375"/>
                      </a14:backgroundRemoval>
                    </a14:imgEffect>
                  </a14:imgLayer>
                </a14:imgProps>
              </a:ext>
              <a:ext uri="{28A0092B-C50C-407E-A947-70E740481C1C}">
                <a14:useLocalDpi xmlns:a14="http://schemas.microsoft.com/office/drawing/2010/main" val="0"/>
              </a:ext>
            </a:extLst>
          </a:blip>
          <a:srcRect/>
          <a:stretch>
            <a:fillRect/>
          </a:stretch>
        </p:blipFill>
        <p:spPr bwMode="auto">
          <a:xfrm>
            <a:off x="8484866" y="1274065"/>
            <a:ext cx="3359709" cy="33597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60354" y="1724910"/>
            <a:ext cx="1703815" cy="369332"/>
          </a:xfrm>
          <a:prstGeom prst="rect">
            <a:avLst/>
          </a:prstGeom>
          <a:noFill/>
        </p:spPr>
        <p:txBody>
          <a:bodyPr wrap="square" rtlCol="0">
            <a:spAutoFit/>
          </a:bodyPr>
          <a:lstStyle/>
          <a:p>
            <a:r>
              <a:rPr lang="en-GB" b="1" dirty="0" smtClean="0"/>
              <a:t>Xilinx XC4003E</a:t>
            </a:r>
            <a:endParaRPr lang="en-GB" b="1" dirty="0"/>
          </a:p>
        </p:txBody>
      </p:sp>
      <p:pic>
        <p:nvPicPr>
          <p:cNvPr id="2052" name="Picture 4" descr="mage result for altera flex 10k50"/>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400" b="94800" l="2000" r="98000"/>
                    </a14:imgEffect>
                  </a14:imgLayer>
                </a14:imgProps>
              </a:ext>
              <a:ext uri="{28A0092B-C50C-407E-A947-70E740481C1C}">
                <a14:useLocalDpi xmlns:a14="http://schemas.microsoft.com/office/drawing/2010/main" val="0"/>
              </a:ext>
            </a:extLst>
          </a:blip>
          <a:srcRect/>
          <a:stretch>
            <a:fillRect/>
          </a:stretch>
        </p:blipFill>
        <p:spPr bwMode="auto">
          <a:xfrm>
            <a:off x="8999622" y="4020017"/>
            <a:ext cx="2604982" cy="26049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273108" y="3876764"/>
            <a:ext cx="2039657" cy="369332"/>
          </a:xfrm>
          <a:prstGeom prst="rect">
            <a:avLst/>
          </a:prstGeom>
          <a:noFill/>
        </p:spPr>
        <p:txBody>
          <a:bodyPr wrap="square" rtlCol="0">
            <a:spAutoFit/>
          </a:bodyPr>
          <a:lstStyle/>
          <a:p>
            <a:r>
              <a:rPr lang="en-GB" b="1" dirty="0" smtClean="0"/>
              <a:t>Altera Flex 10k50 </a:t>
            </a:r>
            <a:endParaRPr lang="en-GB" b="1" dirty="0"/>
          </a:p>
        </p:txBody>
      </p:sp>
      <p:sp>
        <p:nvSpPr>
          <p:cNvPr id="7" name="Content Placeholder 2"/>
          <p:cNvSpPr>
            <a:spLocks noGrp="1"/>
          </p:cNvSpPr>
          <p:nvPr>
            <p:ph idx="1"/>
          </p:nvPr>
        </p:nvSpPr>
        <p:spPr>
          <a:xfrm>
            <a:off x="1141413" y="2249487"/>
            <a:ext cx="6537366" cy="3541714"/>
          </a:xfrm>
        </p:spPr>
        <p:txBody>
          <a:bodyPr>
            <a:normAutofit lnSpcReduction="10000"/>
          </a:bodyPr>
          <a:lstStyle/>
          <a:p>
            <a:r>
              <a:rPr lang="en-GB" dirty="0"/>
              <a:t>Complexity of programmable hardware has been evolving to the phase where large high-speed digital systems can be implemented on a single programmable chip.</a:t>
            </a:r>
          </a:p>
          <a:p>
            <a:r>
              <a:rPr lang="en-GB" dirty="0"/>
              <a:t>Several FPGA families like XC4000E family from Xilinx and 10k family from ALTERA, now allow users to implement blocks of SRAM to their FPGA designs.</a:t>
            </a:r>
          </a:p>
          <a:p>
            <a:endParaRPr lang="en-GB" dirty="0"/>
          </a:p>
        </p:txBody>
      </p:sp>
    </p:spTree>
    <p:extLst>
      <p:ext uri="{BB962C8B-B14F-4D97-AF65-F5344CB8AC3E}">
        <p14:creationId xmlns:p14="http://schemas.microsoft.com/office/powerpoint/2010/main" val="29884820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br>
              <a:rPr lang="en-GB" dirty="0" smtClean="0"/>
            </a:br>
            <a:r>
              <a:rPr lang="en-GB" dirty="0" smtClean="0"/>
              <a:t>why should we use it?</a:t>
            </a:r>
            <a:endParaRPr lang="en-GB" dirty="0"/>
          </a:p>
        </p:txBody>
      </p:sp>
      <p:sp>
        <p:nvSpPr>
          <p:cNvPr id="3" name="Content Placeholder 2"/>
          <p:cNvSpPr>
            <a:spLocks noGrp="1"/>
          </p:cNvSpPr>
          <p:nvPr>
            <p:ph idx="1"/>
          </p:nvPr>
        </p:nvSpPr>
        <p:spPr>
          <a:xfrm>
            <a:off x="1141412" y="2249487"/>
            <a:ext cx="9905999" cy="4318034"/>
          </a:xfrm>
        </p:spPr>
        <p:txBody>
          <a:bodyPr>
            <a:normAutofit lnSpcReduction="10000"/>
          </a:bodyPr>
          <a:lstStyle/>
          <a:p>
            <a:r>
              <a:rPr lang="en-GB" dirty="0" smtClean="0"/>
              <a:t>Great parallelism &amp; extreme efficiency:</a:t>
            </a:r>
          </a:p>
          <a:p>
            <a:pPr lvl="1"/>
            <a:r>
              <a:rPr lang="en-GB" dirty="0" smtClean="0"/>
              <a:t>The </a:t>
            </a:r>
            <a:r>
              <a:rPr lang="en-GB" dirty="0"/>
              <a:t>potential benefit of using genetic algorithm hardware is that it allows </a:t>
            </a:r>
            <a:r>
              <a:rPr lang="en-GB" b="1" dirty="0"/>
              <a:t>both</a:t>
            </a:r>
            <a:r>
              <a:rPr lang="en-GB" dirty="0"/>
              <a:t> the </a:t>
            </a:r>
            <a:r>
              <a:rPr lang="en-GB" dirty="0" smtClean="0"/>
              <a:t>great parallelism and extremely efficient atomic operations just </a:t>
            </a:r>
            <a:r>
              <a:rPr lang="en-GB" dirty="0"/>
              <a:t>suited for random number generation, crossover, mutation and fitness evaluation</a:t>
            </a:r>
            <a:r>
              <a:rPr lang="en-GB" dirty="0" smtClean="0"/>
              <a:t>.</a:t>
            </a:r>
          </a:p>
          <a:p>
            <a:r>
              <a:rPr lang="en-GB" dirty="0"/>
              <a:t>On population level parallelism (random number generation), GA may be parallelised by dividing the original population into many subpopulations.</a:t>
            </a:r>
          </a:p>
          <a:p>
            <a:pPr lvl="1">
              <a:buAutoNum type="arabicPeriod"/>
            </a:pPr>
            <a:r>
              <a:rPr lang="en-GB" dirty="0"/>
              <a:t>Subpopulations will exchange the fittest individuals between each other.</a:t>
            </a:r>
          </a:p>
          <a:p>
            <a:pPr lvl="1">
              <a:buAutoNum type="arabicPeriod"/>
            </a:pPr>
            <a:r>
              <a:rPr lang="en-GB" dirty="0"/>
              <a:t>This means you can run multiple GA algorithms at the same time.</a:t>
            </a:r>
          </a:p>
          <a:p>
            <a:pPr lvl="1">
              <a:buFont typeface="Arial" panose="020B0604020202020204" pitchFamily="34" charset="0"/>
              <a:buAutoNum type="arabicPeriod"/>
            </a:pPr>
            <a:r>
              <a:rPr lang="en-GB" dirty="0"/>
              <a:t>Population may be the same for all processes, meaning solution is searched among many separate processes for the same </a:t>
            </a:r>
            <a:r>
              <a:rPr lang="en-GB" dirty="0" smtClean="0"/>
              <a:t>problem. </a:t>
            </a:r>
            <a:r>
              <a:rPr lang="en-GB" dirty="0"/>
              <a:t>(</a:t>
            </a:r>
            <a:r>
              <a:rPr lang="en-US" dirty="0" err="1"/>
              <a:t>Hämäläinen</a:t>
            </a:r>
            <a:r>
              <a:rPr lang="en-US" dirty="0"/>
              <a:t> et al., 1996) </a:t>
            </a:r>
            <a:endParaRPr lang="en-GB" dirty="0"/>
          </a:p>
          <a:p>
            <a:pPr marL="457200" lvl="1" indent="0">
              <a:buNone/>
            </a:pPr>
            <a:endParaRPr lang="en-GB" dirty="0" smtClean="0"/>
          </a:p>
          <a:p>
            <a:pPr marL="457200" lvl="1" indent="0">
              <a:buNone/>
            </a:pPr>
            <a:endParaRPr lang="en-GB" dirty="0" smtClean="0"/>
          </a:p>
          <a:p>
            <a:pPr marL="0" indent="0">
              <a:buNone/>
            </a:pPr>
            <a:endParaRPr lang="en-GB" dirty="0" smtClean="0"/>
          </a:p>
          <a:p>
            <a:endParaRPr lang="is-IS" dirty="0" smtClean="0"/>
          </a:p>
          <a:p>
            <a:endParaRPr lang="is-IS" dirty="0"/>
          </a:p>
          <a:p>
            <a:pPr marL="0" indent="0">
              <a:buNone/>
            </a:pPr>
            <a:endParaRPr lang="en-GB" dirty="0" smtClean="0"/>
          </a:p>
        </p:txBody>
      </p:sp>
    </p:spTree>
    <p:extLst>
      <p:ext uri="{BB962C8B-B14F-4D97-AF65-F5344CB8AC3E}">
        <p14:creationId xmlns:p14="http://schemas.microsoft.com/office/powerpoint/2010/main" val="3026839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related work: </a:t>
            </a:r>
            <a:br>
              <a:rPr lang="en-GB" dirty="0" smtClean="0"/>
            </a:br>
            <a:r>
              <a:rPr lang="en-GB" dirty="0" smtClean="0"/>
              <a:t>Accelerating genetic algorithm computation in tree shaped parallel computer</a:t>
            </a:r>
            <a:endParaRPr lang="en-GB" dirty="0"/>
          </a:p>
        </p:txBody>
      </p:sp>
      <p:sp>
        <p:nvSpPr>
          <p:cNvPr id="3" name="Content Placeholder 2"/>
          <p:cNvSpPr>
            <a:spLocks noGrp="1"/>
          </p:cNvSpPr>
          <p:nvPr>
            <p:ph idx="1"/>
          </p:nvPr>
        </p:nvSpPr>
        <p:spPr>
          <a:xfrm>
            <a:off x="1141412" y="2249486"/>
            <a:ext cx="9905999" cy="4391945"/>
          </a:xfrm>
        </p:spPr>
        <p:txBody>
          <a:bodyPr>
            <a:normAutofit fontScale="92500" lnSpcReduction="20000"/>
          </a:bodyPr>
          <a:lstStyle/>
          <a:p>
            <a:pPr marL="171450" indent="-171450">
              <a:buFont typeface="Arial" charset="0"/>
              <a:buChar char="•"/>
            </a:pPr>
            <a:r>
              <a:rPr lang="en-GB" dirty="0"/>
              <a:t>First, experiments and realisations of GA were performed in sequential computers, in which genetic operations were repeated multiple times in sequential loops.</a:t>
            </a:r>
          </a:p>
          <a:p>
            <a:r>
              <a:rPr lang="en-GB" dirty="0" smtClean="0"/>
              <a:t>Why they are not good for parallelisation?</a:t>
            </a:r>
          </a:p>
          <a:p>
            <a:pPr lvl="1"/>
            <a:r>
              <a:rPr lang="en-GB" dirty="0" smtClean="0"/>
              <a:t>Search times could be very long which is not ideal for large problems or real-time applications</a:t>
            </a:r>
          </a:p>
          <a:p>
            <a:pPr lvl="1"/>
            <a:r>
              <a:rPr lang="en-GB" dirty="0"/>
              <a:t>P</a:t>
            </a:r>
            <a:r>
              <a:rPr lang="en-GB" dirty="0" smtClean="0"/>
              <a:t>arallel nature </a:t>
            </a:r>
            <a:r>
              <a:rPr lang="en-GB" dirty="0"/>
              <a:t>of </a:t>
            </a:r>
            <a:r>
              <a:rPr lang="en-GB" dirty="0" smtClean="0"/>
              <a:t>GAs cannot </a:t>
            </a:r>
            <a:r>
              <a:rPr lang="en-GB" dirty="0"/>
              <a:t>be </a:t>
            </a:r>
            <a:r>
              <a:rPr lang="en-GB" dirty="0" smtClean="0"/>
              <a:t>fully </a:t>
            </a:r>
            <a:r>
              <a:rPr lang="en-GB" dirty="0"/>
              <a:t>utilised in sequential </a:t>
            </a:r>
            <a:r>
              <a:rPr lang="en-GB" dirty="0" smtClean="0"/>
              <a:t>computers.</a:t>
            </a:r>
          </a:p>
          <a:p>
            <a:r>
              <a:rPr lang="en-GB" dirty="0" smtClean="0"/>
              <a:t>Genetic Algorithm Parallel Accelerator (GAPA)</a:t>
            </a:r>
          </a:p>
          <a:p>
            <a:pPr lvl="1"/>
            <a:r>
              <a:rPr lang="en-GB" dirty="0" smtClean="0"/>
              <a:t>Multi processor system with programmable processing units.</a:t>
            </a:r>
          </a:p>
          <a:p>
            <a:pPr lvl="1"/>
            <a:r>
              <a:rPr lang="en-GB" dirty="0" smtClean="0"/>
              <a:t>Their results show that special hardware accelerate GA computation</a:t>
            </a:r>
            <a:br>
              <a:rPr lang="en-GB" dirty="0" smtClean="0"/>
            </a:br>
            <a:r>
              <a:rPr lang="en-GB" dirty="0" smtClean="0"/>
              <a:t>and significant speedups can be obtained by use of GAPA.</a:t>
            </a:r>
          </a:p>
          <a:p>
            <a:pPr marL="0" indent="0">
              <a:buNone/>
            </a:pPr>
            <a:r>
              <a:rPr lang="en-GB" dirty="0"/>
              <a:t>(</a:t>
            </a:r>
            <a:r>
              <a:rPr lang="en-US" dirty="0" err="1"/>
              <a:t>Hämäläinen</a:t>
            </a:r>
            <a:r>
              <a:rPr lang="en-US" dirty="0"/>
              <a:t> et al., 1996) </a:t>
            </a:r>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426" y="3846256"/>
            <a:ext cx="3284391" cy="2469200"/>
          </a:xfrm>
          <a:prstGeom prst="rect">
            <a:avLst/>
          </a:prstGeom>
        </p:spPr>
      </p:pic>
    </p:spTree>
    <p:extLst>
      <p:ext uri="{BB962C8B-B14F-4D97-AF65-F5344CB8AC3E}">
        <p14:creationId xmlns:p14="http://schemas.microsoft.com/office/powerpoint/2010/main" val="152062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Choice for implementation</a:t>
            </a:r>
            <a:endParaRPr lang="en-GB" dirty="0"/>
          </a:p>
        </p:txBody>
      </p:sp>
      <p:sp>
        <p:nvSpPr>
          <p:cNvPr id="3" name="Content Placeholder 2"/>
          <p:cNvSpPr>
            <a:spLocks noGrp="1"/>
          </p:cNvSpPr>
          <p:nvPr>
            <p:ph idx="1"/>
          </p:nvPr>
        </p:nvSpPr>
        <p:spPr>
          <a:xfrm>
            <a:off x="1141413" y="2249486"/>
            <a:ext cx="5279872" cy="3590482"/>
          </a:xfrm>
        </p:spPr>
        <p:txBody>
          <a:bodyPr>
            <a:normAutofit/>
          </a:bodyPr>
          <a:lstStyle/>
          <a:p>
            <a:pPr marL="171450" indent="-171450">
              <a:buFont typeface="Arial" charset="0"/>
              <a:buChar char="•"/>
            </a:pPr>
            <a:r>
              <a:rPr lang="en-GB" dirty="0"/>
              <a:t>Research paper has selected the ALTERA’s 10k (FLEX 10K50) family for their implementation because of their good availability</a:t>
            </a:r>
            <a:r>
              <a:rPr lang="en-GB" dirty="0" smtClean="0"/>
              <a:t>.</a:t>
            </a:r>
          </a:p>
          <a:p>
            <a:pPr marL="171450" indent="-171450">
              <a:buFont typeface="Arial" charset="0"/>
              <a:buChar char="•"/>
            </a:pPr>
            <a:r>
              <a:rPr lang="en-GB" dirty="0"/>
              <a:t>Design efficiency of 10k family seems to be better than standard gate arrays or other RAM based FPGA families.</a:t>
            </a:r>
          </a:p>
          <a:p>
            <a:pPr marL="171450" indent="-171450">
              <a:buFont typeface="Arial" charset="0"/>
              <a:buChar char="•"/>
            </a:pPr>
            <a:endParaRPr lang="en-GB" dirty="0"/>
          </a:p>
        </p:txBody>
      </p:sp>
      <p:pic>
        <p:nvPicPr>
          <p:cNvPr id="6" name="Picture 4" descr="mage result for altera flex 10k50"/>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400" b="94800" l="2000" r="98000"/>
                    </a14:imgEffect>
                  </a14:imgLayer>
                </a14:imgProps>
              </a:ext>
              <a:ext uri="{28A0092B-C50C-407E-A947-70E740481C1C}">
                <a14:useLocalDpi xmlns:a14="http://schemas.microsoft.com/office/drawing/2010/main" val="0"/>
              </a:ext>
            </a:extLst>
          </a:blip>
          <a:srcRect/>
          <a:stretch>
            <a:fillRect/>
          </a:stretch>
        </p:blipFill>
        <p:spPr bwMode="auto">
          <a:xfrm>
            <a:off x="7633626" y="2249486"/>
            <a:ext cx="3802311" cy="38023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16635" y="2249485"/>
            <a:ext cx="2544094" cy="461665"/>
          </a:xfrm>
          <a:prstGeom prst="rect">
            <a:avLst/>
          </a:prstGeom>
          <a:noFill/>
        </p:spPr>
        <p:txBody>
          <a:bodyPr wrap="none" rtlCol="0">
            <a:spAutoFit/>
          </a:bodyPr>
          <a:lstStyle/>
          <a:p>
            <a:r>
              <a:rPr lang="en-GB" sz="2400" b="1" dirty="0" smtClean="0"/>
              <a:t>Altera Flex 10k50 </a:t>
            </a:r>
            <a:endParaRPr lang="en-GB" sz="2400" b="1" dirty="0"/>
          </a:p>
        </p:txBody>
      </p:sp>
    </p:spTree>
    <p:extLst>
      <p:ext uri="{BB962C8B-B14F-4D97-AF65-F5344CB8AC3E}">
        <p14:creationId xmlns:p14="http://schemas.microsoft.com/office/powerpoint/2010/main" val="1596402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the program work?</a:t>
            </a:r>
            <a:endParaRPr lang="en-GB" dirty="0"/>
          </a:p>
        </p:txBody>
      </p:sp>
      <p:sp>
        <p:nvSpPr>
          <p:cNvPr id="3" name="Content Placeholder 2"/>
          <p:cNvSpPr>
            <a:spLocks noGrp="1"/>
          </p:cNvSpPr>
          <p:nvPr>
            <p:ph idx="1"/>
          </p:nvPr>
        </p:nvSpPr>
        <p:spPr>
          <a:xfrm>
            <a:off x="1141412" y="1816608"/>
            <a:ext cx="9905999" cy="4230624"/>
          </a:xfrm>
        </p:spPr>
        <p:txBody>
          <a:bodyPr>
            <a:normAutofit fontScale="92500"/>
          </a:bodyPr>
          <a:lstStyle/>
          <a:p>
            <a:pPr marL="457200" indent="-457200">
              <a:buFont typeface="+mj-lt"/>
              <a:buAutoNum type="arabicPeriod"/>
            </a:pPr>
            <a:r>
              <a:rPr lang="en-GB" dirty="0" smtClean="0"/>
              <a:t>A GA is designed using Altera Hardware Description Language (AHDL).</a:t>
            </a:r>
          </a:p>
          <a:p>
            <a:pPr marL="457200" indent="-457200">
              <a:buFont typeface="+mj-lt"/>
              <a:buAutoNum type="arabicPeriod"/>
            </a:pPr>
            <a:r>
              <a:rPr lang="en-GB" dirty="0" smtClean="0"/>
              <a:t>Design has been simulated and implemented with Altera’s Flex 10k FPGA family.</a:t>
            </a:r>
          </a:p>
          <a:p>
            <a:pPr marL="457200" indent="-457200">
              <a:buFont typeface="+mj-lt"/>
              <a:buAutoNum type="arabicPeriod"/>
            </a:pPr>
            <a:r>
              <a:rPr lang="en-GB" dirty="0" smtClean="0"/>
              <a:t>The </a:t>
            </a:r>
            <a:r>
              <a:rPr lang="en-GB" dirty="0"/>
              <a:t>GA is run on a PC card, which is connected to the central processing unit (CPU) through high-performance Peripheral Component </a:t>
            </a:r>
            <a:r>
              <a:rPr lang="en-GB" dirty="0" smtClean="0"/>
              <a:t>Interconnect (PCI) </a:t>
            </a:r>
            <a:r>
              <a:rPr lang="en-GB" dirty="0"/>
              <a:t>bus</a:t>
            </a:r>
            <a:r>
              <a:rPr lang="en-GB" dirty="0" smtClean="0"/>
              <a:t>.</a:t>
            </a:r>
          </a:p>
          <a:p>
            <a:pPr marL="457200" indent="-457200">
              <a:buFont typeface="+mj-lt"/>
              <a:buAutoNum type="arabicPeriod"/>
            </a:pPr>
            <a:r>
              <a:rPr lang="en-GB" dirty="0"/>
              <a:t>Due to the easy reconfigurability of programmable logic devices, experimenting with variable population size and various fitness functions are made extremely easy</a:t>
            </a:r>
            <a:r>
              <a:rPr lang="en-GB" dirty="0" smtClean="0"/>
              <a:t>.</a:t>
            </a:r>
          </a:p>
          <a:p>
            <a:pPr marL="457200" indent="-457200">
              <a:buFont typeface="+mj-lt"/>
              <a:buAutoNum type="arabicPeriod"/>
            </a:pPr>
            <a:r>
              <a:rPr lang="en-GB" dirty="0"/>
              <a:t>This </a:t>
            </a:r>
            <a:r>
              <a:rPr lang="en-GB" dirty="0" smtClean="0"/>
              <a:t>was accomplished by </a:t>
            </a:r>
            <a:r>
              <a:rPr lang="en-GB" dirty="0"/>
              <a:t>rewriting AHDL code on the host computer then reprogramming the chip on the fly through PCI bus.</a:t>
            </a:r>
          </a:p>
          <a:p>
            <a:endParaRPr lang="en-GB" dirty="0"/>
          </a:p>
          <a:p>
            <a:endParaRPr lang="en-GB" dirty="0"/>
          </a:p>
        </p:txBody>
      </p:sp>
    </p:spTree>
    <p:extLst>
      <p:ext uri="{BB962C8B-B14F-4D97-AF65-F5344CB8AC3E}">
        <p14:creationId xmlns:p14="http://schemas.microsoft.com/office/powerpoint/2010/main" val="1654791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6208</TotalTime>
  <Words>2996</Words>
  <Application>Microsoft Macintosh PowerPoint</Application>
  <PresentationFormat>Widescreen</PresentationFormat>
  <Paragraphs>308</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Trebuchet MS</vt:lpstr>
      <vt:lpstr>Tw Cen MT</vt:lpstr>
      <vt:lpstr>Arial</vt:lpstr>
      <vt:lpstr>Circuit</vt:lpstr>
      <vt:lpstr>Hardware implementation of genetic algorithm</vt:lpstr>
      <vt:lpstr>Background: What is genetic algorithm(GA)?</vt:lpstr>
      <vt:lpstr>Background: How does ga work?</vt:lpstr>
      <vt:lpstr>Introduction: Interest in Genetic Algorithms</vt:lpstr>
      <vt:lpstr>Introduction:  Improvements on programmable hardware</vt:lpstr>
      <vt:lpstr>Introduction: why should we use it?</vt:lpstr>
      <vt:lpstr>related work:  Accelerating genetic algorithm computation in tree shaped parallel computer</vt:lpstr>
      <vt:lpstr>Hardware Choice for implementation</vt:lpstr>
      <vt:lpstr>How does the program work?</vt:lpstr>
      <vt:lpstr>Hardware Implementation Four stages: Operation of pipeline</vt:lpstr>
      <vt:lpstr>Hardware Implementation First Stage: Operation of pipeline</vt:lpstr>
      <vt:lpstr>Hardware Implementation Second Stage: Operation of pipeline</vt:lpstr>
      <vt:lpstr>Hardware Implementation Third Stage: Operation of pipeline</vt:lpstr>
      <vt:lpstr>Hardware Implementation Fourth Stage: Operation of pipeline</vt:lpstr>
      <vt:lpstr>Performance</vt:lpstr>
      <vt:lpstr>Performance</vt:lpstr>
      <vt:lpstr>Performance: Hardware</vt:lpstr>
      <vt:lpstr>Findings &amp; Conclusion</vt:lpstr>
      <vt:lpstr>Paper References &amp; Useful sources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Huseyin Sert</dc:creator>
  <cp:lastModifiedBy>Huseyin Sert</cp:lastModifiedBy>
  <cp:revision>160</cp:revision>
  <dcterms:created xsi:type="dcterms:W3CDTF">2018-10-28T20:44:55Z</dcterms:created>
  <dcterms:modified xsi:type="dcterms:W3CDTF">2018-11-29T12:54:48Z</dcterms:modified>
</cp:coreProperties>
</file>