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378"/>
    <a:srgbClr val="044F64"/>
    <a:srgbClr val="067694"/>
    <a:srgbClr val="C6E6E8"/>
    <a:srgbClr val="CCECFF"/>
    <a:srgbClr val="37E948"/>
    <a:srgbClr val="00D05E"/>
    <a:srgbClr val="800080"/>
    <a:srgbClr val="F0F0FA"/>
    <a:srgbClr val="C4E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20" d="100"/>
          <a:sy n="20" d="100"/>
        </p:scale>
        <p:origin x="-1344" y="30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057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jpeg"/><Relationship Id="rId12" Type="http://schemas.openxmlformats.org/officeDocument/2006/relationships/hyperlink" Target="http://ocms.us-east-2.elasticbeanstalk.com/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7166027" y="641456"/>
            <a:ext cx="17351293" cy="310578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Vertically Integrated Projects, Spring 2017     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850286" y="1001462"/>
            <a:ext cx="20184713" cy="31987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067694"/>
                </a:solidFill>
                <a:latin typeface="Arial"/>
                <a:ea typeface="Arial"/>
                <a:cs typeface="Arial"/>
                <a:sym typeface="Arial"/>
              </a:rPr>
              <a:t>Officer Candidate Management System (Version 2.0)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Student: </a:t>
            </a:r>
            <a:r>
              <a:rPr lang="en-US" sz="3500" dirty="0">
                <a:solidFill>
                  <a:schemeClr val="bg2"/>
                </a:solidFill>
              </a:rPr>
              <a:t>Ishan Shrivastava</a:t>
            </a:r>
            <a:r>
              <a:rPr lang="en-US" sz="3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500" b="1" i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bg2"/>
                </a:solidFill>
              </a:rPr>
              <a:t>Mohsen Taheri, Tiago Moore</a:t>
            </a:r>
            <a:endParaRPr lang="en-US" sz="35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Instructor:</a:t>
            </a:r>
            <a:r>
              <a:rPr lang="en-US" sz="3500" b="1" i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Masoud Sadjadi</a:t>
            </a:r>
            <a:r>
              <a:rPr lang="en-US" sz="3500" dirty="0">
                <a:solidFill>
                  <a:schemeClr val="bg2"/>
                </a:solidFill>
              </a:rPr>
              <a:t> and Francisco R.Ortega, </a:t>
            </a:r>
            <a:r>
              <a:rPr lang="en-US" sz="3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936828" y="42181449"/>
            <a:ext cx="25143371" cy="1152499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8650" tIns="49325" rIns="98650" bIns="49325" anchor="t" anchorCtr="0">
            <a:noAutofit/>
          </a:bodyPr>
          <a:lstStyle/>
          <a:p>
            <a:pPr marL="493712" indent="-493712">
              <a:buClr>
                <a:schemeClr val="dk1"/>
              </a:buClr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Ishan Shrivastava. I am very thankful </a:t>
            </a:r>
            <a:r>
              <a:rPr lang="en-US" sz="3000" dirty="0"/>
              <a:t>to the help that I received from my team member </a:t>
            </a:r>
            <a:r>
              <a:rPr lang="en-US" sz="3000" dirty="0">
                <a:solidFill>
                  <a:schemeClr val="dk1"/>
                </a:solidFill>
              </a:rPr>
              <a:t>Hansini Seth. It was a nice experience working with 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413544" y="6052908"/>
            <a:ext cx="10449476" cy="8242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 the officers training academy, there is always a problem of managing the candidates in handling their records, attendance and shifts for training which consumes a lot of time, money and efforts. 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rgbClr val="067694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Besides this there is a risk of loosing attendance sheets and the records of the candidates which can lead to duplicate data entries that results in mismanagement.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413543" y="42392574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30715" y="1443246"/>
            <a:ext cx="6553876" cy="19799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715" y="204222"/>
            <a:ext cx="4827182" cy="166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55" y="451352"/>
            <a:ext cx="3641146" cy="21494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930" y="425213"/>
            <a:ext cx="2764563" cy="20458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63" y="2963345"/>
            <a:ext cx="5040086" cy="2052653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26" y="3509186"/>
            <a:ext cx="2877236" cy="2220125"/>
          </a:xfrm>
          <a:prstGeom prst="rect">
            <a:avLst/>
          </a:prstGeom>
        </p:spPr>
      </p:pic>
      <p:sp>
        <p:nvSpPr>
          <p:cNvPr id="39" name="Shape 166"/>
          <p:cNvSpPr txBox="1">
            <a:spLocks/>
          </p:cNvSpPr>
          <p:nvPr/>
        </p:nvSpPr>
        <p:spPr>
          <a:xfrm>
            <a:off x="15896725" y="31720194"/>
            <a:ext cx="3643905" cy="497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>
              <a:spcBef>
                <a:spcPts val="2000"/>
              </a:spcBef>
              <a:buClr>
                <a:srgbClr val="001D4D"/>
              </a:buClr>
              <a:buSzPct val="100000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20" y="2907530"/>
            <a:ext cx="7812964" cy="24508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0" name="Shape 93"/>
          <p:cNvSpPr txBox="1"/>
          <p:nvPr/>
        </p:nvSpPr>
        <p:spPr>
          <a:xfrm>
            <a:off x="22578670" y="6092950"/>
            <a:ext cx="9501531" cy="79406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39700">
              <a:srgbClr val="00D05E">
                <a:alpha val="40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Current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Supervisor and candidates are able to perform attendance and event feature.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067694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 Tasks Include: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Displaying the event page on Student    	    Login.</a:t>
            </a:r>
            <a:b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</a:b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Redesigning the registration page and login page.</a:t>
            </a:r>
            <a:b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</a:b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Apply for an event.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Marking of location.</a:t>
            </a:r>
          </a:p>
          <a:p>
            <a:pPr>
              <a:buClr>
                <a:srgbClr val="336699"/>
              </a:buClr>
              <a:buSzPct val="25000"/>
            </a:pP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rgbClr val="80008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53" name="Shape 93"/>
          <p:cNvSpPr txBox="1"/>
          <p:nvPr/>
        </p:nvSpPr>
        <p:spPr>
          <a:xfrm>
            <a:off x="1413545" y="14761253"/>
            <a:ext cx="20107569" cy="8198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5" name="Shape 93"/>
          <p:cNvSpPr txBox="1"/>
          <p:nvPr/>
        </p:nvSpPr>
        <p:spPr>
          <a:xfrm>
            <a:off x="12535913" y="6061754"/>
            <a:ext cx="9517309" cy="83072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39700">
              <a:srgbClr val="00D05E">
                <a:alpha val="40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The purpose of making Officer Candidate Management System Version 2.0 is to reduce paperwork, save time and money.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Moreover, it can eliminate duplicate data and fake attendance entries.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Improves visibility to track student attendance and progress by involving them in events participation.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    Also, the records are safely maintained without any harm.</a:t>
            </a:r>
            <a:endParaRPr lang="en-US" sz="4100" dirty="0">
              <a:solidFill>
                <a:srgbClr val="067694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endParaRPr lang="en-US" sz="4100" dirty="0">
              <a:solidFill>
                <a:srgbClr val="336699"/>
              </a:solidFill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Shape 93"/>
          <p:cNvSpPr txBox="1"/>
          <p:nvPr/>
        </p:nvSpPr>
        <p:spPr>
          <a:xfrm>
            <a:off x="1413544" y="33370642"/>
            <a:ext cx="9517309" cy="8198165"/>
          </a:xfrm>
          <a:prstGeom prst="rect">
            <a:avLst/>
          </a:prstGeom>
          <a:gradFill>
            <a:gsLst>
              <a:gs pos="1000">
                <a:schemeClr val="bg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24053">
                <a:srgbClr val="F3F9FA"/>
              </a:gs>
              <a:gs pos="56462">
                <a:srgbClr val="E7F4F5"/>
              </a:gs>
              <a:gs pos="100000">
                <a:srgbClr val="C6E6E8">
                  <a:lumMod val="30000"/>
                  <a:lumOff val="70000"/>
                </a:srgbClr>
              </a:gs>
              <a:gs pos="89613">
                <a:srgbClr val="E4F3F4"/>
              </a:gs>
              <a:gs pos="93000">
                <a:srgbClr val="C6E6E8"/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Requirements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rgbClr val="067694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User must register to the system.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User must login to the system.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User can upload their profile picture.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Students can mark their presence.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Supervisor can view their attendance with date, time, name and IP address.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Supervisor can create events for students to join.</a:t>
            </a:r>
          </a:p>
          <a:p>
            <a:pPr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Students can join the events.</a:t>
            </a:r>
          </a:p>
          <a:p>
            <a:pPr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Supervisor can see the list of students who have joined the events.</a:t>
            </a:r>
          </a:p>
        </p:txBody>
      </p:sp>
      <p:sp>
        <p:nvSpPr>
          <p:cNvPr id="57" name="Shape 93"/>
          <p:cNvSpPr txBox="1"/>
          <p:nvPr/>
        </p:nvSpPr>
        <p:spPr>
          <a:xfrm>
            <a:off x="1413545" y="24239544"/>
            <a:ext cx="9517309" cy="8198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System Design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8" name="Shape 93"/>
          <p:cNvSpPr txBox="1"/>
          <p:nvPr/>
        </p:nvSpPr>
        <p:spPr>
          <a:xfrm>
            <a:off x="12036891" y="33394377"/>
            <a:ext cx="9517309" cy="8210823"/>
          </a:xfrm>
          <a:prstGeom prst="rect">
            <a:avLst/>
          </a:prstGeom>
          <a:gradFill>
            <a:gsLst>
              <a:gs pos="90905">
                <a:srgbClr val="CCEC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Implementation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16" y="26040283"/>
            <a:ext cx="7892187" cy="564402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969" y="34692082"/>
            <a:ext cx="2398655" cy="111547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898" y="36615811"/>
            <a:ext cx="2487447" cy="85563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550" y="38177805"/>
            <a:ext cx="2485795" cy="1305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053" y="39986623"/>
            <a:ext cx="2426292" cy="1226366"/>
          </a:xfrm>
          <a:prstGeom prst="rect">
            <a:avLst/>
          </a:prstGeom>
        </p:spPr>
      </p:pic>
      <p:sp>
        <p:nvSpPr>
          <p:cNvPr id="66" name="TextBox 3"/>
          <p:cNvSpPr txBox="1">
            <a:spLocks/>
          </p:cNvSpPr>
          <p:nvPr/>
        </p:nvSpPr>
        <p:spPr>
          <a:xfrm>
            <a:off x="16692316" y="34649653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User Interface: HTML5 and CSS3</a:t>
            </a:r>
          </a:p>
        </p:txBody>
      </p:sp>
      <p:sp>
        <p:nvSpPr>
          <p:cNvPr id="67" name="TextBox 3"/>
          <p:cNvSpPr txBox="1">
            <a:spLocks/>
          </p:cNvSpPr>
          <p:nvPr/>
        </p:nvSpPr>
        <p:spPr>
          <a:xfrm>
            <a:off x="16684037" y="36438889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Runs on XAMPP local host</a:t>
            </a:r>
          </a:p>
        </p:txBody>
      </p:sp>
      <p:sp>
        <p:nvSpPr>
          <p:cNvPr id="68" name="TextBox 3"/>
          <p:cNvSpPr txBox="1">
            <a:spLocks/>
          </p:cNvSpPr>
          <p:nvPr/>
        </p:nvSpPr>
        <p:spPr>
          <a:xfrm>
            <a:off x="16684036" y="38282634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Programming:</a:t>
            </a:r>
          </a:p>
          <a:p>
            <a:r>
              <a:rPr lang="en-US" sz="3600" dirty="0">
                <a:solidFill>
                  <a:schemeClr val="bg1"/>
                </a:solidFill>
              </a:rPr>
              <a:t>Coded using </a:t>
            </a:r>
            <a:r>
              <a:rPr lang="en-US" sz="3600" dirty="0" err="1">
                <a:solidFill>
                  <a:schemeClr val="bg1"/>
                </a:solidFill>
              </a:rPr>
              <a:t>php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9" name="TextBox 3"/>
          <p:cNvSpPr txBox="1">
            <a:spLocks/>
          </p:cNvSpPr>
          <p:nvPr/>
        </p:nvSpPr>
        <p:spPr>
          <a:xfrm>
            <a:off x="16692316" y="40027287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Database Engine: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err="1">
                <a:solidFill>
                  <a:schemeClr val="bg1"/>
                </a:solidFill>
              </a:rPr>
              <a:t>phpmyAdmin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0" name="Shape 93"/>
          <p:cNvSpPr txBox="1"/>
          <p:nvPr/>
        </p:nvSpPr>
        <p:spPr>
          <a:xfrm>
            <a:off x="22562891" y="14295240"/>
            <a:ext cx="9517308" cy="181807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E6F4F5">
                  <a:lumMod val="93000"/>
                  <a:lumOff val="7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39700">
              <a:srgbClr val="00D05E">
                <a:alpha val="40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Verification</a:t>
            </a:r>
            <a:endParaRPr lang="en-US" sz="41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Sunny Day: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i="1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Purpose:</a:t>
            </a:r>
          </a:p>
          <a:p>
            <a:pPr lvl="0" indent="-69850"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To Successfully register, login, marking of attendance, creation for events and joining the events.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Preconditions: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Each user has to first register and then login.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Input: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 user has to give their personal details like name, email, phone number, password etc. to register and login.</a:t>
            </a:r>
            <a:r>
              <a:rPr lang="en-US" sz="30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0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Expected Result: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Student can login into the account and then can give the attendance by name, date, time and IP. Also can join the listed events.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Supervisor can see the attendance by login into the account and can also create the events and see the list of students joined for the events.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Both the user can upload their profile image.</a:t>
            </a:r>
          </a:p>
          <a:p>
            <a:pPr>
              <a:buClr>
                <a:schemeClr val="dk1"/>
              </a:buClr>
              <a:buSzPct val="61111"/>
            </a:pPr>
            <a:endParaRPr lang="en-US" sz="3000" dirty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Rainy Day:</a:t>
            </a:r>
          </a:p>
          <a:p>
            <a:pPr indent="-69850">
              <a:buClr>
                <a:schemeClr val="dk1"/>
              </a:buClr>
              <a:buSzPct val="61111"/>
            </a:pP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i="1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Purpose:</a:t>
            </a:r>
          </a:p>
          <a:p>
            <a:pPr lvl="0" indent="-69850"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Deployment of the application on AWS server with database connection.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Preconditions: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User can perform all the operations of  register, login, attendance, events.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Input: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 user has to give their personal details like name, email, phone number, password etc. to register and login.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Expected Result: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The application is deployed on AWS server with this URL:</a:t>
            </a:r>
            <a:r>
              <a:rPr lang="en-US" sz="3000" b="1" dirty="0">
                <a:solidFill>
                  <a:srgbClr val="044F64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ocms.us-east-2.elasticbeanstalk.com</a:t>
            </a:r>
            <a:endParaRPr lang="en-US" sz="3000" b="1" dirty="0">
              <a:solidFill>
                <a:srgbClr val="044F6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But the error displays mysqli_connect error;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That means the functionality of database is not working properly with the application.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30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Shape 93"/>
          <p:cNvSpPr txBox="1"/>
          <p:nvPr/>
        </p:nvSpPr>
        <p:spPr>
          <a:xfrm>
            <a:off x="12003805" y="24257123"/>
            <a:ext cx="9517309" cy="8198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  <a:buSzPct val="25000"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             </a:t>
            </a: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Object Design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2" name="Shape 93"/>
          <p:cNvSpPr txBox="1"/>
          <p:nvPr/>
        </p:nvSpPr>
        <p:spPr>
          <a:xfrm>
            <a:off x="22562892" y="33407035"/>
            <a:ext cx="9517309" cy="8198165"/>
          </a:xfrm>
          <a:prstGeom prst="rect">
            <a:avLst/>
          </a:prstGeom>
          <a:gradFill>
            <a:gsLst>
              <a:gs pos="1497">
                <a:schemeClr val="bg1">
                  <a:lumMod val="5000"/>
                  <a:lumOff val="95000"/>
                </a:schemeClr>
              </a:gs>
              <a:gs pos="17000">
                <a:schemeClr val="accent1">
                  <a:lumMod val="45000"/>
                  <a:lumOff val="55000"/>
                </a:schemeClr>
              </a:gs>
              <a:gs pos="100000">
                <a:srgbClr val="CCECFF"/>
              </a:gs>
              <a:gs pos="90120">
                <a:srgbClr val="E0F1F2"/>
              </a:gs>
              <a:gs pos="100000">
                <a:srgbClr val="E0F1F2">
                  <a:lumMod val="30000"/>
                  <a:lumOff val="70000"/>
                </a:srgbClr>
              </a:gs>
              <a:gs pos="34000">
                <a:schemeClr val="accent1">
                  <a:lumMod val="45000"/>
                  <a:lumOff val="55000"/>
                </a:schemeClr>
              </a:gs>
              <a:gs pos="96750">
                <a:srgbClr val="E0F1F2"/>
              </a:gs>
              <a:gs pos="93500">
                <a:srgbClr val="E0F1F2"/>
              </a:gs>
              <a:gs pos="87000">
                <a:srgbClr val="E0F1F2"/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Summary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This project is the second implementation (Version 2.0)</a:t>
            </a: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The project made it possible for students to mark their attendance, register for an event.</a:t>
            </a: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    The supervisor can view the attendance, create events, view joined students for the event.</a:t>
            </a: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Future work would be to create an app. </a:t>
            </a: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Email notification can be send to the  user</a:t>
            </a:r>
            <a:r>
              <a:rPr lang="en-US" sz="4100" dirty="0">
                <a:solidFill>
                  <a:srgbClr val="336699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endParaRPr lang="en-US" sz="41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06" y="15504359"/>
            <a:ext cx="4710070" cy="284670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53" y="15509478"/>
            <a:ext cx="4648667" cy="284158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58" y="15504359"/>
            <a:ext cx="4399479" cy="284670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523" y="15504359"/>
            <a:ext cx="4172314" cy="284670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05" y="18860335"/>
            <a:ext cx="4710070" cy="3486441"/>
          </a:xfrm>
          <a:prstGeom prst="rect">
            <a:avLst/>
          </a:prstGeom>
          <a:effectLst>
            <a:glow rad="228600">
              <a:schemeClr val="accent2"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89" y="18860336"/>
            <a:ext cx="4758521" cy="348644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58" y="18860337"/>
            <a:ext cx="4477901" cy="348643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523" y="18622722"/>
            <a:ext cx="4172314" cy="372405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38491" y="24951419"/>
            <a:ext cx="9261946" cy="7359066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12668379" y="747247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/>
          <p:cNvSpPr/>
          <p:nvPr/>
        </p:nvSpPr>
        <p:spPr>
          <a:xfrm>
            <a:off x="12670722" y="998558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Right 43"/>
          <p:cNvSpPr/>
          <p:nvPr/>
        </p:nvSpPr>
        <p:spPr>
          <a:xfrm>
            <a:off x="12672475" y="1130787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/>
          <p:cNvSpPr/>
          <p:nvPr/>
        </p:nvSpPr>
        <p:spPr>
          <a:xfrm>
            <a:off x="12662643" y="13070302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/>
          <p:cNvSpPr/>
          <p:nvPr/>
        </p:nvSpPr>
        <p:spPr>
          <a:xfrm>
            <a:off x="1504667" y="744199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Right 46"/>
          <p:cNvSpPr/>
          <p:nvPr/>
        </p:nvSpPr>
        <p:spPr>
          <a:xfrm>
            <a:off x="1535147" y="1117579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/>
          <p:cNvSpPr/>
          <p:nvPr/>
        </p:nvSpPr>
        <p:spPr>
          <a:xfrm>
            <a:off x="22716619" y="748263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/>
          <p:cNvSpPr/>
          <p:nvPr/>
        </p:nvSpPr>
        <p:spPr>
          <a:xfrm>
            <a:off x="22726779" y="999215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Right 50"/>
          <p:cNvSpPr/>
          <p:nvPr/>
        </p:nvSpPr>
        <p:spPr>
          <a:xfrm>
            <a:off x="22726779" y="1127231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Right 51"/>
          <p:cNvSpPr/>
          <p:nvPr/>
        </p:nvSpPr>
        <p:spPr>
          <a:xfrm>
            <a:off x="22726779" y="1253215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row: Right 53"/>
          <p:cNvSpPr/>
          <p:nvPr/>
        </p:nvSpPr>
        <p:spPr>
          <a:xfrm>
            <a:off x="22706459" y="1312143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/>
          <p:cNvSpPr/>
          <p:nvPr/>
        </p:nvSpPr>
        <p:spPr>
          <a:xfrm>
            <a:off x="22697569" y="1569318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Arrow: Right 72"/>
          <p:cNvSpPr/>
          <p:nvPr/>
        </p:nvSpPr>
        <p:spPr>
          <a:xfrm>
            <a:off x="22667089" y="1724766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row: Right 73"/>
          <p:cNvSpPr/>
          <p:nvPr/>
        </p:nvSpPr>
        <p:spPr>
          <a:xfrm>
            <a:off x="22667089" y="1831446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Arrow: Right 74"/>
          <p:cNvSpPr/>
          <p:nvPr/>
        </p:nvSpPr>
        <p:spPr>
          <a:xfrm>
            <a:off x="22667089" y="1985370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rrow: Right 75"/>
          <p:cNvSpPr/>
          <p:nvPr/>
        </p:nvSpPr>
        <p:spPr>
          <a:xfrm>
            <a:off x="22697569" y="2497434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row: Right 76"/>
          <p:cNvSpPr/>
          <p:nvPr/>
        </p:nvSpPr>
        <p:spPr>
          <a:xfrm>
            <a:off x="22651849" y="2960730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row: Right 77"/>
          <p:cNvSpPr/>
          <p:nvPr/>
        </p:nvSpPr>
        <p:spPr>
          <a:xfrm>
            <a:off x="22682329" y="2803758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row: Right 78"/>
          <p:cNvSpPr/>
          <p:nvPr/>
        </p:nvSpPr>
        <p:spPr>
          <a:xfrm>
            <a:off x="22682329" y="2648310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row: Right 79"/>
          <p:cNvSpPr/>
          <p:nvPr/>
        </p:nvSpPr>
        <p:spPr>
          <a:xfrm>
            <a:off x="22689946" y="3480522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81" name="Arrow: Right 80"/>
          <p:cNvSpPr/>
          <p:nvPr/>
        </p:nvSpPr>
        <p:spPr>
          <a:xfrm>
            <a:off x="22689946" y="36078857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row: Right 82"/>
          <p:cNvSpPr/>
          <p:nvPr/>
        </p:nvSpPr>
        <p:spPr>
          <a:xfrm>
            <a:off x="22657291" y="3792399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row: Right 83"/>
          <p:cNvSpPr/>
          <p:nvPr/>
        </p:nvSpPr>
        <p:spPr>
          <a:xfrm>
            <a:off x="22679062" y="39823544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/>
          <p:cNvSpPr/>
          <p:nvPr/>
        </p:nvSpPr>
        <p:spPr>
          <a:xfrm>
            <a:off x="22662730" y="40427717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/>
          <p:cNvSpPr/>
          <p:nvPr/>
        </p:nvSpPr>
        <p:spPr>
          <a:xfrm>
            <a:off x="1506346" y="3476712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87" name="Arrow: Right 86"/>
          <p:cNvSpPr/>
          <p:nvPr/>
        </p:nvSpPr>
        <p:spPr>
          <a:xfrm>
            <a:off x="1506346" y="3541482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88" name="Arrow: Right 87"/>
          <p:cNvSpPr/>
          <p:nvPr/>
        </p:nvSpPr>
        <p:spPr>
          <a:xfrm>
            <a:off x="1506346" y="360053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92" name="Arrow: Right 91"/>
          <p:cNvSpPr/>
          <p:nvPr/>
        </p:nvSpPr>
        <p:spPr>
          <a:xfrm>
            <a:off x="1506346" y="366530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94" name="Arrow: Right 93"/>
          <p:cNvSpPr/>
          <p:nvPr/>
        </p:nvSpPr>
        <p:spPr>
          <a:xfrm>
            <a:off x="1506346" y="372626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98" name="Arrow: Right 97"/>
          <p:cNvSpPr/>
          <p:nvPr/>
        </p:nvSpPr>
        <p:spPr>
          <a:xfrm>
            <a:off x="1506346" y="385199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99" name="Arrow: Right 98"/>
          <p:cNvSpPr/>
          <p:nvPr/>
        </p:nvSpPr>
        <p:spPr>
          <a:xfrm>
            <a:off x="1506346" y="3975822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100" name="Arrow: Right 99"/>
          <p:cNvSpPr/>
          <p:nvPr/>
        </p:nvSpPr>
        <p:spPr>
          <a:xfrm>
            <a:off x="1506346" y="403868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101" name="Shape 92"/>
          <p:cNvSpPr txBox="1"/>
          <p:nvPr/>
        </p:nvSpPr>
        <p:spPr>
          <a:xfrm>
            <a:off x="533401" y="5676737"/>
            <a:ext cx="32026860" cy="37896544"/>
          </a:xfrm>
          <a:prstGeom prst="rect">
            <a:avLst/>
          </a:prstGeom>
          <a:noFill/>
          <a:ln w="63500" cap="flat" cmpd="sng">
            <a:solidFill>
              <a:srgbClr val="317378"/>
            </a:solidFill>
            <a:prstDash val="solid"/>
            <a:miter/>
            <a:headEnd type="none" w="med" len="med"/>
            <a:tailEnd type="none" w="med" len="med"/>
          </a:ln>
          <a:scene3d>
            <a:camera prst="obliqueBottomLeft"/>
            <a:lightRig rig="threePt" dir="t"/>
          </a:scene3d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487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HONEY</dc:creator>
  <cp:lastModifiedBy>HONEY</cp:lastModifiedBy>
  <cp:revision>81</cp:revision>
  <dcterms:modified xsi:type="dcterms:W3CDTF">2017-04-26T18:30:39Z</dcterms:modified>
</cp:coreProperties>
</file>