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7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Segoe UI Light"/>
                <a:cs typeface="Segoe UI Light"/>
              </a:rPr>
              <a:t>Inheritance (</a:t>
            </a:r>
            <a:r>
              <a:rPr lang="az-Latn-AZ" sz="3200" dirty="0">
                <a:latin typeface="Segoe UI Light"/>
                <a:cs typeface="Segoe UI Light"/>
              </a:rPr>
              <a:t>Varislik</a:t>
            </a:r>
            <a:r>
              <a:rPr lang="en-US" sz="3200" dirty="0">
                <a:latin typeface="Segoe UI Light"/>
                <a:cs typeface="Segoe UI Light"/>
              </a:rPr>
              <a:t>)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 err="1"/>
              <a:t>Orta</a:t>
            </a:r>
            <a:r>
              <a:rPr lang="az-Latn-AZ" sz="3200" spc="-10" dirty="0"/>
              <a:t> səviyyə</a:t>
            </a:r>
            <a:endParaRPr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D04E1D"/>
                </a:solidFill>
                <a:latin typeface="Segoe UI Light"/>
                <a:cs typeface="Segoe UI Light"/>
              </a:rPr>
              <a:t>Inheritance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pc="-5" dirty="0">
                <a:solidFill>
                  <a:srgbClr val="00B0F0"/>
                </a:solidFill>
                <a:latin typeface="Calibri"/>
                <a:cs typeface="Calibri"/>
              </a:rPr>
              <a:t>Inheritance (</a:t>
            </a:r>
            <a:r>
              <a:rPr lang="en-US" spc="-5" dirty="0" err="1">
                <a:solidFill>
                  <a:srgbClr val="00B0F0"/>
                </a:solidFill>
                <a:latin typeface="Calibri"/>
                <a:cs typeface="Calibri"/>
              </a:rPr>
              <a:t>Varislik</a:t>
            </a:r>
            <a:r>
              <a:rPr lang="en-US" spc="-5" dirty="0">
                <a:solidFill>
                  <a:srgbClr val="00B0F0"/>
                </a:solidFill>
                <a:latin typeface="Calibri"/>
                <a:cs typeface="Calibri"/>
              </a:rPr>
              <a:t>)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 –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İnkapsulyasiya, polimorfizm və abstraksiya ilə birlikdə OOP-nin maxanizmidir.</a:t>
            </a:r>
          </a:p>
          <a:p>
            <a:pPr algn="l"/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Inheritance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yeni yaradılan klası artıq mövcüd olan klas əsasında qurulmasına imkan verir. Bununla birlikdə varis olmuş klas valideyn klasların xüsusiyyətlərini özündə saxlaya bilər.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58D281C1-664F-D223-46AA-1C4E81B32596}"/>
              </a:ext>
            </a:extLst>
          </p:cNvPr>
          <p:cNvSpPr txBox="1"/>
          <p:nvPr/>
        </p:nvSpPr>
        <p:spPr>
          <a:xfrm>
            <a:off x="2362200" y="2425854"/>
            <a:ext cx="2667000" cy="375539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endParaRPr sz="1400" dirty="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38608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f</a:t>
            </a:r>
            <a:r>
              <a:rPr sz="1400" spc="-1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10" dirty="0">
                <a:latin typeface="Consolas"/>
                <a:cs typeface="Consolas"/>
              </a:rPr>
              <a:t>l</a:t>
            </a:r>
            <a:r>
              <a:rPr sz="1400" spc="5" dirty="0">
                <a:latin typeface="Consolas"/>
                <a:cs typeface="Consolas"/>
              </a:rPr>
              <a:t>d</a:t>
            </a:r>
            <a:r>
              <a:rPr sz="1400" spc="-10" dirty="0"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38608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vo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5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h</a:t>
            </a:r>
            <a:r>
              <a:rPr sz="1400" spc="-5" dirty="0">
                <a:latin typeface="Consolas"/>
                <a:cs typeface="Consolas"/>
              </a:rPr>
              <a:t>o</a:t>
            </a:r>
            <a:r>
              <a:rPr sz="1400" spc="5" dirty="0">
                <a:latin typeface="Consolas"/>
                <a:cs typeface="Consolas"/>
              </a:rPr>
              <a:t>d(</a:t>
            </a:r>
            <a:r>
              <a:rPr sz="1400" dirty="0">
                <a:latin typeface="Consolas"/>
                <a:cs typeface="Consolas"/>
              </a:rPr>
              <a:t>)</a:t>
            </a:r>
          </a:p>
          <a:p>
            <a:pPr marL="386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681355">
              <a:lnSpc>
                <a:spcPct val="100000"/>
              </a:lnSpc>
            </a:pPr>
            <a:r>
              <a:rPr sz="1400" spc="5" dirty="0">
                <a:solidFill>
                  <a:srgbClr val="007F00"/>
                </a:solidFill>
                <a:latin typeface="Consolas"/>
                <a:cs typeface="Consolas"/>
              </a:rPr>
              <a:t>/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*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…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7F00"/>
                </a:solidFill>
                <a:latin typeface="Consolas"/>
                <a:cs typeface="Consolas"/>
              </a:rPr>
              <a:t>*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/</a:t>
            </a:r>
            <a:endParaRPr sz="1400" dirty="0">
              <a:latin typeface="Consolas"/>
              <a:cs typeface="Consolas"/>
            </a:endParaRPr>
          </a:p>
          <a:p>
            <a:pPr marL="386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9207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endParaRPr sz="1400" dirty="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38608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f</a:t>
            </a: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5" dirty="0">
                <a:latin typeface="Consolas"/>
                <a:cs typeface="Consolas"/>
              </a:rPr>
              <a:t>l</a:t>
            </a:r>
            <a:r>
              <a:rPr sz="1400" spc="5" dirty="0">
                <a:latin typeface="Consolas"/>
                <a:cs typeface="Consolas"/>
              </a:rPr>
              <a:t>d</a:t>
            </a:r>
            <a:r>
              <a:rPr sz="1400" spc="-5" dirty="0">
                <a:latin typeface="Consolas"/>
                <a:cs typeface="Consolas"/>
              </a:rPr>
              <a:t>2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9207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7B6603A-9AE4-6AA6-EE23-8F12DAF25138}"/>
              </a:ext>
            </a:extLst>
          </p:cNvPr>
          <p:cNvSpPr txBox="1"/>
          <p:nvPr/>
        </p:nvSpPr>
        <p:spPr>
          <a:xfrm>
            <a:off x="5486400" y="3094757"/>
            <a:ext cx="2057400" cy="16002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v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ai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)</a:t>
            </a:r>
          </a:p>
          <a:p>
            <a:pPr marL="9271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485775" marR="185420">
              <a:lnSpc>
                <a:spcPct val="100000"/>
              </a:lnSpc>
            </a:pP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ne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b</a:t>
            </a:r>
            <a:r>
              <a:rPr sz="1400" spc="5" dirty="0">
                <a:latin typeface="Consolas"/>
                <a:cs typeface="Consolas"/>
              </a:rPr>
              <a:t>.f</a:t>
            </a: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5" dirty="0">
                <a:latin typeface="Consolas"/>
                <a:cs typeface="Consolas"/>
              </a:rPr>
              <a:t>l</a:t>
            </a:r>
            <a:r>
              <a:rPr sz="1400" spc="5" dirty="0">
                <a:latin typeface="Consolas"/>
                <a:cs typeface="Consolas"/>
              </a:rPr>
              <a:t>d1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5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onsolas"/>
                <a:cs typeface="Consolas"/>
              </a:rPr>
              <a:t>b</a:t>
            </a:r>
            <a:r>
              <a:rPr sz="1400" spc="5" dirty="0">
                <a:latin typeface="Consolas"/>
                <a:cs typeface="Consolas"/>
              </a:rPr>
              <a:t>.f</a:t>
            </a:r>
            <a:r>
              <a:rPr sz="1400" spc="-1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10" dirty="0">
                <a:latin typeface="Consolas"/>
                <a:cs typeface="Consolas"/>
              </a:rPr>
              <a:t>l</a:t>
            </a:r>
            <a:r>
              <a:rPr sz="1400" spc="5" dirty="0">
                <a:latin typeface="Consolas"/>
                <a:cs typeface="Consolas"/>
              </a:rPr>
              <a:t>d2</a:t>
            </a:r>
            <a:r>
              <a:rPr sz="1400" spc="-1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8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b</a:t>
            </a:r>
            <a:r>
              <a:rPr sz="1400" spc="5" dirty="0">
                <a:latin typeface="Consolas"/>
                <a:cs typeface="Consolas"/>
              </a:rPr>
              <a:t>.M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h</a:t>
            </a:r>
            <a:r>
              <a:rPr sz="1400" spc="5" dirty="0">
                <a:latin typeface="Consolas"/>
                <a:cs typeface="Consolas"/>
              </a:rPr>
              <a:t>od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9271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Access modifiers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Access modifier –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klasın üzvünün və ya tipinin kodun haradan görünə biləcəyinə zəmanət verir.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İcazə modifikatorları ilə üzvlərin görünmə səviyyəsini idarə etmək mümkündür.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65981D8-8262-0B22-EFA3-4000C60835DD}"/>
              </a:ext>
            </a:extLst>
          </p:cNvPr>
          <p:cNvSpPr txBox="1"/>
          <p:nvPr/>
        </p:nvSpPr>
        <p:spPr>
          <a:xfrm>
            <a:off x="1069638" y="2967732"/>
            <a:ext cx="784576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publi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6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–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lang="az-Latn-AZ" sz="1600" spc="-25" dirty="0">
                <a:latin typeface="Calibri"/>
                <a:cs typeface="Calibri"/>
              </a:rPr>
              <a:t>üzvə kodun istənilən yerindən müracitə etmək olar.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protecte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–</a:t>
            </a:r>
            <a:r>
              <a:rPr lang="az-Latn-AZ" sz="1600" spc="-5" dirty="0">
                <a:latin typeface="Calibri"/>
                <a:cs typeface="Calibri"/>
              </a:rPr>
              <a:t> üzvə klasın ancaq özündən və ya varis olmuş klasdan müraciət etmək olar.</a:t>
            </a:r>
            <a:endParaRPr sz="1650" dirty="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privat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–</a:t>
            </a:r>
            <a:r>
              <a:rPr lang="az-Latn-AZ" sz="1600" spc="-5" dirty="0">
                <a:latin typeface="Calibri"/>
                <a:cs typeface="Calibri"/>
              </a:rPr>
              <a:t> üzvə ancaq klasın özündən müraciət etmək olar.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3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Construktors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base –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klasın sözündən istifadə edərək base klasın konstruktorunu çağıra bilərik.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57A08EB8-1C3C-283E-722A-EB4D94F6CADE}"/>
              </a:ext>
            </a:extLst>
          </p:cNvPr>
          <p:cNvSpPr txBox="1"/>
          <p:nvPr/>
        </p:nvSpPr>
        <p:spPr>
          <a:xfrm>
            <a:off x="762000" y="2362200"/>
            <a:ext cx="3962400" cy="3538854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Ba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endParaRPr sz="14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48450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ub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)</a:t>
            </a:r>
          </a:p>
          <a:p>
            <a:pPr marL="4845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877569">
              <a:lnSpc>
                <a:spcPct val="100000"/>
              </a:lnSpc>
            </a:pP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ns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le</a:t>
            </a:r>
            <a:r>
              <a:rPr sz="1400" spc="-10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W</a:t>
            </a:r>
            <a:r>
              <a:rPr sz="1400" spc="-10" dirty="0">
                <a:latin typeface="Consolas"/>
                <a:cs typeface="Consolas"/>
              </a:rPr>
              <a:t>r</a:t>
            </a:r>
            <a:r>
              <a:rPr sz="1400" spc="5" dirty="0">
                <a:latin typeface="Consolas"/>
                <a:cs typeface="Consolas"/>
              </a:rPr>
              <a:t>i</a:t>
            </a:r>
            <a:r>
              <a:rPr sz="1400" spc="-10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eL</a:t>
            </a:r>
            <a:r>
              <a:rPr sz="1400" spc="-1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C00000"/>
                </a:solidFill>
                <a:latin typeface="Consolas"/>
                <a:cs typeface="Consolas"/>
              </a:rPr>
              <a:t>B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as</a:t>
            </a:r>
            <a:r>
              <a:rPr sz="1400" spc="-1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4845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r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v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Cl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Ba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endParaRPr sz="14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48450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ub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ri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v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)</a:t>
            </a:r>
          </a:p>
          <a:p>
            <a:pPr marL="877569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ba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)</a:t>
            </a:r>
          </a:p>
          <a:p>
            <a:pPr marL="4845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877569">
              <a:lnSpc>
                <a:spcPct val="100000"/>
              </a:lnSpc>
            </a:pP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ns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le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W</a:t>
            </a:r>
            <a:r>
              <a:rPr sz="1400" spc="-5" dirty="0">
                <a:latin typeface="Consolas"/>
                <a:cs typeface="Consolas"/>
              </a:rPr>
              <a:t>r</a:t>
            </a:r>
            <a:r>
              <a:rPr sz="1400" spc="5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eL</a:t>
            </a: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er</a:t>
            </a:r>
            <a:r>
              <a:rPr sz="1400" spc="-5" dirty="0">
                <a:solidFill>
                  <a:srgbClr val="C00000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v</a:t>
            </a:r>
            <a:r>
              <a:rPr sz="1400" spc="-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400" spc="-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4845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D5077FA-B99D-7E1F-F5F0-BAE5D132DEB2}"/>
              </a:ext>
            </a:extLst>
          </p:cNvPr>
          <p:cNvSpPr/>
          <p:nvPr/>
        </p:nvSpPr>
        <p:spPr>
          <a:xfrm>
            <a:off x="5410200" y="2971800"/>
            <a:ext cx="3267455" cy="21915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Cast to base class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Base klasa çevrilmə implicit şəkildə baş verir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0F5D120-118A-7856-9F1F-1EAC208ADBBC}"/>
              </a:ext>
            </a:extLst>
          </p:cNvPr>
          <p:cNvSpPr txBox="1"/>
          <p:nvPr/>
        </p:nvSpPr>
        <p:spPr>
          <a:xfrm>
            <a:off x="2476500" y="2971800"/>
            <a:ext cx="4191000" cy="73914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in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ta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c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r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iv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1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500FCF4-FC7C-8DBF-4D06-A037AD37126B}"/>
              </a:ext>
            </a:extLst>
          </p:cNvPr>
          <p:cNvSpPr txBox="1"/>
          <p:nvPr/>
        </p:nvSpPr>
        <p:spPr>
          <a:xfrm>
            <a:off x="764540" y="4534660"/>
            <a:ext cx="77304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err="1">
                <a:solidFill>
                  <a:srgbClr val="30849B"/>
                </a:solidFill>
                <a:latin typeface="Consolas"/>
                <a:cs typeface="Consolas"/>
              </a:rPr>
              <a:t>BaseCla</a:t>
            </a:r>
            <a:r>
              <a:rPr sz="1400" spc="5" dirty="0" err="1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 err="1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tipində dəyişən </a:t>
            </a:r>
            <a:r>
              <a:rPr sz="1400" spc="-5" dirty="0" err="1">
                <a:solidFill>
                  <a:srgbClr val="30849B"/>
                </a:solidFill>
                <a:latin typeface="Consolas"/>
                <a:cs typeface="Consolas"/>
              </a:rPr>
              <a:t>DerivedC</a:t>
            </a:r>
            <a:r>
              <a:rPr sz="1400" spc="5" dirty="0" err="1">
                <a:solidFill>
                  <a:srgbClr val="30849B"/>
                </a:solidFill>
                <a:latin typeface="Consolas"/>
                <a:cs typeface="Consolas"/>
              </a:rPr>
              <a:t>la</a:t>
            </a:r>
            <a:r>
              <a:rPr sz="1400" spc="-5" dirty="0" err="1">
                <a:solidFill>
                  <a:srgbClr val="30849B"/>
                </a:solidFill>
                <a:latin typeface="Consolas"/>
                <a:cs typeface="Consolas"/>
              </a:rPr>
              <a:t>ss</a:t>
            </a:r>
            <a:r>
              <a:rPr lang="az-Latn-AZ" sz="1400" spc="-5" dirty="0">
                <a:solidFill>
                  <a:srgbClr val="30849B"/>
                </a:solidFill>
                <a:latin typeface="Consolas"/>
                <a:cs typeface="Consolas"/>
              </a:rPr>
              <a:t>-</a:t>
            </a:r>
            <a:r>
              <a:rPr lang="az-Latn-AZ"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ın instance-na referance saxlayır.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23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Upcast and Do</a:t>
            </a:r>
            <a:r>
              <a:rPr lang="en-US" sz="2800" dirty="0" err="1">
                <a:solidFill>
                  <a:srgbClr val="D04E1D"/>
                </a:solidFill>
                <a:latin typeface="Segoe UI Light"/>
                <a:cs typeface="Segoe UI Light"/>
              </a:rPr>
              <a:t>wnCast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B8530E7C-ACF0-666F-18E6-0CD943CA15A4}"/>
              </a:ext>
            </a:extLst>
          </p:cNvPr>
          <p:cNvSpPr txBox="1"/>
          <p:nvPr/>
        </p:nvSpPr>
        <p:spPr>
          <a:xfrm>
            <a:off x="2476500" y="2080260"/>
            <a:ext cx="4533900" cy="73914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B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la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u</a:t>
            </a:r>
            <a:r>
              <a:rPr sz="1400" dirty="0">
                <a:latin typeface="Consolas"/>
                <a:cs typeface="Consolas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er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v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dC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78E8F6E-ADE5-7B9E-07A5-322B9875E0EB}"/>
              </a:ext>
            </a:extLst>
          </p:cNvPr>
          <p:cNvSpPr txBox="1"/>
          <p:nvPr/>
        </p:nvSpPr>
        <p:spPr>
          <a:xfrm>
            <a:off x="2514600" y="3756660"/>
            <a:ext cx="4495800" cy="73914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r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i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v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ed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do</a:t>
            </a:r>
            <a:r>
              <a:rPr sz="1400" spc="-10" dirty="0">
                <a:latin typeface="Consolas"/>
                <a:cs typeface="Consolas"/>
              </a:rPr>
              <a:t>w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r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ve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d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Cl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-1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up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239DCEA-2CAA-5BB6-2968-4EDD6F970DC1}"/>
              </a:ext>
            </a:extLst>
          </p:cNvPr>
          <p:cNvSpPr txBox="1"/>
          <p:nvPr/>
        </p:nvSpPr>
        <p:spPr>
          <a:xfrm>
            <a:off x="2250694" y="5519157"/>
            <a:ext cx="5064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z-Latn-AZ" sz="1400" spc="15" dirty="0">
                <a:solidFill>
                  <a:srgbClr val="C00000"/>
                </a:solidFill>
                <a:latin typeface="Calibri"/>
                <a:cs typeface="Calibri"/>
              </a:rPr>
              <a:t>Əvvəlcədən UpCast etmədən </a:t>
            </a:r>
            <a:r>
              <a:rPr sz="1400" spc="15" dirty="0" err="1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1400" spc="35" dirty="0" err="1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400" spc="10" dirty="0" err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400" spc="-10" dirty="0" err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400" spc="20" dirty="0" err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40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400" spc="10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4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az-Latn-AZ" sz="1400" spc="15" dirty="0">
                <a:solidFill>
                  <a:srgbClr val="C00000"/>
                </a:solidFill>
                <a:latin typeface="Calibri"/>
                <a:cs typeface="Calibri"/>
              </a:rPr>
              <a:t>etmək mümkün deyil</a:t>
            </a:r>
            <a:r>
              <a:rPr sz="1400" spc="2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D7B3DD5-C919-056F-857A-38E523E8FDEA}"/>
              </a:ext>
            </a:extLst>
          </p:cNvPr>
          <p:cNvSpPr/>
          <p:nvPr/>
        </p:nvSpPr>
        <p:spPr>
          <a:xfrm>
            <a:off x="1182624" y="5305044"/>
            <a:ext cx="547088" cy="548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CB637B6D-342A-747E-1ADC-D424603BF0B7}"/>
              </a:ext>
            </a:extLst>
          </p:cNvPr>
          <p:cNvSpPr txBox="1"/>
          <p:nvPr/>
        </p:nvSpPr>
        <p:spPr>
          <a:xfrm>
            <a:off x="1145838" y="1748150"/>
            <a:ext cx="91411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1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5" dirty="0">
                <a:latin typeface="Calibri"/>
                <a:cs typeface="Calibri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latin typeface="Calibri"/>
                <a:cs typeface="Calibri"/>
              </a:rPr>
              <a:t>varis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lang="en-US" sz="1600" spc="-10" dirty="0" err="1">
                <a:latin typeface="Calibri"/>
                <a:cs typeface="Calibri"/>
              </a:rPr>
              <a:t>olmu</a:t>
            </a:r>
            <a:r>
              <a:rPr lang="az-Latn-AZ" sz="1600" spc="-10" dirty="0">
                <a:latin typeface="Calibri"/>
                <a:cs typeface="Calibri"/>
              </a:rPr>
              <a:t>ş klası (derived) base klasa çevrilməsinə UpCast deyilir.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53E09AA-C57E-F909-127D-CB7ADE5AC951}"/>
              </a:ext>
            </a:extLst>
          </p:cNvPr>
          <p:cNvSpPr txBox="1"/>
          <p:nvPr/>
        </p:nvSpPr>
        <p:spPr>
          <a:xfrm>
            <a:off x="1145850" y="3423180"/>
            <a:ext cx="89887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w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1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5" dirty="0">
                <a:latin typeface="Calibri"/>
                <a:cs typeface="Calibri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base klasın</a:t>
            </a:r>
            <a:r>
              <a:rPr lang="en-US" sz="1600" spc="-10" dirty="0">
                <a:latin typeface="Calibri"/>
                <a:cs typeface="Calibri"/>
              </a:rPr>
              <a:t> instance-n</a:t>
            </a:r>
            <a:r>
              <a:rPr lang="az-Latn-AZ" sz="1600" spc="-10" dirty="0">
                <a:latin typeface="Calibri"/>
                <a:cs typeface="Calibri"/>
              </a:rPr>
              <a:t>ı derived klasa (varis olmuş) çevrilməsinə Do</a:t>
            </a:r>
            <a:r>
              <a:rPr lang="en-US" sz="1600" spc="-10" dirty="0" err="1">
                <a:latin typeface="Calibri"/>
                <a:cs typeface="Calibri"/>
              </a:rPr>
              <a:t>wnCast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lang="en-US" sz="1600" spc="-10" dirty="0" err="1">
                <a:latin typeface="Calibri"/>
                <a:cs typeface="Calibri"/>
              </a:rPr>
              <a:t>deyilir</a:t>
            </a:r>
            <a:r>
              <a:rPr lang="en-US"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Polymorphizm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Polimorfizm – enyni spesifikasiyası olan obyeklətlərin fərqli realizasiyaya malik olmasıdır.</a:t>
            </a:r>
          </a:p>
          <a:p>
            <a:pPr algn="l"/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Polimorfizmin </a:t>
            </a:r>
            <a:r>
              <a:rPr lang="az-Latn-AZ" spc="-5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növləri:</a:t>
            </a:r>
          </a:p>
          <a:p>
            <a:pPr algn="l"/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42900" indent="-342900" algn="l">
              <a:buAutoNum type="arabicPeriod"/>
            </a:pP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Ad-hoc polimorfizm</a:t>
            </a:r>
          </a:p>
          <a:p>
            <a:pPr marL="342900" indent="-342900" algn="l">
              <a:buAutoNum type="arabicPeriod"/>
            </a:pPr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42900" indent="-342900" algn="l">
              <a:buAutoNum type="arabicPeriod"/>
            </a:pP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Klassik polimorfizm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virtual üzvlərdən istifadə </a:t>
            </a:r>
            <a:r>
              <a:rPr lang="en-US" sz="1800" spc="-5" dirty="0">
                <a:solidFill>
                  <a:srgbClr val="0000FF"/>
                </a:solidFill>
                <a:latin typeface="Consolas"/>
                <a:cs typeface="Consolas"/>
              </a:rPr>
              <a:t>virtua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lang="en-US" sz="1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0000FF"/>
                </a:solidFill>
                <a:latin typeface="Consolas"/>
                <a:cs typeface="Consolas"/>
              </a:rPr>
              <a:t>override</a:t>
            </a:r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tiplərin çevrilməsi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E4A38B3-E97C-3210-D42C-B0C9CC0272AF}"/>
              </a:ext>
            </a:extLst>
          </p:cNvPr>
          <p:cNvSpPr/>
          <p:nvPr/>
        </p:nvSpPr>
        <p:spPr>
          <a:xfrm>
            <a:off x="838200" y="5187946"/>
            <a:ext cx="725174" cy="7251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191878-ECAF-EE5E-2B06-C1A299CC060C}"/>
              </a:ext>
            </a:extLst>
          </p:cNvPr>
          <p:cNvSpPr txBox="1"/>
          <p:nvPr/>
        </p:nvSpPr>
        <p:spPr>
          <a:xfrm>
            <a:off x="1983995" y="5410706"/>
            <a:ext cx="6172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z-Latn-AZ" sz="1400" spc="20" dirty="0">
                <a:solidFill>
                  <a:srgbClr val="C00000"/>
                </a:solidFill>
                <a:latin typeface="Calibri"/>
                <a:cs typeface="Calibri"/>
              </a:rPr>
              <a:t>Klassik polimorfizmin hər ikisindən eyni zamanda istifadəsi zamanı birinici növ polimorfizm ikinci növ polimorfizmi neytrallaşdırır (üstələyir)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1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411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Segoe Print</vt:lpstr>
      <vt:lpstr>Segoe UI Light</vt:lpstr>
      <vt:lpstr>Times New Roman</vt:lpstr>
      <vt:lpstr>Office Theme</vt:lpstr>
      <vt:lpstr>C# Orta səviyyə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157</cp:revision>
  <dcterms:created xsi:type="dcterms:W3CDTF">2023-04-04T17:24:16Z</dcterms:created>
  <dcterms:modified xsi:type="dcterms:W3CDTF">2023-04-30T17:11:55Z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