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9" r:id="rId4"/>
    <p:sldId id="276" r:id="rId5"/>
    <p:sldId id="270" r:id="rId6"/>
    <p:sldId id="273" r:id="rId7"/>
    <p:sldId id="271" r:id="rId8"/>
    <p:sldId id="272" r:id="rId9"/>
    <p:sldId id="274" r:id="rId10"/>
    <p:sldId id="275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02/23/2016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02/23/2016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7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47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1714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375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1770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835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997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739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02/23/2016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02/23/2016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02/23/2016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02/23/2016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02/23/2016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02/23/2016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02/23/2016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02/23/2016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02/23/2016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02/23/2016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02/23/2016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02/23/2016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taxact.com/how-tax-brackets-work/?utm_source=TaxACT&amp;utm_medium=Tax-Bracket-Calculator&amp;utm_campaign=Learn-More&amp;_ga=1.73577618.1233321099.14562351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30382" y="2401863"/>
            <a:ext cx="8775964" cy="3486088"/>
          </a:xfrm>
        </p:spPr>
        <p:txBody>
          <a:bodyPr anchor="ctr">
            <a:normAutofit fontScale="90000"/>
          </a:bodyPr>
          <a:lstStyle/>
          <a:p>
            <a:r>
              <a:rPr lang="en-US" sz="5300" dirty="0" smtClean="0"/>
              <a:t>Lesson 5 Assignment:</a:t>
            </a:r>
            <a:br>
              <a:rPr lang="en-US" sz="5300" dirty="0" smtClean="0"/>
            </a:b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>
                <a:solidFill>
                  <a:srgbClr val="FF0000"/>
                </a:solidFill>
              </a:rPr>
              <a:t>tax bracket CALCULATOR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" t="-204" r="-3469" b="15426"/>
          <a:stretch/>
        </p:blipFill>
        <p:spPr>
          <a:xfrm>
            <a:off x="8534431" y="1267690"/>
            <a:ext cx="3657569" cy="31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" r="1565" b="3536"/>
          <a:stretch/>
        </p:blipFill>
        <p:spPr>
          <a:xfrm>
            <a:off x="1390261" y="577257"/>
            <a:ext cx="8938727" cy="51237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426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 r="1423" b="3460"/>
          <a:stretch/>
        </p:blipFill>
        <p:spPr>
          <a:xfrm>
            <a:off x="1483567" y="499636"/>
            <a:ext cx="8948058" cy="55839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57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238" y="547392"/>
            <a:ext cx="10496365" cy="533400"/>
          </a:xfrm>
        </p:spPr>
        <p:txBody>
          <a:bodyPr>
            <a:normAutofit fontScale="90000"/>
          </a:bodyPr>
          <a:lstStyle/>
          <a:p>
            <a:r>
              <a:rPr lang="en-US" altLang="en-US" sz="3200" dirty="0" smtClean="0">
                <a:solidFill>
                  <a:srgbClr val="FF0000"/>
                </a:solidFill>
              </a:rPr>
              <a:t>Lesson 5 Assignment:  </a:t>
            </a:r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 Tax Rate and Tax Amount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1340" y="1497659"/>
            <a:ext cx="10576263" cy="152962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The US federal personal income tax is calculated based on the </a:t>
            </a:r>
            <a:r>
              <a:rPr lang="en-US" altLang="en-US" b="1" u="sng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filing status</a:t>
            </a:r>
            <a:r>
              <a:rPr lang="en-US" altLang="en-US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and </a:t>
            </a:r>
            <a:r>
              <a:rPr lang="en-US" altLang="en-US" b="1" u="sng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taxable income</a:t>
            </a:r>
            <a:r>
              <a:rPr lang="en-US" altLang="en-US" dirty="0" smtClean="0">
                <a:cs typeface="Times New Roman" panose="02020603050405020304" pitchFamily="18" charset="0"/>
              </a:rPr>
              <a:t>. There are four filing statuses: </a:t>
            </a:r>
            <a:r>
              <a:rPr lang="en-US" altLang="en-US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single filers</a:t>
            </a:r>
            <a:r>
              <a:rPr lang="en-US" altLang="en-US" dirty="0" smtClean="0">
                <a:cs typeface="Times New Roman" panose="02020603050405020304" pitchFamily="18" charset="0"/>
              </a:rPr>
              <a:t>, </a:t>
            </a:r>
            <a:r>
              <a:rPr lang="en-US" altLang="en-US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married filing jointly</a:t>
            </a:r>
            <a:r>
              <a:rPr lang="en-US" altLang="en-US" dirty="0" smtClean="0">
                <a:cs typeface="Times New Roman" panose="02020603050405020304" pitchFamily="18" charset="0"/>
              </a:rPr>
              <a:t>, </a:t>
            </a:r>
            <a:r>
              <a:rPr lang="en-US" altLang="en-US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married filing separately,</a:t>
            </a:r>
            <a:r>
              <a:rPr lang="en-US" altLang="en-US" dirty="0" smtClean="0">
                <a:cs typeface="Times New Roman" panose="02020603050405020304" pitchFamily="18" charset="0"/>
              </a:rPr>
              <a:t> and </a:t>
            </a:r>
            <a:r>
              <a:rPr lang="en-US" altLang="en-US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head of household</a:t>
            </a:r>
            <a:r>
              <a:rPr lang="en-US" altLang="en-US" dirty="0" smtClean="0">
                <a:cs typeface="Times New Roman" panose="02020603050405020304" pitchFamily="18" charset="0"/>
              </a:rPr>
              <a:t>. The tax rates for each are shown below.</a:t>
            </a:r>
            <a:endParaRPr lang="en-US" altLang="en-US" sz="2600" dirty="0"/>
          </a:p>
        </p:txBody>
      </p:sp>
      <p:sp>
        <p:nvSpPr>
          <p:cNvPr id="28677" name="Rectangle 91"/>
          <p:cNvSpPr>
            <a:spLocks noChangeArrowheads="1"/>
          </p:cNvSpPr>
          <p:nvPr/>
        </p:nvSpPr>
        <p:spPr bwMode="auto">
          <a:xfrm>
            <a:off x="1524001" y="23313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324643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32464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3246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3" y="2720323"/>
            <a:ext cx="11814911" cy="37729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793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91"/>
          <p:cNvSpPr>
            <a:spLocks noChangeArrowheads="1"/>
          </p:cNvSpPr>
          <p:nvPr/>
        </p:nvSpPr>
        <p:spPr bwMode="auto">
          <a:xfrm>
            <a:off x="1524001" y="23313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324643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32464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3246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" y="3287077"/>
            <a:ext cx="11008658" cy="34369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238" y="547392"/>
            <a:ext cx="10496365" cy="533400"/>
          </a:xfrm>
        </p:spPr>
        <p:txBody>
          <a:bodyPr>
            <a:normAutofit fontScale="90000"/>
          </a:bodyPr>
          <a:lstStyle/>
          <a:p>
            <a:r>
              <a:rPr lang="en-US" altLang="en-US" sz="3200" dirty="0" smtClean="0">
                <a:solidFill>
                  <a:srgbClr val="FF0000"/>
                </a:solidFill>
              </a:rPr>
              <a:t>Lesson 5 Assignment:  </a:t>
            </a:r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 Tax Rate and Tax Amount</a:t>
            </a:r>
          </a:p>
        </p:txBody>
      </p:sp>
    </p:spTree>
    <p:extLst>
      <p:ext uri="{BB962C8B-B14F-4D97-AF65-F5344CB8AC3E}">
        <p14:creationId xmlns:p14="http://schemas.microsoft.com/office/powerpoint/2010/main" val="27237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77363" y="1383446"/>
            <a:ext cx="10924137" cy="3251300"/>
          </a:xfrm>
          <a:prstGeom prst="rect">
            <a:avLst/>
          </a:prstGeom>
          <a:noFill/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800" b="1" dirty="0" smtClean="0">
                <a:latin typeface="Book Antiqua" panose="02040602050305030304" pitchFamily="18" charset="0"/>
              </a:rPr>
              <a:t>Algorithm:  </a:t>
            </a:r>
          </a:p>
          <a:p>
            <a:pPr marL="914400" lvl="1" indent="-457200">
              <a:lnSpc>
                <a:spcPct val="10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800" b="1" dirty="0" smtClean="0">
                <a:solidFill>
                  <a:srgbClr val="008000"/>
                </a:solidFill>
                <a:latin typeface="Book Antiqua" panose="02040602050305030304" pitchFamily="18" charset="0"/>
              </a:rPr>
              <a:t>Request that the user selects filing status </a:t>
            </a:r>
            <a:r>
              <a:rPr lang="en-US" altLang="en-US" sz="2400" b="1" i="1" dirty="0" smtClean="0">
                <a:solidFill>
                  <a:srgbClr val="7030A0"/>
                </a:solidFill>
                <a:latin typeface="Book Antiqua" panose="02040602050305030304" pitchFamily="18" charset="0"/>
              </a:rPr>
              <a:t>(Dropdown Menu)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altLang="en-US" sz="2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0</a:t>
            </a:r>
            <a:r>
              <a:rPr lang="en-US" altLang="en-US" sz="2000" b="1" dirty="0" smtClean="0">
                <a:solidFill>
                  <a:srgbClr val="008000"/>
                </a:solidFill>
                <a:latin typeface="Book Antiqua" panose="02040602050305030304" pitchFamily="18" charset="0"/>
              </a:rPr>
              <a:t> – Single; 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altLang="en-US" sz="2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1</a:t>
            </a:r>
            <a:r>
              <a:rPr lang="en-US" altLang="en-US" sz="2000" b="1" dirty="0" smtClean="0">
                <a:solidFill>
                  <a:srgbClr val="008000"/>
                </a:solidFill>
                <a:latin typeface="Book Antiqua" panose="02040602050305030304" pitchFamily="18" charset="0"/>
              </a:rPr>
              <a:t> – Married filing jointly or qualifying widow(</a:t>
            </a:r>
            <a:r>
              <a:rPr lang="en-US" altLang="en-US" sz="2000" b="1" dirty="0" err="1" smtClean="0">
                <a:solidFill>
                  <a:srgbClr val="008000"/>
                </a:solidFill>
                <a:latin typeface="Book Antiqua" panose="02040602050305030304" pitchFamily="18" charset="0"/>
              </a:rPr>
              <a:t>er</a:t>
            </a:r>
            <a:r>
              <a:rPr lang="en-US" altLang="en-US" sz="2000" b="1" dirty="0" smtClean="0">
                <a:solidFill>
                  <a:srgbClr val="008000"/>
                </a:solidFill>
                <a:latin typeface="Book Antiqua" panose="02040602050305030304" pitchFamily="18" charset="0"/>
              </a:rPr>
              <a:t>); 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altLang="en-US" sz="2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2</a:t>
            </a:r>
            <a:r>
              <a:rPr lang="en-US" altLang="en-US" sz="2000" b="1" dirty="0" smtClean="0">
                <a:solidFill>
                  <a:srgbClr val="008000"/>
                </a:solidFill>
                <a:latin typeface="Book Antiqua" panose="02040602050305030304" pitchFamily="18" charset="0"/>
              </a:rPr>
              <a:t> – Married filing separately; 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altLang="en-US" sz="2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3</a:t>
            </a:r>
            <a:r>
              <a:rPr lang="en-US" altLang="en-US" sz="2000" b="1" dirty="0" smtClean="0">
                <a:solidFill>
                  <a:srgbClr val="008000"/>
                </a:solidFill>
                <a:latin typeface="Book Antiqua" panose="02040602050305030304" pitchFamily="18" charset="0"/>
              </a:rPr>
              <a:t> – Head of  household</a:t>
            </a:r>
          </a:p>
          <a:p>
            <a:pPr marL="914400" lvl="1" indent="-457200">
              <a:lnSpc>
                <a:spcPct val="10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800" b="1" dirty="0" smtClean="0">
                <a:solidFill>
                  <a:srgbClr val="008000"/>
                </a:solidFill>
                <a:latin typeface="Book Antiqua" panose="02040602050305030304" pitchFamily="18" charset="0"/>
              </a:rPr>
              <a:t>Prompt user to enter Taxable Income </a:t>
            </a:r>
            <a:r>
              <a:rPr lang="en-US" altLang="en-US" sz="2400" b="1" i="1" dirty="0" smtClean="0">
                <a:solidFill>
                  <a:srgbClr val="7030A0"/>
                </a:solidFill>
                <a:latin typeface="Book Antiqua" panose="02040602050305030304" pitchFamily="18" charset="0"/>
              </a:rPr>
              <a:t>(Textbox)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Font typeface="+mj-lt"/>
              <a:buAutoNum type="arabicPeriod" startAt="3"/>
            </a:pPr>
            <a:r>
              <a:rPr lang="en-US" altLang="en-US" sz="2800" b="1" dirty="0" smtClean="0">
                <a:solidFill>
                  <a:srgbClr val="008000"/>
                </a:solidFill>
                <a:latin typeface="Book Antiqua" panose="02040602050305030304" pitchFamily="18" charset="0"/>
              </a:rPr>
              <a:t>Compute the </a:t>
            </a:r>
            <a:r>
              <a:rPr lang="en-US" altLang="en-US" sz="2800" b="1" dirty="0">
                <a:solidFill>
                  <a:srgbClr val="008000"/>
                </a:solidFill>
                <a:latin typeface="Book Antiqua" panose="02040602050305030304" pitchFamily="18" charset="0"/>
              </a:rPr>
              <a:t>T</a:t>
            </a:r>
            <a:r>
              <a:rPr lang="en-US" altLang="en-US" sz="2800" b="1" dirty="0" smtClean="0">
                <a:solidFill>
                  <a:srgbClr val="008000"/>
                </a:solidFill>
                <a:latin typeface="Book Antiqua" panose="02040602050305030304" pitchFamily="18" charset="0"/>
              </a:rPr>
              <a:t>ax Rate </a:t>
            </a:r>
            <a:r>
              <a:rPr lang="en-US" altLang="en-US" sz="2400" b="1" i="1" dirty="0" smtClean="0">
                <a:solidFill>
                  <a:srgbClr val="7030A0"/>
                </a:solidFill>
                <a:latin typeface="Book Antiqua" panose="02040602050305030304" pitchFamily="18" charset="0"/>
              </a:rPr>
              <a:t>(Calculate Button)</a:t>
            </a: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Font typeface="+mj-lt"/>
              <a:buAutoNum type="arabicPeriod" startAt="3"/>
            </a:pPr>
            <a:r>
              <a:rPr lang="en-US" altLang="en-US" sz="2800" b="1" dirty="0" smtClean="0">
                <a:solidFill>
                  <a:srgbClr val="008000"/>
                </a:solidFill>
                <a:latin typeface="Book Antiqua" panose="02040602050305030304" pitchFamily="18" charset="0"/>
              </a:rPr>
              <a:t>Display the results.</a:t>
            </a:r>
          </a:p>
          <a:p>
            <a:pPr marL="0" indent="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dirty="0" smtClean="0">
              <a:latin typeface="Book Antiqua" panose="0204060205030503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238" y="547392"/>
            <a:ext cx="10496365" cy="533400"/>
          </a:xfrm>
        </p:spPr>
        <p:txBody>
          <a:bodyPr>
            <a:normAutofit fontScale="90000"/>
          </a:bodyPr>
          <a:lstStyle/>
          <a:p>
            <a:r>
              <a:rPr lang="en-US" altLang="en-US" sz="3200" dirty="0" smtClean="0">
                <a:solidFill>
                  <a:srgbClr val="FF0000"/>
                </a:solidFill>
              </a:rPr>
              <a:t>Lesson 5 Assignment:  </a:t>
            </a:r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 Tax Rate and Tax Amount</a:t>
            </a:r>
          </a:p>
        </p:txBody>
      </p:sp>
    </p:spTree>
    <p:extLst>
      <p:ext uri="{BB962C8B-B14F-4D97-AF65-F5344CB8AC3E}">
        <p14:creationId xmlns:p14="http://schemas.microsoft.com/office/powerpoint/2010/main" val="101514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8918" y="583707"/>
            <a:ext cx="9917400" cy="533400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Lesson 5 Assignment:  </a:t>
            </a: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 Tax Rate and Tax Amount</a:t>
            </a:r>
            <a:endParaRPr lang="en-US" alt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3946" y="1303106"/>
            <a:ext cx="5899762" cy="3251300"/>
          </a:xfrm>
          <a:prstGeom prst="rect">
            <a:avLst/>
          </a:prstGeom>
          <a:noFill/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 dirty="0" smtClean="0">
                <a:latin typeface="Book Antiqua" panose="02040602050305030304" pitchFamily="18" charset="0"/>
              </a:rPr>
              <a:t>Problem:  </a:t>
            </a:r>
            <a:r>
              <a:rPr lang="en-US" altLang="en-US" sz="1800" b="1" dirty="0" smtClean="0">
                <a:solidFill>
                  <a:srgbClr val="0000FF"/>
                </a:solidFill>
              </a:rPr>
              <a:t>Compute Taxes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 dirty="0" smtClean="0">
                <a:latin typeface="Book Antiqua" panose="02040602050305030304" pitchFamily="18" charset="0"/>
              </a:rPr>
              <a:t>Algorithm:  </a:t>
            </a:r>
          </a:p>
          <a:p>
            <a:pPr marL="914400" lvl="1" indent="-457200">
              <a:lnSpc>
                <a:spcPct val="10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b="1" dirty="0">
                <a:solidFill>
                  <a:srgbClr val="008000"/>
                </a:solidFill>
                <a:latin typeface="Book Antiqua" panose="02040602050305030304" pitchFamily="18" charset="0"/>
              </a:rPr>
              <a:t>Request that the user selects filing status </a:t>
            </a:r>
            <a:r>
              <a:rPr lang="en-US" altLang="en-US" sz="1400" b="1" i="1" dirty="0">
                <a:solidFill>
                  <a:srgbClr val="7030A0"/>
                </a:solidFill>
                <a:latin typeface="Book Antiqua" panose="02040602050305030304" pitchFamily="18" charset="0"/>
              </a:rPr>
              <a:t>(Dropdown Menu)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altLang="en-US" sz="1200" b="1" dirty="0">
                <a:solidFill>
                  <a:srgbClr val="FF0000"/>
                </a:solidFill>
                <a:latin typeface="Book Antiqua" panose="02040602050305030304" pitchFamily="18" charset="0"/>
              </a:rPr>
              <a:t>0</a:t>
            </a:r>
            <a:r>
              <a:rPr lang="en-US" altLang="en-US" sz="1200" b="1" dirty="0">
                <a:solidFill>
                  <a:srgbClr val="008000"/>
                </a:solidFill>
                <a:latin typeface="Book Antiqua" panose="02040602050305030304" pitchFamily="18" charset="0"/>
              </a:rPr>
              <a:t> – Single; 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altLang="en-US" sz="1200" b="1" dirty="0">
                <a:solidFill>
                  <a:srgbClr val="FF0000"/>
                </a:solidFill>
                <a:latin typeface="Book Antiqua" panose="02040602050305030304" pitchFamily="18" charset="0"/>
              </a:rPr>
              <a:t>1</a:t>
            </a:r>
            <a:r>
              <a:rPr lang="en-US" altLang="en-US" sz="1200" b="1" dirty="0">
                <a:solidFill>
                  <a:srgbClr val="008000"/>
                </a:solidFill>
                <a:latin typeface="Book Antiqua" panose="02040602050305030304" pitchFamily="18" charset="0"/>
              </a:rPr>
              <a:t> – Married filing jointly or qualifying widow(</a:t>
            </a:r>
            <a:r>
              <a:rPr lang="en-US" altLang="en-US" sz="1200" b="1" dirty="0" err="1">
                <a:solidFill>
                  <a:srgbClr val="008000"/>
                </a:solidFill>
                <a:latin typeface="Book Antiqua" panose="02040602050305030304" pitchFamily="18" charset="0"/>
              </a:rPr>
              <a:t>er</a:t>
            </a:r>
            <a:r>
              <a:rPr lang="en-US" altLang="en-US" sz="1200" b="1" dirty="0">
                <a:solidFill>
                  <a:srgbClr val="008000"/>
                </a:solidFill>
                <a:latin typeface="Book Antiqua" panose="02040602050305030304" pitchFamily="18" charset="0"/>
              </a:rPr>
              <a:t>); 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altLang="en-US" sz="1200" b="1" dirty="0">
                <a:solidFill>
                  <a:srgbClr val="FF0000"/>
                </a:solidFill>
                <a:latin typeface="Book Antiqua" panose="02040602050305030304" pitchFamily="18" charset="0"/>
              </a:rPr>
              <a:t>2</a:t>
            </a:r>
            <a:r>
              <a:rPr lang="en-US" altLang="en-US" sz="1200" b="1" dirty="0">
                <a:solidFill>
                  <a:srgbClr val="008000"/>
                </a:solidFill>
                <a:latin typeface="Book Antiqua" panose="02040602050305030304" pitchFamily="18" charset="0"/>
              </a:rPr>
              <a:t> – Married filing separately; 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altLang="en-US" sz="1200" b="1" dirty="0">
                <a:solidFill>
                  <a:srgbClr val="FF0000"/>
                </a:solidFill>
                <a:latin typeface="Book Antiqua" panose="02040602050305030304" pitchFamily="18" charset="0"/>
              </a:rPr>
              <a:t>3</a:t>
            </a:r>
            <a:r>
              <a:rPr lang="en-US" altLang="en-US" sz="1200" b="1" dirty="0">
                <a:solidFill>
                  <a:srgbClr val="008000"/>
                </a:solidFill>
                <a:latin typeface="Book Antiqua" panose="02040602050305030304" pitchFamily="18" charset="0"/>
              </a:rPr>
              <a:t> – Head of  household</a:t>
            </a:r>
          </a:p>
          <a:p>
            <a:pPr marL="914400" lvl="1" indent="-457200">
              <a:lnSpc>
                <a:spcPct val="10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b="1" dirty="0">
                <a:solidFill>
                  <a:srgbClr val="008000"/>
                </a:solidFill>
                <a:latin typeface="Book Antiqua" panose="02040602050305030304" pitchFamily="18" charset="0"/>
              </a:rPr>
              <a:t>Prompt user to enter Taxable Income </a:t>
            </a:r>
            <a:r>
              <a:rPr lang="en-US" altLang="en-US" sz="1400" b="1" i="1" dirty="0">
                <a:solidFill>
                  <a:srgbClr val="7030A0"/>
                </a:solidFill>
                <a:latin typeface="Book Antiqua" panose="02040602050305030304" pitchFamily="18" charset="0"/>
              </a:rPr>
              <a:t>(Textbox)</a:t>
            </a:r>
          </a:p>
          <a:p>
            <a:pPr marL="914400" lvl="1" indent="-457200">
              <a:lnSpc>
                <a:spcPct val="10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Compute the Tax Rate</a:t>
            </a:r>
            <a:r>
              <a:rPr lang="en-US" altLang="en-US" b="1" dirty="0">
                <a:solidFill>
                  <a:srgbClr val="008000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 sz="1400" b="1" i="1" dirty="0">
                <a:solidFill>
                  <a:srgbClr val="7030A0"/>
                </a:solidFill>
                <a:latin typeface="Book Antiqua" panose="02040602050305030304" pitchFamily="18" charset="0"/>
              </a:rPr>
              <a:t>(Calculate Button)</a:t>
            </a:r>
          </a:p>
          <a:p>
            <a:pPr marL="914400" lvl="1" indent="-457200">
              <a:lnSpc>
                <a:spcPct val="10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b="1" dirty="0">
                <a:solidFill>
                  <a:srgbClr val="008000"/>
                </a:solidFill>
                <a:latin typeface="Book Antiqua" panose="02040602050305030304" pitchFamily="18" charset="0"/>
              </a:rPr>
              <a:t>Display the results.</a:t>
            </a:r>
          </a:p>
          <a:p>
            <a:pPr marL="0" indent="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1400" dirty="0" smtClean="0">
              <a:latin typeface="Book Antiqua" panose="0204060205030503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27" y="4383983"/>
            <a:ext cx="7595047" cy="23711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77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8918" y="583707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Lesson 5 Assignment:  </a:t>
            </a:r>
            <a:r>
              <a:rPr lang="en-US" altLang="en-US" sz="3200" dirty="0" smtClean="0">
                <a:solidFill>
                  <a:srgbClr val="FF0000"/>
                </a:solidFill>
              </a:rPr>
              <a:t/>
            </a:r>
            <a:br>
              <a:rPr lang="en-US" altLang="en-US" sz="3200" dirty="0" smtClean="0">
                <a:solidFill>
                  <a:srgbClr val="FF0000"/>
                </a:solidFill>
              </a:rPr>
            </a:br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 </a:t>
            </a: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 </a:t>
            </a:r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</a:t>
            </a:r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3357563" y="25495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2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994427" y="165796"/>
            <a:ext cx="5113537" cy="6577244"/>
          </a:xfr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(status == 0) {</a:t>
            </a:r>
            <a:endParaRPr lang="en-US" sz="14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Compute tax for single filers</a:t>
            </a:r>
            <a:endParaRPr lang="en-US" sz="14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14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 (status == 1) {</a:t>
            </a:r>
            <a:endParaRPr lang="en-US" sz="14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Compute tax for married file jointly </a:t>
            </a:r>
          </a:p>
          <a:p>
            <a:pPr marL="0" indent="0">
              <a:buNone/>
              <a:defRPr/>
            </a:pP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or qualifying widow(</a:t>
            </a:r>
            <a:r>
              <a:rPr lang="en-US" sz="14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er</a:t>
            </a: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14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 (status == 2) {</a:t>
            </a:r>
            <a:endParaRPr lang="en-US" sz="14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Compute tax for married file separately</a:t>
            </a:r>
            <a:endParaRPr lang="en-US" sz="14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14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 (status == 3) {</a:t>
            </a:r>
            <a:endParaRPr lang="en-US" sz="14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Compute tax for head of household</a:t>
            </a:r>
            <a:endParaRPr lang="en-US" sz="14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14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Display wrong status</a:t>
            </a:r>
            <a:endParaRPr lang="en-US" sz="14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1400" b="1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81921" y="1292023"/>
            <a:ext cx="7371928" cy="3251300"/>
          </a:xfrm>
          <a:prstGeom prst="rect">
            <a:avLst/>
          </a:prstGeom>
          <a:noFill/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 dirty="0" smtClean="0">
                <a:latin typeface="Book Antiqua" panose="02040602050305030304" pitchFamily="18" charset="0"/>
              </a:rPr>
              <a:t>Application:  </a:t>
            </a:r>
            <a:r>
              <a:rPr lang="en-US" altLang="en-US" sz="1800" b="1" dirty="0" smtClean="0">
                <a:solidFill>
                  <a:srgbClr val="0000FF"/>
                </a:solidFill>
              </a:rPr>
              <a:t>Compute Tax Rate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 b="1" dirty="0" smtClean="0">
                <a:latin typeface="Book Antiqua" panose="02040602050305030304" pitchFamily="18" charset="0"/>
              </a:rPr>
              <a:t>Algorithm:  </a:t>
            </a:r>
          </a:p>
          <a:p>
            <a:pPr marL="914400" lvl="1" indent="-457200">
              <a:lnSpc>
                <a:spcPct val="10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b="1" dirty="0">
                <a:solidFill>
                  <a:srgbClr val="008000"/>
                </a:solidFill>
                <a:latin typeface="Book Antiqua" panose="02040602050305030304" pitchFamily="18" charset="0"/>
              </a:rPr>
              <a:t>Request that the user selects filing status </a:t>
            </a:r>
            <a:r>
              <a:rPr lang="en-US" altLang="en-US" sz="1400" b="1" i="1" dirty="0">
                <a:solidFill>
                  <a:srgbClr val="7030A0"/>
                </a:solidFill>
                <a:latin typeface="Book Antiqua" panose="02040602050305030304" pitchFamily="18" charset="0"/>
              </a:rPr>
              <a:t>(Dropdown Menu)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altLang="en-US" sz="1200" b="1" dirty="0">
                <a:solidFill>
                  <a:srgbClr val="FF0000"/>
                </a:solidFill>
                <a:latin typeface="Book Antiqua" panose="02040602050305030304" pitchFamily="18" charset="0"/>
              </a:rPr>
              <a:t>0</a:t>
            </a:r>
            <a:r>
              <a:rPr lang="en-US" altLang="en-US" sz="1200" b="1" dirty="0">
                <a:solidFill>
                  <a:srgbClr val="008000"/>
                </a:solidFill>
                <a:latin typeface="Book Antiqua" panose="02040602050305030304" pitchFamily="18" charset="0"/>
              </a:rPr>
              <a:t> – Single; 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altLang="en-US" sz="1200" b="1" dirty="0">
                <a:solidFill>
                  <a:srgbClr val="FF0000"/>
                </a:solidFill>
                <a:latin typeface="Book Antiqua" panose="02040602050305030304" pitchFamily="18" charset="0"/>
              </a:rPr>
              <a:t>1</a:t>
            </a:r>
            <a:r>
              <a:rPr lang="en-US" altLang="en-US" sz="1200" b="1" dirty="0">
                <a:solidFill>
                  <a:srgbClr val="008000"/>
                </a:solidFill>
                <a:latin typeface="Book Antiqua" panose="02040602050305030304" pitchFamily="18" charset="0"/>
              </a:rPr>
              <a:t> – Married filing jointly or qualifying widow(</a:t>
            </a:r>
            <a:r>
              <a:rPr lang="en-US" altLang="en-US" sz="1200" b="1" dirty="0" err="1">
                <a:solidFill>
                  <a:srgbClr val="008000"/>
                </a:solidFill>
                <a:latin typeface="Book Antiqua" panose="02040602050305030304" pitchFamily="18" charset="0"/>
              </a:rPr>
              <a:t>er</a:t>
            </a:r>
            <a:r>
              <a:rPr lang="en-US" altLang="en-US" sz="1200" b="1" dirty="0">
                <a:solidFill>
                  <a:srgbClr val="008000"/>
                </a:solidFill>
                <a:latin typeface="Book Antiqua" panose="02040602050305030304" pitchFamily="18" charset="0"/>
              </a:rPr>
              <a:t>); 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altLang="en-US" sz="1200" b="1" dirty="0">
                <a:solidFill>
                  <a:srgbClr val="FF0000"/>
                </a:solidFill>
                <a:latin typeface="Book Antiqua" panose="02040602050305030304" pitchFamily="18" charset="0"/>
              </a:rPr>
              <a:t>2</a:t>
            </a:r>
            <a:r>
              <a:rPr lang="en-US" altLang="en-US" sz="1200" b="1" dirty="0">
                <a:solidFill>
                  <a:srgbClr val="008000"/>
                </a:solidFill>
                <a:latin typeface="Book Antiqua" panose="02040602050305030304" pitchFamily="18" charset="0"/>
              </a:rPr>
              <a:t> – Married filing separately; 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altLang="en-US" sz="1200" b="1" dirty="0">
                <a:solidFill>
                  <a:srgbClr val="FF0000"/>
                </a:solidFill>
                <a:latin typeface="Book Antiqua" panose="02040602050305030304" pitchFamily="18" charset="0"/>
              </a:rPr>
              <a:t>3</a:t>
            </a:r>
            <a:r>
              <a:rPr lang="en-US" altLang="en-US" sz="1200" b="1" dirty="0">
                <a:solidFill>
                  <a:srgbClr val="008000"/>
                </a:solidFill>
                <a:latin typeface="Book Antiqua" panose="02040602050305030304" pitchFamily="18" charset="0"/>
              </a:rPr>
              <a:t> – Head of  household</a:t>
            </a:r>
          </a:p>
          <a:p>
            <a:pPr marL="914400" lvl="1" indent="-457200">
              <a:lnSpc>
                <a:spcPct val="10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b="1" dirty="0">
                <a:solidFill>
                  <a:srgbClr val="008000"/>
                </a:solidFill>
                <a:latin typeface="Book Antiqua" panose="02040602050305030304" pitchFamily="18" charset="0"/>
              </a:rPr>
              <a:t>Prompt user to enter Taxable Income </a:t>
            </a:r>
            <a:r>
              <a:rPr lang="en-US" altLang="en-US" sz="1400" b="1" i="1" dirty="0">
                <a:solidFill>
                  <a:srgbClr val="7030A0"/>
                </a:solidFill>
                <a:latin typeface="Book Antiqua" panose="02040602050305030304" pitchFamily="18" charset="0"/>
              </a:rPr>
              <a:t>(</a:t>
            </a:r>
            <a:r>
              <a:rPr lang="en-US" altLang="en-US" sz="1400" b="1" i="1" dirty="0" smtClean="0">
                <a:solidFill>
                  <a:srgbClr val="7030A0"/>
                </a:solidFill>
                <a:latin typeface="Book Antiqua" panose="02040602050305030304" pitchFamily="18" charset="0"/>
              </a:rPr>
              <a:t>Textbox)</a:t>
            </a:r>
          </a:p>
          <a:p>
            <a:pPr marL="914400" lvl="1" indent="-457200">
              <a:lnSpc>
                <a:spcPct val="10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Compute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the Tax Rate</a:t>
            </a:r>
            <a:r>
              <a:rPr lang="en-US" altLang="en-US" b="1" dirty="0">
                <a:solidFill>
                  <a:srgbClr val="008000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 sz="1400" b="1" i="1" dirty="0">
                <a:solidFill>
                  <a:srgbClr val="7030A0"/>
                </a:solidFill>
                <a:latin typeface="Book Antiqua" panose="02040602050305030304" pitchFamily="18" charset="0"/>
              </a:rPr>
              <a:t>(Calculate </a:t>
            </a:r>
            <a:r>
              <a:rPr lang="en-US" altLang="en-US" sz="1400" b="1" i="1" dirty="0" smtClean="0">
                <a:solidFill>
                  <a:srgbClr val="7030A0"/>
                </a:solidFill>
                <a:latin typeface="Book Antiqua" panose="02040602050305030304" pitchFamily="18" charset="0"/>
              </a:rPr>
              <a:t>Button)</a:t>
            </a:r>
          </a:p>
          <a:p>
            <a:pPr marL="914400" lvl="1" indent="-457200">
              <a:lnSpc>
                <a:spcPct val="10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b="1" dirty="0" smtClean="0">
                <a:solidFill>
                  <a:srgbClr val="008000"/>
                </a:solidFill>
                <a:latin typeface="Book Antiqua" panose="02040602050305030304" pitchFamily="18" charset="0"/>
              </a:rPr>
              <a:t>Display </a:t>
            </a:r>
            <a:r>
              <a:rPr lang="en-US" altLang="en-US" b="1" dirty="0">
                <a:solidFill>
                  <a:srgbClr val="008000"/>
                </a:solidFill>
                <a:latin typeface="Book Antiqua" panose="02040602050305030304" pitchFamily="18" charset="0"/>
              </a:rPr>
              <a:t>the results.</a:t>
            </a:r>
          </a:p>
          <a:p>
            <a:pPr marL="0" indent="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1400" dirty="0" smtClean="0">
              <a:latin typeface="Book Antiqua" panose="02040602050305030304" pitchFamily="18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6" y="4821383"/>
            <a:ext cx="6798507" cy="20366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910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8918" y="583707"/>
            <a:ext cx="10707802" cy="533400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Lesson 5 Assignment:  </a:t>
            </a:r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 </a:t>
            </a: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 Rate and Tax </a:t>
            </a:r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 – </a:t>
            </a:r>
            <a:r>
              <a:rPr lang="en-US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for Single Filer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43"/>
          <a:stretch/>
        </p:blipFill>
        <p:spPr>
          <a:xfrm>
            <a:off x="235495" y="1514476"/>
            <a:ext cx="4481977" cy="40846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0"/>
          <a:stretch/>
        </p:blipFill>
        <p:spPr>
          <a:xfrm>
            <a:off x="4966855" y="721215"/>
            <a:ext cx="7225145" cy="61367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175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8918" y="583707"/>
            <a:ext cx="10707802" cy="533400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Lesson 5 Assignment:  </a:t>
            </a:r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 </a:t>
            </a: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 Rate and Tax </a:t>
            </a:r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 – </a:t>
            </a:r>
            <a:b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the program for the remaining filers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0" y="3885942"/>
            <a:ext cx="8283389" cy="29720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2526686" y="1335741"/>
            <a:ext cx="7361385" cy="2436622"/>
            <a:chOff x="615847" y="3165123"/>
            <a:chExt cx="9050481" cy="3476011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23" t="11257" r="5859" b="3778"/>
            <a:stretch/>
          </p:blipFill>
          <p:spPr>
            <a:xfrm>
              <a:off x="1813937" y="3170570"/>
              <a:ext cx="7852391" cy="34705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9" t="11257" r="89624" b="3778"/>
            <a:stretch/>
          </p:blipFill>
          <p:spPr>
            <a:xfrm>
              <a:off x="615847" y="3165123"/>
              <a:ext cx="1198090" cy="34705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315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https://www.taxact.com/tools/tax-bracket-calculator.asp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://blog.taxact.com/how-tax-brackets-work/?utm_source=TaxACT&amp;utm_medium=Tax-Bracket-Calculator&amp;utm_campaign=Learn-More&amp;_</a:t>
            </a:r>
            <a:r>
              <a:rPr lang="en-US" dirty="0" smtClean="0">
                <a:hlinkClick r:id="rId2"/>
              </a:rPr>
              <a:t>ga=1.73577618.1233321099.1456235121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408</Words>
  <Application>Microsoft Office PowerPoint</Application>
  <PresentationFormat>Widescreen</PresentationFormat>
  <Paragraphs>58</Paragraphs>
  <Slides>11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Book Antiqua</vt:lpstr>
      <vt:lpstr>Courier</vt:lpstr>
      <vt:lpstr>Courier New</vt:lpstr>
      <vt:lpstr>Euphemia</vt:lpstr>
      <vt:lpstr>Monotype Sorts</vt:lpstr>
      <vt:lpstr>Plantagenet Cherokee</vt:lpstr>
      <vt:lpstr>Times New Roman</vt:lpstr>
      <vt:lpstr>Wingdings</vt:lpstr>
      <vt:lpstr>Academic Literature 16x9</vt:lpstr>
      <vt:lpstr>Lesson 5 Assignment:  tax bracket CALCULATOR  </vt:lpstr>
      <vt:lpstr>Lesson 5 Assignment:  Estimate Tax Rate and Tax Amount</vt:lpstr>
      <vt:lpstr>Lesson 5 Assignment:  Estimate Tax Rate and Tax Amount</vt:lpstr>
      <vt:lpstr>Lesson 5 Assignment:  Estimate Tax Rate and Tax Amount</vt:lpstr>
      <vt:lpstr>Lesson 5 Assignment:  Estimate Tax Rate and Tax Amount</vt:lpstr>
      <vt:lpstr>Lesson 5 Assignment:   Estimate Tax Rate</vt:lpstr>
      <vt:lpstr>Lesson 5 Assignment:  Estimate Tax Rate and Tax Amount – Code for Single Filer</vt:lpstr>
      <vt:lpstr>Lesson 5 Assignment:  Estimate Tax Rate and Tax Amount –  Complete the program for the remaining filers</vt:lpstr>
      <vt:lpstr>Resource: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2015-02-09T03:38:36Z</dcterms:created>
  <dcterms:modified xsi:type="dcterms:W3CDTF">2016-02-24T00:03:28Z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