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4"/>
  </p:notesMasterIdLst>
  <p:sldIdLst>
    <p:sldId id="256" r:id="rId3"/>
    <p:sldId id="295" r:id="rId4"/>
    <p:sldId id="291" r:id="rId5"/>
    <p:sldId id="312" r:id="rId6"/>
    <p:sldId id="313" r:id="rId7"/>
    <p:sldId id="317" r:id="rId8"/>
    <p:sldId id="318" r:id="rId9"/>
    <p:sldId id="319" r:id="rId10"/>
    <p:sldId id="328" r:id="rId11"/>
    <p:sldId id="324" r:id="rId12"/>
    <p:sldId id="332" r:id="rId13"/>
    <p:sldId id="333" r:id="rId14"/>
    <p:sldId id="327" r:id="rId15"/>
    <p:sldId id="330" r:id="rId16"/>
    <p:sldId id="331" r:id="rId17"/>
    <p:sldId id="329" r:id="rId18"/>
    <p:sldId id="323" r:id="rId19"/>
    <p:sldId id="335" r:id="rId20"/>
    <p:sldId id="336" r:id="rId21"/>
    <p:sldId id="337" r:id="rId22"/>
    <p:sldId id="31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95"/>
            <p14:sldId id="291"/>
            <p14:sldId id="312"/>
            <p14:sldId id="313"/>
            <p14:sldId id="317"/>
            <p14:sldId id="318"/>
            <p14:sldId id="319"/>
            <p14:sldId id="328"/>
            <p14:sldId id="324"/>
            <p14:sldId id="332"/>
            <p14:sldId id="333"/>
            <p14:sldId id="327"/>
            <p14:sldId id="330"/>
            <p14:sldId id="331"/>
            <p14:sldId id="329"/>
            <p14:sldId id="323"/>
            <p14:sldId id="335"/>
            <p14:sldId id="336"/>
            <p14:sldId id="33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AA9"/>
    <a:srgbClr val="AEB785"/>
    <a:srgbClr val="FFFFFF"/>
    <a:srgbClr val="D24726"/>
    <a:srgbClr val="D2B4A6"/>
    <a:srgbClr val="734F29"/>
    <a:srgbClr val="DD462F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74" autoAdjust="0"/>
    <p:restoredTop sz="94280" autoAdjust="0"/>
  </p:normalViewPr>
  <p:slideViewPr>
    <p:cSldViewPr snapToGrid="0">
      <p:cViewPr>
        <p:scale>
          <a:sx n="75" d="100"/>
          <a:sy n="75" d="100"/>
        </p:scale>
        <p:origin x="48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02/23/2016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70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51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89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50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16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46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52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86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66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22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15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76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03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66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81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83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3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7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02/23/2016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02/23/2016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h/mtzhurxbfy6foag/AADZW2jc1HYJtbMJborWzF50a?dl=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392" y="2280078"/>
            <a:ext cx="11808970" cy="2387600"/>
          </a:xfrm>
        </p:spPr>
        <p:txBody>
          <a:bodyPr>
            <a:normAutofit/>
          </a:bodyPr>
          <a:lstStyle/>
          <a:p>
            <a:r>
              <a:rPr lang="en-US" sz="49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</a:t>
            </a:r>
            <a:r>
              <a:rPr lang="en-US" sz="49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5:  </a:t>
            </a:r>
            <a:r>
              <a:rPr lang="en-US" sz="49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Tax Calculator</a:t>
            </a:r>
            <a:br>
              <a:rPr lang="en-US" sz="49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9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Setup </a:t>
            </a:r>
            <a:r>
              <a:rPr lang="en-US" sz="49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Workspace</a:t>
            </a:r>
            <a:endParaRPr lang="en-US" sz="4400" b="1" i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9" t="-204" r="-3469" b="15426"/>
          <a:stretch/>
        </p:blipFill>
        <p:spPr>
          <a:xfrm>
            <a:off x="7957654" y="223520"/>
            <a:ext cx="3990506" cy="338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#3: Connect Cloud9 Account to GitHub Account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6" y="1421005"/>
            <a:ext cx="12035784" cy="520508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In </a:t>
            </a:r>
            <a:r>
              <a:rPr lang="en-US" sz="2000" b="1" dirty="0" smtClean="0">
                <a:solidFill>
                  <a:schemeClr val="accent2"/>
                </a:solidFill>
              </a:rPr>
              <a:t>Cloud9</a:t>
            </a:r>
            <a:r>
              <a:rPr lang="en-US" sz="2000" dirty="0" smtClean="0">
                <a:solidFill>
                  <a:schemeClr val="tx1"/>
                </a:solidFill>
              </a:rPr>
              <a:t> in the </a:t>
            </a:r>
            <a:r>
              <a:rPr lang="en-US" sz="2000" b="1" dirty="0" smtClean="0">
                <a:solidFill>
                  <a:schemeClr val="tx1"/>
                </a:solidFill>
              </a:rPr>
              <a:t>Account Settings </a:t>
            </a:r>
            <a:r>
              <a:rPr lang="en-US" sz="2000" dirty="0" smtClean="0">
                <a:solidFill>
                  <a:schemeClr val="tx1"/>
                </a:solidFill>
              </a:rPr>
              <a:t>screen, select the </a:t>
            </a:r>
            <a:r>
              <a:rPr lang="en-US" sz="2000" b="1" dirty="0" err="1" smtClean="0">
                <a:solidFill>
                  <a:srgbClr val="0070C0"/>
                </a:solidFill>
              </a:rPr>
              <a:t>SSH</a:t>
            </a:r>
            <a:r>
              <a:rPr lang="en-US" sz="2000" b="1" dirty="0" smtClean="0">
                <a:solidFill>
                  <a:srgbClr val="0070C0"/>
                </a:solidFill>
              </a:rPr>
              <a:t> Keys </a:t>
            </a:r>
            <a:r>
              <a:rPr lang="en-US" sz="2000" dirty="0" smtClean="0">
                <a:solidFill>
                  <a:schemeClr val="tx1"/>
                </a:solidFill>
              </a:rPr>
              <a:t>option.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Click in the screen for the </a:t>
            </a:r>
            <a:r>
              <a:rPr lang="en-US" sz="2000" b="1" dirty="0" smtClean="0">
                <a:solidFill>
                  <a:srgbClr val="0070C0"/>
                </a:solidFill>
              </a:rPr>
              <a:t>Default </a:t>
            </a:r>
            <a:r>
              <a:rPr lang="en-US" sz="2000" b="1" dirty="0" err="1" smtClean="0">
                <a:solidFill>
                  <a:srgbClr val="0070C0"/>
                </a:solidFill>
              </a:rPr>
              <a:t>SSH</a:t>
            </a:r>
            <a:r>
              <a:rPr lang="en-US" sz="2000" b="1" dirty="0" smtClean="0">
                <a:solidFill>
                  <a:srgbClr val="0070C0"/>
                </a:solidFill>
              </a:rPr>
              <a:t> Key </a:t>
            </a:r>
            <a:r>
              <a:rPr lang="en-US" sz="2000" dirty="0" smtClean="0">
                <a:solidFill>
                  <a:schemeClr val="tx1"/>
                </a:solidFill>
              </a:rPr>
              <a:t>and </a:t>
            </a:r>
            <a:r>
              <a:rPr lang="en-US" sz="2000" u="sng" dirty="0" smtClean="0">
                <a:solidFill>
                  <a:schemeClr val="tx1"/>
                </a:solidFill>
              </a:rPr>
              <a:t>copy this key to the buffer</a:t>
            </a:r>
            <a:r>
              <a:rPr lang="en-US" sz="2000" dirty="0" smtClean="0">
                <a:solidFill>
                  <a:schemeClr val="tx1"/>
                </a:solidFill>
              </a:rPr>
              <a:t>!!!!</a:t>
            </a:r>
          </a:p>
          <a:p>
            <a:pPr marL="971550" lvl="1" indent="-285750">
              <a:lnSpc>
                <a:spcPct val="100000"/>
              </a:lnSpc>
            </a:pPr>
            <a:r>
              <a:rPr lang="en-US" sz="1800" b="1" dirty="0" smtClean="0">
                <a:solidFill>
                  <a:schemeClr val="tx1"/>
                </a:solidFill>
              </a:rPr>
              <a:t>CTRL + C (Windows)  or</a:t>
            </a:r>
          </a:p>
          <a:p>
            <a:pPr marL="971550" lvl="1" indent="-285750">
              <a:lnSpc>
                <a:spcPct val="100000"/>
              </a:lnSpc>
            </a:pPr>
            <a:r>
              <a:rPr lang="en-US" sz="1800" b="1" dirty="0" smtClean="0">
                <a:solidFill>
                  <a:schemeClr val="tx1"/>
                </a:solidFill>
              </a:rPr>
              <a:t>Command + C (Mac)</a:t>
            </a:r>
          </a:p>
          <a:p>
            <a:pPr marL="971550" lvl="1" indent="-285750">
              <a:lnSpc>
                <a:spcPct val="100000"/>
              </a:lnSpc>
            </a:pPr>
            <a:endParaRPr lang="en-US" sz="1800" b="1" dirty="0">
              <a:solidFill>
                <a:schemeClr val="tx1"/>
              </a:solidFill>
            </a:endParaRPr>
          </a:p>
          <a:p>
            <a:pPr marL="971550" lvl="1" indent="-285750">
              <a:lnSpc>
                <a:spcPct val="100000"/>
              </a:lnSpc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971550" lvl="1" indent="-285750">
              <a:lnSpc>
                <a:spcPct val="100000"/>
              </a:lnSpc>
            </a:pPr>
            <a:endParaRPr lang="en-US" sz="1800" b="1" dirty="0">
              <a:solidFill>
                <a:schemeClr val="tx1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SSH Settings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" t="27116" r="57750" b="48066"/>
          <a:stretch/>
        </p:blipFill>
        <p:spPr>
          <a:xfrm>
            <a:off x="4585252" y="3128001"/>
            <a:ext cx="6572658" cy="213409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53958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#3: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 Cloud9 Account to GitHub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6" y="1421005"/>
            <a:ext cx="12035784" cy="5050915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In order to add the </a:t>
            </a:r>
            <a:r>
              <a:rPr lang="en-US" sz="2000" b="1" dirty="0" err="1" smtClean="0">
                <a:solidFill>
                  <a:srgbClr val="00B050"/>
                </a:solidFill>
              </a:rPr>
              <a:t>SSH</a:t>
            </a:r>
            <a:r>
              <a:rPr lang="en-US" sz="2000" b="1" dirty="0" smtClean="0">
                <a:solidFill>
                  <a:srgbClr val="00B050"/>
                </a:solidFill>
              </a:rPr>
              <a:t> Key </a:t>
            </a:r>
            <a:r>
              <a:rPr lang="en-US" sz="2000" dirty="0" smtClean="0">
                <a:solidFill>
                  <a:schemeClr val="tx1"/>
                </a:solidFill>
              </a:rPr>
              <a:t>from </a:t>
            </a:r>
            <a:r>
              <a:rPr lang="en-US" sz="2000" b="1" dirty="0" smtClean="0">
                <a:solidFill>
                  <a:schemeClr val="accent2"/>
                </a:solidFill>
              </a:rPr>
              <a:t>Cloud9</a:t>
            </a:r>
            <a:r>
              <a:rPr lang="en-US" sz="2000" dirty="0" smtClean="0">
                <a:solidFill>
                  <a:schemeClr val="tx1"/>
                </a:solidFill>
              </a:rPr>
              <a:t> to </a:t>
            </a:r>
            <a:r>
              <a:rPr lang="en-US" sz="2000" b="1" dirty="0" smtClean="0">
                <a:solidFill>
                  <a:schemeClr val="accent2"/>
                </a:solidFill>
              </a:rPr>
              <a:t>GitHub</a:t>
            </a:r>
            <a:r>
              <a:rPr lang="en-US" sz="2000" dirty="0" smtClean="0">
                <a:solidFill>
                  <a:schemeClr val="tx1"/>
                </a:solidFill>
              </a:rPr>
              <a:t>, go to </a:t>
            </a:r>
            <a:r>
              <a:rPr lang="en-US" sz="2000" b="1" dirty="0" smtClean="0">
                <a:solidFill>
                  <a:schemeClr val="accent2"/>
                </a:solidFill>
              </a:rPr>
              <a:t>GitHub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chemeClr val="accent5"/>
                </a:solidFill>
              </a:rPr>
              <a:t>(</a:t>
            </a:r>
            <a:r>
              <a:rPr lang="en-US" sz="2000" b="1" dirty="0">
                <a:solidFill>
                  <a:schemeClr val="accent5"/>
                </a:solidFill>
                <a:hlinkClick r:id="rId3"/>
              </a:rPr>
              <a:t>https://github.com</a:t>
            </a:r>
            <a:r>
              <a:rPr lang="en-US" sz="2000" b="1" dirty="0" smtClean="0">
                <a:solidFill>
                  <a:schemeClr val="accent5"/>
                </a:solidFill>
                <a:hlinkClick r:id="rId3"/>
              </a:rPr>
              <a:t>/</a:t>
            </a:r>
            <a:r>
              <a:rPr lang="en-US" sz="2000" b="1" dirty="0" smtClean="0">
                <a:solidFill>
                  <a:schemeClr val="accent5"/>
                </a:solidFill>
              </a:rPr>
              <a:t>)</a:t>
            </a:r>
            <a:r>
              <a:rPr lang="en-US" sz="2000" dirty="0" smtClean="0">
                <a:solidFill>
                  <a:schemeClr val="tx1"/>
                </a:solidFill>
              </a:rPr>
              <a:t> and select the </a:t>
            </a:r>
            <a:r>
              <a:rPr lang="en-US" sz="2000" b="1" dirty="0" smtClean="0">
                <a:solidFill>
                  <a:srgbClr val="0070C0"/>
                </a:solidFill>
              </a:rPr>
              <a:t>Settings </a:t>
            </a:r>
            <a:r>
              <a:rPr lang="en-US" sz="2000" dirty="0" smtClean="0">
                <a:solidFill>
                  <a:schemeClr val="tx1"/>
                </a:solidFill>
              </a:rPr>
              <a:t>option using the </a:t>
            </a:r>
            <a:r>
              <a:rPr lang="en-US" sz="2000" b="1" dirty="0" smtClean="0">
                <a:solidFill>
                  <a:srgbClr val="0070C0"/>
                </a:solidFill>
              </a:rPr>
              <a:t>View Profile and More </a:t>
            </a:r>
            <a:r>
              <a:rPr lang="en-US" sz="2000" dirty="0" smtClean="0">
                <a:solidFill>
                  <a:schemeClr val="tx1"/>
                </a:solidFill>
              </a:rPr>
              <a:t>icon in the top right corner.</a:t>
            </a:r>
            <a:endParaRPr lang="en-US" sz="2000" b="1" u="sng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1" u="sng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1" u="sng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1" u="sng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1" u="sng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3375" t="5958" r="18979" b="54620"/>
          <a:stretch/>
        </p:blipFill>
        <p:spPr>
          <a:xfrm>
            <a:off x="683217" y="2499360"/>
            <a:ext cx="10591800" cy="3901440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1513840" y="2092960"/>
            <a:ext cx="7569200" cy="298704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18480" y="2092960"/>
            <a:ext cx="4714240" cy="56896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5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#3: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 Cloud9 Account to GitHub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6" y="1421005"/>
            <a:ext cx="12035784" cy="5050915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In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GitHub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Settings </a:t>
            </a:r>
            <a:r>
              <a:rPr lang="en-US" sz="2000" dirty="0" smtClean="0">
                <a:solidFill>
                  <a:schemeClr val="tx1"/>
                </a:solidFill>
              </a:rPr>
              <a:t>screen, select the </a:t>
            </a:r>
            <a:r>
              <a:rPr lang="en-US" sz="2000" b="1" dirty="0" err="1" smtClean="0">
                <a:solidFill>
                  <a:srgbClr val="0070C0"/>
                </a:solidFill>
              </a:rPr>
              <a:t>SSH</a:t>
            </a:r>
            <a:r>
              <a:rPr lang="en-US" sz="2000" b="1" dirty="0" smtClean="0">
                <a:solidFill>
                  <a:srgbClr val="0070C0"/>
                </a:solidFill>
              </a:rPr>
              <a:t> Keys </a:t>
            </a:r>
            <a:r>
              <a:rPr lang="en-US" sz="2000" dirty="0" smtClean="0">
                <a:solidFill>
                  <a:schemeClr val="tx1"/>
                </a:solidFill>
              </a:rPr>
              <a:t>option.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Select the </a:t>
            </a:r>
            <a:r>
              <a:rPr lang="en-US" sz="2000" b="1" dirty="0" smtClean="0">
                <a:solidFill>
                  <a:srgbClr val="0070C0"/>
                </a:solidFill>
              </a:rPr>
              <a:t>New </a:t>
            </a:r>
            <a:r>
              <a:rPr lang="en-US" sz="2000" b="1" dirty="0" err="1" smtClean="0">
                <a:solidFill>
                  <a:srgbClr val="0070C0"/>
                </a:solidFill>
              </a:rPr>
              <a:t>SSH</a:t>
            </a:r>
            <a:r>
              <a:rPr lang="en-US" sz="2000" b="1" dirty="0" smtClean="0">
                <a:solidFill>
                  <a:srgbClr val="0070C0"/>
                </a:solidFill>
              </a:rPr>
              <a:t> Key</a:t>
            </a:r>
            <a:r>
              <a:rPr lang="en-US" sz="2000" dirty="0" smtClean="0">
                <a:solidFill>
                  <a:schemeClr val="tx1"/>
                </a:solidFill>
              </a:rPr>
              <a:t> button. </a:t>
            </a:r>
            <a:endParaRPr lang="en-US" sz="2000" b="1" u="sng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1" u="sng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1" u="sng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98" y="2477452"/>
            <a:ext cx="9899238" cy="420660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277360" y="2209800"/>
            <a:ext cx="5273040" cy="60452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042160" y="1737360"/>
            <a:ext cx="904240" cy="298704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66053" y="5608492"/>
            <a:ext cx="8706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algn="ctr">
              <a:lnSpc>
                <a:spcPct val="100000"/>
              </a:lnSpc>
              <a:buNone/>
            </a:pPr>
            <a:r>
              <a:rPr lang="en-US" b="1" dirty="0"/>
              <a:t>***IF YOU RECEIVED </a:t>
            </a:r>
            <a:r>
              <a:rPr lang="en-US" b="1" dirty="0" smtClean="0"/>
              <a:t>THE ERROR MESSAGE, </a:t>
            </a:r>
            <a:r>
              <a:rPr lang="en-US" b="1" dirty="0"/>
              <a:t>“THE KEY ALREADY EXISTS”, </a:t>
            </a:r>
            <a:endParaRPr lang="en-US" b="1" dirty="0" smtClean="0"/>
          </a:p>
          <a:p>
            <a:pPr lvl="1" indent="0" algn="ctr"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GO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TO </a:t>
            </a:r>
            <a:r>
              <a:rPr lang="en-US" b="1" dirty="0" smtClean="0">
                <a:solidFill>
                  <a:srgbClr val="C00000"/>
                </a:solidFill>
              </a:rPr>
              <a:t>STEP #4!!!</a:t>
            </a:r>
            <a:r>
              <a:rPr lang="en-US" b="1" dirty="0" smtClean="0"/>
              <a:t>***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062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#3: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 Cloud9 Account to GitHub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6" y="1421005"/>
            <a:ext cx="12035784" cy="5050915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Give this </a:t>
            </a:r>
            <a:r>
              <a:rPr lang="en-US" sz="2000" b="1" dirty="0" err="1" smtClean="0">
                <a:solidFill>
                  <a:srgbClr val="0070C0"/>
                </a:solidFill>
              </a:rPr>
              <a:t>SSH</a:t>
            </a:r>
            <a:r>
              <a:rPr lang="en-US" sz="2000" b="1" dirty="0" smtClean="0">
                <a:solidFill>
                  <a:srgbClr val="0070C0"/>
                </a:solidFill>
              </a:rPr>
              <a:t> Key </a:t>
            </a:r>
            <a:r>
              <a:rPr lang="en-US" sz="2000" dirty="0" smtClean="0">
                <a:solidFill>
                  <a:schemeClr val="tx1"/>
                </a:solidFill>
              </a:rPr>
              <a:t>the following </a:t>
            </a:r>
            <a:r>
              <a:rPr lang="en-US" sz="2000" b="1" u="sng" dirty="0" smtClean="0">
                <a:solidFill>
                  <a:schemeClr val="tx1"/>
                </a:solidFill>
              </a:rPr>
              <a:t>Title</a:t>
            </a:r>
            <a:r>
              <a:rPr lang="en-US" sz="2000" dirty="0" smtClean="0">
                <a:solidFill>
                  <a:schemeClr val="tx1"/>
                </a:solidFill>
              </a:rPr>
              <a:t>:  </a:t>
            </a:r>
            <a:r>
              <a:rPr lang="en-US" sz="2000" b="1" dirty="0" smtClean="0">
                <a:solidFill>
                  <a:srgbClr val="0070C0"/>
                </a:solidFill>
              </a:rPr>
              <a:t>Cloud9-5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Paste the </a:t>
            </a:r>
            <a:r>
              <a:rPr lang="en-US" sz="2000" b="1" dirty="0" err="1" smtClean="0">
                <a:solidFill>
                  <a:srgbClr val="0070C0"/>
                </a:solidFill>
              </a:rPr>
              <a:t>SSH</a:t>
            </a:r>
            <a:r>
              <a:rPr lang="en-US" sz="2000" b="1" dirty="0" smtClean="0">
                <a:solidFill>
                  <a:srgbClr val="0070C0"/>
                </a:solidFill>
              </a:rPr>
              <a:t> Key</a:t>
            </a:r>
            <a:r>
              <a:rPr lang="en-US" sz="2000" dirty="0" smtClean="0">
                <a:solidFill>
                  <a:schemeClr val="tx1"/>
                </a:solidFill>
              </a:rPr>
              <a:t>  in the </a:t>
            </a:r>
            <a:r>
              <a:rPr lang="en-US" sz="2000" b="1" u="sng" dirty="0" smtClean="0">
                <a:solidFill>
                  <a:schemeClr val="tx1"/>
                </a:solidFill>
              </a:rPr>
              <a:t>Key</a:t>
            </a:r>
            <a:r>
              <a:rPr lang="en-US" sz="2000" dirty="0" smtClean="0">
                <a:solidFill>
                  <a:schemeClr val="tx1"/>
                </a:solidFill>
              </a:rPr>
              <a:t> textbox.  </a:t>
            </a:r>
            <a:r>
              <a:rPr lang="en-US" sz="2000" i="1" dirty="0" smtClean="0">
                <a:solidFill>
                  <a:schemeClr val="tx1"/>
                </a:solidFill>
              </a:rPr>
              <a:t>(</a:t>
            </a:r>
            <a:r>
              <a:rPr lang="en-US" sz="2000" b="1" i="1" dirty="0" err="1" smtClean="0">
                <a:solidFill>
                  <a:schemeClr val="tx1"/>
                </a:solidFill>
              </a:rPr>
              <a:t>CTRL+V</a:t>
            </a:r>
            <a:r>
              <a:rPr lang="en-US" sz="2000" i="1" dirty="0" smtClean="0">
                <a:solidFill>
                  <a:schemeClr val="tx1"/>
                </a:solidFill>
              </a:rPr>
              <a:t> for Windows; </a:t>
            </a:r>
            <a:r>
              <a:rPr lang="en-US" sz="2000" b="1" i="1" dirty="0" err="1" smtClean="0">
                <a:solidFill>
                  <a:schemeClr val="tx1"/>
                </a:solidFill>
              </a:rPr>
              <a:t>Command+V</a:t>
            </a:r>
            <a:r>
              <a:rPr lang="en-US" sz="2000" i="1" dirty="0" smtClean="0">
                <a:solidFill>
                  <a:schemeClr val="tx1"/>
                </a:solidFill>
              </a:rPr>
              <a:t> for Mac) </a:t>
            </a:r>
            <a:endParaRPr lang="en-US" sz="2000" b="1" i="1" u="sng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Press </a:t>
            </a:r>
            <a:r>
              <a:rPr lang="en-US" sz="2000" b="1" dirty="0" smtClean="0">
                <a:solidFill>
                  <a:srgbClr val="00B050"/>
                </a:solidFill>
              </a:rPr>
              <a:t>Add Key</a:t>
            </a:r>
            <a:r>
              <a:rPr lang="en-US" sz="2000" dirty="0" smtClean="0">
                <a:solidFill>
                  <a:schemeClr val="tx1"/>
                </a:solidFill>
              </a:rPr>
              <a:t> button.</a:t>
            </a: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1" u="sng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080" y="2378984"/>
            <a:ext cx="7215246" cy="447901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645571" y="2336800"/>
            <a:ext cx="2684512" cy="23355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03520" y="1778000"/>
            <a:ext cx="391500" cy="21844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93387" y="2854960"/>
            <a:ext cx="3610133" cy="323381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06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#4: Create a New Remote Repository in GitHub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6" y="1458843"/>
            <a:ext cx="12035784" cy="521906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Select the </a:t>
            </a:r>
            <a:r>
              <a:rPr lang="en-US" sz="2400" b="1" dirty="0">
                <a:solidFill>
                  <a:schemeClr val="accent2"/>
                </a:solidFill>
              </a:rPr>
              <a:t>GitHub</a:t>
            </a:r>
            <a:r>
              <a:rPr lang="en-US" sz="2400" dirty="0">
                <a:solidFill>
                  <a:schemeClr val="tx1"/>
                </a:solidFill>
              </a:rPr>
              <a:t> icon in the top </a:t>
            </a:r>
            <a:r>
              <a:rPr lang="en-US" sz="2400" dirty="0" smtClean="0">
                <a:solidFill>
                  <a:schemeClr val="tx1"/>
                </a:solidFill>
              </a:rPr>
              <a:t>left-hand </a:t>
            </a:r>
            <a:r>
              <a:rPr lang="en-US" sz="2400" dirty="0">
                <a:solidFill>
                  <a:schemeClr val="tx1"/>
                </a:solidFill>
              </a:rPr>
              <a:t>corner to return to the </a:t>
            </a:r>
            <a:r>
              <a:rPr lang="en-US" sz="2400" b="1" dirty="0" smtClean="0">
                <a:solidFill>
                  <a:schemeClr val="accent2"/>
                </a:solidFill>
              </a:rPr>
              <a:t>GitHub</a:t>
            </a:r>
            <a:r>
              <a:rPr lang="en-US" sz="2400" dirty="0" smtClean="0">
                <a:solidFill>
                  <a:schemeClr val="tx1"/>
                </a:solidFill>
              </a:rPr>
              <a:t> dashboard.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 </a:t>
            </a:r>
            <a:r>
              <a:rPr lang="en-US" sz="2400" b="1" dirty="0" smtClean="0">
                <a:solidFill>
                  <a:schemeClr val="accent2"/>
                </a:solidFill>
              </a:rPr>
              <a:t>GitHub</a:t>
            </a:r>
            <a:r>
              <a:rPr lang="en-US" sz="2400" b="1" dirty="0" smtClean="0">
                <a:solidFill>
                  <a:srgbClr val="C00000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create a </a:t>
            </a:r>
            <a:r>
              <a:rPr lang="en-US" sz="2400" b="1" dirty="0" smtClean="0">
                <a:solidFill>
                  <a:srgbClr val="00B050"/>
                </a:solidFill>
              </a:rPr>
              <a:t>new repository </a:t>
            </a:r>
            <a:r>
              <a:rPr lang="en-US" sz="2400" dirty="0" smtClean="0">
                <a:solidFill>
                  <a:schemeClr val="tx1"/>
                </a:solidFill>
              </a:rPr>
              <a:t>(using default options) in </a:t>
            </a:r>
            <a:r>
              <a:rPr lang="en-US" sz="2400" b="1" dirty="0" smtClean="0">
                <a:solidFill>
                  <a:schemeClr val="accent2"/>
                </a:solidFill>
              </a:rPr>
              <a:t>GitHub</a:t>
            </a:r>
          </a:p>
          <a:p>
            <a:pPr marL="971550" lvl="1" indent="-285750"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Click the </a:t>
            </a:r>
            <a:r>
              <a:rPr lang="en-US" sz="2400" b="1" dirty="0" smtClean="0">
                <a:solidFill>
                  <a:srgbClr val="00B050"/>
                </a:solidFill>
              </a:rPr>
              <a:t>New Repository </a:t>
            </a:r>
            <a:r>
              <a:rPr lang="en-US" sz="2400" dirty="0" smtClean="0">
                <a:solidFill>
                  <a:schemeClr val="tx1"/>
                </a:solidFill>
              </a:rPr>
              <a:t>button on the </a:t>
            </a:r>
            <a:r>
              <a:rPr lang="en-US" sz="2400" b="1" dirty="0" smtClean="0">
                <a:solidFill>
                  <a:schemeClr val="accent2"/>
                </a:solidFill>
              </a:rPr>
              <a:t>GitHub</a:t>
            </a:r>
            <a:r>
              <a:rPr lang="en-US" sz="2400" dirty="0" smtClean="0">
                <a:solidFill>
                  <a:schemeClr val="tx1"/>
                </a:solidFill>
              </a:rPr>
              <a:t> main page.</a:t>
            </a:r>
          </a:p>
          <a:p>
            <a:pPr marL="971550" lvl="1" indent="-285750">
              <a:lnSpc>
                <a:spcPct val="100000"/>
              </a:lnSpc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en-US" sz="2400" b="1" dirty="0" smtClean="0">
              <a:solidFill>
                <a:srgbClr val="00B05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Picture 6" descr="GitHub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6" t="15471" r="21875" b="30208"/>
          <a:stretch/>
        </p:blipFill>
        <p:spPr>
          <a:xfrm>
            <a:off x="4389120" y="4249785"/>
            <a:ext cx="4460240" cy="247499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3322320" y="4145280"/>
            <a:ext cx="4866640" cy="178898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347" y="2202803"/>
            <a:ext cx="8321933" cy="4425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2296225" y="1802667"/>
            <a:ext cx="81215" cy="3532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68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#4: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 Remote Repository in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6" y="1458843"/>
            <a:ext cx="12035784" cy="521906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Create a Repository (using default options) in </a:t>
            </a:r>
            <a:r>
              <a:rPr lang="en-US" sz="2800" b="1" dirty="0" smtClean="0">
                <a:solidFill>
                  <a:schemeClr val="accent2"/>
                </a:solidFill>
              </a:rPr>
              <a:t>GitHub</a:t>
            </a:r>
          </a:p>
          <a:p>
            <a:pPr marL="971550" lvl="1" indent="-285750">
              <a:lnSpc>
                <a:spcPct val="100000"/>
              </a:lnSpc>
            </a:pPr>
            <a:r>
              <a:rPr lang="en-US" sz="2600" b="1" dirty="0" smtClean="0">
                <a:solidFill>
                  <a:schemeClr val="tx1"/>
                </a:solidFill>
              </a:rPr>
              <a:t>Repository Name:  </a:t>
            </a:r>
            <a:r>
              <a:rPr lang="en-US" sz="2600" dirty="0" smtClean="0">
                <a:solidFill>
                  <a:schemeClr val="tx1"/>
                </a:solidFill>
              </a:rPr>
              <a:t>“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</a:rPr>
              <a:t>lesson5_javascript2</a:t>
            </a:r>
            <a:r>
              <a:rPr lang="en-US" sz="2600" dirty="0" smtClean="0">
                <a:solidFill>
                  <a:schemeClr val="tx1"/>
                </a:solidFill>
              </a:rPr>
              <a:t>”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971550" lvl="1" indent="-285750">
              <a:lnSpc>
                <a:spcPct val="100000"/>
              </a:lnSpc>
            </a:pPr>
            <a:r>
              <a:rPr lang="en-US" sz="2600" dirty="0" smtClean="0">
                <a:solidFill>
                  <a:schemeClr val="tx1"/>
                </a:solidFill>
              </a:rPr>
              <a:t>Leave all default options</a:t>
            </a:r>
          </a:p>
          <a:p>
            <a:pPr marL="971550" lvl="1" indent="-285750">
              <a:lnSpc>
                <a:spcPct val="100000"/>
              </a:lnSpc>
            </a:pPr>
            <a:r>
              <a:rPr lang="en-US" sz="2600" dirty="0" smtClean="0">
                <a:solidFill>
                  <a:schemeClr val="tx1"/>
                </a:solidFill>
              </a:rPr>
              <a:t>Click “</a:t>
            </a:r>
            <a:r>
              <a:rPr lang="en-US" sz="2600" b="1" dirty="0" smtClean="0">
                <a:solidFill>
                  <a:srgbClr val="00B050"/>
                </a:solidFill>
              </a:rPr>
              <a:t>Create repository</a:t>
            </a:r>
            <a:r>
              <a:rPr lang="en-US" sz="2600" dirty="0" smtClean="0">
                <a:solidFill>
                  <a:schemeClr val="tx1"/>
                </a:solidFill>
              </a:rPr>
              <a:t>” button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00B05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89"/>
          <a:stretch/>
        </p:blipFill>
        <p:spPr>
          <a:xfrm>
            <a:off x="6589040" y="2702560"/>
            <a:ext cx="5176240" cy="38494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724275" y="3914775"/>
            <a:ext cx="3113405" cy="23945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199120" y="3596640"/>
            <a:ext cx="1666240" cy="233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</a:t>
            </a:r>
            <a:r>
              <a:rPr lang="en-US" sz="1200" b="1" dirty="0" smtClean="0">
                <a:solidFill>
                  <a:schemeClr val="tx1"/>
                </a:solidFill>
              </a:rPr>
              <a:t>esson5_javascript2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9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1398513" cy="120886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#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Push (Backup) files to the Remote Repository (GitHub)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1993"/>
            <a:ext cx="12089798" cy="521906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In </a:t>
            </a:r>
            <a:r>
              <a:rPr lang="en-US" sz="2800" b="1" dirty="0" smtClean="0">
                <a:solidFill>
                  <a:schemeClr val="accent2"/>
                </a:solidFill>
              </a:rPr>
              <a:t>GitHub</a:t>
            </a:r>
            <a:r>
              <a:rPr lang="en-US" sz="2800" b="1" dirty="0" smtClean="0">
                <a:solidFill>
                  <a:schemeClr val="tx1"/>
                </a:solidFill>
              </a:rPr>
              <a:t>:</a:t>
            </a:r>
          </a:p>
          <a:p>
            <a:pPr marL="971550" lvl="1" indent="-285750">
              <a:lnSpc>
                <a:spcPct val="100000"/>
              </a:lnSpc>
            </a:pPr>
            <a:r>
              <a:rPr lang="en-US" sz="2600" dirty="0" smtClean="0">
                <a:solidFill>
                  <a:schemeClr val="tx1"/>
                </a:solidFill>
              </a:rPr>
              <a:t>Select the </a:t>
            </a:r>
            <a:r>
              <a:rPr lang="en-US" sz="2600" b="1" dirty="0" err="1" smtClean="0">
                <a:solidFill>
                  <a:srgbClr val="0070C0"/>
                </a:solidFill>
              </a:rPr>
              <a:t>SSH</a:t>
            </a:r>
            <a:r>
              <a:rPr lang="en-US" sz="2600" dirty="0" smtClean="0">
                <a:solidFill>
                  <a:schemeClr val="tx1"/>
                </a:solidFill>
              </a:rPr>
              <a:t> button in the new remote repository</a:t>
            </a:r>
          </a:p>
          <a:p>
            <a:pPr marL="971550" lvl="1" indent="-285750">
              <a:lnSpc>
                <a:spcPct val="100000"/>
              </a:lnSpc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971550" lvl="1" indent="-285750">
              <a:lnSpc>
                <a:spcPct val="100000"/>
              </a:lnSpc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971550" lvl="1" indent="-285750">
              <a:lnSpc>
                <a:spcPct val="100000"/>
              </a:lnSpc>
            </a:pPr>
            <a:r>
              <a:rPr lang="en-US" sz="2600" dirty="0" smtClean="0">
                <a:solidFill>
                  <a:schemeClr val="tx1"/>
                </a:solidFill>
              </a:rPr>
              <a:t>Copy each statement in </a:t>
            </a:r>
            <a:r>
              <a:rPr lang="en-US" sz="2600" b="1" dirty="0" smtClean="0">
                <a:solidFill>
                  <a:srgbClr val="0070C0"/>
                </a:solidFill>
              </a:rPr>
              <a:t>“…or push an existing repository…” </a:t>
            </a:r>
            <a:r>
              <a:rPr lang="en-US" sz="2600" dirty="0" smtClean="0">
                <a:solidFill>
                  <a:schemeClr val="tx1"/>
                </a:solidFill>
              </a:rPr>
              <a:t>section or just click the copy button</a:t>
            </a:r>
            <a:endParaRPr lang="en-US" sz="26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00B05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71825" y="2552700"/>
            <a:ext cx="790575" cy="50432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3057026"/>
            <a:ext cx="10423280" cy="41276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03" y="5158078"/>
            <a:ext cx="9144792" cy="102878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791075" y="4618240"/>
            <a:ext cx="5277485" cy="107967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0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1398513" cy="120886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#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Push (Backup) files to the Remote Repository (GitHub)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1993"/>
            <a:ext cx="12089798" cy="521906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In </a:t>
            </a:r>
            <a:r>
              <a:rPr lang="en-US" sz="2800" b="1" dirty="0" smtClean="0">
                <a:solidFill>
                  <a:schemeClr val="accent2"/>
                </a:solidFill>
              </a:rPr>
              <a:t>Cloud9</a:t>
            </a:r>
            <a:r>
              <a:rPr lang="en-US" sz="2800" b="1" dirty="0" smtClean="0">
                <a:solidFill>
                  <a:schemeClr val="tx1"/>
                </a:solidFill>
              </a:rPr>
              <a:t>:</a:t>
            </a:r>
          </a:p>
          <a:p>
            <a:pPr marL="971550" lvl="1" indent="-285750">
              <a:lnSpc>
                <a:spcPct val="100000"/>
              </a:lnSpc>
            </a:pPr>
            <a:r>
              <a:rPr lang="en-US" sz="2600" b="1" dirty="0" smtClean="0">
                <a:solidFill>
                  <a:schemeClr val="tx1"/>
                </a:solidFill>
              </a:rPr>
              <a:t>Paste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smtClean="0">
                <a:solidFill>
                  <a:srgbClr val="C00000"/>
                </a:solidFill>
              </a:rPr>
              <a:t>(DO NOT TYPE IT) </a:t>
            </a:r>
            <a:r>
              <a:rPr lang="en-US" sz="2600" dirty="0" smtClean="0">
                <a:solidFill>
                  <a:schemeClr val="tx1"/>
                </a:solidFill>
              </a:rPr>
              <a:t>the </a:t>
            </a:r>
            <a:r>
              <a:rPr lang="en-US" sz="2600" dirty="0" smtClean="0">
                <a:solidFill>
                  <a:schemeClr val="tx1"/>
                </a:solidFill>
              </a:rPr>
              <a:t>commands that were copied in the previous step in the </a:t>
            </a:r>
            <a:r>
              <a:rPr lang="en-US" sz="2600" b="1" dirty="0" smtClean="0">
                <a:solidFill>
                  <a:schemeClr val="accent2"/>
                </a:solidFill>
              </a:rPr>
              <a:t>Cloud9</a:t>
            </a:r>
            <a:r>
              <a:rPr lang="en-US" sz="2600" b="1" dirty="0" smtClean="0">
                <a:solidFill>
                  <a:schemeClr val="tx1"/>
                </a:solidFill>
              </a:rPr>
              <a:t> </a:t>
            </a:r>
            <a:r>
              <a:rPr lang="en-US" sz="2600" b="1" u="sng" dirty="0" smtClean="0">
                <a:solidFill>
                  <a:schemeClr val="tx1"/>
                </a:solidFill>
              </a:rPr>
              <a:t>Terminal</a:t>
            </a:r>
            <a:r>
              <a:rPr lang="en-US" sz="2600" dirty="0" smtClean="0">
                <a:solidFill>
                  <a:schemeClr val="tx1"/>
                </a:solidFill>
              </a:rPr>
              <a:t> to </a:t>
            </a:r>
            <a:r>
              <a:rPr lang="en-US" sz="2600" b="1" dirty="0" smtClean="0">
                <a:solidFill>
                  <a:srgbClr val="0070C0"/>
                </a:solidFill>
              </a:rPr>
              <a:t>PUSH</a:t>
            </a:r>
            <a:r>
              <a:rPr lang="en-US" sz="2600" dirty="0" smtClean="0">
                <a:solidFill>
                  <a:schemeClr val="tx1"/>
                </a:solidFill>
              </a:rPr>
              <a:t> (or copy) the code to your remote repository in </a:t>
            </a:r>
            <a:r>
              <a:rPr lang="en-US" sz="2600" b="1" dirty="0" smtClean="0">
                <a:solidFill>
                  <a:schemeClr val="accent2"/>
                </a:solidFill>
              </a:rPr>
              <a:t>GitHub</a:t>
            </a: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by typing the following commands: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400" b="1" u="sng" dirty="0">
              <a:solidFill>
                <a:srgbClr val="0070C0"/>
              </a:solidFill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800" b="1" u="sng" dirty="0">
                <a:solidFill>
                  <a:schemeClr val="tx1"/>
                </a:solidFill>
              </a:rPr>
              <a:t>COMMANDS TO ENTER </a:t>
            </a:r>
            <a:r>
              <a:rPr lang="en-US" sz="1800" b="1" u="sng" dirty="0" smtClean="0">
                <a:solidFill>
                  <a:schemeClr val="tx1"/>
                </a:solidFill>
              </a:rPr>
              <a:t>OR PASTE IN Cloud9 </a:t>
            </a:r>
            <a:r>
              <a:rPr lang="en-US" sz="1800" b="1" u="sng" dirty="0">
                <a:solidFill>
                  <a:schemeClr val="tx1"/>
                </a:solidFill>
              </a:rPr>
              <a:t>TERMINAL:  </a:t>
            </a:r>
            <a:r>
              <a:rPr lang="en-US" sz="1800" b="1" i="1" u="sng" dirty="0">
                <a:solidFill>
                  <a:schemeClr val="tx1"/>
                </a:solidFill>
              </a:rPr>
              <a:t>(Type commands after the ‘$’)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$</a:t>
            </a:r>
            <a:r>
              <a:rPr lang="en-US" sz="2000" b="1" dirty="0" smtClean="0">
                <a:solidFill>
                  <a:srgbClr val="FF0000"/>
                </a:solidFill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</a:rPr>
              <a:t>git</a:t>
            </a:r>
            <a:r>
              <a:rPr lang="en-US" sz="2000" b="1" dirty="0" smtClean="0">
                <a:solidFill>
                  <a:srgbClr val="FF0000"/>
                </a:solidFill>
              </a:rPr>
              <a:t>  remote </a:t>
            </a:r>
            <a:r>
              <a:rPr lang="en-US" sz="2000" b="1" dirty="0">
                <a:solidFill>
                  <a:srgbClr val="FF0000"/>
                </a:solidFill>
              </a:rPr>
              <a:t>add </a:t>
            </a:r>
            <a:r>
              <a:rPr lang="en-US" sz="2000" b="1" dirty="0" smtClean="0">
                <a:solidFill>
                  <a:srgbClr val="FF0000"/>
                </a:solidFill>
              </a:rPr>
              <a:t>origin </a:t>
            </a:r>
            <a:r>
              <a:rPr lang="en-US" sz="2000" b="1" u="sng" dirty="0" err="1" smtClean="0">
                <a:solidFill>
                  <a:srgbClr val="FF0000"/>
                </a:solidFill>
              </a:rPr>
              <a:t>git@github.com:</a:t>
            </a:r>
            <a:r>
              <a:rPr lang="en-US" sz="20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YOUR-USERNAME</a:t>
            </a:r>
            <a:r>
              <a:rPr lang="en-US" sz="2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/PROJECT-</a:t>
            </a:r>
            <a:r>
              <a:rPr lang="en-US" sz="20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r>
              <a:rPr lang="en-US" sz="2000" b="1" u="sng" dirty="0" err="1" smtClean="0">
                <a:solidFill>
                  <a:srgbClr val="FF0000"/>
                </a:solidFill>
              </a:rPr>
              <a:t>.git</a:t>
            </a:r>
            <a:endParaRPr lang="en-US" sz="2000" b="1" u="sng" dirty="0" smtClean="0">
              <a:solidFill>
                <a:srgbClr val="FF000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$ 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git</a:t>
            </a:r>
            <a:r>
              <a:rPr lang="en-US" sz="2000" b="1" dirty="0" smtClean="0">
                <a:solidFill>
                  <a:srgbClr val="FF0000"/>
                </a:solidFill>
              </a:rPr>
              <a:t>  push </a:t>
            </a:r>
            <a:r>
              <a:rPr lang="en-US" sz="2000" b="1" dirty="0">
                <a:solidFill>
                  <a:srgbClr val="FF0000"/>
                </a:solidFill>
              </a:rPr>
              <a:t>-u </a:t>
            </a:r>
            <a:r>
              <a:rPr lang="en-US" sz="2000" b="1" dirty="0" smtClean="0">
                <a:solidFill>
                  <a:srgbClr val="FF0000"/>
                </a:solidFill>
              </a:rPr>
              <a:t> origin master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&lt;press enter&gt;</a:t>
            </a:r>
            <a:endParaRPr lang="en-US" sz="2000" b="1" dirty="0">
              <a:solidFill>
                <a:srgbClr val="FF000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7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1496126" cy="1208868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#5:  Push (Backup) files to the Remote Repository (GitHub)</a:t>
            </a:r>
          </a:p>
        </p:txBody>
      </p:sp>
      <p:sp>
        <p:nvSpPr>
          <p:cNvPr id="6" name="Rectangle 5"/>
          <p:cNvSpPr/>
          <p:nvPr/>
        </p:nvSpPr>
        <p:spPr>
          <a:xfrm>
            <a:off x="814395" y="1485455"/>
            <a:ext cx="10254730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**EXAMPLE OUTPUT**</a:t>
            </a:r>
          </a:p>
          <a:p>
            <a:pPr algn="ctr">
              <a:lnSpc>
                <a:spcPct val="100000"/>
              </a:lnSpc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2400" b="1" dirty="0" smtClean="0">
                <a:solidFill>
                  <a:srgbClr val="7030A0"/>
                </a:solidFill>
              </a:rPr>
              <a:t>HINT:  </a:t>
            </a:r>
            <a:r>
              <a:rPr lang="en-US" sz="2400" b="1" dirty="0" smtClean="0"/>
              <a:t>Your statement may look slightly different!!  </a:t>
            </a:r>
          </a:p>
          <a:p>
            <a:pPr algn="ctr">
              <a:lnSpc>
                <a:spcPct val="100000"/>
              </a:lnSpc>
            </a:pPr>
            <a:r>
              <a:rPr lang="en-US" sz="2400" b="1" dirty="0" smtClean="0"/>
              <a:t>You should see the last statement indicating that the branch is set up!</a:t>
            </a:r>
            <a:endParaRPr lang="en-US" sz="2400" b="1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7"/>
          <a:stretch/>
        </p:blipFill>
        <p:spPr>
          <a:xfrm>
            <a:off x="3203625" y="3108960"/>
            <a:ext cx="8896935" cy="36702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>
            <a:stCxn id="8" idx="2"/>
          </p:cNvCxnSpPr>
          <p:nvPr/>
        </p:nvCxnSpPr>
        <p:spPr>
          <a:xfrm>
            <a:off x="1399872" y="4054003"/>
            <a:ext cx="1698928" cy="7600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41024" y="3407672"/>
            <a:ext cx="2117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Statements from 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the previous step: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8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240" y="2360800"/>
            <a:ext cx="9743440" cy="44012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045" y="29776"/>
            <a:ext cx="12321291" cy="12088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Step #</a:t>
            </a:r>
            <a:r>
              <a:rPr lang="en-US" b="1" dirty="0">
                <a:solidFill>
                  <a:srgbClr val="FFFFFF"/>
                </a:solidFill>
              </a:rPr>
              <a:t>6</a:t>
            </a:r>
            <a:r>
              <a:rPr lang="en-US" b="1" dirty="0" smtClean="0">
                <a:solidFill>
                  <a:srgbClr val="FFFFFF"/>
                </a:solidFill>
              </a:rPr>
              <a:t>:  Verify</a:t>
            </a:r>
            <a:r>
              <a:rPr lang="en-US" b="1" dirty="0">
                <a:solidFill>
                  <a:srgbClr val="FFFFFF"/>
                </a:solidFill>
              </a:rPr>
              <a:t>!</a:t>
            </a:r>
            <a:r>
              <a:rPr lang="en-US" b="1" dirty="0" smtClean="0">
                <a:solidFill>
                  <a:srgbClr val="FFFFFF"/>
                </a:solidFill>
              </a:rPr>
              <a:t> 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1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Remote Repository (GitHub) contains Files from </a:t>
            </a:r>
            <a:r>
              <a:rPr lang="en-US" sz="31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sz="31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ocal Repository (Cloud9)</a:t>
            </a:r>
            <a:endParaRPr lang="en-US" sz="31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1" y="1481993"/>
            <a:ext cx="12089798" cy="521906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dirty="0" smtClean="0">
                <a:solidFill>
                  <a:schemeClr val="tx1"/>
                </a:solidFill>
              </a:rPr>
              <a:t>Go back to </a:t>
            </a:r>
            <a:r>
              <a:rPr lang="en-US" sz="2800" b="1" dirty="0" smtClean="0">
                <a:solidFill>
                  <a:srgbClr val="C00000"/>
                </a:solidFill>
              </a:rPr>
              <a:t>GitHub</a:t>
            </a:r>
            <a:r>
              <a:rPr lang="en-US" sz="2800" b="1" dirty="0" smtClean="0">
                <a:solidFill>
                  <a:schemeClr val="tx1"/>
                </a:solidFill>
              </a:rPr>
              <a:t> and refresh the browser to view the newly ‘PUSHED’ files!</a:t>
            </a:r>
            <a:endParaRPr lang="en-US" sz="2600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00B05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042160" y="3668251"/>
            <a:ext cx="1727200" cy="48906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69920" y="2499360"/>
            <a:ext cx="158496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</a:t>
            </a:r>
            <a:r>
              <a:rPr lang="en-US" sz="1200" b="1" dirty="0" smtClean="0"/>
              <a:t>esson5_javascript2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2641600" y="4780247"/>
            <a:ext cx="1554480" cy="21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lesson 5 first commit</a:t>
            </a:r>
            <a:endParaRPr lang="en-US" sz="1000" b="1" dirty="0"/>
          </a:p>
        </p:txBody>
      </p:sp>
      <p:sp>
        <p:nvSpPr>
          <p:cNvPr id="9" name="Rectangle 8"/>
          <p:cNvSpPr/>
          <p:nvPr/>
        </p:nvSpPr>
        <p:spPr>
          <a:xfrm>
            <a:off x="6084600" y="5085047"/>
            <a:ext cx="1554480" cy="21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lesson 5 first commit</a:t>
            </a:r>
            <a:endParaRPr lang="en-US" sz="1000" b="1" dirty="0"/>
          </a:p>
        </p:txBody>
      </p:sp>
      <p:sp>
        <p:nvSpPr>
          <p:cNvPr id="10" name="Rectangle 9"/>
          <p:cNvSpPr/>
          <p:nvPr/>
        </p:nvSpPr>
        <p:spPr>
          <a:xfrm>
            <a:off x="6084600" y="5437599"/>
            <a:ext cx="1554480" cy="21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lesson 5 first commit</a:t>
            </a:r>
            <a:endParaRPr lang="en-US" sz="1000" b="1" dirty="0"/>
          </a:p>
        </p:txBody>
      </p:sp>
      <p:sp>
        <p:nvSpPr>
          <p:cNvPr id="11" name="Rectangle 10"/>
          <p:cNvSpPr/>
          <p:nvPr/>
        </p:nvSpPr>
        <p:spPr>
          <a:xfrm>
            <a:off x="6084600" y="5752304"/>
            <a:ext cx="1554480" cy="21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lesson 5 first commit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4203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629" y="147845"/>
            <a:ext cx="10749367" cy="120886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Setup Workspace  -  6 STEPS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11" y="1469408"/>
            <a:ext cx="11278456" cy="528825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#1:  Setup a new workspace in Cloud9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#2:  Move files to the local repository in Cloud9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#3: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 Cloud9 Account to GitHub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#4:  Create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remote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 in 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#5:  Push files to the Remote Repository (GitHub)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#6:  Verify!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37" y="2002536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639559" cy="4351338"/>
          </a:xfrm>
        </p:spPr>
        <p:txBody>
          <a:bodyPr/>
          <a:lstStyle/>
          <a:p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 .</a:t>
            </a:r>
            <a:r>
              <a:rPr lang="en-US" dirty="0" err="1" smtClean="0"/>
              <a:t>git</a:t>
            </a:r>
            <a:r>
              <a:rPr lang="en-US" dirty="0" smtClean="0"/>
              <a:t>  //removes all of the repository, leaving only the working directory</a:t>
            </a:r>
          </a:p>
          <a:p>
            <a:r>
              <a:rPr lang="en-US" dirty="0" err="1" smtClean="0"/>
              <a:t>ssh-keygen</a:t>
            </a:r>
            <a:r>
              <a:rPr lang="en-US" dirty="0" smtClean="0"/>
              <a:t> </a:t>
            </a:r>
            <a:r>
              <a:rPr lang="en-US" dirty="0"/>
              <a:t>-t </a:t>
            </a:r>
            <a:r>
              <a:rPr lang="en-US" dirty="0" err="1"/>
              <a:t>rsa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2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#1: Setup a new workspace in Cloud9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61" y="1386309"/>
            <a:ext cx="11499490" cy="521906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dirty="0" smtClean="0">
                <a:solidFill>
                  <a:schemeClr val="accent1"/>
                </a:solidFill>
              </a:rPr>
              <a:t>Create a new workspace in Cloud9 for Lesson </a:t>
            </a:r>
            <a:r>
              <a:rPr lang="en-US" sz="2800" b="1" dirty="0" smtClean="0">
                <a:solidFill>
                  <a:schemeClr val="accent1"/>
                </a:solidFill>
              </a:rPr>
              <a:t>5:</a:t>
            </a:r>
            <a:endParaRPr lang="en-US" sz="2800" b="1" dirty="0" smtClean="0">
              <a:solidFill>
                <a:schemeClr val="accent1"/>
              </a:solidFill>
            </a:endParaRPr>
          </a:p>
          <a:p>
            <a:pPr algn="ctr">
              <a:lnSpc>
                <a:spcPct val="100000"/>
              </a:lnSpc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00B05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86" y="2617247"/>
            <a:ext cx="9859861" cy="35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#1: Setup a new workspace in Cloud9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081" y="1355829"/>
            <a:ext cx="11499490" cy="521906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dirty="0" smtClean="0">
                <a:solidFill>
                  <a:schemeClr val="accent1"/>
                </a:solidFill>
              </a:rPr>
              <a:t>Add the workspace details for Lesson </a:t>
            </a:r>
            <a:r>
              <a:rPr lang="en-US" sz="2800" b="1" dirty="0" smtClean="0">
                <a:solidFill>
                  <a:schemeClr val="accent1"/>
                </a:solidFill>
              </a:rPr>
              <a:t>5:</a:t>
            </a:r>
            <a:endParaRPr lang="en-US" sz="2800" b="1" dirty="0" smtClean="0">
              <a:solidFill>
                <a:schemeClr val="accent1"/>
              </a:solidFill>
            </a:endParaRPr>
          </a:p>
          <a:p>
            <a:pPr algn="ctr">
              <a:lnSpc>
                <a:spcPct val="100000"/>
              </a:lnSpc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00B05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39041" y="2030366"/>
            <a:ext cx="11388799" cy="4691490"/>
            <a:chOff x="539041" y="2030366"/>
            <a:chExt cx="11388799" cy="4691490"/>
          </a:xfrm>
        </p:grpSpPr>
        <p:sp>
          <p:nvSpPr>
            <p:cNvPr id="14" name="TextBox 13"/>
            <p:cNvSpPr txBox="1"/>
            <p:nvPr/>
          </p:nvSpPr>
          <p:spPr>
            <a:xfrm>
              <a:off x="539041" y="2384153"/>
              <a:ext cx="5670142" cy="3970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Step 1.  </a:t>
              </a:r>
              <a:r>
                <a:rPr lang="en-US" sz="1400" dirty="0" smtClean="0"/>
                <a:t>Give the workspace the following name:  </a:t>
              </a:r>
            </a:p>
            <a:p>
              <a:endParaRPr lang="en-US" sz="1400" dirty="0" smtClean="0"/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yourLastName_lesson5_javascript2</a:t>
              </a:r>
              <a:endParaRPr lang="en-US" sz="1400" b="1" dirty="0" smtClean="0">
                <a:solidFill>
                  <a:srgbClr val="0070C0"/>
                </a:solidFill>
              </a:endParaRPr>
            </a:p>
            <a:p>
              <a:endParaRPr lang="en-US" sz="1400" dirty="0" smtClean="0"/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 </a:t>
              </a:r>
              <a:r>
                <a:rPr lang="en-US" sz="1400" b="1" i="1" dirty="0" smtClean="0">
                  <a:solidFill>
                    <a:srgbClr val="00B050"/>
                  </a:solidFill>
                </a:rPr>
                <a:t>Example:   </a:t>
              </a:r>
              <a:r>
                <a:rPr lang="en-US" sz="1400" b="1" i="1" dirty="0" smtClean="0">
                  <a:solidFill>
                    <a:srgbClr val="00B050"/>
                  </a:solidFill>
                </a:rPr>
                <a:t>chatmon_lesson5_javascript5</a:t>
              </a:r>
              <a:endParaRPr lang="en-US" sz="1400" b="1" i="1" dirty="0" smtClean="0">
                <a:solidFill>
                  <a:srgbClr val="00B050"/>
                </a:solidFill>
              </a:endParaRPr>
            </a:p>
            <a:p>
              <a:endParaRPr lang="en-US" sz="1400" b="1" dirty="0" smtClean="0"/>
            </a:p>
            <a:p>
              <a:r>
                <a:rPr lang="en-US" sz="1400" b="1" dirty="0" smtClean="0">
                  <a:solidFill>
                    <a:srgbClr val="C00000"/>
                  </a:solidFill>
                </a:rPr>
                <a:t>Step 2.  </a:t>
              </a:r>
              <a:r>
                <a:rPr lang="en-US" sz="1400" dirty="0" smtClean="0"/>
                <a:t>Give the following description for the workspace:</a:t>
              </a:r>
            </a:p>
            <a:p>
              <a:endParaRPr lang="en-US" sz="1400" dirty="0" smtClean="0"/>
            </a:p>
            <a:p>
              <a:pPr lvl="2" indent="-223838"/>
              <a:r>
                <a:rPr lang="en-US" sz="1400" b="1" dirty="0">
                  <a:solidFill>
                    <a:srgbClr val="0070C0"/>
                  </a:solidFill>
                </a:rPr>
                <a:t>Lesson </a:t>
              </a:r>
              <a:r>
                <a:rPr lang="en-US" sz="1400" b="1" dirty="0">
                  <a:solidFill>
                    <a:srgbClr val="0070C0"/>
                  </a:solidFill>
                </a:rPr>
                <a:t>5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:  </a:t>
              </a:r>
              <a:r>
                <a:rPr lang="en-US" sz="1400" b="1" dirty="0">
                  <a:solidFill>
                    <a:srgbClr val="0070C0"/>
                  </a:solidFill>
                </a:rPr>
                <a:t>This lesson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introduces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the advantages of code </a:t>
              </a:r>
            </a:p>
            <a:p>
              <a:pPr lvl="2" indent="-223838"/>
              <a:r>
                <a:rPr lang="en-US" sz="1400" b="1" dirty="0" smtClean="0">
                  <a:solidFill>
                    <a:srgbClr val="0070C0"/>
                  </a:solidFill>
                </a:rPr>
                <a:t>modularization and reusable code by using conditional </a:t>
              </a:r>
            </a:p>
            <a:p>
              <a:pPr lvl="2" indent="-223838"/>
              <a:r>
                <a:rPr lang="en-US" sz="1400" b="1" dirty="0" smtClean="0">
                  <a:solidFill>
                    <a:srgbClr val="0070C0"/>
                  </a:solidFill>
                </a:rPr>
                <a:t>statements, loops, and functions.</a:t>
              </a:r>
              <a:endParaRPr lang="en-US" sz="1400" b="1" dirty="0" smtClean="0">
                <a:solidFill>
                  <a:srgbClr val="0070C0"/>
                </a:solidFill>
              </a:endParaRPr>
            </a:p>
            <a:p>
              <a:pPr lvl="2" indent="-223838"/>
              <a:endParaRPr lang="en-US" sz="1400" b="1" dirty="0">
                <a:solidFill>
                  <a:srgbClr val="0070C0"/>
                </a:solidFill>
              </a:endParaRPr>
            </a:p>
            <a:p>
              <a:pPr indent="-223838"/>
              <a:r>
                <a:rPr lang="en-US" sz="1400" b="1" dirty="0" smtClean="0">
                  <a:solidFill>
                    <a:srgbClr val="C00000"/>
                  </a:solidFill>
                </a:rPr>
                <a:t>Step 3.  </a:t>
              </a:r>
              <a:r>
                <a:rPr lang="en-US" sz="1400" dirty="0" smtClean="0"/>
                <a:t>Leave the remaining default options.</a:t>
              </a:r>
            </a:p>
            <a:p>
              <a:endParaRPr lang="en-US" sz="1400" b="1" dirty="0"/>
            </a:p>
            <a:p>
              <a:r>
                <a:rPr lang="en-US" sz="1400" b="1" dirty="0" smtClean="0">
                  <a:solidFill>
                    <a:srgbClr val="C00000"/>
                  </a:solidFill>
                </a:rPr>
                <a:t>Step 4.  </a:t>
              </a:r>
              <a:r>
                <a:rPr lang="en-US" sz="1400" dirty="0" smtClean="0"/>
                <a:t>Click the “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Create Workspace</a:t>
              </a:r>
              <a:r>
                <a:rPr lang="en-US" sz="1400" dirty="0" smtClean="0"/>
                <a:t>” button.</a:t>
              </a:r>
            </a:p>
            <a:p>
              <a:endParaRPr lang="en-US" sz="1400" dirty="0"/>
            </a:p>
            <a:p>
              <a:endParaRPr lang="en-US" sz="1400" dirty="0" smtClean="0"/>
            </a:p>
            <a:p>
              <a:r>
                <a:rPr lang="en-US" sz="1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Your workspace should now be created!</a:t>
              </a:r>
            </a:p>
          </p:txBody>
        </p:sp>
        <p:pic>
          <p:nvPicPr>
            <p:cNvPr id="15" name="Picture 14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3637" y="2030366"/>
              <a:ext cx="5184203" cy="469149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4094480" y="2890162"/>
              <a:ext cx="4165062" cy="860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259015" y="5662246"/>
              <a:ext cx="3781327" cy="8883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947382" y="3354140"/>
              <a:ext cx="2092960" cy="8466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832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#1: Setup a new workspace in Cloud9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5828"/>
            <a:ext cx="12192000" cy="550217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dirty="0" smtClean="0">
                <a:solidFill>
                  <a:schemeClr val="accent1"/>
                </a:solidFill>
              </a:rPr>
              <a:t>Upload Lesson </a:t>
            </a:r>
            <a:r>
              <a:rPr lang="en-US" sz="2800" b="1" dirty="0" smtClean="0">
                <a:solidFill>
                  <a:schemeClr val="accent1"/>
                </a:solidFill>
              </a:rPr>
              <a:t>5 Assignment </a:t>
            </a:r>
            <a:r>
              <a:rPr lang="en-US" sz="2800" b="1" dirty="0" smtClean="0">
                <a:solidFill>
                  <a:schemeClr val="accent1"/>
                </a:solidFill>
              </a:rPr>
              <a:t>files into the </a:t>
            </a:r>
            <a:r>
              <a:rPr lang="en-US" sz="2800" b="1" dirty="0" smtClean="0">
                <a:solidFill>
                  <a:schemeClr val="accent2"/>
                </a:solidFill>
              </a:rPr>
              <a:t>Cloud9</a:t>
            </a:r>
            <a:r>
              <a:rPr lang="en-US" sz="2800" b="1" dirty="0" smtClean="0">
                <a:solidFill>
                  <a:schemeClr val="accent1"/>
                </a:solidFill>
              </a:rPr>
              <a:t> workspace:</a:t>
            </a:r>
          </a:p>
          <a:p>
            <a:pPr marL="457200" indent="-45720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Click </a:t>
            </a:r>
            <a:r>
              <a:rPr lang="en-US" sz="2000" dirty="0" smtClean="0">
                <a:solidFill>
                  <a:schemeClr val="tx1"/>
                </a:solidFill>
              </a:rPr>
              <a:t>the following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link to </a:t>
            </a:r>
            <a:r>
              <a:rPr lang="en-US" sz="2000" b="1" dirty="0" smtClean="0">
                <a:solidFill>
                  <a:srgbClr val="C00000"/>
                </a:solidFill>
              </a:rPr>
              <a:t>DOWNLOAD</a:t>
            </a:r>
            <a:r>
              <a:rPr lang="en-US" sz="2000" dirty="0" smtClean="0">
                <a:solidFill>
                  <a:schemeClr val="tx1"/>
                </a:solidFill>
              </a:rPr>
              <a:t> and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ADD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the files to the workspace:  </a:t>
            </a:r>
            <a:r>
              <a:rPr lang="en-US" sz="2000" dirty="0" smtClean="0">
                <a:solidFill>
                  <a:schemeClr val="tx1"/>
                </a:solidFill>
              </a:rPr>
              <a:t>							             </a:t>
            </a:r>
            <a:r>
              <a:rPr lang="en-US" sz="2200" b="1" dirty="0" smtClean="0">
                <a:ln>
                  <a:solidFill>
                    <a:srgbClr val="C00000">
                      <a:alpha val="94000"/>
                    </a:srgbClr>
                  </a:solidFill>
                </a:ln>
                <a:solidFill>
                  <a:srgbClr val="171AA9"/>
                </a:solidFill>
                <a:hlinkClick r:id="rId3"/>
              </a:rPr>
              <a:t>Lesson5_taxCalculator</a:t>
            </a:r>
            <a:endParaRPr lang="en-US" sz="2200" b="1" dirty="0" smtClean="0">
              <a:ln>
                <a:solidFill>
                  <a:srgbClr val="C00000">
                    <a:alpha val="94000"/>
                  </a:srgbClr>
                </a:solidFill>
              </a:ln>
              <a:solidFill>
                <a:srgbClr val="171AA9"/>
              </a:solidFill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                           (taxCalculator.html and sytles.css)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pPr marL="1485900" lvl="2" indent="-342900">
              <a:lnSpc>
                <a:spcPct val="10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00B05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6022" r="81840" b="48415"/>
          <a:stretch/>
        </p:blipFill>
        <p:spPr>
          <a:xfrm>
            <a:off x="1963186" y="3964135"/>
            <a:ext cx="2076379" cy="28059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527" y="3515927"/>
            <a:ext cx="5203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In </a:t>
            </a:r>
            <a:r>
              <a:rPr lang="en-US" b="1" dirty="0" smtClean="0">
                <a:solidFill>
                  <a:schemeClr val="accent2"/>
                </a:solidFill>
              </a:rPr>
              <a:t>Cloud9</a:t>
            </a:r>
            <a:r>
              <a:rPr lang="en-US" dirty="0" smtClean="0"/>
              <a:t>, select </a:t>
            </a:r>
            <a:r>
              <a:rPr lang="en-US" b="1" dirty="0" smtClean="0">
                <a:solidFill>
                  <a:srgbClr val="0070C0"/>
                </a:solidFill>
              </a:rPr>
              <a:t>File &gt; Upload Local Files…</a:t>
            </a:r>
          </a:p>
        </p:txBody>
      </p:sp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56" y="4787557"/>
            <a:ext cx="2457938" cy="194022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689927" y="3457014"/>
            <a:ext cx="63471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Click </a:t>
            </a:r>
            <a:r>
              <a:rPr lang="en-US" b="1" dirty="0" smtClean="0">
                <a:solidFill>
                  <a:srgbClr val="0070C0"/>
                </a:solidFill>
              </a:rPr>
              <a:t>Select folder</a:t>
            </a:r>
            <a:r>
              <a:rPr lang="en-US" dirty="0" smtClean="0"/>
              <a:t> and upload </a:t>
            </a:r>
            <a:r>
              <a:rPr lang="en-US" b="1" dirty="0" smtClean="0">
                <a:solidFill>
                  <a:srgbClr val="7030A0"/>
                </a:solidFill>
              </a:rPr>
              <a:t>required folder</a:t>
            </a:r>
            <a:r>
              <a:rPr lang="en-US" dirty="0" smtClean="0"/>
              <a:t> for this lesson to the workspace </a:t>
            </a:r>
            <a:r>
              <a:rPr lang="en-US" b="1" dirty="0" smtClean="0"/>
              <a:t>or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DRAG &amp; DROP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required folder</a:t>
            </a:r>
            <a:r>
              <a:rPr lang="en-US" dirty="0" smtClean="0"/>
              <a:t> in the </a:t>
            </a:r>
            <a:r>
              <a:rPr lang="en-US" b="1" dirty="0" smtClean="0">
                <a:solidFill>
                  <a:srgbClr val="0070C0"/>
                </a:solidFill>
              </a:rPr>
              <a:t>Upload Files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panel.  Close the panel after all files/folders have been uploaded.</a:t>
            </a:r>
          </a:p>
        </p:txBody>
      </p:sp>
    </p:spTree>
    <p:extLst>
      <p:ext uri="{BB962C8B-B14F-4D97-AF65-F5344CB8AC3E}">
        <p14:creationId xmlns:p14="http://schemas.microsoft.com/office/powerpoint/2010/main" val="137339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#1: Setup a new workspace in Cloud9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081" y="1355829"/>
            <a:ext cx="11499490" cy="521906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dirty="0" smtClean="0">
                <a:solidFill>
                  <a:schemeClr val="accent1"/>
                </a:solidFill>
              </a:rPr>
              <a:t>Upload Lesson </a:t>
            </a:r>
            <a:r>
              <a:rPr lang="en-US" sz="2800" b="1" dirty="0" smtClean="0">
                <a:solidFill>
                  <a:schemeClr val="accent1"/>
                </a:solidFill>
              </a:rPr>
              <a:t>5 </a:t>
            </a:r>
            <a:r>
              <a:rPr lang="en-US" sz="2800" b="1" dirty="0" smtClean="0">
                <a:solidFill>
                  <a:schemeClr val="accent1"/>
                </a:solidFill>
              </a:rPr>
              <a:t>Assignments files into the </a:t>
            </a:r>
            <a:r>
              <a:rPr lang="en-US" sz="2800" b="1" dirty="0" smtClean="0">
                <a:solidFill>
                  <a:schemeClr val="accent2"/>
                </a:solidFill>
              </a:rPr>
              <a:t>Cloud9</a:t>
            </a:r>
            <a:r>
              <a:rPr lang="en-US" sz="2800" b="1" dirty="0" smtClean="0">
                <a:solidFill>
                  <a:schemeClr val="accent1"/>
                </a:solidFill>
              </a:rPr>
              <a:t> workspace:</a:t>
            </a:r>
          </a:p>
          <a:p>
            <a:pPr marL="1143000" lvl="1" indent="-457200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Move the files into the workspace.</a:t>
            </a:r>
            <a:endParaRPr lang="en-US" sz="2600" b="1" dirty="0" smtClean="0">
              <a:solidFill>
                <a:schemeClr val="accent1"/>
              </a:solidFill>
            </a:endParaRPr>
          </a:p>
          <a:p>
            <a:pPr algn="ctr">
              <a:lnSpc>
                <a:spcPct val="100000"/>
              </a:lnSpc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00B05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81" y="3116974"/>
            <a:ext cx="11711709" cy="29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6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#2: Move Files to Local Repository in Cloud9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21" y="1498069"/>
            <a:ext cx="11499490" cy="5219066"/>
          </a:xfrm>
        </p:spPr>
        <p:txBody>
          <a:bodyPr>
            <a:normAutofit fontScale="92500"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 </a:t>
            </a:r>
            <a:r>
              <a:rPr lang="en-US" sz="2400" b="1" dirty="0">
                <a:solidFill>
                  <a:schemeClr val="accent2"/>
                </a:solidFill>
              </a:rPr>
              <a:t>Cloud9</a:t>
            </a:r>
            <a:r>
              <a:rPr lang="en-US" sz="2400" dirty="0">
                <a:solidFill>
                  <a:schemeClr val="tx1"/>
                </a:solidFill>
              </a:rPr>
              <a:t> Terminal, </a:t>
            </a:r>
            <a:r>
              <a:rPr lang="en-US" sz="2400" dirty="0" smtClean="0">
                <a:solidFill>
                  <a:schemeClr val="tx1"/>
                </a:solidFill>
              </a:rPr>
              <a:t>enter </a:t>
            </a:r>
            <a:r>
              <a:rPr lang="en-US" sz="2400" dirty="0">
                <a:solidFill>
                  <a:schemeClr val="tx1"/>
                </a:solidFill>
              </a:rPr>
              <a:t>the following </a:t>
            </a:r>
            <a:r>
              <a:rPr lang="en-US" sz="2400" dirty="0" smtClean="0">
                <a:solidFill>
                  <a:schemeClr val="tx1"/>
                </a:solidFill>
              </a:rPr>
              <a:t>commands below which achieve the following:</a:t>
            </a:r>
          </a:p>
          <a:p>
            <a:pPr marL="971550" lvl="1" indent="-285750">
              <a:lnSpc>
                <a:spcPct val="100000"/>
              </a:lnSpc>
            </a:pPr>
            <a:r>
              <a:rPr lang="en-US" sz="2200" dirty="0" smtClean="0">
                <a:solidFill>
                  <a:schemeClr val="tx1"/>
                </a:solidFill>
              </a:rPr>
              <a:t>initialize the </a:t>
            </a:r>
            <a:r>
              <a:rPr lang="en-US" sz="2200" dirty="0">
                <a:solidFill>
                  <a:schemeClr val="tx1"/>
                </a:solidFill>
              </a:rPr>
              <a:t>local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repository  </a:t>
            </a:r>
            <a:r>
              <a:rPr lang="en-US" sz="2200" b="1" i="1" dirty="0" smtClean="0">
                <a:solidFill>
                  <a:srgbClr val="00B050"/>
                </a:solidFill>
              </a:rPr>
              <a:t>(</a:t>
            </a:r>
            <a:r>
              <a:rPr lang="en-US" sz="2200" b="1" i="1" dirty="0" err="1" smtClean="0">
                <a:solidFill>
                  <a:srgbClr val="00B050"/>
                </a:solidFill>
              </a:rPr>
              <a:t>git</a:t>
            </a:r>
            <a:r>
              <a:rPr lang="en-US" sz="2200" b="1" i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err="1" smtClean="0">
                <a:solidFill>
                  <a:srgbClr val="00B050"/>
                </a:solidFill>
              </a:rPr>
              <a:t>init</a:t>
            </a:r>
            <a:r>
              <a:rPr lang="en-US" sz="2200" b="1" i="1" dirty="0" smtClean="0">
                <a:solidFill>
                  <a:srgbClr val="00B050"/>
                </a:solidFill>
              </a:rPr>
              <a:t>)</a:t>
            </a:r>
          </a:p>
          <a:p>
            <a:pPr marL="971550" lvl="1" indent="-285750">
              <a:lnSpc>
                <a:spcPct val="100000"/>
              </a:lnSpc>
            </a:pPr>
            <a:r>
              <a:rPr lang="en-US" sz="2200" dirty="0" smtClean="0">
                <a:solidFill>
                  <a:schemeClr val="tx1"/>
                </a:solidFill>
              </a:rPr>
              <a:t>add all file(s) and folder(s) from the current directory to the staging area </a:t>
            </a:r>
            <a:r>
              <a:rPr lang="en-US" sz="2200" b="1" i="1" dirty="0" smtClean="0">
                <a:solidFill>
                  <a:srgbClr val="00B050"/>
                </a:solidFill>
              </a:rPr>
              <a:t>(</a:t>
            </a:r>
            <a:r>
              <a:rPr lang="en-US" sz="2200" b="1" i="1" dirty="0" err="1" smtClean="0">
                <a:solidFill>
                  <a:srgbClr val="00B050"/>
                </a:solidFill>
              </a:rPr>
              <a:t>git</a:t>
            </a:r>
            <a:r>
              <a:rPr lang="en-US" sz="2200" b="1" i="1" dirty="0" smtClean="0">
                <a:solidFill>
                  <a:srgbClr val="00B050"/>
                </a:solidFill>
              </a:rPr>
              <a:t> add .)</a:t>
            </a:r>
          </a:p>
          <a:p>
            <a:pPr marL="971550" lvl="1" indent="-285750">
              <a:lnSpc>
                <a:spcPct val="100000"/>
              </a:lnSpc>
            </a:pPr>
            <a:r>
              <a:rPr lang="en-US" sz="2200" dirty="0" smtClean="0">
                <a:solidFill>
                  <a:schemeClr val="tx1"/>
                </a:solidFill>
              </a:rPr>
              <a:t>copy the file(s) and folder(s) to the local repository </a:t>
            </a:r>
            <a:r>
              <a:rPr lang="en-US" sz="2200" b="1" i="1" dirty="0" smtClean="0">
                <a:solidFill>
                  <a:srgbClr val="00B050"/>
                </a:solidFill>
              </a:rPr>
              <a:t>(</a:t>
            </a:r>
            <a:r>
              <a:rPr lang="en-US" sz="2200" b="1" i="1" dirty="0" err="1" smtClean="0">
                <a:solidFill>
                  <a:srgbClr val="00B050"/>
                </a:solidFill>
              </a:rPr>
              <a:t>git</a:t>
            </a:r>
            <a:r>
              <a:rPr lang="en-US" sz="2200" b="1" i="1" dirty="0" smtClean="0">
                <a:solidFill>
                  <a:srgbClr val="00B050"/>
                </a:solidFill>
              </a:rPr>
              <a:t> commit –m ‘message’)</a:t>
            </a:r>
            <a:endParaRPr lang="en-US" sz="2200" b="1" i="1" dirty="0">
              <a:solidFill>
                <a:srgbClr val="00B050"/>
              </a:solidFill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sz="2000" b="1" u="sng" dirty="0">
              <a:solidFill>
                <a:srgbClr val="0070C0"/>
              </a:solidFill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000" b="1" u="sng" dirty="0">
                <a:solidFill>
                  <a:srgbClr val="0070C0"/>
                </a:solidFill>
              </a:rPr>
              <a:t>COMMANDS TO ENTER IN THE Cloud9 TERMINAL:  </a:t>
            </a:r>
            <a:r>
              <a:rPr lang="en-US" sz="2000" b="1" i="1" u="sng" dirty="0">
                <a:solidFill>
                  <a:srgbClr val="0070C0"/>
                </a:solidFill>
              </a:rPr>
              <a:t>(Type commands AFTER the ‘$’):</a:t>
            </a:r>
          </a:p>
          <a:p>
            <a:pPr lvl="3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70C0"/>
                </a:solidFill>
              </a:rPr>
              <a:t>$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git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en-US" sz="2400" b="1" dirty="0" err="1">
                <a:solidFill>
                  <a:srgbClr val="FF0000"/>
                </a:solidFill>
              </a:rPr>
              <a:t>init</a:t>
            </a:r>
            <a:endParaRPr lang="en-US" sz="2400" b="1" dirty="0">
              <a:solidFill>
                <a:srgbClr val="FF0000"/>
              </a:solidFill>
            </a:endParaRPr>
          </a:p>
          <a:p>
            <a:pPr lvl="3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70C0"/>
                </a:solidFill>
              </a:rPr>
              <a:t>$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git</a:t>
            </a:r>
            <a:r>
              <a:rPr lang="en-US" sz="2400" b="1" dirty="0">
                <a:solidFill>
                  <a:srgbClr val="FF0000"/>
                </a:solidFill>
              </a:rPr>
              <a:t>  add  </a:t>
            </a:r>
            <a:r>
              <a:rPr lang="en-US" sz="3200" b="1" dirty="0">
                <a:solidFill>
                  <a:srgbClr val="FF0000"/>
                </a:solidFill>
              </a:rPr>
              <a:t> .</a:t>
            </a:r>
          </a:p>
          <a:p>
            <a:pPr lvl="3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70C0"/>
                </a:solidFill>
              </a:rPr>
              <a:t>$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git</a:t>
            </a:r>
            <a:r>
              <a:rPr lang="en-US" sz="2400" b="1" dirty="0">
                <a:solidFill>
                  <a:srgbClr val="FF0000"/>
                </a:solidFill>
              </a:rPr>
              <a:t>  commit   -m  </a:t>
            </a:r>
            <a:r>
              <a:rPr lang="en-US" sz="2400" b="1" dirty="0" smtClean="0">
                <a:solidFill>
                  <a:srgbClr val="FF0000"/>
                </a:solidFill>
              </a:rPr>
              <a:t>‘lesson </a:t>
            </a:r>
            <a:r>
              <a:rPr lang="en-US" sz="2400" b="1" dirty="0" smtClean="0">
                <a:solidFill>
                  <a:srgbClr val="FF0000"/>
                </a:solidFill>
              </a:rPr>
              <a:t>5 </a:t>
            </a:r>
            <a:r>
              <a:rPr lang="en-US" sz="2400" b="1" dirty="0" smtClean="0">
                <a:solidFill>
                  <a:srgbClr val="FF0000"/>
                </a:solidFill>
              </a:rPr>
              <a:t>first commit’</a:t>
            </a:r>
            <a:endParaRPr lang="en-US" sz="2400" b="1" dirty="0">
              <a:solidFill>
                <a:srgbClr val="FF0000"/>
              </a:solidFill>
            </a:endParaRPr>
          </a:p>
          <a:p>
            <a:pPr algn="ctr">
              <a:lnSpc>
                <a:spcPct val="100000"/>
              </a:lnSpc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00B05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9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1398513" cy="1208868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#2: Move Files to Local Repository in Cloud9</a:t>
            </a:r>
          </a:p>
        </p:txBody>
      </p:sp>
      <p:sp>
        <p:nvSpPr>
          <p:cNvPr id="6" name="Rectangle 5"/>
          <p:cNvSpPr/>
          <p:nvPr/>
        </p:nvSpPr>
        <p:spPr>
          <a:xfrm>
            <a:off x="2885909" y="1485455"/>
            <a:ext cx="61116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**EXAMPLE**</a:t>
            </a:r>
          </a:p>
          <a:p>
            <a:pPr algn="ctr">
              <a:lnSpc>
                <a:spcPct val="100000"/>
              </a:lnSpc>
            </a:pPr>
            <a:r>
              <a:rPr lang="en-US" sz="2400" b="1" dirty="0" smtClean="0"/>
              <a:t>HINT:  Yours may look slightly different!!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07221" y="2754579"/>
            <a:ext cx="9357921" cy="2244141"/>
            <a:chOff x="1568181" y="2744419"/>
            <a:chExt cx="9357921" cy="2244141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8181" y="2744419"/>
              <a:ext cx="9357921" cy="22441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1568181" y="3657599"/>
              <a:ext cx="1859280" cy="20444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Your username</a:t>
              </a:r>
              <a:endParaRPr lang="en-US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74800" y="3363583"/>
              <a:ext cx="1859280" cy="20444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Your username</a:t>
              </a:r>
              <a:endParaRPr lang="en-US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68181" y="2752852"/>
              <a:ext cx="1859280" cy="20444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Your username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32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#3: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 Cloud9 Account to GitHub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6" y="1458842"/>
            <a:ext cx="12035784" cy="539915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In the </a:t>
            </a:r>
            <a:r>
              <a:rPr lang="en-US" sz="2800" b="1" dirty="0" smtClean="0">
                <a:solidFill>
                  <a:schemeClr val="accent2"/>
                </a:solidFill>
              </a:rPr>
              <a:t>Cloud9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dashboard</a:t>
            </a:r>
            <a:r>
              <a:rPr lang="en-US" sz="2800" dirty="0" smtClean="0">
                <a:solidFill>
                  <a:schemeClr val="tx1"/>
                </a:solidFill>
              </a:rPr>
              <a:t>, select </a:t>
            </a:r>
            <a:r>
              <a:rPr lang="en-US" sz="2800" b="1" dirty="0" smtClean="0">
                <a:solidFill>
                  <a:srgbClr val="FF0000"/>
                </a:solidFill>
              </a:rPr>
              <a:t>Accounting Settings</a:t>
            </a:r>
            <a:r>
              <a:rPr lang="en-US" sz="2800" dirty="0" smtClean="0">
                <a:solidFill>
                  <a:schemeClr val="tx1"/>
                </a:solidFill>
              </a:rPr>
              <a:t> icon in the top right hand corner:</a:t>
            </a:r>
          </a:p>
          <a:p>
            <a:pPr marL="971550" lvl="1" indent="-285750">
              <a:lnSpc>
                <a:spcPct val="100000"/>
              </a:lnSpc>
            </a:pPr>
            <a:r>
              <a:rPr lang="en-US" sz="2600" dirty="0" smtClean="0">
                <a:solidFill>
                  <a:schemeClr val="tx1"/>
                </a:solidFill>
              </a:rPr>
              <a:t>Click       to access your </a:t>
            </a:r>
            <a:r>
              <a:rPr lang="en-US" sz="2600" b="1" dirty="0" smtClean="0">
                <a:solidFill>
                  <a:srgbClr val="FF0000"/>
                </a:solidFill>
              </a:rPr>
              <a:t>Account Settings </a:t>
            </a:r>
            <a:r>
              <a:rPr lang="en-US" sz="2600" dirty="0" smtClean="0">
                <a:solidFill>
                  <a:schemeClr val="tx1"/>
                </a:solidFill>
              </a:rPr>
              <a:t>menu in the </a:t>
            </a:r>
            <a:r>
              <a:rPr lang="en-US" sz="2600" b="1" dirty="0" smtClean="0">
                <a:solidFill>
                  <a:schemeClr val="accent2"/>
                </a:solidFill>
              </a:rPr>
              <a:t>Cloud9</a:t>
            </a:r>
            <a:r>
              <a:rPr lang="en-US" sz="2600" dirty="0" smtClean="0">
                <a:solidFill>
                  <a:schemeClr val="accent2"/>
                </a:solidFill>
              </a:rPr>
              <a:t> </a:t>
            </a:r>
          </a:p>
          <a:p>
            <a:pPr marL="971550" lvl="1" indent="-285750">
              <a:lnSpc>
                <a:spcPct val="100000"/>
              </a:lnSpc>
            </a:pPr>
            <a:endParaRPr lang="en-US" sz="2600" dirty="0">
              <a:solidFill>
                <a:schemeClr val="tx1"/>
              </a:solidFill>
            </a:endParaRPr>
          </a:p>
          <a:p>
            <a:pPr marL="971550" lvl="1" indent="-285750">
              <a:lnSpc>
                <a:spcPct val="100000"/>
              </a:lnSpc>
            </a:pPr>
            <a:endParaRPr lang="en-US" sz="2600" dirty="0" smtClean="0">
              <a:solidFill>
                <a:schemeClr val="tx1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"/>
          <a:stretch/>
        </p:blipFill>
        <p:spPr>
          <a:xfrm>
            <a:off x="1007804" y="3759802"/>
            <a:ext cx="9942626" cy="28219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5448300" y="3072729"/>
            <a:ext cx="4648200" cy="76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68" y="2516488"/>
            <a:ext cx="596281" cy="63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2254</TotalTime>
  <Words>1012</Words>
  <Application>Microsoft Office PowerPoint</Application>
  <PresentationFormat>Widescreen</PresentationFormat>
  <Paragraphs>167</Paragraphs>
  <Slides>21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Segoe UI</vt:lpstr>
      <vt:lpstr>Segoe UI Light</vt:lpstr>
      <vt:lpstr>WelcomeDoc</vt:lpstr>
      <vt:lpstr>Lesson 5:  Tax Calculator Setup Workspace</vt:lpstr>
      <vt:lpstr>Setup Workspace  -  6 STEPS</vt:lpstr>
      <vt:lpstr>Step #1: Setup a new workspace in Cloud9</vt:lpstr>
      <vt:lpstr>Step #1: Setup a new workspace in Cloud9</vt:lpstr>
      <vt:lpstr>Step #1: Setup a new workspace in Cloud9</vt:lpstr>
      <vt:lpstr>Step #1: Setup a new workspace in Cloud9</vt:lpstr>
      <vt:lpstr>Step #2: Move Files to Local Repository in Cloud9</vt:lpstr>
      <vt:lpstr>Step #2: Move Files to Local Repository in Cloud9</vt:lpstr>
      <vt:lpstr>Step #3: Connect Cloud9 Account to GitHub Account</vt:lpstr>
      <vt:lpstr>Step #3: Connect Cloud9 Account to GitHub Account</vt:lpstr>
      <vt:lpstr>Step #3: Connect Cloud9 Account to GitHub Account</vt:lpstr>
      <vt:lpstr>Step #3: Connect Cloud9 Account to GitHub Account</vt:lpstr>
      <vt:lpstr>Step #3: Connect Cloud9 Account to GitHub Account</vt:lpstr>
      <vt:lpstr>Step #4: Create a New Remote Repository in GitHub</vt:lpstr>
      <vt:lpstr>Step #4: Create a New Remote Repository in GitHub</vt:lpstr>
      <vt:lpstr>Step #5:  Push (Backup) files to the Remote Repository (GitHub)</vt:lpstr>
      <vt:lpstr>Step #5:  Push (Backup) files to the Remote Repository (GitHub)</vt:lpstr>
      <vt:lpstr>Step #5:  Push (Backup) files to the Remote Repository (GitHub)</vt:lpstr>
      <vt:lpstr>Step #6:  Verify!   New Remote Repository (GitHub) contains Files from Local Repository (Cloud9)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using Bitbucket and Codio</dc:title>
  <dc:creator>christy chatmon</dc:creator>
  <cp:keywords/>
  <cp:lastModifiedBy>christy chatmon</cp:lastModifiedBy>
  <cp:revision>197</cp:revision>
  <dcterms:created xsi:type="dcterms:W3CDTF">2015-01-28T03:30:57Z</dcterms:created>
  <dcterms:modified xsi:type="dcterms:W3CDTF">2016-02-23T20:35:23Z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