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1"/>
  </p:notesMasterIdLst>
  <p:sldIdLst>
    <p:sldId id="256" r:id="rId3"/>
    <p:sldId id="295" r:id="rId4"/>
    <p:sldId id="338" r:id="rId5"/>
    <p:sldId id="340" r:id="rId6"/>
    <p:sldId id="341" r:id="rId7"/>
    <p:sldId id="342" r:id="rId8"/>
    <p:sldId id="343" r:id="rId9"/>
    <p:sldId id="34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95"/>
            <p14:sldId id="338"/>
            <p14:sldId id="340"/>
            <p14:sldId id="341"/>
            <p14:sldId id="342"/>
            <p14:sldId id="343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24726"/>
    <a:srgbClr val="D2B4A6"/>
    <a:srgbClr val="734F29"/>
    <a:srgbClr val="DD462F"/>
    <a:srgbClr val="AEB785"/>
    <a:srgbClr val="EFD5A2"/>
    <a:srgbClr val="3B3026"/>
    <a:srgbClr val="ECE1CA"/>
    <a:srgbClr val="795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74" autoAdjust="0"/>
    <p:restoredTop sz="94280" autoAdjust="0"/>
  </p:normalViewPr>
  <p:slideViewPr>
    <p:cSldViewPr snapToGrid="0">
      <p:cViewPr varScale="1">
        <p:scale>
          <a:sx n="85" d="100"/>
          <a:sy n="85" d="100"/>
        </p:scale>
        <p:origin x="10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02/23/2016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22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78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8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87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75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01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0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02/23/2016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02/23/2016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02/23/2016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02/23/2016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02/23/2016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02/23/2016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02/23/2016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02/23/2016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02/23/2016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02/23/2016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02/23/2016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02/23/2016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392" y="2280078"/>
            <a:ext cx="11808970" cy="2387600"/>
          </a:xfrm>
        </p:spPr>
        <p:txBody>
          <a:bodyPr>
            <a:normAutofit/>
          </a:bodyPr>
          <a:lstStyle/>
          <a:p>
            <a:r>
              <a:rPr lang="en-US" sz="49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 </a:t>
            </a:r>
            <a:r>
              <a:rPr lang="en-US" sz="49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5:  TAX </a:t>
            </a:r>
            <a:r>
              <a:rPr lang="en-US" sz="49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Calculator</a:t>
            </a:r>
            <a:br>
              <a:rPr lang="en-US" sz="49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9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9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9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Step – Move </a:t>
            </a:r>
            <a:r>
              <a:rPr lang="en-US" sz="4900" b="1" u="sng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</a:t>
            </a:r>
            <a:r>
              <a:rPr lang="en-US" sz="49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files to GitHub</a:t>
            </a:r>
            <a:endParaRPr lang="en-US" sz="4400" b="1" i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9" t="-204" r="-3469" b="15426"/>
          <a:stretch/>
        </p:blipFill>
        <p:spPr>
          <a:xfrm>
            <a:off x="8229631" y="373031"/>
            <a:ext cx="3657569" cy="31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629" y="147845"/>
            <a:ext cx="10749367" cy="1208868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Steps: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11" y="1469408"/>
            <a:ext cx="11278456" cy="528825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#1:  Move FINAL files to local repository in 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Cloud9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#2:  Push (backup) files to the remote repository in 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#3:  Verify that you have at least TWO commits in 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0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1398513" cy="1208868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#1:  Move FINAL Files to Local Repository (Cloud9)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705" y="1447269"/>
            <a:ext cx="11499490" cy="5219066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Cloud9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Terminal</a:t>
            </a:r>
            <a:r>
              <a:rPr lang="en-US" sz="2400" dirty="0" smtClean="0">
                <a:solidFill>
                  <a:schemeClr val="tx1"/>
                </a:solidFill>
              </a:rPr>
              <a:t>, add the final files to the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local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repository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by entering the following commands:</a:t>
            </a:r>
            <a:endParaRPr lang="en-US" sz="2400" dirty="0">
              <a:solidFill>
                <a:schemeClr val="tx1"/>
              </a:solidFill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en-US" sz="1600" b="1" u="sng" dirty="0" smtClean="0">
              <a:solidFill>
                <a:srgbClr val="0070C0"/>
              </a:solidFill>
            </a:endParaRPr>
          </a:p>
          <a:p>
            <a:pPr marL="457200" lvl="1" indent="0" algn="ctr">
              <a:lnSpc>
                <a:spcPct val="100000"/>
              </a:lnSpc>
              <a:buNone/>
            </a:pPr>
            <a:r>
              <a:rPr lang="en-US" sz="2600" b="1" u="sng" dirty="0" smtClean="0">
                <a:solidFill>
                  <a:srgbClr val="0070C0"/>
                </a:solidFill>
              </a:rPr>
              <a:t>COMMANDS </a:t>
            </a:r>
            <a:r>
              <a:rPr lang="en-US" sz="2600" b="1" u="sng" dirty="0">
                <a:solidFill>
                  <a:srgbClr val="0070C0"/>
                </a:solidFill>
              </a:rPr>
              <a:t>TO ENTER IN </a:t>
            </a:r>
            <a:r>
              <a:rPr lang="en-US" sz="2600" b="1" u="sng" dirty="0" smtClean="0">
                <a:solidFill>
                  <a:srgbClr val="0070C0"/>
                </a:solidFill>
              </a:rPr>
              <a:t>THE Cloud9 </a:t>
            </a:r>
            <a:r>
              <a:rPr lang="en-US" sz="2600" b="1" u="sng" dirty="0">
                <a:solidFill>
                  <a:srgbClr val="0070C0"/>
                </a:solidFill>
              </a:rPr>
              <a:t>TERMINAL</a:t>
            </a:r>
            <a:r>
              <a:rPr lang="en-US" sz="2600" b="1" u="sng" dirty="0" smtClean="0">
                <a:solidFill>
                  <a:srgbClr val="0070C0"/>
                </a:solidFill>
              </a:rPr>
              <a:t>:  </a:t>
            </a:r>
          </a:p>
          <a:p>
            <a:pPr marL="457200" lvl="1" indent="0" algn="ctr">
              <a:lnSpc>
                <a:spcPct val="100000"/>
              </a:lnSpc>
              <a:buNone/>
            </a:pPr>
            <a:r>
              <a:rPr lang="en-US" sz="2600" b="1" i="1" u="sng" dirty="0" smtClean="0">
                <a:solidFill>
                  <a:srgbClr val="0070C0"/>
                </a:solidFill>
              </a:rPr>
              <a:t>(Type commands AFTER the ‘$’):</a:t>
            </a:r>
            <a:endParaRPr lang="en-US" sz="2600" b="1" i="1" u="sng" dirty="0">
              <a:solidFill>
                <a:srgbClr val="0070C0"/>
              </a:solidFill>
            </a:endParaRPr>
          </a:p>
          <a:p>
            <a:pPr lvl="3" indent="0">
              <a:lnSpc>
                <a:spcPct val="100000"/>
              </a:lnSpc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$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git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 add  </a:t>
            </a:r>
            <a:r>
              <a:rPr lang="en-US" sz="3600" b="1" dirty="0" smtClean="0">
                <a:solidFill>
                  <a:srgbClr val="FF0000"/>
                </a:solidFill>
              </a:rPr>
              <a:t> .</a:t>
            </a:r>
            <a:endParaRPr lang="en-US" sz="3600" b="1" dirty="0">
              <a:solidFill>
                <a:srgbClr val="FF0000"/>
              </a:solidFill>
            </a:endParaRPr>
          </a:p>
          <a:p>
            <a:pPr lvl="3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0070C0"/>
                </a:solidFill>
              </a:rPr>
              <a:t>$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git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 commit   -m  ‘Lesson </a:t>
            </a:r>
            <a:r>
              <a:rPr lang="en-US" sz="2800" b="1" dirty="0" smtClean="0">
                <a:solidFill>
                  <a:srgbClr val="FF0000"/>
                </a:solidFill>
              </a:rPr>
              <a:t>5 </a:t>
            </a:r>
            <a:r>
              <a:rPr lang="en-US" sz="2800" b="1" dirty="0" smtClean="0">
                <a:solidFill>
                  <a:srgbClr val="FF0000"/>
                </a:solidFill>
              </a:rPr>
              <a:t>final commit’</a:t>
            </a:r>
            <a:endParaRPr lang="en-US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600" b="1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rgbClr val="00B050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48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1398513" cy="120886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#1:  Move Files to Local Repository (Cloud9)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85909" y="1485455"/>
            <a:ext cx="611167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**EXAMPLE**</a:t>
            </a:r>
          </a:p>
          <a:p>
            <a:pPr algn="ctr">
              <a:lnSpc>
                <a:spcPct val="100000"/>
              </a:lnSpc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sz="2400" b="1" dirty="0" smtClean="0">
                <a:solidFill>
                  <a:srgbClr val="7030A0"/>
                </a:solidFill>
              </a:rPr>
              <a:t>HINT:  </a:t>
            </a:r>
            <a:r>
              <a:rPr lang="en-US" sz="2400" b="1" dirty="0" smtClean="0">
                <a:solidFill>
                  <a:srgbClr val="C00000"/>
                </a:solidFill>
              </a:rPr>
              <a:t>Yours may look slightly different!!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973" y="3338485"/>
            <a:ext cx="8414555" cy="1158184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8148918" y="3621741"/>
            <a:ext cx="277906" cy="295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96552" y="3906806"/>
            <a:ext cx="277906" cy="295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12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1398513" cy="120886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#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Push (Backup) files to the Remote Repository (GitHub)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1993"/>
            <a:ext cx="12089798" cy="5219066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Cloud9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600" b="1" u="sng" dirty="0" smtClean="0">
                <a:solidFill>
                  <a:schemeClr val="tx1"/>
                </a:solidFill>
              </a:rPr>
              <a:t>Terminal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b="1" dirty="0" smtClean="0">
                <a:solidFill>
                  <a:srgbClr val="00B050"/>
                </a:solidFill>
              </a:rPr>
              <a:t>PUSH</a:t>
            </a:r>
            <a:r>
              <a:rPr lang="en-US" sz="2600" dirty="0" smtClean="0">
                <a:solidFill>
                  <a:schemeClr val="tx1"/>
                </a:solidFill>
              </a:rPr>
              <a:t> (or backup) the FINAL files to the remote repository in </a:t>
            </a:r>
            <a:r>
              <a:rPr lang="en-US" sz="2600" b="1" dirty="0" smtClean="0">
                <a:solidFill>
                  <a:srgbClr val="C00000"/>
                </a:solidFill>
              </a:rPr>
              <a:t>GitHub </a:t>
            </a:r>
            <a:r>
              <a:rPr lang="en-US" sz="2600" dirty="0" smtClean="0">
                <a:solidFill>
                  <a:schemeClr val="tx1"/>
                </a:solidFill>
              </a:rPr>
              <a:t>by typing the following commands:</a:t>
            </a:r>
            <a:endParaRPr lang="en-US" sz="2600" dirty="0">
              <a:solidFill>
                <a:schemeClr val="tx1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endParaRPr lang="en-US" sz="2600" b="1" u="sng" dirty="0">
              <a:solidFill>
                <a:schemeClr val="tx1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sz="2400" b="1" u="sng" dirty="0" smtClean="0">
                <a:solidFill>
                  <a:schemeClr val="tx1"/>
                </a:solidFill>
              </a:rPr>
              <a:t>COMMAND </a:t>
            </a:r>
            <a:r>
              <a:rPr lang="en-US" sz="2400" b="1" u="sng" dirty="0">
                <a:solidFill>
                  <a:schemeClr val="tx1"/>
                </a:solidFill>
              </a:rPr>
              <a:t>TO ENTER IN </a:t>
            </a:r>
            <a:r>
              <a:rPr lang="en-US" sz="2400" b="1" u="sng" dirty="0" smtClean="0">
                <a:solidFill>
                  <a:srgbClr val="C00000"/>
                </a:solidFill>
              </a:rPr>
              <a:t>Cloud9</a:t>
            </a:r>
            <a:r>
              <a:rPr lang="en-US" sz="2400" b="1" u="sng" dirty="0" smtClean="0">
                <a:solidFill>
                  <a:schemeClr val="tx1"/>
                </a:solidFill>
              </a:rPr>
              <a:t> </a:t>
            </a:r>
            <a:r>
              <a:rPr lang="en-US" sz="2400" b="1" u="sng" dirty="0">
                <a:solidFill>
                  <a:schemeClr val="tx1"/>
                </a:solidFill>
              </a:rPr>
              <a:t>TERMINAL:  </a:t>
            </a:r>
            <a:r>
              <a:rPr lang="en-US" sz="2400" b="1" i="1" u="sng" dirty="0">
                <a:solidFill>
                  <a:schemeClr val="tx1"/>
                </a:solidFill>
              </a:rPr>
              <a:t>(Type commands </a:t>
            </a:r>
            <a:r>
              <a:rPr lang="en-US" sz="2400" b="1" i="1" u="sng" dirty="0" smtClean="0">
                <a:solidFill>
                  <a:schemeClr val="tx1"/>
                </a:solidFill>
              </a:rPr>
              <a:t>AFTER </a:t>
            </a:r>
            <a:r>
              <a:rPr lang="en-US" sz="2400" b="1" i="1" u="sng" dirty="0">
                <a:solidFill>
                  <a:schemeClr val="tx1"/>
                </a:solidFill>
              </a:rPr>
              <a:t>the </a:t>
            </a:r>
            <a:r>
              <a:rPr lang="en-US" sz="2400" b="1" i="1" u="sng" dirty="0" smtClean="0">
                <a:solidFill>
                  <a:schemeClr val="tx1"/>
                </a:solidFill>
              </a:rPr>
              <a:t>‘$’)</a:t>
            </a:r>
            <a:endParaRPr lang="en-US" sz="2800" b="1" u="sng" dirty="0" smtClean="0">
              <a:solidFill>
                <a:srgbClr val="FF0000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   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 $ 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git</a:t>
            </a:r>
            <a:r>
              <a:rPr lang="en-US" sz="2800" b="1" dirty="0" smtClean="0">
                <a:solidFill>
                  <a:srgbClr val="FF0000"/>
                </a:solidFill>
              </a:rPr>
              <a:t>  push</a:t>
            </a:r>
            <a:endParaRPr lang="en-US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600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2600" b="1" dirty="0" smtClean="0">
              <a:solidFill>
                <a:srgbClr val="00B050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88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1398513" cy="120886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#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Push (Backup) files to the Remote Repository (GitHub)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1993"/>
            <a:ext cx="12089798" cy="521906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An </a:t>
            </a:r>
            <a:r>
              <a:rPr lang="en-US" sz="2800" b="1" u="sng" dirty="0" smtClean="0">
                <a:solidFill>
                  <a:schemeClr val="tx1"/>
                </a:solidFill>
              </a:rPr>
              <a:t>example</a:t>
            </a:r>
            <a:r>
              <a:rPr lang="en-US" sz="2800" dirty="0" smtClean="0">
                <a:solidFill>
                  <a:schemeClr val="tx1"/>
                </a:solidFill>
              </a:rPr>
              <a:t> of </a:t>
            </a:r>
            <a:r>
              <a:rPr lang="en-US" sz="2800" b="1" dirty="0" smtClean="0">
                <a:solidFill>
                  <a:srgbClr val="00B050"/>
                </a:solidFill>
              </a:rPr>
              <a:t>PUSHING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 to a remote repository </a:t>
            </a:r>
            <a:r>
              <a:rPr lang="en-US" sz="2800" dirty="0" smtClean="0">
                <a:solidFill>
                  <a:schemeClr val="tx1"/>
                </a:solidFill>
              </a:rPr>
              <a:t>from a local repository.  </a:t>
            </a:r>
            <a:r>
              <a:rPr lang="en-US" sz="28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(See below)</a:t>
            </a:r>
            <a:endParaRPr lang="en-US" sz="2800" b="1" i="1" dirty="0" smtClean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</a:rPr>
              <a:t>**NOTE:  Your statements may not match exactly!!  </a:t>
            </a:r>
            <a:endParaRPr lang="en-US" sz="2600" b="1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rgbClr val="00B050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88"/>
          <a:stretch/>
        </p:blipFill>
        <p:spPr>
          <a:xfrm>
            <a:off x="1994872" y="3576320"/>
            <a:ext cx="8957608" cy="2071609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5432612" y="5154706"/>
            <a:ext cx="2241176" cy="295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l</a:t>
            </a:r>
            <a:r>
              <a:rPr lang="en-US" sz="1400" dirty="0" smtClean="0">
                <a:solidFill>
                  <a:schemeClr val="tx1"/>
                </a:solidFill>
              </a:rPr>
              <a:t>esson5_javascript2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42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01" y="1481993"/>
            <a:ext cx="12089798" cy="521906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dirty="0" smtClean="0">
                <a:solidFill>
                  <a:schemeClr val="tx1"/>
                </a:solidFill>
              </a:rPr>
              <a:t>Go back to </a:t>
            </a:r>
            <a:r>
              <a:rPr lang="en-US" sz="2800" b="1" dirty="0" smtClean="0">
                <a:solidFill>
                  <a:srgbClr val="C00000"/>
                </a:solidFill>
              </a:rPr>
              <a:t>GitHub</a:t>
            </a:r>
            <a:r>
              <a:rPr lang="en-US" sz="2800" b="1" dirty="0" smtClean="0">
                <a:solidFill>
                  <a:schemeClr val="tx1"/>
                </a:solidFill>
              </a:rPr>
              <a:t> and refresh the browser to view the newly committed FINAL files!</a:t>
            </a:r>
            <a:endParaRPr lang="en-US" sz="2600" b="1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600" b="1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600" b="1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rgbClr val="00B050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045" y="29776"/>
            <a:ext cx="12321291" cy="120886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Step #</a:t>
            </a:r>
            <a:r>
              <a:rPr lang="en-US" b="1" dirty="0">
                <a:solidFill>
                  <a:srgbClr val="FFFFFF"/>
                </a:solidFill>
              </a:rPr>
              <a:t>3</a:t>
            </a:r>
            <a:r>
              <a:rPr lang="en-US" b="1" dirty="0" smtClean="0">
                <a:solidFill>
                  <a:srgbClr val="FFFFFF"/>
                </a:solidFill>
              </a:rPr>
              <a:t>:  Verify</a:t>
            </a:r>
            <a:r>
              <a:rPr lang="en-US" b="1" dirty="0">
                <a:solidFill>
                  <a:srgbClr val="FFFFFF"/>
                </a:solidFill>
              </a:rPr>
              <a:t>!</a:t>
            </a:r>
            <a:r>
              <a:rPr lang="en-US" b="1" dirty="0" smtClean="0">
                <a:solidFill>
                  <a:srgbClr val="FFFFFF"/>
                </a:solidFill>
              </a:rPr>
              <a:t> 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1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Remote Repository (GitHub) contains Files from </a:t>
            </a:r>
            <a:r>
              <a:rPr lang="en-US" sz="31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sz="31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ocal Repository (Cloud9)</a:t>
            </a:r>
            <a:endParaRPr lang="en-US" sz="31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981" y="2868410"/>
            <a:ext cx="9640135" cy="2446232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8" name="Oval 7"/>
          <p:cNvSpPr/>
          <p:nvPr/>
        </p:nvSpPr>
        <p:spPr>
          <a:xfrm>
            <a:off x="2156861" y="2915166"/>
            <a:ext cx="2374499" cy="38661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Oval 5"/>
          <p:cNvSpPr/>
          <p:nvPr/>
        </p:nvSpPr>
        <p:spPr>
          <a:xfrm>
            <a:off x="1394823" y="3844756"/>
            <a:ext cx="4196080" cy="463457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96977" y="4308213"/>
            <a:ext cx="1554480" cy="21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lesson 5 </a:t>
            </a:r>
            <a:r>
              <a:rPr lang="en-US" sz="1000" b="1" dirty="0" smtClean="0"/>
              <a:t>final </a:t>
            </a:r>
            <a:r>
              <a:rPr lang="en-US" sz="1000" b="1" dirty="0" smtClean="0"/>
              <a:t>commit</a:t>
            </a:r>
            <a:endParaRPr lang="en-US" sz="1000" b="1" dirty="0"/>
          </a:p>
        </p:txBody>
      </p:sp>
      <p:sp>
        <p:nvSpPr>
          <p:cNvPr id="9" name="Rectangle 8"/>
          <p:cNvSpPr/>
          <p:nvPr/>
        </p:nvSpPr>
        <p:spPr>
          <a:xfrm>
            <a:off x="6496977" y="4660765"/>
            <a:ext cx="1554480" cy="21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lesson 5 </a:t>
            </a:r>
            <a:r>
              <a:rPr lang="en-US" sz="1000" b="1" dirty="0" smtClean="0"/>
              <a:t>final </a:t>
            </a:r>
            <a:r>
              <a:rPr lang="en-US" sz="1000" b="1" dirty="0" smtClean="0"/>
              <a:t>commit</a:t>
            </a:r>
            <a:endParaRPr lang="en-US" sz="1000" b="1" dirty="0"/>
          </a:p>
        </p:txBody>
      </p:sp>
      <p:sp>
        <p:nvSpPr>
          <p:cNvPr id="10" name="Rectangle 9"/>
          <p:cNvSpPr/>
          <p:nvPr/>
        </p:nvSpPr>
        <p:spPr>
          <a:xfrm>
            <a:off x="6496977" y="4975470"/>
            <a:ext cx="1554480" cy="21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lesson </a:t>
            </a:r>
            <a:r>
              <a:rPr lang="en-US" sz="1000" b="1" smtClean="0"/>
              <a:t>5 </a:t>
            </a:r>
            <a:r>
              <a:rPr lang="en-US" sz="1000" b="1" smtClean="0"/>
              <a:t>final </a:t>
            </a:r>
            <a:r>
              <a:rPr lang="en-US" sz="1000" b="1" dirty="0" smtClean="0"/>
              <a:t>commit</a:t>
            </a:r>
            <a:endParaRPr lang="en-US" sz="1000" b="1" dirty="0"/>
          </a:p>
        </p:txBody>
      </p:sp>
      <p:sp>
        <p:nvSpPr>
          <p:cNvPr id="11" name="Rectangle 10"/>
          <p:cNvSpPr/>
          <p:nvPr/>
        </p:nvSpPr>
        <p:spPr>
          <a:xfrm>
            <a:off x="3045011" y="3967280"/>
            <a:ext cx="1554480" cy="21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lesson 5 </a:t>
            </a:r>
            <a:r>
              <a:rPr lang="en-US" sz="1000" b="1" dirty="0" smtClean="0"/>
              <a:t>final </a:t>
            </a:r>
            <a:r>
              <a:rPr lang="en-US" sz="1000" b="1" dirty="0" smtClean="0"/>
              <a:t>commit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0831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037" y="2002536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2158</TotalTime>
  <Words>284</Words>
  <Application>Microsoft Office PowerPoint</Application>
  <PresentationFormat>Widescreen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WelcomeDoc</vt:lpstr>
      <vt:lpstr>Lesson 5:  TAX Calculator  Final Step – Move FINAL files to GitHub</vt:lpstr>
      <vt:lpstr>Final Steps:</vt:lpstr>
      <vt:lpstr>Step #1:  Move FINAL Files to Local Repository (Cloud9)</vt:lpstr>
      <vt:lpstr>Step #1:  Move Files to Local Repository (Cloud9)</vt:lpstr>
      <vt:lpstr>Step #2:  Push (Backup) files to the Remote Repository (GitHub)</vt:lpstr>
      <vt:lpstr>Step #2:  Push (Backup) files to the Remote Repository (GitHub)</vt:lpstr>
      <vt:lpstr>Step #3:  Verify!   New Remote Repository (GitHub) contains Files from Local Repository (Cloud9)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using Bitbucket and Codio</dc:title>
  <dc:creator>christy chatmon</dc:creator>
  <cp:keywords/>
  <cp:lastModifiedBy>christy chatmon</cp:lastModifiedBy>
  <cp:revision>186</cp:revision>
  <dcterms:created xsi:type="dcterms:W3CDTF">2015-01-28T03:30:57Z</dcterms:created>
  <dcterms:modified xsi:type="dcterms:W3CDTF">2016-02-23T20:41:08Z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