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/>
    <p:restoredTop sz="93440"/>
  </p:normalViewPr>
  <p:slideViewPr>
    <p:cSldViewPr snapToGrid="0">
      <p:cViewPr>
        <p:scale>
          <a:sx n="173" d="100"/>
          <a:sy n="173" d="100"/>
        </p:scale>
        <p:origin x="14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9C45-A26A-FCBB-78B4-0D1BE909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9B2E-F8F8-527C-8EF5-0F956A85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24B6-45BB-B507-4D58-B37B29C7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9C13-7DA0-BF0B-BC35-56237D8F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AF04-D23B-85B8-5393-354E7DC1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4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B26-590C-DFF5-A400-83F64757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DBC0-0152-C2A6-8627-945A78E1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63BA-D2AA-D29D-FFB0-213500BF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1AB1-CE8E-3A72-7D30-97DDC60F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520B-4256-F81A-92F8-FC5C72B4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ABDF2-A5FF-1EB0-4110-AD77E3DE0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287F4-F2EC-AA66-BAEB-19F22A7D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3C5C-684F-6B3D-3EAC-3285D38A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B17BB-AE13-9416-DD0A-E0F36DA5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AA31-7C81-8755-6227-B04DE67F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7E9D-6A09-55A1-7354-70953F2A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EB04-66BA-C0B7-CA43-966416EA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D94E-CCFD-139D-CDC1-82E578E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039C-DDB2-E48C-5B33-69A3DEB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43F2-C6E8-FFE7-2210-F518970F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D49-DD76-E5E9-50F0-D73A7881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35068-0D90-9487-57EA-AC0C6416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72C8-8395-DFF6-E08C-1F2469E0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59E0-E628-B53C-1644-1FD47BBA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59ED-4770-4D69-0740-CC389608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4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0ECC-076D-44F7-5773-DA6D19AE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F279-A311-5E67-3B91-8F750C85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38524-4BF9-AADE-77A1-C31AC92F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CF6A-2E88-C5B3-83CF-4B2010AA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824E5-35EC-C667-8343-FAB97730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7248-5D4B-652C-40D7-78039D30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0AA-6458-7E9A-6258-511E0258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2A0A-D538-3382-7F25-DC3AE542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908F9-D8D7-9425-E08C-7CCFDC2B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7A197-AA28-06B7-645D-D92273EB8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C2EDD-349F-AAB5-8FD1-DB9CD97D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4889B-BA7F-0B36-506C-37D22B6B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24185-3827-1E9E-E6BC-66583CD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74A16-50E1-4894-5CAE-7DBAE7A4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80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C0C3-A1B8-D3D9-8A56-1968682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18B09-FCD5-62B1-8DCD-CE1325C4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AD970-0F15-61F1-4272-433CF8BC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E3461-6115-253A-1623-396916D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C3081-20B1-8020-AE36-3B7807C1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C3678-DDB6-5E01-4EA2-8FAC5498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FDC7-B821-9C3E-D4CB-234CD209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019-086F-A352-0787-FEB10E7D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C2D4-DFDF-E353-1560-ED6C4C81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1013D-AF17-4B72-E96D-7E20A4F3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D228-2329-5CFE-F7BE-3E3B0E10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87EC5-70EC-F07B-546D-C01C93D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562C-D1ED-C810-64DA-3962C2DD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1241-5001-6F9D-1A06-C7FF7CC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081B7-5E39-64C0-FEB3-98CDF292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EAF8-43BB-E68C-A68A-E63819831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1B614-B669-6440-E9D7-3B044B1B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FBCD9-2F75-6839-3149-A2CFA50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A2F9-6C1B-2A0D-62A2-93E2CAF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79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CCEB3-E24D-21CB-5D33-A5BA1259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7F2-B25C-5209-3987-54460D07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29E2-D47D-B3D6-36BC-92177A2D3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E4C3-C23E-7C47-884C-99194F6C0A2D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CC60-D411-6989-F6F6-2689CC6F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62F9-A278-AC4E-A6D9-E03839CA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CAAA-2CF6-434C-A22D-EE84B5818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F9EA2-D444-8D8E-05E7-FA840C8C814C}"/>
              </a:ext>
            </a:extLst>
          </p:cNvPr>
          <p:cNvSpPr txBox="1"/>
          <p:nvPr/>
        </p:nvSpPr>
        <p:spPr>
          <a:xfrm>
            <a:off x="332440" y="364378"/>
            <a:ext cx="10627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10Be(d,6Li) -&gt; Beam energy, can we decrease the beam energy?</a:t>
            </a:r>
          </a:p>
          <a:p>
            <a:r>
              <a:rPr lang="en-GB" dirty="0"/>
              <a:t>                     -&gt; Target thickness?</a:t>
            </a:r>
          </a:p>
          <a:p>
            <a:r>
              <a:rPr lang="en-GB" dirty="0"/>
              <a:t>                     -&gt; 10Be + d -&gt; 6He (DE-E) + 6Li (</a:t>
            </a:r>
            <a:r>
              <a:rPr lang="en-GB" dirty="0" err="1"/>
              <a:t>ToF</a:t>
            </a:r>
            <a:r>
              <a:rPr lang="en-GB" dirty="0"/>
              <a:t> 6Li? or 6He?) because V=d/t and E = 1/2mv2 no Z dependency…</a:t>
            </a:r>
          </a:p>
          <a:p>
            <a:r>
              <a:rPr lang="en-GB" dirty="0"/>
              <a:t>                     -&gt; 10Be + 12C -&gt; 6He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B67756-994B-132E-1A85-E59F75978FDC}"/>
              </a:ext>
            </a:extLst>
          </p:cNvPr>
          <p:cNvCxnSpPr/>
          <p:nvPr/>
        </p:nvCxnSpPr>
        <p:spPr>
          <a:xfrm flipV="1">
            <a:off x="1689313" y="2673270"/>
            <a:ext cx="0" cy="178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8DF736-2CEB-4A10-F56F-FEA703E16BAF}"/>
              </a:ext>
            </a:extLst>
          </p:cNvPr>
          <p:cNvCxnSpPr>
            <a:cxnSpLocks/>
          </p:cNvCxnSpPr>
          <p:nvPr/>
        </p:nvCxnSpPr>
        <p:spPr>
          <a:xfrm>
            <a:off x="1689313" y="4453625"/>
            <a:ext cx="294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CCA46-F831-5B50-E089-B9E0975D406D}"/>
              </a:ext>
            </a:extLst>
          </p:cNvPr>
          <p:cNvSpPr txBox="1"/>
          <p:nvPr/>
        </p:nvSpPr>
        <p:spPr>
          <a:xfrm>
            <a:off x="651080" y="2350103"/>
            <a:ext cx="103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Theta 6Li</a:t>
            </a:r>
          </a:p>
          <a:p>
            <a:r>
              <a:rPr lang="en-GB" dirty="0"/>
              <a:t>(</a:t>
            </a:r>
            <a:r>
              <a:rPr lang="en-GB" dirty="0" err="1"/>
              <a:t>ToF</a:t>
            </a:r>
            <a:r>
              <a:rPr lang="en-GB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B13CD-9185-2C89-3B78-6ECD06F7C2C4}"/>
              </a:ext>
            </a:extLst>
          </p:cNvPr>
          <p:cNvSpPr txBox="1"/>
          <p:nvPr/>
        </p:nvSpPr>
        <p:spPr>
          <a:xfrm>
            <a:off x="4063776" y="4572296"/>
            <a:ext cx="11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Theta 6He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678842-08B6-D85E-B564-0B455D039BF6}"/>
              </a:ext>
            </a:extLst>
          </p:cNvPr>
          <p:cNvCxnSpPr/>
          <p:nvPr/>
        </p:nvCxnSpPr>
        <p:spPr>
          <a:xfrm flipV="1">
            <a:off x="7091053" y="1887874"/>
            <a:ext cx="0" cy="178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D0D9E-57C0-D9EA-C129-EADFE0F6A42F}"/>
              </a:ext>
            </a:extLst>
          </p:cNvPr>
          <p:cNvCxnSpPr>
            <a:cxnSpLocks/>
          </p:cNvCxnSpPr>
          <p:nvPr/>
        </p:nvCxnSpPr>
        <p:spPr>
          <a:xfrm>
            <a:off x="7091053" y="3668229"/>
            <a:ext cx="294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F7E6C4-3833-8A0F-9B73-BA6F66ABE75D}"/>
              </a:ext>
            </a:extLst>
          </p:cNvPr>
          <p:cNvSpPr txBox="1"/>
          <p:nvPr/>
        </p:nvSpPr>
        <p:spPr>
          <a:xfrm>
            <a:off x="6338602" y="1564707"/>
            <a:ext cx="752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 6Li</a:t>
            </a:r>
          </a:p>
          <a:p>
            <a:r>
              <a:rPr lang="en-GB" dirty="0"/>
              <a:t>(</a:t>
            </a:r>
            <a:r>
              <a:rPr lang="en-GB" dirty="0" err="1"/>
              <a:t>ToF</a:t>
            </a:r>
            <a:r>
              <a:rPr lang="en-GB" dirty="0"/>
              <a:t>)?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32591-D323-F109-D8F7-531AA8C945B6}"/>
              </a:ext>
            </a:extLst>
          </p:cNvPr>
          <p:cNvSpPr txBox="1"/>
          <p:nvPr/>
        </p:nvSpPr>
        <p:spPr>
          <a:xfrm>
            <a:off x="9675894" y="381205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 6He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739E7-A76D-1091-168A-484C657D57A0}"/>
              </a:ext>
            </a:extLst>
          </p:cNvPr>
          <p:cNvSpPr txBox="1"/>
          <p:nvPr/>
        </p:nvSpPr>
        <p:spPr>
          <a:xfrm>
            <a:off x="2918606" y="323038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D8FD6-D0E1-2219-1144-B2E8B56AA84D}"/>
              </a:ext>
            </a:extLst>
          </p:cNvPr>
          <p:cNvSpPr txBox="1"/>
          <p:nvPr/>
        </p:nvSpPr>
        <p:spPr>
          <a:xfrm>
            <a:off x="8365360" y="25888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70DBA-A9E9-332C-DB67-3CC34ABE54EE}"/>
              </a:ext>
            </a:extLst>
          </p:cNvPr>
          <p:cNvSpPr txBox="1"/>
          <p:nvPr/>
        </p:nvSpPr>
        <p:spPr>
          <a:xfrm>
            <a:off x="332440" y="5193615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be done in </a:t>
            </a:r>
            <a:r>
              <a:rPr lang="en-GB" dirty="0" err="1"/>
              <a:t>nptool</a:t>
            </a:r>
            <a:r>
              <a:rPr lang="en-GB" dirty="0"/>
              <a:t> and LISE++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5C351-9581-2B36-2B17-D8A8000B7B6F}"/>
              </a:ext>
            </a:extLst>
          </p:cNvPr>
          <p:cNvCxnSpPr/>
          <p:nvPr/>
        </p:nvCxnSpPr>
        <p:spPr>
          <a:xfrm flipV="1">
            <a:off x="7091053" y="4420617"/>
            <a:ext cx="0" cy="178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31AF1D-E6BA-FC3B-2109-81347B64560F}"/>
              </a:ext>
            </a:extLst>
          </p:cNvPr>
          <p:cNvCxnSpPr>
            <a:cxnSpLocks/>
          </p:cNvCxnSpPr>
          <p:nvPr/>
        </p:nvCxnSpPr>
        <p:spPr>
          <a:xfrm>
            <a:off x="7091053" y="6200972"/>
            <a:ext cx="294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DB8A14-B073-6D56-6FD7-2E6F955A378A}"/>
              </a:ext>
            </a:extLst>
          </p:cNvPr>
          <p:cNvSpPr txBox="1"/>
          <p:nvPr/>
        </p:nvSpPr>
        <p:spPr>
          <a:xfrm>
            <a:off x="5975459" y="410779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 6Li/6He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4B8B6-7B26-F903-6AED-4446AB34AA9D}"/>
              </a:ext>
            </a:extLst>
          </p:cNvPr>
          <p:cNvSpPr txBox="1"/>
          <p:nvPr/>
        </p:nvSpPr>
        <p:spPr>
          <a:xfrm>
            <a:off x="9675894" y="6344793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Theta 6Li /  6He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CA61-F45C-2C33-DF37-B28C10CC5123}"/>
              </a:ext>
            </a:extLst>
          </p:cNvPr>
          <p:cNvSpPr txBox="1"/>
          <p:nvPr/>
        </p:nvSpPr>
        <p:spPr>
          <a:xfrm>
            <a:off x="8365360" y="51215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823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DE1F0-016F-5D94-9874-5E52579326B7}"/>
              </a:ext>
            </a:extLst>
          </p:cNvPr>
          <p:cNvSpPr txBox="1"/>
          <p:nvPr/>
        </p:nvSpPr>
        <p:spPr>
          <a:xfrm>
            <a:off x="341086" y="391885"/>
            <a:ext cx="116469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stuffs to do:</a:t>
            </a:r>
          </a:p>
          <a:p>
            <a:endParaRPr lang="en-GB" dirty="0"/>
          </a:p>
          <a:p>
            <a:r>
              <a:rPr lang="en-GB" dirty="0"/>
              <a:t>- E(6Li) vs Theta(6Li) and E(6He) vs Theta(6He) -&gt; This is simple… </a:t>
            </a:r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ELab:ThetaLab</a:t>
            </a:r>
            <a:r>
              <a:rPr lang="en-GB" dirty="0"/>
              <a:t>&gt;&gt;h(…)”,”</a:t>
            </a:r>
            <a:r>
              <a:rPr lang="en-GB" dirty="0" err="1"/>
              <a:t>CsIE</a:t>
            </a:r>
            <a:r>
              <a:rPr lang="en-GB" dirty="0"/>
              <a:t>&gt;0”,”col”)</a:t>
            </a:r>
          </a:p>
          <a:p>
            <a:r>
              <a:rPr lang="en-GB" dirty="0"/>
              <a:t>- Theta(6Li) vs Theta(6He)</a:t>
            </a:r>
          </a:p>
          <a:p>
            <a:r>
              <a:rPr lang="en-GB" dirty="0"/>
              <a:t>- E(6Li) vs E(6He) ?? LISE++??</a:t>
            </a:r>
          </a:p>
          <a:p>
            <a:r>
              <a:rPr lang="en-GB" dirty="0"/>
              <a:t>- Ex</a:t>
            </a:r>
          </a:p>
          <a:p>
            <a:endParaRPr lang="en-GB" dirty="0"/>
          </a:p>
          <a:p>
            <a:r>
              <a:rPr lang="en-GB" dirty="0"/>
              <a:t>For different CD2 target thickness: 50um, 90um (7mg), 100um, 150um</a:t>
            </a:r>
          </a:p>
          <a:p>
            <a:r>
              <a:rPr lang="en-GB" dirty="0"/>
              <a:t>For different beam dispersion X and Y: (0,0), (10,10), (20,20), (50,50) without CATS! </a:t>
            </a:r>
          </a:p>
          <a:p>
            <a:endParaRPr lang="en-GB" dirty="0"/>
          </a:p>
          <a:p>
            <a:r>
              <a:rPr lang="en-GB" dirty="0"/>
              <a:t>How Theta3 vs Theta4 </a:t>
            </a:r>
            <a:r>
              <a:rPr lang="en-GB"/>
              <a:t>and Ex evolve </a:t>
            </a:r>
            <a:r>
              <a:rPr lang="en-GB" dirty="0"/>
              <a:t>with Target Thickness and beam </a:t>
            </a:r>
            <a:r>
              <a:rPr lang="en-GB" dirty="0" err="1"/>
              <a:t>sigmaX</a:t>
            </a:r>
            <a:r>
              <a:rPr lang="en-GB" dirty="0"/>
              <a:t>, </a:t>
            </a:r>
            <a:r>
              <a:rPr lang="en-GB" dirty="0" err="1"/>
              <a:t>sigmaY</a:t>
            </a:r>
            <a:r>
              <a:rPr lang="en-GB" dirty="0"/>
              <a:t> dispersion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3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F26281-22E2-6E91-C81A-EF76881B8605}"/>
              </a:ext>
            </a:extLst>
          </p:cNvPr>
          <p:cNvSpPr/>
          <p:nvPr/>
        </p:nvSpPr>
        <p:spPr>
          <a:xfrm rot="20252619">
            <a:off x="4396637" y="532356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FE7E9-ED19-D60D-10B5-F4F2465467DD}"/>
              </a:ext>
            </a:extLst>
          </p:cNvPr>
          <p:cNvSpPr/>
          <p:nvPr/>
        </p:nvSpPr>
        <p:spPr>
          <a:xfrm rot="20252619">
            <a:off x="4605405" y="325676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4267B-55B3-205A-CFD0-C2C8FC96F537}"/>
              </a:ext>
            </a:extLst>
          </p:cNvPr>
          <p:cNvSpPr/>
          <p:nvPr/>
        </p:nvSpPr>
        <p:spPr>
          <a:xfrm rot="1247216">
            <a:off x="4455817" y="2532345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923A0-4C8B-78FD-7A20-8A78B017778A}"/>
              </a:ext>
            </a:extLst>
          </p:cNvPr>
          <p:cNvSpPr/>
          <p:nvPr/>
        </p:nvSpPr>
        <p:spPr>
          <a:xfrm rot="1247216">
            <a:off x="4664585" y="2713972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35C80-95FC-ED3B-028B-076662AB1B77}"/>
              </a:ext>
            </a:extLst>
          </p:cNvPr>
          <p:cNvSpPr/>
          <p:nvPr/>
        </p:nvSpPr>
        <p:spPr>
          <a:xfrm>
            <a:off x="2394560" y="2224257"/>
            <a:ext cx="162838" cy="64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A29D53-8656-532E-2A47-6069DCE12E73}"/>
              </a:ext>
            </a:extLst>
          </p:cNvPr>
          <p:cNvCxnSpPr/>
          <p:nvPr/>
        </p:nvCxnSpPr>
        <p:spPr>
          <a:xfrm>
            <a:off x="651353" y="2545236"/>
            <a:ext cx="167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C367E-7A44-CC9B-C8CA-F8C3B2309577}"/>
              </a:ext>
            </a:extLst>
          </p:cNvPr>
          <p:cNvSpPr txBox="1"/>
          <p:nvPr/>
        </p:nvSpPr>
        <p:spPr>
          <a:xfrm>
            <a:off x="726510" y="21795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B7FD15-69D3-D375-710F-236EDA49E9D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57398" y="889348"/>
            <a:ext cx="2422743" cy="1655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70A62-C91F-D347-5E72-9CFEFE1C85D3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>
            <a:off x="2557398" y="2545237"/>
            <a:ext cx="2055957" cy="6579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9C49C8-2313-6314-B2AE-7865B258D176}"/>
              </a:ext>
            </a:extLst>
          </p:cNvPr>
          <p:cNvSpPr txBox="1"/>
          <p:nvPr/>
        </p:nvSpPr>
        <p:spPr>
          <a:xfrm>
            <a:off x="3554721" y="301870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B4C9F-6E88-2ABC-2404-E2125FE20DCF}"/>
              </a:ext>
            </a:extLst>
          </p:cNvPr>
          <p:cNvSpPr txBox="1"/>
          <p:nvPr/>
        </p:nvSpPr>
        <p:spPr>
          <a:xfrm>
            <a:off x="3480718" y="11632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78B47-5AD8-E53B-099B-97DAD37C0E50}"/>
              </a:ext>
            </a:extLst>
          </p:cNvPr>
          <p:cNvSpPr txBox="1"/>
          <p:nvPr/>
        </p:nvSpPr>
        <p:spPr>
          <a:xfrm>
            <a:off x="227007" y="4276840"/>
            <a:ext cx="65074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single Event -&gt; Everything that happen in a give time window: ~us</a:t>
            </a:r>
          </a:p>
          <a:p>
            <a:r>
              <a:rPr lang="en-GB" dirty="0" err="1"/>
              <a:t>Si_E</a:t>
            </a:r>
            <a:r>
              <a:rPr lang="en-GB" dirty="0"/>
              <a:t> -&gt; size 2</a:t>
            </a:r>
          </a:p>
          <a:p>
            <a:r>
              <a:rPr lang="en-GB" dirty="0" err="1"/>
              <a:t>CsI_E</a:t>
            </a:r>
            <a:r>
              <a:rPr lang="en-GB" dirty="0"/>
              <a:t> -&gt; size 2 too!</a:t>
            </a:r>
          </a:p>
          <a:p>
            <a:endParaRPr lang="en-GB" dirty="0"/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”) this draw both</a:t>
            </a:r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[0]”) this draw first hit</a:t>
            </a:r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[1]”) this draw second hit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FF487-5220-DD02-506F-1DFC77D6F9B7}"/>
              </a:ext>
            </a:extLst>
          </p:cNvPr>
          <p:cNvSpPr txBox="1"/>
          <p:nvPr/>
        </p:nvSpPr>
        <p:spPr>
          <a:xfrm>
            <a:off x="2022519" y="2879309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</a:t>
            </a:r>
            <a:r>
              <a:rPr lang="en-GB" baseline="-25000" dirty="0"/>
              <a:t>2</a:t>
            </a:r>
          </a:p>
          <a:p>
            <a:r>
              <a:rPr lang="en-GB" dirty="0"/>
              <a:t>D -&gt; </a:t>
            </a:r>
            <a:r>
              <a:rPr lang="en-GB" baseline="30000" dirty="0"/>
              <a:t>2</a:t>
            </a:r>
            <a:r>
              <a:rPr lang="en-GB" dirty="0"/>
              <a:t>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FF1BBC-12AB-14AF-66DF-781FE1FA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3" y="584418"/>
            <a:ext cx="4330700" cy="29083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9DC005-078F-65A1-EB53-565CC8FC2B06}"/>
              </a:ext>
            </a:extLst>
          </p:cNvPr>
          <p:cNvSpPr txBox="1"/>
          <p:nvPr/>
        </p:nvSpPr>
        <p:spPr>
          <a:xfrm>
            <a:off x="8328051" y="239867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alpha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767AC5-30FC-46FD-4A3F-920CE6CE5F6D}"/>
              </a:ext>
            </a:extLst>
          </p:cNvPr>
          <p:cNvSpPr txBox="1"/>
          <p:nvPr/>
        </p:nvSpPr>
        <p:spPr>
          <a:xfrm>
            <a:off x="9590344" y="19058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990C2-77F4-F6C4-00B2-3CEA89038F85}"/>
              </a:ext>
            </a:extLst>
          </p:cNvPr>
          <p:cNvSpPr txBox="1"/>
          <p:nvPr/>
        </p:nvSpPr>
        <p:spPr>
          <a:xfrm>
            <a:off x="7486218" y="180602"/>
            <a:ext cx="154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2264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F26281-22E2-6E91-C81A-EF76881B8605}"/>
              </a:ext>
            </a:extLst>
          </p:cNvPr>
          <p:cNvSpPr/>
          <p:nvPr/>
        </p:nvSpPr>
        <p:spPr>
          <a:xfrm rot="20252619">
            <a:off x="4396637" y="532356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FE7E9-ED19-D60D-10B5-F4F2465467DD}"/>
              </a:ext>
            </a:extLst>
          </p:cNvPr>
          <p:cNvSpPr/>
          <p:nvPr/>
        </p:nvSpPr>
        <p:spPr>
          <a:xfrm rot="20252619">
            <a:off x="4605405" y="325676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4267B-55B3-205A-CFD0-C2C8FC96F537}"/>
              </a:ext>
            </a:extLst>
          </p:cNvPr>
          <p:cNvSpPr/>
          <p:nvPr/>
        </p:nvSpPr>
        <p:spPr>
          <a:xfrm rot="1247216">
            <a:off x="4455817" y="2532345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923A0-4C8B-78FD-7A20-8A78B017778A}"/>
              </a:ext>
            </a:extLst>
          </p:cNvPr>
          <p:cNvSpPr/>
          <p:nvPr/>
        </p:nvSpPr>
        <p:spPr>
          <a:xfrm rot="1247216">
            <a:off x="4664585" y="2713972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35C80-95FC-ED3B-028B-076662AB1B77}"/>
              </a:ext>
            </a:extLst>
          </p:cNvPr>
          <p:cNvSpPr/>
          <p:nvPr/>
        </p:nvSpPr>
        <p:spPr>
          <a:xfrm>
            <a:off x="2394560" y="2224257"/>
            <a:ext cx="162838" cy="64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A29D53-8656-532E-2A47-6069DCE12E73}"/>
              </a:ext>
            </a:extLst>
          </p:cNvPr>
          <p:cNvCxnSpPr/>
          <p:nvPr/>
        </p:nvCxnSpPr>
        <p:spPr>
          <a:xfrm>
            <a:off x="651353" y="2545236"/>
            <a:ext cx="167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C367E-7A44-CC9B-C8CA-F8C3B2309577}"/>
              </a:ext>
            </a:extLst>
          </p:cNvPr>
          <p:cNvSpPr txBox="1"/>
          <p:nvPr/>
        </p:nvSpPr>
        <p:spPr>
          <a:xfrm>
            <a:off x="726510" y="21795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B7FD15-69D3-D375-710F-236EDA49E9D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57398" y="966581"/>
            <a:ext cx="2121808" cy="1578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7B4C9F-6E88-2ABC-2404-E2125FE20DCF}"/>
              </a:ext>
            </a:extLst>
          </p:cNvPr>
          <p:cNvSpPr txBox="1"/>
          <p:nvPr/>
        </p:nvSpPr>
        <p:spPr>
          <a:xfrm>
            <a:off x="3480718" y="11632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78B47-5AD8-E53B-099B-97DAD37C0E50}"/>
              </a:ext>
            </a:extLst>
          </p:cNvPr>
          <p:cNvSpPr txBox="1"/>
          <p:nvPr/>
        </p:nvSpPr>
        <p:spPr>
          <a:xfrm>
            <a:off x="227007" y="4276840"/>
            <a:ext cx="65074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single Event -&gt; Everything that happen in a give time window: ~us</a:t>
            </a:r>
          </a:p>
          <a:p>
            <a:r>
              <a:rPr lang="en-GB" dirty="0" err="1"/>
              <a:t>Si_E</a:t>
            </a:r>
            <a:r>
              <a:rPr lang="en-GB" dirty="0"/>
              <a:t> -&gt; size 2</a:t>
            </a:r>
          </a:p>
          <a:p>
            <a:r>
              <a:rPr lang="en-GB" dirty="0" err="1"/>
              <a:t>CsI_E</a:t>
            </a:r>
            <a:r>
              <a:rPr lang="en-GB" dirty="0"/>
              <a:t> -&gt; size 2 too!</a:t>
            </a:r>
          </a:p>
          <a:p>
            <a:endParaRPr lang="en-GB" dirty="0"/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”) this draw both</a:t>
            </a:r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[0]”) this draw first hit</a:t>
            </a:r>
          </a:p>
          <a:p>
            <a:r>
              <a:rPr lang="en-GB" dirty="0" err="1"/>
              <a:t>PhysicsTree</a:t>
            </a:r>
            <a:r>
              <a:rPr lang="en-GB" dirty="0"/>
              <a:t>-&gt;Draw(“</a:t>
            </a:r>
            <a:r>
              <a:rPr lang="en-GB" dirty="0" err="1"/>
              <a:t>Si_E</a:t>
            </a:r>
            <a:r>
              <a:rPr lang="en-GB" dirty="0"/>
              <a:t>[1]”) this draw second hit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DB8835-2128-17C8-B398-47C159E0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57" y="619735"/>
            <a:ext cx="4148856" cy="25610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3714EE-D57A-B5FA-5A25-95803D40EF0C}"/>
              </a:ext>
            </a:extLst>
          </p:cNvPr>
          <p:cNvSpPr txBox="1"/>
          <p:nvPr/>
        </p:nvSpPr>
        <p:spPr>
          <a:xfrm>
            <a:off x="2154245" y="30739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B46D31-AC4E-2A92-0025-4E863E5A4D74}"/>
              </a:ext>
            </a:extLst>
          </p:cNvPr>
          <p:cNvSpPr txBox="1"/>
          <p:nvPr/>
        </p:nvSpPr>
        <p:spPr>
          <a:xfrm>
            <a:off x="7308894" y="39098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 -&gt; 300um thick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B2A6AE-60C7-6B7A-5855-5802A60F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57" y="3258612"/>
            <a:ext cx="4644994" cy="286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3CB0B7-4F06-7BE9-9384-87484F9BD054}"/>
              </a:ext>
            </a:extLst>
          </p:cNvPr>
          <p:cNvSpPr txBox="1"/>
          <p:nvPr/>
        </p:nvSpPr>
        <p:spPr>
          <a:xfrm>
            <a:off x="8846174" y="13347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852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09371B-240B-9B22-EAD6-357BF52C46A1}"/>
              </a:ext>
            </a:extLst>
          </p:cNvPr>
          <p:cNvSpPr/>
          <p:nvPr/>
        </p:nvSpPr>
        <p:spPr>
          <a:xfrm rot="20252619">
            <a:off x="7159625" y="359500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47A91-D412-A12E-F649-7D747FB23570}"/>
              </a:ext>
            </a:extLst>
          </p:cNvPr>
          <p:cNvSpPr/>
          <p:nvPr/>
        </p:nvSpPr>
        <p:spPr>
          <a:xfrm rot="20252619">
            <a:off x="7368393" y="152820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B675E-6B8A-104A-24F2-8B3D78DA6B42}"/>
              </a:ext>
            </a:extLst>
          </p:cNvPr>
          <p:cNvSpPr/>
          <p:nvPr/>
        </p:nvSpPr>
        <p:spPr>
          <a:xfrm>
            <a:off x="3239385" y="2305844"/>
            <a:ext cx="1525433" cy="64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469E47-05AA-7E80-6FE4-82B4A7CA926F}"/>
              </a:ext>
            </a:extLst>
          </p:cNvPr>
          <p:cNvCxnSpPr/>
          <p:nvPr/>
        </p:nvCxnSpPr>
        <p:spPr>
          <a:xfrm>
            <a:off x="1496179" y="2626823"/>
            <a:ext cx="1678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907167-AB4A-E079-463F-086370DEFCA1}"/>
              </a:ext>
            </a:extLst>
          </p:cNvPr>
          <p:cNvSpPr txBox="1"/>
          <p:nvPr/>
        </p:nvSpPr>
        <p:spPr>
          <a:xfrm>
            <a:off x="1571336" y="226111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B33781-37FA-3219-2AFC-2B450566ED6E}"/>
              </a:ext>
            </a:extLst>
          </p:cNvPr>
          <p:cNvCxnSpPr>
            <a:cxnSpLocks/>
          </p:cNvCxnSpPr>
          <p:nvPr/>
        </p:nvCxnSpPr>
        <p:spPr>
          <a:xfrm flipV="1">
            <a:off x="4002101" y="707032"/>
            <a:ext cx="3559404" cy="1919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4ED05E-3363-7654-B741-C30FC98C842F}"/>
              </a:ext>
            </a:extLst>
          </p:cNvPr>
          <p:cNvSpPr txBox="1"/>
          <p:nvPr/>
        </p:nvSpPr>
        <p:spPr>
          <a:xfrm>
            <a:off x="4325544" y="12448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E4226-508E-9D1A-8DC2-B6C2DD1DEB1A}"/>
              </a:ext>
            </a:extLst>
          </p:cNvPr>
          <p:cNvSpPr txBox="1"/>
          <p:nvPr/>
        </p:nvSpPr>
        <p:spPr>
          <a:xfrm>
            <a:off x="2999071" y="31555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D15AFD-D4B2-875D-4E74-79F4BE5623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64818" y="753964"/>
            <a:ext cx="2796687" cy="1872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2FA06-B57B-D30A-13BA-63104701F06B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239385" y="716994"/>
            <a:ext cx="4322120" cy="1909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8DE24-D2DD-479E-6E68-767BCAB34814}"/>
              </a:ext>
            </a:extLst>
          </p:cNvPr>
          <p:cNvSpPr/>
          <p:nvPr/>
        </p:nvSpPr>
        <p:spPr>
          <a:xfrm rot="20252619">
            <a:off x="7223535" y="2812648"/>
            <a:ext cx="162838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515405-8F09-ECFF-E16B-6A85A52A5753}"/>
              </a:ext>
            </a:extLst>
          </p:cNvPr>
          <p:cNvSpPr/>
          <p:nvPr/>
        </p:nvSpPr>
        <p:spPr>
          <a:xfrm rot="20252619">
            <a:off x="7432303" y="2605968"/>
            <a:ext cx="749472" cy="128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397138-9E38-17BC-7B60-96B41269954B}"/>
              </a:ext>
            </a:extLst>
          </p:cNvPr>
          <p:cNvSpPr/>
          <p:nvPr/>
        </p:nvSpPr>
        <p:spPr>
          <a:xfrm>
            <a:off x="3303295" y="4758992"/>
            <a:ext cx="1525433" cy="64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ED0E0-09A6-5790-AA12-7682943F43D7}"/>
              </a:ext>
            </a:extLst>
          </p:cNvPr>
          <p:cNvSpPr txBox="1"/>
          <p:nvPr/>
        </p:nvSpPr>
        <p:spPr>
          <a:xfrm>
            <a:off x="1496179" y="35572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10Be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5AA1C7-4FCD-9B0B-FAE3-B82EE3212702}"/>
              </a:ext>
            </a:extLst>
          </p:cNvPr>
          <p:cNvCxnSpPr>
            <a:cxnSpLocks/>
          </p:cNvCxnSpPr>
          <p:nvPr/>
        </p:nvCxnSpPr>
        <p:spPr>
          <a:xfrm flipV="1">
            <a:off x="4066011" y="3160180"/>
            <a:ext cx="3559404" cy="1919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FB7634-4611-9917-E0CD-9F84DCA6B080}"/>
              </a:ext>
            </a:extLst>
          </p:cNvPr>
          <p:cNvSpPr txBox="1"/>
          <p:nvPr/>
        </p:nvSpPr>
        <p:spPr>
          <a:xfrm>
            <a:off x="4389454" y="3698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406047-DC80-5C4C-A046-BD2897A14FD2}"/>
              </a:ext>
            </a:extLst>
          </p:cNvPr>
          <p:cNvSpPr txBox="1"/>
          <p:nvPr/>
        </p:nvSpPr>
        <p:spPr>
          <a:xfrm>
            <a:off x="3062981" y="56086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299B46-314E-4724-03A6-935BA61C18E9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828728" y="3207112"/>
            <a:ext cx="2796687" cy="1872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6E11A3-8C5D-0E35-481F-E384BF2BB47E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3303295" y="3170142"/>
            <a:ext cx="4322120" cy="1909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DC32596-0E61-ADA3-6EDC-206630AF1166}"/>
              </a:ext>
            </a:extLst>
          </p:cNvPr>
          <p:cNvSpPr/>
          <p:nvPr/>
        </p:nvSpPr>
        <p:spPr>
          <a:xfrm>
            <a:off x="637455" y="4127837"/>
            <a:ext cx="2646309" cy="18728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097060-E96D-1B4C-46DD-042E9515B146}"/>
              </a:ext>
            </a:extLst>
          </p:cNvPr>
          <p:cNvSpPr txBox="1"/>
          <p:nvPr/>
        </p:nvSpPr>
        <p:spPr>
          <a:xfrm>
            <a:off x="5781803" y="5292348"/>
            <a:ext cx="6094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NPL::Reaction r("10Be(p,4He)7Li@380")</a:t>
            </a:r>
          </a:p>
          <a:p>
            <a:r>
              <a:rPr lang="en-GB" dirty="0"/>
              <a:t>NPL::Reaction r1(“10Be(d,6Li)6He@270”)</a:t>
            </a:r>
          </a:p>
          <a:p>
            <a:r>
              <a:rPr lang="en-GB" dirty="0"/>
              <a:t>r1.GetKinematicLine3()-&gt;Draw()</a:t>
            </a:r>
          </a:p>
          <a:p>
            <a:r>
              <a:rPr lang="en-GB" dirty="0"/>
              <a:t>r1.GetTheta3Theta4()-&gt;Draw()</a:t>
            </a:r>
          </a:p>
        </p:txBody>
      </p:sp>
    </p:spTree>
    <p:extLst>
      <p:ext uri="{BB962C8B-B14F-4D97-AF65-F5344CB8AC3E}">
        <p14:creationId xmlns:p14="http://schemas.microsoft.com/office/powerpoint/2010/main" val="312119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E55FB6-8B29-CFAE-45F0-3721ECF2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" y="244927"/>
            <a:ext cx="9290957" cy="6207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E707-92E1-E6DF-1DFF-F90B9B14896C}"/>
              </a:ext>
            </a:extLst>
          </p:cNvPr>
          <p:cNvSpPr txBox="1"/>
          <p:nvPr/>
        </p:nvSpPr>
        <p:spPr>
          <a:xfrm>
            <a:off x="9949543" y="2979524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150 um !</a:t>
            </a:r>
          </a:p>
        </p:txBody>
      </p:sp>
    </p:spTree>
    <p:extLst>
      <p:ext uri="{BB962C8B-B14F-4D97-AF65-F5344CB8AC3E}">
        <p14:creationId xmlns:p14="http://schemas.microsoft.com/office/powerpoint/2010/main" val="349014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Valérian Alcindor</dc:creator>
  <cp:lastModifiedBy>Valérian Alcindor</cp:lastModifiedBy>
  <cp:revision>2</cp:revision>
  <dcterms:created xsi:type="dcterms:W3CDTF">2023-12-08T15:15:59Z</dcterms:created>
  <dcterms:modified xsi:type="dcterms:W3CDTF">2023-12-08T17:01:53Z</dcterms:modified>
</cp:coreProperties>
</file>