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64" r:id="rId2"/>
    <p:sldId id="359" r:id="rId3"/>
    <p:sldId id="287" r:id="rId4"/>
    <p:sldId id="256" r:id="rId5"/>
    <p:sldId id="462" r:id="rId6"/>
    <p:sldId id="257" r:id="rId7"/>
    <p:sldId id="463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E5338-70D2-4770-8C8A-D7355341E682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4936-42C2-4257-9E26-AF86ACB3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22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 provides a measure of clustering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88642-5419-42B4-B49E-949128E2A0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Neutron:  2 layers</a:t>
            </a:r>
            <a:r>
              <a:rPr lang="en-GB" baseline="0" dirty="0"/>
              <a:t> to characterize the 2-neutron emission from populated states in nuclear systems 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88642-5419-42B4-B49E-949128E2A0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5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 not consider plot d) and f) (transition to excited states)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Thus, alpha clustering suppression by the growth of neutron-skin likely exists for light mass isotope chain</a:t>
            </a:r>
          </a:p>
          <a:p>
            <a:pPr marL="0" indent="0">
              <a:buFontTx/>
              <a:buNone/>
            </a:pPr>
            <a:r>
              <a:rPr lang="en-US" dirty="0"/>
              <a:t>     However one can invoke </a:t>
            </a:r>
          </a:p>
          <a:p>
            <a:pPr marL="0" indent="0">
              <a:buFontTx/>
              <a:buNone/>
            </a:pPr>
            <a:r>
              <a:rPr lang="en-US" dirty="0"/>
              <a:t>-  Neutron </a:t>
            </a:r>
            <a:r>
              <a:rPr lang="en-US" dirty="0" err="1"/>
              <a:t>sp</a:t>
            </a:r>
            <a:r>
              <a:rPr lang="en-US" dirty="0"/>
              <a:t> config configuration strongly influence the n-skin and Be core </a:t>
            </a:r>
            <a:r>
              <a:rPr lang="en-US" dirty="0" err="1"/>
              <a:t>structuree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88642-5419-42B4-B49E-949128E2A0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8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7E124-2E3F-4F3C-BFF3-8E67ED552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725F40-CEBE-4DFD-9BD1-C89350690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C5DF8-B109-4661-AD70-540A0630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3458-51B0-4465-AA27-11140894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4F8005-5F13-4001-8FAC-38D9653A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4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FE73-5DB2-49E3-BC54-90CDF229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CBCB8A-B7A1-4C49-8F96-88D83F6BB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62B689-F7F6-44B1-B46D-91DEEFAD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0984C0-D933-4309-8B15-ABCA5AEF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0E3DD-CB46-4AB4-999A-E5591CF9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25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55AF96-F322-412F-B1E5-9C199F850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DA45FA-2F19-4820-9EAA-4AB7943D0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24AA13-6AAA-46A6-BE67-B284C40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BE1D4-FF3F-4051-A349-4D81EE68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6BD8A9-1583-4EA1-9815-F44ABC9A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25972-2F4A-469E-9F0F-1BA92F0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E77C2-9A1C-4D3E-B40F-9B43C0D8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F2FF5-366C-445F-9020-FC3E03D3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665E6-5224-4420-9CEA-BBA6AC5B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286258-0440-4BB7-9849-12DD511A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3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3A888-9A81-4A95-9741-6766D76B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9449CA-A797-433B-AEC6-15EC9A6F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5B48D-BBFB-460F-8C8A-A8C1BEE9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1DFEEF-4937-4AD6-8A0F-E94E2604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B8DA3C-C809-4AC8-A217-7402D00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64D3C-FA8B-45BF-9257-17DCF86E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C336B2-1E7E-4303-BE86-C76974E1B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CB5325-47C7-4B14-B8C3-52F393F5B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154E1-D4A1-4758-AB53-FC5F21FA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CAA8D4-D9B2-4E66-8C8F-D1B88413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80498E-AECA-4BF8-A39E-6DC08E4A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89C12-156C-4D86-864F-E56F447D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E1BD70-6CC0-4DB2-AF6F-8DDAD1A9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77C949-9A64-43C2-9470-A6E2F805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698C9F-D825-4945-8E4A-FFC768226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72A614-3235-44B7-A8C0-0D5E0541D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4612A7-5C04-4397-934F-DAEB0266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27C9AC-8BBF-4BF1-9014-72B0D184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4EDB95-F295-4AC8-A92C-5BCA13E5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42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E2ED6-3096-41FE-B423-64ECEAB1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6766F-D9A6-4F04-91B7-F34BC521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1BDFC3-B3FB-440F-B839-A6727DFD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B2583A-1EB8-456B-8485-9A90E65F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9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86B228-341F-45DD-BDD3-606851F5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F61356-9DE0-482F-A627-579AAEA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4BEF85-02D2-4D0C-B089-B6AB9FB0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91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87481-99C3-464A-BAE4-DAC78DCE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67C70-3CE3-4C68-84D1-B814E5D0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6B5526-CC38-4989-A006-D9A5FC2FF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6B7EC5-C131-462E-91F7-AA274D70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423605-A291-429E-9BA2-6DCB4381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2707F-EC6B-4253-8AA7-D24E75B1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1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62B77-7B80-4E83-B46A-264266B8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D456A8-0EB6-4162-B029-9A2FE3E76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B9860F-C597-40F3-88A2-B3E238D76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40909E-8AC6-47E1-B012-64DD2258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AB42B5-541D-4D00-9D07-744B5549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5F6452-6A3A-4A80-AF47-F4FF1F58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4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BD5EF1-2343-4719-8F9B-E63DB4D8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1415D1-6EB5-4CAF-886C-DFDA6208B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02E56-7C67-41A6-AB3D-0755CC868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1D2EB-F203-433F-AD54-2CCAF2367A2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B3E8A-0245-43A8-862E-D1B6C17B6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1F1BD-0A37-4FFE-82C1-7F15B110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F8D46-B62D-4A00-BBE8-D9A85BB77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03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22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10DBFF28-C403-4EA3-9042-33F8C84FBC82}"/>
              </a:ext>
            </a:extLst>
          </p:cNvPr>
          <p:cNvSpPr txBox="1"/>
          <p:nvPr/>
        </p:nvSpPr>
        <p:spPr>
          <a:xfrm>
            <a:off x="932884" y="1538627"/>
            <a:ext cx="39644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Well-studied with proton beams </a:t>
            </a:r>
          </a:p>
          <a:p>
            <a:r>
              <a:rPr lang="en-US" sz="2000" b="1" dirty="0"/>
              <a:t>      on stable targets</a:t>
            </a:r>
          </a:p>
          <a:p>
            <a:r>
              <a:rPr lang="en-US" sz="2000" b="1" dirty="0"/>
              <a:t>      Extraction of  S</a:t>
            </a:r>
            <a:r>
              <a:rPr lang="en-US" sz="2000" b="1" baseline="-25000" dirty="0">
                <a:latin typeface="Symbol" panose="05050102010706020507" pitchFamily="18" charset="2"/>
              </a:rPr>
              <a:t>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Incident energy :  100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sz="2000" b="1" dirty="0"/>
              <a:t> MeV/u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One-step direct reaction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Surface-peaked reaction</a:t>
            </a:r>
          </a:p>
          <a:p>
            <a:endParaRPr lang="en-US" sz="2000" b="1" dirty="0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834E31AE-B570-4D1F-8789-91DC96EF7296}"/>
              </a:ext>
            </a:extLst>
          </p:cNvPr>
          <p:cNvSpPr/>
          <p:nvPr/>
        </p:nvSpPr>
        <p:spPr>
          <a:xfrm>
            <a:off x="5854839" y="5154794"/>
            <a:ext cx="582805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84C2949-9CE8-4042-A7BA-B3AE495E396C}"/>
              </a:ext>
            </a:extLst>
          </p:cNvPr>
          <p:cNvSpPr/>
          <p:nvPr/>
        </p:nvSpPr>
        <p:spPr>
          <a:xfrm>
            <a:off x="4206906" y="4853345"/>
            <a:ext cx="1165610" cy="1195754"/>
          </a:xfrm>
          <a:prstGeom prst="ellipse">
            <a:avLst/>
          </a:prstGeom>
          <a:noFill/>
          <a:ln w="1905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465BE6E-FEEE-42B9-9250-50A324A3D001}"/>
              </a:ext>
            </a:extLst>
          </p:cNvPr>
          <p:cNvSpPr/>
          <p:nvPr/>
        </p:nvSpPr>
        <p:spPr>
          <a:xfrm>
            <a:off x="3101591" y="5285424"/>
            <a:ext cx="130627" cy="1507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C3729E7-BCCA-4EAC-9710-7DE87134606A}"/>
              </a:ext>
            </a:extLst>
          </p:cNvPr>
          <p:cNvSpPr txBox="1"/>
          <p:nvPr/>
        </p:nvSpPr>
        <p:spPr>
          <a:xfrm>
            <a:off x="4598796" y="49739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1719C"/>
                </a:solidFill>
                <a:latin typeface="Symbol" panose="05050102010706020507" pitchFamily="18" charset="2"/>
              </a:rPr>
              <a:t>a</a:t>
            </a:r>
            <a:endParaRPr lang="fr-FR" b="1" dirty="0">
              <a:solidFill>
                <a:srgbClr val="41719C"/>
              </a:solidFill>
              <a:latin typeface="Symbol" panose="05050102010706020507" pitchFamily="18" charset="2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E834D1-EBC6-40BC-A1E0-49AABEADDFA9}"/>
              </a:ext>
            </a:extLst>
          </p:cNvPr>
          <p:cNvSpPr txBox="1"/>
          <p:nvPr/>
        </p:nvSpPr>
        <p:spPr>
          <a:xfrm>
            <a:off x="3012835" y="49052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1719C"/>
                </a:solidFill>
              </a:rPr>
              <a:t>p</a:t>
            </a:r>
            <a:endParaRPr lang="fr-FR" b="1" dirty="0">
              <a:solidFill>
                <a:srgbClr val="41719C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B4D754D-26AF-47D7-8161-5A788688D1A3}"/>
              </a:ext>
            </a:extLst>
          </p:cNvPr>
          <p:cNvCxnSpPr>
            <a:stCxn id="37" idx="6"/>
          </p:cNvCxnSpPr>
          <p:nvPr/>
        </p:nvCxnSpPr>
        <p:spPr>
          <a:xfrm>
            <a:off x="3232218" y="5360788"/>
            <a:ext cx="592853" cy="5028"/>
          </a:xfrm>
          <a:prstGeom prst="straightConnector1">
            <a:avLst/>
          </a:prstGeom>
          <a:ln w="1905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F2764A0E-1890-4D7E-804E-554AD23E2D24}"/>
              </a:ext>
            </a:extLst>
          </p:cNvPr>
          <p:cNvSpPr/>
          <p:nvPr/>
        </p:nvSpPr>
        <p:spPr>
          <a:xfrm>
            <a:off x="7032184" y="4885167"/>
            <a:ext cx="1165610" cy="1195754"/>
          </a:xfrm>
          <a:prstGeom prst="ellipse">
            <a:avLst/>
          </a:prstGeom>
          <a:noFill/>
          <a:ln w="1905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25B3F13-F2CC-44C9-B1A9-65795BA0597B}"/>
              </a:ext>
            </a:extLst>
          </p:cNvPr>
          <p:cNvSpPr/>
          <p:nvPr/>
        </p:nvSpPr>
        <p:spPr>
          <a:xfrm>
            <a:off x="8348528" y="4754537"/>
            <a:ext cx="130627" cy="1507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FB74B6-D9BB-4BC5-8DFF-B7171E943D43}"/>
              </a:ext>
            </a:extLst>
          </p:cNvPr>
          <p:cNvSpPr txBox="1"/>
          <p:nvPr/>
        </p:nvSpPr>
        <p:spPr>
          <a:xfrm>
            <a:off x="8239670" y="43643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1719C"/>
                </a:solidFill>
              </a:rPr>
              <a:t>p</a:t>
            </a:r>
            <a:endParaRPr lang="fr-FR" b="1" dirty="0">
              <a:solidFill>
                <a:srgbClr val="41719C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04F60F10-BEBA-4EFA-A007-1DE43A4160B2}"/>
              </a:ext>
            </a:extLst>
          </p:cNvPr>
          <p:cNvSpPr/>
          <p:nvPr/>
        </p:nvSpPr>
        <p:spPr>
          <a:xfrm>
            <a:off x="7343689" y="5005752"/>
            <a:ext cx="432079" cy="391886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38F4289-9294-41F4-B146-81ACD3D4B473}"/>
              </a:ext>
            </a:extLst>
          </p:cNvPr>
          <p:cNvSpPr/>
          <p:nvPr/>
        </p:nvSpPr>
        <p:spPr>
          <a:xfrm>
            <a:off x="8480824" y="5751001"/>
            <a:ext cx="432079" cy="3918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74D1C52-F534-48CE-B6F4-AAB6F1FAAC62}"/>
              </a:ext>
            </a:extLst>
          </p:cNvPr>
          <p:cNvSpPr txBox="1"/>
          <p:nvPr/>
        </p:nvSpPr>
        <p:spPr>
          <a:xfrm>
            <a:off x="8470774" y="61026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1719C"/>
                </a:solidFill>
                <a:latin typeface="Symbol" panose="05050102010706020507" pitchFamily="18" charset="2"/>
              </a:rPr>
              <a:t>a</a:t>
            </a:r>
            <a:endParaRPr lang="fr-FR" b="1" dirty="0">
              <a:solidFill>
                <a:srgbClr val="41719C"/>
              </a:solidFill>
              <a:latin typeface="Symbol" panose="05050102010706020507" pitchFamily="18" charset="2"/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5B59397-1B75-4E4E-BAC1-460BFB6A7A45}"/>
              </a:ext>
            </a:extLst>
          </p:cNvPr>
          <p:cNvCxnSpPr>
            <a:cxnSpLocks/>
          </p:cNvCxnSpPr>
          <p:nvPr/>
        </p:nvCxnSpPr>
        <p:spPr>
          <a:xfrm flipV="1">
            <a:off x="8489202" y="4501657"/>
            <a:ext cx="529190" cy="288052"/>
          </a:xfrm>
          <a:prstGeom prst="straightConnector1">
            <a:avLst/>
          </a:prstGeom>
          <a:ln w="1905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B06E463-D626-443A-A6B2-70F29D0364B6}"/>
              </a:ext>
            </a:extLst>
          </p:cNvPr>
          <p:cNvCxnSpPr>
            <a:cxnSpLocks/>
          </p:cNvCxnSpPr>
          <p:nvPr/>
        </p:nvCxnSpPr>
        <p:spPr>
          <a:xfrm>
            <a:off x="8922954" y="6017278"/>
            <a:ext cx="529190" cy="216045"/>
          </a:xfrm>
          <a:prstGeom prst="straightConnector1">
            <a:avLst/>
          </a:prstGeom>
          <a:ln w="1905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D21F7398-C00F-4FAD-A40A-7E8F75E2F65F}"/>
              </a:ext>
            </a:extLst>
          </p:cNvPr>
          <p:cNvSpPr txBox="1"/>
          <p:nvPr/>
        </p:nvSpPr>
        <p:spPr>
          <a:xfrm>
            <a:off x="3785719" y="203481"/>
            <a:ext cx="411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Cluster knockout reactions</a:t>
            </a:r>
            <a:endParaRPr lang="fr-FR" sz="2800" b="1" i="1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66AEC84-96F4-4561-9FC9-C38B4C35477B}"/>
              </a:ext>
            </a:extLst>
          </p:cNvPr>
          <p:cNvSpPr/>
          <p:nvPr/>
        </p:nvSpPr>
        <p:spPr>
          <a:xfrm>
            <a:off x="4518411" y="4973930"/>
            <a:ext cx="432079" cy="3918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708B285-42F2-4185-B86B-25C2F2056ACE}"/>
              </a:ext>
            </a:extLst>
          </p:cNvPr>
          <p:cNvGrpSpPr/>
          <p:nvPr/>
        </p:nvGrpSpPr>
        <p:grpSpPr>
          <a:xfrm>
            <a:off x="6073513" y="923891"/>
            <a:ext cx="4627529" cy="3191573"/>
            <a:chOff x="4572000" y="1421096"/>
            <a:chExt cx="4627529" cy="3191573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CABD4BCD-122B-498B-B199-5950B899B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91705" y="1660019"/>
              <a:ext cx="35623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EDBE7D6-F11B-40DB-AB66-70B823328B87}"/>
                </a:ext>
              </a:extLst>
            </p:cNvPr>
            <p:cNvSpPr txBox="1"/>
            <p:nvPr/>
          </p:nvSpPr>
          <p:spPr>
            <a:xfrm>
              <a:off x="5934647" y="1421096"/>
              <a:ext cx="2084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S</a:t>
              </a:r>
              <a:r>
                <a:rPr lang="en-US" sz="1600" b="1" i="1" baseline="-25000" dirty="0">
                  <a:latin typeface="Symbol" pitchFamily="18" charset="2"/>
                </a:rPr>
                <a:t>a</a:t>
              </a:r>
              <a:r>
                <a:rPr lang="en-US" sz="1600" b="1" i="1" dirty="0"/>
                <a:t>  :  transfer </a:t>
              </a:r>
              <a:r>
                <a:rPr lang="en-US" sz="1600" b="1" i="1" dirty="0" err="1"/>
                <a:t>vs</a:t>
              </a:r>
              <a:r>
                <a:rPr lang="en-US" sz="1600" b="1" i="1" dirty="0"/>
                <a:t> (</a:t>
              </a:r>
              <a:r>
                <a:rPr lang="en-US" sz="1600" b="1" i="1" dirty="0" err="1"/>
                <a:t>p,p</a:t>
              </a:r>
              <a:r>
                <a:rPr lang="en-US" sz="1600" b="1" i="1" dirty="0" err="1">
                  <a:latin typeface="Symbol" pitchFamily="18" charset="2"/>
                </a:rPr>
                <a:t>a</a:t>
              </a:r>
              <a:r>
                <a:rPr lang="en-US" sz="1600" b="1" i="1" dirty="0"/>
                <a:t>)</a:t>
              </a:r>
              <a:endParaRPr lang="fr-FR" sz="1600" b="1" i="1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4A199B9-4368-4D48-BC43-67AB0D5082B7}"/>
                </a:ext>
              </a:extLst>
            </p:cNvPr>
            <p:cNvSpPr txBox="1"/>
            <p:nvPr/>
          </p:nvSpPr>
          <p:spPr>
            <a:xfrm rot="16200000">
              <a:off x="4468112" y="2730561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</a:t>
              </a:r>
              <a:r>
                <a:rPr lang="en-US" b="1" i="1" baseline="-25000" dirty="0">
                  <a:latin typeface="Symbol" pitchFamily="18" charset="2"/>
                </a:rPr>
                <a:t>a  </a:t>
              </a:r>
              <a:r>
                <a:rPr lang="en-US" b="1" i="1" dirty="0">
                  <a:latin typeface="Symbol" pitchFamily="18" charset="2"/>
                </a:rPr>
                <a:t> </a:t>
              </a:r>
              <a:r>
                <a:rPr lang="en-US" b="1" i="1" dirty="0">
                  <a:latin typeface="+mj-lt"/>
                </a:rPr>
                <a:t>(relative)</a:t>
              </a:r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A36C456-CDDB-4E49-BDB0-A285A18EA8D7}"/>
                </a:ext>
              </a:extLst>
            </p:cNvPr>
            <p:cNvSpPr txBox="1"/>
            <p:nvPr/>
          </p:nvSpPr>
          <p:spPr>
            <a:xfrm rot="16200000">
              <a:off x="8297743" y="2777048"/>
              <a:ext cx="1434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</a:t>
              </a:r>
              <a:r>
                <a:rPr lang="en-US" b="1" i="1" baseline="-25000" dirty="0">
                  <a:latin typeface="Symbol" pitchFamily="18" charset="2"/>
                </a:rPr>
                <a:t>a  </a:t>
              </a:r>
              <a:r>
                <a:rPr lang="en-US" b="1" i="1" dirty="0">
                  <a:latin typeface="Symbol" pitchFamily="18" charset="2"/>
                </a:rPr>
                <a:t> </a:t>
              </a:r>
              <a:r>
                <a:rPr lang="en-US" b="1" i="1" dirty="0">
                  <a:latin typeface="+mj-lt"/>
                </a:rPr>
                <a:t>(absolute)</a:t>
              </a:r>
              <a:endParaRPr lang="fr-FR" dirty="0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90D2356-251D-4AE7-8B28-EB0F1C3AA70B}"/>
                </a:ext>
              </a:extLst>
            </p:cNvPr>
            <p:cNvSpPr txBox="1"/>
            <p:nvPr/>
          </p:nvSpPr>
          <p:spPr>
            <a:xfrm>
              <a:off x="7164597" y="4260343"/>
              <a:ext cx="1484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+mj-lt"/>
                </a:rPr>
                <a:t>Target mass No.</a:t>
              </a:r>
              <a:endParaRPr lang="fr-FR" sz="1600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AA91D18-0B79-4E7F-BEDD-B5A4CBE59A6D}"/>
                </a:ext>
              </a:extLst>
            </p:cNvPr>
            <p:cNvSpPr txBox="1"/>
            <p:nvPr/>
          </p:nvSpPr>
          <p:spPr>
            <a:xfrm>
              <a:off x="4572000" y="4304892"/>
              <a:ext cx="215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(T. Carey et al., PRC (1984))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63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182620" y="6296974"/>
            <a:ext cx="896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                     </a:t>
            </a:r>
            <a:r>
              <a:rPr lang="en-GB" sz="1600" u="sng" dirty="0"/>
              <a:t>Collaboration</a:t>
            </a:r>
            <a:r>
              <a:rPr lang="en-GB" sz="1600" dirty="0"/>
              <a:t>:  </a:t>
            </a:r>
            <a:r>
              <a:rPr lang="en-GB" sz="1600" b="1" dirty="0" err="1"/>
              <a:t>IJCLab</a:t>
            </a:r>
            <a:r>
              <a:rPr lang="en-GB" sz="1600" b="1" dirty="0"/>
              <a:t>, Hong Kong U., RIKEN</a:t>
            </a:r>
            <a:r>
              <a:rPr lang="en-GB" sz="1600" dirty="0"/>
              <a:t>, TI Tech, LPC Caen, Tohoku U.,  RCNP Osaka,</a:t>
            </a:r>
          </a:p>
          <a:p>
            <a:r>
              <a:rPr lang="en-GB" sz="1600" dirty="0"/>
              <a:t>                                                 CEA </a:t>
            </a:r>
            <a:r>
              <a:rPr lang="en-GB" sz="1600" dirty="0" err="1"/>
              <a:t>Saclay</a:t>
            </a:r>
            <a:r>
              <a:rPr lang="en-GB" sz="1600" dirty="0"/>
              <a:t>, Kyoto U., TU Darmstadt, NIPNE Bucharest, Kyushu U.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57540" y="9316"/>
            <a:ext cx="6429388" cy="1015663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Study  </a:t>
            </a:r>
            <a:r>
              <a:rPr lang="en-US" sz="2400" b="1" baseline="30000" dirty="0"/>
              <a:t>10,12, 14</a:t>
            </a:r>
            <a:r>
              <a:rPr lang="en-US" sz="2400" b="1" dirty="0"/>
              <a:t>Be(</a:t>
            </a:r>
            <a:r>
              <a:rPr lang="en-US" sz="2400" b="1" dirty="0" err="1"/>
              <a:t>p,p</a:t>
            </a:r>
            <a:r>
              <a:rPr lang="en-US" sz="2400" b="1" dirty="0" err="1">
                <a:latin typeface="Symbol" pitchFamily="18" charset="2"/>
              </a:rPr>
              <a:t>a</a:t>
            </a:r>
            <a:r>
              <a:rPr lang="en-US" sz="2400" b="1" dirty="0"/>
              <a:t>)    at 150 MeV/u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Clustering in n-rich 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First spectrum for the 6n system 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7EF4EFB-7980-4000-BA3D-688526A7B426}"/>
              </a:ext>
            </a:extLst>
          </p:cNvPr>
          <p:cNvGrpSpPr/>
          <p:nvPr/>
        </p:nvGrpSpPr>
        <p:grpSpPr>
          <a:xfrm>
            <a:off x="1926336" y="1525968"/>
            <a:ext cx="8071104" cy="4851109"/>
            <a:chOff x="402336" y="1525968"/>
            <a:chExt cx="8071104" cy="4851109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1ECBB4D-99BB-48A2-8CA8-DB6C18454D88}"/>
                </a:ext>
              </a:extLst>
            </p:cNvPr>
            <p:cNvGrpSpPr/>
            <p:nvPr/>
          </p:nvGrpSpPr>
          <p:grpSpPr>
            <a:xfrm>
              <a:off x="890016" y="1525968"/>
              <a:ext cx="7583424" cy="4851109"/>
              <a:chOff x="2675467" y="1356841"/>
              <a:chExt cx="6518966" cy="4062688"/>
            </a:xfrm>
          </p:grpSpPr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EAF50C86-3CA0-4B4B-8D1B-BD24DE283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8045" y="1422399"/>
                <a:ext cx="6496388" cy="3997130"/>
              </a:xfrm>
              <a:prstGeom prst="rect">
                <a:avLst/>
              </a:prstGeom>
            </p:spPr>
          </p:pic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9EF45DB-F5F8-4FB8-B01D-3773592197D9}"/>
                  </a:ext>
                </a:extLst>
              </p:cNvPr>
              <p:cNvSpPr txBox="1"/>
              <p:nvPr/>
            </p:nvSpPr>
            <p:spPr>
              <a:xfrm>
                <a:off x="2675467" y="1356841"/>
                <a:ext cx="1113696" cy="309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                     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85D6F40-59A1-446C-BD38-877601209DA2}"/>
                  </a:ext>
                </a:extLst>
              </p:cNvPr>
              <p:cNvSpPr txBox="1"/>
              <p:nvPr/>
            </p:nvSpPr>
            <p:spPr>
              <a:xfrm>
                <a:off x="2878667" y="4073073"/>
                <a:ext cx="1295592" cy="309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                         </a:t>
                </a:r>
              </a:p>
            </p:txBody>
          </p:sp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9DE06B5-7CF3-4869-884A-69204E8A13C0}"/>
                </a:ext>
              </a:extLst>
            </p:cNvPr>
            <p:cNvSpPr txBox="1"/>
            <p:nvPr/>
          </p:nvSpPr>
          <p:spPr>
            <a:xfrm>
              <a:off x="402336" y="3633875"/>
              <a:ext cx="206178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baseline="30000" dirty="0">
                  <a:solidFill>
                    <a:srgbClr val="FF0000"/>
                  </a:solidFill>
                </a:rPr>
                <a:t>10,12,14</a:t>
              </a:r>
              <a:r>
                <a:rPr lang="en-GB" sz="2000" b="1" dirty="0">
                  <a:solidFill>
                    <a:srgbClr val="FF0000"/>
                  </a:solidFill>
                </a:rPr>
                <a:t>Be beams    </a:t>
              </a:r>
            </a:p>
            <a:p>
              <a:r>
                <a:rPr lang="en-GB" sz="2000" dirty="0">
                  <a:solidFill>
                    <a:srgbClr val="FF0000"/>
                  </a:solidFill>
                </a:rPr>
                <a:t>150 MeV/u           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5F01826-8742-4E40-A287-D35ACF3F76D2}"/>
                </a:ext>
              </a:extLst>
            </p:cNvPr>
            <p:cNvSpPr txBox="1"/>
            <p:nvPr/>
          </p:nvSpPr>
          <p:spPr>
            <a:xfrm>
              <a:off x="1672045" y="4118072"/>
              <a:ext cx="172034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Solid H target</a:t>
              </a:r>
            </a:p>
            <a:p>
              <a:r>
                <a:rPr lang="en-GB" dirty="0"/>
                <a:t>2mm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9A65C6FF-83DA-45E6-AB18-42F480BC4D1D}"/>
                </a:ext>
              </a:extLst>
            </p:cNvPr>
            <p:cNvCxnSpPr/>
            <p:nvPr/>
          </p:nvCxnSpPr>
          <p:spPr>
            <a:xfrm flipV="1">
              <a:off x="2459065" y="3402227"/>
              <a:ext cx="454823" cy="715845"/>
            </a:xfrm>
            <a:prstGeom prst="straightConnector1">
              <a:avLst/>
            </a:prstGeom>
            <a:ln w="28575">
              <a:solidFill>
                <a:srgbClr val="29292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467DC38-F756-451B-BC85-E178BEB1353F}"/>
              </a:ext>
            </a:extLst>
          </p:cNvPr>
          <p:cNvSpPr txBox="1"/>
          <p:nvPr/>
        </p:nvSpPr>
        <p:spPr>
          <a:xfrm>
            <a:off x="1916289" y="5637126"/>
            <a:ext cx="300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Ph.D</a:t>
            </a:r>
            <a:r>
              <a:rPr lang="en-US" i="1" dirty="0"/>
              <a:t> student: </a:t>
            </a:r>
            <a:r>
              <a:rPr lang="en-US" i="1" dirty="0" err="1"/>
              <a:t>Pengjie</a:t>
            </a:r>
            <a:r>
              <a:rPr lang="en-US" i="1" dirty="0"/>
              <a:t> LI (HKU)</a:t>
            </a:r>
            <a:endParaRPr lang="fr-FR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BFBD37-AD53-4209-BAF6-6FC8C23B8329}"/>
              </a:ext>
            </a:extLst>
          </p:cNvPr>
          <p:cNvSpPr txBox="1"/>
          <p:nvPr/>
        </p:nvSpPr>
        <p:spPr>
          <a:xfrm>
            <a:off x="1534886" y="936172"/>
            <a:ext cx="469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Missing-mass measurement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measure: GS </a:t>
            </a:r>
            <a:r>
              <a:rPr lang="en-US" dirty="0">
                <a:sym typeface="Wingdings"/>
              </a:rPr>
              <a:t> GS</a:t>
            </a:r>
            <a:r>
              <a:rPr lang="en-US" baseline="30000" dirty="0">
                <a:sym typeface="Wingdings"/>
              </a:rPr>
              <a:t> </a:t>
            </a:r>
            <a:r>
              <a:rPr lang="en-US" dirty="0">
                <a:sym typeface="Wingdings"/>
              </a:rPr>
              <a:t>  and  GS  2</a:t>
            </a:r>
            <a:r>
              <a:rPr lang="en-US" baseline="30000" dirty="0">
                <a:sym typeface="Wingdings"/>
              </a:rPr>
              <a:t>+ </a:t>
            </a:r>
            <a:r>
              <a:rPr lang="en-US" dirty="0">
                <a:sym typeface="Wingdings"/>
              </a:rPr>
              <a:t> transitions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99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222C08E-F147-4D87-8B96-D568FC93F96A}"/>
              </a:ext>
            </a:extLst>
          </p:cNvPr>
          <p:cNvSpPr txBox="1"/>
          <p:nvPr/>
        </p:nvSpPr>
        <p:spPr>
          <a:xfrm>
            <a:off x="2129742" y="81018"/>
            <a:ext cx="7878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Probing cluster structures using knockout reactions </a:t>
            </a:r>
            <a:endParaRPr lang="fr-FR" sz="2800" dirty="0">
              <a:solidFill>
                <a:srgbClr val="FF0066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957F4D-3D1E-4B6D-8B1E-8A6D223C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03" y="2463044"/>
            <a:ext cx="4779862" cy="37328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EF187B-8E03-454B-AD5A-DABF3F601DB3}"/>
              </a:ext>
            </a:extLst>
          </p:cNvPr>
          <p:cNvSpPr txBox="1"/>
          <p:nvPr/>
        </p:nvSpPr>
        <p:spPr>
          <a:xfrm>
            <a:off x="5750709" y="6133742"/>
            <a:ext cx="5458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Direct evidence of the molecular structure of </a:t>
            </a:r>
            <a:r>
              <a:rPr lang="en-US" sz="2000" b="1" baseline="30000" dirty="0">
                <a:solidFill>
                  <a:srgbClr val="FF0000"/>
                </a:solidFill>
              </a:rPr>
              <a:t>10</a:t>
            </a:r>
            <a:r>
              <a:rPr lang="en-US" sz="2000" b="1" dirty="0">
                <a:solidFill>
                  <a:srgbClr val="FF0000"/>
                </a:solidFill>
              </a:rPr>
              <a:t>Be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03B564-B9A1-4B87-981E-E27BBCC4B79C}"/>
              </a:ext>
            </a:extLst>
          </p:cNvPr>
          <p:cNvSpPr txBox="1"/>
          <p:nvPr/>
        </p:nvSpPr>
        <p:spPr>
          <a:xfrm>
            <a:off x="6826929" y="1007623"/>
            <a:ext cx="5318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high sensitivity of the cluster KO X-Section to the </a:t>
            </a:r>
          </a:p>
          <a:p>
            <a:r>
              <a:rPr lang="en-US" dirty="0"/>
              <a:t>extension of the </a:t>
            </a:r>
            <a:r>
              <a:rPr lang="en-US" baseline="30000" dirty="0"/>
              <a:t>10</a:t>
            </a:r>
            <a:r>
              <a:rPr lang="en-US" dirty="0"/>
              <a:t>Be “molecule” </a:t>
            </a:r>
            <a:r>
              <a:rPr lang="en-US"/>
              <a:t>was established </a:t>
            </a:r>
            <a:endParaRPr lang="en-US" dirty="0"/>
          </a:p>
          <a:p>
            <a:r>
              <a:rPr lang="en-US" dirty="0"/>
              <a:t>theoretically  (</a:t>
            </a:r>
            <a:r>
              <a:rPr lang="en-US" dirty="0" err="1"/>
              <a:t>M.Lyu</a:t>
            </a:r>
            <a:r>
              <a:rPr lang="en-US" dirty="0"/>
              <a:t> et al., PRC 97 (2018) 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C1DB1B-52E0-482A-A264-F1585CBEDE3F}"/>
              </a:ext>
            </a:extLst>
          </p:cNvPr>
          <p:cNvSpPr txBox="1"/>
          <p:nvPr/>
        </p:nvSpPr>
        <p:spPr>
          <a:xfrm>
            <a:off x="10544537" y="3877517"/>
            <a:ext cx="146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Compact</a:t>
            </a:r>
          </a:p>
          <a:p>
            <a:r>
              <a:rPr lang="en-US" dirty="0"/>
              <a:t>(SM-like) </a:t>
            </a:r>
            <a:r>
              <a:rPr lang="en-US" baseline="30000" dirty="0"/>
              <a:t>10</a:t>
            </a:r>
            <a:r>
              <a:rPr lang="en-US" dirty="0"/>
              <a:t>Be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65432A4-5024-42FC-B971-5236C7218EC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630137" y="3877517"/>
            <a:ext cx="914400" cy="32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3BF9CBA-E40D-4B74-9038-2694E38C8362}"/>
              </a:ext>
            </a:extLst>
          </p:cNvPr>
          <p:cNvSpPr txBox="1"/>
          <p:nvPr/>
        </p:nvSpPr>
        <p:spPr>
          <a:xfrm>
            <a:off x="8542117" y="2463044"/>
            <a:ext cx="1762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Norm. Fact. = 1.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C3B7994-80F3-4B7B-A65C-785CCAE70706}"/>
              </a:ext>
            </a:extLst>
          </p:cNvPr>
          <p:cNvSpPr txBox="1"/>
          <p:nvPr/>
        </p:nvSpPr>
        <p:spPr>
          <a:xfrm>
            <a:off x="279571" y="3155677"/>
            <a:ext cx="53065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Study @ RIKEN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First measurement of TDX in IK  (RIB)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Kinematics include </a:t>
            </a:r>
            <a:r>
              <a:rPr lang="en-US" dirty="0" err="1"/>
              <a:t>recoiless</a:t>
            </a:r>
            <a:r>
              <a:rPr lang="en-US" dirty="0"/>
              <a:t> condition </a:t>
            </a:r>
          </a:p>
          <a:p>
            <a:r>
              <a:rPr lang="en-US" dirty="0"/>
              <a:t>     (</a:t>
            </a:r>
            <a:r>
              <a:rPr lang="en-US" dirty="0" err="1"/>
              <a:t>quasifree</a:t>
            </a:r>
            <a:r>
              <a:rPr lang="en-US" dirty="0"/>
              <a:t> scattering)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Analysis : DWIA Calc. within a microscopic 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THSR cluster WF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AMD (mean field) WF</a:t>
            </a:r>
          </a:p>
          <a:p>
            <a:r>
              <a:rPr lang="en-US" dirty="0"/>
              <a:t>Both predict a 2alpha + 2 neutron in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 “ring” orbit </a:t>
            </a:r>
          </a:p>
          <a:p>
            <a:r>
              <a:rPr lang="en-US" dirty="0"/>
              <a:t>with moderate alpha-extension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</a:t>
            </a:r>
            <a:endParaRPr lang="fr-FR" dirty="0"/>
          </a:p>
        </p:txBody>
      </p:sp>
      <p:pic>
        <p:nvPicPr>
          <p:cNvPr id="1026" name="Picture 2" descr="https://lh4.googleusercontent.com/z5Ss7qMpY5-hfVtIX-l9ZJPkigSKYtE8SWTS2aUKMgsN3QEAc13mBfHYePm6hjergoI7rzWoxmzXrfOL0zlcNgaKeUr9SExKn2OLrZlu_ZX1Ncp83PtbAIo0xoE7o7iSvX3yh4qlX8K9GKZM3JQHbJx508xXWqzSVcCtuOjI_2ykIW5dLl8eWlfonCJnKODLMCcpHw">
            <a:extLst>
              <a:ext uri="{FF2B5EF4-FFF2-40B4-BE49-F238E27FC236}">
                <a16:creationId xmlns:a16="http://schemas.microsoft.com/office/drawing/2014/main" id="{E416EBBF-D176-4E1A-A40D-73F9DDD6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6" y="604238"/>
            <a:ext cx="6035078" cy="215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E8AF559-43E0-447E-BF45-792FBC8BCDDD}"/>
              </a:ext>
            </a:extLst>
          </p:cNvPr>
          <p:cNvSpPr txBox="1"/>
          <p:nvPr/>
        </p:nvSpPr>
        <p:spPr>
          <a:xfrm>
            <a:off x="279571" y="6260409"/>
            <a:ext cx="460497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Interpretation of </a:t>
            </a:r>
            <a:r>
              <a:rPr lang="en-US" b="1" baseline="30000" dirty="0"/>
              <a:t>12,14</a:t>
            </a:r>
            <a:r>
              <a:rPr lang="en-US" b="1" dirty="0"/>
              <a:t>Be(</a:t>
            </a:r>
            <a:r>
              <a:rPr lang="en-US" b="1" dirty="0" err="1"/>
              <a:t>p,p</a:t>
            </a:r>
            <a:r>
              <a:rPr lang="en-US" b="1" dirty="0" err="1">
                <a:latin typeface="Symbol" panose="05050102010706020507" pitchFamily="18" charset="2"/>
              </a:rPr>
              <a:t>a</a:t>
            </a:r>
            <a:r>
              <a:rPr lang="en-US" b="1" dirty="0"/>
              <a:t>) results ongoing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185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B222BD-B526-432A-A0C3-6B66342CC0B8}"/>
              </a:ext>
            </a:extLst>
          </p:cNvPr>
          <p:cNvSpPr/>
          <p:nvPr/>
        </p:nvSpPr>
        <p:spPr>
          <a:xfrm>
            <a:off x="587757" y="854307"/>
            <a:ext cx="5576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600" dirty="0">
                <a:solidFill>
                  <a:srgbClr val="131413"/>
                </a:solidFill>
                <a:latin typeface="Times-Bold"/>
              </a:rPr>
              <a:t>Q. Zhao, Y. Suzuki, J. He, B. Zhou, M. Kimura, EPJA 157 (2021)</a:t>
            </a:r>
          </a:p>
          <a:p>
            <a:r>
              <a:rPr lang="fi-FI" sz="1600" dirty="0">
                <a:solidFill>
                  <a:srgbClr val="131413"/>
                </a:solidFill>
                <a:latin typeface="Times-Bold"/>
              </a:rPr>
              <a:t>AMD calculations using Gogny D1S functional</a:t>
            </a: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A55648-F875-4E9C-920F-67398CC21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78" y="1439082"/>
            <a:ext cx="8076971" cy="2729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AD5771-6997-482D-B20C-011F2252D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48" y="4168132"/>
            <a:ext cx="3467100" cy="26517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7900021-7D3A-4499-BCC9-B81120A4A99D}"/>
              </a:ext>
            </a:extLst>
          </p:cNvPr>
          <p:cNvSpPr txBox="1"/>
          <p:nvPr/>
        </p:nvSpPr>
        <p:spPr>
          <a:xfrm rot="16200000">
            <a:off x="1284514" y="2416628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RWA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ECF909-82DC-48FF-9D81-8BA26C4C9DF6}"/>
              </a:ext>
            </a:extLst>
          </p:cNvPr>
          <p:cNvSpPr txBox="1"/>
          <p:nvPr/>
        </p:nvSpPr>
        <p:spPr>
          <a:xfrm>
            <a:off x="7032171" y="4653843"/>
            <a:ext cx="4172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interpretations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Neutron single-particle configurations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Relationship between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-clustering and </a:t>
            </a:r>
          </a:p>
          <a:p>
            <a:r>
              <a:rPr lang="en-US" dirty="0"/>
              <a:t>      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-threshold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A081AA-1F19-4188-8CE6-B1235FC802AA}"/>
              </a:ext>
            </a:extLst>
          </p:cNvPr>
          <p:cNvSpPr txBox="1"/>
          <p:nvPr/>
        </p:nvSpPr>
        <p:spPr>
          <a:xfrm>
            <a:off x="3059973" y="221795"/>
            <a:ext cx="6208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Clustering and neutron skin in C isotopes</a:t>
            </a:r>
            <a:endParaRPr lang="fr-FR" sz="2800" b="1" i="1" dirty="0"/>
          </a:p>
        </p:txBody>
      </p:sp>
    </p:spTree>
    <p:extLst>
      <p:ext uri="{BB962C8B-B14F-4D97-AF65-F5344CB8AC3E}">
        <p14:creationId xmlns:p14="http://schemas.microsoft.com/office/powerpoint/2010/main" val="339247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9752C8F-9268-4291-98C7-50FD45FFF19F}"/>
              </a:ext>
            </a:extLst>
          </p:cNvPr>
          <p:cNvSpPr txBox="1"/>
          <p:nvPr/>
        </p:nvSpPr>
        <p:spPr>
          <a:xfrm>
            <a:off x="1504099" y="105082"/>
            <a:ext cx="9062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Probing new clustering using knockout and transfer reactions </a:t>
            </a:r>
            <a:endParaRPr lang="fr-FR" sz="2800" dirty="0">
              <a:solidFill>
                <a:srgbClr val="FF006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7B7322-CF8D-4E5B-832A-CA38CA0AC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14" y="1423535"/>
            <a:ext cx="6375334" cy="26890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E2F7AD-D810-4162-ADA7-269480784253}"/>
              </a:ext>
            </a:extLst>
          </p:cNvPr>
          <p:cNvSpPr txBox="1"/>
          <p:nvPr/>
        </p:nvSpPr>
        <p:spPr>
          <a:xfrm>
            <a:off x="5019618" y="806110"/>
            <a:ext cx="714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investigated triton formation at the surface of neutron-rich light nuclei</a:t>
            </a:r>
          </a:p>
          <a:p>
            <a:r>
              <a:rPr lang="en-US" dirty="0"/>
              <a:t>using the surface-peaked </a:t>
            </a:r>
            <a:r>
              <a:rPr lang="en-US" b="1" baseline="30000" dirty="0"/>
              <a:t>14</a:t>
            </a:r>
            <a:r>
              <a:rPr lang="en-US" b="1" dirty="0"/>
              <a:t>Be(</a:t>
            </a:r>
            <a:r>
              <a:rPr lang="en-US" b="1" dirty="0" err="1"/>
              <a:t>p,pt</a:t>
            </a:r>
            <a:r>
              <a:rPr lang="en-US" b="1" dirty="0"/>
              <a:t>)</a:t>
            </a:r>
            <a:r>
              <a:rPr lang="en-US" b="1" baseline="30000" dirty="0"/>
              <a:t>11</a:t>
            </a:r>
            <a:r>
              <a:rPr lang="en-US" b="1" dirty="0"/>
              <a:t>Li </a:t>
            </a:r>
            <a:r>
              <a:rPr lang="en-US" dirty="0"/>
              <a:t>reaction at RIKEN 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B4C9DC0-9356-461E-9957-13D99F69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7" y="1266037"/>
            <a:ext cx="3330207" cy="322409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050216A-A1DE-40BB-A279-4E3341E1F06A}"/>
              </a:ext>
            </a:extLst>
          </p:cNvPr>
          <p:cNvSpPr txBox="1"/>
          <p:nvPr/>
        </p:nvSpPr>
        <p:spPr>
          <a:xfrm>
            <a:off x="626757" y="4490134"/>
            <a:ext cx="365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S.Typel</a:t>
            </a:r>
            <a:r>
              <a:rPr lang="en-US" sz="1600" dirty="0"/>
              <a:t>, J.Phys.Conf.Ser.420,012078(2013)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89632B-311D-4C46-BF0E-F52DF1B2062B}"/>
              </a:ext>
            </a:extLst>
          </p:cNvPr>
          <p:cNvSpPr txBox="1"/>
          <p:nvPr/>
        </p:nvSpPr>
        <p:spPr>
          <a:xfrm>
            <a:off x="626757" y="671331"/>
            <a:ext cx="372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All kind of clusters should be formed </a:t>
            </a:r>
          </a:p>
          <a:p>
            <a:r>
              <a:rPr lang="en-US" b="1" dirty="0">
                <a:solidFill>
                  <a:srgbClr val="7030A0"/>
                </a:solidFill>
              </a:rPr>
              <a:t>At low density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1D5D26-0FD3-4B60-B6C4-F211E997E959}"/>
              </a:ext>
            </a:extLst>
          </p:cNvPr>
          <p:cNvSpPr txBox="1"/>
          <p:nvPr/>
        </p:nvSpPr>
        <p:spPr>
          <a:xfrm>
            <a:off x="600122" y="5078027"/>
            <a:ext cx="39850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ONOKORO project at RIKEN &amp; RCNP</a:t>
            </a:r>
          </a:p>
          <a:p>
            <a:r>
              <a:rPr lang="en-US" sz="2000" dirty="0"/>
              <a:t>(</a:t>
            </a:r>
            <a:r>
              <a:rPr lang="en-US" sz="2000" dirty="0" err="1"/>
              <a:t>T.Uesaka</a:t>
            </a:r>
            <a:r>
              <a:rPr lang="en-US" sz="2000" dirty="0"/>
              <a:t>, </a:t>
            </a:r>
            <a:r>
              <a:rPr lang="en-US" sz="2000" dirty="0" err="1"/>
              <a:t>J.Zenihiro</a:t>
            </a:r>
            <a:r>
              <a:rPr lang="en-US" sz="20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Medium-mass nuclei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TOGAXSI detector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448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9752C8F-9268-4291-98C7-50FD45FFF19F}"/>
              </a:ext>
            </a:extLst>
          </p:cNvPr>
          <p:cNvSpPr txBox="1"/>
          <p:nvPr/>
        </p:nvSpPr>
        <p:spPr>
          <a:xfrm>
            <a:off x="1504099" y="105082"/>
            <a:ext cx="9062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Probing new clustering using knockout and transfer reactions </a:t>
            </a:r>
            <a:endParaRPr lang="fr-FR" sz="2800" dirty="0">
              <a:solidFill>
                <a:srgbClr val="FF006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7B7322-CF8D-4E5B-832A-CA38CA0AC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14" y="1423535"/>
            <a:ext cx="6375334" cy="26890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E2F7AD-D810-4162-ADA7-269480784253}"/>
              </a:ext>
            </a:extLst>
          </p:cNvPr>
          <p:cNvSpPr txBox="1"/>
          <p:nvPr/>
        </p:nvSpPr>
        <p:spPr>
          <a:xfrm>
            <a:off x="5019618" y="806110"/>
            <a:ext cx="714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investigated triton formation at the surface of neutron-rich light nuclei</a:t>
            </a:r>
          </a:p>
          <a:p>
            <a:r>
              <a:rPr lang="en-US" dirty="0"/>
              <a:t>using the surface-peaked </a:t>
            </a:r>
            <a:r>
              <a:rPr lang="en-US" baseline="30000" dirty="0"/>
              <a:t>14</a:t>
            </a:r>
            <a:r>
              <a:rPr lang="en-US" dirty="0"/>
              <a:t>Be(</a:t>
            </a:r>
            <a:r>
              <a:rPr lang="en-US" dirty="0" err="1"/>
              <a:t>p,pt</a:t>
            </a:r>
            <a:r>
              <a:rPr lang="en-US" dirty="0"/>
              <a:t>)</a:t>
            </a:r>
            <a:r>
              <a:rPr lang="en-US" baseline="30000" dirty="0"/>
              <a:t>11</a:t>
            </a:r>
            <a:r>
              <a:rPr lang="en-US" dirty="0"/>
              <a:t>Li reaction at RIKEN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FE540A-A1A3-4D02-87D8-EEE1934AC283}"/>
              </a:ext>
            </a:extLst>
          </p:cNvPr>
          <p:cNvSpPr txBox="1"/>
          <p:nvPr/>
        </p:nvSpPr>
        <p:spPr>
          <a:xfrm>
            <a:off x="302194" y="4968069"/>
            <a:ext cx="4338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At GANIL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Triton at the surface of light n-rich nuclei </a:t>
            </a:r>
          </a:p>
          <a:p>
            <a:r>
              <a:rPr lang="en-US" dirty="0"/>
              <a:t>       could be investigated using (</a:t>
            </a:r>
            <a:r>
              <a:rPr lang="en-US" dirty="0" err="1"/>
              <a:t>p,alpha</a:t>
            </a:r>
            <a:r>
              <a:rPr lang="en-US" dirty="0"/>
              <a:t>) </a:t>
            </a:r>
          </a:p>
          <a:p>
            <a:r>
              <a:rPr lang="en-US" dirty="0"/>
              <a:t>       no RIKEN data for </a:t>
            </a:r>
            <a:r>
              <a:rPr lang="en-US" baseline="30000" dirty="0"/>
              <a:t>10,12</a:t>
            </a:r>
            <a:r>
              <a:rPr lang="en-US" dirty="0"/>
              <a:t>Be(</a:t>
            </a:r>
            <a:r>
              <a:rPr lang="en-US" dirty="0" err="1"/>
              <a:t>p,pt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MUGAST proposal under elaboration</a:t>
            </a:r>
          </a:p>
          <a:p>
            <a:r>
              <a:rPr lang="en-US" dirty="0"/>
              <a:t>      (</a:t>
            </a:r>
            <a:r>
              <a:rPr lang="en-US" dirty="0" err="1"/>
              <a:t>V.Alcindor</a:t>
            </a:r>
            <a:r>
              <a:rPr lang="en-US" dirty="0"/>
              <a:t>, D.B. et al,….)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9F4BE6-DB80-4AA8-9F8F-7D7DC0394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90" y="4283035"/>
            <a:ext cx="3557860" cy="246988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A0E4809-B2CD-4B9A-9C45-C05185365903}"/>
              </a:ext>
            </a:extLst>
          </p:cNvPr>
          <p:cNvSpPr txBox="1"/>
          <p:nvPr/>
        </p:nvSpPr>
        <p:spPr>
          <a:xfrm>
            <a:off x="9666383" y="4965824"/>
            <a:ext cx="223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 sizeable count-rate</a:t>
            </a:r>
          </a:p>
          <a:p>
            <a:r>
              <a:rPr lang="en-US" b="1" dirty="0">
                <a:solidFill>
                  <a:srgbClr val="FF0000"/>
                </a:solidFill>
              </a:rPr>
              <a:t> is observed !</a:t>
            </a:r>
          </a:p>
          <a:p>
            <a:r>
              <a:rPr lang="en-US" dirty="0">
                <a:solidFill>
                  <a:srgbClr val="FF0000"/>
                </a:solidFill>
              </a:rPr>
              <a:t>Still under analysis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8A12710-6ABB-4711-85B2-7B8C370F7C51}"/>
              </a:ext>
            </a:extLst>
          </p:cNvPr>
          <p:cNvSpPr txBox="1"/>
          <p:nvPr/>
        </p:nvSpPr>
        <p:spPr>
          <a:xfrm rot="20392400">
            <a:off x="6964455" y="4984686"/>
            <a:ext cx="1684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Preliminary 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B4C9DC0-9356-461E-9957-13D99F695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7" y="1266037"/>
            <a:ext cx="3330207" cy="322409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050216A-A1DE-40BB-A279-4E3341E1F06A}"/>
              </a:ext>
            </a:extLst>
          </p:cNvPr>
          <p:cNvSpPr txBox="1"/>
          <p:nvPr/>
        </p:nvSpPr>
        <p:spPr>
          <a:xfrm>
            <a:off x="626757" y="4490134"/>
            <a:ext cx="365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S.Typel</a:t>
            </a:r>
            <a:r>
              <a:rPr lang="en-US" sz="1600" dirty="0"/>
              <a:t>, J.Phys.Conf.Ser.420,012078(2013)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89632B-311D-4C46-BF0E-F52DF1B2062B}"/>
              </a:ext>
            </a:extLst>
          </p:cNvPr>
          <p:cNvSpPr txBox="1"/>
          <p:nvPr/>
        </p:nvSpPr>
        <p:spPr>
          <a:xfrm>
            <a:off x="626757" y="671331"/>
            <a:ext cx="372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All kind of clusters should be formed </a:t>
            </a:r>
          </a:p>
          <a:p>
            <a:r>
              <a:rPr lang="en-US" b="1" dirty="0">
                <a:solidFill>
                  <a:srgbClr val="7030A0"/>
                </a:solidFill>
              </a:rPr>
              <a:t>At low density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2B44DF3-8E9F-4231-ADAD-95CB1E956636}"/>
              </a:ext>
            </a:extLst>
          </p:cNvPr>
          <p:cNvSpPr txBox="1"/>
          <p:nvPr/>
        </p:nvSpPr>
        <p:spPr>
          <a:xfrm>
            <a:off x="2299318" y="381739"/>
            <a:ext cx="698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Possible study at LISE with MUGAST-EXOGAM</a:t>
            </a:r>
            <a:endParaRPr lang="fr-FR" sz="2800" b="1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CE301A-8FA3-48F1-A9C1-AF7BF10EA523}"/>
              </a:ext>
            </a:extLst>
          </p:cNvPr>
          <p:cNvSpPr txBox="1"/>
          <p:nvPr/>
        </p:nvSpPr>
        <p:spPr>
          <a:xfrm>
            <a:off x="896645" y="1313895"/>
            <a:ext cx="27442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10,11,12</a:t>
            </a:r>
            <a:r>
              <a:rPr lang="en-US" dirty="0"/>
              <a:t>Be(</a:t>
            </a:r>
            <a:r>
              <a:rPr lang="en-US" dirty="0" err="1"/>
              <a:t>p,</a:t>
            </a:r>
            <a:r>
              <a:rPr lang="en-US" dirty="0" err="1">
                <a:latin typeface="Symbol" panose="05050102010706020507" pitchFamily="18" charset="2"/>
              </a:rPr>
              <a:t>a</a:t>
            </a:r>
            <a:r>
              <a:rPr lang="en-US" dirty="0"/>
              <a:t>)  triton pickup</a:t>
            </a:r>
          </a:p>
          <a:p>
            <a:endParaRPr lang="en-US" dirty="0"/>
          </a:p>
          <a:p>
            <a:r>
              <a:rPr lang="en-US" dirty="0"/>
              <a:t>Residues : </a:t>
            </a:r>
            <a:r>
              <a:rPr lang="en-US" baseline="30000" dirty="0"/>
              <a:t>7,8,9</a:t>
            </a:r>
            <a:r>
              <a:rPr lang="en-US" dirty="0"/>
              <a:t>Li </a:t>
            </a:r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4A7BD39-B5FD-426F-B889-CBC9E00DF676}"/>
              </a:ext>
            </a:extLst>
          </p:cNvPr>
          <p:cNvGrpSpPr/>
          <p:nvPr/>
        </p:nvGrpSpPr>
        <p:grpSpPr>
          <a:xfrm>
            <a:off x="4539384" y="1393794"/>
            <a:ext cx="6255863" cy="4751538"/>
            <a:chOff x="650965" y="399545"/>
            <a:chExt cx="7772400" cy="593698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4123CC4-B6EB-4BA1-A2C0-2CAD6FD9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965" y="399545"/>
              <a:ext cx="7772400" cy="5936989"/>
            </a:xfrm>
            <a:prstGeom prst="rect">
              <a:avLst/>
            </a:prstGeom>
          </p:spPr>
        </p:pic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294D10F6-5704-4C1E-BDE2-E47455E958CD}"/>
                </a:ext>
              </a:extLst>
            </p:cNvPr>
            <p:cNvSpPr txBox="1"/>
            <p:nvPr/>
          </p:nvSpPr>
          <p:spPr>
            <a:xfrm>
              <a:off x="4185947" y="4032069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alpha</a:t>
              </a: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3C07305D-35B9-4044-80AF-C3E7B7AFFE31}"/>
                </a:ext>
              </a:extLst>
            </p:cNvPr>
            <p:cNvSpPr txBox="1"/>
            <p:nvPr/>
          </p:nvSpPr>
          <p:spPr>
            <a:xfrm>
              <a:off x="2882537" y="3368039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aseline="30000" dirty="0"/>
                <a:t>9</a:t>
              </a:r>
              <a:r>
                <a:rPr lang="en-GB" dirty="0"/>
                <a:t>Li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8CD6E7C-FE12-4495-9AE1-823A7A3A6218}"/>
              </a:ext>
            </a:extLst>
          </p:cNvPr>
          <p:cNvSpPr txBox="1"/>
          <p:nvPr/>
        </p:nvSpPr>
        <p:spPr>
          <a:xfrm>
            <a:off x="914398" y="2672179"/>
            <a:ext cx="2714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Simulations and count-rate</a:t>
            </a:r>
          </a:p>
          <a:p>
            <a:r>
              <a:rPr lang="en-US" dirty="0"/>
              <a:t>estimates undergoing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022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631</Words>
  <Application>Microsoft Office PowerPoint</Application>
  <PresentationFormat>Grand écran</PresentationFormat>
  <Paragraphs>103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Times-Bold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Beaumel</dc:creator>
  <cp:lastModifiedBy>Didier Beaumel</cp:lastModifiedBy>
  <cp:revision>23</cp:revision>
  <dcterms:created xsi:type="dcterms:W3CDTF">2022-09-23T14:17:44Z</dcterms:created>
  <dcterms:modified xsi:type="dcterms:W3CDTF">2022-09-30T15:21:24Z</dcterms:modified>
</cp:coreProperties>
</file>