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xlsx" ContentType="application/vnd.openxmlformats-officedocument.spreadsheetml.sheet"/>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3"/>
  </p:notesMasterIdLst>
  <p:sldIdLst>
    <p:sldId id="257" r:id="rId4"/>
    <p:sldId id="258" r:id="rId5"/>
    <p:sldId id="259" r:id="rId6"/>
    <p:sldId id="260" r:id="rId7"/>
    <p:sldId id="261" r:id="rId8"/>
    <p:sldId id="262" r:id="rId9"/>
    <p:sldId id="269" r:id="rId10"/>
    <p:sldId id="270"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IN"/>
  <c:style val="26"/>
  <c:chart>
    <c:view3D>
      <c:rotX val="30"/>
      <c:hPercent val="50"/>
      <c:depthPercent val="100"/>
      <c:perspective val="30"/>
    </c:view3D>
    <c:plotArea>
      <c:layout>
        <c:manualLayout>
          <c:layoutTarget val="inner"/>
          <c:xMode val="edge"/>
          <c:yMode val="edge"/>
          <c:x val="1.1711726218271833E-3"/>
          <c:y val="0.16578725939722253"/>
          <c:w val="0.71714774916939061"/>
          <c:h val="0.8288151189308941"/>
        </c:manualLayout>
      </c:layout>
      <c:pie3DChart>
        <c:varyColors val="1"/>
      </c:pie3DChart>
    </c:plotArea>
    <c:plotVisOnly val="1"/>
  </c:chart>
  <c:txPr>
    <a:bodyPr/>
    <a:lstStyle/>
    <a:p>
      <a:pPr>
        <a:defRPr sz="1800"/>
      </a:pPr>
      <a:endParaRPr lang="en-US"/>
    </a:p>
  </c:txPr>
  <c:externalData r:id="rId1"/>
  <c:userShapes r:id="rId2"/>
</c:chartSpace>
</file>

<file path=ppt/drawings/_rels/drawing1.xml.rels><?xml version="1.0" encoding="UTF-8" standalone="yes"?>
<Relationships xmlns="http://schemas.openxmlformats.org/package/2006/relationships"><Relationship Id="rId1" Type="http://schemas.openxmlformats.org/officeDocument/2006/relationships/image" Target="../media/image6.jpeg"/></Relationships>
</file>

<file path=ppt/drawings/drawing1.xml><?xml version="1.0" encoding="utf-8"?>
<c:userShapes xmlns:c="http://schemas.openxmlformats.org/drawingml/2006/chart">
  <cdr:relSizeAnchor xmlns:cdr="http://schemas.openxmlformats.org/drawingml/2006/chartDrawing">
    <cdr:from>
      <cdr:x>0.06688</cdr:x>
      <cdr:y>0.01473</cdr:y>
    </cdr:from>
    <cdr:to>
      <cdr:x>0.89623</cdr:x>
      <cdr:y>0.95582</cdr:y>
    </cdr:to>
    <cdr:pic>
      <cdr:nvPicPr>
        <cdr:cNvPr id="2" name="Picture 1" descr="testControlPoints.jpg"/>
        <cdr:cNvPicPr>
          <a:picLocks xmlns:a="http://schemas.openxmlformats.org/drawingml/2006/main" noChangeAspect="1"/>
        </cdr:cNvPicPr>
      </cdr:nvPicPr>
      <cdr:blipFill>
        <a:blip xmlns:a="http://schemas.openxmlformats.org/drawingml/2006/main" xmlns:r="http://schemas.openxmlformats.org/officeDocument/2006/relationships" r:embed="rId1"/>
        <a:srcRect xmlns:a="http://schemas.openxmlformats.org/drawingml/2006/main" l="11131" t="10309" r="24865" b="24892"/>
        <a:stretch xmlns:a="http://schemas.openxmlformats.org/drawingml/2006/main">
          <a:fillRect/>
        </a:stretch>
      </cdr:blipFill>
      <cdr:spPr>
        <a:xfrm xmlns:a="http://schemas.openxmlformats.org/drawingml/2006/main">
          <a:off x="611560" y="72008"/>
          <a:ext cx="7583526" cy="4601468"/>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04CC63-BB92-4D14-86D8-8EB0869CFDC9}" type="datetimeFigureOut">
              <a:rPr lang="en-US" smtClean="0"/>
              <a:pPr/>
              <a:t>12/18/2016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4DF169-4C40-4DBA-899F-37A0542CE6F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12/18/2016 11:58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12/18/2016 11:58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12/19/2016 12:09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12/19/2016 12:36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12/18/2016 11:58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ideo" Target="file:///C:\Users\Bhairavi\Desktop\15-12\new_easy3.mp4.avi"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video" Target="file:///C:\Users\Bhairavi\Desktop\15-12\new_medium2test3.mp4.avi"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8090222" cy="1523495"/>
          </a:xfrm>
        </p:spPr>
        <p:txBody>
          <a:bodyPr/>
          <a:lstStyle/>
          <a:p>
            <a:r>
              <a:rPr lang="en-US" dirty="0" smtClean="0"/>
              <a:t>Project 4B – Face Replacement</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b="1" dirty="0" smtClean="0"/>
              <a:t>Group 15</a:t>
            </a:r>
            <a:endParaRPr lang="en-US" b="1" dirty="0" smtClean="0"/>
          </a:p>
          <a:p>
            <a:r>
              <a:rPr lang="en-US" dirty="0" smtClean="0"/>
              <a:t>- </a:t>
            </a:r>
            <a:r>
              <a:rPr lang="en-US" dirty="0" err="1" smtClean="0"/>
              <a:t>Harshal</a:t>
            </a:r>
            <a:r>
              <a:rPr lang="en-US" dirty="0" smtClean="0"/>
              <a:t> </a:t>
            </a:r>
            <a:r>
              <a:rPr lang="en-US" dirty="0" err="1" smtClean="0"/>
              <a:t>Godhia</a:t>
            </a:r>
            <a:endParaRPr lang="en-US" dirty="0" smtClean="0"/>
          </a:p>
          <a:p>
            <a:r>
              <a:rPr lang="en-US" dirty="0" smtClean="0"/>
              <a:t>- </a:t>
            </a:r>
            <a:r>
              <a:rPr lang="en-US" dirty="0" err="1" smtClean="0"/>
              <a:t>Bhairavi</a:t>
            </a:r>
            <a:r>
              <a:rPr lang="en-US" dirty="0" smtClean="0"/>
              <a:t> Mehta</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819987"/>
            <a:ext cx="8382000" cy="664797"/>
          </a:xfrm>
        </p:spPr>
        <p:txBody>
          <a:bodyPr/>
          <a:lstStyle/>
          <a:p>
            <a:r>
              <a:rPr lang="en-US" dirty="0" smtClean="0"/>
              <a:t>Approach</a:t>
            </a:r>
            <a:endParaRPr lang="en-US" dirty="0"/>
          </a:p>
        </p:txBody>
      </p:sp>
      <p:sp>
        <p:nvSpPr>
          <p:cNvPr id="3" name="Text Placeholder 2"/>
          <p:cNvSpPr>
            <a:spLocks noGrp="1"/>
          </p:cNvSpPr>
          <p:nvPr>
            <p:ph type="body" sz="quarter" idx="10"/>
          </p:nvPr>
        </p:nvSpPr>
        <p:spPr>
          <a:xfrm>
            <a:off x="323528" y="1772816"/>
            <a:ext cx="8496944" cy="4752528"/>
          </a:xfrm>
        </p:spPr>
        <p:txBody>
          <a:bodyPr>
            <a:normAutofit lnSpcReduction="10000"/>
          </a:bodyPr>
          <a:lstStyle/>
          <a:p>
            <a:r>
              <a:rPr lang="en-US" dirty="0" smtClean="0"/>
              <a:t>Facial </a:t>
            </a:r>
            <a:r>
              <a:rPr lang="en-US" dirty="0" smtClean="0"/>
              <a:t>f</a:t>
            </a:r>
            <a:r>
              <a:rPr lang="en-US" dirty="0" smtClean="0"/>
              <a:t>eature </a:t>
            </a:r>
            <a:r>
              <a:rPr lang="en-US" dirty="0" smtClean="0"/>
              <a:t>e</a:t>
            </a:r>
            <a:r>
              <a:rPr lang="en-US" dirty="0" smtClean="0"/>
              <a:t>xtraction using HOG features</a:t>
            </a:r>
          </a:p>
          <a:p>
            <a:r>
              <a:rPr lang="en-US" dirty="0" smtClean="0"/>
              <a:t>Build </a:t>
            </a:r>
            <a:r>
              <a:rPr lang="en-US" dirty="0" smtClean="0"/>
              <a:t>c</a:t>
            </a:r>
            <a:r>
              <a:rPr lang="en-US" dirty="0" smtClean="0"/>
              <a:t>odebook from training images</a:t>
            </a:r>
            <a:endParaRPr lang="en-US" dirty="0" smtClean="0"/>
          </a:p>
          <a:p>
            <a:r>
              <a:rPr lang="en-US" dirty="0" smtClean="0"/>
              <a:t>Face Detection : </a:t>
            </a:r>
            <a:r>
              <a:rPr lang="en-US" dirty="0" err="1" smtClean="0"/>
              <a:t>vision.CascadeObjectDetector</a:t>
            </a:r>
            <a:r>
              <a:rPr lang="en-US" dirty="0" smtClean="0"/>
              <a:t>()</a:t>
            </a:r>
          </a:p>
          <a:p>
            <a:r>
              <a:rPr lang="en-US" dirty="0" smtClean="0"/>
              <a:t>Face Tracking : KLT algorithm</a:t>
            </a:r>
            <a:endParaRPr lang="en-US" dirty="0" smtClean="0"/>
          </a:p>
          <a:p>
            <a:r>
              <a:rPr lang="en-US" dirty="0" smtClean="0"/>
              <a:t>Facial feature </a:t>
            </a:r>
            <a:r>
              <a:rPr lang="en-US" dirty="0" smtClean="0"/>
              <a:t>d</a:t>
            </a:r>
            <a:r>
              <a:rPr lang="en-US" dirty="0" smtClean="0"/>
              <a:t>etection using Voting method to obtain the control points for the eyes, nose and mouth</a:t>
            </a:r>
            <a:endParaRPr lang="en-US" dirty="0" smtClean="0"/>
          </a:p>
          <a:p>
            <a:r>
              <a:rPr lang="en-US" dirty="0" smtClean="0"/>
              <a:t>TPS warping using the corresponding control points</a:t>
            </a:r>
          </a:p>
          <a:p>
            <a:r>
              <a:rPr lang="en-US" dirty="0" smtClean="0"/>
              <a:t>Poisson Image Editing </a:t>
            </a:r>
            <a:endParaRPr lang="en-US" dirty="0" smtClean="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283968" y="1905000"/>
            <a:ext cx="4479032" cy="4260304"/>
          </a:xfrm>
        </p:spPr>
        <p:txBody>
          <a:bodyPr>
            <a:normAutofit lnSpcReduction="10000"/>
          </a:bodyPr>
          <a:lstStyle/>
          <a:p>
            <a:r>
              <a:rPr lang="en-US" sz="2800" dirty="0" err="1" smtClean="0"/>
              <a:t>Eg</a:t>
            </a:r>
            <a:r>
              <a:rPr lang="en-US" sz="2800" dirty="0" smtClean="0"/>
              <a:t>. of </a:t>
            </a:r>
            <a:r>
              <a:rPr lang="en-US" sz="2800" dirty="0" smtClean="0"/>
              <a:t>a </a:t>
            </a:r>
            <a:r>
              <a:rPr lang="en-US" sz="2800" dirty="0" smtClean="0"/>
              <a:t>codebook entry</a:t>
            </a:r>
          </a:p>
          <a:p>
            <a:pPr>
              <a:buNone/>
            </a:pPr>
            <a:r>
              <a:rPr lang="en-US" sz="2800" dirty="0" smtClean="0"/>
              <a:t> </a:t>
            </a:r>
            <a:r>
              <a:rPr lang="en-US" sz="2800" dirty="0" smtClean="0"/>
              <a:t> [</a:t>
            </a:r>
            <a:r>
              <a:rPr lang="en-US" sz="2800" dirty="0" err="1" smtClean="0"/>
              <a:t>x,y,HOGfeatureVector,Nose</a:t>
            </a:r>
            <a:r>
              <a:rPr lang="en-US" sz="2800" dirty="0" smtClean="0"/>
              <a:t>]</a:t>
            </a:r>
          </a:p>
          <a:p>
            <a:pPr>
              <a:buNone/>
            </a:pPr>
            <a:endParaRPr lang="en-US" sz="2800" dirty="0" smtClean="0"/>
          </a:p>
          <a:p>
            <a:pPr>
              <a:buFont typeface="Wingdings" pitchFamily="2" charset="2"/>
              <a:buChar char="Ø"/>
            </a:pPr>
            <a:r>
              <a:rPr lang="en-US" sz="2800" dirty="0" smtClean="0"/>
              <a:t>(</a:t>
            </a:r>
            <a:r>
              <a:rPr lang="en-US" sz="2800" dirty="0" err="1" smtClean="0"/>
              <a:t>x,y</a:t>
            </a:r>
            <a:r>
              <a:rPr lang="en-US" sz="2800" dirty="0" smtClean="0"/>
              <a:t>) are the x and y coordinates of the point at which the feature vector has been computed</a:t>
            </a:r>
          </a:p>
          <a:p>
            <a:pPr>
              <a:buFont typeface="Wingdings" pitchFamily="2" charset="2"/>
              <a:buChar char="Ø"/>
            </a:pPr>
            <a:r>
              <a:rPr lang="en-US" sz="2800" dirty="0" smtClean="0"/>
              <a:t>HOG is the 1xk feature vector at (</a:t>
            </a:r>
            <a:r>
              <a:rPr lang="en-US" sz="2800" dirty="0" err="1" smtClean="0"/>
              <a:t>x,y</a:t>
            </a:r>
            <a:r>
              <a:rPr lang="en-US" sz="2800" dirty="0" smtClean="0"/>
              <a:t>)</a:t>
            </a:r>
          </a:p>
          <a:p>
            <a:pPr>
              <a:buFont typeface="Wingdings" pitchFamily="2" charset="2"/>
              <a:buChar char="Ø"/>
            </a:pPr>
            <a:r>
              <a:rPr lang="en-US" sz="2800" dirty="0" smtClean="0"/>
              <a:t>Nose is the label of the feature</a:t>
            </a:r>
            <a:endParaRPr lang="en-US" sz="2800" dirty="0" smtClean="0"/>
          </a:p>
          <a:p>
            <a:pPr>
              <a:buNone/>
            </a:pPr>
            <a:endParaRPr lang="en-US" sz="2400" dirty="0" smtClean="0"/>
          </a:p>
          <a:p>
            <a:pPr>
              <a:buNone/>
            </a:pPr>
            <a:endParaRPr lang="en-US" sz="2800" dirty="0" smtClean="0"/>
          </a:p>
        </p:txBody>
      </p:sp>
      <p:sp>
        <p:nvSpPr>
          <p:cNvPr id="4" name="Title 1"/>
          <p:cNvSpPr txBox="1">
            <a:spLocks/>
          </p:cNvSpPr>
          <p:nvPr/>
        </p:nvSpPr>
        <p:spPr>
          <a:xfrm>
            <a:off x="438472" y="908720"/>
            <a:ext cx="8382000" cy="664797"/>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lang="en-US" sz="4800"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cs typeface="Arial" charset="0"/>
              </a:rPr>
              <a:t>HOG </a:t>
            </a:r>
            <a:r>
              <a:rPr lang="en-US" sz="4800"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cs typeface="Arial" charset="0"/>
              </a:rPr>
              <a:t>F</a:t>
            </a:r>
            <a:r>
              <a:rPr lang="en-US" sz="4800"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cs typeface="Arial" charset="0"/>
              </a:rPr>
              <a:t>eature </a:t>
            </a:r>
            <a:r>
              <a:rPr lang="en-US" sz="4800"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cs typeface="Arial" charset="0"/>
              </a:rPr>
              <a:t>E</a:t>
            </a:r>
            <a:r>
              <a:rPr lang="en-US" sz="4800"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cs typeface="Arial" charset="0"/>
              </a:rPr>
              <a:t>xtraction</a:t>
            </a:r>
            <a:endParaRPr kumimoji="0" lang="en-US" sz="4800" b="0" i="0" u="none" strike="noStrike" kern="1200" cap="none" spc="-150" normalizeH="0" baseline="0" noProof="0" dirty="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uLnTx/>
              <a:uFillTx/>
              <a:latin typeface="+mj-lt"/>
              <a:ea typeface="+mn-ea"/>
              <a:cs typeface="Arial" charset="0"/>
            </a:endParaRPr>
          </a:p>
        </p:txBody>
      </p:sp>
      <p:pic>
        <p:nvPicPr>
          <p:cNvPr id="6" name="Picture 5" descr="HOGfeature.jpg"/>
          <p:cNvPicPr>
            <a:picLocks noChangeAspect="1"/>
          </p:cNvPicPr>
          <p:nvPr/>
        </p:nvPicPr>
        <p:blipFill>
          <a:blip r:embed="rId3" cstate="print"/>
          <a:srcRect l="20432" t="7714" r="20129" b="17073"/>
          <a:stretch>
            <a:fillRect/>
          </a:stretch>
        </p:blipFill>
        <p:spPr>
          <a:xfrm>
            <a:off x="611560" y="2060848"/>
            <a:ext cx="3240360" cy="3949189"/>
          </a:xfrm>
          <a:prstGeom prst="rect">
            <a:avLst/>
          </a:prstGeom>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908720"/>
            <a:ext cx="8583488" cy="1329595"/>
          </a:xfrm>
        </p:spPr>
        <p:txBody>
          <a:bodyPr/>
          <a:lstStyle/>
          <a:p>
            <a:r>
              <a:rPr lang="en-US" dirty="0" smtClean="0"/>
              <a:t>Facial Feature Detection using Voting</a:t>
            </a:r>
            <a:endParaRPr lang="en-US" dirty="0"/>
          </a:p>
        </p:txBody>
      </p:sp>
      <p:sp>
        <p:nvSpPr>
          <p:cNvPr id="4" name="Text Placeholder 2"/>
          <p:cNvSpPr txBox="1">
            <a:spLocks/>
          </p:cNvSpPr>
          <p:nvPr/>
        </p:nvSpPr>
        <p:spPr>
          <a:xfrm>
            <a:off x="323528" y="1772816"/>
            <a:ext cx="8496944" cy="4752528"/>
          </a:xfrm>
          <a:prstGeom prst="rect">
            <a:avLst/>
          </a:prstGeom>
        </p:spPr>
        <p:txBody>
          <a:bodyPr>
            <a:normAutofit fontScale="77500" lnSpcReduction="20000"/>
          </a:bodyPr>
          <a:lstStyle/>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r>
              <a:rPr lang="en-US" sz="3200" dirty="0" smtClean="0"/>
              <a:t>Compute the size of the sliding window         </a:t>
            </a:r>
            <a:r>
              <a:rPr lang="en-US" sz="2400" noProof="0" dirty="0" smtClean="0"/>
              <a:t>(</a:t>
            </a:r>
            <a:r>
              <a:rPr lang="en-US" sz="2400" noProof="0" dirty="0" err="1" smtClean="0"/>
              <a:t>bounding_box</a:t>
            </a:r>
            <a:r>
              <a:rPr lang="en-US" sz="2400" dirty="0" smtClean="0"/>
              <a:t>_</a:t>
            </a:r>
            <a:r>
              <a:rPr lang="en-US" sz="2400" noProof="0" dirty="0" err="1" smtClean="0"/>
              <a:t>test_size</a:t>
            </a:r>
            <a:r>
              <a:rPr lang="en-US" sz="2400" noProof="0" dirty="0" smtClean="0"/>
              <a:t>)*(</a:t>
            </a:r>
            <a:r>
              <a:rPr lang="en-US" sz="2400" noProof="0" dirty="0" err="1" smtClean="0"/>
              <a:t>cell_train</a:t>
            </a:r>
            <a:r>
              <a:rPr lang="en-US" sz="2400" dirty="0" smtClean="0"/>
              <a:t>_</a:t>
            </a:r>
            <a:r>
              <a:rPr lang="en-US" sz="2400" noProof="0" dirty="0" smtClean="0"/>
              <a:t>size)/(</a:t>
            </a:r>
            <a:r>
              <a:rPr lang="en-US" sz="2400" noProof="0" dirty="0" err="1" smtClean="0"/>
              <a:t>bounding_box_train_size</a:t>
            </a:r>
            <a:r>
              <a:rPr lang="en-US" sz="2400" noProof="0" dirty="0" smtClean="0"/>
              <a:t>)  </a:t>
            </a: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r>
              <a:rPr lang="en-US" sz="3200" noProof="0" dirty="0" smtClean="0"/>
              <a:t>Find top k matches in the codebook for each patch in the test image using Chi-square distance</a:t>
            </a:r>
          </a:p>
          <a:p>
            <a:pPr marL="396875" marR="0" lvl="0" indent="-396875" algn="l" defTabSz="914363" rtl="0" eaLnBrk="1" fontAlgn="auto" latinLnBrk="0" hangingPunct="1">
              <a:lnSpc>
                <a:spcPct val="9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r>
              <a:rPr lang="en-US" sz="3200" dirty="0" smtClean="0"/>
              <a:t>Compute position of each feature from the current patch and add this score at that position</a:t>
            </a: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r>
              <a:rPr lang="en-US" sz="3200" dirty="0" smtClean="0"/>
              <a:t>Blur the 5*5  patch at this computed position using a 5*5 </a:t>
            </a:r>
            <a:r>
              <a:rPr lang="en-US" sz="3200" dirty="0" err="1" smtClean="0"/>
              <a:t>g</a:t>
            </a:r>
            <a:r>
              <a:rPr lang="en-US" sz="3200" dirty="0" err="1" smtClean="0"/>
              <a:t>aussian</a:t>
            </a:r>
            <a:r>
              <a:rPr lang="en-US" sz="3200" dirty="0" smtClean="0"/>
              <a:t> filter with sigma=0.5</a:t>
            </a: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endParaRPr lang="en-US" sz="3200" dirty="0" smtClean="0"/>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r>
              <a:rPr lang="en-US" sz="3200" dirty="0" smtClean="0"/>
              <a:t> </a:t>
            </a:r>
            <a:r>
              <a:rPr lang="en-US" sz="3200" dirty="0" smtClean="0"/>
              <a:t>Threshold the voting scores above the mean of the scores and then select the </a:t>
            </a:r>
            <a:r>
              <a:rPr lang="en-US" sz="3200" dirty="0" err="1" smtClean="0"/>
              <a:t>centroid</a:t>
            </a:r>
            <a:r>
              <a:rPr lang="en-US" sz="3200" dirty="0" smtClean="0"/>
              <a:t> of the remaining positions as the location of the corresponding feature</a:t>
            </a: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endParaRPr lang="en-US" sz="3200" dirty="0" smtClean="0"/>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endParaRPr lang="en-US" sz="3200" dirty="0" smtClean="0"/>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nvGraphicFramePr>
        <p:xfrm>
          <a:off x="0" y="1700808"/>
          <a:ext cx="9144000" cy="4889499"/>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1"/>
          <p:cNvSpPr>
            <a:spLocks noGrp="1"/>
          </p:cNvSpPr>
          <p:nvPr>
            <p:ph type="title"/>
          </p:nvPr>
        </p:nvSpPr>
        <p:spPr>
          <a:xfrm>
            <a:off x="251520" y="908720"/>
            <a:ext cx="8583488" cy="1329595"/>
          </a:xfrm>
        </p:spPr>
        <p:txBody>
          <a:bodyPr/>
          <a:lstStyle/>
          <a:p>
            <a:r>
              <a:rPr lang="en-US" dirty="0" smtClean="0"/>
              <a:t>Facial Feature Detection using Voting</a:t>
            </a:r>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51520" y="908720"/>
            <a:ext cx="8583488" cy="664797"/>
          </a:xfrm>
        </p:spPr>
        <p:txBody>
          <a:bodyPr/>
          <a:lstStyle/>
          <a:p>
            <a:r>
              <a:rPr lang="en-US" dirty="0" smtClean="0"/>
              <a:t>TPS Warping &amp; Poisson Image Editing</a:t>
            </a:r>
            <a:endParaRPr lang="en-US" dirty="0"/>
          </a:p>
        </p:txBody>
      </p:sp>
      <p:pic>
        <p:nvPicPr>
          <p:cNvPr id="6" name="Picture 5" descr="faceReplacement.png"/>
          <p:cNvPicPr>
            <a:picLocks noChangeAspect="1"/>
          </p:cNvPicPr>
          <p:nvPr/>
        </p:nvPicPr>
        <p:blipFill>
          <a:blip r:embed="rId3" cstate="print"/>
          <a:stretch>
            <a:fillRect/>
          </a:stretch>
        </p:blipFill>
        <p:spPr>
          <a:xfrm>
            <a:off x="3131840" y="2708920"/>
            <a:ext cx="5666636" cy="3168352"/>
          </a:xfrm>
          <a:prstGeom prst="rect">
            <a:avLst/>
          </a:prstGeom>
        </p:spPr>
      </p:pic>
      <p:pic>
        <p:nvPicPr>
          <p:cNvPr id="7" name="Picture 6" descr="replacement_image.png"/>
          <p:cNvPicPr>
            <a:picLocks noChangeAspect="1"/>
          </p:cNvPicPr>
          <p:nvPr/>
        </p:nvPicPr>
        <p:blipFill>
          <a:blip r:embed="rId4" cstate="print"/>
          <a:stretch>
            <a:fillRect/>
          </a:stretch>
        </p:blipFill>
        <p:spPr>
          <a:xfrm>
            <a:off x="683568" y="2780928"/>
            <a:ext cx="1983889" cy="2952328"/>
          </a:xfrm>
          <a:prstGeom prst="rect">
            <a:avLst/>
          </a:prstGeom>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836712"/>
            <a:ext cx="8382000" cy="664797"/>
          </a:xfrm>
        </p:spPr>
        <p:txBody>
          <a:bodyPr/>
          <a:lstStyle/>
          <a:p>
            <a:r>
              <a:rPr lang="en-IN" dirty="0" smtClean="0"/>
              <a:t>Results</a:t>
            </a:r>
            <a:endParaRPr lang="en-IN" dirty="0"/>
          </a:p>
        </p:txBody>
      </p:sp>
      <p:pic>
        <p:nvPicPr>
          <p:cNvPr id="4" name="new_easy3.mp4.avi">
            <a:hlinkClick r:id="" action="ppaction://media"/>
          </p:cNvPr>
          <p:cNvPicPr>
            <a:picLocks noRot="1" noChangeAspect="1"/>
          </p:cNvPicPr>
          <p:nvPr>
            <a:videoFile r:link="rId1"/>
          </p:nvPr>
        </p:nvPicPr>
        <p:blipFill>
          <a:blip r:embed="rId3" cstate="print"/>
          <a:stretch>
            <a:fillRect/>
          </a:stretch>
        </p:blipFill>
        <p:spPr>
          <a:xfrm>
            <a:off x="539552" y="1763815"/>
            <a:ext cx="8208912" cy="4617513"/>
          </a:xfrm>
          <a:prstGeom prst="rect">
            <a:avLst/>
          </a:prstGeom>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836712"/>
            <a:ext cx="8382000" cy="664797"/>
          </a:xfrm>
        </p:spPr>
        <p:txBody>
          <a:bodyPr/>
          <a:lstStyle/>
          <a:p>
            <a:r>
              <a:rPr lang="en-IN" dirty="0" smtClean="0"/>
              <a:t>Results</a:t>
            </a:r>
            <a:endParaRPr lang="en-IN" dirty="0"/>
          </a:p>
        </p:txBody>
      </p:sp>
      <p:pic>
        <p:nvPicPr>
          <p:cNvPr id="5" name="new_medium2test3.mp4.avi">
            <a:hlinkClick r:id="" action="ppaction://media"/>
          </p:cNvPr>
          <p:cNvPicPr>
            <a:picLocks noRot="1" noChangeAspect="1"/>
          </p:cNvPicPr>
          <p:nvPr>
            <a:videoFile r:link="rId1"/>
          </p:nvPr>
        </p:nvPicPr>
        <p:blipFill>
          <a:blip r:embed="rId3" cstate="print"/>
          <a:stretch>
            <a:fillRect/>
          </a:stretch>
        </p:blipFill>
        <p:spPr>
          <a:xfrm>
            <a:off x="467544" y="1628800"/>
            <a:ext cx="8308754" cy="4673674"/>
          </a:xfrm>
          <a:prstGeom prst="rect">
            <a:avLst/>
          </a:prstGeom>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4" name="Text Placeholder 3"/>
          <p:cNvSpPr>
            <a:spLocks noGrp="1"/>
          </p:cNvSpPr>
          <p:nvPr>
            <p:ph type="body" sz="quarter" idx="10"/>
          </p:nvPr>
        </p:nvSpPr>
        <p:spPr>
          <a:xfrm>
            <a:off x="2051720" y="2564904"/>
            <a:ext cx="7690114" cy="1384994"/>
          </a:xfrm>
        </p:spPr>
        <p:txBody>
          <a:bodyPr/>
          <a:lstStyle/>
          <a:p>
            <a:r>
              <a:rPr lang="en-US" dirty="0" smtClean="0"/>
              <a:t>Thank You</a:t>
            </a:r>
            <a:endParaRPr 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White Template with magenta-blue Segoe">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C9C993E-98BE-4E44-9417-25459555036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1_White Template with magenta-blue Segoe</Template>
  <TotalTime>125</TotalTime>
  <Words>734</Words>
  <Application>Microsoft Office PowerPoint</Application>
  <PresentationFormat>On-screen Show (4:3)</PresentationFormat>
  <Paragraphs>58</Paragraphs>
  <Slides>9</Slides>
  <Notes>7</Notes>
  <HiddenSlides>0</HiddenSlides>
  <MMClips>2</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1_White Template with magenta-blue Segoe</vt:lpstr>
      <vt:lpstr>White with Courier font for code slides</vt:lpstr>
      <vt:lpstr>Project 4B – Face Replacement</vt:lpstr>
      <vt:lpstr>Approach</vt:lpstr>
      <vt:lpstr>Slide 3</vt:lpstr>
      <vt:lpstr>Facial Feature Detection using Voting</vt:lpstr>
      <vt:lpstr>Facial Feature Detection using Voting</vt:lpstr>
      <vt:lpstr>TPS Warping &amp; Poisson Image Editing</vt:lpstr>
      <vt:lpstr>Results</vt:lpstr>
      <vt:lpstr>Results</vt:lpstr>
      <vt:lpstr>Slide 9</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4B – Face Replacement</dc:title>
  <dc:creator>Bhairavi</dc:creator>
  <cp:lastModifiedBy>Bhairavi</cp:lastModifiedBy>
  <cp:revision>24</cp:revision>
  <dcterms:created xsi:type="dcterms:W3CDTF">2016-12-19T04:58:15Z</dcterms:created>
  <dcterms:modified xsi:type="dcterms:W3CDTF">2016-12-19T07:03:49Z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TC102867879990</vt:lpwstr>
  </property>
</Properties>
</file>