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4D0862A-6E2A-4498-A1F8-C82BBDB1F07D}">
  <a:tblStyle styleId="{24D0862A-6E2A-4498-A1F8-C82BBDB1F07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4b5e2cef6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4b5e2cef6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4b5e2cef6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4b5e2cef6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4b5e2cef6_2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4b5e2cef6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4b5e2cef6_2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4b5e2cef6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4b5e2cef6_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4b5e2cef6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4b5e2cef6_2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4b5e2cef6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4b5e2cef6_2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4b5e2cef6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4b5e2cef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4b5e2cef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4b5e2cef6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4b5e2cef6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4b5e2cef6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4b5e2cef6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4b5e2cef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4b5e2cef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4b5e2cef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4b5e2cef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4b5e2cef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4b5e2cef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4b5e2cef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4b5e2cef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4b5e2cef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4b5e2cef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4b5e2cef6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4b5e2cef6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4b5e2cef6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4b5e2cef6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4b5e2cef6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4b5e2cef6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ata.go.kr/data/15045503/fileData.d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888850" y="1929600"/>
            <a:ext cx="3366300" cy="12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인</a:t>
            </a:r>
            <a:r>
              <a:rPr lang="ko" sz="2500"/>
              <a:t>천 지하철 전력 사용량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분석하기</a:t>
            </a:r>
            <a:endParaRPr sz="2500"/>
          </a:p>
        </p:txBody>
      </p:sp>
      <p:sp>
        <p:nvSpPr>
          <p:cNvPr id="55" name="Google Shape;55;p13"/>
          <p:cNvSpPr txBox="1"/>
          <p:nvPr/>
        </p:nvSpPr>
        <p:spPr>
          <a:xfrm>
            <a:off x="1773300" y="4015225"/>
            <a:ext cx="55974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글로벌소프트웨어학</a:t>
            </a:r>
            <a:r>
              <a:rPr lang="ko"/>
              <a:t>과 2020315038 황승현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188125" y="110575"/>
            <a:ext cx="6174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2: 전기 사용량이 어떻게 변하고 있을까?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236800" y="494900"/>
            <a:ext cx="7578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전</a:t>
            </a:r>
            <a:r>
              <a:rPr lang="ko"/>
              <a:t>년 대비 사용 증감률의 평균을 구해보자.</a:t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220550" y="2387200"/>
            <a:ext cx="6279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증감률</a:t>
            </a:r>
            <a:r>
              <a:rPr lang="ko"/>
              <a:t>의 평균을 mean 함수를 이용해서 구해본다. 그리고 2017년 사용량의 합계와 2018년의 사용량의 합계를 sum 함수를 이용해서 구하고 차이를 계산한다.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결과화면: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188125" y="4397850"/>
            <a:ext cx="63123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평균적으</a:t>
            </a:r>
            <a:r>
              <a:rPr lang="ko"/>
              <a:t>로 전년 대비 약 3.4% 전력 사용량이 감소했고 그 양은 약 19만KWh이며 요금은 약 4억원 절감했음을 알 수 있다!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50" y="886812"/>
            <a:ext cx="6279899" cy="1558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800" y="3129075"/>
            <a:ext cx="3822600" cy="12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/>
        </p:nvSpPr>
        <p:spPr>
          <a:xfrm>
            <a:off x="188125" y="110575"/>
            <a:ext cx="6174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3: 한달</a:t>
            </a:r>
            <a:r>
              <a:rPr lang="ko"/>
              <a:t>에 사용하는 전력량과 요금은 얼마일까?</a:t>
            </a: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188125" y="804600"/>
            <a:ext cx="89559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해결 과정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전력 사용량의 평균을 구한다.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전기 요금의 평균을 구한다.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/>
        </p:nvSpPr>
        <p:spPr>
          <a:xfrm>
            <a:off x="188125" y="110575"/>
            <a:ext cx="6174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3: 한달에 사용하는 전력량과 요금은 얼마일까?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25" y="930788"/>
            <a:ext cx="7562823" cy="160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263" y="3016150"/>
            <a:ext cx="7170475" cy="12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188200" y="547550"/>
            <a:ext cx="71706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2017년</a:t>
            </a:r>
            <a:r>
              <a:rPr lang="ko"/>
              <a:t>의 평균과 2018년의 평균을 더해서 2로 나누어 총 평균을 구할 수 있다.</a:t>
            </a:r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188200" y="2652275"/>
            <a:ext cx="71706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</a:t>
            </a:r>
            <a:r>
              <a:rPr lang="ko"/>
              <a:t>과화면</a:t>
            </a:r>
            <a:endParaRPr/>
          </a:p>
        </p:txBody>
      </p:sp>
      <p:sp>
        <p:nvSpPr>
          <p:cNvPr id="161" name="Google Shape;161;p24"/>
          <p:cNvSpPr txBox="1"/>
          <p:nvPr/>
        </p:nvSpPr>
        <p:spPr>
          <a:xfrm>
            <a:off x="220550" y="4482225"/>
            <a:ext cx="86070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2017~8 </a:t>
            </a:r>
            <a:r>
              <a:rPr lang="ko"/>
              <a:t>년 기준, 한 달에 475만Kwh를 사용하며 요금은 약 6억원이다.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>
            <a:off x="188125" y="110575"/>
            <a:ext cx="6174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4: 인</a:t>
            </a:r>
            <a:r>
              <a:rPr lang="ko"/>
              <a:t>천 지하철이 1Kwh 당 지불하는 금액은 얼마일까?</a:t>
            </a:r>
            <a:endParaRPr/>
          </a:p>
        </p:txBody>
      </p:sp>
      <p:sp>
        <p:nvSpPr>
          <p:cNvPr id="167" name="Google Shape;167;p25"/>
          <p:cNvSpPr txBox="1"/>
          <p:nvPr/>
        </p:nvSpPr>
        <p:spPr>
          <a:xfrm>
            <a:off x="188125" y="804600"/>
            <a:ext cx="89559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해결 과정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전기 요금 합에 </a:t>
            </a:r>
            <a:r>
              <a:rPr lang="ko"/>
              <a:t>전력 사용량의 합</a:t>
            </a:r>
            <a:r>
              <a:rPr lang="ko"/>
              <a:t>을 나눈다. 그런데 이 값은, 이전 문제에서 구한 각각의 평균을 나눈 값과 수학적으로 같다.</a:t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25" y="1911025"/>
            <a:ext cx="3252851" cy="113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125" y="3198250"/>
            <a:ext cx="4826243" cy="113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/>
        </p:nvSpPr>
        <p:spPr>
          <a:xfrm>
            <a:off x="188125" y="4485475"/>
            <a:ext cx="8955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</a:t>
            </a:r>
            <a:r>
              <a:rPr lang="ko"/>
              <a:t>천 지하철 기준, 1Kwh당 약 132원을 지불하고 있음을 알 수 있다.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/>
        </p:nvSpPr>
        <p:spPr>
          <a:xfrm>
            <a:off x="188125" y="110575"/>
            <a:ext cx="6174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5: 월</a:t>
            </a:r>
            <a:r>
              <a:rPr lang="ko"/>
              <a:t>별 전력 사용량을 그래프로 그리기</a:t>
            </a:r>
            <a:endParaRPr/>
          </a:p>
        </p:txBody>
      </p:sp>
      <p:sp>
        <p:nvSpPr>
          <p:cNvPr id="176" name="Google Shape;176;p26"/>
          <p:cNvSpPr txBox="1"/>
          <p:nvPr/>
        </p:nvSpPr>
        <p:spPr>
          <a:xfrm>
            <a:off x="188125" y="804600"/>
            <a:ext cx="89559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해결 과정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서로 다른 열로 작성된 2017년과 2018년의 데이터를 합친다.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2017년의 데이터만 모으기 위해 month 변수를 “2017/월” 형식으로 변경한 새로운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데이터 프레임을 생성한다. (ex: 2017/9)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그 데이터 프레임에 </a:t>
            </a:r>
            <a:r>
              <a:rPr lang="ko"/>
              <a:t>파생변수 usage를 추가하고 그 값을 usage2017로 할당한다.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month, usage 열만 가져온다.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2018년의 데이터만 모으기 위해 month 변수를 “2018/월” 형식으로 변경한 새로운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데이터 프레임을 생성한다. (ex: 2018/9)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그 데이터 프레임에 파생변수 usage를 추가하고 그 값을 usage2017로 할당한다.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month, usage 열만 가져온다.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2017년 데이터와 2018년 데이터를 합친다.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qplot 함수를 이용해 x 축은 month, y 축은 usage로 하여 그래프를 그린다.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/>
        </p:nvSpPr>
        <p:spPr>
          <a:xfrm>
            <a:off x="188125" y="110575"/>
            <a:ext cx="6174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5: 월별 전력 사용량을 그래프로 그리기</a:t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25" y="486775"/>
            <a:ext cx="4022724" cy="4416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/>
          <p:nvPr/>
        </p:nvSpPr>
        <p:spPr>
          <a:xfrm>
            <a:off x="4942450" y="772150"/>
            <a:ext cx="3735900" cy="10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mutate 함수</a:t>
            </a:r>
            <a:r>
              <a:rPr lang="ko"/>
              <a:t>를 통해 </a:t>
            </a:r>
            <a:r>
              <a:rPr lang="ko"/>
              <a:t>month 변수</a:t>
            </a:r>
            <a:r>
              <a:rPr lang="ko"/>
              <a:t>에 “2017/” 이라는 문자열을 추가해준다.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usage 변수에 usage2017 을 할당한다.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 함수를 통해 month와 usage만 가져온다.</a:t>
            </a:r>
            <a:endParaRPr/>
          </a:p>
        </p:txBody>
      </p:sp>
      <p:grpSp>
        <p:nvGrpSpPr>
          <p:cNvPr id="184" name="Google Shape;184;p27"/>
          <p:cNvGrpSpPr/>
          <p:nvPr/>
        </p:nvGrpSpPr>
        <p:grpSpPr>
          <a:xfrm>
            <a:off x="1926400" y="1064125"/>
            <a:ext cx="3068000" cy="1083100"/>
            <a:chOff x="1926400" y="1064125"/>
            <a:chExt cx="3068000" cy="1083100"/>
          </a:xfrm>
        </p:grpSpPr>
        <p:cxnSp>
          <p:nvCxnSpPr>
            <p:cNvPr id="185" name="Google Shape;185;p27"/>
            <p:cNvCxnSpPr/>
            <p:nvPr/>
          </p:nvCxnSpPr>
          <p:spPr>
            <a:xfrm flipH="1" rot="10800000">
              <a:off x="3405250" y="1064125"/>
              <a:ext cx="1576200" cy="473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6" name="Google Shape;186;p27"/>
            <p:cNvCxnSpPr/>
            <p:nvPr/>
          </p:nvCxnSpPr>
          <p:spPr>
            <a:xfrm flipH="1" rot="10800000">
              <a:off x="1932900" y="1427350"/>
              <a:ext cx="3061500" cy="3372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7" name="Google Shape;187;p27"/>
            <p:cNvCxnSpPr/>
            <p:nvPr/>
          </p:nvCxnSpPr>
          <p:spPr>
            <a:xfrm flipH="1" rot="10800000">
              <a:off x="1926400" y="1621925"/>
              <a:ext cx="3048600" cy="5253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88" name="Google Shape;188;p27"/>
          <p:cNvSpPr txBox="1"/>
          <p:nvPr/>
        </p:nvSpPr>
        <p:spPr>
          <a:xfrm>
            <a:off x="4994400" y="2403375"/>
            <a:ext cx="3735900" cy="10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mutate 함수를 통해 month 변수에 “2018/” 이라는 문자열을 추가해준다.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usage 변수에 usage2018 을 할당한다.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 함수를 통해 month와 usage만 가져온다.</a:t>
            </a:r>
            <a:endParaRPr/>
          </a:p>
        </p:txBody>
      </p:sp>
      <p:cxnSp>
        <p:nvCxnSpPr>
          <p:cNvPr id="189" name="Google Shape;189;p27"/>
          <p:cNvCxnSpPr/>
          <p:nvPr/>
        </p:nvCxnSpPr>
        <p:spPr>
          <a:xfrm flipH="1" rot="10800000">
            <a:off x="3372825" y="2648050"/>
            <a:ext cx="1650900" cy="27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7"/>
          <p:cNvCxnSpPr/>
          <p:nvPr/>
        </p:nvCxnSpPr>
        <p:spPr>
          <a:xfrm flipH="1" rot="10800000">
            <a:off x="1829125" y="3011050"/>
            <a:ext cx="3207600" cy="10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7"/>
          <p:cNvCxnSpPr/>
          <p:nvPr/>
        </p:nvCxnSpPr>
        <p:spPr>
          <a:xfrm flipH="1" rot="10800000">
            <a:off x="1893975" y="3205850"/>
            <a:ext cx="3123300" cy="329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7"/>
          <p:cNvSpPr txBox="1"/>
          <p:nvPr/>
        </p:nvSpPr>
        <p:spPr>
          <a:xfrm>
            <a:off x="5036725" y="3694125"/>
            <a:ext cx="37359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bind_rows 함수</a:t>
            </a:r>
            <a:r>
              <a:rPr lang="ko"/>
              <a:t>를 통해 두 데이터를 합친다.</a:t>
            </a:r>
            <a:endParaRPr/>
          </a:p>
        </p:txBody>
      </p:sp>
      <p:cxnSp>
        <p:nvCxnSpPr>
          <p:cNvPr id="193" name="Google Shape;193;p27"/>
          <p:cNvCxnSpPr>
            <a:endCxn id="192" idx="1"/>
          </p:cNvCxnSpPr>
          <p:nvPr/>
        </p:nvCxnSpPr>
        <p:spPr>
          <a:xfrm flipH="1" rot="10800000">
            <a:off x="3911125" y="3909825"/>
            <a:ext cx="1125600" cy="18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7"/>
          <p:cNvSpPr txBox="1"/>
          <p:nvPr/>
        </p:nvSpPr>
        <p:spPr>
          <a:xfrm>
            <a:off x="5036725" y="4300550"/>
            <a:ext cx="37359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 축</a:t>
            </a:r>
            <a:r>
              <a:rPr lang="ko"/>
              <a:t>은 month, y 축은 usage 로 하여 그래프를 그린다.</a:t>
            </a:r>
            <a:endParaRPr/>
          </a:p>
        </p:txBody>
      </p:sp>
      <p:cxnSp>
        <p:nvCxnSpPr>
          <p:cNvPr id="195" name="Google Shape;195;p27"/>
          <p:cNvCxnSpPr>
            <a:endCxn id="194" idx="1"/>
          </p:cNvCxnSpPr>
          <p:nvPr/>
        </p:nvCxnSpPr>
        <p:spPr>
          <a:xfrm flipH="1" rot="10800000">
            <a:off x="3982525" y="4602200"/>
            <a:ext cx="1054200" cy="126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/>
        </p:nvSpPr>
        <p:spPr>
          <a:xfrm>
            <a:off x="188125" y="110575"/>
            <a:ext cx="6174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5: 월별 전력 사용량을 그래프로 그리기</a:t>
            </a: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5452"/>
            <a:ext cx="9143999" cy="308834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/>
          <p:nvPr/>
        </p:nvSpPr>
        <p:spPr>
          <a:xfrm>
            <a:off x="473550" y="780325"/>
            <a:ext cx="37359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결과화면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/>
        </p:nvSpPr>
        <p:spPr>
          <a:xfrm>
            <a:off x="188125" y="110575"/>
            <a:ext cx="6174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6: 전</a:t>
            </a:r>
            <a:r>
              <a:rPr lang="ko"/>
              <a:t>기 사용량의 변화를 파악하기</a:t>
            </a:r>
            <a:endParaRPr/>
          </a:p>
        </p:txBody>
      </p:sp>
      <p:sp>
        <p:nvSpPr>
          <p:cNvPr id="208" name="Google Shape;208;p29"/>
          <p:cNvSpPr txBox="1"/>
          <p:nvPr/>
        </p:nvSpPr>
        <p:spPr>
          <a:xfrm>
            <a:off x="188125" y="804600"/>
            <a:ext cx="89559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해결 과정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/>
              <a:t>전기 사용량의 전년대비 변화에 따라 등급을 준다. 같다면 same, 올랐다면 increase, 내려갔다면 decrease.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9" name="Google Shape;2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25" y="1602675"/>
            <a:ext cx="5104601" cy="29670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/>
        </p:nvSpPr>
        <p:spPr>
          <a:xfrm>
            <a:off x="5408125" y="1602675"/>
            <a:ext cx="36141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</a:t>
            </a:r>
            <a:r>
              <a:rPr lang="ko"/>
              <a:t>를 통해 2018년에는 2017년 대비 10달은 감소했고 2달은 증가했다. 대체로 하락세임을 알 수 있다.</a:t>
            </a:r>
            <a:endParaRPr/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3225" y="3676350"/>
            <a:ext cx="3080400" cy="9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 txBox="1"/>
          <p:nvPr/>
        </p:nvSpPr>
        <p:spPr>
          <a:xfrm>
            <a:off x="6737425" y="3178525"/>
            <a:ext cx="9555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출력화면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/>
        </p:nvSpPr>
        <p:spPr>
          <a:xfrm>
            <a:off x="188125" y="110575"/>
            <a:ext cx="6174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7: 전</a:t>
            </a:r>
            <a:r>
              <a:rPr lang="ko"/>
              <a:t>력 많이 사용한 달 / 적게 사용한 달 5달 출력하기</a:t>
            </a:r>
            <a:endParaRPr/>
          </a:p>
        </p:txBody>
      </p:sp>
      <p:sp>
        <p:nvSpPr>
          <p:cNvPr id="218" name="Google Shape;218;p30"/>
          <p:cNvSpPr txBox="1"/>
          <p:nvPr/>
        </p:nvSpPr>
        <p:spPr>
          <a:xfrm>
            <a:off x="188125" y="804600"/>
            <a:ext cx="89559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해결 과정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/>
              <a:t>문제 5번에서 만든 elec_usage_month 를 usage 파생 변수에 따라 역순으로 정렬한다.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select 함수를 통해 month 파생 변수만 추출한다.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head(5), tail(5) 를 통해 상위/하위 5개를 출력한다.</a:t>
            </a:r>
            <a:endParaRPr/>
          </a:p>
        </p:txBody>
      </p:sp>
      <p:pic>
        <p:nvPicPr>
          <p:cNvPr id="219" name="Google Shape;2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75" y="2479576"/>
            <a:ext cx="7348052" cy="14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느</a:t>
            </a:r>
            <a:r>
              <a:rPr lang="ko"/>
              <a:t>낀 점</a:t>
            </a:r>
            <a:endParaRPr/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배</a:t>
            </a:r>
            <a:r>
              <a:rPr lang="ko"/>
              <a:t>운 내용을 통해 데이터를 분석하고 인천 지하철의 전기 사용량이 줄었음을 찾아낼 수 있는 과정이 신기했다.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여러 함수와 데이터를 다루면서 데이터를 다루는 방식에 더 익숙해질 수 있었다.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read.csv 함수를 통해 읽어온 파일의 파생 변수 이름에 “X”나 “.” 같은 의미 모를 문자열이 섞여있었는데 이것이 무엇인지 궁금했다.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문제 5번의 그래프의 x 축이 abc 순으로 정렬된 것 같았지만 해결 방안을 찾지 못해 아쉬웠다.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88125" y="486775"/>
            <a:ext cx="62592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algun Gothic"/>
              <a:buChar char="●"/>
            </a:pPr>
            <a:r>
              <a:rPr b="1" lang="ko" sz="1000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인천교통공사 2호선 전기사용량 현황(20181231일 기준)</a:t>
            </a:r>
            <a:endParaRPr b="1" sz="1000">
              <a:solidFill>
                <a:srgbClr val="333333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algun Gothic"/>
              <a:buChar char="●"/>
            </a:pPr>
            <a:r>
              <a:rPr b="1" lang="ko" sz="1000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이유: 지하철</a:t>
            </a:r>
            <a:r>
              <a:rPr b="1" lang="ko" sz="1000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과 같이 전기를 대규모로 사용하는 곳은 얼마나 많은 양의 전기를 사용할지 궁금했다.</a:t>
            </a:r>
            <a:endParaRPr b="1" sz="1000">
              <a:solidFill>
                <a:srgbClr val="333333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algun Gothic"/>
              <a:buChar char="●"/>
            </a:pPr>
            <a:r>
              <a:rPr b="1" lang="ko" sz="1000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분석할 내용: 전력 사용량, 전기 요금, 증감 추이 등</a:t>
            </a:r>
            <a:endParaRPr b="1" sz="1000">
              <a:solidFill>
                <a:srgbClr val="333333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algun Gothic"/>
              <a:buChar char="●"/>
            </a:pPr>
            <a:r>
              <a:rPr b="1" lang="ko" sz="1000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분석할 파일에 대하여</a:t>
            </a:r>
            <a:endParaRPr b="1" sz="1000">
              <a:solidFill>
                <a:srgbClr val="333333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algun Gothic"/>
              <a:buChar char="○"/>
            </a:pPr>
            <a:r>
              <a:rPr b="1" lang="ko" sz="1000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주소: </a:t>
            </a:r>
            <a:r>
              <a:rPr lang="ko" sz="1100" u="sng">
                <a:solidFill>
                  <a:schemeClr val="hlink"/>
                </a:solidFill>
                <a:hlinkClick r:id="rId3"/>
              </a:rPr>
              <a:t>http://data.go.kr/data/15045503/fileData.do</a:t>
            </a:r>
            <a:endParaRPr b="1" sz="1000">
              <a:solidFill>
                <a:srgbClr val="333333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Malgun Gothic"/>
              <a:buChar char="○"/>
            </a:pPr>
            <a:r>
              <a:rPr b="1" lang="ko" sz="1000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파일명: </a:t>
            </a:r>
            <a:r>
              <a:rPr lang="ko" sz="1000">
                <a:solidFill>
                  <a:schemeClr val="dk1"/>
                </a:solidFill>
              </a:rPr>
              <a:t>인천교통공사 2호선 전기사용량 현황(20181231일 기준).csv</a:t>
            </a:r>
            <a:endParaRPr sz="1000">
              <a:solidFill>
                <a:schemeClr val="dk1"/>
              </a:solidFill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ko" sz="1000">
                <a:solidFill>
                  <a:schemeClr val="dk1"/>
                </a:solidFill>
              </a:rPr>
              <a:t>사용의 편의를 위해 “Incheon-line-2-electricity-usage.csv”로 변경함.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88125" y="110575"/>
            <a:ext cx="10896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</a:t>
            </a:r>
            <a:r>
              <a:rPr lang="ko"/>
              <a:t>할 대상</a:t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228600" y="1807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{24D0862A-6E2A-4498-A1F8-C82BBDB1F07D}</a:tableStyleId>
              </a:tblPr>
              <a:tblGrid>
                <a:gridCol w="356300"/>
                <a:gridCol w="1074625"/>
                <a:gridCol w="1120000"/>
                <a:gridCol w="727625"/>
                <a:gridCol w="884875"/>
                <a:gridCol w="871900"/>
                <a:gridCol w="761650"/>
              </a:tblGrid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월별</a:t>
                      </a:r>
                      <a:endParaRPr b="1"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2017년 전력사용량(kWh)</a:t>
                      </a:r>
                      <a:endParaRPr b="1"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2018년 전력사용량(kWh)</a:t>
                      </a:r>
                      <a:endParaRPr b="1"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전년대비증감(%)</a:t>
                      </a:r>
                      <a:endParaRPr b="1"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2017년 전기요금(원)</a:t>
                      </a:r>
                      <a:endParaRPr b="1"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2018년전기요금(원)</a:t>
                      </a:r>
                      <a:endParaRPr b="1"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전년대비증감(%)</a:t>
                      </a:r>
                      <a:endParaRPr b="1"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1월</a:t>
                      </a:r>
                      <a:endParaRPr b="1"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4,930,434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4,696,893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-4.74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710,831,930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672,884,420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-5.34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2월</a:t>
                      </a:r>
                      <a:endParaRPr b="1"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4,515,863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4,256,771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-5.74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688,445,530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599,874,660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-12.87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3월</a:t>
                      </a:r>
                      <a:endParaRPr b="1"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4,969,484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4,504,786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-9.35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579,079,850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511,143,450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-11.73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4월</a:t>
                      </a:r>
                      <a:endParaRPr b="1"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4,358,444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4,148,036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-4.83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543,863,000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486,239,540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-10.6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5월</a:t>
                      </a:r>
                      <a:endParaRPr b="1"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4,240,222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4,174,897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-1.54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527,334,520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485,041,760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-8.02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6월</a:t>
                      </a:r>
                      <a:endParaRPr b="1"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4,543,383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4,362,383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-3.98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689,033,490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620,720,800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-9.91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7월</a:t>
                      </a:r>
                      <a:endParaRPr b="1"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6,212,927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5,910,427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-4.87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887,474,520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832,264,220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-6.22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8월</a:t>
                      </a:r>
                      <a:endParaRPr b="1"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5,937,468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6,355,084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7.03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822,953,320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874,969,330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6.32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9월</a:t>
                      </a:r>
                      <a:endParaRPr b="1"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4,609,995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4,818,931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4.53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517,981,130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523,359,220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1.04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10월</a:t>
                      </a:r>
                      <a:endParaRPr b="1"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4,403,509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4,334,154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-1.57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483,854,930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489,552,890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1.18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11월</a:t>
                      </a:r>
                      <a:endParaRPr b="1"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4,536,258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4,163,559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-8.22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648,091,910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605,926,230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-6.51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12월</a:t>
                      </a:r>
                      <a:endParaRPr b="1"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4,702,924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4,333,883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-7.85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646,444,950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611,913,570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-5.34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 </a:t>
                      </a:r>
                      <a:endParaRPr b="1"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 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Google Shape;67;p15"/>
          <p:cNvGraphicFramePr/>
          <p:nvPr/>
        </p:nvGraphicFramePr>
        <p:xfrm>
          <a:off x="228600" y="18072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{24D0862A-6E2A-4498-A1F8-C82BBDB1F07D}</a:tableStyleId>
              </a:tblPr>
              <a:tblGrid>
                <a:gridCol w="356300"/>
                <a:gridCol w="1074625"/>
                <a:gridCol w="1120000"/>
                <a:gridCol w="727625"/>
                <a:gridCol w="884875"/>
                <a:gridCol w="871900"/>
                <a:gridCol w="761650"/>
              </a:tblGrid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월별</a:t>
                      </a:r>
                      <a:endParaRPr b="1"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2017년 전력사용량(kWh)</a:t>
                      </a:r>
                      <a:endParaRPr b="1"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2018년 전력사용량(kWh)</a:t>
                      </a:r>
                      <a:endParaRPr b="1"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전년대비증감(%)</a:t>
                      </a:r>
                      <a:endParaRPr b="1"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2017년 전기요금(원)</a:t>
                      </a:r>
                      <a:endParaRPr b="1"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2018년전기요금(원)</a:t>
                      </a:r>
                      <a:endParaRPr b="1"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전년대비증감(%)</a:t>
                      </a:r>
                      <a:endParaRPr b="1"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1월</a:t>
                      </a:r>
                      <a:endParaRPr b="1"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4,930,434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4,696,893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-4.74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710,831,930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672,884,420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-5.34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2월</a:t>
                      </a:r>
                      <a:endParaRPr b="1"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4,515,863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4,256,771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-5.74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688,445,530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599,874,660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-12.87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3월</a:t>
                      </a:r>
                      <a:endParaRPr b="1"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4,969,484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4,504,786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-9.35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579,079,850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511,143,450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-11.73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4월</a:t>
                      </a:r>
                      <a:endParaRPr b="1"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4,358,444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4,148,036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-4.83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543,863,000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486,239,540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-10.6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5월</a:t>
                      </a:r>
                      <a:endParaRPr b="1"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4,240,222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4,174,897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-1.54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527,334,520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485,041,760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-8.02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6월</a:t>
                      </a:r>
                      <a:endParaRPr b="1"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4,543,383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4,362,383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-3.98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689,033,490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620,720,800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-9.91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7월</a:t>
                      </a:r>
                      <a:endParaRPr b="1"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6,212,927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5,910,427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-4.87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887,474,520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832,264,220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-6.22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8월</a:t>
                      </a:r>
                      <a:endParaRPr b="1"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5,937,468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6,355,084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7.03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822,953,320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874,969,330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6.32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9월</a:t>
                      </a:r>
                      <a:endParaRPr b="1"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4,609,995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4,818,931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4.53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517,981,130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523,359,220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1.04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10월</a:t>
                      </a:r>
                      <a:endParaRPr b="1"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4,403,509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4,334,154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-1.57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483,854,930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489,552,890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1.18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11월</a:t>
                      </a:r>
                      <a:endParaRPr b="1"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4,536,258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4,163,559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-8.22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648,091,910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605,926,230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-6.51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12월</a:t>
                      </a:r>
                      <a:endParaRPr b="1"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4,702,924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4,333,883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-7.85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646,444,950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611,913,570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-5.34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50"/>
                        <a:t> </a:t>
                      </a:r>
                      <a:endParaRPr b="1"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50"/>
                        <a:t> </a:t>
                      </a:r>
                      <a:endParaRPr sz="750"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8100" marB="38100" marR="38100" marL="38100">
                    <a:lnL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8" name="Google Shape;68;p15"/>
          <p:cNvCxnSpPr/>
          <p:nvPr/>
        </p:nvCxnSpPr>
        <p:spPr>
          <a:xfrm rot="10800000">
            <a:off x="6161750" y="4660575"/>
            <a:ext cx="8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5"/>
          <p:cNvCxnSpPr/>
          <p:nvPr/>
        </p:nvCxnSpPr>
        <p:spPr>
          <a:xfrm rot="10800000">
            <a:off x="6161750" y="4988100"/>
            <a:ext cx="8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5"/>
          <p:cNvSpPr txBox="1"/>
          <p:nvPr/>
        </p:nvSpPr>
        <p:spPr>
          <a:xfrm>
            <a:off x="7005050" y="4602175"/>
            <a:ext cx="21390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아무런 데이터도 없는 행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5408921" y="97517"/>
            <a:ext cx="3735900" cy="16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몇 월인지 나타내는 냄.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2017년의 전력 사용량을 kWh 단위로 표기.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2018년의 전력 사용량을 kWh 단위로 표기.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전년대비</a:t>
            </a:r>
            <a:r>
              <a:rPr lang="ko"/>
              <a:t> 사용량 </a:t>
            </a:r>
            <a:r>
              <a:rPr lang="ko"/>
              <a:t>증가율을</a:t>
            </a:r>
            <a:r>
              <a:rPr lang="ko"/>
              <a:t> 표기.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2017년의 전기 요금을 원 단위로 표기.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2018년의 전기 요금을 원 단위로 표기.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전년대비 요금 증가율을 표기.</a:t>
            </a:r>
            <a:endParaRPr/>
          </a:p>
        </p:txBody>
      </p:sp>
      <p:cxnSp>
        <p:nvCxnSpPr>
          <p:cNvPr id="72" name="Google Shape;72;p15"/>
          <p:cNvCxnSpPr/>
          <p:nvPr/>
        </p:nvCxnSpPr>
        <p:spPr>
          <a:xfrm flipH="1" rot="10800000">
            <a:off x="376225" y="298700"/>
            <a:ext cx="5033100" cy="14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/>
          <p:nvPr/>
        </p:nvCxnSpPr>
        <p:spPr>
          <a:xfrm flipH="1" rot="10800000">
            <a:off x="1154550" y="512675"/>
            <a:ext cx="4300200" cy="128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/>
          <p:nvPr/>
        </p:nvCxnSpPr>
        <p:spPr>
          <a:xfrm flipH="1" rot="10800000">
            <a:off x="2127475" y="726875"/>
            <a:ext cx="3307800" cy="10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>
            <a:endCxn id="71" idx="1"/>
          </p:cNvCxnSpPr>
          <p:nvPr/>
        </p:nvCxnSpPr>
        <p:spPr>
          <a:xfrm flipH="1" rot="10800000">
            <a:off x="3100421" y="905117"/>
            <a:ext cx="2308500" cy="8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/>
          <p:nvPr/>
        </p:nvCxnSpPr>
        <p:spPr>
          <a:xfrm flipH="1" rot="10800000">
            <a:off x="4001975" y="1135400"/>
            <a:ext cx="1446300" cy="64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5"/>
          <p:cNvCxnSpPr/>
          <p:nvPr/>
        </p:nvCxnSpPr>
        <p:spPr>
          <a:xfrm flipH="1" rot="10800000">
            <a:off x="4851650" y="1349375"/>
            <a:ext cx="609600" cy="4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/>
          <p:nvPr/>
        </p:nvCxnSpPr>
        <p:spPr>
          <a:xfrm flipH="1" rot="10800000">
            <a:off x="5649450" y="1667325"/>
            <a:ext cx="90900" cy="14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5"/>
          <p:cNvSpPr txBox="1"/>
          <p:nvPr/>
        </p:nvSpPr>
        <p:spPr>
          <a:xfrm>
            <a:off x="6298075" y="1848850"/>
            <a:ext cx="27825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</a:t>
            </a:r>
            <a:r>
              <a:rPr lang="ko"/>
              <a:t>의 문제점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6298075" y="2226300"/>
            <a:ext cx="28470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/>
              <a:t>‘월별’ 변수에 ‘월’ 이라는 단위는 필요하지 않다.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/>
              <a:t>전력사용량과 전기요금에 콤마가 포함되어 있는데, 이는 문자열로 작성되어 있다. 이것을 다시 숫자로 해석할 필요가 있다.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/>
              <a:t>변수의 이름이 한글이거나 같은 이름이 있거나 불필요하게 길다.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188125" y="110575"/>
            <a:ext cx="6174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</a:t>
            </a:r>
            <a:r>
              <a:rPr lang="ko"/>
              <a:t>제 1: 데이터 전처리하기.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188125" y="804600"/>
            <a:ext cx="89559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해</a:t>
            </a:r>
            <a:r>
              <a:rPr b="1" lang="ko"/>
              <a:t>결 과정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CSV 데이터를 읽어온다.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각각의 변수의 이름을 사용하기 쉬우면서도 구별할 수 있도록 변경한다.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마지막에 있는 아무런 데이터가 없는 두 행을 제거한다. (결측치 제거)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월</a:t>
            </a:r>
            <a:r>
              <a:rPr lang="ko"/>
              <a:t>별 변수에 ‘월’ 이라는 단위는 지우고 데이터 타입을 문자열에서 숫자로 바꾼다. (ex: “7월” -&gt; 7)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전력량과 요금에 있는 콤마를 지우고 데이터 타입을 문자열에서 숫자로 바꾼다. (ex: “1,324,123” -&gt; 1324123)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188125" y="110575"/>
            <a:ext cx="6174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1: 데이터 전처리하기.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25" y="821774"/>
            <a:ext cx="6761876" cy="34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236800" y="494900"/>
            <a:ext cx="46896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CSV 데이</a:t>
            </a:r>
            <a:r>
              <a:rPr lang="ko"/>
              <a:t>터 읽어오기.</a:t>
            </a:r>
            <a:endParaRPr/>
          </a:p>
        </p:txBody>
      </p:sp>
      <p:cxnSp>
        <p:nvCxnSpPr>
          <p:cNvPr id="94" name="Google Shape;94;p17"/>
          <p:cNvCxnSpPr/>
          <p:nvPr/>
        </p:nvCxnSpPr>
        <p:spPr>
          <a:xfrm>
            <a:off x="2685300" y="3872525"/>
            <a:ext cx="830100" cy="57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7"/>
          <p:cNvSpPr txBox="1"/>
          <p:nvPr/>
        </p:nvSpPr>
        <p:spPr>
          <a:xfrm>
            <a:off x="2957675" y="4443425"/>
            <a:ext cx="51111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</a:t>
            </a:r>
            <a:r>
              <a:rPr lang="ko"/>
              <a:t>일 인코딩이 EUC-KR로 되어 있음을 명시해준다.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188125" y="110575"/>
            <a:ext cx="6174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1: 데이터 전처리하기.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25" y="1051077"/>
            <a:ext cx="5406224" cy="3816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236800" y="494900"/>
            <a:ext cx="7578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</a:t>
            </a:r>
            <a:r>
              <a:rPr lang="ko">
                <a:solidFill>
                  <a:schemeClr val="dk1"/>
                </a:solidFill>
              </a:rPr>
              <a:t>각각의 변수의 이름을 사용하기 쉬우면서도 구별할 수 있도록 변경한다.</a:t>
            </a:r>
            <a:endParaRPr/>
          </a:p>
        </p:txBody>
      </p:sp>
      <p:cxnSp>
        <p:nvCxnSpPr>
          <p:cNvPr id="103" name="Google Shape;103;p18"/>
          <p:cNvCxnSpPr/>
          <p:nvPr/>
        </p:nvCxnSpPr>
        <p:spPr>
          <a:xfrm flipH="1" rot="10800000">
            <a:off x="4974900" y="1751625"/>
            <a:ext cx="908100" cy="184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8"/>
          <p:cNvSpPr txBox="1"/>
          <p:nvPr/>
        </p:nvSpPr>
        <p:spPr>
          <a:xfrm>
            <a:off x="5883000" y="1180800"/>
            <a:ext cx="31119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read.csv 함수</a:t>
            </a:r>
            <a:r>
              <a:rPr lang="ko"/>
              <a:t>는 </a:t>
            </a:r>
            <a:r>
              <a:rPr lang="ko"/>
              <a:t>같</a:t>
            </a:r>
            <a:r>
              <a:rPr lang="ko"/>
              <a:t>은 이름의 변수가 있을 때 뒤에 숫자를 적는 것으로 구분하여 파일을 읽어 온다.</a:t>
            </a:r>
            <a:endParaRPr/>
          </a:p>
        </p:txBody>
      </p:sp>
      <p:cxnSp>
        <p:nvCxnSpPr>
          <p:cNvPr id="105" name="Google Shape;105;p18"/>
          <p:cNvCxnSpPr/>
          <p:nvPr/>
        </p:nvCxnSpPr>
        <p:spPr>
          <a:xfrm>
            <a:off x="1679950" y="4754650"/>
            <a:ext cx="4345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8"/>
          <p:cNvSpPr txBox="1"/>
          <p:nvPr/>
        </p:nvSpPr>
        <p:spPr>
          <a:xfrm>
            <a:off x="6025750" y="4164000"/>
            <a:ext cx="31119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</a:t>
            </a:r>
            <a:r>
              <a:rPr lang="ko"/>
              <a:t>을 변경하여 새로 저장하였기 때문에 이제는 필요없는 기존의 read_data 변수는 삭제한다.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188125" y="110575"/>
            <a:ext cx="6174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1: 데이터 전처리하기.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236800" y="494900"/>
            <a:ext cx="7578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 ~ 5</a:t>
            </a:r>
            <a:r>
              <a:rPr lang="ko"/>
              <a:t>. 결측치</a:t>
            </a:r>
            <a:r>
              <a:rPr lang="ko"/>
              <a:t>를 제거하고</a:t>
            </a:r>
            <a:r>
              <a:rPr lang="ko"/>
              <a:t> </a:t>
            </a:r>
            <a:r>
              <a:rPr lang="ko">
                <a:solidFill>
                  <a:schemeClr val="dk1"/>
                </a:solidFill>
              </a:rPr>
              <a:t>문자열로 이루어진 데이터를 숫자로 해석하기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3500"/>
            <a:ext cx="4782522" cy="3967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19"/>
          <p:cNvGrpSpPr/>
          <p:nvPr/>
        </p:nvGrpSpPr>
        <p:grpSpPr>
          <a:xfrm>
            <a:off x="5091650" y="1946000"/>
            <a:ext cx="3768300" cy="2085600"/>
            <a:chOff x="5091650" y="1031600"/>
            <a:chExt cx="3768300" cy="2085600"/>
          </a:xfrm>
        </p:grpSpPr>
        <p:sp>
          <p:nvSpPr>
            <p:cNvPr id="115" name="Google Shape;115;p19"/>
            <p:cNvSpPr txBox="1"/>
            <p:nvPr/>
          </p:nvSpPr>
          <p:spPr>
            <a:xfrm>
              <a:off x="5091650" y="1031600"/>
              <a:ext cx="3768300" cy="7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ko"/>
                <a:t>gsub(a, b, c): 문자</a:t>
              </a:r>
              <a:r>
                <a:rPr lang="ko"/>
                <a:t>열 </a:t>
              </a:r>
              <a:r>
                <a:rPr lang="ko"/>
                <a:t>c</a:t>
              </a:r>
              <a:r>
                <a:rPr lang="ko"/>
                <a:t>에 있는 문자열 a를 모두 문자열 b로 치환한다.</a:t>
              </a:r>
              <a:endParaRPr/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rPr lang="ko"/>
                <a:t>as.numeric(a): a를 숫자로 해석한다.</a:t>
              </a:r>
              <a:endParaRPr/>
            </a:p>
          </p:txBody>
        </p:sp>
        <p:sp>
          <p:nvSpPr>
            <p:cNvPr id="116" name="Google Shape;116;p19"/>
            <p:cNvSpPr txBox="1"/>
            <p:nvPr/>
          </p:nvSpPr>
          <p:spPr>
            <a:xfrm>
              <a:off x="5107850" y="1816400"/>
              <a:ext cx="3735900" cy="13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따라서, as.numeric(gsub(a, </a:t>
              </a:r>
              <a:r>
                <a:rPr lang="ko">
                  <a:solidFill>
                    <a:schemeClr val="dk1"/>
                  </a:solidFill>
                </a:rPr>
                <a:t>""</a:t>
              </a:r>
              <a:r>
                <a:rPr lang="ko"/>
                <a:t>, 변수))</a:t>
              </a:r>
              <a:r>
                <a:rPr lang="ko"/>
                <a:t>는 변수에서 a 를 제거하고 숫자로 해석하는 뜻!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(ex: </a:t>
              </a:r>
              <a:r>
                <a:rPr lang="ko">
                  <a:solidFill>
                    <a:schemeClr val="dk1"/>
                  </a:solidFill>
                </a:rPr>
                <a:t>as.numeric(gsub("월", "", month)) 는 month에서 ‘월’이라는 문자를 지우고 숫자로 해석.)</a:t>
              </a:r>
              <a:endParaRPr/>
            </a:p>
          </p:txBody>
        </p:sp>
      </p:grpSp>
      <p:cxnSp>
        <p:nvCxnSpPr>
          <p:cNvPr id="117" name="Google Shape;117;p19"/>
          <p:cNvCxnSpPr/>
          <p:nvPr/>
        </p:nvCxnSpPr>
        <p:spPr>
          <a:xfrm>
            <a:off x="3405275" y="1647925"/>
            <a:ext cx="1822500" cy="19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9"/>
          <p:cNvCxnSpPr/>
          <p:nvPr/>
        </p:nvCxnSpPr>
        <p:spPr>
          <a:xfrm flipH="1" rot="10800000">
            <a:off x="4164125" y="2199075"/>
            <a:ext cx="1011900" cy="66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9"/>
          <p:cNvSpPr txBox="1"/>
          <p:nvPr/>
        </p:nvSpPr>
        <p:spPr>
          <a:xfrm>
            <a:off x="5227775" y="1441238"/>
            <a:ext cx="19653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결측</a:t>
            </a:r>
            <a:r>
              <a:rPr lang="ko"/>
              <a:t>치 제거하기</a:t>
            </a:r>
            <a:endParaRPr/>
          </a:p>
        </p:txBody>
      </p:sp>
      <p:cxnSp>
        <p:nvCxnSpPr>
          <p:cNvPr id="120" name="Google Shape;120;p19"/>
          <p:cNvCxnSpPr/>
          <p:nvPr/>
        </p:nvCxnSpPr>
        <p:spPr>
          <a:xfrm>
            <a:off x="2205325" y="4832475"/>
            <a:ext cx="2957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9"/>
          <p:cNvSpPr txBox="1"/>
          <p:nvPr/>
        </p:nvSpPr>
        <p:spPr>
          <a:xfrm>
            <a:off x="5163025" y="4601575"/>
            <a:ext cx="39810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</a:t>
            </a:r>
            <a:r>
              <a:rPr lang="ko"/>
              <a:t>터 전처리가 제대로 이루어졌는지 확인하기.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188125" y="110575"/>
            <a:ext cx="6174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1: 데이터 전처리하기.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236800" y="494900"/>
            <a:ext cx="7578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</a:t>
            </a:r>
            <a:r>
              <a:rPr lang="ko"/>
              <a:t>과 화면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550" y="879225"/>
            <a:ext cx="6174899" cy="238771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1007850" y="3589125"/>
            <a:ext cx="7128300" cy="1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</a:t>
            </a:r>
            <a:r>
              <a:rPr lang="ko"/>
              <a:t>두 숫자형 데이터 이며 각각의 파생변수 또한 이해하기 쉬우면서도 짧은 영어 이름으로 바뀌었다.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/>
        </p:nvSpPr>
        <p:spPr>
          <a:xfrm>
            <a:off x="188125" y="804600"/>
            <a:ext cx="89559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해결 과정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2017년 대비 2018년의 전기 사용량의 증감의 평균을 구해서 평균적인 증감량을 구해본다.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증감량에 따른 전기 사용량과 전기 요금의 차이를 구해본다.</a:t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188125" y="110575"/>
            <a:ext cx="6174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2: 전</a:t>
            </a:r>
            <a:r>
              <a:rPr lang="ko"/>
              <a:t>기 사용량이 어떻게 변하고 있을까?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