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32" r:id="rId1"/>
    <p:sldMasterId id="2147488930" r:id="rId2"/>
    <p:sldMasterId id="2147488938" r:id="rId3"/>
  </p:sldMasterIdLst>
  <p:notesMasterIdLst>
    <p:notesMasterId r:id="rId34"/>
  </p:notesMasterIdLst>
  <p:handoutMasterIdLst>
    <p:handoutMasterId r:id="rId35"/>
  </p:handoutMasterIdLst>
  <p:sldIdLst>
    <p:sldId id="2983" r:id="rId4"/>
    <p:sldId id="3719" r:id="rId5"/>
    <p:sldId id="3750" r:id="rId6"/>
    <p:sldId id="3751" r:id="rId7"/>
    <p:sldId id="3788" r:id="rId8"/>
    <p:sldId id="3794" r:id="rId9"/>
    <p:sldId id="3795" r:id="rId10"/>
    <p:sldId id="3779" r:id="rId11"/>
    <p:sldId id="3753" r:id="rId12"/>
    <p:sldId id="3793" r:id="rId13"/>
    <p:sldId id="3754" r:id="rId14"/>
    <p:sldId id="3790" r:id="rId15"/>
    <p:sldId id="3792" r:id="rId16"/>
    <p:sldId id="3755" r:id="rId17"/>
    <p:sldId id="3752" r:id="rId18"/>
    <p:sldId id="3796" r:id="rId19"/>
    <p:sldId id="3756" r:id="rId20"/>
    <p:sldId id="3769" r:id="rId21"/>
    <p:sldId id="3797" r:id="rId22"/>
    <p:sldId id="3798" r:id="rId23"/>
    <p:sldId id="3772" r:id="rId24"/>
    <p:sldId id="3758" r:id="rId25"/>
    <p:sldId id="3774" r:id="rId26"/>
    <p:sldId id="3775" r:id="rId27"/>
    <p:sldId id="3776" r:id="rId28"/>
    <p:sldId id="3759" r:id="rId29"/>
    <p:sldId id="3760" r:id="rId30"/>
    <p:sldId id="3761" r:id="rId31"/>
    <p:sldId id="3777" r:id="rId32"/>
    <p:sldId id="3734" r:id="rId33"/>
  </p:sldIdLst>
  <p:sldSz cx="12192000" cy="6858000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99FF"/>
    <a:srgbClr val="FFFFCC"/>
    <a:srgbClr val="FFFF99"/>
    <a:srgbClr val="F7D5F5"/>
    <a:srgbClr val="FF9900"/>
    <a:srgbClr val="FFFFFF"/>
    <a:srgbClr val="66FF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2283" autoAdjust="0"/>
  </p:normalViewPr>
  <p:slideViewPr>
    <p:cSldViewPr>
      <p:cViewPr varScale="1">
        <p:scale>
          <a:sx n="162" d="100"/>
          <a:sy n="162" d="100"/>
        </p:scale>
        <p:origin x="76" y="1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861" y="-77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705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3" rIns="91824" bIns="45913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95" y="0"/>
            <a:ext cx="2950705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3" rIns="91824" bIns="4591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484"/>
            <a:ext cx="2950705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3" rIns="91824" bIns="45913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95" y="9443484"/>
            <a:ext cx="2950705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3" rIns="91824" bIns="4591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547A29F-1536-4F00-BDB8-786188BCE7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02208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705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3" rIns="91824" bIns="45913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495" y="0"/>
            <a:ext cx="2950705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3" rIns="91824" bIns="4591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6125"/>
            <a:ext cx="662940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92" y="4720152"/>
            <a:ext cx="4995618" cy="447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3" rIns="91824" bIns="45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484"/>
            <a:ext cx="2950705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3" rIns="91824" bIns="45913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495" y="9443484"/>
            <a:ext cx="2950705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3" rIns="91824" bIns="4591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6BE82BE-E446-4A68-870F-2ACD224977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01437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6125"/>
            <a:ext cx="6624637" cy="372745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92" y="4718565"/>
            <a:ext cx="4995618" cy="4472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268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7"/>
          <p:cNvGraphicFramePr>
            <a:graphicFrameLocks noChangeAspect="1"/>
          </p:cNvGraphicFramePr>
          <p:nvPr userDrawn="1"/>
        </p:nvGraphicFramePr>
        <p:xfrm>
          <a:off x="0" y="2349500"/>
          <a:ext cx="12192000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Image" r:id="rId3" imgW="10692063" imgH="4330159" progId="">
                  <p:embed/>
                </p:oleObj>
              </mc:Choice>
              <mc:Fallback>
                <p:oleObj name="Image" r:id="rId3" imgW="10692063" imgH="43301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9500"/>
                        <a:ext cx="12192000" cy="370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7715" y="857233"/>
            <a:ext cx="10363200" cy="1470025"/>
          </a:xfrm>
        </p:spPr>
        <p:txBody>
          <a:bodyPr/>
          <a:lstStyle>
            <a:lvl1pPr algn="r"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76475" y="2571744"/>
            <a:ext cx="6667547" cy="92869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8535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1077514" y="1242022"/>
            <a:ext cx="10504887" cy="479386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10" name="Espace réservé du texte 2"/>
          <p:cNvSpPr>
            <a:spLocks noGrp="1"/>
          </p:cNvSpPr>
          <p:nvPr>
            <p:ph idx="1"/>
          </p:nvPr>
        </p:nvSpPr>
        <p:spPr>
          <a:xfrm>
            <a:off x="609600" y="2004785"/>
            <a:ext cx="10972800" cy="42368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5039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D1493425-53C6-45EB-AE49-9C9A55F7DABA}" type="datetimeFigureOut">
              <a:rPr lang="fr-FR">
                <a:solidFill>
                  <a:srgbClr val="FFFFFF"/>
                </a:solidFill>
              </a:rPr>
              <a:pPr>
                <a:defRPr/>
              </a:pPr>
              <a:t>04/06/2024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737600" y="6503989"/>
            <a:ext cx="2844800" cy="365125"/>
          </a:xfrm>
        </p:spPr>
        <p:txBody>
          <a:bodyPr rtlCol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Grant agreement #611165</a:t>
            </a:r>
          </a:p>
        </p:txBody>
      </p:sp>
    </p:spTree>
    <p:extLst>
      <p:ext uri="{BB962C8B-B14F-4D97-AF65-F5344CB8AC3E}">
        <p14:creationId xmlns:p14="http://schemas.microsoft.com/office/powerpoint/2010/main" val="150548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7"/>
          <p:cNvGraphicFramePr>
            <a:graphicFrameLocks noChangeAspect="1"/>
          </p:cNvGraphicFramePr>
          <p:nvPr userDrawn="1"/>
        </p:nvGraphicFramePr>
        <p:xfrm>
          <a:off x="0" y="2349500"/>
          <a:ext cx="12192000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Image" r:id="rId3" imgW="10692063" imgH="4330159" progId="">
                  <p:embed/>
                </p:oleObj>
              </mc:Choice>
              <mc:Fallback>
                <p:oleObj name="Image" r:id="rId3" imgW="10692063" imgH="4330159" progId="">
                  <p:embed/>
                  <p:pic>
                    <p:nvPicPr>
                      <p:cNvPr id="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9500"/>
                        <a:ext cx="12192000" cy="370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7715" y="857233"/>
            <a:ext cx="10363200" cy="1470025"/>
          </a:xfrm>
        </p:spPr>
        <p:txBody>
          <a:bodyPr/>
          <a:lstStyle>
            <a:lvl1pPr algn="r"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76475" y="2571744"/>
            <a:ext cx="6667547" cy="92869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5084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8608" y="6609382"/>
            <a:ext cx="623392" cy="2760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883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472597" y="6609382"/>
            <a:ext cx="719403" cy="2760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85BA9F-4685-4D72-969E-5BD0344B163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6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8608" y="6609382"/>
            <a:ext cx="623392" cy="2760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10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472597" y="6609382"/>
            <a:ext cx="719403" cy="2760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85BA9F-4685-4D72-969E-5BD0344B16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8608" y="6609382"/>
            <a:ext cx="623392" cy="2760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41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7"/>
          <p:cNvGraphicFramePr>
            <a:graphicFrameLocks noChangeAspect="1"/>
          </p:cNvGraphicFramePr>
          <p:nvPr userDrawn="1"/>
        </p:nvGraphicFramePr>
        <p:xfrm>
          <a:off x="0" y="2349500"/>
          <a:ext cx="12192000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Image" r:id="rId3" imgW="10692063" imgH="4330159" progId="">
                  <p:embed/>
                </p:oleObj>
              </mc:Choice>
              <mc:Fallback>
                <p:oleObj name="Image" r:id="rId3" imgW="10692063" imgH="43301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9500"/>
                        <a:ext cx="12192000" cy="370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7715" y="857233"/>
            <a:ext cx="10363200" cy="1470025"/>
          </a:xfrm>
        </p:spPr>
        <p:txBody>
          <a:bodyPr/>
          <a:lstStyle>
            <a:lvl1pPr algn="r"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76475" y="2571744"/>
            <a:ext cx="6667547" cy="92869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9C8347-07CE-4506-82C3-2FEE3A006C5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9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A54F9FD-99C7-49C9-90D2-943B9F53534B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5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85BA9F-4685-4D72-969E-5BD0344B163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8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-12699" y="157163"/>
            <a:ext cx="12204700" cy="609600"/>
          </a:xfrm>
          <a:custGeom>
            <a:avLst/>
            <a:gdLst>
              <a:gd name="connsiteX0" fmla="*/ 17929 w 9152964"/>
              <a:gd name="connsiteY0" fmla="*/ 0 h 609600"/>
              <a:gd name="connsiteX1" fmla="*/ 9152964 w 9152964"/>
              <a:gd name="connsiteY1" fmla="*/ 0 h 609600"/>
              <a:gd name="connsiteX2" fmla="*/ 9152964 w 9152964"/>
              <a:gd name="connsiteY2" fmla="*/ 502024 h 609600"/>
              <a:gd name="connsiteX3" fmla="*/ 4580964 w 9152964"/>
              <a:gd name="connsiteY3" fmla="*/ 609600 h 609600"/>
              <a:gd name="connsiteX4" fmla="*/ 0 w 9152964"/>
              <a:gd name="connsiteY4" fmla="*/ 510988 h 609600"/>
              <a:gd name="connsiteX5" fmla="*/ 17929 w 9152964"/>
              <a:gd name="connsiteY5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>
            <a:gsLst>
              <a:gs pos="5000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3" name="자유형 2"/>
          <p:cNvSpPr>
            <a:spLocks/>
          </p:cNvSpPr>
          <p:nvPr userDrawn="1"/>
        </p:nvSpPr>
        <p:spPr bwMode="auto">
          <a:xfrm>
            <a:off x="-12699" y="100013"/>
            <a:ext cx="12204700" cy="609600"/>
          </a:xfrm>
          <a:custGeom>
            <a:avLst/>
            <a:gdLst>
              <a:gd name="T0" fmla="*/ 17930 w 9152964"/>
              <a:gd name="T1" fmla="*/ 0 h 609600"/>
              <a:gd name="T2" fmla="*/ 9153525 w 9152964"/>
              <a:gd name="T3" fmla="*/ 0 h 609600"/>
              <a:gd name="T4" fmla="*/ 9153525 w 9152964"/>
              <a:gd name="T5" fmla="*/ 502024 h 609600"/>
              <a:gd name="T6" fmla="*/ 4581245 w 9152964"/>
              <a:gd name="T7" fmla="*/ 609600 h 609600"/>
              <a:gd name="T8" fmla="*/ 0 w 9152964"/>
              <a:gd name="T9" fmla="*/ 510988 h 609600"/>
              <a:gd name="T10" fmla="*/ 17930 w 9152964"/>
              <a:gd name="T11" fmla="*/ 0 h 609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 rotWithShape="0">
            <a:gsLst>
              <a:gs pos="0">
                <a:srgbClr val="B4B4B8"/>
              </a:gs>
              <a:gs pos="50000">
                <a:srgbClr val="D9D9DB"/>
              </a:gs>
              <a:gs pos="100000">
                <a:srgbClr val="B4B4B8"/>
              </a:gs>
              <a:gs pos="100000">
                <a:srgbClr val="E7E7E8"/>
              </a:gs>
            </a:gsLst>
            <a:lin ang="2160000"/>
          </a:gradFill>
          <a:ln>
            <a:noFill/>
          </a:ln>
          <a:effectLst>
            <a:outerShdw blurRad="50800" dist="38100" dir="5400000" algn="t" rotWithShape="0">
              <a:srgbClr val="000000">
                <a:alpha val="20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ko-KR" altLang="en-US" sz="2400">
              <a:solidFill>
                <a:srgbClr val="A7B789"/>
              </a:solidFill>
            </a:endParaRPr>
          </a:p>
        </p:txBody>
      </p:sp>
      <p:sp>
        <p:nvSpPr>
          <p:cNvPr id="4" name="자유형 3"/>
          <p:cNvSpPr>
            <a:spLocks/>
          </p:cNvSpPr>
          <p:nvPr userDrawn="1"/>
        </p:nvSpPr>
        <p:spPr bwMode="auto">
          <a:xfrm>
            <a:off x="-12699" y="0"/>
            <a:ext cx="12204700" cy="609600"/>
          </a:xfrm>
          <a:custGeom>
            <a:avLst/>
            <a:gdLst>
              <a:gd name="T0" fmla="*/ 17930 w 9152964"/>
              <a:gd name="T1" fmla="*/ 0 h 609600"/>
              <a:gd name="T2" fmla="*/ 9153525 w 9152964"/>
              <a:gd name="T3" fmla="*/ 0 h 609600"/>
              <a:gd name="T4" fmla="*/ 9153525 w 9152964"/>
              <a:gd name="T5" fmla="*/ 502024 h 609600"/>
              <a:gd name="T6" fmla="*/ 4581245 w 9152964"/>
              <a:gd name="T7" fmla="*/ 609600 h 609600"/>
              <a:gd name="T8" fmla="*/ 0 w 9152964"/>
              <a:gd name="T9" fmla="*/ 510988 h 609600"/>
              <a:gd name="T10" fmla="*/ 17930 w 9152964"/>
              <a:gd name="T11" fmla="*/ 0 h 609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 rotWithShape="0">
            <a:gsLst>
              <a:gs pos="0">
                <a:srgbClr val="B4B4B8"/>
              </a:gs>
              <a:gs pos="50000">
                <a:srgbClr val="8E8E94"/>
              </a:gs>
              <a:gs pos="100000">
                <a:srgbClr val="B4B4B8"/>
              </a:gs>
              <a:gs pos="100000">
                <a:srgbClr val="E7E7E8"/>
              </a:gs>
            </a:gsLst>
            <a:lin ang="2160000"/>
          </a:gradFill>
          <a:ln>
            <a:noFill/>
          </a:ln>
          <a:effectLst>
            <a:outerShdw blurRad="50800" dist="38100" dir="5400000" algn="t" rotWithShape="0">
              <a:srgbClr val="353537">
                <a:alpha val="56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ko-KR" altLang="en-US" sz="2400">
              <a:solidFill>
                <a:srgbClr val="A7B789"/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667251" y="6497639"/>
            <a:ext cx="2844800" cy="365125"/>
          </a:xfrm>
        </p:spPr>
        <p:txBody>
          <a:bodyPr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664D363A-2C64-496D-950A-97DFC5E0EAF2}" type="slidenum">
              <a:rPr lang="ko-KR" altLang="en-US"/>
              <a:pPr>
                <a:defRPr/>
              </a:pPr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4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-12699" y="157163"/>
            <a:ext cx="12204700" cy="609600"/>
          </a:xfrm>
          <a:custGeom>
            <a:avLst/>
            <a:gdLst>
              <a:gd name="connsiteX0" fmla="*/ 17929 w 9152964"/>
              <a:gd name="connsiteY0" fmla="*/ 0 h 609600"/>
              <a:gd name="connsiteX1" fmla="*/ 9152964 w 9152964"/>
              <a:gd name="connsiteY1" fmla="*/ 0 h 609600"/>
              <a:gd name="connsiteX2" fmla="*/ 9152964 w 9152964"/>
              <a:gd name="connsiteY2" fmla="*/ 502024 h 609600"/>
              <a:gd name="connsiteX3" fmla="*/ 4580964 w 9152964"/>
              <a:gd name="connsiteY3" fmla="*/ 609600 h 609600"/>
              <a:gd name="connsiteX4" fmla="*/ 0 w 9152964"/>
              <a:gd name="connsiteY4" fmla="*/ 510988 h 609600"/>
              <a:gd name="connsiteX5" fmla="*/ 17929 w 9152964"/>
              <a:gd name="connsiteY5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>
            <a:gsLst>
              <a:gs pos="5000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3" name="자유형 2"/>
          <p:cNvSpPr/>
          <p:nvPr userDrawn="1"/>
        </p:nvSpPr>
        <p:spPr>
          <a:xfrm>
            <a:off x="-12699" y="100013"/>
            <a:ext cx="12204700" cy="609600"/>
          </a:xfrm>
          <a:custGeom>
            <a:avLst/>
            <a:gdLst>
              <a:gd name="connsiteX0" fmla="*/ 17929 w 9152964"/>
              <a:gd name="connsiteY0" fmla="*/ 0 h 609600"/>
              <a:gd name="connsiteX1" fmla="*/ 9152964 w 9152964"/>
              <a:gd name="connsiteY1" fmla="*/ 0 h 609600"/>
              <a:gd name="connsiteX2" fmla="*/ 9152964 w 9152964"/>
              <a:gd name="connsiteY2" fmla="*/ 502024 h 609600"/>
              <a:gd name="connsiteX3" fmla="*/ 4580964 w 9152964"/>
              <a:gd name="connsiteY3" fmla="*/ 609600 h 609600"/>
              <a:gd name="connsiteX4" fmla="*/ 0 w 9152964"/>
              <a:gd name="connsiteY4" fmla="*/ 510988 h 609600"/>
              <a:gd name="connsiteX5" fmla="*/ 17929 w 9152964"/>
              <a:gd name="connsiteY5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>
            <a:gsLst>
              <a:gs pos="50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16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4" name="자유형 3"/>
          <p:cNvSpPr/>
          <p:nvPr userDrawn="1"/>
        </p:nvSpPr>
        <p:spPr>
          <a:xfrm>
            <a:off x="-12699" y="0"/>
            <a:ext cx="12204700" cy="609600"/>
          </a:xfrm>
          <a:custGeom>
            <a:avLst/>
            <a:gdLst>
              <a:gd name="connsiteX0" fmla="*/ 17929 w 9152964"/>
              <a:gd name="connsiteY0" fmla="*/ 0 h 609600"/>
              <a:gd name="connsiteX1" fmla="*/ 9152964 w 9152964"/>
              <a:gd name="connsiteY1" fmla="*/ 0 h 609600"/>
              <a:gd name="connsiteX2" fmla="*/ 9152964 w 9152964"/>
              <a:gd name="connsiteY2" fmla="*/ 502024 h 609600"/>
              <a:gd name="connsiteX3" fmla="*/ 4580964 w 9152964"/>
              <a:gd name="connsiteY3" fmla="*/ 609600 h 609600"/>
              <a:gd name="connsiteX4" fmla="*/ 0 w 9152964"/>
              <a:gd name="connsiteY4" fmla="*/ 510988 h 609600"/>
              <a:gd name="connsiteX5" fmla="*/ 17929 w 9152964"/>
              <a:gd name="connsiteY5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160000" scaled="0"/>
          </a:gradFill>
          <a:ln>
            <a:noFill/>
          </a:ln>
          <a:effectLst>
            <a:outerShdw blurRad="50800" dist="38100" dir="5400000" algn="t" rotWithShape="0">
              <a:schemeClr val="tx2">
                <a:lumMod val="75000"/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667251" y="6497639"/>
            <a:ext cx="28448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000000">
                    <a:tint val="75000"/>
                  </a:srgbClr>
                </a:solidFill>
              </a:rPr>
              <a:t>- </a:t>
            </a:r>
            <a:fld id="{5C4E9F26-5BCF-4D92-A1DC-0A1E6260CBDE}" type="slidenum">
              <a:rPr lang="ko-KR" altLang="en-US" sz="1000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r>
              <a:rPr lang="ko-KR" altLang="en-US" sz="1000">
                <a:solidFill>
                  <a:srgbClr val="000000">
                    <a:tint val="75000"/>
                  </a:srgbClr>
                </a:solidFill>
              </a:rPr>
              <a:t> </a:t>
            </a:r>
            <a:r>
              <a:rPr lang="en-US" altLang="ko-KR" sz="1000">
                <a:solidFill>
                  <a:srgbClr val="000000">
                    <a:tint val="75000"/>
                  </a:srgbClr>
                </a:solidFill>
              </a:rPr>
              <a:t>-</a:t>
            </a:r>
            <a:endParaRPr lang="ko-KR" altLang="en-US" sz="10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fld id="{49676DD3-758F-46E2-B708-98DA225765D4}" type="datetimeFigureOut">
              <a:rPr lang="ko-KR" altLang="en-US">
                <a:solidFill>
                  <a:srgbClr val="A7B789"/>
                </a:solidFill>
              </a:rPr>
              <a:pPr>
                <a:defRPr/>
              </a:pPr>
              <a:t>2024-06-04</a:t>
            </a:fld>
            <a:endParaRPr lang="ko-KR" altLang="en-US">
              <a:solidFill>
                <a:srgbClr val="A7B789"/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srgbClr val="A7B789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35CBB-0786-40B4-928C-94DD7A88CD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4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ist.ac.kr/" TargetMode="External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8608" y="6582067"/>
            <a:ext cx="623392" cy="2760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50" b="1"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6" name="Picture 7" descr="EMB4df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510983"/>
            <a:ext cx="480053" cy="3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910" r:id="rId1"/>
    <p:sldLayoutId id="2147488911" r:id="rId2"/>
    <p:sldLayoutId id="2147488912" r:id="rId3"/>
    <p:sldLayoutId id="2147488914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Picture 15" descr="gist_en_extened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6308725"/>
            <a:ext cx="6731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31034" y="6453337"/>
            <a:ext cx="96096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73D5B7D-3ECE-475F-8169-8F7696AEADF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931" r:id="rId1"/>
    <p:sldLayoutId id="2147488932" r:id="rId2"/>
    <p:sldLayoutId id="2147488933" r:id="rId3"/>
    <p:sldLayoutId id="2147488934" r:id="rId4"/>
    <p:sldLayoutId id="2147488936" r:id="rId5"/>
    <p:sldLayoutId id="214748893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8608" y="6582067"/>
            <a:ext cx="623392" cy="2760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50" b="1"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6" name="Picture 7" descr="EMB4df9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510983"/>
            <a:ext cx="480053" cy="3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20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939" r:id="rId1"/>
    <p:sldLayoutId id="2147488940" r:id="rId2"/>
    <p:sldLayoutId id="214748894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1" y="549275"/>
            <a:ext cx="9144000" cy="1778000"/>
          </a:xfrm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algn="ctr" eaLnBrk="1" latinLnBrk="0" hangingPunct="1"/>
            <a:r>
              <a:rPr lang="en-US" altLang="ko-KR" sz="3200" b="1" i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itchFamily="18" charset="0"/>
              </a:rPr>
              <a:t>CV &amp; Homepage Auto-Generating Service</a:t>
            </a:r>
            <a:endParaRPr lang="ko-KR" altLang="en-US" sz="8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9219" name="부제목 38"/>
          <p:cNvSpPr>
            <a:spLocks noGrp="1"/>
          </p:cNvSpPr>
          <p:nvPr>
            <p:ph type="subTitle" idx="1"/>
          </p:nvPr>
        </p:nvSpPr>
        <p:spPr>
          <a:xfrm>
            <a:off x="3381376" y="2571750"/>
            <a:ext cx="5000625" cy="928688"/>
          </a:xfrm>
        </p:spPr>
        <p:txBody>
          <a:bodyPr/>
          <a:lstStyle/>
          <a:p>
            <a:pPr eaLnBrk="1" hangingPunct="1"/>
            <a:endParaRPr lang="ko-KR" altLang="en-US" dirty="0"/>
          </a:p>
        </p:txBody>
      </p:sp>
      <p:graphicFrame>
        <p:nvGraphicFramePr>
          <p:cNvPr id="922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576830"/>
              </p:ext>
            </p:extLst>
          </p:nvPr>
        </p:nvGraphicFramePr>
        <p:xfrm>
          <a:off x="0" y="2349500"/>
          <a:ext cx="12192000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Image" r:id="rId4" imgW="10692063" imgH="4330159" progId="">
                  <p:embed/>
                </p:oleObj>
              </mc:Choice>
              <mc:Fallback>
                <p:oleObj name="Image" r:id="rId4" imgW="10692063" imgH="43301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9500"/>
                        <a:ext cx="12192000" cy="370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4438" name="Text Box 6"/>
          <p:cNvSpPr txBox="1">
            <a:spLocks noChangeArrowheads="1"/>
          </p:cNvSpPr>
          <p:nvPr/>
        </p:nvSpPr>
        <p:spPr bwMode="auto">
          <a:xfrm>
            <a:off x="479376" y="2582050"/>
            <a:ext cx="11017223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721010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Y견고딕" charset="0"/>
                <a:ea typeface="HY견고딕" charset="0"/>
                <a:cs typeface="HY견고딕" charset="0"/>
              </a:rPr>
              <a:t>[AIGS] Creative &amp; Self-motivating Project</a:t>
            </a:r>
          </a:p>
        </p:txBody>
      </p:sp>
      <p:sp>
        <p:nvSpPr>
          <p:cNvPr id="9222" name="Line 17"/>
          <p:cNvSpPr>
            <a:spLocks noChangeShapeType="1"/>
          </p:cNvSpPr>
          <p:nvPr/>
        </p:nvSpPr>
        <p:spPr bwMode="auto">
          <a:xfrm>
            <a:off x="-24680" y="476250"/>
            <a:ext cx="122166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/>
          <a:lstStyle/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4452" name="Rectangle 20"/>
          <p:cNvSpPr>
            <a:spLocks noChangeArrowheads="1"/>
          </p:cNvSpPr>
          <p:nvPr/>
        </p:nvSpPr>
        <p:spPr bwMode="auto">
          <a:xfrm>
            <a:off x="0" y="0"/>
            <a:ext cx="12192000" cy="465138"/>
          </a:xfrm>
          <a:prstGeom prst="rect">
            <a:avLst/>
          </a:prstGeom>
          <a:solidFill>
            <a:srgbClr val="00ACE5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 </a:t>
            </a:r>
            <a:endParaRPr lang="ko-KR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24" name="Rectangle 29"/>
          <p:cNvSpPr>
            <a:spLocks noChangeArrowheads="1"/>
          </p:cNvSpPr>
          <p:nvPr/>
        </p:nvSpPr>
        <p:spPr bwMode="auto">
          <a:xfrm>
            <a:off x="1558926" y="3648968"/>
            <a:ext cx="6589713" cy="237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Arial" charset="0"/>
                <a:ea typeface="굴림" pitchFamily="50" charset="-127"/>
                <a:cs typeface="Arial" charset="0"/>
              </a:rPr>
              <a:t>Team Code: C </a:t>
            </a:r>
            <a:r>
              <a:rPr lang="en-US" altLang="ko-KR" sz="2400" b="1" dirty="0">
                <a:latin typeface="Arial" charset="0"/>
                <a:ea typeface="굴림" pitchFamily="50" charset="-127"/>
                <a:cs typeface="Arial" charset="0"/>
              </a:rPr>
              <a:t/>
            </a:r>
            <a:br>
              <a:rPr lang="en-US" altLang="ko-KR" sz="2400" b="1" dirty="0">
                <a:latin typeface="Arial" charset="0"/>
                <a:ea typeface="굴림" pitchFamily="50" charset="-127"/>
                <a:cs typeface="Arial" charset="0"/>
              </a:rPr>
            </a:br>
            <a:r>
              <a:rPr lang="en-US" altLang="ko-KR" sz="1800" b="1" dirty="0">
                <a:latin typeface="Arial" charset="0"/>
                <a:ea typeface="굴림" pitchFamily="50" charset="-127"/>
                <a:cs typeface="Arial" charset="0"/>
              </a:rPr>
              <a:t>(20231126 – hsh6449&amp; Sanha Hwang) 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ko-KR" sz="1800" b="1" dirty="0">
                <a:latin typeface="Arial" charset="0"/>
                <a:ea typeface="굴림" pitchFamily="50" charset="-127"/>
                <a:cs typeface="Arial" charset="0"/>
              </a:rPr>
              <a:t>(20241138– gunwoof1234 &amp; </a:t>
            </a:r>
            <a:r>
              <a:rPr lang="en-US" altLang="ko-KR" sz="1800" b="1" dirty="0" err="1">
                <a:latin typeface="Arial" charset="0"/>
                <a:ea typeface="굴림" pitchFamily="50" charset="-127"/>
                <a:cs typeface="Arial" charset="0"/>
              </a:rPr>
              <a:t>Gunwoo</a:t>
            </a:r>
            <a:r>
              <a:rPr lang="en-US" altLang="ko-KR" sz="1800" b="1" dirty="0">
                <a:latin typeface="Arial" charset="0"/>
                <a:ea typeface="굴림" pitchFamily="50" charset="-127"/>
                <a:cs typeface="Arial" charset="0"/>
              </a:rPr>
              <a:t> Bae)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2000" b="1" dirty="0">
              <a:latin typeface="Arial" charset="0"/>
              <a:ea typeface="굴림" pitchFamily="50" charset="-127"/>
              <a:cs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b="1" dirty="0">
                <a:latin typeface="Arial" charset="0"/>
                <a:ea typeface="굴림" pitchFamily="50" charset="-127"/>
                <a:cs typeface="Arial" charset="0"/>
              </a:rPr>
              <a:t>AI Graduate School, GIST</a:t>
            </a:r>
            <a:endParaRPr lang="en-US" altLang="ko-KR" sz="2400" b="1" dirty="0"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0" y="0"/>
            <a:ext cx="12192000" cy="4762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10000"/>
              </a:lnSpc>
              <a:buClr>
                <a:srgbClr val="E4005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Date: Spring 2024                                                                                                                     Place: </a:t>
            </a:r>
            <a:r>
              <a:rPr lang="en-US" altLang="ko-KR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Gwangju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Korea</a:t>
            </a:r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416" y="4118246"/>
            <a:ext cx="1865405" cy="16661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5" b="22686"/>
          <a:stretch/>
        </p:blipFill>
        <p:spPr>
          <a:xfrm>
            <a:off x="4943872" y="6216774"/>
            <a:ext cx="2437719" cy="5305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376" y="663917"/>
            <a:ext cx="1127486" cy="1355035"/>
          </a:xfrm>
          <a:prstGeom prst="rect">
            <a:avLst/>
          </a:prstGeom>
        </p:spPr>
      </p:pic>
      <p:pic>
        <p:nvPicPr>
          <p:cNvPr id="14" name="Google Shape;101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488488" y="1005522"/>
            <a:ext cx="1296144" cy="1120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695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-31583"/>
            <a:ext cx="9144000" cy="842343"/>
          </a:xfrm>
        </p:spPr>
        <p:txBody>
          <a:bodyPr/>
          <a:lstStyle/>
          <a:p>
            <a:r>
              <a:rPr lang="en-US" altLang="ko-KR" dirty="0"/>
              <a:t>2B. Project Software Design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764704"/>
            <a:ext cx="11521280" cy="5040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MSA-based Software Architecture/Framework </a:t>
            </a:r>
            <a:r>
              <a:rPr lang="en-US" altLang="ko-KR" sz="2400" dirty="0"/>
              <a:t>for X+AI Service(s)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59548" y="0"/>
            <a:ext cx="74892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Plan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03E2530-1DB1-474A-8849-AF3412E5F0A9}"/>
              </a:ext>
            </a:extLst>
          </p:cNvPr>
          <p:cNvGrpSpPr/>
          <p:nvPr/>
        </p:nvGrpSpPr>
        <p:grpSpPr>
          <a:xfrm>
            <a:off x="479376" y="1199968"/>
            <a:ext cx="10808811" cy="5544616"/>
            <a:chOff x="767408" y="1064766"/>
            <a:chExt cx="10808811" cy="5544616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3EB4BF8F-9B30-40EB-831E-E3B46E56E884}"/>
                </a:ext>
              </a:extLst>
            </p:cNvPr>
            <p:cNvGrpSpPr/>
            <p:nvPr/>
          </p:nvGrpSpPr>
          <p:grpSpPr>
            <a:xfrm>
              <a:off x="767408" y="1064766"/>
              <a:ext cx="10441160" cy="5544616"/>
              <a:chOff x="496998" y="1268760"/>
              <a:chExt cx="10441160" cy="5544616"/>
            </a:xfrm>
          </p:grpSpPr>
          <p:sp>
            <p:nvSpPr>
              <p:cNvPr id="124" name="모서리가 둥근 직사각형 15">
                <a:extLst>
                  <a:ext uri="{FF2B5EF4-FFF2-40B4-BE49-F238E27FC236}">
                    <a16:creationId xmlns:a16="http://schemas.microsoft.com/office/drawing/2014/main" id="{8E38AFE0-E69A-409B-8029-27E8F2E05425}"/>
                  </a:ext>
                </a:extLst>
              </p:cNvPr>
              <p:cNvSpPr/>
              <p:nvPr/>
            </p:nvSpPr>
            <p:spPr>
              <a:xfrm>
                <a:off x="2504823" y="1268760"/>
                <a:ext cx="8433335" cy="5544616"/>
              </a:xfrm>
              <a:prstGeom prst="round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87E05BF-AFC7-40C6-8B93-6F93C9A51DCF}"/>
                  </a:ext>
                </a:extLst>
              </p:cNvPr>
              <p:cNvGrpSpPr/>
              <p:nvPr/>
            </p:nvGrpSpPr>
            <p:grpSpPr>
              <a:xfrm>
                <a:off x="496998" y="1396524"/>
                <a:ext cx="9683462" cy="4900765"/>
                <a:chOff x="496998" y="1396524"/>
                <a:chExt cx="9683462" cy="4900765"/>
              </a:xfrm>
            </p:grpSpPr>
            <p:sp>
              <p:nvSpPr>
                <p:cNvPr id="126" name="사각형: 둥근 모서리 1048">
                  <a:extLst>
                    <a:ext uri="{FF2B5EF4-FFF2-40B4-BE49-F238E27FC236}">
                      <a16:creationId xmlns:a16="http://schemas.microsoft.com/office/drawing/2014/main" id="{D7DD5F82-7641-4FE4-B548-20EB04CF591F}"/>
                    </a:ext>
                  </a:extLst>
                </p:cNvPr>
                <p:cNvSpPr/>
                <p:nvPr/>
              </p:nvSpPr>
              <p:spPr>
                <a:xfrm>
                  <a:off x="3258490" y="1834769"/>
                  <a:ext cx="2375294" cy="154572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7" name="사각형: 둥근 모서리 1044">
                  <a:extLst>
                    <a:ext uri="{FF2B5EF4-FFF2-40B4-BE49-F238E27FC236}">
                      <a16:creationId xmlns:a16="http://schemas.microsoft.com/office/drawing/2014/main" id="{2EDCB240-B5CB-4373-B8C7-E99A61A652DC}"/>
                    </a:ext>
                  </a:extLst>
                </p:cNvPr>
                <p:cNvSpPr/>
                <p:nvPr/>
              </p:nvSpPr>
              <p:spPr>
                <a:xfrm>
                  <a:off x="2751664" y="3925600"/>
                  <a:ext cx="6080640" cy="2371689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/>
                    <a:t>ㅓ</a:t>
                  </a:r>
                  <a:endParaRPr lang="ko-KR" altLang="en-US" dirty="0"/>
                </a:p>
              </p:txBody>
            </p:sp>
            <p:pic>
              <p:nvPicPr>
                <p:cNvPr id="128" name="Picture 10" descr="웹 개발자라면 한 번쯤 써본다는 React! 개념부터 학습 방법까지 한눈에 살펴보자! - 구름 공식 블로그 (goorm blog)">
                  <a:extLst>
                    <a:ext uri="{FF2B5EF4-FFF2-40B4-BE49-F238E27FC236}">
                      <a16:creationId xmlns:a16="http://schemas.microsoft.com/office/drawing/2014/main" id="{18C495DF-B1BD-4CEF-93A1-C4428D7451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074" t="17152" r="33025" b="19143"/>
                <a:stretch/>
              </p:blipFill>
              <p:spPr bwMode="auto">
                <a:xfrm>
                  <a:off x="3049755" y="4599654"/>
                  <a:ext cx="862764" cy="10742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336F2749-0667-4E2A-8BA7-0CCB8166A2E3}"/>
                    </a:ext>
                  </a:extLst>
                </p:cNvPr>
                <p:cNvGrpSpPr/>
                <p:nvPr/>
              </p:nvGrpSpPr>
              <p:grpSpPr>
                <a:xfrm>
                  <a:off x="5299906" y="4631721"/>
                  <a:ext cx="3172358" cy="1074292"/>
                  <a:chOff x="3303502" y="3008945"/>
                  <a:chExt cx="4249566" cy="1344438"/>
                </a:xfrm>
              </p:grpSpPr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46DB9648-3D9B-443A-9EF3-97C7AF34AD3D}"/>
                      </a:ext>
                    </a:extLst>
                  </p:cNvPr>
                  <p:cNvSpPr txBox="1"/>
                  <p:nvPr/>
                </p:nvSpPr>
                <p:spPr>
                  <a:xfrm>
                    <a:off x="3303502" y="3008945"/>
                    <a:ext cx="4249566" cy="1344438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pic>
                <p:nvPicPr>
                  <p:cNvPr id="154" name="Picture 12" descr="Django 개요">
                    <a:extLst>
                      <a:ext uri="{FF2B5EF4-FFF2-40B4-BE49-F238E27FC236}">
                        <a16:creationId xmlns:a16="http://schemas.microsoft.com/office/drawing/2014/main" id="{E02464E7-7B83-480D-A24F-F04995A880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69490" y="3487063"/>
                    <a:ext cx="995121" cy="45278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30" name="Picture 16" descr="PDFKit – JavaScript PDF Generation Library for Node and Browser | jQuery  Plugins">
                  <a:extLst>
                    <a:ext uri="{FF2B5EF4-FFF2-40B4-BE49-F238E27FC236}">
                      <a16:creationId xmlns:a16="http://schemas.microsoft.com/office/drawing/2014/main" id="{F0126AAE-2061-41E4-A513-3258385692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58116" y="2299055"/>
                  <a:ext cx="745428" cy="5840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20" descr="ChatGPT - 나무위키">
                  <a:extLst>
                    <a:ext uri="{FF2B5EF4-FFF2-40B4-BE49-F238E27FC236}">
                      <a16:creationId xmlns:a16="http://schemas.microsoft.com/office/drawing/2014/main" id="{AD27E2A3-32C8-4D22-9EF8-A688EDCA45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16205" y="2569972"/>
                  <a:ext cx="432272" cy="4056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그림 131">
                  <a:extLst>
                    <a:ext uri="{FF2B5EF4-FFF2-40B4-BE49-F238E27FC236}">
                      <a16:creationId xmlns:a16="http://schemas.microsoft.com/office/drawing/2014/main" id="{270F8C83-29B5-4E63-B6F9-4C32269A45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6998" y="3299075"/>
                  <a:ext cx="1027002" cy="1027002"/>
                </a:xfrm>
                <a:prstGeom prst="rect">
                  <a:avLst/>
                </a:prstGeom>
              </p:spPr>
            </p:pic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71BC01D-6A7E-43C0-8DB3-84ACEB20769C}"/>
                    </a:ext>
                  </a:extLst>
                </p:cNvPr>
                <p:cNvSpPr txBox="1"/>
                <p:nvPr/>
              </p:nvSpPr>
              <p:spPr>
                <a:xfrm>
                  <a:off x="1201343" y="4585802"/>
                  <a:ext cx="13493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User Interaction</a:t>
                  </a:r>
                  <a:endParaRPr lang="ko-KR" alt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4" name="직선 화살표 연결선 133">
                  <a:extLst>
                    <a:ext uri="{FF2B5EF4-FFF2-40B4-BE49-F238E27FC236}">
                      <a16:creationId xmlns:a16="http://schemas.microsoft.com/office/drawing/2014/main" id="{DC197D2A-558D-4E60-B49D-FD3CBC31697B}"/>
                    </a:ext>
                  </a:extLst>
                </p:cNvPr>
                <p:cNvCxnSpPr/>
                <p:nvPr/>
              </p:nvCxnSpPr>
              <p:spPr>
                <a:xfrm>
                  <a:off x="4035344" y="5140141"/>
                  <a:ext cx="112395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F58D9FF-AB37-4CC2-9896-A1513840CCC1}"/>
                    </a:ext>
                  </a:extLst>
                </p:cNvPr>
                <p:cNvSpPr txBox="1"/>
                <p:nvPr/>
              </p:nvSpPr>
              <p:spPr>
                <a:xfrm>
                  <a:off x="4220472" y="5192702"/>
                  <a:ext cx="96282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API(JSON)</a:t>
                  </a:r>
                  <a:endParaRPr lang="ko-KR" alt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6" name="직선 화살표 연결선 135">
                  <a:extLst>
                    <a:ext uri="{FF2B5EF4-FFF2-40B4-BE49-F238E27FC236}">
                      <a16:creationId xmlns:a16="http://schemas.microsoft.com/office/drawing/2014/main" id="{1041C1D2-62A4-4E2E-B27C-B43A8C09E7A5}"/>
                    </a:ext>
                  </a:extLst>
                </p:cNvPr>
                <p:cNvCxnSpPr/>
                <p:nvPr/>
              </p:nvCxnSpPr>
              <p:spPr>
                <a:xfrm>
                  <a:off x="6340424" y="5192702"/>
                  <a:ext cx="112395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A8028F0-BDC8-4A9E-9F87-47DF948F8519}"/>
                    </a:ext>
                  </a:extLst>
                </p:cNvPr>
                <p:cNvSpPr txBox="1"/>
                <p:nvPr/>
              </p:nvSpPr>
              <p:spPr>
                <a:xfrm>
                  <a:off x="6232650" y="5270170"/>
                  <a:ext cx="2041375" cy="900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Collect(text</a:t>
                  </a:r>
                  <a:r>
                    <a:rPr lang="ko-KR" altLang="en-US" sz="10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10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data)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altLang="ko-KR" sz="10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Personal Information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altLang="ko-KR" sz="10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Education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altLang="ko-KR" sz="10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Activities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altLang="ko-KR" sz="10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  <a:endParaRPr lang="ko-KR" altLang="en-US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8" name="직선 화살표 연결선 137">
                  <a:extLst>
                    <a:ext uri="{FF2B5EF4-FFF2-40B4-BE49-F238E27FC236}">
                      <a16:creationId xmlns:a16="http://schemas.microsoft.com/office/drawing/2014/main" id="{0E1A8586-A87F-4190-AEF8-283559EBFC8E}"/>
                    </a:ext>
                  </a:extLst>
                </p:cNvPr>
                <p:cNvCxnSpPr/>
                <p:nvPr/>
              </p:nvCxnSpPr>
              <p:spPr>
                <a:xfrm>
                  <a:off x="1497302" y="4260112"/>
                  <a:ext cx="1099288" cy="3256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665C0B53-8770-4153-850B-042809C98862}"/>
                    </a:ext>
                  </a:extLst>
                </p:cNvPr>
                <p:cNvSpPr txBox="1"/>
                <p:nvPr/>
              </p:nvSpPr>
              <p:spPr>
                <a:xfrm>
                  <a:off x="634805" y="2675244"/>
                  <a:ext cx="2020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Tx/>
                    <a:buChar char="-"/>
                  </a:pPr>
                  <a:r>
                    <a:rPr lang="en-US" altLang="ko-KR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Downloadable CV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altLang="ko-KR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PDF </a:t>
                  </a:r>
                  <a:r>
                    <a:rPr lang="ko-KR" altLang="en-US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형식으로 변환</a:t>
                  </a:r>
                  <a:endParaRPr lang="en-US" altLang="ko-KR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40" name="직선 화살표 연결선 139">
                  <a:extLst>
                    <a:ext uri="{FF2B5EF4-FFF2-40B4-BE49-F238E27FC236}">
                      <a16:creationId xmlns:a16="http://schemas.microsoft.com/office/drawing/2014/main" id="{5DC68634-EEE0-4F77-83B1-EB98DA038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77821" y="3063072"/>
                  <a:ext cx="1252968" cy="433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011CDEBD-6548-4855-869E-6CB7D3DC0B64}"/>
                    </a:ext>
                  </a:extLst>
                </p:cNvPr>
                <p:cNvSpPr txBox="1"/>
                <p:nvPr/>
              </p:nvSpPr>
              <p:spPr>
                <a:xfrm>
                  <a:off x="4072629" y="1396524"/>
                  <a:ext cx="7249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Service</a:t>
                  </a:r>
                  <a:endParaRPr lang="ko-KR" alt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ECCB1F09-E0D8-4291-AE85-6636CB91E903}"/>
                    </a:ext>
                  </a:extLst>
                </p:cNvPr>
                <p:cNvSpPr txBox="1"/>
                <p:nvPr/>
              </p:nvSpPr>
              <p:spPr>
                <a:xfrm>
                  <a:off x="3060072" y="4372552"/>
                  <a:ext cx="8535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Frontend</a:t>
                  </a:r>
                  <a:endParaRPr lang="ko-KR" altLang="en-US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43" name="직선 화살표 연결선 103">
                  <a:extLst>
                    <a:ext uri="{FF2B5EF4-FFF2-40B4-BE49-F238E27FC236}">
                      <a16:creationId xmlns:a16="http://schemas.microsoft.com/office/drawing/2014/main" id="{6EB12D30-440A-481D-9ABE-E252D0D74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1603" y="2708677"/>
                  <a:ext cx="2305188" cy="1543280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모서리가 둥근 직사각형 109">
                  <a:extLst>
                    <a:ext uri="{FF2B5EF4-FFF2-40B4-BE49-F238E27FC236}">
                      <a16:creationId xmlns:a16="http://schemas.microsoft.com/office/drawing/2014/main" id="{DF73850B-34B1-42A1-96E6-15A9BF869B7C}"/>
                    </a:ext>
                  </a:extLst>
                </p:cNvPr>
                <p:cNvSpPr/>
                <p:nvPr/>
              </p:nvSpPr>
              <p:spPr>
                <a:xfrm>
                  <a:off x="3007934" y="1726241"/>
                  <a:ext cx="2886348" cy="1800200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8BE89FA6-F323-4F9B-96EC-CA2CC6748FD3}"/>
                    </a:ext>
                  </a:extLst>
                </p:cNvPr>
                <p:cNvSpPr txBox="1"/>
                <p:nvPr/>
              </p:nvSpPr>
              <p:spPr>
                <a:xfrm>
                  <a:off x="4102926" y="2004194"/>
                  <a:ext cx="71307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CV</a:t>
                  </a:r>
                  <a:endParaRPr lang="ko-KR" altLang="en-US" sz="9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1F5C487-2D54-41D0-AFBC-B1736FCA8C85}"/>
                    </a:ext>
                  </a:extLst>
                </p:cNvPr>
                <p:cNvSpPr txBox="1"/>
                <p:nvPr/>
              </p:nvSpPr>
              <p:spPr>
                <a:xfrm>
                  <a:off x="5277487" y="4374064"/>
                  <a:ext cx="8535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Backend</a:t>
                  </a:r>
                  <a:endParaRPr lang="ko-KR" altLang="en-US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23DC8E31-63D7-4A47-B85C-A811D877AB5D}"/>
                    </a:ext>
                  </a:extLst>
                </p:cNvPr>
                <p:cNvSpPr txBox="1"/>
                <p:nvPr/>
              </p:nvSpPr>
              <p:spPr>
                <a:xfrm>
                  <a:off x="5528322" y="3962854"/>
                  <a:ext cx="8535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Web</a:t>
                  </a:r>
                  <a:endParaRPr lang="ko-KR" alt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FA64E307-760E-4009-8D0B-941AE517F985}"/>
                    </a:ext>
                  </a:extLst>
                </p:cNvPr>
                <p:cNvSpPr txBox="1"/>
                <p:nvPr/>
              </p:nvSpPr>
              <p:spPr>
                <a:xfrm>
                  <a:off x="7596941" y="4378545"/>
                  <a:ext cx="8535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DB</a:t>
                  </a:r>
                  <a:endParaRPr lang="ko-KR" altLang="en-US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C3DAE2E-A9A9-426A-9B07-F4491497FECF}"/>
                    </a:ext>
                  </a:extLst>
                </p:cNvPr>
                <p:cNvSpPr txBox="1"/>
                <p:nvPr/>
              </p:nvSpPr>
              <p:spPr>
                <a:xfrm>
                  <a:off x="5125119" y="1987637"/>
                  <a:ext cx="159624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 Generate Flexible contents to corresponding templates</a:t>
                  </a:r>
                  <a:endParaRPr lang="ko-KR" alt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50" name="Picture 2" descr="docker&quot; Icon - Download for free – Iconduck">
                  <a:extLst>
                    <a:ext uri="{FF2B5EF4-FFF2-40B4-BE49-F238E27FC236}">
                      <a16:creationId xmlns:a16="http://schemas.microsoft.com/office/drawing/2014/main" id="{F9263BBA-91DB-4745-AA5C-FC7BCFF400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33413" y="5488012"/>
                  <a:ext cx="498558" cy="426500"/>
                </a:xfrm>
                <a:prstGeom prst="rect">
                  <a:avLst/>
                </a:prstGeom>
                <a:noFill/>
                <a:effectLst>
                  <a:outerShdw blurRad="50800" dist="63500" dir="2460000" sx="30000" sy="30000" algn="ctr" rotWithShape="0">
                    <a:srgbClr val="000000">
                      <a:alpha val="43137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1" name="Picture 2" descr="docker&quot; Icon - Download for free – Iconduck">
                  <a:extLst>
                    <a:ext uri="{FF2B5EF4-FFF2-40B4-BE49-F238E27FC236}">
                      <a16:creationId xmlns:a16="http://schemas.microsoft.com/office/drawing/2014/main" id="{0901E891-356F-40F0-A1DA-7311B373E9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7197" y="5419668"/>
                  <a:ext cx="498558" cy="426500"/>
                </a:xfrm>
                <a:prstGeom prst="rect">
                  <a:avLst/>
                </a:prstGeom>
                <a:noFill/>
                <a:effectLst>
                  <a:outerShdw blurRad="50800" dist="63500" dir="2460000" sx="30000" sy="30000" algn="ctr" rotWithShape="0">
                    <a:srgbClr val="000000">
                      <a:alpha val="43137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4A87311-576C-475D-9ABF-FB29944D12A0}"/>
                    </a:ext>
                  </a:extLst>
                </p:cNvPr>
                <p:cNvSpPr txBox="1"/>
                <p:nvPr/>
              </p:nvSpPr>
              <p:spPr>
                <a:xfrm>
                  <a:off x="6828826" y="2981224"/>
                  <a:ext cx="3351634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학습된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Language model</a:t>
                  </a:r>
                </a:p>
                <a:p>
                  <a:pPr marL="228600" indent="-228600">
                    <a:buAutoNum type="arabicPeriod"/>
                  </a:pPr>
                  <a:r>
                    <a: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이력서와 유저 정보를 분석해서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필요한 내용을 생성해서 삽입</a:t>
                  </a:r>
                  <a:endPara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228600" indent="-228600">
                    <a:buAutoNum type="arabicPeriod"/>
                  </a:pPr>
                  <a:r>
                    <a:rPr lang="ko-KR" altLang="en-US" sz="10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챗봇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형식으로 수정의 편리성 구성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(html 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문법으로 수정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</p:grpSp>
        </p:grp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D7D0FC80-DB07-42B7-BFBC-E232F268C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68407" y="4397082"/>
              <a:ext cx="1128760" cy="1128760"/>
            </a:xfrm>
            <a:prstGeom prst="rect">
              <a:avLst/>
            </a:prstGeom>
          </p:spPr>
        </p:pic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F576FDDE-CB4E-4656-9A4E-5E9331861F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0768" y="5021821"/>
              <a:ext cx="503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EA4494B-2201-4478-BBDF-CBE274EB33F8}"/>
                </a:ext>
              </a:extLst>
            </p:cNvPr>
            <p:cNvSpPr txBox="1"/>
            <p:nvPr/>
          </p:nvSpPr>
          <p:spPr>
            <a:xfrm>
              <a:off x="9119325" y="5428924"/>
              <a:ext cx="2236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Such company template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(Pdf </a:t>
              </a:r>
              <a:r>
                <a: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와 </a:t>
              </a:r>
              <a:r>
                <a:rPr lang="en-US" altLang="ko-K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html </a:t>
              </a:r>
              <a:r>
                <a: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형식으로 존재</a:t>
              </a:r>
              <a:r>
                <a:rPr lang="en-US" altLang="ko-K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0" name="Picture 16" descr="PDFKit – JavaScript PDF Generation Library for Node and Browser | jQuery  Plugins">
              <a:extLst>
                <a:ext uri="{FF2B5EF4-FFF2-40B4-BE49-F238E27FC236}">
                  <a16:creationId xmlns:a16="http://schemas.microsoft.com/office/drawing/2014/main" id="{E1B7ACAC-C862-4A9D-B6B9-3C68BEF9A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9693" y="5876479"/>
              <a:ext cx="371130" cy="290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" descr="HTML 5: The New Backbone of the World Wide Web">
              <a:extLst>
                <a:ext uri="{FF2B5EF4-FFF2-40B4-BE49-F238E27FC236}">
                  <a16:creationId xmlns:a16="http://schemas.microsoft.com/office/drawing/2014/main" id="{89449D41-D79F-4EA1-9DCC-915C9A487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0083537" y="5810165"/>
              <a:ext cx="532896" cy="459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D76F5BFA-E8B4-425E-B9C3-569DDC1F415D}"/>
                </a:ext>
              </a:extLst>
            </p:cNvPr>
            <p:cNvCxnSpPr>
              <a:cxnSpLocks/>
            </p:cNvCxnSpPr>
            <p:nvPr/>
          </p:nvCxnSpPr>
          <p:spPr>
            <a:xfrm>
              <a:off x="9814980" y="6026964"/>
              <a:ext cx="2685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4CA1F73-7971-4BCB-8A55-E54AED21AAB5}"/>
                </a:ext>
              </a:extLst>
            </p:cNvPr>
            <p:cNvSpPr txBox="1"/>
            <p:nvPr/>
          </p:nvSpPr>
          <p:spPr>
            <a:xfrm>
              <a:off x="9339693" y="6210275"/>
              <a:ext cx="22365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pymupdf</a:t>
              </a:r>
              <a:r>
                <a:rPr lang="en-US" altLang="ko-K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pythob</a:t>
              </a:r>
              <a:r>
                <a:rPr lang="en-US" altLang="ko-K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library)</a:t>
              </a:r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6" name="Picture 4" descr="Postgresql original wordmark logo - Social media &amp; Logos Ic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780" y="4823441"/>
            <a:ext cx="426003" cy="42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652271"/>
          </a:xfrm>
        </p:spPr>
        <p:txBody>
          <a:bodyPr/>
          <a:lstStyle/>
          <a:p>
            <a:r>
              <a:rPr lang="en-US" altLang="ko-KR" sz="4000" dirty="0"/>
              <a:t>2C. Project Preparation (D-N-A Check)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344" y="1268760"/>
            <a:ext cx="10729192" cy="4853136"/>
          </a:xfrm>
        </p:spPr>
        <p:txBody>
          <a:bodyPr/>
          <a:lstStyle/>
          <a:p>
            <a:r>
              <a:rPr lang="en-US" altLang="ko-KR" sz="2800" dirty="0"/>
              <a:t>Data from Target Domain </a:t>
            </a:r>
            <a:endParaRPr lang="en-US" altLang="ko-KR" sz="1400" dirty="0"/>
          </a:p>
          <a:p>
            <a:pPr lvl="1"/>
            <a:r>
              <a:rPr lang="en-US" altLang="ko-KR" b="1" dirty="0"/>
              <a:t>Dataset </a:t>
            </a:r>
            <a:r>
              <a:rPr lang="ko-KR" altLang="en-US" b="1" dirty="0"/>
              <a:t>구성 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ko-KR" altLang="en-US" b="1" dirty="0"/>
              <a:t> 예상</a:t>
            </a:r>
            <a:r>
              <a:rPr lang="en-US" altLang="ko-KR" b="1" dirty="0"/>
              <a:t>)</a:t>
            </a:r>
          </a:p>
          <a:p>
            <a:pPr lvl="2"/>
            <a:r>
              <a:rPr lang="en-US" altLang="ko-KR" sz="2000" dirty="0"/>
              <a:t>User profiles (Structured) : </a:t>
            </a:r>
            <a:r>
              <a:rPr lang="ko-KR" altLang="en-US" sz="2000" dirty="0"/>
              <a:t>약 </a:t>
            </a:r>
            <a:r>
              <a:rPr lang="en-US" altLang="ko-KR" sz="2000" dirty="0"/>
              <a:t>10,000</a:t>
            </a:r>
            <a:r>
              <a:rPr lang="ko-KR" altLang="en-US" sz="2000" dirty="0"/>
              <a:t>개</a:t>
            </a:r>
            <a:r>
              <a:rPr lang="en-US" altLang="ko-KR" sz="2000" dirty="0"/>
              <a:t>, </a:t>
            </a:r>
            <a:r>
              <a:rPr lang="ko-KR" altLang="en-US" sz="2000" dirty="0"/>
              <a:t>자기소개</a:t>
            </a:r>
            <a:r>
              <a:rPr lang="en-US" altLang="ko-KR" sz="2000" dirty="0"/>
              <a:t>, </a:t>
            </a:r>
            <a:r>
              <a:rPr lang="ko-KR" altLang="en-US" sz="2000" dirty="0"/>
              <a:t>활동사항</a:t>
            </a:r>
            <a:r>
              <a:rPr lang="en-US" altLang="ko-KR" sz="2000" dirty="0"/>
              <a:t>, </a:t>
            </a:r>
            <a:r>
              <a:rPr lang="ko-KR" altLang="en-US" sz="2000" dirty="0"/>
              <a:t>경력사항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r>
              <a:rPr lang="en-US" altLang="ko-KR" sz="2000" dirty="0"/>
              <a:t> (JSON) </a:t>
            </a:r>
          </a:p>
          <a:p>
            <a:pPr lvl="2"/>
            <a:r>
              <a:rPr lang="en-US" altLang="ko-KR" sz="2000" dirty="0"/>
              <a:t>Job Descriptions (Unstructured) : </a:t>
            </a:r>
            <a:r>
              <a:rPr lang="ko-KR" altLang="en-US" sz="2000" dirty="0"/>
              <a:t>약 </a:t>
            </a:r>
            <a:r>
              <a:rPr lang="en-US" altLang="ko-KR" sz="2000" dirty="0"/>
              <a:t>5,000</a:t>
            </a:r>
            <a:r>
              <a:rPr lang="ko-KR" altLang="en-US" sz="2000" dirty="0"/>
              <a:t>개</a:t>
            </a:r>
            <a:r>
              <a:rPr lang="en-US" altLang="ko-KR" sz="2000" dirty="0"/>
              <a:t> (text format)</a:t>
            </a:r>
          </a:p>
          <a:p>
            <a:pPr lvl="2"/>
            <a:r>
              <a:rPr lang="en-US" altLang="ko-KR" sz="2000" dirty="0"/>
              <a:t>Academic Qualifications (Unstructured) : </a:t>
            </a:r>
            <a:r>
              <a:rPr lang="ko-KR" altLang="en-US" sz="2000" dirty="0"/>
              <a:t>약 </a:t>
            </a:r>
            <a:r>
              <a:rPr lang="en-US" altLang="ko-KR" sz="2000" dirty="0"/>
              <a:t>5,000</a:t>
            </a:r>
            <a:r>
              <a:rPr lang="ko-KR" altLang="en-US" sz="2000" dirty="0"/>
              <a:t>개 </a:t>
            </a:r>
            <a:r>
              <a:rPr lang="en-US" altLang="ko-KR" sz="2000" dirty="0"/>
              <a:t>(text format)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59548" y="0"/>
            <a:ext cx="74892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174298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652271"/>
          </a:xfrm>
        </p:spPr>
        <p:txBody>
          <a:bodyPr/>
          <a:lstStyle/>
          <a:p>
            <a:r>
              <a:rPr lang="en-US" altLang="ko-KR" sz="4000" dirty="0"/>
              <a:t>2C. Project Preparation (D-N-A Check)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1268760"/>
            <a:ext cx="11305256" cy="4853136"/>
          </a:xfrm>
        </p:spPr>
        <p:txBody>
          <a:bodyPr/>
          <a:lstStyle/>
          <a:p>
            <a:r>
              <a:rPr lang="en-US" altLang="ko-KR" sz="2800" dirty="0"/>
              <a:t>AI Scheme &amp; Models for Training/Inferencing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/>
            <a:r>
              <a:rPr lang="en-US" altLang="ko-KR" sz="2000" dirty="0"/>
              <a:t>(Step 1) </a:t>
            </a:r>
            <a:r>
              <a:rPr lang="ko-KR" altLang="en-US" sz="2000" dirty="0"/>
              <a:t>자기소개서를 자동으로 생성해줄 수 있도록 </a:t>
            </a:r>
            <a:r>
              <a:rPr lang="en-US" altLang="ko-KR" sz="2000" dirty="0" err="1"/>
              <a:t>Finetuning</a:t>
            </a:r>
            <a:r>
              <a:rPr lang="en-US" altLang="ko-KR" sz="2000" dirty="0"/>
              <a:t> </a:t>
            </a:r>
          </a:p>
          <a:p>
            <a:pPr lvl="2"/>
            <a:r>
              <a:rPr lang="ko-KR" altLang="en-US" sz="1800" dirty="0"/>
              <a:t>데이터 수집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사용자의 관심 분야와 역할에 맞는 자기소개의 </a:t>
            </a:r>
            <a:r>
              <a:rPr lang="ko-KR" altLang="en-US" sz="1800" dirty="0" err="1"/>
              <a:t>데이터셋을</a:t>
            </a:r>
            <a:r>
              <a:rPr lang="ko-KR" altLang="en-US" sz="1800" dirty="0"/>
              <a:t> 수집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전처리 </a:t>
            </a:r>
            <a:r>
              <a:rPr lang="en-US" altLang="ko-KR" sz="1800" dirty="0"/>
              <a:t>: </a:t>
            </a:r>
            <a:r>
              <a:rPr lang="ko-KR" altLang="en-US" sz="1800" dirty="0"/>
              <a:t>데이터</a:t>
            </a:r>
            <a:r>
              <a:rPr lang="en-US" altLang="ko-KR" sz="1800" dirty="0"/>
              <a:t> </a:t>
            </a:r>
            <a:r>
              <a:rPr lang="ko-KR" altLang="en-US" sz="1800" dirty="0"/>
              <a:t>표준화</a:t>
            </a:r>
            <a:endParaRPr lang="en-US" altLang="ko-KR" sz="1800" dirty="0"/>
          </a:p>
          <a:p>
            <a:pPr lvl="2"/>
            <a:r>
              <a:rPr lang="ko-KR" altLang="en-US" sz="1800" dirty="0"/>
              <a:t>언어 모델 선택 및 </a:t>
            </a:r>
            <a:r>
              <a:rPr lang="en-US" altLang="ko-KR" sz="1800" dirty="0"/>
              <a:t>fine tuning</a:t>
            </a:r>
          </a:p>
          <a:p>
            <a:pPr lvl="2"/>
            <a:r>
              <a:rPr lang="ko-KR" altLang="en-US" sz="1800" dirty="0"/>
              <a:t>검증</a:t>
            </a:r>
            <a:endParaRPr lang="en-US" altLang="ko-KR" sz="1800" dirty="0"/>
          </a:p>
          <a:p>
            <a:pPr lvl="1"/>
            <a:r>
              <a:rPr lang="en-US" altLang="ko-KR" sz="2000" dirty="0"/>
              <a:t>(Step 2, if possible) </a:t>
            </a:r>
            <a:r>
              <a:rPr lang="ko-KR" altLang="en-US" sz="2000" dirty="0"/>
              <a:t>대화형으로 사용자가 원하는 대로 실시간으로 디자인하도록 학습</a:t>
            </a:r>
            <a:endParaRPr lang="en-US" altLang="ko-KR" sz="2000" dirty="0"/>
          </a:p>
          <a:p>
            <a:pPr lvl="2"/>
            <a:r>
              <a:rPr lang="ko-KR" altLang="en-US" sz="2000" dirty="0" err="1"/>
              <a:t>대화시스템</a:t>
            </a:r>
            <a:r>
              <a:rPr lang="ko-KR" altLang="en-US" sz="2000" dirty="0"/>
              <a:t> 개발 </a:t>
            </a:r>
            <a:endParaRPr lang="en-US" altLang="ko-KR" sz="2000" dirty="0"/>
          </a:p>
          <a:p>
            <a:pPr lvl="2"/>
            <a:r>
              <a:rPr lang="en-US" altLang="ko-KR" sz="2000" dirty="0"/>
              <a:t>Slot filling </a:t>
            </a:r>
            <a:r>
              <a:rPr lang="ko-KR" altLang="en-US" sz="2000" dirty="0" err="1"/>
              <a:t>메거니즘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2"/>
            <a:r>
              <a:rPr lang="ko-KR" altLang="en-US" sz="2000" dirty="0" err="1"/>
              <a:t>적응형</a:t>
            </a:r>
            <a:r>
              <a:rPr lang="ko-KR" altLang="en-US" sz="2000" dirty="0"/>
              <a:t> 학습</a:t>
            </a:r>
            <a:endParaRPr lang="en-US" altLang="ko-KR" sz="2000" dirty="0"/>
          </a:p>
          <a:p>
            <a:pPr lvl="2"/>
            <a:r>
              <a:rPr lang="ko-KR" altLang="en-US" sz="2000" dirty="0"/>
              <a:t>컨텐츠 생성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59548" y="0"/>
            <a:ext cx="74892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197006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652271"/>
          </a:xfrm>
        </p:spPr>
        <p:txBody>
          <a:bodyPr/>
          <a:lstStyle/>
          <a:p>
            <a:r>
              <a:rPr lang="en-US" altLang="ko-KR" sz="4000" dirty="0"/>
              <a:t>2C. Project Preparation (D-N-A Check)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1268760"/>
            <a:ext cx="11305256" cy="4853136"/>
          </a:xfrm>
        </p:spPr>
        <p:txBody>
          <a:bodyPr/>
          <a:lstStyle/>
          <a:p>
            <a:r>
              <a:rPr lang="en-US" altLang="ko-KR" sz="2800" dirty="0"/>
              <a:t>Networking for secured/reliable inter-connect</a:t>
            </a:r>
          </a:p>
          <a:p>
            <a:pPr lvl="1"/>
            <a:r>
              <a:rPr lang="en-US" altLang="ko-KR" sz="2400" dirty="0"/>
              <a:t>AWS</a:t>
            </a:r>
            <a:r>
              <a:rPr lang="ko-KR" altLang="en-US" sz="2400" dirty="0"/>
              <a:t>의 </a:t>
            </a:r>
            <a:r>
              <a:rPr lang="en-US" altLang="ko-KR" sz="2400" dirty="0"/>
              <a:t>VPC</a:t>
            </a:r>
            <a:r>
              <a:rPr lang="ko-KR" altLang="en-US" sz="2400" dirty="0"/>
              <a:t>아래에서 작업환경을 구성</a:t>
            </a:r>
            <a:endParaRPr lang="en-US" altLang="ko-KR" sz="2400" dirty="0"/>
          </a:p>
          <a:p>
            <a:pPr lvl="2"/>
            <a:r>
              <a:rPr lang="en-US" altLang="ko-KR" sz="2000" dirty="0"/>
              <a:t>Subnet</a:t>
            </a:r>
            <a:r>
              <a:rPr lang="ko-KR" altLang="en-US" sz="2000" dirty="0"/>
              <a:t>을 나누어 </a:t>
            </a:r>
            <a:r>
              <a:rPr lang="en-US" altLang="ko-KR" sz="2000" dirty="0"/>
              <a:t>Server</a:t>
            </a:r>
            <a:r>
              <a:rPr lang="ko-KR" altLang="en-US" sz="2000" dirty="0"/>
              <a:t>를 분리</a:t>
            </a:r>
            <a:endParaRPr lang="en-US" altLang="ko-KR" sz="2400" dirty="0"/>
          </a:p>
          <a:p>
            <a:pPr lvl="1"/>
            <a:r>
              <a:rPr lang="en-US" altLang="ko-KR" sz="2400" dirty="0"/>
              <a:t>Docker</a:t>
            </a:r>
            <a:r>
              <a:rPr lang="ko-KR" altLang="en-US" sz="2400" dirty="0"/>
              <a:t>를 활용하여 개발환경 구성</a:t>
            </a:r>
            <a:endParaRPr lang="en-US" altLang="ko-KR" sz="2400" dirty="0"/>
          </a:p>
          <a:p>
            <a:pPr lvl="1"/>
            <a:r>
              <a:rPr lang="en-US" altLang="ko-KR" sz="2400" dirty="0"/>
              <a:t>Model </a:t>
            </a:r>
            <a:r>
              <a:rPr lang="ko-KR" altLang="en-US" sz="2400" dirty="0"/>
              <a:t>사이즈를 보고 </a:t>
            </a:r>
            <a:r>
              <a:rPr lang="en-US" altLang="ko-KR" sz="2400" dirty="0"/>
              <a:t>sever</a:t>
            </a:r>
            <a:r>
              <a:rPr lang="ko-KR" altLang="en-US" sz="2400" dirty="0"/>
              <a:t>에 모델을 넣을지 </a:t>
            </a:r>
            <a:r>
              <a:rPr lang="en-US" altLang="ko-KR" sz="2400" dirty="0"/>
              <a:t>serving tool</a:t>
            </a:r>
            <a:r>
              <a:rPr lang="ko-KR" altLang="en-US" sz="2400" dirty="0"/>
              <a:t>을 사용할지 결정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59548" y="0"/>
            <a:ext cx="74892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95454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/>
          <a:p>
            <a:r>
              <a:rPr lang="en-US" altLang="ko-KR" sz="4000" dirty="0"/>
              <a:t>2D. Project Schedule (Bi-weekly with Milestones)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95142"/>
              </p:ext>
            </p:extLst>
          </p:nvPr>
        </p:nvGraphicFramePr>
        <p:xfrm>
          <a:off x="479376" y="1052736"/>
          <a:ext cx="11233248" cy="547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3579982964"/>
                    </a:ext>
                  </a:extLst>
                </a:gridCol>
                <a:gridCol w="7416824">
                  <a:extLst>
                    <a:ext uri="{9D8B030D-6E8A-4147-A177-3AD203B41FA5}">
                      <a16:colId xmlns:a16="http://schemas.microsoft.com/office/drawing/2014/main" val="66996117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235664320"/>
                    </a:ext>
                  </a:extLst>
                </a:gridCol>
              </a:tblGrid>
              <a:tr h="3944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Working</a:t>
                      </a:r>
                      <a:r>
                        <a:rPr lang="en-US" baseline="0" dirty="0"/>
                        <a:t>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0861"/>
                  </a:ext>
                </a:extLst>
              </a:tr>
              <a:tr h="1015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</a:t>
                      </a:r>
                      <a:r>
                        <a:rPr lang="en-US" baseline="0" dirty="0"/>
                        <a:t> 1~2 Weeks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sz="1400" baseline="0" dirty="0"/>
                        <a:t>CV &amp; </a:t>
                      </a:r>
                      <a:r>
                        <a:rPr lang="en-US" sz="1400" baseline="0" dirty="0" err="1"/>
                        <a:t>Hompage</a:t>
                      </a:r>
                      <a:r>
                        <a:rPr lang="en-US" sz="1400" baseline="0" dirty="0"/>
                        <a:t> Generator </a:t>
                      </a:r>
                      <a:r>
                        <a:rPr lang="ko-KR" altLang="en-US" sz="1400" baseline="0" dirty="0"/>
                        <a:t>만들기</a:t>
                      </a:r>
                      <a:endParaRPr lang="en-US" altLang="ko-KR" sz="1400" baseline="0" dirty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ko-KR" altLang="en-US" sz="1400" baseline="0" dirty="0"/>
                        <a:t>프로젝트 목표 설정 기술 스택 </a:t>
                      </a:r>
                      <a:r>
                        <a:rPr lang="ko-KR" altLang="en-US" sz="1400" baseline="0" dirty="0" err="1"/>
                        <a:t>명시화</a:t>
                      </a:r>
                      <a:endParaRPr lang="en-US" altLang="ko-KR" sz="1400" baseline="0" dirty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ko-KR" altLang="en-US" sz="1400" baseline="0" dirty="0"/>
                        <a:t>데이터 수집 및 전처리 계획 수립</a:t>
                      </a:r>
                      <a:endParaRPr lang="en-US" altLang="ko-KR" sz="1400" baseline="0" dirty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altLang="ko-KR" sz="1400" baseline="0" dirty="0"/>
                        <a:t>UI </a:t>
                      </a:r>
                      <a:r>
                        <a:rPr lang="ko-KR" altLang="en-US" sz="1400" baseline="0" dirty="0"/>
                        <a:t>초안 만들기</a:t>
                      </a:r>
                      <a:endParaRPr lang="en-US" altLang="ko-K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78448"/>
                  </a:ext>
                </a:extLst>
              </a:tr>
              <a:tr h="1015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 3~4 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altLang="ko-KR" sz="1400" dirty="0"/>
                        <a:t>UI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구현</a:t>
                      </a:r>
                      <a:endParaRPr lang="en-US" altLang="ko-KR" sz="1400" baseline="0" dirty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ko-KR" altLang="en-US" sz="1400" baseline="0" dirty="0"/>
                        <a:t>데이터 수집</a:t>
                      </a:r>
                      <a:endParaRPr lang="en-US" altLang="ko-KR" sz="1400" baseline="0" dirty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ko-KR" altLang="en-US" sz="1400" baseline="0" dirty="0"/>
                        <a:t>초기 데이터 모델과 데이터베이스 설계</a:t>
                      </a:r>
                      <a:endParaRPr lang="en-US" altLang="ko-KR" sz="1400" baseline="0" dirty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ko-KR" altLang="en-US" sz="1400" baseline="0" dirty="0"/>
                        <a:t>간단한 사용자 등록 및 인증 흐름 개발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47733"/>
                  </a:ext>
                </a:extLst>
              </a:tr>
              <a:tr h="1015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1~2 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ko-KR" altLang="en-US" sz="1400" baseline="0" dirty="0" err="1"/>
                        <a:t>백엔드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API </a:t>
                      </a:r>
                      <a:r>
                        <a:rPr lang="ko-KR" altLang="en-US" sz="1400" baseline="0" dirty="0"/>
                        <a:t>개발 시작</a:t>
                      </a:r>
                      <a:endParaRPr lang="en-US" altLang="ko-KR" sz="1400" baseline="0" dirty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ko-KR" altLang="en-US" sz="1400" baseline="0" dirty="0"/>
                        <a:t>인증 서비스 위한 보안 메커니즘 구현</a:t>
                      </a:r>
                      <a:endParaRPr lang="en-US" altLang="ko-KR" sz="1400" baseline="0" dirty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ko-KR" altLang="en-US" sz="1400" baseline="0" dirty="0"/>
                        <a:t>데이터 베이스와 </a:t>
                      </a:r>
                      <a:r>
                        <a:rPr lang="en-US" altLang="ko-KR" sz="1400" baseline="0" dirty="0"/>
                        <a:t>API</a:t>
                      </a:r>
                      <a:r>
                        <a:rPr lang="ko-KR" altLang="en-US" sz="1400" baseline="0" dirty="0"/>
                        <a:t>간의 통신 및 보안 테스트</a:t>
                      </a:r>
                      <a:endParaRPr lang="en-US" altLang="ko-KR" sz="1400" baseline="0" dirty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sz="1400" baseline="0" dirty="0"/>
                        <a:t>API </a:t>
                      </a:r>
                      <a:r>
                        <a:rPr lang="ko-KR" altLang="en-US" sz="1400" baseline="0" dirty="0"/>
                        <a:t>문서화 및 초기 개발자 테스트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59832"/>
                  </a:ext>
                </a:extLst>
              </a:tr>
              <a:tr h="1015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3~4</a:t>
                      </a:r>
                      <a:r>
                        <a:rPr lang="en-US" baseline="0" dirty="0"/>
                        <a:t> Weeks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ko-KR" altLang="en-US" sz="1400" dirty="0"/>
                        <a:t>언어 모델을 이용해서 자기소개서 </a:t>
                      </a:r>
                      <a:r>
                        <a:rPr lang="ko-KR" altLang="en-US" sz="1400" dirty="0" err="1"/>
                        <a:t>생성기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fine tuning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ko-KR" altLang="en-US" sz="1400" dirty="0"/>
                        <a:t>대화형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를 위한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대화 모델 학습</a:t>
                      </a:r>
                      <a:endParaRPr lang="en-US" altLang="ko-KR" sz="1400" dirty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ko-KR" altLang="en-US" sz="1400" dirty="0" err="1"/>
                        <a:t>프로토</a:t>
                      </a:r>
                      <a:r>
                        <a:rPr lang="ko-KR" altLang="en-US" sz="1400" dirty="0"/>
                        <a:t> 타입과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모델의 통합 테스트</a:t>
                      </a:r>
                      <a:endParaRPr lang="en-US" altLang="ko-KR" sz="1400" dirty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ko-KR" altLang="en-US" sz="1400" dirty="0"/>
                        <a:t>성능 모니터링 도구 및 로깅 시스템 설정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35855"/>
                  </a:ext>
                </a:extLst>
              </a:tr>
              <a:tr h="1015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1~3</a:t>
                      </a:r>
                      <a:r>
                        <a:rPr lang="en-US" baseline="0" dirty="0"/>
                        <a:t> Weeks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ko-KR" altLang="en-US" sz="1400" dirty="0"/>
                        <a:t>내부 사용자를 대상으로 한 테스트 운영</a:t>
                      </a:r>
                      <a:endParaRPr lang="en-US" altLang="ko-KR" sz="1400" dirty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ko-KR" altLang="en-US" sz="1400" dirty="0"/>
                        <a:t>사용자 피드백 수집 및 문제해결</a:t>
                      </a:r>
                      <a:endParaRPr lang="en-US" altLang="ko-KR" sz="1400" dirty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ko-KR" altLang="en-US" sz="1400" dirty="0"/>
                        <a:t>최종 사용자 문서화 및 </a:t>
                      </a:r>
                      <a:r>
                        <a:rPr lang="ko-KR" altLang="en-US" sz="1400" dirty="0" err="1"/>
                        <a:t>튜토리얼</a:t>
                      </a:r>
                      <a:r>
                        <a:rPr lang="ko-KR" altLang="en-US" sz="1400" dirty="0"/>
                        <a:t> 준비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9466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59548" y="0"/>
            <a:ext cx="74892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79608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sz="4000" dirty="0"/>
              <a:t>3A. Project Progress: Plan Update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3701"/>
              </p:ext>
            </p:extLst>
          </p:nvPr>
        </p:nvGraphicFramePr>
        <p:xfrm>
          <a:off x="407368" y="1268760"/>
          <a:ext cx="11017224" cy="482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4252417975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4034112835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346098991"/>
                    </a:ext>
                  </a:extLst>
                </a:gridCol>
              </a:tblGrid>
              <a:tr h="3901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Planned</a:t>
                      </a:r>
                      <a:r>
                        <a:rPr lang="en-US" baseline="0" dirty="0"/>
                        <a:t> achievement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Planned Target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34420"/>
                  </a:ext>
                </a:extLst>
              </a:tr>
              <a:tr h="181471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#1:</a:t>
                      </a:r>
                      <a:r>
                        <a:rPr lang="en-US" baseline="0" dirty="0"/>
                        <a:t> </a:t>
                      </a:r>
                      <a:r>
                        <a:rPr lang="ko-KR" altLang="en-US" baseline="0" dirty="0"/>
                        <a:t>웹 </a:t>
                      </a:r>
                      <a:r>
                        <a:rPr lang="en-US" altLang="ko-KR" baseline="0" dirty="0"/>
                        <a:t>prototype</a:t>
                      </a:r>
                      <a:r>
                        <a:rPr lang="ko-KR" altLang="en-US" baseline="0" dirty="0"/>
                        <a:t> 개발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 front-end, network(backend, </a:t>
                      </a:r>
                      <a:r>
                        <a:rPr lang="en-US" dirty="0" err="1"/>
                        <a:t>db</a:t>
                      </a:r>
                      <a:r>
                        <a:rPr lang="en-US" dirty="0"/>
                        <a:t>) docker build</a:t>
                      </a:r>
                    </a:p>
                    <a:p>
                      <a:pPr algn="l"/>
                      <a:r>
                        <a:rPr lang="en-US" dirty="0"/>
                        <a:t>2. database </a:t>
                      </a:r>
                      <a:r>
                        <a:rPr lang="ko-KR" altLang="en-US" dirty="0"/>
                        <a:t>구축</a:t>
                      </a:r>
                      <a:endParaRPr lang="en-US" altLang="ko-KR" dirty="0"/>
                    </a:p>
                    <a:p>
                      <a:pPr algn="l"/>
                      <a:r>
                        <a:rPr lang="en-US" dirty="0"/>
                        <a:t>3. rest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api</a:t>
                      </a:r>
                      <a:r>
                        <a:rPr lang="ko-KR" altLang="en-US" dirty="0"/>
                        <a:t> 방식으로 통신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 </a:t>
                      </a:r>
                      <a:r>
                        <a:rPr lang="ko-KR" altLang="en-US" dirty="0"/>
                        <a:t>완료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093762"/>
                  </a:ext>
                </a:extLst>
              </a:tr>
              <a:tr h="17123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#2: </a:t>
                      </a:r>
                      <a:r>
                        <a:rPr lang="ko-KR" altLang="en-US" dirty="0"/>
                        <a:t>회사 특성에 맞춘 이력서 제작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/>
                        <a:t>LLM</a:t>
                      </a:r>
                      <a:r>
                        <a:rPr lang="ko-KR" altLang="en-US" dirty="0"/>
                        <a:t>을 이용하여 </a:t>
                      </a:r>
                      <a:r>
                        <a:rPr lang="ko-KR" altLang="en-US" dirty="0" err="1"/>
                        <a:t>유져의</a:t>
                      </a:r>
                      <a:r>
                        <a:rPr lang="ko-KR" altLang="en-US" dirty="0"/>
                        <a:t> 데이터와 템플릿을 분석하여 내용을 유동적으로 생성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0%</a:t>
                      </a:r>
                      <a:br>
                        <a:rPr lang="en-US" altLang="ko-KR" dirty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251473"/>
                  </a:ext>
                </a:extLst>
              </a:tr>
              <a:tr h="90735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#3: </a:t>
                      </a:r>
                      <a:r>
                        <a:rPr lang="ko-KR" altLang="en-US" dirty="0"/>
                        <a:t>이력서에 </a:t>
                      </a:r>
                      <a:r>
                        <a:rPr lang="ko-KR" altLang="en-US" dirty="0" err="1"/>
                        <a:t>챗봇</a:t>
                      </a:r>
                      <a:r>
                        <a:rPr lang="ko-KR" altLang="en-US" dirty="0"/>
                        <a:t> 적용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ko-KR" altLang="en-US" dirty="0"/>
                        <a:t>다양한 이력서 </a:t>
                      </a:r>
                      <a:r>
                        <a:rPr lang="ko-KR" altLang="en-US" dirty="0" err="1"/>
                        <a:t>탬플릿</a:t>
                      </a:r>
                      <a:r>
                        <a:rPr lang="ko-KR" altLang="en-US" dirty="0"/>
                        <a:t> 배포</a:t>
                      </a:r>
                      <a:endParaRPr lang="en-US" altLang="ko-KR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ko-KR" altLang="en-US" dirty="0"/>
                        <a:t>이력서 수정 단계에 </a:t>
                      </a:r>
                      <a:r>
                        <a:rPr lang="ko-KR" altLang="en-US" dirty="0" err="1"/>
                        <a:t>챗</a:t>
                      </a:r>
                      <a:r>
                        <a:rPr lang="ko-KR" altLang="en-US" dirty="0"/>
                        <a:t> 봇 연동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98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65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sz="4000" dirty="0"/>
              <a:t>3A. Project Progress: Plan Update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45" name="Picture 16" descr="PDFKit – JavaScript PDF Generation Library for Node and Browser | jQuery  Plugins">
            <a:extLst>
              <a:ext uri="{FF2B5EF4-FFF2-40B4-BE49-F238E27FC236}">
                <a16:creationId xmlns:a16="http://schemas.microsoft.com/office/drawing/2014/main" id="{C2FC3071-E64D-4058-9B1A-310247EAF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15" y="2093520"/>
            <a:ext cx="745428" cy="5840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PDFKit – JavaScript PDF Generation Library for Node and Browser | jQuery  Plugins">
            <a:extLst>
              <a:ext uri="{FF2B5EF4-FFF2-40B4-BE49-F238E27FC236}">
                <a16:creationId xmlns:a16="http://schemas.microsoft.com/office/drawing/2014/main" id="{D9310E71-6C69-4623-8261-C8A75E78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53" y="2082359"/>
            <a:ext cx="745428" cy="5840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ostgreSQL 101: PostgreSQL For Dummies">
            <a:extLst>
              <a:ext uri="{FF2B5EF4-FFF2-40B4-BE49-F238E27FC236}">
                <a16:creationId xmlns:a16="http://schemas.microsoft.com/office/drawing/2014/main" id="{9576E1E2-9AD4-4501-A159-230377D92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371" y="4726849"/>
            <a:ext cx="528064" cy="5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FAA1392-972F-4F74-917B-235AB167D12C}"/>
              </a:ext>
            </a:extLst>
          </p:cNvPr>
          <p:cNvGrpSpPr/>
          <p:nvPr/>
        </p:nvGrpSpPr>
        <p:grpSpPr>
          <a:xfrm>
            <a:off x="767408" y="1064766"/>
            <a:ext cx="10808811" cy="5544616"/>
            <a:chOff x="767408" y="1064766"/>
            <a:chExt cx="10808811" cy="554461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1DE55B0-DD91-4C20-989B-2B8EDEEAA645}"/>
                </a:ext>
              </a:extLst>
            </p:cNvPr>
            <p:cNvGrpSpPr/>
            <p:nvPr/>
          </p:nvGrpSpPr>
          <p:grpSpPr>
            <a:xfrm>
              <a:off x="767408" y="1064766"/>
              <a:ext cx="10441160" cy="5544616"/>
              <a:chOff x="496998" y="1268760"/>
              <a:chExt cx="10441160" cy="5544616"/>
            </a:xfrm>
          </p:grpSpPr>
          <p:sp>
            <p:nvSpPr>
              <p:cNvPr id="9" name="모서리가 둥근 직사각형 15">
                <a:extLst>
                  <a:ext uri="{FF2B5EF4-FFF2-40B4-BE49-F238E27FC236}">
                    <a16:creationId xmlns:a16="http://schemas.microsoft.com/office/drawing/2014/main" id="{949D9B5E-CDB5-4841-BFC1-8C654FF64AB1}"/>
                  </a:ext>
                </a:extLst>
              </p:cNvPr>
              <p:cNvSpPr/>
              <p:nvPr/>
            </p:nvSpPr>
            <p:spPr>
              <a:xfrm>
                <a:off x="2504823" y="1268760"/>
                <a:ext cx="8433335" cy="5544616"/>
              </a:xfrm>
              <a:prstGeom prst="round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1022BD3-4BD2-4A6C-890E-65154FFB0C16}"/>
                  </a:ext>
                </a:extLst>
              </p:cNvPr>
              <p:cNvGrpSpPr/>
              <p:nvPr/>
            </p:nvGrpSpPr>
            <p:grpSpPr>
              <a:xfrm>
                <a:off x="496998" y="1396524"/>
                <a:ext cx="10297144" cy="4900765"/>
                <a:chOff x="496998" y="1396524"/>
                <a:chExt cx="10297144" cy="4900765"/>
              </a:xfrm>
            </p:grpSpPr>
            <p:sp>
              <p:nvSpPr>
                <p:cNvPr id="11" name="사각형: 둥근 모서리 1048">
                  <a:extLst>
                    <a:ext uri="{FF2B5EF4-FFF2-40B4-BE49-F238E27FC236}">
                      <a16:creationId xmlns:a16="http://schemas.microsoft.com/office/drawing/2014/main" id="{92520620-FB0E-4FFD-A7B9-01EFABCC5430}"/>
                    </a:ext>
                  </a:extLst>
                </p:cNvPr>
                <p:cNvSpPr/>
                <p:nvPr/>
              </p:nvSpPr>
              <p:spPr>
                <a:xfrm>
                  <a:off x="3258490" y="1834769"/>
                  <a:ext cx="2375294" cy="154572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사각형: 둥근 모서리 1044">
                  <a:extLst>
                    <a:ext uri="{FF2B5EF4-FFF2-40B4-BE49-F238E27FC236}">
                      <a16:creationId xmlns:a16="http://schemas.microsoft.com/office/drawing/2014/main" id="{6B486218-C6C3-45B6-8F2F-D463BC9B865B}"/>
                    </a:ext>
                  </a:extLst>
                </p:cNvPr>
                <p:cNvSpPr/>
                <p:nvPr/>
              </p:nvSpPr>
              <p:spPr>
                <a:xfrm>
                  <a:off x="2751664" y="3925600"/>
                  <a:ext cx="6080640" cy="2371689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/>
                    <a:t>ㅓ</a:t>
                  </a:r>
                  <a:endParaRPr lang="ko-KR" altLang="en-US" dirty="0"/>
                </a:p>
              </p:txBody>
            </p:sp>
            <p:pic>
              <p:nvPicPr>
                <p:cNvPr id="14" name="Picture 10" descr="웹 개발자라면 한 번쯤 써본다는 React! 개념부터 학습 방법까지 한눈에 살펴보자! - 구름 공식 블로그 (goorm blog)">
                  <a:extLst>
                    <a:ext uri="{FF2B5EF4-FFF2-40B4-BE49-F238E27FC236}">
                      <a16:creationId xmlns:a16="http://schemas.microsoft.com/office/drawing/2014/main" id="{8D7E5346-F375-4E28-9160-F1CE63334A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074" t="17152" r="33025" b="19143"/>
                <a:stretch/>
              </p:blipFill>
              <p:spPr bwMode="auto">
                <a:xfrm>
                  <a:off x="3049755" y="4599654"/>
                  <a:ext cx="862764" cy="10742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E31992F5-F4EF-4F7A-AE1E-8D83E3AF095B}"/>
                    </a:ext>
                  </a:extLst>
                </p:cNvPr>
                <p:cNvGrpSpPr/>
                <p:nvPr/>
              </p:nvGrpSpPr>
              <p:grpSpPr>
                <a:xfrm>
                  <a:off x="5299906" y="4631721"/>
                  <a:ext cx="3172358" cy="1074292"/>
                  <a:chOff x="3303502" y="3008945"/>
                  <a:chExt cx="4249566" cy="1344438"/>
                </a:xfrm>
              </p:grpSpPr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60CCB867-1393-4963-9B73-1D2423D47E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03502" y="3008945"/>
                    <a:ext cx="4249566" cy="1344438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pic>
                <p:nvPicPr>
                  <p:cNvPr id="50" name="Picture 12" descr="Django 개요">
                    <a:extLst>
                      <a:ext uri="{FF2B5EF4-FFF2-40B4-BE49-F238E27FC236}">
                        <a16:creationId xmlns:a16="http://schemas.microsoft.com/office/drawing/2014/main" id="{8DD215E9-A4BA-4434-843B-1A958472930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69490" y="3487063"/>
                    <a:ext cx="995121" cy="45278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7" name="Picture 16" descr="PDFKit – JavaScript PDF Generation Library for Node and Browser | jQuery  Plugins">
                  <a:extLst>
                    <a:ext uri="{FF2B5EF4-FFF2-40B4-BE49-F238E27FC236}">
                      <a16:creationId xmlns:a16="http://schemas.microsoft.com/office/drawing/2014/main" id="{C7ABEC3E-2FCB-4DED-AC0A-2A48084446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58116" y="2299055"/>
                  <a:ext cx="745428" cy="5840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0" descr="ChatGPT - 나무위키">
                  <a:extLst>
                    <a:ext uri="{FF2B5EF4-FFF2-40B4-BE49-F238E27FC236}">
                      <a16:creationId xmlns:a16="http://schemas.microsoft.com/office/drawing/2014/main" id="{1568DE03-CDF2-4889-892C-041D19756F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16205" y="2569972"/>
                  <a:ext cx="432272" cy="4056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61086D26-7808-472D-A6F3-615C008982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6998" y="3299075"/>
                  <a:ext cx="1027002" cy="1027002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F521F8B-224C-4C19-9B54-EEF75EAECBA1}"/>
                    </a:ext>
                  </a:extLst>
                </p:cNvPr>
                <p:cNvSpPr txBox="1"/>
                <p:nvPr/>
              </p:nvSpPr>
              <p:spPr>
                <a:xfrm>
                  <a:off x="1201343" y="4585802"/>
                  <a:ext cx="13493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User Interaction</a:t>
                  </a:r>
                  <a:endParaRPr lang="ko-KR" alt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8459D64F-9235-4E99-A4B8-9C54CE5E92FD}"/>
                    </a:ext>
                  </a:extLst>
                </p:cNvPr>
                <p:cNvCxnSpPr/>
                <p:nvPr/>
              </p:nvCxnSpPr>
              <p:spPr>
                <a:xfrm>
                  <a:off x="4035344" y="5140141"/>
                  <a:ext cx="112395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F31A7F0-F2D9-487A-B9E3-DCBE13D7E3E8}"/>
                    </a:ext>
                  </a:extLst>
                </p:cNvPr>
                <p:cNvSpPr txBox="1"/>
                <p:nvPr/>
              </p:nvSpPr>
              <p:spPr>
                <a:xfrm>
                  <a:off x="4220472" y="5192702"/>
                  <a:ext cx="96282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API(JSON)</a:t>
                  </a:r>
                  <a:endParaRPr lang="ko-KR" alt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F5E99A88-C5F7-4F12-BECA-011E4462CB5F}"/>
                    </a:ext>
                  </a:extLst>
                </p:cNvPr>
                <p:cNvCxnSpPr/>
                <p:nvPr/>
              </p:nvCxnSpPr>
              <p:spPr>
                <a:xfrm>
                  <a:off x="6340424" y="5192702"/>
                  <a:ext cx="112395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B65E47A-BDC1-4A13-A190-27829BA08B94}"/>
                    </a:ext>
                  </a:extLst>
                </p:cNvPr>
                <p:cNvSpPr txBox="1"/>
                <p:nvPr/>
              </p:nvSpPr>
              <p:spPr>
                <a:xfrm>
                  <a:off x="6232650" y="5270170"/>
                  <a:ext cx="2041375" cy="900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Collect(text</a:t>
                  </a:r>
                  <a:r>
                    <a:rPr lang="ko-KR" altLang="en-US" sz="10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10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data)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altLang="ko-KR" sz="10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Personal Information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altLang="ko-KR" sz="10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Education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altLang="ko-KR" sz="10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Activities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altLang="ko-KR" sz="10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  <a:endParaRPr lang="ko-KR" altLang="en-US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직선 화살표 연결선 29">
                  <a:extLst>
                    <a:ext uri="{FF2B5EF4-FFF2-40B4-BE49-F238E27FC236}">
                      <a16:creationId xmlns:a16="http://schemas.microsoft.com/office/drawing/2014/main" id="{9EF18EF9-C4A7-4FE9-BB97-F3C602546EF7}"/>
                    </a:ext>
                  </a:extLst>
                </p:cNvPr>
                <p:cNvCxnSpPr/>
                <p:nvPr/>
              </p:nvCxnSpPr>
              <p:spPr>
                <a:xfrm>
                  <a:off x="1497302" y="4260112"/>
                  <a:ext cx="1099288" cy="3256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FA48B47-9FF8-4C8E-A8A7-E7E76C988235}"/>
                    </a:ext>
                  </a:extLst>
                </p:cNvPr>
                <p:cNvSpPr txBox="1"/>
                <p:nvPr/>
              </p:nvSpPr>
              <p:spPr>
                <a:xfrm>
                  <a:off x="634805" y="2675244"/>
                  <a:ext cx="2020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Tx/>
                    <a:buChar char="-"/>
                  </a:pPr>
                  <a:r>
                    <a:rPr lang="en-US" altLang="ko-KR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Downloadable CV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altLang="ko-KR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PDF </a:t>
                  </a:r>
                  <a:r>
                    <a:rPr lang="ko-KR" altLang="en-US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형식으로 변환</a:t>
                  </a:r>
                  <a:endParaRPr lang="en-US" altLang="ko-KR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1088C7AA-02C8-47D8-BD28-995D9F14E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77821" y="3063072"/>
                  <a:ext cx="1252968" cy="433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FF28E86-4BAE-41F2-A978-0ED0D6A5F77E}"/>
                    </a:ext>
                  </a:extLst>
                </p:cNvPr>
                <p:cNvSpPr txBox="1"/>
                <p:nvPr/>
              </p:nvSpPr>
              <p:spPr>
                <a:xfrm>
                  <a:off x="4072629" y="1396524"/>
                  <a:ext cx="7249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Service</a:t>
                  </a:r>
                  <a:endParaRPr lang="ko-KR" alt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118A582-CEAB-4745-B721-709DE014D8C8}"/>
                    </a:ext>
                  </a:extLst>
                </p:cNvPr>
                <p:cNvSpPr txBox="1"/>
                <p:nvPr/>
              </p:nvSpPr>
              <p:spPr>
                <a:xfrm>
                  <a:off x="3060072" y="4372552"/>
                  <a:ext cx="8535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Frontend</a:t>
                  </a:r>
                  <a:endParaRPr lang="ko-KR" altLang="en-US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5" name="직선 화살표 연결선 103">
                  <a:extLst>
                    <a:ext uri="{FF2B5EF4-FFF2-40B4-BE49-F238E27FC236}">
                      <a16:creationId xmlns:a16="http://schemas.microsoft.com/office/drawing/2014/main" id="{CAFBFA9E-71C2-40E8-A7BC-331C34E4B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1603" y="2708677"/>
                  <a:ext cx="2305188" cy="1543280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모서리가 둥근 직사각형 109">
                  <a:extLst>
                    <a:ext uri="{FF2B5EF4-FFF2-40B4-BE49-F238E27FC236}">
                      <a16:creationId xmlns:a16="http://schemas.microsoft.com/office/drawing/2014/main" id="{BF0C8249-F4A7-4AD4-8B1E-393FAC41E544}"/>
                    </a:ext>
                  </a:extLst>
                </p:cNvPr>
                <p:cNvSpPr/>
                <p:nvPr/>
              </p:nvSpPr>
              <p:spPr>
                <a:xfrm>
                  <a:off x="3007934" y="1726241"/>
                  <a:ext cx="2886348" cy="1800200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86DCDF7-C90C-47F0-B8BB-6128EB1A7D2C}"/>
                    </a:ext>
                  </a:extLst>
                </p:cNvPr>
                <p:cNvSpPr txBox="1"/>
                <p:nvPr/>
              </p:nvSpPr>
              <p:spPr>
                <a:xfrm>
                  <a:off x="4102926" y="2004194"/>
                  <a:ext cx="71307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CV</a:t>
                  </a:r>
                  <a:endParaRPr lang="ko-KR" altLang="en-US" sz="9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5B3B31C-E8DB-4058-9BBF-3DB09565F590}"/>
                    </a:ext>
                  </a:extLst>
                </p:cNvPr>
                <p:cNvSpPr txBox="1"/>
                <p:nvPr/>
              </p:nvSpPr>
              <p:spPr>
                <a:xfrm>
                  <a:off x="5277487" y="4374064"/>
                  <a:ext cx="8535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Backend</a:t>
                  </a:r>
                  <a:endParaRPr lang="ko-KR" altLang="en-US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322384E-0F2E-4D43-8D1D-EF201312F344}"/>
                    </a:ext>
                  </a:extLst>
                </p:cNvPr>
                <p:cNvSpPr txBox="1"/>
                <p:nvPr/>
              </p:nvSpPr>
              <p:spPr>
                <a:xfrm>
                  <a:off x="5528322" y="3962854"/>
                  <a:ext cx="8535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Web</a:t>
                  </a:r>
                  <a:endParaRPr lang="ko-KR" alt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3BEE352-ACCB-4D7A-9877-626466DF6BE6}"/>
                    </a:ext>
                  </a:extLst>
                </p:cNvPr>
                <p:cNvSpPr txBox="1"/>
                <p:nvPr/>
              </p:nvSpPr>
              <p:spPr>
                <a:xfrm>
                  <a:off x="7596941" y="4378545"/>
                  <a:ext cx="8535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DB</a:t>
                  </a:r>
                  <a:endParaRPr lang="ko-KR" altLang="en-US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69E23FA-F512-4B12-9734-4BB0D294E022}"/>
                    </a:ext>
                  </a:extLst>
                </p:cNvPr>
                <p:cNvSpPr txBox="1"/>
                <p:nvPr/>
              </p:nvSpPr>
              <p:spPr>
                <a:xfrm>
                  <a:off x="5125119" y="1987637"/>
                  <a:ext cx="159624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 Generate Flexible contents to corresponding templates</a:t>
                  </a:r>
                  <a:endParaRPr lang="ko-KR" alt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44" name="Picture 2" descr="docker&quot; Icon - Download for free – Iconduck">
                  <a:extLst>
                    <a:ext uri="{FF2B5EF4-FFF2-40B4-BE49-F238E27FC236}">
                      <a16:creationId xmlns:a16="http://schemas.microsoft.com/office/drawing/2014/main" id="{B4E20F8A-4FEB-4637-9EE8-72DA630C05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33413" y="5488012"/>
                  <a:ext cx="498558" cy="426500"/>
                </a:xfrm>
                <a:prstGeom prst="rect">
                  <a:avLst/>
                </a:prstGeom>
                <a:noFill/>
                <a:effectLst>
                  <a:outerShdw blurRad="50800" dist="63500" dir="2460000" sx="30000" sy="30000" algn="ctr" rotWithShape="0">
                    <a:srgbClr val="000000">
                      <a:alpha val="43137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docker&quot; Icon - Download for free – Iconduck">
                  <a:extLst>
                    <a:ext uri="{FF2B5EF4-FFF2-40B4-BE49-F238E27FC236}">
                      <a16:creationId xmlns:a16="http://schemas.microsoft.com/office/drawing/2014/main" id="{D80D4B14-C919-4107-97A0-018470D0E3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7197" y="5419668"/>
                  <a:ext cx="498558" cy="426500"/>
                </a:xfrm>
                <a:prstGeom prst="rect">
                  <a:avLst/>
                </a:prstGeom>
                <a:noFill/>
                <a:effectLst>
                  <a:outerShdw blurRad="50800" dist="63500" dir="2460000" sx="30000" sy="30000" algn="ctr" rotWithShape="0">
                    <a:srgbClr val="000000">
                      <a:alpha val="43137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4362424-03EA-4876-A128-19F7B40C6203}"/>
                    </a:ext>
                  </a:extLst>
                </p:cNvPr>
                <p:cNvSpPr txBox="1"/>
                <p:nvPr/>
              </p:nvSpPr>
              <p:spPr>
                <a:xfrm>
                  <a:off x="6828825" y="2981224"/>
                  <a:ext cx="396531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CHAT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GPT API</a:t>
                  </a:r>
                </a:p>
                <a:p>
                  <a:pPr marL="228600" indent="-228600">
                    <a:buAutoNum type="arabicPeriod"/>
                  </a:pPr>
                  <a:r>
                    <a: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이력서와 유저 정보를 분석해서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필요한 내용을 생성해서 삽입</a:t>
                  </a:r>
                  <a:endPara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228600" indent="-228600">
                    <a:buAutoNum type="arabicPeriod"/>
                  </a:pPr>
                  <a:r>
                    <a:rPr lang="ko-KR" altLang="en-US" sz="10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챗봇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형식으로 수정의 편리성 구성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(html 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문법으로 수정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pic>
              <p:nvPicPr>
                <p:cNvPr id="55" name="Picture 16" descr="PDFKit – JavaScript PDF Generation Library for Node and Browser | jQuery  Plugins">
                  <a:extLst>
                    <a:ext uri="{FF2B5EF4-FFF2-40B4-BE49-F238E27FC236}">
                      <a16:creationId xmlns:a16="http://schemas.microsoft.com/office/drawing/2014/main" id="{10945157-21B6-493B-89E6-7DE35C06E5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97334" y="2295973"/>
                  <a:ext cx="745428" cy="5840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16" descr="PDFKit – JavaScript PDF Generation Library for Node and Browser | jQuery  Plugins">
                  <a:extLst>
                    <a:ext uri="{FF2B5EF4-FFF2-40B4-BE49-F238E27FC236}">
                      <a16:creationId xmlns:a16="http://schemas.microsoft.com/office/drawing/2014/main" id="{29D15DCF-FAF5-4962-B809-517B64FC61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98039" y="2284682"/>
                  <a:ext cx="745428" cy="5840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967B93B-52A7-47B9-86D0-18E50AE6F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68407" y="4397082"/>
              <a:ext cx="1128760" cy="1128760"/>
            </a:xfrm>
            <a:prstGeom prst="rect">
              <a:avLst/>
            </a:prstGeom>
          </p:spPr>
        </p:pic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77F97FD-89D7-4198-BF8D-66FE653D4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0768" y="5021821"/>
              <a:ext cx="503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3031D1-022F-4FA4-A61F-017C51FCA8A9}"/>
                </a:ext>
              </a:extLst>
            </p:cNvPr>
            <p:cNvSpPr txBox="1"/>
            <p:nvPr/>
          </p:nvSpPr>
          <p:spPr>
            <a:xfrm>
              <a:off x="9119325" y="5428924"/>
              <a:ext cx="2236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Such company template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(Pdf </a:t>
              </a:r>
              <a:r>
                <a: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와 </a:t>
              </a:r>
              <a:r>
                <a:rPr lang="en-US" altLang="ko-K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html </a:t>
              </a:r>
              <a:r>
                <a: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형식으로 존재</a:t>
              </a:r>
              <a:r>
                <a:rPr lang="en-US" altLang="ko-K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Picture 16" descr="PDFKit – JavaScript PDF Generation Library for Node and Browser | jQuery  Plugins">
              <a:extLst>
                <a:ext uri="{FF2B5EF4-FFF2-40B4-BE49-F238E27FC236}">
                  <a16:creationId xmlns:a16="http://schemas.microsoft.com/office/drawing/2014/main" id="{0E8C4712-D11C-4C48-85E5-5EB208D1E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9693" y="5876479"/>
              <a:ext cx="371130" cy="290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HTML 5: The New Backbone of the World Wide Web">
              <a:extLst>
                <a:ext uri="{FF2B5EF4-FFF2-40B4-BE49-F238E27FC236}">
                  <a16:creationId xmlns:a16="http://schemas.microsoft.com/office/drawing/2014/main" id="{4B9F2F08-9DF6-4657-9EAD-F9D5B8C6DF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0083537" y="5810165"/>
              <a:ext cx="532896" cy="459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7FB17B5-E022-4E05-91E4-6DB21A785148}"/>
                </a:ext>
              </a:extLst>
            </p:cNvPr>
            <p:cNvCxnSpPr>
              <a:cxnSpLocks/>
            </p:cNvCxnSpPr>
            <p:nvPr/>
          </p:nvCxnSpPr>
          <p:spPr>
            <a:xfrm>
              <a:off x="9814980" y="6026964"/>
              <a:ext cx="2685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D685B48-C47D-4AF0-9099-EE0DD8BD1741}"/>
                </a:ext>
              </a:extLst>
            </p:cNvPr>
            <p:cNvSpPr txBox="1"/>
            <p:nvPr/>
          </p:nvSpPr>
          <p:spPr>
            <a:xfrm>
              <a:off x="9339693" y="6210275"/>
              <a:ext cx="22365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pymupdf</a:t>
              </a:r>
              <a:r>
                <a:rPr lang="en-US" altLang="ko-K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pythob</a:t>
              </a:r>
              <a:r>
                <a:rPr lang="en-US" altLang="ko-K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library)</a:t>
              </a:r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494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sz="4000" dirty="0"/>
              <a:t>3B. Project Progress: Outcome #1 Design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196753"/>
            <a:ext cx="11449272" cy="677122"/>
          </a:xfrm>
        </p:spPr>
        <p:txBody>
          <a:bodyPr/>
          <a:lstStyle/>
          <a:p>
            <a:r>
              <a:rPr lang="en-US" altLang="ko-KR" sz="2800" dirty="0"/>
              <a:t>Design Details for Outcome #1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71364" y="6060033"/>
            <a:ext cx="114492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0" lang="en-US" altLang="ko-KR" sz="2800" i="1" dirty="0">
                <a:solidFill>
                  <a:srgbClr val="3333FF"/>
                </a:solidFill>
              </a:rPr>
              <a:t>&lt; Use multiple slides to explain your progress step-by-step&gt;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B5FA1-96AE-49A1-A41B-8D8ED09AFFAE}"/>
              </a:ext>
            </a:extLst>
          </p:cNvPr>
          <p:cNvSpPr txBox="1"/>
          <p:nvPr/>
        </p:nvSpPr>
        <p:spPr>
          <a:xfrm>
            <a:off x="1271464" y="2193220"/>
            <a:ext cx="10009112" cy="57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 front-end</a:t>
            </a:r>
            <a:r>
              <a:rPr lang="ko-KR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dockerfile</a:t>
            </a:r>
            <a:r>
              <a:rPr lang="en-US" altLang="ko-KR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network(</a:t>
            </a:r>
            <a:r>
              <a:rPr lang="en-US" altLang="ko-KR" sz="24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backend,db</a:t>
            </a:r>
            <a:r>
              <a:rPr lang="en-US" altLang="ko-KR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) </a:t>
            </a:r>
            <a:r>
              <a:rPr lang="en-US" altLang="ko-KR" sz="24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dockerfile</a:t>
            </a:r>
            <a:r>
              <a:rPr lang="en-US" altLang="ko-KR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build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EBD21-4042-41BA-89F4-C3D5056823DC}"/>
              </a:ext>
            </a:extLst>
          </p:cNvPr>
          <p:cNvSpPr txBox="1"/>
          <p:nvPr/>
        </p:nvSpPr>
        <p:spPr>
          <a:xfrm>
            <a:off x="1271464" y="2976172"/>
            <a:ext cx="68805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Arial Rounded MT Bold" panose="020F0704030504030204" pitchFamily="34" charset="0"/>
              </a:rPr>
              <a:t>2. database </a:t>
            </a:r>
            <a:r>
              <a: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구축</a:t>
            </a:r>
            <a:endParaRPr lang="en-US" altLang="ko-KR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altLang="ko-KR" sz="3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●</a:t>
            </a:r>
            <a:r>
              <a:rPr lang="en-US" altLang="ko-KR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erd</a:t>
            </a:r>
            <a:r>
              <a:rPr lang="ko-KR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활용하여 </a:t>
            </a:r>
            <a:r>
              <a:rPr lang="en-US" altLang="ko-KR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schema</a:t>
            </a:r>
            <a:r>
              <a:rPr lang="ko-KR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와 </a:t>
            </a:r>
            <a:r>
              <a:rPr lang="en-US" altLang="ko-KR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table </a:t>
            </a:r>
            <a:r>
              <a:rPr lang="ko-KR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생성</a:t>
            </a:r>
            <a:r>
              <a:rPr lang="en-US" altLang="ko-KR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/>
            </a:r>
            <a:br>
              <a:rPr lang="en-US" altLang="ko-KR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n-US" altLang="ko-KR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● </a:t>
            </a:r>
            <a:r>
              <a:rPr lang="en-US" altLang="ko-KR" sz="24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django</a:t>
            </a:r>
            <a:r>
              <a:rPr lang="ko-KR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에서 </a:t>
            </a:r>
            <a:r>
              <a:rPr lang="en-US" altLang="ko-KR" sz="24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db</a:t>
            </a:r>
            <a:r>
              <a:rPr lang="ko-KR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를 관리할 수 있도록 </a:t>
            </a:r>
            <a:r>
              <a:rPr lang="en-US" altLang="ko-KR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migration</a:t>
            </a:r>
          </a:p>
          <a:p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3A5A6-B410-4435-8D8B-2E33CFAF24B1}"/>
              </a:ext>
            </a:extLst>
          </p:cNvPr>
          <p:cNvSpPr txBox="1"/>
          <p:nvPr/>
        </p:nvSpPr>
        <p:spPr>
          <a:xfrm>
            <a:off x="1271464" y="4756169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3. rest</a:t>
            </a:r>
            <a:r>
              <a:rPr lang="ko-KR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api</a:t>
            </a:r>
            <a:r>
              <a:rPr lang="ko-KR" alt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방식으로 통신</a:t>
            </a:r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812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sz="4000" dirty="0"/>
              <a:t>3B. Project Progress: Outcome #1 Implementation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196752"/>
            <a:ext cx="11449272" cy="5187317"/>
          </a:xfrm>
        </p:spPr>
        <p:txBody>
          <a:bodyPr/>
          <a:lstStyle/>
          <a:p>
            <a:r>
              <a:rPr lang="en-US" altLang="ko-KR" sz="2800" dirty="0"/>
              <a:t>Implementation Details for Outcome #1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71364" y="6060033"/>
            <a:ext cx="114492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0" lang="en-US" altLang="ko-KR" sz="2800" i="1" dirty="0">
                <a:solidFill>
                  <a:srgbClr val="3333FF"/>
                </a:solidFill>
              </a:rPr>
              <a:t>&lt; Use multiple slides to explain your progress step-by-step&gt;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FD17D0-55E7-4BDF-B752-728109FBC3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02" y="2584095"/>
            <a:ext cx="2372356" cy="24482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1D9106-ACF4-485B-9088-7BE15587F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3315497"/>
            <a:ext cx="2304256" cy="9854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D927FD-0A93-451D-853E-775FA0E5F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787" y="2172856"/>
            <a:ext cx="1777104" cy="348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8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sz="4000" dirty="0"/>
              <a:t>3B. Project Progress: Outcome #1 Implementation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196752"/>
            <a:ext cx="11449272" cy="5187317"/>
          </a:xfrm>
        </p:spPr>
        <p:txBody>
          <a:bodyPr/>
          <a:lstStyle/>
          <a:p>
            <a:r>
              <a:rPr lang="en-US" altLang="ko-KR" sz="2800" dirty="0"/>
              <a:t>Implementation Details for Outcome #1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71364" y="6060033"/>
            <a:ext cx="114492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0" lang="en-US" altLang="ko-KR" sz="2800" i="1" dirty="0">
                <a:solidFill>
                  <a:srgbClr val="3333FF"/>
                </a:solidFill>
              </a:rPr>
              <a:t>&lt; Use multiple slides to explain your progress step-by-step&gt;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EF18DF-4618-47CD-9336-A6E1C0D5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348880"/>
            <a:ext cx="5878818" cy="3132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7FFE76-7507-4253-BE55-57141B93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073" y="1835807"/>
            <a:ext cx="1396690" cy="390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0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 bwMode="auto">
          <a:xfrm>
            <a:off x="1524001" y="5226"/>
            <a:ext cx="9110499" cy="182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맑은 고딕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charset="0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charset="0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charset="0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charset="0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sz="6600" dirty="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Creative X + AI Services</a:t>
            </a:r>
            <a:endParaRPr kumimoji="0" lang="ko-KR" altLang="en-US" sz="2800" dirty="0">
              <a:solidFill>
                <a:srgbClr val="3333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4509121"/>
            <a:ext cx="2427580" cy="2177907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647728" y="1750040"/>
            <a:ext cx="5040560" cy="2387589"/>
            <a:chOff x="5493533" y="4350172"/>
            <a:chExt cx="3532459" cy="189017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2881" y="5616091"/>
              <a:ext cx="1292879" cy="624258"/>
            </a:xfrm>
            <a:prstGeom prst="rect">
              <a:avLst/>
            </a:prstGeom>
          </p:spPr>
        </p:pic>
        <p:pic>
          <p:nvPicPr>
            <p:cNvPr id="14" name="_x415446624" descr="EMB00004664341b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45"/>
            <a:stretch/>
          </p:blipFill>
          <p:spPr bwMode="auto">
            <a:xfrm>
              <a:off x="5493533" y="4350172"/>
              <a:ext cx="3532459" cy="1265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5777408" y="5663298"/>
              <a:ext cx="1759538" cy="513232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Triple </a:t>
              </a:r>
              <a:endParaRPr kumimoji="0" lang="ko-KR" altLang="en-US" kern="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3D1"/>
              </a:clrFrom>
              <a:clrTo>
                <a:srgbClr val="FFF3D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9" y="4995460"/>
            <a:ext cx="3206631" cy="142962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t="22700" r="27951" b="23751"/>
          <a:stretch/>
        </p:blipFill>
        <p:spPr>
          <a:xfrm>
            <a:off x="5447929" y="4581128"/>
            <a:ext cx="1627019" cy="18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07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sz="4000" dirty="0"/>
              <a:t>3B. Project Progress: Outcome #1 Implementation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196752"/>
            <a:ext cx="11449272" cy="5187317"/>
          </a:xfrm>
        </p:spPr>
        <p:txBody>
          <a:bodyPr/>
          <a:lstStyle/>
          <a:p>
            <a:r>
              <a:rPr lang="en-US" altLang="ko-KR" sz="2800" dirty="0"/>
              <a:t>Implementation Details for Outcome #1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22706A-8CAA-4945-BD32-3469D91D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5269488"/>
            <a:ext cx="7249537" cy="11145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3AC214-B82A-4657-BFC7-14F6BACF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1873120"/>
            <a:ext cx="5711406" cy="32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2996952"/>
            <a:ext cx="109728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i="1" dirty="0">
                <a:solidFill>
                  <a:srgbClr val="FF0000"/>
                </a:solidFill>
              </a:rPr>
              <a:t>Repeat for All Outcomes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95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sz="4000" dirty="0"/>
              <a:t>3C. Project Progress: Verification &amp; Demo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266019"/>
            <a:ext cx="11521280" cy="5187317"/>
          </a:xfrm>
        </p:spPr>
        <p:txBody>
          <a:bodyPr/>
          <a:lstStyle/>
          <a:p>
            <a:r>
              <a:rPr lang="en-US" altLang="ko-KR" sz="2800" dirty="0"/>
              <a:t>Verification &amp; Demonstration </a:t>
            </a:r>
            <a:r>
              <a:rPr lang="en-US" altLang="ko-KR" sz="4000" b="1" dirty="0"/>
              <a:t>Setup</a:t>
            </a:r>
            <a:r>
              <a:rPr lang="en-US" altLang="ko-KR" sz="2800" dirty="0"/>
              <a:t> for ALL Outcomes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71364" y="6060033"/>
            <a:ext cx="114492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0" lang="en-US" altLang="ko-KR" sz="2800" i="1" dirty="0">
                <a:solidFill>
                  <a:srgbClr val="3333FF"/>
                </a:solidFill>
              </a:rPr>
              <a:t>&lt; Use multiple slides to explain your progress step-by-step&gt;</a:t>
            </a:r>
          </a:p>
        </p:txBody>
      </p:sp>
      <p:pic>
        <p:nvPicPr>
          <p:cNvPr id="6" name="Google Shape;10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2224" y="3446910"/>
            <a:ext cx="2219681" cy="2053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82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sz="4000" dirty="0"/>
              <a:t>3C. Project Progress: Verification &amp; Demo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266019"/>
            <a:ext cx="11521280" cy="5187317"/>
          </a:xfrm>
        </p:spPr>
        <p:txBody>
          <a:bodyPr/>
          <a:lstStyle/>
          <a:p>
            <a:r>
              <a:rPr lang="en-US" altLang="ko-KR" sz="2800" dirty="0"/>
              <a:t>Verification &amp; Demonstration </a:t>
            </a:r>
            <a:r>
              <a:rPr lang="en-US" altLang="ko-KR" sz="4000" b="1" dirty="0"/>
              <a:t>Results</a:t>
            </a:r>
            <a:r>
              <a:rPr lang="en-US" altLang="ko-KR" sz="2800" dirty="0"/>
              <a:t> for ALL Outcomes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71364" y="6060033"/>
            <a:ext cx="114492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0" lang="en-US" altLang="ko-KR" sz="2800" i="1" dirty="0">
                <a:solidFill>
                  <a:srgbClr val="3333FF"/>
                </a:solidFill>
              </a:rPr>
              <a:t>&lt; Use multiple slides to explain your progress step-by-step&gt;</a:t>
            </a:r>
          </a:p>
        </p:txBody>
      </p:sp>
      <p:pic>
        <p:nvPicPr>
          <p:cNvPr id="6" name="Google Shape;10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0216" y="3212976"/>
            <a:ext cx="2219681" cy="2053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021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-31583"/>
            <a:ext cx="9144000" cy="842343"/>
          </a:xfrm>
        </p:spPr>
        <p:txBody>
          <a:bodyPr/>
          <a:lstStyle/>
          <a:p>
            <a:r>
              <a:rPr lang="en-US" altLang="ko-KR" dirty="0"/>
              <a:t>4A. Project Result: </a:t>
            </a:r>
            <a:r>
              <a:rPr lang="en-US" altLang="ko-KR" sz="4000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052736"/>
            <a:ext cx="11521280" cy="5400600"/>
          </a:xfrm>
        </p:spPr>
        <p:txBody>
          <a:bodyPr/>
          <a:lstStyle/>
          <a:p>
            <a:r>
              <a:rPr lang="en-US" altLang="ko-KR" b="1" dirty="0"/>
              <a:t>X+AI Service </a:t>
            </a:r>
            <a:r>
              <a:rPr lang="en-US" altLang="ko-KR" dirty="0"/>
              <a:t>Realization with Representative Illustration 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2780928"/>
            <a:ext cx="10873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Before &amp; After</a:t>
            </a:r>
          </a:p>
        </p:txBody>
      </p:sp>
    </p:spTree>
    <p:extLst>
      <p:ext uri="{BB962C8B-B14F-4D97-AF65-F5344CB8AC3E}">
        <p14:creationId xmlns:p14="http://schemas.microsoft.com/office/powerpoint/2010/main" val="3089610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-31583"/>
            <a:ext cx="9144000" cy="842343"/>
          </a:xfrm>
        </p:spPr>
        <p:txBody>
          <a:bodyPr/>
          <a:lstStyle/>
          <a:p>
            <a:r>
              <a:rPr lang="en-US" altLang="ko-KR" dirty="0"/>
              <a:t>4A. Project Result: Outcomes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052736"/>
            <a:ext cx="11521280" cy="5400600"/>
          </a:xfrm>
        </p:spPr>
        <p:txBody>
          <a:bodyPr/>
          <a:lstStyle/>
          <a:p>
            <a:r>
              <a:rPr lang="en-US" altLang="ko-KR" sz="2400" b="1" dirty="0"/>
              <a:t>Project Outcomes #1, #2, …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416" y="2276872"/>
            <a:ext cx="10441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FF"/>
                </a:solidFill>
              </a:rPr>
              <a:t>Show main verification results for each outcome</a:t>
            </a:r>
          </a:p>
        </p:txBody>
      </p:sp>
    </p:spTree>
    <p:extLst>
      <p:ext uri="{BB962C8B-B14F-4D97-AF65-F5344CB8AC3E}">
        <p14:creationId xmlns:p14="http://schemas.microsoft.com/office/powerpoint/2010/main" val="1757300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724279"/>
          </a:xfrm>
        </p:spPr>
        <p:txBody>
          <a:bodyPr/>
          <a:lstStyle/>
          <a:p>
            <a:r>
              <a:rPr lang="en-US" altLang="ko-KR" sz="4000" dirty="0"/>
              <a:t>4A. Project Result: </a:t>
            </a:r>
            <a:r>
              <a:rPr lang="en-US" altLang="ko-KR" sz="4000" dirty="0">
                <a:solidFill>
                  <a:srgbClr val="3333FF"/>
                </a:solidFill>
              </a:rPr>
              <a:t>Achieved </a:t>
            </a:r>
            <a:r>
              <a:rPr lang="en-US" altLang="ko-KR" sz="4000" dirty="0"/>
              <a:t>Project Outcomes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51384" y="965068"/>
            <a:ext cx="10945216" cy="23205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kumimoji="0" lang="en-US" altLang="ko-KR"/>
              <a:t> </a:t>
            </a:r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567608" y="690891"/>
            <a:ext cx="70567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(Recap) Scenarios for Demonstration / Evaluation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59395"/>
              </p:ext>
            </p:extLst>
          </p:nvPr>
        </p:nvGraphicFramePr>
        <p:xfrm>
          <a:off x="515380" y="3356992"/>
          <a:ext cx="11017224" cy="333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52">
                  <a:extLst>
                    <a:ext uri="{9D8B030D-6E8A-4147-A177-3AD203B41FA5}">
                      <a16:colId xmlns:a16="http://schemas.microsoft.com/office/drawing/2014/main" val="4252417975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4034112835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504476469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346098991"/>
                    </a:ext>
                  </a:extLst>
                </a:gridCol>
              </a:tblGrid>
              <a:tr h="346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Planned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34420"/>
                  </a:ext>
                </a:extLst>
              </a:tr>
              <a:tr h="13569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#1: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093762"/>
                  </a:ext>
                </a:extLst>
              </a:tr>
              <a:tr h="160941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#2: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251473"/>
                  </a:ext>
                </a:extLst>
              </a:tr>
            </a:tbl>
          </a:graphicData>
        </a:graphic>
      </p:graphicFrame>
      <p:pic>
        <p:nvPicPr>
          <p:cNvPr id="8" name="Google Shape;10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80376" y="1628800"/>
            <a:ext cx="1427593" cy="1296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9156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sz="4000" dirty="0"/>
              <a:t>4B. Project Review: Self-check Details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1196752"/>
            <a:ext cx="11305256" cy="4853136"/>
          </a:xfrm>
        </p:spPr>
        <p:txBody>
          <a:bodyPr/>
          <a:lstStyle/>
          <a:p>
            <a:r>
              <a:rPr lang="en-US" altLang="ko-KR" dirty="0"/>
              <a:t>Changed Items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Remaining Items and Future Plan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638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652271"/>
          </a:xfrm>
        </p:spPr>
        <p:txBody>
          <a:bodyPr/>
          <a:lstStyle/>
          <a:p>
            <a:r>
              <a:rPr lang="en-US" altLang="ko-KR" sz="4000" dirty="0"/>
              <a:t>4B. Project Review: Ecosystem &amp; Pointers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05509"/>
              </p:ext>
            </p:extLst>
          </p:nvPr>
        </p:nvGraphicFramePr>
        <p:xfrm>
          <a:off x="191344" y="836712"/>
          <a:ext cx="11665295" cy="122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042">
                  <a:extLst>
                    <a:ext uri="{9D8B030D-6E8A-4147-A177-3AD203B41FA5}">
                      <a16:colId xmlns:a16="http://schemas.microsoft.com/office/drawing/2014/main" val="1084847071"/>
                    </a:ext>
                  </a:extLst>
                </a:gridCol>
                <a:gridCol w="3060076">
                  <a:extLst>
                    <a:ext uri="{9D8B030D-6E8A-4147-A177-3AD203B41FA5}">
                      <a16:colId xmlns:a16="http://schemas.microsoft.com/office/drawing/2014/main" val="486749570"/>
                    </a:ext>
                  </a:extLst>
                </a:gridCol>
                <a:gridCol w="3420644">
                  <a:extLst>
                    <a:ext uri="{9D8B030D-6E8A-4147-A177-3AD203B41FA5}">
                      <a16:colId xmlns:a16="http://schemas.microsoft.com/office/drawing/2014/main" val="2173570788"/>
                    </a:ext>
                  </a:extLst>
                </a:gridCol>
                <a:gridCol w="3578533">
                  <a:extLst>
                    <a:ext uri="{9D8B030D-6E8A-4147-A177-3AD203B41FA5}">
                      <a16:colId xmlns:a16="http://schemas.microsoft.com/office/drawing/2014/main" val="2374863625"/>
                    </a:ext>
                  </a:extLst>
                </a:gridCol>
              </a:tblGrid>
              <a:tr h="21602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X+AI</a:t>
                      </a:r>
                    </a:p>
                    <a:p>
                      <a:pPr algn="ctr"/>
                      <a:r>
                        <a:rPr lang="en-US" dirty="0"/>
                        <a:t>Ecosystem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Shared Infra.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Common SW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5845"/>
                  </a:ext>
                </a:extLst>
              </a:tr>
              <a:tr h="85587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1093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62006"/>
              </p:ext>
            </p:extLst>
          </p:nvPr>
        </p:nvGraphicFramePr>
        <p:xfrm>
          <a:off x="191344" y="2393399"/>
          <a:ext cx="11665295" cy="185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042">
                  <a:extLst>
                    <a:ext uri="{9D8B030D-6E8A-4147-A177-3AD203B41FA5}">
                      <a16:colId xmlns:a16="http://schemas.microsoft.com/office/drawing/2014/main" val="1084847071"/>
                    </a:ext>
                  </a:extLst>
                </a:gridCol>
                <a:gridCol w="3060076">
                  <a:extLst>
                    <a:ext uri="{9D8B030D-6E8A-4147-A177-3AD203B41FA5}">
                      <a16:colId xmlns:a16="http://schemas.microsoft.com/office/drawing/2014/main" val="486749570"/>
                    </a:ext>
                  </a:extLst>
                </a:gridCol>
                <a:gridCol w="3420644">
                  <a:extLst>
                    <a:ext uri="{9D8B030D-6E8A-4147-A177-3AD203B41FA5}">
                      <a16:colId xmlns:a16="http://schemas.microsoft.com/office/drawing/2014/main" val="2173570788"/>
                    </a:ext>
                  </a:extLst>
                </a:gridCol>
                <a:gridCol w="3578533">
                  <a:extLst>
                    <a:ext uri="{9D8B030D-6E8A-4147-A177-3AD203B41FA5}">
                      <a16:colId xmlns:a16="http://schemas.microsoft.com/office/drawing/2014/main" val="2374863625"/>
                    </a:ext>
                  </a:extLst>
                </a:gridCol>
              </a:tblGrid>
              <a:tr h="31552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</a:t>
                      </a:r>
                    </a:p>
                    <a:p>
                      <a:pPr algn="ctr"/>
                      <a:r>
                        <a:rPr lang="en-US" dirty="0"/>
                        <a:t>Pointers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Recycled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5845"/>
                  </a:ext>
                </a:extLst>
              </a:tr>
              <a:tr h="148928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1093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38283"/>
              </p:ext>
            </p:extLst>
          </p:nvPr>
        </p:nvGraphicFramePr>
        <p:xfrm>
          <a:off x="191344" y="4581128"/>
          <a:ext cx="11665295" cy="193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042">
                  <a:extLst>
                    <a:ext uri="{9D8B030D-6E8A-4147-A177-3AD203B41FA5}">
                      <a16:colId xmlns:a16="http://schemas.microsoft.com/office/drawing/2014/main" val="1084847071"/>
                    </a:ext>
                  </a:extLst>
                </a:gridCol>
                <a:gridCol w="3060076">
                  <a:extLst>
                    <a:ext uri="{9D8B030D-6E8A-4147-A177-3AD203B41FA5}">
                      <a16:colId xmlns:a16="http://schemas.microsoft.com/office/drawing/2014/main" val="486749570"/>
                    </a:ext>
                  </a:extLst>
                </a:gridCol>
                <a:gridCol w="3420644">
                  <a:extLst>
                    <a:ext uri="{9D8B030D-6E8A-4147-A177-3AD203B41FA5}">
                      <a16:colId xmlns:a16="http://schemas.microsoft.com/office/drawing/2014/main" val="2173570788"/>
                    </a:ext>
                  </a:extLst>
                </a:gridCol>
                <a:gridCol w="3578533">
                  <a:extLst>
                    <a:ext uri="{9D8B030D-6E8A-4147-A177-3AD203B41FA5}">
                      <a16:colId xmlns:a16="http://schemas.microsoft.com/office/drawing/2014/main" val="2374863625"/>
                    </a:ext>
                  </a:extLst>
                </a:gridCol>
              </a:tblGrid>
              <a:tr h="28803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DataSets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Pointers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Self-created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 /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Enhanced from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5845"/>
                  </a:ext>
                </a:extLst>
              </a:tr>
              <a:tr h="157233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1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549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652271"/>
          </a:xfrm>
        </p:spPr>
        <p:txBody>
          <a:bodyPr/>
          <a:lstStyle/>
          <a:p>
            <a:r>
              <a:rPr lang="en-US" altLang="ko-KR" sz="4000" dirty="0"/>
              <a:t>4C. Project Service Demo: Files </a:t>
            </a:r>
            <a:r>
              <a:rPr lang="en-US" altLang="ko-KR" sz="2800" dirty="0">
                <a:solidFill>
                  <a:srgbClr val="FF0000"/>
                </a:solidFill>
              </a:rPr>
              <a:t>OR</a:t>
            </a:r>
            <a:r>
              <a:rPr lang="en-US" altLang="ko-KR" sz="4000" dirty="0"/>
              <a:t> Video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122"/>
              </p:ext>
            </p:extLst>
          </p:nvPr>
        </p:nvGraphicFramePr>
        <p:xfrm>
          <a:off x="263352" y="1052736"/>
          <a:ext cx="11665295" cy="185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042">
                  <a:extLst>
                    <a:ext uri="{9D8B030D-6E8A-4147-A177-3AD203B41FA5}">
                      <a16:colId xmlns:a16="http://schemas.microsoft.com/office/drawing/2014/main" val="1084847071"/>
                    </a:ext>
                  </a:extLst>
                </a:gridCol>
                <a:gridCol w="3060076">
                  <a:extLst>
                    <a:ext uri="{9D8B030D-6E8A-4147-A177-3AD203B41FA5}">
                      <a16:colId xmlns:a16="http://schemas.microsoft.com/office/drawing/2014/main" val="486749570"/>
                    </a:ext>
                  </a:extLst>
                </a:gridCol>
                <a:gridCol w="3420644">
                  <a:extLst>
                    <a:ext uri="{9D8B030D-6E8A-4147-A177-3AD203B41FA5}">
                      <a16:colId xmlns:a16="http://schemas.microsoft.com/office/drawing/2014/main" val="2173570788"/>
                    </a:ext>
                  </a:extLst>
                </a:gridCol>
                <a:gridCol w="3578533">
                  <a:extLst>
                    <a:ext uri="{9D8B030D-6E8A-4147-A177-3AD203B41FA5}">
                      <a16:colId xmlns:a16="http://schemas.microsoft.com/office/drawing/2014/main" val="2374863625"/>
                    </a:ext>
                  </a:extLst>
                </a:gridCol>
              </a:tblGrid>
              <a:tr h="31552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Demo.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Source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Folder /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DataSet</a:t>
                      </a:r>
                      <a:r>
                        <a:rPr lang="en-US" dirty="0"/>
                        <a:t> Folder /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Demo</a:t>
                      </a:r>
                      <a:r>
                        <a:rPr lang="en-US" baseline="0" dirty="0"/>
                        <a:t> Guide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5845"/>
                  </a:ext>
                </a:extLst>
              </a:tr>
              <a:tr h="148928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1093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24436"/>
              </p:ext>
            </p:extLst>
          </p:nvPr>
        </p:nvGraphicFramePr>
        <p:xfrm>
          <a:off x="191344" y="4515239"/>
          <a:ext cx="11665295" cy="193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042">
                  <a:extLst>
                    <a:ext uri="{9D8B030D-6E8A-4147-A177-3AD203B41FA5}">
                      <a16:colId xmlns:a16="http://schemas.microsoft.com/office/drawing/2014/main" val="1084847071"/>
                    </a:ext>
                  </a:extLst>
                </a:gridCol>
                <a:gridCol w="3060076">
                  <a:extLst>
                    <a:ext uri="{9D8B030D-6E8A-4147-A177-3AD203B41FA5}">
                      <a16:colId xmlns:a16="http://schemas.microsoft.com/office/drawing/2014/main" val="486749570"/>
                    </a:ext>
                  </a:extLst>
                </a:gridCol>
                <a:gridCol w="3420644">
                  <a:extLst>
                    <a:ext uri="{9D8B030D-6E8A-4147-A177-3AD203B41FA5}">
                      <a16:colId xmlns:a16="http://schemas.microsoft.com/office/drawing/2014/main" val="2173570788"/>
                    </a:ext>
                  </a:extLst>
                </a:gridCol>
                <a:gridCol w="3578533">
                  <a:extLst>
                    <a:ext uri="{9D8B030D-6E8A-4147-A177-3AD203B41FA5}">
                      <a16:colId xmlns:a16="http://schemas.microsoft.com/office/drawing/2014/main" val="2374863625"/>
                    </a:ext>
                  </a:extLst>
                </a:gridCol>
              </a:tblGrid>
              <a:tr h="28803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Demo.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DataSet</a:t>
                      </a:r>
                      <a:r>
                        <a:rPr lang="en-US" dirty="0"/>
                        <a:t> 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Demo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5845"/>
                  </a:ext>
                </a:extLst>
              </a:tr>
              <a:tr h="157233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10934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09599" y="3204392"/>
            <a:ext cx="109728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i="1" dirty="0">
                <a:solidFill>
                  <a:srgbClr val="FF0000"/>
                </a:solidFill>
              </a:rPr>
              <a:t>Select ONE</a:t>
            </a:r>
          </a:p>
        </p:txBody>
      </p:sp>
    </p:spTree>
    <p:extLst>
      <p:ext uri="{BB962C8B-B14F-4D97-AF65-F5344CB8AC3E}">
        <p14:creationId xmlns:p14="http://schemas.microsoft.com/office/powerpoint/2010/main" val="217226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dirty="0"/>
              <a:t>1A. Project Concept: Target Domain (Spaces)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595" y="1268760"/>
            <a:ext cx="10945216" cy="5400600"/>
          </a:xfrm>
        </p:spPr>
        <p:txBody>
          <a:bodyPr/>
          <a:lstStyle/>
          <a:p>
            <a:r>
              <a:rPr lang="en-US" altLang="ko-KR" sz="2800" b="1" dirty="0"/>
              <a:t>Background</a:t>
            </a:r>
            <a:r>
              <a:rPr lang="en-US" altLang="ko-KR" sz="2800" dirty="0"/>
              <a:t> : </a:t>
            </a:r>
            <a:r>
              <a:rPr lang="en-US" altLang="ko-KR" sz="1400" dirty="0"/>
              <a:t>CV</a:t>
            </a:r>
            <a:r>
              <a:rPr lang="ko-KR" altLang="en-US" sz="1400" dirty="0"/>
              <a:t>와 개인 홈페이지는 본인을 어필하는 필수적인 포트폴리오의 종류이다</a:t>
            </a:r>
            <a:r>
              <a:rPr lang="en-US" altLang="ko-KR" sz="1400" dirty="0"/>
              <a:t>. </a:t>
            </a:r>
            <a:r>
              <a:rPr lang="ko-KR" altLang="en-US" sz="1400" dirty="0"/>
              <a:t>최근 회사의 </a:t>
            </a:r>
            <a:r>
              <a:rPr lang="ko-KR" altLang="en-US" sz="1400" dirty="0" err="1"/>
              <a:t>채용만</a:t>
            </a:r>
            <a:r>
              <a:rPr lang="ko-KR" altLang="en-US" sz="1400" dirty="0"/>
              <a:t> 봐도 </a:t>
            </a:r>
            <a:r>
              <a:rPr lang="en-US" altLang="ko-KR" sz="1400" dirty="0"/>
              <a:t>CV</a:t>
            </a:r>
            <a:r>
              <a:rPr lang="ko-KR" altLang="en-US" sz="1400" dirty="0"/>
              <a:t>와 같은 이력서를 요구하는 회사가 많고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스타트업의</a:t>
            </a:r>
            <a:r>
              <a:rPr lang="ko-KR" altLang="en-US" sz="1400" dirty="0"/>
              <a:t> 경우</a:t>
            </a:r>
            <a:r>
              <a:rPr lang="en-US" altLang="ko-KR" sz="1400" dirty="0"/>
              <a:t>, </a:t>
            </a:r>
            <a:r>
              <a:rPr lang="ko-KR" altLang="en-US" sz="1400" dirty="0"/>
              <a:t>개인 홈페이지만 요구하기도 한다</a:t>
            </a:r>
            <a:r>
              <a:rPr lang="en-US" altLang="ko-KR" sz="1400" dirty="0"/>
              <a:t>. </a:t>
            </a:r>
            <a:r>
              <a:rPr lang="ko-KR" altLang="en-US" sz="1400" dirty="0"/>
              <a:t>대학원의 연구실을 지원 할 때에도 </a:t>
            </a:r>
            <a:r>
              <a:rPr lang="en-US" altLang="ko-KR" sz="1400" dirty="0"/>
              <a:t>CV</a:t>
            </a:r>
            <a:r>
              <a:rPr lang="ko-KR" altLang="en-US" sz="1400" dirty="0"/>
              <a:t>를 필수적으로 요구하지만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직접 일일이 만들려면 시간이 매우 많이 들어간다</a:t>
            </a:r>
            <a:r>
              <a:rPr lang="en-US" altLang="ko-KR" sz="1400" dirty="0"/>
              <a:t>. </a:t>
            </a:r>
          </a:p>
          <a:p>
            <a:r>
              <a:rPr lang="en-US" altLang="ko-KR" sz="2800" b="1" dirty="0"/>
              <a:t>Motivation : </a:t>
            </a:r>
            <a:r>
              <a:rPr lang="en-US" altLang="ko-KR" sz="1400" dirty="0"/>
              <a:t>CV</a:t>
            </a:r>
            <a:r>
              <a:rPr lang="ko-KR" altLang="en-US" sz="1400" dirty="0"/>
              <a:t>와 개인 홈페이지를 각각 따로 만드는데 시간과 노력이 많이 들지만 적어야 하는 경력과 내용은 같은 경우가 많다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포트폴리오를 자동으로 만들어주는 툴을 개발하여 시간과 노력을 아껴주는 것이 목표임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자기소개 특화 </a:t>
            </a:r>
            <a:r>
              <a:rPr lang="en-US" altLang="ko-KR" sz="1400" dirty="0"/>
              <a:t>LLM</a:t>
            </a:r>
            <a:r>
              <a:rPr lang="ko-KR" altLang="en-US" sz="1400" dirty="0"/>
              <a:t>을 이용하여 입력된 경력정보만으로 </a:t>
            </a:r>
            <a:r>
              <a:rPr lang="ko-KR" altLang="en-US" sz="1400" b="1" dirty="0"/>
              <a:t>사용자 특화된 자기소개를 자동생성하여 홈페이지에 삽입함</a:t>
            </a:r>
            <a:r>
              <a:rPr lang="ko-KR" altLang="en-US" sz="1400" dirty="0"/>
              <a:t>으로써 더욱 편리하게 경력을 관리하고자 함</a:t>
            </a:r>
            <a:endParaRPr lang="en-US" altLang="ko-KR" sz="1400" dirty="0"/>
          </a:p>
          <a:p>
            <a:r>
              <a:rPr lang="en-US" altLang="ko-KR" sz="2800" b="1" dirty="0"/>
              <a:t>Target Domain &amp; Deployment Space </a:t>
            </a:r>
            <a:r>
              <a:rPr lang="en-US" altLang="ko-KR" sz="1600" i="1" dirty="0"/>
              <a:t>(Areas/Places)</a:t>
            </a:r>
          </a:p>
          <a:p>
            <a:endParaRPr lang="en-US" altLang="ko-KR" sz="1600" i="1" dirty="0"/>
          </a:p>
          <a:p>
            <a:endParaRPr lang="en-US" altLang="ko-KR" sz="1600" i="1" dirty="0"/>
          </a:p>
          <a:p>
            <a:endParaRPr lang="en-US" altLang="ko-KR" sz="1600" i="1" dirty="0"/>
          </a:p>
          <a:p>
            <a:endParaRPr lang="en-US" altLang="ko-KR" sz="1600" i="1" dirty="0"/>
          </a:p>
          <a:p>
            <a:r>
              <a:rPr lang="en-US" altLang="ko-KR" sz="2400" dirty="0"/>
              <a:t>Service Providers and DevOps</a:t>
            </a:r>
          </a:p>
          <a:p>
            <a:pPr marL="0" indent="0">
              <a:buNone/>
            </a:pPr>
            <a:endParaRPr lang="en-US" altLang="ko-KR" sz="1600" i="1" dirty="0"/>
          </a:p>
          <a:p>
            <a:pPr marL="0" indent="0">
              <a:buNone/>
            </a:pP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344" y="687940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Why?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9525"/>
              </p:ext>
            </p:extLst>
          </p:nvPr>
        </p:nvGraphicFramePr>
        <p:xfrm>
          <a:off x="266901" y="5517232"/>
          <a:ext cx="11665295" cy="97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059">
                  <a:extLst>
                    <a:ext uri="{9D8B030D-6E8A-4147-A177-3AD203B41FA5}">
                      <a16:colId xmlns:a16="http://schemas.microsoft.com/office/drawing/2014/main" val="1084847071"/>
                    </a:ext>
                  </a:extLst>
                </a:gridCol>
                <a:gridCol w="2333059">
                  <a:extLst>
                    <a:ext uri="{9D8B030D-6E8A-4147-A177-3AD203B41FA5}">
                      <a16:colId xmlns:a16="http://schemas.microsoft.com/office/drawing/2014/main" val="486749570"/>
                    </a:ext>
                  </a:extLst>
                </a:gridCol>
                <a:gridCol w="2333059">
                  <a:extLst>
                    <a:ext uri="{9D8B030D-6E8A-4147-A177-3AD203B41FA5}">
                      <a16:colId xmlns:a16="http://schemas.microsoft.com/office/drawing/2014/main" val="2173570788"/>
                    </a:ext>
                  </a:extLst>
                </a:gridCol>
                <a:gridCol w="2333059">
                  <a:extLst>
                    <a:ext uri="{9D8B030D-6E8A-4147-A177-3AD203B41FA5}">
                      <a16:colId xmlns:a16="http://schemas.microsoft.com/office/drawing/2014/main" val="2374863625"/>
                    </a:ext>
                  </a:extLst>
                </a:gridCol>
                <a:gridCol w="2333059">
                  <a:extLst>
                    <a:ext uri="{9D8B030D-6E8A-4147-A177-3AD203B41FA5}">
                      <a16:colId xmlns:a16="http://schemas.microsoft.com/office/drawing/2014/main" val="1800803595"/>
                    </a:ext>
                  </a:extLst>
                </a:gridCol>
              </a:tblGrid>
              <a:tr h="128692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3333FF"/>
                          </a:solidFill>
                        </a:rPr>
                        <a:t>Who?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Service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Service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5845"/>
                  </a:ext>
                </a:extLst>
              </a:tr>
              <a:tr h="61108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대학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</a:t>
                      </a:r>
                      <a:r>
                        <a:rPr lang="en-US" baseline="0" dirty="0"/>
                        <a:t>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1093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26309" y="422"/>
            <a:ext cx="154401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Intention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79001"/>
              </p:ext>
            </p:extLst>
          </p:nvPr>
        </p:nvGraphicFramePr>
        <p:xfrm>
          <a:off x="259804" y="3933056"/>
          <a:ext cx="11672392" cy="91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6196">
                  <a:extLst>
                    <a:ext uri="{9D8B030D-6E8A-4147-A177-3AD203B41FA5}">
                      <a16:colId xmlns:a16="http://schemas.microsoft.com/office/drawing/2014/main" val="3387515331"/>
                    </a:ext>
                  </a:extLst>
                </a:gridCol>
                <a:gridCol w="5836196">
                  <a:extLst>
                    <a:ext uri="{9D8B030D-6E8A-4147-A177-3AD203B41FA5}">
                      <a16:colId xmlns:a16="http://schemas.microsoft.com/office/drawing/2014/main" val="761093000"/>
                    </a:ext>
                  </a:extLst>
                </a:gridCol>
              </a:tblGrid>
              <a:tr h="239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Deployment Space (Area/Places)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32444"/>
                  </a:ext>
                </a:extLst>
              </a:tr>
              <a:tr h="5519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Generative</a:t>
                      </a:r>
                      <a:r>
                        <a:rPr lang="en-US" baseline="0" dirty="0"/>
                        <a:t> model / Hiring Market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5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602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970856" y="2564904"/>
            <a:ext cx="8229600" cy="1143000"/>
          </a:xfrm>
        </p:spPr>
        <p:txBody>
          <a:bodyPr/>
          <a:lstStyle/>
          <a:p>
            <a:r>
              <a:rPr lang="en-US" altLang="ko-KR" sz="7200" dirty="0"/>
              <a:t>Appendix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6234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-31583"/>
            <a:ext cx="9144000" cy="842343"/>
          </a:xfrm>
        </p:spPr>
        <p:txBody>
          <a:bodyPr/>
          <a:lstStyle/>
          <a:p>
            <a:r>
              <a:rPr lang="en-US" altLang="ko-KR" dirty="0"/>
              <a:t>1B. Project Concept: </a:t>
            </a:r>
            <a:r>
              <a:rPr lang="en-US" altLang="ko-KR" sz="4000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052736"/>
            <a:ext cx="11809312" cy="5400600"/>
          </a:xfrm>
        </p:spPr>
        <p:txBody>
          <a:bodyPr/>
          <a:lstStyle/>
          <a:p>
            <a:r>
              <a:rPr lang="en-US" altLang="ko-KR" b="1" dirty="0"/>
              <a:t>Main tools and method to realize X+AI Services</a:t>
            </a:r>
          </a:p>
          <a:p>
            <a:pPr marL="400050" lvl="1" indent="0">
              <a:buNone/>
            </a:pPr>
            <a:r>
              <a:rPr lang="en-US" altLang="ko-KR" sz="1400" dirty="0"/>
              <a:t>- VS code, Docker, </a:t>
            </a:r>
            <a:r>
              <a:rPr lang="en-US" altLang="ko-KR" sz="1400" dirty="0" err="1"/>
              <a:t>Github</a:t>
            </a:r>
            <a:r>
              <a:rPr lang="en-US" altLang="ko-KR" sz="1400" dirty="0"/>
              <a:t>, Notion, REACT(</a:t>
            </a:r>
            <a:r>
              <a:rPr lang="en-US" altLang="ko-KR" sz="1400" dirty="0" err="1"/>
              <a:t>gatsby</a:t>
            </a:r>
            <a:r>
              <a:rPr lang="en-US" altLang="ko-KR" sz="1400" dirty="0"/>
              <a:t>, can be changed), python, </a:t>
            </a:r>
            <a:r>
              <a:rPr lang="en-US" altLang="ko-KR" sz="1400" dirty="0" err="1"/>
              <a:t>Javascript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Cubernetis</a:t>
            </a:r>
            <a:r>
              <a:rPr lang="en-US" altLang="ko-KR" sz="1400" dirty="0"/>
              <a:t>, MongoDB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1384" y="16442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3333FF"/>
                </a:solidFill>
              </a:rPr>
              <a:t>How?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35360" y="2204864"/>
            <a:ext cx="109452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2800" dirty="0"/>
              <a:t>Deployed functions for MSA (Micro Services Architecture)</a:t>
            </a:r>
          </a:p>
          <a:p>
            <a:pPr lvl="1">
              <a:buFontTx/>
              <a:buChar char="-"/>
            </a:pPr>
            <a:r>
              <a:rPr kumimoji="0" lang="en-US" altLang="ko-KR" sz="1200" dirty="0"/>
              <a:t>AWS Lambda -</a:t>
            </a:r>
            <a:r>
              <a:rPr lang="ko-KR" altLang="en-US" sz="1200" dirty="0" err="1"/>
              <a:t>서버리스</a:t>
            </a:r>
            <a:r>
              <a:rPr lang="ko-KR" altLang="en-US" sz="1200" dirty="0"/>
              <a:t> 컴퓨팅 서비스로</a:t>
            </a:r>
            <a:r>
              <a:rPr lang="en-US" altLang="ko-KR" sz="1200" dirty="0"/>
              <a:t>, CV </a:t>
            </a:r>
            <a:r>
              <a:rPr lang="ko-KR" altLang="en-US" sz="1200" dirty="0"/>
              <a:t>생성 </a:t>
            </a:r>
            <a:r>
              <a:rPr lang="ko-KR" altLang="en-US" sz="1200" dirty="0" err="1"/>
              <a:t>로직을</a:t>
            </a:r>
            <a:r>
              <a:rPr lang="ko-KR" altLang="en-US" sz="1200" dirty="0"/>
              <a:t> 함수로 구현하여 스케일 관리 없이 실행</a:t>
            </a:r>
            <a:endParaRPr lang="en-US" altLang="ko-KR" sz="1200" dirty="0"/>
          </a:p>
          <a:p>
            <a:pPr lvl="1">
              <a:buFontTx/>
              <a:buChar char="-"/>
            </a:pPr>
            <a:r>
              <a:rPr lang="en-US" altLang="ko-KR" sz="1200" dirty="0"/>
              <a:t>AWS API Gateway : Lambda </a:t>
            </a:r>
            <a:r>
              <a:rPr lang="ko-KR" altLang="en-US" sz="1200" dirty="0"/>
              <a:t>함수를 </a:t>
            </a:r>
            <a:r>
              <a:rPr lang="en-US" altLang="ko-KR" sz="1200" dirty="0"/>
              <a:t>HTTP </a:t>
            </a:r>
            <a:r>
              <a:rPr lang="ko-KR" altLang="en-US" sz="1200" dirty="0" err="1"/>
              <a:t>엔드포인트로</a:t>
            </a:r>
            <a:r>
              <a:rPr lang="ko-KR" altLang="en-US" sz="1200" dirty="0"/>
              <a:t> 연결</a:t>
            </a:r>
            <a:r>
              <a:rPr lang="en-US" altLang="ko-KR" sz="1200" dirty="0"/>
              <a:t>, </a:t>
            </a:r>
            <a:r>
              <a:rPr lang="ko-KR" altLang="en-US" sz="1200" dirty="0"/>
              <a:t>웹어플리케이션의 </a:t>
            </a:r>
            <a:r>
              <a:rPr lang="ko-KR" altLang="en-US" sz="1200" dirty="0" err="1"/>
              <a:t>백엔드로</a:t>
            </a:r>
            <a:r>
              <a:rPr lang="ko-KR" altLang="en-US" sz="1200" dirty="0"/>
              <a:t> 사용</a:t>
            </a:r>
            <a:endParaRPr lang="en-US" altLang="ko-KR" sz="1200" dirty="0"/>
          </a:p>
          <a:p>
            <a:pPr lvl="1">
              <a:buFontTx/>
              <a:buChar char="-"/>
            </a:pPr>
            <a:r>
              <a:rPr lang="en-US" altLang="ko-KR" sz="1200" dirty="0"/>
              <a:t>AWS S3 : </a:t>
            </a:r>
            <a:r>
              <a:rPr lang="ko-KR" altLang="en-US" sz="1200" dirty="0"/>
              <a:t>생성된 </a:t>
            </a:r>
            <a:r>
              <a:rPr lang="en-US" altLang="ko-KR" sz="1200" dirty="0"/>
              <a:t>CV </a:t>
            </a:r>
            <a:r>
              <a:rPr lang="ko-KR" altLang="en-US" sz="1200" dirty="0"/>
              <a:t>파일 저장 및 웹사이트 호스팅에 사용</a:t>
            </a:r>
            <a:endParaRPr lang="en-US" altLang="ko-KR" sz="1200" dirty="0"/>
          </a:p>
          <a:p>
            <a:pPr lvl="1">
              <a:buFontTx/>
              <a:buChar char="-"/>
            </a:pPr>
            <a:r>
              <a:rPr lang="en-US" altLang="ko-KR" sz="1200" dirty="0" err="1"/>
              <a:t>Github</a:t>
            </a:r>
            <a:r>
              <a:rPr lang="en-US" altLang="ko-KR" sz="1200" dirty="0"/>
              <a:t> page / Google site : </a:t>
            </a:r>
            <a:r>
              <a:rPr lang="ko-KR" altLang="en-US" sz="1200" dirty="0"/>
              <a:t>홈페이지 도메인</a:t>
            </a:r>
            <a:endParaRPr lang="en-US" altLang="ko-KR" sz="1200" dirty="0"/>
          </a:p>
          <a:p>
            <a:pPr lvl="1">
              <a:buFontTx/>
              <a:buChar char="-"/>
            </a:pPr>
            <a:r>
              <a:rPr lang="en-US" altLang="ko-KR" sz="1200" dirty="0"/>
              <a:t>Route 53 : </a:t>
            </a:r>
            <a:r>
              <a:rPr lang="ko-KR" altLang="en-US" sz="1200" dirty="0"/>
              <a:t>개인 도메인 관리 및 </a:t>
            </a:r>
            <a:r>
              <a:rPr lang="en-US" altLang="ko-KR" sz="1200" dirty="0"/>
              <a:t>DNS </a:t>
            </a:r>
            <a:r>
              <a:rPr lang="ko-KR" altLang="en-US" sz="1200" dirty="0"/>
              <a:t>서비스</a:t>
            </a:r>
            <a:endParaRPr lang="en-US" altLang="ko-KR" sz="1200" dirty="0"/>
          </a:p>
          <a:p>
            <a:pPr marL="0" indent="0">
              <a:buNone/>
            </a:pPr>
            <a:endParaRPr kumimoji="0" lang="en-US" altLang="ko-KR" sz="1400" dirty="0"/>
          </a:p>
        </p:txBody>
      </p:sp>
      <p:pic>
        <p:nvPicPr>
          <p:cNvPr id="9" name="Google Shape;10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9266" y="5292358"/>
            <a:ext cx="2085326" cy="154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0668000" y="17748"/>
            <a:ext cx="154401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Intention</a:t>
            </a:r>
          </a:p>
        </p:txBody>
      </p:sp>
    </p:spTree>
    <p:extLst>
      <p:ext uri="{BB962C8B-B14F-4D97-AF65-F5344CB8AC3E}">
        <p14:creationId xmlns:p14="http://schemas.microsoft.com/office/powerpoint/2010/main" val="260487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-31583"/>
            <a:ext cx="9144000" cy="842343"/>
          </a:xfrm>
        </p:spPr>
        <p:txBody>
          <a:bodyPr/>
          <a:lstStyle/>
          <a:p>
            <a:r>
              <a:rPr lang="en-US" altLang="ko-KR" dirty="0"/>
              <a:t>1C. Project Concept: </a:t>
            </a:r>
            <a:r>
              <a:rPr lang="en-US" altLang="ko-KR" sz="4000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052736"/>
            <a:ext cx="11809312" cy="5400600"/>
          </a:xfrm>
        </p:spPr>
        <p:txBody>
          <a:bodyPr/>
          <a:lstStyle/>
          <a:p>
            <a:r>
              <a:rPr lang="en-US" altLang="ko-KR" b="1" dirty="0"/>
              <a:t>X+AI Service Realization </a:t>
            </a:r>
            <a:r>
              <a:rPr lang="en-US" altLang="ko-KR" dirty="0"/>
              <a:t>with Representative Illustration 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0616" y="365563"/>
            <a:ext cx="130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What?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0" y="17748"/>
            <a:ext cx="154401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Intention</a:t>
            </a:r>
          </a:p>
        </p:txBody>
      </p:sp>
      <p:pic>
        <p:nvPicPr>
          <p:cNvPr id="7" name="Picture 2" descr="월드 와이드 웹 - 무료 편물개 아이콘">
            <a:extLst>
              <a:ext uri="{FF2B5EF4-FFF2-40B4-BE49-F238E27FC236}">
                <a16:creationId xmlns:a16="http://schemas.microsoft.com/office/drawing/2014/main" id="{BB5AAF8D-3D55-46C0-9B5D-55597F0BF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07" y="2954860"/>
            <a:ext cx="936836" cy="93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컴퓨터 화면 - 무료 컴퓨터개 아이콘">
            <a:extLst>
              <a:ext uri="{FF2B5EF4-FFF2-40B4-BE49-F238E27FC236}">
                <a16:creationId xmlns:a16="http://schemas.microsoft.com/office/drawing/2014/main" id="{07CE2DD3-9661-43AF-ACD1-C8ACF584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69" y="3032956"/>
            <a:ext cx="936836" cy="93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이력서 - 무료 직업과 직업개 아이콘">
            <a:extLst>
              <a:ext uri="{FF2B5EF4-FFF2-40B4-BE49-F238E27FC236}">
                <a16:creationId xmlns:a16="http://schemas.microsoft.com/office/drawing/2014/main" id="{A7899A20-3E45-4609-B355-4424A6148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3717032"/>
            <a:ext cx="829864" cy="82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홈페이지 - 무료 컴퓨터개 아이콘">
            <a:extLst>
              <a:ext uri="{FF2B5EF4-FFF2-40B4-BE49-F238E27FC236}">
                <a16:creationId xmlns:a16="http://schemas.microsoft.com/office/drawing/2014/main" id="{3FAD09C5-4648-418A-BD15-96FC45D1B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2530672"/>
            <a:ext cx="885395" cy="88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4B0585-860A-4817-A099-4925AAE39ED3}"/>
              </a:ext>
            </a:extLst>
          </p:cNvPr>
          <p:cNvCxnSpPr>
            <a:cxnSpLocks/>
          </p:cNvCxnSpPr>
          <p:nvPr/>
        </p:nvCxnSpPr>
        <p:spPr>
          <a:xfrm>
            <a:off x="3143672" y="3603196"/>
            <a:ext cx="14005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2DFE87-027C-49BE-96C2-FA7BD424BA9B}"/>
              </a:ext>
            </a:extLst>
          </p:cNvPr>
          <p:cNvCxnSpPr>
            <a:cxnSpLocks/>
          </p:cNvCxnSpPr>
          <p:nvPr/>
        </p:nvCxnSpPr>
        <p:spPr>
          <a:xfrm flipV="1">
            <a:off x="8199253" y="3224587"/>
            <a:ext cx="1080120" cy="224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8D6C92-2512-46DD-9417-B3BE6E923565}"/>
              </a:ext>
            </a:extLst>
          </p:cNvPr>
          <p:cNvCxnSpPr>
            <a:cxnSpLocks/>
          </p:cNvCxnSpPr>
          <p:nvPr/>
        </p:nvCxnSpPr>
        <p:spPr>
          <a:xfrm>
            <a:off x="8210926" y="3739340"/>
            <a:ext cx="1099691" cy="314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LLM Observability with Traceloop | OpenLLMetry">
            <a:extLst>
              <a:ext uri="{FF2B5EF4-FFF2-40B4-BE49-F238E27FC236}">
                <a16:creationId xmlns:a16="http://schemas.microsoft.com/office/drawing/2014/main" id="{B98A47B9-78D6-4F94-ACBF-F1D9F2DCE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2801803"/>
            <a:ext cx="160917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7">
            <a:extLst>
              <a:ext uri="{FF2B5EF4-FFF2-40B4-BE49-F238E27FC236}">
                <a16:creationId xmlns:a16="http://schemas.microsoft.com/office/drawing/2014/main" id="{344C2CAA-77A1-D0C8-4855-BE181EDE8301}"/>
              </a:ext>
            </a:extLst>
          </p:cNvPr>
          <p:cNvSpPr txBox="1"/>
          <p:nvPr/>
        </p:nvSpPr>
        <p:spPr>
          <a:xfrm>
            <a:off x="4941707" y="3948029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accent2"/>
                </a:solidFill>
                <a:latin typeface="Comic Sans MS" pitchFamily="66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accent2"/>
                </a:solidFill>
                <a:latin typeface="Comic Sans MS" pitchFamily="66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accent2"/>
                </a:solidFill>
                <a:latin typeface="Comic Sans MS" pitchFamily="66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accent2"/>
                </a:solidFill>
                <a:latin typeface="Comic Sans MS" pitchFamily="66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accent2"/>
                </a:solidFill>
                <a:latin typeface="Comic Sans MS" pitchFamily="66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accent2"/>
                </a:solidFill>
                <a:latin typeface="Comic Sans MS" pitchFamily="66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accent2"/>
                </a:solidFill>
                <a:latin typeface="Comic Sans MS" pitchFamily="66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accent2"/>
                </a:solidFill>
                <a:latin typeface="Comic Sans MS" pitchFamily="66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accent2"/>
                </a:solidFill>
                <a:latin typeface="Comic Sans MS" pitchFamily="66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service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5632985-FE4E-4F44-BFF0-0FEA653222BE}"/>
              </a:ext>
            </a:extLst>
          </p:cNvPr>
          <p:cNvCxnSpPr>
            <a:cxnSpLocks/>
          </p:cNvCxnSpPr>
          <p:nvPr/>
        </p:nvCxnSpPr>
        <p:spPr>
          <a:xfrm flipV="1">
            <a:off x="6354559" y="3603196"/>
            <a:ext cx="14344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32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652271"/>
          </a:xfrm>
        </p:spPr>
        <p:txBody>
          <a:bodyPr/>
          <a:lstStyle/>
          <a:p>
            <a:r>
              <a:rPr lang="en-US" altLang="ko-KR" sz="4000" dirty="0"/>
              <a:t>1C. Project Concept: </a:t>
            </a:r>
            <a:r>
              <a:rPr lang="en-US" altLang="ko-KR" sz="3600" dirty="0"/>
              <a:t>Overview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59548" y="0"/>
            <a:ext cx="74892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Plan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32" y="764704"/>
            <a:ext cx="10945216" cy="539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3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652271"/>
          </a:xfrm>
        </p:spPr>
        <p:txBody>
          <a:bodyPr/>
          <a:lstStyle/>
          <a:p>
            <a:r>
              <a:rPr lang="en-US" altLang="ko-KR" sz="4000" dirty="0"/>
              <a:t>1C. Project Concept: </a:t>
            </a:r>
            <a:r>
              <a:rPr lang="en-US" altLang="ko-KR" sz="3600" dirty="0"/>
              <a:t>Overview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59548" y="0"/>
            <a:ext cx="74892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Plan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432" y="980728"/>
            <a:ext cx="101531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+mn-lt"/>
              </a:rPr>
              <a:t>왜 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AI Model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이 필요한지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  <a:latin typeface="+mn-lt"/>
              </a:rPr>
              <a:t>정보의 보존 </a:t>
            </a:r>
            <a:r>
              <a:rPr lang="en-US" altLang="ko-KR" sz="20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altLang="ko-KR" sz="2000" dirty="0" err="1">
                <a:solidFill>
                  <a:schemeClr val="tx1"/>
                </a:solidFill>
                <a:latin typeface="+mn-lt"/>
              </a:rPr>
              <a:t>ChatGPT</a:t>
            </a:r>
            <a:r>
              <a:rPr lang="en-US" altLang="ko-KR" sz="2000" dirty="0">
                <a:solidFill>
                  <a:schemeClr val="tx1"/>
                </a:solidFill>
                <a:latin typeface="+mn-lt"/>
              </a:rPr>
              <a:t> 4.0</a:t>
            </a:r>
            <a:r>
              <a:rPr lang="ko-KR" altLang="en-US" sz="2000" dirty="0">
                <a:solidFill>
                  <a:schemeClr val="tx1"/>
                </a:solidFill>
                <a:latin typeface="+mn-lt"/>
              </a:rPr>
              <a:t>을 이용해서 </a:t>
            </a:r>
            <a:r>
              <a:rPr lang="ko-KR" altLang="en-US" sz="2000" dirty="0" err="1">
                <a:solidFill>
                  <a:schemeClr val="tx1"/>
                </a:solidFill>
                <a:latin typeface="+mn-lt"/>
              </a:rPr>
              <a:t>프롬프팅해서</a:t>
            </a:r>
            <a:r>
              <a:rPr lang="ko-KR" altLang="en-US" sz="2000" dirty="0">
                <a:solidFill>
                  <a:schemeClr val="tx1"/>
                </a:solidFill>
                <a:latin typeface="+mn-lt"/>
              </a:rPr>
              <a:t> 생성하는 경우</a:t>
            </a:r>
            <a:r>
              <a:rPr lang="en-US" altLang="ko-KR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n-lt"/>
              </a:rPr>
              <a:t>정보가 과도한 생략</a:t>
            </a:r>
            <a:endParaRPr lang="en-US" altLang="ko-KR" sz="2000" dirty="0">
              <a:solidFill>
                <a:schemeClr val="tx1"/>
              </a:solidFill>
              <a:latin typeface="+mn-lt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  <a:latin typeface="+mn-lt"/>
              </a:rPr>
              <a:t>생성의 다양성 보장 </a:t>
            </a:r>
            <a:r>
              <a:rPr lang="en-US" altLang="ko-KR" sz="2000" dirty="0">
                <a:solidFill>
                  <a:schemeClr val="tx1"/>
                </a:solidFill>
                <a:latin typeface="+mn-lt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+mn-lt"/>
              </a:rPr>
              <a:t>개인의 경력에 맞춤 자기소개를 생성하는 것이 중요</a:t>
            </a:r>
            <a:endParaRPr lang="en-US" altLang="ko-KR" sz="2000" dirty="0">
              <a:solidFill>
                <a:schemeClr val="tx1"/>
              </a:solidFill>
              <a:latin typeface="+mn-l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n-lt"/>
              </a:rPr>
              <a:t>따라서 </a:t>
            </a:r>
            <a:r>
              <a:rPr lang="en-US" altLang="ko-KR" sz="1200" dirty="0">
                <a:solidFill>
                  <a:schemeClr val="tx1"/>
                </a:solidFill>
                <a:latin typeface="+mn-lt"/>
              </a:rPr>
              <a:t>Fine Tuning</a:t>
            </a:r>
            <a:r>
              <a:rPr lang="ko-KR" altLang="en-US" sz="1200" dirty="0">
                <a:solidFill>
                  <a:schemeClr val="tx1"/>
                </a:solidFill>
                <a:latin typeface="+mn-lt"/>
              </a:rPr>
              <a:t>이 필요하다</a:t>
            </a:r>
            <a:r>
              <a:rPr lang="en-US" altLang="ko-KR" sz="1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왜 서비스 인지</a:t>
            </a: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배포 불가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단순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  <a:ea typeface="+mn-ea"/>
              </a:rPr>
              <a:t>chatGPT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로는 위의 그림과 같은 홈페이지를 만들 수는 있지만 접속 가능한 형태는 아님 </a:t>
            </a:r>
            <a:endParaRPr lang="en-US" altLang="ko-KR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시간 및 비용 절감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홈페이지와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 CV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각각 따로 만드는 것은 많은 수고가 들어감 </a:t>
            </a:r>
            <a:endParaRPr lang="en-US" altLang="ko-KR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기존 서비스와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  <a:ea typeface="+mn-ea"/>
              </a:rPr>
              <a:t>차별점</a:t>
            </a: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기존에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CV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매니저 서비스는 기본 틀을 제공하여 사용자가 입력하는 형태 </a:t>
            </a:r>
            <a:endParaRPr lang="en-US" altLang="ko-KR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우리가 생각하는 서비스는 사용자가 입력한 정보를 토대로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CV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를 만들어줌과 동시에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  <a:ea typeface="+mn-ea"/>
              </a:rPr>
              <a:t>Github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 page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나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  <a:ea typeface="+mn-ea"/>
              </a:rPr>
              <a:t>Googlesite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를 연동하여 사용자 개인 홈페이지를 자동 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  <a:ea typeface="+mn-ea"/>
              </a:rPr>
              <a:t>생성해줌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따라서 시간과 노력을 절감할 수 있다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42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/>
          <a:p>
            <a:r>
              <a:rPr lang="en-US" altLang="ko-KR" dirty="0"/>
              <a:t>1D. Team</a:t>
            </a:r>
            <a:r>
              <a:rPr lang="ko-KR" altLang="en-US" dirty="0"/>
              <a:t> </a:t>
            </a:r>
            <a:r>
              <a:rPr lang="en-US" altLang="ko-KR" dirty="0"/>
              <a:t>Members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Roles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87134"/>
              </p:ext>
            </p:extLst>
          </p:nvPr>
        </p:nvGraphicFramePr>
        <p:xfrm>
          <a:off x="479376" y="1052736"/>
          <a:ext cx="11233248" cy="504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357998296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669961178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301072963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235664320"/>
                    </a:ext>
                  </a:extLst>
                </a:gridCol>
              </a:tblGrid>
              <a:tr h="446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0861"/>
                  </a:ext>
                </a:extLst>
              </a:tr>
              <a:tr h="1148606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황산하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Frontend, Refactorin</a:t>
                      </a:r>
                      <a:r>
                        <a:rPr lang="en-US" baseline="0" dirty="0"/>
                        <a:t>g,</a:t>
                      </a:r>
                      <a:r>
                        <a:rPr lang="en-US" dirty="0"/>
                        <a:t> </a:t>
                      </a:r>
                      <a:r>
                        <a:rPr lang="en-US" altLang="ko-KR" dirty="0"/>
                        <a:t>AI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78448"/>
                  </a:ext>
                </a:extLst>
              </a:tr>
              <a:tr h="1148606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배건우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Backend,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47733"/>
                  </a:ext>
                </a:extLst>
              </a:tr>
              <a:tr h="11486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59832"/>
                  </a:ext>
                </a:extLst>
              </a:tr>
              <a:tr h="11486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3585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59548" y="0"/>
            <a:ext cx="74892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71388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724279"/>
          </a:xfrm>
        </p:spPr>
        <p:txBody>
          <a:bodyPr/>
          <a:lstStyle/>
          <a:p>
            <a:r>
              <a:rPr lang="en-US" altLang="ko-KR" sz="4000" dirty="0"/>
              <a:t>2A. Project Prototyping &amp; Demo Scenario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2" y="4293095"/>
            <a:ext cx="10945216" cy="2320505"/>
          </a:xfrm>
          <a:ln>
            <a:solidFill>
              <a:schemeClr val="tx1"/>
            </a:solidFill>
          </a:ln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/>
              <a:t>사용자의 이력정보 받기</a:t>
            </a:r>
            <a:endParaRPr lang="en-US" altLang="ko-KR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/>
              <a:t>LLM</a:t>
            </a:r>
            <a:r>
              <a:rPr lang="ko-KR" altLang="en-US" sz="2000" dirty="0"/>
              <a:t>을 활용하여 이력정보를 자기소개서로 생성 </a:t>
            </a:r>
            <a:r>
              <a:rPr lang="en-US" altLang="ko-KR" sz="2000" dirty="0"/>
              <a:t>(</a:t>
            </a:r>
            <a:r>
              <a:rPr lang="ko-KR" altLang="en-US" sz="2000" dirty="0"/>
              <a:t>홈페이지에 삽입</a:t>
            </a:r>
            <a:r>
              <a:rPr lang="en-US" altLang="ko-KR" sz="2000" dirty="0"/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/>
              <a:t>이력정보를 바탕으로 </a:t>
            </a:r>
            <a:r>
              <a:rPr lang="ko-KR" altLang="en-US" sz="2000" dirty="0" err="1"/>
              <a:t>배포가능한</a:t>
            </a:r>
            <a:r>
              <a:rPr lang="ko-KR" altLang="en-US" sz="2000" dirty="0"/>
              <a:t> 개인 홈페이지 생성</a:t>
            </a:r>
            <a:r>
              <a:rPr lang="en-US" altLang="ko-KR" sz="2000" dirty="0"/>
              <a:t>, </a:t>
            </a:r>
            <a:r>
              <a:rPr lang="ko-KR" altLang="en-US" sz="2000" dirty="0"/>
              <a:t>다운로드 가능한 </a:t>
            </a:r>
            <a:r>
              <a:rPr lang="en-US" altLang="ko-KR" sz="2000" dirty="0"/>
              <a:t>CV </a:t>
            </a:r>
            <a:r>
              <a:rPr lang="ko-KR" altLang="en-US" sz="2000" dirty="0"/>
              <a:t>제공</a:t>
            </a:r>
            <a:endParaRPr lang="en-US" altLang="ko-KR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/>
              <a:t>사용자 피드백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79376" y="908720"/>
            <a:ext cx="11449272" cy="315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2800" dirty="0"/>
              <a:t>Prototyping with Available Software (framework, APIs, …)</a:t>
            </a:r>
          </a:p>
          <a:p>
            <a:pPr marL="914400" lvl="1" indent="-457200">
              <a:buAutoNum type="arabicPeriod"/>
            </a:pPr>
            <a:r>
              <a:rPr kumimoji="0" lang="en-US" altLang="ko-KR" sz="1800" dirty="0"/>
              <a:t>Interface Design : React.js</a:t>
            </a:r>
          </a:p>
          <a:p>
            <a:pPr marL="914400" lvl="1" indent="-457200">
              <a:buAutoNum type="arabicPeriod"/>
            </a:pPr>
            <a:r>
              <a:rPr kumimoji="0" lang="en-US" altLang="ko-KR" sz="1800" dirty="0"/>
              <a:t>Database : MongoDB</a:t>
            </a:r>
          </a:p>
          <a:p>
            <a:pPr marL="914400" lvl="1" indent="-457200">
              <a:buAutoNum type="arabicPeriod"/>
            </a:pPr>
            <a:r>
              <a:rPr kumimoji="0" lang="en-US" altLang="ko-KR" sz="1800" dirty="0"/>
              <a:t>Backend : Django</a:t>
            </a:r>
          </a:p>
          <a:p>
            <a:pPr marL="914400" lvl="1" indent="-457200">
              <a:buAutoNum type="arabicPeriod"/>
            </a:pPr>
            <a:r>
              <a:rPr kumimoji="0" lang="en-US" altLang="ko-KR" sz="1800" dirty="0"/>
              <a:t>CV &amp; Website generation : </a:t>
            </a:r>
            <a:r>
              <a:rPr kumimoji="0" lang="en-US" altLang="ko-KR" sz="1800" dirty="0" err="1"/>
              <a:t>PDFkit</a:t>
            </a:r>
            <a:r>
              <a:rPr kumimoji="0" lang="en-US" altLang="ko-KR" sz="1800" dirty="0"/>
              <a:t>, Handlebars.js</a:t>
            </a:r>
          </a:p>
          <a:p>
            <a:pPr marL="914400" lvl="1" indent="-457200">
              <a:buAutoNum type="arabicPeriod"/>
            </a:pPr>
            <a:r>
              <a:rPr kumimoji="0" lang="en-US" altLang="ko-KR" sz="1800" dirty="0"/>
              <a:t>Large Language Model : </a:t>
            </a:r>
            <a:r>
              <a:rPr kumimoji="0" lang="en-US" altLang="ko-KR" sz="1800" dirty="0" err="1"/>
              <a:t>ChatGPT</a:t>
            </a:r>
            <a:r>
              <a:rPr kumimoji="0" lang="en-US" altLang="ko-KR" sz="1800" dirty="0"/>
              <a:t> API / Open source LLM (LLama3) </a:t>
            </a:r>
          </a:p>
          <a:p>
            <a:pPr marL="914400" lvl="1" indent="-457200">
              <a:buAutoNum type="arabicPeriod"/>
            </a:pPr>
            <a:r>
              <a:rPr kumimoji="0" lang="en-US" altLang="ko-KR" sz="1800" dirty="0"/>
              <a:t>Testing and Feedback : Jest (for integration test), </a:t>
            </a:r>
            <a:r>
              <a:rPr kumimoji="0" lang="en-US" altLang="ko-KR" sz="1800" dirty="0" err="1"/>
              <a:t>Hotjar</a:t>
            </a:r>
            <a:r>
              <a:rPr kumimoji="0" lang="en-US" altLang="ko-KR" sz="1800" dirty="0"/>
              <a:t> (collect user interaction)</a:t>
            </a:r>
          </a:p>
          <a:p>
            <a:pPr marL="914400" lvl="1" indent="-457200">
              <a:buAutoNum type="arabicPeriod"/>
            </a:pPr>
            <a:r>
              <a:rPr kumimoji="0" lang="en-US" altLang="ko-KR" sz="1800" dirty="0"/>
              <a:t>User Authentication : OAuth </a:t>
            </a:r>
          </a:p>
          <a:p>
            <a:pPr marL="914400" lvl="1" indent="-457200">
              <a:buAutoNum type="arabicPeriod"/>
            </a:pPr>
            <a:r>
              <a:rPr kumimoji="0" lang="en-US" altLang="ko-KR" sz="1800" dirty="0"/>
              <a:t>Deployment (Server) : AWS </a:t>
            </a:r>
          </a:p>
          <a:p>
            <a:pPr marL="0" indent="0">
              <a:buNone/>
            </a:pPr>
            <a:endParaRPr kumimoji="0" lang="en-US" altLang="ko-K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143672" y="4018918"/>
            <a:ext cx="61206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Scenarios for Demonstration / Evaluation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59548" y="0"/>
            <a:ext cx="74892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4026701464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디자인 사용자 지정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Office\Templates\디자인\청사진.pot</Template>
  <TotalTime>36294</TotalTime>
  <Words>1508</Words>
  <Application>Microsoft Office PowerPoint</Application>
  <PresentationFormat>와이드스크린</PresentationFormat>
  <Paragraphs>332</Paragraphs>
  <Slides>30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6" baseType="lpstr">
      <vt:lpstr>HY견고딕</vt:lpstr>
      <vt:lpstr>HY헤드라인M</vt:lpstr>
      <vt:lpstr>굴림</vt:lpstr>
      <vt:lpstr>나눔고딕 ExtraBold</vt:lpstr>
      <vt:lpstr>나눔스퀘어 Bold</vt:lpstr>
      <vt:lpstr>돋움</vt:lpstr>
      <vt:lpstr>맑은 고딕</vt:lpstr>
      <vt:lpstr>Arial</vt:lpstr>
      <vt:lpstr>Arial Rounded MT Bold</vt:lpstr>
      <vt:lpstr>Comic Sans MS</vt:lpstr>
      <vt:lpstr>Times New Roman</vt:lpstr>
      <vt:lpstr>Wingdings</vt:lpstr>
      <vt:lpstr>1_디자인 사용자 지정</vt:lpstr>
      <vt:lpstr>2_디자인 사용자 지정</vt:lpstr>
      <vt:lpstr>3_디자인 사용자 지정</vt:lpstr>
      <vt:lpstr>Image</vt:lpstr>
      <vt:lpstr>CV &amp; Homepage Auto-Generating Service</vt:lpstr>
      <vt:lpstr>PowerPoint 프레젠테이션</vt:lpstr>
      <vt:lpstr>1A. Project Concept: Target Domain (Spaces)</vt:lpstr>
      <vt:lpstr>1B. Project Concept: Overview</vt:lpstr>
      <vt:lpstr>1C. Project Concept: Overview</vt:lpstr>
      <vt:lpstr>1C. Project Concept: Overview</vt:lpstr>
      <vt:lpstr>1C. Project Concept: Overview</vt:lpstr>
      <vt:lpstr>1D. Team Members &amp; Roles</vt:lpstr>
      <vt:lpstr>2A. Project Prototyping &amp; Demo Scenario</vt:lpstr>
      <vt:lpstr>2B. Project Software Design </vt:lpstr>
      <vt:lpstr>2C. Project Preparation (D-N-A Check)</vt:lpstr>
      <vt:lpstr>2C. Project Preparation (D-N-A Check)</vt:lpstr>
      <vt:lpstr>2C. Project Preparation (D-N-A Check)</vt:lpstr>
      <vt:lpstr>2D. Project Schedule (Bi-weekly with Milestones)</vt:lpstr>
      <vt:lpstr>3A. Project Progress: Plan Update</vt:lpstr>
      <vt:lpstr>3A. Project Progress: Plan Update</vt:lpstr>
      <vt:lpstr>3B. Project Progress: Outcome #1 Design</vt:lpstr>
      <vt:lpstr>3B. Project Progress: Outcome #1 Implementation</vt:lpstr>
      <vt:lpstr>3B. Project Progress: Outcome #1 Implementation</vt:lpstr>
      <vt:lpstr>3B. Project Progress: Outcome #1 Implementation</vt:lpstr>
      <vt:lpstr>PowerPoint 프레젠테이션</vt:lpstr>
      <vt:lpstr>3C. Project Progress: Verification &amp; Demo</vt:lpstr>
      <vt:lpstr>3C. Project Progress: Verification &amp; Demo</vt:lpstr>
      <vt:lpstr>4A. Project Result: Overview</vt:lpstr>
      <vt:lpstr>4A. Project Result: Outcomes</vt:lpstr>
      <vt:lpstr>4A. Project Result: Achieved Project Outcomes</vt:lpstr>
      <vt:lpstr>4B. Project Review: Self-check Details</vt:lpstr>
      <vt:lpstr>4B. Project Review: Ecosystem &amp; Pointers</vt:lpstr>
      <vt:lpstr>4C. Project Service Demo: Files OR Video</vt:lpstr>
      <vt:lpstr>Appendix</vt:lpstr>
    </vt:vector>
  </TitlesOfParts>
  <Company>K-JIST Networked Media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Media Delivery and Access Grid</dc:title>
  <dc:creator>JongWon Kim</dc:creator>
  <cp:lastModifiedBy>sanha</cp:lastModifiedBy>
  <cp:revision>4006</cp:revision>
  <cp:lastPrinted>2024-03-26T04:58:40Z</cp:lastPrinted>
  <dcterms:created xsi:type="dcterms:W3CDTF">2000-01-17T07:51:42Z</dcterms:created>
  <dcterms:modified xsi:type="dcterms:W3CDTF">2024-06-04T12:45:08Z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/>
  </property>
  <property fmtid="{D5CDD505-2E9C-101B-9397-08002B2CF9AE}" pid="3" name="Owner">
    <vt:lpwstr/>
  </property>
  <property fmtid="{D5CDD505-2E9C-101B-9397-08002B2CF9AE}" pid="4" name="Status">
    <vt:lpwstr/>
  </property>
</Properties>
</file>