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40"/>
  </p:notesMasterIdLst>
  <p:handoutMasterIdLst>
    <p:handoutMasterId r:id="rId41"/>
  </p:handoutMasterIdLst>
  <p:sldIdLst>
    <p:sldId id="508" r:id="rId3"/>
    <p:sldId id="903" r:id="rId4"/>
    <p:sldId id="944" r:id="rId5"/>
    <p:sldId id="982" r:id="rId6"/>
    <p:sldId id="975" r:id="rId7"/>
    <p:sldId id="945" r:id="rId8"/>
    <p:sldId id="1024" r:id="rId9"/>
    <p:sldId id="970" r:id="rId10"/>
    <p:sldId id="1010" r:id="rId11"/>
    <p:sldId id="974" r:id="rId12"/>
    <p:sldId id="1011" r:id="rId13"/>
    <p:sldId id="1025" r:id="rId14"/>
    <p:sldId id="1014" r:id="rId15"/>
    <p:sldId id="1015" r:id="rId16"/>
    <p:sldId id="1016" r:id="rId17"/>
    <p:sldId id="1017" r:id="rId18"/>
    <p:sldId id="1034" r:id="rId19"/>
    <p:sldId id="1036" r:id="rId20"/>
    <p:sldId id="1012" r:id="rId21"/>
    <p:sldId id="1027" r:id="rId22"/>
    <p:sldId id="1013" r:id="rId23"/>
    <p:sldId id="1018" r:id="rId24"/>
    <p:sldId id="947" r:id="rId25"/>
    <p:sldId id="1020" r:id="rId26"/>
    <p:sldId id="1028" r:id="rId27"/>
    <p:sldId id="1022" r:id="rId28"/>
    <p:sldId id="1035" r:id="rId29"/>
    <p:sldId id="966" r:id="rId30"/>
    <p:sldId id="1029" r:id="rId31"/>
    <p:sldId id="1030" r:id="rId32"/>
    <p:sldId id="1032" r:id="rId33"/>
    <p:sldId id="972" r:id="rId34"/>
    <p:sldId id="968" r:id="rId35"/>
    <p:sldId id="976" r:id="rId36"/>
    <p:sldId id="969" r:id="rId37"/>
    <p:sldId id="1023" r:id="rId38"/>
    <p:sldId id="93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학생) 원창연 (전기전자컴퓨터공학부)" initials="(원(" lastIdx="1" clrIdx="0">
    <p:extLst>
      <p:ext uri="{19B8F6BF-5375-455C-9EA6-DF929625EA0E}">
        <p15:presenceInfo xmlns:p15="http://schemas.microsoft.com/office/powerpoint/2012/main" userId="(학생) 원창연 (전기전자컴퓨터공학부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FC5C5"/>
    <a:srgbClr val="D5E9C9"/>
    <a:srgbClr val="FFFFFF"/>
    <a:srgbClr val="C5DFB3"/>
    <a:srgbClr val="B9D9A3"/>
    <a:srgbClr val="00C2FA"/>
    <a:srgbClr val="008DB8"/>
    <a:srgbClr val="00B050"/>
    <a:srgbClr val="D2D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2865" autoAdjust="0"/>
  </p:normalViewPr>
  <p:slideViewPr>
    <p:cSldViewPr snapToGrid="0">
      <p:cViewPr varScale="1">
        <p:scale>
          <a:sx n="160" d="100"/>
          <a:sy n="160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A0906-BE23-41AB-8495-7C53FCD99AD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D413D35-B6E7-410D-BD0E-C1E810FF68E9}">
      <dgm:prSet phldrT="[텍스트]" custT="1"/>
      <dgm:spPr>
        <a:solidFill>
          <a:srgbClr val="D2DCE7"/>
        </a:solidFill>
      </dgm:spPr>
      <dgm:t>
        <a:bodyPr/>
        <a:lstStyle/>
        <a:p>
          <a:pPr latinLnBrk="1"/>
          <a:r>
            <a:rPr lang="en-US" altLang="ko-KR" sz="2400" dirty="0">
              <a:solidFill>
                <a:schemeClr val="tx1"/>
              </a:solidFill>
            </a:rPr>
            <a:t>Coarse segmentation</a:t>
          </a:r>
        </a:p>
        <a:p>
          <a:pPr latinLnBrk="1"/>
          <a:r>
            <a:rPr lang="en-US" altLang="ko-KR" sz="2400" dirty="0">
              <a:solidFill>
                <a:schemeClr val="tx1"/>
              </a:solidFill>
            </a:rPr>
            <a:t>RGB</a:t>
          </a:r>
          <a:endParaRPr lang="ko-KR" altLang="en-US" sz="2400" dirty="0">
            <a:solidFill>
              <a:schemeClr val="tx1"/>
            </a:solidFill>
          </a:endParaRPr>
        </a:p>
      </dgm:t>
    </dgm:pt>
    <dgm:pt modelId="{3DD6442E-EEF6-4B2A-9B8C-141C9C6801AB}" type="parTrans" cxnId="{2FE26BB5-1EBC-4BC6-B839-B2C082FC2F4C}">
      <dgm:prSet/>
      <dgm:spPr/>
      <dgm:t>
        <a:bodyPr/>
        <a:lstStyle/>
        <a:p>
          <a:pPr latinLnBrk="1"/>
          <a:endParaRPr lang="ko-KR" altLang="en-US"/>
        </a:p>
      </dgm:t>
    </dgm:pt>
    <dgm:pt modelId="{740DA696-A74D-4957-8817-F4A64F4DD794}" type="sibTrans" cxnId="{2FE26BB5-1EBC-4BC6-B839-B2C082FC2F4C}">
      <dgm:prSet/>
      <dgm:spPr/>
      <dgm:t>
        <a:bodyPr/>
        <a:lstStyle/>
        <a:p>
          <a:pPr latinLnBrk="1"/>
          <a:endParaRPr lang="ko-KR" altLang="en-US"/>
        </a:p>
      </dgm:t>
    </dgm:pt>
    <dgm:pt modelId="{90A09DD3-D8A7-4A51-BAAA-0275B17B026A}">
      <dgm:prSet phldrT="[텍스트]" custT="1"/>
      <dgm:spPr>
        <a:solidFill>
          <a:srgbClr val="D2DCE7"/>
        </a:solidFill>
      </dgm:spPr>
      <dgm:t>
        <a:bodyPr/>
        <a:lstStyle/>
        <a:p>
          <a:pPr latinLnBrk="1"/>
          <a:r>
            <a:rPr lang="en-US" altLang="ko-KR" sz="2400">
              <a:solidFill>
                <a:schemeClr val="tx1"/>
              </a:solidFill>
            </a:rPr>
            <a:t>Affinity </a:t>
          </a:r>
          <a:endParaRPr lang="ko-KR" altLang="en-US" sz="2400" dirty="0">
            <a:solidFill>
              <a:schemeClr val="tx1"/>
            </a:solidFill>
          </a:endParaRPr>
        </a:p>
      </dgm:t>
    </dgm:pt>
    <dgm:pt modelId="{6B51B245-D133-4B9C-A18C-1B7F95621859}" type="parTrans" cxnId="{9E86F17F-BE84-4FAB-95C9-E34C5C53993B}">
      <dgm:prSet/>
      <dgm:spPr/>
      <dgm:t>
        <a:bodyPr/>
        <a:lstStyle/>
        <a:p>
          <a:pPr latinLnBrk="1"/>
          <a:endParaRPr lang="ko-KR" altLang="en-US"/>
        </a:p>
      </dgm:t>
    </dgm:pt>
    <dgm:pt modelId="{BA628367-9804-48F8-BB2B-10B9AA44608F}" type="sibTrans" cxnId="{9E86F17F-BE84-4FAB-95C9-E34C5C53993B}">
      <dgm:prSet/>
      <dgm:spPr/>
      <dgm:t>
        <a:bodyPr/>
        <a:lstStyle/>
        <a:p>
          <a:pPr latinLnBrk="1"/>
          <a:endParaRPr lang="ko-KR" altLang="en-US"/>
        </a:p>
      </dgm:t>
    </dgm:pt>
    <dgm:pt modelId="{98788992-DA33-48DA-ADFD-9C610644CB19}">
      <dgm:prSet phldrT="[텍스트]" custT="1"/>
      <dgm:spPr>
        <a:solidFill>
          <a:srgbClr val="D2DCE7"/>
        </a:solidFill>
      </dgm:spPr>
      <dgm:t>
        <a:bodyPr/>
        <a:lstStyle/>
        <a:p>
          <a:pPr latinLnBrk="1"/>
          <a:r>
            <a:rPr lang="en-US" altLang="en-US" sz="2400">
              <a:solidFill>
                <a:schemeClr val="tx1"/>
              </a:solidFill>
            </a:rPr>
            <a:t>Refine Initial </a:t>
          </a:r>
        </a:p>
        <a:p>
          <a:pPr latinLnBrk="1"/>
          <a:r>
            <a:rPr lang="en-US" altLang="en-US" sz="2400">
              <a:solidFill>
                <a:schemeClr val="tx1"/>
              </a:solidFill>
            </a:rPr>
            <a:t>segmentaiton</a:t>
          </a:r>
          <a:endParaRPr lang="ko-KR" altLang="en-US" sz="2400" dirty="0">
            <a:solidFill>
              <a:schemeClr val="tx1"/>
            </a:solidFill>
          </a:endParaRPr>
        </a:p>
      </dgm:t>
    </dgm:pt>
    <dgm:pt modelId="{D039CDA8-27CD-4F5A-9B22-CA3B1CBFDD8F}" type="parTrans" cxnId="{0E89A9BA-0368-4F37-8CEA-5F5678B64ECA}">
      <dgm:prSet/>
      <dgm:spPr/>
      <dgm:t>
        <a:bodyPr/>
        <a:lstStyle/>
        <a:p>
          <a:pPr latinLnBrk="1"/>
          <a:endParaRPr lang="ko-KR" altLang="en-US"/>
        </a:p>
      </dgm:t>
    </dgm:pt>
    <dgm:pt modelId="{6BE25FF8-32E5-400E-9CE7-CE78A26BEF6D}" type="sibTrans" cxnId="{0E89A9BA-0368-4F37-8CEA-5F5678B64ECA}">
      <dgm:prSet/>
      <dgm:spPr/>
      <dgm:t>
        <a:bodyPr/>
        <a:lstStyle/>
        <a:p>
          <a:pPr latinLnBrk="1"/>
          <a:endParaRPr lang="ko-KR" altLang="en-US"/>
        </a:p>
      </dgm:t>
    </dgm:pt>
    <dgm:pt modelId="{59612D33-F924-4F4D-946B-AB824A575BAF}" type="pres">
      <dgm:prSet presAssocID="{472A0906-BE23-41AB-8495-7C53FCD99ADE}" presName="Name0" presStyleCnt="0">
        <dgm:presLayoutVars>
          <dgm:dir/>
          <dgm:animLvl val="lvl"/>
          <dgm:resizeHandles val="exact"/>
        </dgm:presLayoutVars>
      </dgm:prSet>
      <dgm:spPr/>
    </dgm:pt>
    <dgm:pt modelId="{C178AB66-E56E-4BAE-A099-30004B288A71}" type="pres">
      <dgm:prSet presAssocID="{5D413D35-B6E7-410D-BD0E-C1E810FF68E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7B099C8-5E62-4487-8CD1-04514A2ECE98}" type="pres">
      <dgm:prSet presAssocID="{740DA696-A74D-4957-8817-F4A64F4DD794}" presName="parTxOnlySpace" presStyleCnt="0"/>
      <dgm:spPr/>
    </dgm:pt>
    <dgm:pt modelId="{597930CE-0BF2-4252-B4E1-74F4709B6400}" type="pres">
      <dgm:prSet presAssocID="{90A09DD3-D8A7-4A51-BAAA-0275B17B026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636438-03CB-43DE-8E01-C92DF335BFB5}" type="pres">
      <dgm:prSet presAssocID="{BA628367-9804-48F8-BB2B-10B9AA44608F}" presName="parTxOnlySpace" presStyleCnt="0"/>
      <dgm:spPr/>
    </dgm:pt>
    <dgm:pt modelId="{34177CC1-A383-42EB-933F-A143CB6D2E28}" type="pres">
      <dgm:prSet presAssocID="{98788992-DA33-48DA-ADFD-9C610644CB1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E86F17F-BE84-4FAB-95C9-E34C5C53993B}" srcId="{472A0906-BE23-41AB-8495-7C53FCD99ADE}" destId="{90A09DD3-D8A7-4A51-BAAA-0275B17B026A}" srcOrd="1" destOrd="0" parTransId="{6B51B245-D133-4B9C-A18C-1B7F95621859}" sibTransId="{BA628367-9804-48F8-BB2B-10B9AA44608F}"/>
    <dgm:cxn modelId="{C253648A-6E84-4D52-9514-DA2DC11125B6}" type="presOf" srcId="{90A09DD3-D8A7-4A51-BAAA-0275B17B026A}" destId="{597930CE-0BF2-4252-B4E1-74F4709B6400}" srcOrd="0" destOrd="0" presId="urn:microsoft.com/office/officeart/2005/8/layout/chevron1"/>
    <dgm:cxn modelId="{35B6109E-264D-4A68-A99E-83D3685A14C6}" type="presOf" srcId="{472A0906-BE23-41AB-8495-7C53FCD99ADE}" destId="{59612D33-F924-4F4D-946B-AB824A575BAF}" srcOrd="0" destOrd="0" presId="urn:microsoft.com/office/officeart/2005/8/layout/chevron1"/>
    <dgm:cxn modelId="{2FE26BB5-1EBC-4BC6-B839-B2C082FC2F4C}" srcId="{472A0906-BE23-41AB-8495-7C53FCD99ADE}" destId="{5D413D35-B6E7-410D-BD0E-C1E810FF68E9}" srcOrd="0" destOrd="0" parTransId="{3DD6442E-EEF6-4B2A-9B8C-141C9C6801AB}" sibTransId="{740DA696-A74D-4957-8817-F4A64F4DD794}"/>
    <dgm:cxn modelId="{0E89A9BA-0368-4F37-8CEA-5F5678B64ECA}" srcId="{472A0906-BE23-41AB-8495-7C53FCD99ADE}" destId="{98788992-DA33-48DA-ADFD-9C610644CB19}" srcOrd="2" destOrd="0" parTransId="{D039CDA8-27CD-4F5A-9B22-CA3B1CBFDD8F}" sibTransId="{6BE25FF8-32E5-400E-9CE7-CE78A26BEF6D}"/>
    <dgm:cxn modelId="{FE9AF5C1-79E1-4907-9A8B-0DB98CA6E58D}" type="presOf" srcId="{98788992-DA33-48DA-ADFD-9C610644CB19}" destId="{34177CC1-A383-42EB-933F-A143CB6D2E28}" srcOrd="0" destOrd="0" presId="urn:microsoft.com/office/officeart/2005/8/layout/chevron1"/>
    <dgm:cxn modelId="{5090FCED-89E8-44E9-8D41-92ECA6D78455}" type="presOf" srcId="{5D413D35-B6E7-410D-BD0E-C1E810FF68E9}" destId="{C178AB66-E56E-4BAE-A099-30004B288A71}" srcOrd="0" destOrd="0" presId="urn:microsoft.com/office/officeart/2005/8/layout/chevron1"/>
    <dgm:cxn modelId="{65CEC70C-BBCA-432A-9AD3-42C33F7C4787}" type="presParOf" srcId="{59612D33-F924-4F4D-946B-AB824A575BAF}" destId="{C178AB66-E56E-4BAE-A099-30004B288A71}" srcOrd="0" destOrd="0" presId="urn:microsoft.com/office/officeart/2005/8/layout/chevron1"/>
    <dgm:cxn modelId="{368F2F16-4362-4393-92B4-CF4597790DBB}" type="presParOf" srcId="{59612D33-F924-4F4D-946B-AB824A575BAF}" destId="{D7B099C8-5E62-4487-8CD1-04514A2ECE98}" srcOrd="1" destOrd="0" presId="urn:microsoft.com/office/officeart/2005/8/layout/chevron1"/>
    <dgm:cxn modelId="{B3846D54-BB0A-4F2E-9CCA-0FAA8B2603E4}" type="presParOf" srcId="{59612D33-F924-4F4D-946B-AB824A575BAF}" destId="{597930CE-0BF2-4252-B4E1-74F4709B6400}" srcOrd="2" destOrd="0" presId="urn:microsoft.com/office/officeart/2005/8/layout/chevron1"/>
    <dgm:cxn modelId="{83666EDF-C7F9-4280-918D-007F585D429E}" type="presParOf" srcId="{59612D33-F924-4F4D-946B-AB824A575BAF}" destId="{7B636438-03CB-43DE-8E01-C92DF335BFB5}" srcOrd="3" destOrd="0" presId="urn:microsoft.com/office/officeart/2005/8/layout/chevron1"/>
    <dgm:cxn modelId="{B66EF000-B3B8-4936-BC32-D608D2DD8EAB}" type="presParOf" srcId="{59612D33-F924-4F4D-946B-AB824A575BAF}" destId="{34177CC1-A383-42EB-933F-A143CB6D2E2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8AB66-E56E-4BAE-A099-30004B288A71}">
      <dsp:nvSpPr>
        <dsp:cNvPr id="0" name=""/>
        <dsp:cNvSpPr/>
      </dsp:nvSpPr>
      <dsp:spPr>
        <a:xfrm>
          <a:off x="3393" y="0"/>
          <a:ext cx="4134147" cy="1102783"/>
        </a:xfrm>
        <a:prstGeom prst="chevron">
          <a:avLst/>
        </a:prstGeom>
        <a:solidFill>
          <a:srgbClr val="D2DC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/>
              </a:solidFill>
            </a:rPr>
            <a:t>Coarse segmentation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/>
              </a:solidFill>
            </a:rPr>
            <a:t>RGB</a:t>
          </a:r>
          <a:endParaRPr lang="ko-KR" altLang="en-US" sz="2400" kern="1200" dirty="0">
            <a:solidFill>
              <a:schemeClr val="tx1"/>
            </a:solidFill>
          </a:endParaRPr>
        </a:p>
      </dsp:txBody>
      <dsp:txXfrm>
        <a:off x="554785" y="0"/>
        <a:ext cx="3031364" cy="1102783"/>
      </dsp:txXfrm>
    </dsp:sp>
    <dsp:sp modelId="{597930CE-0BF2-4252-B4E1-74F4709B6400}">
      <dsp:nvSpPr>
        <dsp:cNvPr id="0" name=""/>
        <dsp:cNvSpPr/>
      </dsp:nvSpPr>
      <dsp:spPr>
        <a:xfrm>
          <a:off x="3724126" y="0"/>
          <a:ext cx="4134147" cy="1102783"/>
        </a:xfrm>
        <a:prstGeom prst="chevron">
          <a:avLst/>
        </a:prstGeom>
        <a:solidFill>
          <a:srgbClr val="D2DC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>
              <a:solidFill>
                <a:schemeClr val="tx1"/>
              </a:solidFill>
            </a:rPr>
            <a:t>Affinity </a:t>
          </a:r>
          <a:endParaRPr lang="ko-KR" altLang="en-US" sz="2400" kern="1200" dirty="0">
            <a:solidFill>
              <a:schemeClr val="tx1"/>
            </a:solidFill>
          </a:endParaRPr>
        </a:p>
      </dsp:txBody>
      <dsp:txXfrm>
        <a:off x="4275518" y="0"/>
        <a:ext cx="3031364" cy="1102783"/>
      </dsp:txXfrm>
    </dsp:sp>
    <dsp:sp modelId="{34177CC1-A383-42EB-933F-A143CB6D2E28}">
      <dsp:nvSpPr>
        <dsp:cNvPr id="0" name=""/>
        <dsp:cNvSpPr/>
      </dsp:nvSpPr>
      <dsp:spPr>
        <a:xfrm>
          <a:off x="7444859" y="0"/>
          <a:ext cx="4134147" cy="1102783"/>
        </a:xfrm>
        <a:prstGeom prst="chevron">
          <a:avLst/>
        </a:prstGeom>
        <a:solidFill>
          <a:srgbClr val="D2DC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>
              <a:solidFill>
                <a:schemeClr val="tx1"/>
              </a:solidFill>
            </a:rPr>
            <a:t>Refine Initial 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>
              <a:solidFill>
                <a:schemeClr val="tx1"/>
              </a:solidFill>
            </a:rPr>
            <a:t>segmentaiton</a:t>
          </a:r>
          <a:endParaRPr lang="ko-KR" altLang="en-US" sz="2400" kern="1200" dirty="0">
            <a:solidFill>
              <a:schemeClr val="tx1"/>
            </a:solidFill>
          </a:endParaRPr>
        </a:p>
      </dsp:txBody>
      <dsp:txXfrm>
        <a:off x="7996251" y="0"/>
        <a:ext cx="3031364" cy="110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6537F2-97D7-FEA2-D559-0CEF21AFA2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1B33A-D6C8-FD7B-89E3-63EADDC8E3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DFF0-BF2C-4214-841D-29E1A2D2ECC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D8BE4-AA02-079F-773D-5AFEB71F7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1843-3DDF-18E2-DBCC-1278C2F1C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6B5B-BD50-42FE-8C15-E65AFBA9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3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EBA78-E538-40ED-B604-EBA2B4FEA21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7885-942D-4439-8350-A980673E4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6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7885-942D-4439-8350-A980673E46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4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6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3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4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6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3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0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F1FC-01B5-40DA-8EB2-14014BDF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838C4-E91A-48CB-99F4-65D29758F9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32C5F-593B-903B-5C2E-760C856F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83706-0886-6CA6-A772-BCBD157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587B5-EA15-D3FC-0144-9EF9911B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944A2-94D7-3094-E270-001877E1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ED12F-44A3-DFEF-5C48-6F09BDB0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1CF4C-0596-6315-C705-5D37CBDE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93A108-BFD6-0456-E836-B8F57960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982F7-5003-2949-3F58-31CF15C6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D9D81-1F87-7556-49D4-1267E1D0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C56F8-E8D8-CC10-2BF0-2323855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3EA05-62A4-90C3-2380-0241D6CCE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51EA6-F669-0EFF-402C-43BD505E7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82BA1-8EF4-28EA-D624-AB138BC9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DE6E0-F233-4BAD-B946-E81B99C4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E6F5-B406-6A08-B005-9B80158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4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94AB-2CF2-4EF6-86B3-6775D078B87A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E4F53-3D88-420E-9BCD-B7B13AC629B4}"/>
              </a:ext>
            </a:extLst>
          </p:cNvPr>
          <p:cNvSpPr/>
          <p:nvPr userDrawn="1"/>
        </p:nvSpPr>
        <p:spPr>
          <a:xfrm>
            <a:off x="1632000" y="3533141"/>
            <a:ext cx="8928000" cy="45719"/>
          </a:xfrm>
          <a:prstGeom prst="rect">
            <a:avLst/>
          </a:prstGeom>
          <a:solidFill>
            <a:srgbClr val="8C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F77C64-5E68-4D77-AF00-A601CCFDC895}"/>
              </a:ext>
            </a:extLst>
          </p:cNvPr>
          <p:cNvSpPr/>
          <p:nvPr userDrawn="1"/>
        </p:nvSpPr>
        <p:spPr>
          <a:xfrm>
            <a:off x="746760" y="864756"/>
            <a:ext cx="10698480" cy="16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4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E556-E4E3-4855-905A-ECA644192EC8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8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4337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98829"/>
            <a:ext cx="10515600" cy="149082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6D8D-AAE1-47BF-BB59-A129B924A748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EC908-7305-454B-AC2C-87CA94C9D4D0}"/>
              </a:ext>
            </a:extLst>
          </p:cNvPr>
          <p:cNvSpPr/>
          <p:nvPr userDrawn="1"/>
        </p:nvSpPr>
        <p:spPr>
          <a:xfrm>
            <a:off x="746760" y="864756"/>
            <a:ext cx="10698480" cy="16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B345AF-1555-42F7-90E4-CB2216CA1B7A}"/>
              </a:ext>
            </a:extLst>
          </p:cNvPr>
          <p:cNvSpPr/>
          <p:nvPr userDrawn="1"/>
        </p:nvSpPr>
        <p:spPr>
          <a:xfrm>
            <a:off x="1632000" y="4553110"/>
            <a:ext cx="8928000" cy="45719"/>
          </a:xfrm>
          <a:prstGeom prst="rect">
            <a:avLst/>
          </a:prstGeom>
          <a:solidFill>
            <a:srgbClr val="8C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4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37863"/>
            <a:ext cx="5181600" cy="51391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863"/>
            <a:ext cx="5181600" cy="51391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5347-79C9-4506-84C8-A6946DD5C578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6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37968"/>
            <a:ext cx="5157787" cy="436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19881"/>
            <a:ext cx="5157787" cy="46697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37968"/>
            <a:ext cx="5183188" cy="436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19881"/>
            <a:ext cx="5183188" cy="46697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C861-541A-44E3-BAF7-F063658F7414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CEE715-082B-4448-B43D-E8541C79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57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9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971-479A-4F9D-8721-41A6A270BB3F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4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4152-5CFC-4E6F-8B72-110D311BABE3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63366-9DAE-61DB-7BAC-0CCDCAE0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923F2-2E43-2AA8-3F0C-DA0B4CB2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B571B-1CE8-55A2-09B3-8B984700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2ECC1-139A-FC4B-3060-0645D28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A87C6-9D4A-83F9-44F7-12170E14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4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946A4-2FCD-31BE-2DE5-30F2355C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F3FB8-AFB9-EF13-A306-EB4E629B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C704F-EA3F-942A-17D0-81D8B173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E60A3-07A7-B4DA-488B-DC32BC51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E712D-61D4-47B6-A979-9E9E3FB0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AD6A-E007-30DC-3324-815AFE3E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FE915-AFBF-5ACD-A2D8-53861774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86152-75C1-79A5-2D50-ED516D1D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B8A1F-C839-054F-AF42-4A70B021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08AE-0AE4-1041-9F9B-DCA07578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88DA9-457E-7616-5D48-BBEEF66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B1C2E-591B-AC69-9066-DEC64C0B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C970A-5142-EDB0-1097-316CAAA5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060C7-C1A0-8A95-F94B-D090D8E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D1F4C7-E228-8203-D664-8D1D632F0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BE1B5-36A0-06F8-61FC-9A078219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1DF10-FCEA-763D-596B-56E8250A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073AF-C110-A2C9-677A-6AB12F23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F4B49-2601-D516-8CE4-C2BB7C0C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BC5C0-AC3F-AD06-684B-5E505E2A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9952F-1889-97ED-D386-8E5FCE0D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EEDE8-1AC1-8FB3-C3EA-DB1CE1C0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EA9BF-3928-D579-0378-3C22314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6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C450AB-0FA5-D68F-3310-6CAE8102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70A3F-FF33-434F-CE9D-F78A19AD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F6904-768E-C892-EE0C-7AAEFFA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9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42430-CB48-27EA-4D3D-68F8D9A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B1FDC-2CF4-69C6-C828-50A5D90F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736B3-CBC6-9449-F40B-36B319A1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50F84-8E12-32E3-3A35-5A3D814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988CA-3D22-427B-518B-2F7073E4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D8FD4-B29C-9DCB-E287-4843CFC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6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126A-EB2E-273A-C995-BA118FF3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C47D5D-F8A4-489B-4FB9-692E1AC9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FEC4F-0828-76EA-420D-0DA7B59B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ED36E-7178-68C0-33B8-DED3AC76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59C0A-1912-445B-AD1C-41C995C5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13002-460C-C6FE-CAE9-E037661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1F85F-C6BA-6D5D-F598-231C8674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92838-BA30-C202-C602-6058DC8E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AC34A-51E8-173C-5187-A29FE554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13F6-9F94-40A9-A7BA-0C2D8BCFE57B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C4AD6-5E14-4E35-9D31-28E3E37AE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0E55E-4026-362E-47EC-2BF8F9998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726B-87A4-46BB-882F-74B1B9AD5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5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7864"/>
            <a:ext cx="10515600" cy="513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B673-FE6D-426F-8BA7-A064F9231809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29B3-2122-425C-97CE-E67BE691B5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5DF423-31AC-45F8-8A25-552F1864EECC}"/>
              </a:ext>
            </a:extLst>
          </p:cNvPr>
          <p:cNvSpPr/>
          <p:nvPr userDrawn="1"/>
        </p:nvSpPr>
        <p:spPr>
          <a:xfrm>
            <a:off x="0" y="-2765"/>
            <a:ext cx="3767138" cy="57600"/>
          </a:xfrm>
          <a:prstGeom prst="rect">
            <a:avLst/>
          </a:prstGeom>
          <a:solidFill>
            <a:srgbClr val="DF3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CDD75F-8752-4680-B0E7-50919D49FE4C}"/>
              </a:ext>
            </a:extLst>
          </p:cNvPr>
          <p:cNvSpPr/>
          <p:nvPr userDrawn="1"/>
        </p:nvSpPr>
        <p:spPr>
          <a:xfrm>
            <a:off x="3767138" y="-2765"/>
            <a:ext cx="2328862" cy="57600"/>
          </a:xfrm>
          <a:prstGeom prst="rect">
            <a:avLst/>
          </a:prstGeom>
          <a:solidFill>
            <a:srgbClr val="596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557CBD-3D5E-4937-A3FD-230B93AF3DF6}"/>
              </a:ext>
            </a:extLst>
          </p:cNvPr>
          <p:cNvSpPr/>
          <p:nvPr userDrawn="1"/>
        </p:nvSpPr>
        <p:spPr>
          <a:xfrm>
            <a:off x="838199" y="911495"/>
            <a:ext cx="10515599" cy="36000"/>
          </a:xfrm>
          <a:prstGeom prst="rect">
            <a:avLst/>
          </a:prstGeom>
          <a:solidFill>
            <a:srgbClr val="8C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B66A75-F789-4C6B-9833-9B913C87912F}"/>
              </a:ext>
            </a:extLst>
          </p:cNvPr>
          <p:cNvSpPr/>
          <p:nvPr userDrawn="1"/>
        </p:nvSpPr>
        <p:spPr>
          <a:xfrm>
            <a:off x="8424862" y="-2765"/>
            <a:ext cx="3767138" cy="57600"/>
          </a:xfrm>
          <a:prstGeom prst="rect">
            <a:avLst/>
          </a:prstGeom>
          <a:solidFill>
            <a:srgbClr val="8C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C36506-4BCB-4B7C-8899-F9C484D64B82}"/>
              </a:ext>
            </a:extLst>
          </p:cNvPr>
          <p:cNvSpPr/>
          <p:nvPr userDrawn="1"/>
        </p:nvSpPr>
        <p:spPr>
          <a:xfrm>
            <a:off x="6096000" y="-2765"/>
            <a:ext cx="2328862" cy="57600"/>
          </a:xfrm>
          <a:prstGeom prst="rect">
            <a:avLst/>
          </a:prstGeom>
          <a:solidFill>
            <a:srgbClr val="73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6D7F50-F28D-456C-BA6D-ED8D86FB7155}"/>
              </a:ext>
            </a:extLst>
          </p:cNvPr>
          <p:cNvSpPr/>
          <p:nvPr userDrawn="1"/>
        </p:nvSpPr>
        <p:spPr>
          <a:xfrm>
            <a:off x="-1" y="6800400"/>
            <a:ext cx="12192001" cy="57600"/>
          </a:xfrm>
          <a:prstGeom prst="rect">
            <a:avLst/>
          </a:prstGeom>
          <a:solidFill>
            <a:srgbClr val="8C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7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3298567-A934-4DA5-B2E6-4C3E6009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156" y="883920"/>
            <a:ext cx="10471688" cy="2626043"/>
          </a:xfrm>
        </p:spPr>
        <p:txBody>
          <a:bodyPr>
            <a:normAutofit/>
          </a:bodyPr>
          <a:lstStyle/>
          <a:p>
            <a:r>
              <a:rPr lang="en-US" altLang="ko-KR" sz="4100">
                <a:latin typeface="Times New Roman" panose="02020603050405020304" pitchFamily="18" charset="0"/>
                <a:cs typeface="Times New Roman" panose="02020603050405020304" pitchFamily="18" charset="0"/>
              </a:rPr>
              <a:t>PA3 : Segmentation</a:t>
            </a:r>
            <a:endParaRPr lang="ko-KR" alt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5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PA3 - Overview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018607541"/>
              </p:ext>
            </p:extLst>
          </p:nvPr>
        </p:nvGraphicFramePr>
        <p:xfrm>
          <a:off x="304800" y="1005417"/>
          <a:ext cx="11582400" cy="1102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/>
          <p:cNvCxnSpPr>
            <a:cxnSpLocks/>
          </p:cNvCxnSpPr>
          <p:nvPr/>
        </p:nvCxnSpPr>
        <p:spPr>
          <a:xfrm>
            <a:off x="3975894" y="2108200"/>
            <a:ext cx="0" cy="46545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7696994" y="2108200"/>
            <a:ext cx="0" cy="46545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6178A29-DCCC-D0E0-6E00-94CA3AD35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323" y="4333082"/>
            <a:ext cx="2789632" cy="198639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958A59-C07E-DDF9-88AE-AF3A74A25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737" y="3148158"/>
            <a:ext cx="2943956" cy="203357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9EF80FC-0034-C44D-9795-EFD7C15F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551" y="2173621"/>
            <a:ext cx="2745541" cy="18889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C522302-845C-EA86-BEC5-D2D883B88F18}"/>
              </a:ext>
            </a:extLst>
          </p:cNvPr>
          <p:cNvSpPr txBox="1"/>
          <p:nvPr/>
        </p:nvSpPr>
        <p:spPr>
          <a:xfrm>
            <a:off x="1586742" y="4033058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7A90A1-37CF-291D-4F19-643727744FF5}"/>
              </a:ext>
            </a:extLst>
          </p:cNvPr>
          <p:cNvSpPr txBox="1"/>
          <p:nvPr/>
        </p:nvSpPr>
        <p:spPr>
          <a:xfrm>
            <a:off x="1586439" y="6205162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F3FFE1-45A2-618D-A57D-B73498F6CA24}"/>
              </a:ext>
            </a:extLst>
          </p:cNvPr>
          <p:cNvSpPr txBox="1"/>
          <p:nvPr/>
        </p:nvSpPr>
        <p:spPr>
          <a:xfrm>
            <a:off x="9454136" y="5244005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A73391-90B6-AE9C-B943-0797106CD98E}"/>
              </a:ext>
            </a:extLst>
          </p:cNvPr>
          <p:cNvSpPr txBox="1"/>
          <p:nvPr/>
        </p:nvSpPr>
        <p:spPr>
          <a:xfrm>
            <a:off x="5354274" y="5492349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 x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5E66D-3E25-9EB3-0825-CB1A8F31EE9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Liu et al. “Learning Affinity via Spatial Propagation Networks”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DABFB2-C986-68FB-CCCD-98A5CC64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82312"/>
              </p:ext>
            </p:extLst>
          </p:nvPr>
        </p:nvGraphicFramePr>
        <p:xfrm>
          <a:off x="4457256" y="3100015"/>
          <a:ext cx="2745540" cy="212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80">
                  <a:extLst>
                    <a:ext uri="{9D8B030D-6E8A-4147-A177-3AD203B41FA5}">
                      <a16:colId xmlns:a16="http://schemas.microsoft.com/office/drawing/2014/main" val="1094276412"/>
                    </a:ext>
                  </a:extLst>
                </a:gridCol>
                <a:gridCol w="915180">
                  <a:extLst>
                    <a:ext uri="{9D8B030D-6E8A-4147-A177-3AD203B41FA5}">
                      <a16:colId xmlns:a16="http://schemas.microsoft.com/office/drawing/2014/main" val="2143399350"/>
                    </a:ext>
                  </a:extLst>
                </a:gridCol>
                <a:gridCol w="915180">
                  <a:extLst>
                    <a:ext uri="{9D8B030D-6E8A-4147-A177-3AD203B41FA5}">
                      <a16:colId xmlns:a16="http://schemas.microsoft.com/office/drawing/2014/main" val="823191932"/>
                    </a:ext>
                  </a:extLst>
                </a:gridCol>
              </a:tblGrid>
              <a:tr h="73096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19820"/>
                  </a:ext>
                </a:extLst>
              </a:tr>
              <a:tr h="6994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6"/>
                          </a:solidFill>
                        </a:rPr>
                        <a:t>0.02</a:t>
                      </a:r>
                      <a:endParaRPr lang="ko-KR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4"/>
                          </a:solidFill>
                        </a:rPr>
                        <a:t>0.21</a:t>
                      </a:r>
                      <a:endParaRPr lang="ko-KR" alt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6025"/>
                  </a:ext>
                </a:extLst>
              </a:tr>
              <a:tr h="6994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0.01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/>
                          </a:solidFill>
                        </a:rPr>
                        <a:t>0.22</a:t>
                      </a:r>
                      <a:endParaRPr lang="ko-KR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0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B12DF-0426-C6C3-A0CC-B5EABE9D7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77"/>
          <a:stretch/>
        </p:blipFill>
        <p:spPr>
          <a:xfrm>
            <a:off x="0" y="1221760"/>
            <a:ext cx="2737302" cy="5023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1D7B75-8CF1-FC09-E4DA-64A995E91418}"/>
              </a:ext>
            </a:extLst>
          </p:cNvPr>
          <p:cNvSpPr txBox="1"/>
          <p:nvPr/>
        </p:nvSpPr>
        <p:spPr>
          <a:xfrm>
            <a:off x="2476337" y="2264731"/>
            <a:ext cx="1000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lt"/>
                <a:cs typeface="Times New Roman" panose="02020603050405020304" pitchFamily="18" charset="0"/>
              </a:rPr>
              <a:t>Propagate information from neighborhood pixel to center pixel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927437-63E9-AFB3-541D-92A7120A3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70836"/>
              </p:ext>
            </p:extLst>
          </p:nvPr>
        </p:nvGraphicFramePr>
        <p:xfrm>
          <a:off x="5225734" y="3079184"/>
          <a:ext cx="3705117" cy="266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39">
                  <a:extLst>
                    <a:ext uri="{9D8B030D-6E8A-4147-A177-3AD203B41FA5}">
                      <a16:colId xmlns:a16="http://schemas.microsoft.com/office/drawing/2014/main" val="1094276412"/>
                    </a:ext>
                  </a:extLst>
                </a:gridCol>
                <a:gridCol w="1235039">
                  <a:extLst>
                    <a:ext uri="{9D8B030D-6E8A-4147-A177-3AD203B41FA5}">
                      <a16:colId xmlns:a16="http://schemas.microsoft.com/office/drawing/2014/main" val="2143399350"/>
                    </a:ext>
                  </a:extLst>
                </a:gridCol>
                <a:gridCol w="1235039">
                  <a:extLst>
                    <a:ext uri="{9D8B030D-6E8A-4147-A177-3AD203B41FA5}">
                      <a16:colId xmlns:a16="http://schemas.microsoft.com/office/drawing/2014/main" val="823191932"/>
                    </a:ext>
                  </a:extLst>
                </a:gridCol>
              </a:tblGrid>
              <a:tr h="73096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19820"/>
                  </a:ext>
                </a:extLst>
              </a:tr>
              <a:tr h="6994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6"/>
                          </a:solidFill>
                        </a:rPr>
                        <a:t>0.02</a:t>
                      </a:r>
                      <a:endParaRPr lang="ko-KR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 – (0.01 + 0.02 + 0.22 + 0.02 + 0.21 + 0.01 + 0.24 + 0.22)</a:t>
                      </a:r>
                      <a:endParaRPr lang="ko-KR" altLang="en-US" sz="15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4"/>
                          </a:solidFill>
                        </a:rPr>
                        <a:t>0.21</a:t>
                      </a:r>
                      <a:endParaRPr lang="ko-KR" alt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6025"/>
                  </a:ext>
                </a:extLst>
              </a:tr>
              <a:tr h="6994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0.01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/>
                          </a:solidFill>
                        </a:rPr>
                        <a:t>0.22</a:t>
                      </a:r>
                      <a:endParaRPr lang="ko-KR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99AF1-6597-610F-9F1F-C01B4C8CD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8"/>
          <a:stretch/>
        </p:blipFill>
        <p:spPr>
          <a:xfrm>
            <a:off x="1258301" y="1946177"/>
            <a:ext cx="3759261" cy="270874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3880E-7BCF-474B-467B-02FFAD451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40046"/>
              </p:ext>
            </p:extLst>
          </p:nvPr>
        </p:nvGraphicFramePr>
        <p:xfrm>
          <a:off x="6380693" y="2112284"/>
          <a:ext cx="4473085" cy="237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617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</a:tblGrid>
              <a:tr h="3618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459B92-4113-80FC-7E01-B2B14A905353}"/>
              </a:ext>
            </a:extLst>
          </p:cNvPr>
          <p:cNvSpPr txBox="1"/>
          <p:nvPr/>
        </p:nvSpPr>
        <p:spPr>
          <a:xfrm>
            <a:off x="1852642" y="4716321"/>
            <a:ext cx="25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Corase</a:t>
            </a:r>
            <a:r>
              <a:rPr lang="en-US" altLang="ko-KR" dirty="0"/>
              <a:t> 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93774-60E2-4F71-8EBF-2D22A1DBDDC7}"/>
              </a:ext>
            </a:extLst>
          </p:cNvPr>
          <p:cNvSpPr txBox="1"/>
          <p:nvPr/>
        </p:nvSpPr>
        <p:spPr>
          <a:xfrm>
            <a:off x="6380693" y="4604707"/>
            <a:ext cx="472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Coarse Segmentation</a:t>
            </a:r>
          </a:p>
          <a:p>
            <a:pPr algn="ctr"/>
            <a:r>
              <a:rPr lang="en-US" altLang="ko-KR" dirty="0"/>
              <a:t>P(1,1) refers to pixel value on (1,1) coordinate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5AEDC16-AFD1-1527-4F73-89B48E9049EF}"/>
              </a:ext>
            </a:extLst>
          </p:cNvPr>
          <p:cNvSpPr/>
          <p:nvPr/>
        </p:nvSpPr>
        <p:spPr>
          <a:xfrm>
            <a:off x="5309745" y="3063851"/>
            <a:ext cx="722309" cy="2366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02A65-3E86-8A50-1C42-E1DFC8BD66F7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Iteration 1 Segmentation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949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8834A5-C71D-CFBB-EA19-6D5BCF671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73223"/>
              </p:ext>
            </p:extLst>
          </p:nvPr>
        </p:nvGraphicFramePr>
        <p:xfrm>
          <a:off x="6201649" y="2514924"/>
          <a:ext cx="4129285" cy="2407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57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</a:tblGrid>
              <a:tr h="3578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 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A158EB-00DF-A782-E6E1-98DCF3277254}"/>
              </a:ext>
            </a:extLst>
          </p:cNvPr>
          <p:cNvSpPr txBox="1"/>
          <p:nvPr/>
        </p:nvSpPr>
        <p:spPr>
          <a:xfrm>
            <a:off x="6407854" y="2036090"/>
            <a:ext cx="39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 top Affinity Matrix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693E9-B20F-E374-D302-549B791F3B16}"/>
              </a:ext>
            </a:extLst>
          </p:cNvPr>
          <p:cNvSpPr txBox="1"/>
          <p:nvPr/>
        </p:nvSpPr>
        <p:spPr>
          <a:xfrm>
            <a:off x="1911635" y="1920328"/>
            <a:ext cx="25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Segmentation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EC68591-1D6C-B724-C08F-D51B44648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41580"/>
              </p:ext>
            </p:extLst>
          </p:nvPr>
        </p:nvGraphicFramePr>
        <p:xfrm>
          <a:off x="933204" y="2512532"/>
          <a:ext cx="4473085" cy="237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617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</a:tblGrid>
              <a:tr h="3618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DAAC53-6FF1-AD6B-16C6-9A2D6B3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27419"/>
              </p:ext>
            </p:extLst>
          </p:nvPr>
        </p:nvGraphicFramePr>
        <p:xfrm>
          <a:off x="10528756" y="3070181"/>
          <a:ext cx="1551384" cy="116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28">
                  <a:extLst>
                    <a:ext uri="{9D8B030D-6E8A-4147-A177-3AD203B41FA5}">
                      <a16:colId xmlns:a16="http://schemas.microsoft.com/office/drawing/2014/main" val="1094276412"/>
                    </a:ext>
                  </a:extLst>
                </a:gridCol>
                <a:gridCol w="517128">
                  <a:extLst>
                    <a:ext uri="{9D8B030D-6E8A-4147-A177-3AD203B41FA5}">
                      <a16:colId xmlns:a16="http://schemas.microsoft.com/office/drawing/2014/main" val="2143399350"/>
                    </a:ext>
                  </a:extLst>
                </a:gridCol>
                <a:gridCol w="517128">
                  <a:extLst>
                    <a:ext uri="{9D8B030D-6E8A-4147-A177-3AD203B41FA5}">
                      <a16:colId xmlns:a16="http://schemas.microsoft.com/office/drawing/2014/main" val="823191932"/>
                    </a:ext>
                  </a:extLst>
                </a:gridCol>
              </a:tblGrid>
              <a:tr h="40009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1982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accent6"/>
                          </a:solidFill>
                        </a:rPr>
                        <a:t>0.02</a:t>
                      </a:r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0.21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6025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0.01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2"/>
                          </a:solidFill>
                        </a:rPr>
                        <a:t>0.24</a:t>
                      </a:r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</a:rPr>
                        <a:t>0.22</a:t>
                      </a:r>
                      <a:endParaRPr lang="ko-KR" altLang="en-US" sz="10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2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539F86-5CCD-C8D7-F8BD-09F185D9768E}"/>
              </a:ext>
            </a:extLst>
          </p:cNvPr>
          <p:cNvSpPr txBox="1"/>
          <p:nvPr/>
        </p:nvSpPr>
        <p:spPr>
          <a:xfrm>
            <a:off x="6339706" y="5073195"/>
            <a:ext cx="391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P(2,2)</a:t>
            </a: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↓ </a:t>
            </a:r>
          </a:p>
          <a:p>
            <a:pPr algn="ctr" fontAlgn="ctr"/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P(1,1)</a:t>
            </a:r>
          </a:p>
          <a:p>
            <a:pPr algn="ctr" fontAlgn="ctr"/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 much does p(2,2) affect p(1,1)</a:t>
            </a:r>
            <a:endParaRPr lang="ko-KR" altLang="en-US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E5DC6FC-6F32-B2D4-4617-59CEC20B17DF}"/>
              </a:ext>
            </a:extLst>
          </p:cNvPr>
          <p:cNvSpPr/>
          <p:nvPr/>
        </p:nvSpPr>
        <p:spPr>
          <a:xfrm rot="13359783">
            <a:off x="11355809" y="3675300"/>
            <a:ext cx="366465" cy="2366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BE7EC-031D-CCCB-FCCE-BD035D7DD430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Iteration 1 Segmentation</a:t>
            </a:r>
            <a:endParaRPr lang="en-US" altLang="ko-KR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ACCE80-D3F4-0DDD-61A7-BBD823C99E72}"/>
              </a:ext>
            </a:extLst>
          </p:cNvPr>
          <p:cNvCxnSpPr/>
          <p:nvPr/>
        </p:nvCxnSpPr>
        <p:spPr>
          <a:xfrm>
            <a:off x="5664631" y="2096146"/>
            <a:ext cx="537018" cy="41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E5F0B8-96A1-B58C-84DC-0EB51F5A9B9A}"/>
              </a:ext>
            </a:extLst>
          </p:cNvPr>
          <p:cNvSpPr txBox="1"/>
          <p:nvPr/>
        </p:nvSpPr>
        <p:spPr>
          <a:xfrm>
            <a:off x="4406520" y="1724422"/>
            <a:ext cx="25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12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FF3E0-D79C-D5E1-08E3-EB76D1A0198A}"/>
              </a:ext>
            </a:extLst>
          </p:cNvPr>
          <p:cNvSpPr txBox="1"/>
          <p:nvPr/>
        </p:nvSpPr>
        <p:spPr>
          <a:xfrm>
            <a:off x="4541868" y="1435374"/>
            <a:ext cx="453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Segmentation * Left top Affinity Matrix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22835F-C836-E2AA-32DF-95C0CCBAE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30991"/>
              </p:ext>
            </p:extLst>
          </p:nvPr>
        </p:nvGraphicFramePr>
        <p:xfrm>
          <a:off x="3114090" y="1934978"/>
          <a:ext cx="6251392" cy="399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056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1049298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123576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1010024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675341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  <a:gridCol w="537885">
                  <a:extLst>
                    <a:ext uri="{9D8B030D-6E8A-4147-A177-3AD203B41FA5}">
                      <a16:colId xmlns:a16="http://schemas.microsoft.com/office/drawing/2014/main" val="515820704"/>
                    </a:ext>
                  </a:extLst>
                </a:gridCol>
              </a:tblGrid>
              <a:tr h="55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575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 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61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61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516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  <a:tr h="516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572174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EE6BD5-8FC0-2596-74CE-2B6A7704996B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78BC2-B3D8-424F-319B-D678C71C4DA3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Iteration 1 Segmentation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2226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4B2C2-A71F-F111-02A2-6B7A44959DBA}"/>
              </a:ext>
            </a:extLst>
          </p:cNvPr>
          <p:cNvSpPr txBox="1"/>
          <p:nvPr/>
        </p:nvSpPr>
        <p:spPr>
          <a:xfrm>
            <a:off x="4357371" y="1700211"/>
            <a:ext cx="474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Segmentation * Left top Affinity Matrix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9932DB-242A-130E-8708-DFF66183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39497"/>
              </p:ext>
            </p:extLst>
          </p:nvPr>
        </p:nvGraphicFramePr>
        <p:xfrm>
          <a:off x="3221317" y="2225009"/>
          <a:ext cx="5931646" cy="3439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179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382579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1242852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831018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</a:tblGrid>
              <a:tr h="676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 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72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728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7060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607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14B01B-218E-0FC2-4A5A-9BBC6DC3C4BE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F6BF0-8F5D-3268-0D85-23E23DF27922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Iteration 1 Segmentation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9524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64E0ED-EAAA-F2C2-9503-9ED781866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75059"/>
              </p:ext>
            </p:extLst>
          </p:nvPr>
        </p:nvGraphicFramePr>
        <p:xfrm>
          <a:off x="843277" y="2255127"/>
          <a:ext cx="4820451" cy="393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298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123576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1010024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675341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</a:tblGrid>
              <a:tr h="575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P(2,2)*LT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 +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P(1,2)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61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  +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P(1,3)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  +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P(3,3)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61880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51654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7450E2-DE03-07E7-7C17-20E3EFC57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76624"/>
              </p:ext>
            </p:extLst>
          </p:nvPr>
        </p:nvGraphicFramePr>
        <p:xfrm>
          <a:off x="6459367" y="2255127"/>
          <a:ext cx="5048343" cy="3933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438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44996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699248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737980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692710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</a:tblGrid>
              <a:tr h="773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(1-sum(weight(1,1)))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(1-sum(weight(2,1)))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824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(1-sum(weight(1,2)))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(1-sum(weight(2,2)))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832784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807551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69516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334882-2779-0859-3342-97B24266A50F}"/>
              </a:ext>
            </a:extLst>
          </p:cNvPr>
          <p:cNvSpPr txBox="1"/>
          <p:nvPr/>
        </p:nvSpPr>
        <p:spPr>
          <a:xfrm>
            <a:off x="6767755" y="1725748"/>
            <a:ext cx="443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 Segmentation (t = 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850C3-F609-5DE5-F4D3-A73E8DCBE0DA}"/>
              </a:ext>
            </a:extLst>
          </p:cNvPr>
          <p:cNvSpPr txBox="1"/>
          <p:nvPr/>
        </p:nvSpPr>
        <p:spPr>
          <a:xfrm>
            <a:off x="4359378" y="4315911"/>
            <a:ext cx="332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D76C0-88CB-C19F-2106-806E36A74DC4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67BEF-0EED-1738-4986-DC9FF79D572C}"/>
              </a:ext>
            </a:extLst>
          </p:cNvPr>
          <p:cNvSpPr txBox="1"/>
          <p:nvPr/>
        </p:nvSpPr>
        <p:spPr>
          <a:xfrm>
            <a:off x="3278586" y="5129622"/>
            <a:ext cx="231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LT: </a:t>
            </a:r>
            <a:r>
              <a:rPr lang="en-US" altLang="ko-KR"/>
              <a:t>Left Top affinity</a:t>
            </a:r>
            <a:endParaRPr lang="en-US" altLang="ko-KR" dirty="0"/>
          </a:p>
          <a:p>
            <a:pPr algn="ctr"/>
            <a:r>
              <a:rPr lang="en-US" altLang="ko-KR" dirty="0"/>
              <a:t>L</a:t>
            </a:r>
            <a:r>
              <a:rPr lang="en-US" altLang="ko-KR"/>
              <a:t>: Left affinity</a:t>
            </a:r>
            <a:r>
              <a:rPr lang="ko-KR" altLang="en-US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50993-3E44-C4F5-1E2F-91FA6831E84E}"/>
              </a:ext>
            </a:extLst>
          </p:cNvPr>
          <p:cNvSpPr txBox="1"/>
          <p:nvPr/>
        </p:nvSpPr>
        <p:spPr>
          <a:xfrm>
            <a:off x="8730798" y="4945339"/>
            <a:ext cx="285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Weight(1,1): </a:t>
            </a:r>
          </a:p>
          <a:p>
            <a:pPr algn="ctr"/>
            <a:r>
              <a:rPr lang="en-US" altLang="ko-KR" dirty="0"/>
              <a:t>The sum of all the affinities at that pixel(1,1)</a:t>
            </a:r>
          </a:p>
          <a:p>
            <a:pPr algn="ctr"/>
            <a:r>
              <a:rPr lang="en-US" altLang="ko-KR" dirty="0"/>
              <a:t>Weight(1,1) = LT + L +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0C22-A72E-DE9A-A3F2-95E33FA149E8}"/>
              </a:ext>
            </a:extLst>
          </p:cNvPr>
          <p:cNvSpPr txBox="1"/>
          <p:nvPr/>
        </p:nvSpPr>
        <p:spPr>
          <a:xfrm>
            <a:off x="1088819" y="1258042"/>
            <a:ext cx="4335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Segmentation * Left top Affinity Matrix</a:t>
            </a:r>
          </a:p>
          <a:p>
            <a:pPr algn="ctr"/>
            <a:r>
              <a:rPr lang="en-US" altLang="ko-KR" sz="1200" dirty="0"/>
              <a:t>+ </a:t>
            </a:r>
          </a:p>
          <a:p>
            <a:pPr algn="ctr"/>
            <a:r>
              <a:rPr lang="en-US" altLang="ko-KR" sz="1200" dirty="0"/>
              <a:t>Segmentation * Left Affinity Matrix</a:t>
            </a:r>
          </a:p>
          <a:p>
            <a:pPr algn="ctr"/>
            <a:r>
              <a:rPr lang="en-US" altLang="ko-KR" sz="1200" dirty="0"/>
              <a:t>+ 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63B97-5944-B27A-B23A-D34329596C1F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Iteration 1 Segmentation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4094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64E0ED-EAAA-F2C2-9503-9ED781866E84}"/>
              </a:ext>
            </a:extLst>
          </p:cNvPr>
          <p:cNvGraphicFramePr>
            <a:graphicFrameLocks noGrp="1"/>
          </p:cNvGraphicFramePr>
          <p:nvPr/>
        </p:nvGraphicFramePr>
        <p:xfrm>
          <a:off x="843277" y="2255127"/>
          <a:ext cx="4820451" cy="393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298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123576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962212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1010024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675341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</a:tblGrid>
              <a:tr h="575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P(2,2)*LT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 +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P(1,2)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61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  +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P(1,3)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  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 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  +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P(3,3)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61880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51654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7450E2-DE03-07E7-7C17-20E3EFC5704A}"/>
              </a:ext>
            </a:extLst>
          </p:cNvPr>
          <p:cNvGraphicFramePr>
            <a:graphicFrameLocks noGrp="1"/>
          </p:cNvGraphicFramePr>
          <p:nvPr/>
        </p:nvGraphicFramePr>
        <p:xfrm>
          <a:off x="6459367" y="2255127"/>
          <a:ext cx="5048343" cy="3933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438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44996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699248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737980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692710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</a:tblGrid>
              <a:tr h="773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(1-sum(weight(1,1)))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(1-sum(weight(2,1)))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824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(1-sum(weight(1,2)))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(1-sum(weight(2,2)))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832784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807551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69516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334882-2779-0859-3342-97B24266A50F}"/>
              </a:ext>
            </a:extLst>
          </p:cNvPr>
          <p:cNvSpPr txBox="1"/>
          <p:nvPr/>
        </p:nvSpPr>
        <p:spPr>
          <a:xfrm>
            <a:off x="6767755" y="1725748"/>
            <a:ext cx="443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 Segmentation (t = 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850C3-F609-5DE5-F4D3-A73E8DCBE0DA}"/>
              </a:ext>
            </a:extLst>
          </p:cNvPr>
          <p:cNvSpPr txBox="1"/>
          <p:nvPr/>
        </p:nvSpPr>
        <p:spPr>
          <a:xfrm>
            <a:off x="4359378" y="4315911"/>
            <a:ext cx="332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D76C0-88CB-C19F-2106-806E36A74DC4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67BEF-0EED-1738-4986-DC9FF79D572C}"/>
              </a:ext>
            </a:extLst>
          </p:cNvPr>
          <p:cNvSpPr txBox="1"/>
          <p:nvPr/>
        </p:nvSpPr>
        <p:spPr>
          <a:xfrm>
            <a:off x="3278586" y="5129622"/>
            <a:ext cx="231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LT: </a:t>
            </a:r>
            <a:r>
              <a:rPr lang="en-US" altLang="ko-KR"/>
              <a:t>Left Top affinity</a:t>
            </a:r>
            <a:endParaRPr lang="en-US" altLang="ko-KR" dirty="0"/>
          </a:p>
          <a:p>
            <a:pPr algn="ctr"/>
            <a:r>
              <a:rPr lang="en-US" altLang="ko-KR" dirty="0"/>
              <a:t>L</a:t>
            </a:r>
            <a:r>
              <a:rPr lang="en-US" altLang="ko-KR"/>
              <a:t>: Left affinity</a:t>
            </a:r>
            <a:r>
              <a:rPr lang="ko-KR" altLang="en-US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50993-3E44-C4F5-1E2F-91FA6831E84E}"/>
              </a:ext>
            </a:extLst>
          </p:cNvPr>
          <p:cNvSpPr txBox="1"/>
          <p:nvPr/>
        </p:nvSpPr>
        <p:spPr>
          <a:xfrm>
            <a:off x="8730798" y="4945339"/>
            <a:ext cx="285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Weight(1,1): </a:t>
            </a:r>
          </a:p>
          <a:p>
            <a:pPr algn="ctr"/>
            <a:r>
              <a:rPr lang="en-US" altLang="ko-KR" dirty="0"/>
              <a:t>The sum of all the affinities at that pixel(1,1)</a:t>
            </a:r>
          </a:p>
          <a:p>
            <a:pPr algn="ctr"/>
            <a:r>
              <a:rPr lang="en-US" altLang="ko-KR" dirty="0"/>
              <a:t>Weight(1,1) = LT + L +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0C22-A72E-DE9A-A3F2-95E33FA149E8}"/>
              </a:ext>
            </a:extLst>
          </p:cNvPr>
          <p:cNvSpPr txBox="1"/>
          <p:nvPr/>
        </p:nvSpPr>
        <p:spPr>
          <a:xfrm>
            <a:off x="1088819" y="1258042"/>
            <a:ext cx="4335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Segmentation * Left top Affinity Matrix</a:t>
            </a:r>
          </a:p>
          <a:p>
            <a:pPr algn="ctr"/>
            <a:r>
              <a:rPr lang="en-US" altLang="ko-KR" sz="1200"/>
              <a:t>+ </a:t>
            </a:r>
          </a:p>
          <a:p>
            <a:pPr algn="ctr"/>
            <a:r>
              <a:rPr lang="en-US" altLang="ko-KR" sz="1200"/>
              <a:t>Segmentation * Left Affinity Matrix</a:t>
            </a:r>
          </a:p>
          <a:p>
            <a:pPr algn="ctr"/>
            <a:r>
              <a:rPr lang="en-US" altLang="ko-KR" sz="1200"/>
              <a:t>+ </a:t>
            </a:r>
          </a:p>
          <a:p>
            <a:pPr algn="ctr"/>
            <a:r>
              <a:rPr lang="en-US" altLang="ko-KR" sz="1200"/>
              <a:t>…</a:t>
            </a:r>
          </a:p>
          <a:p>
            <a:pPr algn="ctr"/>
            <a:endParaRPr lang="ko-KR" altLang="en-US" sz="1200"/>
          </a:p>
          <a:p>
            <a:pPr algn="ctr"/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ACFF6-CE52-DF4A-C99D-A986B9377DAF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Iteration 1 Segmentation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432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8834A5-C71D-CFBB-EA19-6D5BCF671277}"/>
              </a:ext>
            </a:extLst>
          </p:cNvPr>
          <p:cNvGraphicFramePr>
            <a:graphicFrameLocks noGrp="1"/>
          </p:cNvGraphicFramePr>
          <p:nvPr/>
        </p:nvGraphicFramePr>
        <p:xfrm>
          <a:off x="6201649" y="2514924"/>
          <a:ext cx="4129285" cy="2407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57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825857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</a:tblGrid>
              <a:tr h="3578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 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474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A158EB-00DF-A782-E6E1-98DCF3277254}"/>
              </a:ext>
            </a:extLst>
          </p:cNvPr>
          <p:cNvSpPr txBox="1"/>
          <p:nvPr/>
        </p:nvSpPr>
        <p:spPr>
          <a:xfrm>
            <a:off x="6407854" y="2036090"/>
            <a:ext cx="39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Left top Affinity Matrix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693E9-B20F-E374-D302-549B791F3B16}"/>
              </a:ext>
            </a:extLst>
          </p:cNvPr>
          <p:cNvSpPr txBox="1"/>
          <p:nvPr/>
        </p:nvSpPr>
        <p:spPr>
          <a:xfrm>
            <a:off x="1911635" y="1920328"/>
            <a:ext cx="25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Segmentation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EC68591-1D6C-B724-C08F-D51B446484CC}"/>
              </a:ext>
            </a:extLst>
          </p:cNvPr>
          <p:cNvGraphicFramePr>
            <a:graphicFrameLocks noGrp="1"/>
          </p:cNvGraphicFramePr>
          <p:nvPr/>
        </p:nvGraphicFramePr>
        <p:xfrm>
          <a:off x="933204" y="2512532"/>
          <a:ext cx="4473085" cy="237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617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894617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</a:tblGrid>
              <a:tr h="3618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P(5,1)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P(5,2)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P(5,3)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P(4,4)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P(1,5)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P(2,5)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P(3,5)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P(4,5)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P(5,5)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DAAC53-6FF1-AD6B-16C6-9A2D6B3DD7D0}"/>
              </a:ext>
            </a:extLst>
          </p:cNvPr>
          <p:cNvGraphicFramePr>
            <a:graphicFrameLocks noGrp="1"/>
          </p:cNvGraphicFramePr>
          <p:nvPr/>
        </p:nvGraphicFramePr>
        <p:xfrm>
          <a:off x="10560271" y="1050450"/>
          <a:ext cx="1551384" cy="116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28">
                  <a:extLst>
                    <a:ext uri="{9D8B030D-6E8A-4147-A177-3AD203B41FA5}">
                      <a16:colId xmlns:a16="http://schemas.microsoft.com/office/drawing/2014/main" val="1094276412"/>
                    </a:ext>
                  </a:extLst>
                </a:gridCol>
                <a:gridCol w="517128">
                  <a:extLst>
                    <a:ext uri="{9D8B030D-6E8A-4147-A177-3AD203B41FA5}">
                      <a16:colId xmlns:a16="http://schemas.microsoft.com/office/drawing/2014/main" val="2143399350"/>
                    </a:ext>
                  </a:extLst>
                </a:gridCol>
                <a:gridCol w="517128">
                  <a:extLst>
                    <a:ext uri="{9D8B030D-6E8A-4147-A177-3AD203B41FA5}">
                      <a16:colId xmlns:a16="http://schemas.microsoft.com/office/drawing/2014/main" val="823191932"/>
                    </a:ext>
                  </a:extLst>
                </a:gridCol>
              </a:tblGrid>
              <a:tr h="40009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1982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accent6"/>
                          </a:solidFill>
                        </a:rPr>
                        <a:t>0.02</a:t>
                      </a:r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4"/>
                          </a:solidFill>
                        </a:rPr>
                        <a:t>0.21</a:t>
                      </a:r>
                      <a:endParaRPr lang="ko-KR" alt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6025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0.01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2"/>
                          </a:solidFill>
                        </a:rPr>
                        <a:t>0.24</a:t>
                      </a:r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</a:rPr>
                        <a:t>0.22</a:t>
                      </a:r>
                      <a:endParaRPr lang="ko-KR" altLang="en-US" sz="10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2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539F86-5CCD-C8D7-F8BD-09F185D9768E}"/>
              </a:ext>
            </a:extLst>
          </p:cNvPr>
          <p:cNvSpPr txBox="1"/>
          <p:nvPr/>
        </p:nvSpPr>
        <p:spPr>
          <a:xfrm>
            <a:off x="6339706" y="5073195"/>
            <a:ext cx="391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P(2,2)</a:t>
            </a: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↓ </a:t>
            </a:r>
          </a:p>
          <a:p>
            <a:pPr algn="ctr" fontAlgn="ctr"/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P(1,1)</a:t>
            </a:r>
          </a:p>
          <a:p>
            <a:pPr algn="ctr" fontAlgn="ctr"/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 much does p(2,2) affect p(1,1)</a:t>
            </a:r>
            <a:endParaRPr lang="ko-KR" altLang="en-US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E5DC6FC-6F32-B2D4-4617-59CEC20B17DF}"/>
              </a:ext>
            </a:extLst>
          </p:cNvPr>
          <p:cNvSpPr/>
          <p:nvPr/>
        </p:nvSpPr>
        <p:spPr>
          <a:xfrm rot="13359783">
            <a:off x="11336160" y="1648897"/>
            <a:ext cx="366465" cy="2366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9D522-F6A1-CFB2-BD0B-2268ABE8F9AF}"/>
              </a:ext>
            </a:extLst>
          </p:cNvPr>
          <p:cNvSpPr txBox="1"/>
          <p:nvPr/>
        </p:nvSpPr>
        <p:spPr>
          <a:xfrm>
            <a:off x="3052983" y="853756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Iteration 2 Segmentation </a:t>
            </a:r>
          </a:p>
        </p:txBody>
      </p:sp>
    </p:spTree>
    <p:extLst>
      <p:ext uri="{BB962C8B-B14F-4D97-AF65-F5344CB8AC3E}">
        <p14:creationId xmlns:p14="http://schemas.microsoft.com/office/powerpoint/2010/main" val="189237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Cheng et al. “Learning Depth with Convolutional Spatial Propagation Network”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F0ED9-12FD-372B-9174-2B3C1BE5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92" y="2299771"/>
            <a:ext cx="10334822" cy="3867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A76364-0FFE-F00A-9564-4010460CDBE7}"/>
                  </a:ext>
                </a:extLst>
              </p:cNvPr>
              <p:cNvSpPr txBox="1"/>
              <p:nvPr/>
            </p:nvSpPr>
            <p:spPr>
              <a:xfrm>
                <a:off x="1109680" y="1238010"/>
                <a:ext cx="5963646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/>
                  <a:t>: t-time propagated segmentation value on pixel (i, j) 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/>
                  <a:t>: affinity between (i, j) and (a,b)</a:t>
                </a:r>
                <a:endParaRPr lang="en-US" altLang="ko-KR" dirty="0"/>
              </a:p>
              <a:p>
                <a:r>
                  <a:rPr lang="en-US" altLang="ko-KR"/>
                  <a:t>(a,b): Neighborhood of (i, j)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A76364-0FFE-F00A-9564-4010460CD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80" y="1238010"/>
                <a:ext cx="5963646" cy="967957"/>
              </a:xfrm>
              <a:prstGeom prst="rect">
                <a:avLst/>
              </a:prstGeom>
              <a:blipFill>
                <a:blip r:embed="rId3"/>
                <a:stretch>
                  <a:fillRect l="-818" t="-3145" b="-8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3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814D6A-E2CC-4ECB-A8BB-989079322EBD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</a:t>
            </a:r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Segmentation?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D23C4-F059-88DF-50E7-CE6CBA7BEAFA}"/>
              </a:ext>
            </a:extLst>
          </p:cNvPr>
          <p:cNvSpPr txBox="1"/>
          <p:nvPr/>
        </p:nvSpPr>
        <p:spPr>
          <a:xfrm>
            <a:off x="714703" y="1077203"/>
            <a:ext cx="11158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>
                <a:effectLst/>
                <a:latin typeface="+mj-lt"/>
              </a:rPr>
              <a:t>Segmentation in computer vision refers to the </a:t>
            </a:r>
            <a:r>
              <a:rPr lang="en-US" altLang="ko-KR" sz="2800" b="1" i="0">
                <a:effectLst/>
                <a:latin typeface="+mj-lt"/>
              </a:rPr>
              <a:t>process of partitioning an image into multiple sements </a:t>
            </a:r>
            <a:r>
              <a:rPr lang="en-US" altLang="ko-KR" sz="2800" b="0" i="0">
                <a:effectLst/>
                <a:latin typeface="+mj-lt"/>
              </a:rPr>
              <a:t>to simplify its representation or make it more meaningful for analysis.  	</a:t>
            </a:r>
            <a:endParaRPr lang="ko-KR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16EBF-84D6-2122-9B44-C35E45D2E404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https://desupervised.io/computer-vision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bject detection, image classification, semantic segmentation, instance segmentation">
            <a:extLst>
              <a:ext uri="{FF2B5EF4-FFF2-40B4-BE49-F238E27FC236}">
                <a16:creationId xmlns:a16="http://schemas.microsoft.com/office/drawing/2014/main" id="{407A7740-8AF4-57BC-A11A-F52F4F57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385" y="2546232"/>
            <a:ext cx="8161730" cy="386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4207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PA3: Implement CSPN </a:t>
            </a:r>
            <a:endParaRPr lang="en-US" altLang="ko-KR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BA0439-18A0-5C06-C86C-3462BA9F5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9"/>
          <a:stretch/>
        </p:blipFill>
        <p:spPr>
          <a:xfrm>
            <a:off x="232407" y="3618886"/>
            <a:ext cx="2798769" cy="19863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4A56A6-3CB4-96DC-6366-CDBA84BB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803" y="2602098"/>
            <a:ext cx="2943956" cy="20335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8F9175-D18D-0D35-6FA1-811F87BB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34" y="1452974"/>
            <a:ext cx="2745541" cy="1888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98A81-8AEE-A4AA-168D-DA01F0FCEBDD}"/>
              </a:ext>
            </a:extLst>
          </p:cNvPr>
          <p:cNvSpPr txBox="1"/>
          <p:nvPr/>
        </p:nvSpPr>
        <p:spPr>
          <a:xfrm>
            <a:off x="1086225" y="3312411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B1E3F-ED30-1595-03B5-C0394CB88042}"/>
              </a:ext>
            </a:extLst>
          </p:cNvPr>
          <p:cNvSpPr txBox="1"/>
          <p:nvPr/>
        </p:nvSpPr>
        <p:spPr>
          <a:xfrm>
            <a:off x="1085922" y="5484515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8E81D-9BAC-2A3B-D9C5-F4307CC64227}"/>
              </a:ext>
            </a:extLst>
          </p:cNvPr>
          <p:cNvSpPr txBox="1"/>
          <p:nvPr/>
        </p:nvSpPr>
        <p:spPr>
          <a:xfrm>
            <a:off x="10108964" y="4738002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54924CE8-360B-23ED-2AB2-2828A2560463}"/>
              </a:ext>
            </a:extLst>
          </p:cNvPr>
          <p:cNvSpPr/>
          <p:nvPr/>
        </p:nvSpPr>
        <p:spPr>
          <a:xfrm>
            <a:off x="3088666" y="2367236"/>
            <a:ext cx="985192" cy="2370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D62C46-E52C-B754-DC62-4877C8682C62}"/>
              </a:ext>
            </a:extLst>
          </p:cNvPr>
          <p:cNvCxnSpPr>
            <a:cxnSpLocks/>
          </p:cNvCxnSpPr>
          <p:nvPr/>
        </p:nvCxnSpPr>
        <p:spPr>
          <a:xfrm>
            <a:off x="4073858" y="3543236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4DA4E-BD8D-EB13-508F-6F96C3454134}"/>
              </a:ext>
            </a:extLst>
          </p:cNvPr>
          <p:cNvSpPr txBox="1"/>
          <p:nvPr/>
        </p:nvSpPr>
        <p:spPr>
          <a:xfrm>
            <a:off x="4097973" y="3175020"/>
            <a:ext cx="189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UNet</a:t>
            </a:r>
            <a:endParaRPr lang="ko-KR" altLang="en-US" sz="4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8ACC93-42A4-76A3-57C5-FC4168FBC544}"/>
              </a:ext>
            </a:extLst>
          </p:cNvPr>
          <p:cNvCxnSpPr>
            <a:cxnSpLocks/>
          </p:cNvCxnSpPr>
          <p:nvPr/>
        </p:nvCxnSpPr>
        <p:spPr>
          <a:xfrm>
            <a:off x="5712047" y="3552619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D757E8A-1302-3EDF-DF30-41B7AFEC47AD}"/>
              </a:ext>
            </a:extLst>
          </p:cNvPr>
          <p:cNvCxnSpPr>
            <a:cxnSpLocks/>
          </p:cNvCxnSpPr>
          <p:nvPr/>
        </p:nvCxnSpPr>
        <p:spPr>
          <a:xfrm flipV="1">
            <a:off x="2533721" y="4068683"/>
            <a:ext cx="6087674" cy="13332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3E72D2-2C25-402F-DA2B-7B7136468370}"/>
              </a:ext>
            </a:extLst>
          </p:cNvPr>
          <p:cNvSpPr txBox="1"/>
          <p:nvPr/>
        </p:nvSpPr>
        <p:spPr>
          <a:xfrm>
            <a:off x="6222668" y="3138364"/>
            <a:ext cx="226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Affinity</a:t>
            </a:r>
            <a:endParaRPr lang="ko-KR" altLang="en-US" sz="4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F65858-11BC-37B3-5C61-ED6B0029B70E}"/>
              </a:ext>
            </a:extLst>
          </p:cNvPr>
          <p:cNvSpPr txBox="1"/>
          <p:nvPr/>
        </p:nvSpPr>
        <p:spPr>
          <a:xfrm>
            <a:off x="6413028" y="3822462"/>
            <a:ext cx="143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9 x</a:t>
            </a:r>
            <a:r>
              <a:rPr lang="ko-KR" altLang="en-US" sz="1000"/>
              <a:t> </a:t>
            </a:r>
            <a:r>
              <a:rPr lang="en-US" altLang="ko-KR" sz="1000"/>
              <a:t>H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 </a:t>
            </a:r>
            <a:r>
              <a:rPr lang="en-US" altLang="ko-KR" sz="1000"/>
              <a:t>W (3x3 kernel)</a:t>
            </a:r>
            <a:endParaRPr lang="ko-KR" altLang="en-US" sz="10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3953AB-C3B4-FF03-B10B-8ECB7C1671CA}"/>
              </a:ext>
            </a:extLst>
          </p:cNvPr>
          <p:cNvCxnSpPr>
            <a:cxnSpLocks/>
          </p:cNvCxnSpPr>
          <p:nvPr/>
        </p:nvCxnSpPr>
        <p:spPr>
          <a:xfrm>
            <a:off x="8078918" y="3552619"/>
            <a:ext cx="470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5F6499-4D46-ADC9-CA22-6DB49C371227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Lin et al. “Dynamic Spatial Propagation Network  for Depth Completion”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B170E-34E6-9521-F451-A7A0996E4C83}"/>
              </a:ext>
            </a:extLst>
          </p:cNvPr>
          <p:cNvSpPr txBox="1"/>
          <p:nvPr/>
        </p:nvSpPr>
        <p:spPr>
          <a:xfrm>
            <a:off x="8435319" y="2428022"/>
            <a:ext cx="831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C</a:t>
            </a:r>
            <a:br>
              <a:rPr lang="en-US" altLang="ko-KR" sz="4000"/>
            </a:br>
            <a:r>
              <a:rPr lang="en-US" altLang="ko-KR" sz="4000"/>
              <a:t>S</a:t>
            </a:r>
          </a:p>
          <a:p>
            <a:pPr algn="ctr"/>
            <a:r>
              <a:rPr lang="en-US" altLang="ko-KR" sz="4000"/>
              <a:t>P</a:t>
            </a:r>
          </a:p>
          <a:p>
            <a:pPr algn="ctr"/>
            <a:r>
              <a:rPr lang="en-US" altLang="ko-KR" sz="4000"/>
              <a:t>N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22123230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DYSPN? – Use Attention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Lin et al. “Dynamic Spatial Propagation Network  for Depth Completion”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C96A28-2A77-73A9-440F-1AAC20E8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08290"/>
              </p:ext>
            </p:extLst>
          </p:nvPr>
        </p:nvGraphicFramePr>
        <p:xfrm>
          <a:off x="514462" y="2264124"/>
          <a:ext cx="1815743" cy="1938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04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269965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239368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278963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255566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287962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  <a:gridCol w="244315">
                  <a:extLst>
                    <a:ext uri="{9D8B030D-6E8A-4147-A177-3AD203B41FA5}">
                      <a16:colId xmlns:a16="http://schemas.microsoft.com/office/drawing/2014/main" val="515820704"/>
                    </a:ext>
                  </a:extLst>
                </a:gridCol>
              </a:tblGrid>
              <a:tr h="26923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29129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21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0B8CCE-67D5-DBB7-7C82-DD256029BE6A}"/>
              </a:ext>
            </a:extLst>
          </p:cNvPr>
          <p:cNvSpPr txBox="1"/>
          <p:nvPr/>
        </p:nvSpPr>
        <p:spPr>
          <a:xfrm>
            <a:off x="583041" y="4586682"/>
            <a:ext cx="168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Affinity Matrix</a:t>
            </a:r>
          </a:p>
          <a:p>
            <a:r>
              <a:rPr lang="en-US" altLang="ko-KR"/>
              <a:t>7 x 7 x H x W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201D90-4B73-5EA7-315A-D44109AD9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83459"/>
              </p:ext>
            </p:extLst>
          </p:nvPr>
        </p:nvGraphicFramePr>
        <p:xfrm>
          <a:off x="4253371" y="1075781"/>
          <a:ext cx="1239954" cy="1431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623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184357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163462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190501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174524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196647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  <a:gridCol w="166840">
                  <a:extLst>
                    <a:ext uri="{9D8B030D-6E8A-4147-A177-3AD203B41FA5}">
                      <a16:colId xmlns:a16="http://schemas.microsoft.com/office/drawing/2014/main" val="515820704"/>
                    </a:ext>
                  </a:extLst>
                </a:gridCol>
              </a:tblGrid>
              <a:tr h="1950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2022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2153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21758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21099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1950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  <a:tr h="1950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2174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99745B8-05B7-72AF-0C6E-1BE1AD931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77115"/>
              </p:ext>
            </p:extLst>
          </p:nvPr>
        </p:nvGraphicFramePr>
        <p:xfrm>
          <a:off x="4491944" y="2930001"/>
          <a:ext cx="741437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91">
                  <a:extLst>
                    <a:ext uri="{9D8B030D-6E8A-4147-A177-3AD203B41FA5}">
                      <a16:colId xmlns:a16="http://schemas.microsoft.com/office/drawing/2014/main" val="1302967870"/>
                    </a:ext>
                  </a:extLst>
                </a:gridCol>
                <a:gridCol w="133259">
                  <a:extLst>
                    <a:ext uri="{9D8B030D-6E8A-4147-A177-3AD203B41FA5}">
                      <a16:colId xmlns:a16="http://schemas.microsoft.com/office/drawing/2014/main" val="1385687004"/>
                    </a:ext>
                  </a:extLst>
                </a:gridCol>
                <a:gridCol w="155301">
                  <a:extLst>
                    <a:ext uri="{9D8B030D-6E8A-4147-A177-3AD203B41FA5}">
                      <a16:colId xmlns:a16="http://schemas.microsoft.com/office/drawing/2014/main" val="4048543580"/>
                    </a:ext>
                  </a:extLst>
                </a:gridCol>
                <a:gridCol w="142276">
                  <a:extLst>
                    <a:ext uri="{9D8B030D-6E8A-4147-A177-3AD203B41FA5}">
                      <a16:colId xmlns:a16="http://schemas.microsoft.com/office/drawing/2014/main" val="1839182598"/>
                    </a:ext>
                  </a:extLst>
                </a:gridCol>
                <a:gridCol w="160310">
                  <a:extLst>
                    <a:ext uri="{9D8B030D-6E8A-4147-A177-3AD203B41FA5}">
                      <a16:colId xmlns:a16="http://schemas.microsoft.com/office/drawing/2014/main" val="4247126687"/>
                    </a:ext>
                  </a:extLst>
                </a:gridCol>
              </a:tblGrid>
              <a:tr h="17406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2609"/>
                  </a:ext>
                </a:extLst>
              </a:tr>
              <a:tr h="17406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119181"/>
                  </a:ext>
                </a:extLst>
              </a:tr>
              <a:tr h="17406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2236"/>
                  </a:ext>
                </a:extLst>
              </a:tr>
              <a:tr h="17406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29202"/>
                  </a:ext>
                </a:extLst>
              </a:tr>
              <a:tr h="17406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7735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BADAC18-3721-AEC9-4954-3C6D2989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74437"/>
              </p:ext>
            </p:extLst>
          </p:nvPr>
        </p:nvGraphicFramePr>
        <p:xfrm>
          <a:off x="4627394" y="4347079"/>
          <a:ext cx="510084" cy="531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70">
                  <a:extLst>
                    <a:ext uri="{9D8B030D-6E8A-4147-A177-3AD203B41FA5}">
                      <a16:colId xmlns:a16="http://schemas.microsoft.com/office/drawing/2014/main" val="640818192"/>
                    </a:ext>
                  </a:extLst>
                </a:gridCol>
                <a:gridCol w="183868">
                  <a:extLst>
                    <a:ext uri="{9D8B030D-6E8A-4147-A177-3AD203B41FA5}">
                      <a16:colId xmlns:a16="http://schemas.microsoft.com/office/drawing/2014/main" val="1362156524"/>
                    </a:ext>
                  </a:extLst>
                </a:gridCol>
                <a:gridCol w="168446">
                  <a:extLst>
                    <a:ext uri="{9D8B030D-6E8A-4147-A177-3AD203B41FA5}">
                      <a16:colId xmlns:a16="http://schemas.microsoft.com/office/drawing/2014/main" val="4224907260"/>
                    </a:ext>
                  </a:extLst>
                </a:gridCol>
              </a:tblGrid>
              <a:tr h="1582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00316"/>
                  </a:ext>
                </a:extLst>
              </a:tr>
              <a:tr h="15821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66790"/>
                  </a:ext>
                </a:extLst>
              </a:tr>
              <a:tr h="15821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65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55ADE0-6C29-23BD-7619-C1B0C6A68EA1}"/>
              </a:ext>
            </a:extLst>
          </p:cNvPr>
          <p:cNvSpPr txBox="1"/>
          <p:nvPr/>
        </p:nvSpPr>
        <p:spPr>
          <a:xfrm>
            <a:off x="5560830" y="1259085"/>
            <a:ext cx="167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Affinity Matrix</a:t>
            </a:r>
          </a:p>
          <a:p>
            <a:r>
              <a:rPr lang="en-US" altLang="ko-KR"/>
              <a:t> 24 x H x 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72B2D-0099-0E4D-9FD6-3CADC59A300A}"/>
              </a:ext>
            </a:extLst>
          </p:cNvPr>
          <p:cNvSpPr txBox="1"/>
          <p:nvPr/>
        </p:nvSpPr>
        <p:spPr>
          <a:xfrm>
            <a:off x="5558213" y="3025781"/>
            <a:ext cx="188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Affinity Matrix</a:t>
            </a:r>
          </a:p>
          <a:p>
            <a:r>
              <a:rPr lang="en-US" altLang="ko-KR"/>
              <a:t> 16 x H x W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7980D-4774-568A-525D-4A7CE0724FFB}"/>
              </a:ext>
            </a:extLst>
          </p:cNvPr>
          <p:cNvSpPr txBox="1"/>
          <p:nvPr/>
        </p:nvSpPr>
        <p:spPr>
          <a:xfrm>
            <a:off x="5558213" y="4331663"/>
            <a:ext cx="188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Affinity Matrix</a:t>
            </a:r>
          </a:p>
          <a:p>
            <a:r>
              <a:rPr lang="en-US" altLang="ko-KR"/>
              <a:t> 8 x H x W</a:t>
            </a:r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71B4E7B-4BD4-4BD8-0CA5-D18B22156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62081"/>
              </p:ext>
            </p:extLst>
          </p:nvPr>
        </p:nvGraphicFramePr>
        <p:xfrm>
          <a:off x="4733867" y="5632022"/>
          <a:ext cx="278962" cy="300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962">
                  <a:extLst>
                    <a:ext uri="{9D8B030D-6E8A-4147-A177-3AD203B41FA5}">
                      <a16:colId xmlns:a16="http://schemas.microsoft.com/office/drawing/2014/main" val="2719026900"/>
                    </a:ext>
                  </a:extLst>
                </a:gridCol>
              </a:tblGrid>
              <a:tr h="30039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607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0133C2F-C748-98EA-8F25-34B0B9830A0D}"/>
              </a:ext>
            </a:extLst>
          </p:cNvPr>
          <p:cNvSpPr txBox="1"/>
          <p:nvPr/>
        </p:nvSpPr>
        <p:spPr>
          <a:xfrm>
            <a:off x="5558213" y="5510012"/>
            <a:ext cx="20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Affinity Matrix</a:t>
            </a:r>
          </a:p>
          <a:p>
            <a:r>
              <a:rPr lang="en-US" altLang="ko-KR"/>
              <a:t> 1 x H x W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F343C4-C954-75D2-BA5D-229DE5A4DF60}"/>
              </a:ext>
            </a:extLst>
          </p:cNvPr>
          <p:cNvCxnSpPr>
            <a:cxnSpLocks/>
          </p:cNvCxnSpPr>
          <p:nvPr/>
        </p:nvCxnSpPr>
        <p:spPr>
          <a:xfrm flipV="1">
            <a:off x="2326585" y="1841301"/>
            <a:ext cx="1738070" cy="138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20A9B3-7CB9-A594-A10C-FCBD525D9A35}"/>
              </a:ext>
            </a:extLst>
          </p:cNvPr>
          <p:cNvCxnSpPr>
            <a:cxnSpLocks/>
          </p:cNvCxnSpPr>
          <p:nvPr/>
        </p:nvCxnSpPr>
        <p:spPr>
          <a:xfrm flipV="1">
            <a:off x="2326585" y="3227663"/>
            <a:ext cx="1419505" cy="21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1BADB9-FE99-FCE0-62CD-88AD8168895C}"/>
              </a:ext>
            </a:extLst>
          </p:cNvPr>
          <p:cNvCxnSpPr>
            <a:cxnSpLocks/>
          </p:cNvCxnSpPr>
          <p:nvPr/>
        </p:nvCxnSpPr>
        <p:spPr>
          <a:xfrm>
            <a:off x="2326585" y="3258281"/>
            <a:ext cx="1419505" cy="1111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543E7CB-69BC-DF96-392C-B9E36A4AA701}"/>
              </a:ext>
            </a:extLst>
          </p:cNvPr>
          <p:cNvCxnSpPr>
            <a:cxnSpLocks/>
          </p:cNvCxnSpPr>
          <p:nvPr/>
        </p:nvCxnSpPr>
        <p:spPr>
          <a:xfrm>
            <a:off x="2322036" y="3258281"/>
            <a:ext cx="1629062" cy="216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64A93-6218-A7AC-BC74-5590702D4C5D}"/>
                  </a:ext>
                </a:extLst>
              </p:cNvPr>
              <p:cNvSpPr txBox="1"/>
              <p:nvPr/>
            </p:nvSpPr>
            <p:spPr>
              <a:xfrm>
                <a:off x="7172979" y="1500321"/>
                <a:ext cx="1639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64A93-6218-A7AC-BC74-5590702D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79" y="1500321"/>
                <a:ext cx="163968" cy="276999"/>
              </a:xfrm>
              <a:prstGeom prst="rect">
                <a:avLst/>
              </a:prstGeom>
              <a:blipFill>
                <a:blip r:embed="rId2"/>
                <a:stretch>
                  <a:fillRect l="-40741" r="-4074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1488829-4710-430F-7A39-478DA2BC8AA0}"/>
              </a:ext>
            </a:extLst>
          </p:cNvPr>
          <p:cNvSpPr txBox="1"/>
          <p:nvPr/>
        </p:nvSpPr>
        <p:spPr>
          <a:xfrm>
            <a:off x="7172668" y="1261410"/>
            <a:ext cx="222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Attention Matrix</a:t>
            </a:r>
          </a:p>
          <a:p>
            <a:pPr algn="ctr"/>
            <a:r>
              <a:rPr lang="en-US" altLang="ko-KR"/>
              <a:t>1 x H x W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4A2D32-C349-A6F6-1FF0-35C68F8DEDB3}"/>
              </a:ext>
            </a:extLst>
          </p:cNvPr>
          <p:cNvSpPr txBox="1"/>
          <p:nvPr/>
        </p:nvSpPr>
        <p:spPr>
          <a:xfrm>
            <a:off x="7218543" y="3028106"/>
            <a:ext cx="188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Attention Matrix</a:t>
            </a:r>
          </a:p>
          <a:p>
            <a:pPr algn="ctr"/>
            <a:r>
              <a:rPr lang="en-US" altLang="ko-KR"/>
              <a:t>1 x H x W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54461B-5ABA-4E9B-D340-0CEC645A036C}"/>
                  </a:ext>
                </a:extLst>
              </p:cNvPr>
              <p:cNvSpPr txBox="1"/>
              <p:nvPr/>
            </p:nvSpPr>
            <p:spPr>
              <a:xfrm>
                <a:off x="7136559" y="3241742"/>
                <a:ext cx="1639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54461B-5ABA-4E9B-D340-0CEC645A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59" y="3241742"/>
                <a:ext cx="163968" cy="276999"/>
              </a:xfrm>
              <a:prstGeom prst="rect">
                <a:avLst/>
              </a:prstGeom>
              <a:blipFill>
                <a:blip r:embed="rId3"/>
                <a:stretch>
                  <a:fillRect l="-40741" r="-40741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47B071C-5ADA-6305-D9AC-FC0CCE9C145F}"/>
              </a:ext>
            </a:extLst>
          </p:cNvPr>
          <p:cNvSpPr txBox="1"/>
          <p:nvPr/>
        </p:nvSpPr>
        <p:spPr>
          <a:xfrm>
            <a:off x="7043830" y="4317548"/>
            <a:ext cx="213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Attention Matrix</a:t>
            </a:r>
          </a:p>
          <a:p>
            <a:pPr algn="ctr"/>
            <a:r>
              <a:rPr lang="en-US" altLang="ko-KR"/>
              <a:t>1 x H x W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D4452E-D31F-CAAD-DDD0-BCE5E035594B}"/>
                  </a:ext>
                </a:extLst>
              </p:cNvPr>
              <p:cNvSpPr txBox="1"/>
              <p:nvPr/>
            </p:nvSpPr>
            <p:spPr>
              <a:xfrm>
                <a:off x="7136559" y="4502215"/>
                <a:ext cx="1639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D4452E-D31F-CAAD-DDD0-BCE5E0355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59" y="4502215"/>
                <a:ext cx="163968" cy="276999"/>
              </a:xfrm>
              <a:prstGeom prst="rect">
                <a:avLst/>
              </a:prstGeom>
              <a:blipFill>
                <a:blip r:embed="rId4"/>
                <a:stretch>
                  <a:fillRect l="-40741" r="-40741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46FA682-A57D-76E1-1BB5-F7623462D63C}"/>
              </a:ext>
            </a:extLst>
          </p:cNvPr>
          <p:cNvSpPr txBox="1"/>
          <p:nvPr/>
        </p:nvSpPr>
        <p:spPr>
          <a:xfrm>
            <a:off x="7043830" y="5507877"/>
            <a:ext cx="20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Attention Matrix</a:t>
            </a:r>
          </a:p>
          <a:p>
            <a:pPr algn="ctr"/>
            <a:r>
              <a:rPr lang="en-US" altLang="ko-KR"/>
              <a:t>1 x H x W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8AD6C-BD7D-D426-F64F-1E3565E7077B}"/>
                  </a:ext>
                </a:extLst>
              </p:cNvPr>
              <p:cNvSpPr txBox="1"/>
              <p:nvPr/>
            </p:nvSpPr>
            <p:spPr>
              <a:xfrm>
                <a:off x="7136559" y="5685526"/>
                <a:ext cx="1639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8AD6C-BD7D-D426-F64F-1E3565E7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59" y="5685526"/>
                <a:ext cx="163968" cy="276999"/>
              </a:xfrm>
              <a:prstGeom prst="rect">
                <a:avLst/>
              </a:prstGeom>
              <a:blipFill>
                <a:blip r:embed="rId5"/>
                <a:stretch>
                  <a:fillRect l="-40741" r="-40741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C0D977C-F3B1-3913-6AEB-56C3D03B0447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9174258" y="1705878"/>
            <a:ext cx="1002603" cy="189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9FAB94E4-E3B8-5058-9A51-FB35514DA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12279"/>
              </p:ext>
            </p:extLst>
          </p:nvPr>
        </p:nvGraphicFramePr>
        <p:xfrm>
          <a:off x="10176861" y="2635546"/>
          <a:ext cx="1815743" cy="1938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04">
                  <a:extLst>
                    <a:ext uri="{9D8B030D-6E8A-4147-A177-3AD203B41FA5}">
                      <a16:colId xmlns:a16="http://schemas.microsoft.com/office/drawing/2014/main" val="3540212892"/>
                    </a:ext>
                  </a:extLst>
                </a:gridCol>
                <a:gridCol w="269965">
                  <a:extLst>
                    <a:ext uri="{9D8B030D-6E8A-4147-A177-3AD203B41FA5}">
                      <a16:colId xmlns:a16="http://schemas.microsoft.com/office/drawing/2014/main" val="2988124829"/>
                    </a:ext>
                  </a:extLst>
                </a:gridCol>
                <a:gridCol w="239368">
                  <a:extLst>
                    <a:ext uri="{9D8B030D-6E8A-4147-A177-3AD203B41FA5}">
                      <a16:colId xmlns:a16="http://schemas.microsoft.com/office/drawing/2014/main" val="2341741395"/>
                    </a:ext>
                  </a:extLst>
                </a:gridCol>
                <a:gridCol w="278963">
                  <a:extLst>
                    <a:ext uri="{9D8B030D-6E8A-4147-A177-3AD203B41FA5}">
                      <a16:colId xmlns:a16="http://schemas.microsoft.com/office/drawing/2014/main" val="2266616879"/>
                    </a:ext>
                  </a:extLst>
                </a:gridCol>
                <a:gridCol w="255566">
                  <a:extLst>
                    <a:ext uri="{9D8B030D-6E8A-4147-A177-3AD203B41FA5}">
                      <a16:colId xmlns:a16="http://schemas.microsoft.com/office/drawing/2014/main" val="3307404855"/>
                    </a:ext>
                  </a:extLst>
                </a:gridCol>
                <a:gridCol w="287962">
                  <a:extLst>
                    <a:ext uri="{9D8B030D-6E8A-4147-A177-3AD203B41FA5}">
                      <a16:colId xmlns:a16="http://schemas.microsoft.com/office/drawing/2014/main" val="3183982526"/>
                    </a:ext>
                  </a:extLst>
                </a:gridCol>
                <a:gridCol w="244315">
                  <a:extLst>
                    <a:ext uri="{9D8B030D-6E8A-4147-A177-3AD203B41FA5}">
                      <a16:colId xmlns:a16="http://schemas.microsoft.com/office/drawing/2014/main" val="515820704"/>
                    </a:ext>
                  </a:extLst>
                </a:gridCol>
              </a:tblGrid>
              <a:tr h="26923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24191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69768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06738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13308"/>
                  </a:ext>
                </a:extLst>
              </a:tr>
              <a:tr h="29129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kern="120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89936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2806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21745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8D47CCC-FEC5-7551-DFDC-5C76C6FA7DBA}"/>
              </a:ext>
            </a:extLst>
          </p:cNvPr>
          <p:cNvSpPr txBox="1"/>
          <p:nvPr/>
        </p:nvSpPr>
        <p:spPr>
          <a:xfrm>
            <a:off x="9959820" y="4701948"/>
            <a:ext cx="22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New Affinity Matrix</a:t>
            </a:r>
          </a:p>
          <a:p>
            <a:r>
              <a:rPr lang="en-US" altLang="ko-KR"/>
              <a:t>      7 x 7 x H x W</a:t>
            </a:r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922ABF8-3F1A-3858-545E-1658CE46A8A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714650" y="3480887"/>
            <a:ext cx="1462211" cy="12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6F5A95-4D11-49F4-A7AB-70051BDAAFBC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8853686" y="3605020"/>
            <a:ext cx="1323175" cy="105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E7D9F88-1F93-7603-5AAB-2353F7F5158A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8773629" y="3605020"/>
            <a:ext cx="1403232" cy="2349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5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DYSPN?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94625-FABF-9E21-FF56-55CCB2B67339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Lin et al. “Dynamic Spatial Propagation Network  for Depth Completion”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F2DD3-06CD-7A4C-06F8-AB161A02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07" y="2015101"/>
            <a:ext cx="7332492" cy="4413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4701FF-2CE0-39A6-452C-5DAD338211D9}"/>
                  </a:ext>
                </a:extLst>
              </p:cNvPr>
              <p:cNvSpPr txBox="1"/>
              <p:nvPr/>
            </p:nvSpPr>
            <p:spPr>
              <a:xfrm>
                <a:off x="891404" y="1000598"/>
                <a:ext cx="5963646" cy="134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/>
                  <a:t>: t-time propagated segmentation value on pixel (i, j) 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/>
                  <a:t>: affinity between (i, j) and (a,b)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/>
                  <a:t>: t-iteration attention on i,j pixel</a:t>
                </a:r>
                <a:endParaRPr lang="en-US" altLang="ko-KR" dirty="0"/>
              </a:p>
              <a:p>
                <a:r>
                  <a:rPr lang="en-US" altLang="ko-KR"/>
                  <a:t>(a,b): Neighborhood of (i, j)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4701FF-2CE0-39A6-452C-5DAD33821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4" y="1000598"/>
                <a:ext cx="5963646" cy="1340432"/>
              </a:xfrm>
              <a:prstGeom prst="rect">
                <a:avLst/>
              </a:prstGeom>
              <a:blipFill>
                <a:blip r:embed="rId3"/>
                <a:stretch>
                  <a:fillRect l="-817" t="-2273"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9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PA3: Implement DYSPN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BA0439-18A0-5C06-C86C-3462BA9F5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9"/>
          <a:stretch/>
        </p:blipFill>
        <p:spPr>
          <a:xfrm>
            <a:off x="232407" y="3618886"/>
            <a:ext cx="2798769" cy="19863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4A56A6-3CB4-96DC-6366-CDBA84BB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803" y="2602098"/>
            <a:ext cx="2943956" cy="20335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8F9175-D18D-0D35-6FA1-811F87BB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34" y="1452974"/>
            <a:ext cx="2745541" cy="1888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98A81-8AEE-A4AA-168D-DA01F0FCEBDD}"/>
              </a:ext>
            </a:extLst>
          </p:cNvPr>
          <p:cNvSpPr txBox="1"/>
          <p:nvPr/>
        </p:nvSpPr>
        <p:spPr>
          <a:xfrm>
            <a:off x="1086225" y="3312411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B1E3F-ED30-1595-03B5-C0394CB88042}"/>
              </a:ext>
            </a:extLst>
          </p:cNvPr>
          <p:cNvSpPr txBox="1"/>
          <p:nvPr/>
        </p:nvSpPr>
        <p:spPr>
          <a:xfrm>
            <a:off x="1085922" y="5484515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8E81D-9BAC-2A3B-D9C5-F4307CC64227}"/>
              </a:ext>
            </a:extLst>
          </p:cNvPr>
          <p:cNvSpPr txBox="1"/>
          <p:nvPr/>
        </p:nvSpPr>
        <p:spPr>
          <a:xfrm>
            <a:off x="10108964" y="4738002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x</a:t>
            </a:r>
            <a:r>
              <a:rPr lang="ko-KR" altLang="en-US"/>
              <a:t> </a:t>
            </a:r>
            <a:r>
              <a:rPr lang="en-US" altLang="ko-KR"/>
              <a:t>H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W</a:t>
            </a:r>
            <a:endParaRPr lang="ko-KR" altLang="en-US"/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54924CE8-360B-23ED-2AB2-2828A2560463}"/>
              </a:ext>
            </a:extLst>
          </p:cNvPr>
          <p:cNvSpPr/>
          <p:nvPr/>
        </p:nvSpPr>
        <p:spPr>
          <a:xfrm>
            <a:off x="3088666" y="2367236"/>
            <a:ext cx="985192" cy="2370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D62C46-E52C-B754-DC62-4877C8682C62}"/>
              </a:ext>
            </a:extLst>
          </p:cNvPr>
          <p:cNvCxnSpPr>
            <a:cxnSpLocks/>
          </p:cNvCxnSpPr>
          <p:nvPr/>
        </p:nvCxnSpPr>
        <p:spPr>
          <a:xfrm>
            <a:off x="4073858" y="3543236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4DA4E-BD8D-EB13-508F-6F96C3454134}"/>
              </a:ext>
            </a:extLst>
          </p:cNvPr>
          <p:cNvSpPr txBox="1"/>
          <p:nvPr/>
        </p:nvSpPr>
        <p:spPr>
          <a:xfrm>
            <a:off x="4097973" y="3175020"/>
            <a:ext cx="189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UNet</a:t>
            </a:r>
            <a:endParaRPr lang="ko-KR" altLang="en-US" sz="4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8ACC93-42A4-76A3-57C5-FC4168FBC544}"/>
              </a:ext>
            </a:extLst>
          </p:cNvPr>
          <p:cNvCxnSpPr>
            <a:cxnSpLocks/>
          </p:cNvCxnSpPr>
          <p:nvPr/>
        </p:nvCxnSpPr>
        <p:spPr>
          <a:xfrm>
            <a:off x="5712047" y="3882906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D757E8A-1302-3EDF-DF30-41B7AFEC47AD}"/>
              </a:ext>
            </a:extLst>
          </p:cNvPr>
          <p:cNvCxnSpPr>
            <a:cxnSpLocks/>
          </p:cNvCxnSpPr>
          <p:nvPr/>
        </p:nvCxnSpPr>
        <p:spPr>
          <a:xfrm flipV="1">
            <a:off x="3044575" y="4259618"/>
            <a:ext cx="5509650" cy="8699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3E72D2-2C25-402F-DA2B-7B7136468370}"/>
              </a:ext>
            </a:extLst>
          </p:cNvPr>
          <p:cNvSpPr txBox="1"/>
          <p:nvPr/>
        </p:nvSpPr>
        <p:spPr>
          <a:xfrm>
            <a:off x="6284398" y="3599243"/>
            <a:ext cx="226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Affinity</a:t>
            </a:r>
            <a:endParaRPr lang="ko-KR" altLang="en-US" sz="40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A4D689-D74A-C8D5-D8EC-3A1DCD4A325A}"/>
              </a:ext>
            </a:extLst>
          </p:cNvPr>
          <p:cNvCxnSpPr>
            <a:cxnSpLocks/>
          </p:cNvCxnSpPr>
          <p:nvPr/>
        </p:nvCxnSpPr>
        <p:spPr>
          <a:xfrm>
            <a:off x="5712047" y="3309798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557015-D8FB-F76D-0A62-4C7FBA5076A6}"/>
              </a:ext>
            </a:extLst>
          </p:cNvPr>
          <p:cNvSpPr txBox="1"/>
          <p:nvPr/>
        </p:nvSpPr>
        <p:spPr>
          <a:xfrm>
            <a:off x="6025350" y="2724076"/>
            <a:ext cx="255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Attention</a:t>
            </a:r>
            <a:endParaRPr lang="ko-KR" altLang="en-US" sz="4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F65858-11BC-37B3-5C61-ED6B0029B70E}"/>
              </a:ext>
            </a:extLst>
          </p:cNvPr>
          <p:cNvSpPr txBox="1"/>
          <p:nvPr/>
        </p:nvSpPr>
        <p:spPr>
          <a:xfrm>
            <a:off x="6582262" y="4216698"/>
            <a:ext cx="143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49 x</a:t>
            </a:r>
            <a:r>
              <a:rPr lang="ko-KR" altLang="en-US" sz="1000"/>
              <a:t> </a:t>
            </a:r>
            <a:r>
              <a:rPr lang="en-US" altLang="ko-KR" sz="1000"/>
              <a:t>H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 </a:t>
            </a:r>
            <a:r>
              <a:rPr lang="en-US" altLang="ko-KR" sz="1000"/>
              <a:t>W (7x7 kernel)</a:t>
            </a:r>
            <a:endParaRPr lang="ko-KR" alt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FC590D-1FA6-3E7F-9F1A-517B00BC2FBA}"/>
              </a:ext>
            </a:extLst>
          </p:cNvPr>
          <p:cNvSpPr txBox="1"/>
          <p:nvPr/>
        </p:nvSpPr>
        <p:spPr>
          <a:xfrm>
            <a:off x="6484030" y="3312932"/>
            <a:ext cx="162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6 x 4 x</a:t>
            </a:r>
            <a:r>
              <a:rPr lang="ko-KR" altLang="en-US" sz="1000"/>
              <a:t> </a:t>
            </a:r>
            <a:r>
              <a:rPr lang="en-US" altLang="ko-KR" sz="1000"/>
              <a:t>H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 </a:t>
            </a:r>
            <a:r>
              <a:rPr lang="en-US" altLang="ko-KR" sz="1000"/>
              <a:t>W (6 iteration)</a:t>
            </a:r>
            <a:endParaRPr lang="ko-KR" altLang="en-US" sz="10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1E96F8-DA75-A725-17CF-DEAF3B342940}"/>
              </a:ext>
            </a:extLst>
          </p:cNvPr>
          <p:cNvCxnSpPr>
            <a:cxnSpLocks/>
          </p:cNvCxnSpPr>
          <p:nvPr/>
        </p:nvCxnSpPr>
        <p:spPr>
          <a:xfrm>
            <a:off x="8003123" y="4054935"/>
            <a:ext cx="498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C5E96A2-BAF5-53FA-FD23-9CA8FBBF09FB}"/>
              </a:ext>
            </a:extLst>
          </p:cNvPr>
          <p:cNvCxnSpPr>
            <a:cxnSpLocks/>
          </p:cNvCxnSpPr>
          <p:nvPr/>
        </p:nvCxnSpPr>
        <p:spPr>
          <a:xfrm>
            <a:off x="8283753" y="3250027"/>
            <a:ext cx="294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5F6499-4D46-ADC9-CA22-6DB49C371227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Lin et al. “Dynamic Spatial Propagation Network  for Depth Completion”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8DAC7-DB4E-CD2F-D4ED-910810A19BF3}"/>
              </a:ext>
            </a:extLst>
          </p:cNvPr>
          <p:cNvSpPr txBox="1"/>
          <p:nvPr/>
        </p:nvSpPr>
        <p:spPr>
          <a:xfrm>
            <a:off x="8403168" y="1967569"/>
            <a:ext cx="8314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DY</a:t>
            </a:r>
            <a:br>
              <a:rPr lang="en-US" altLang="ko-KR" sz="4000"/>
            </a:br>
            <a:r>
              <a:rPr lang="en-US" altLang="ko-KR" sz="4000"/>
              <a:t>S</a:t>
            </a:r>
          </a:p>
          <a:p>
            <a:pPr algn="ctr"/>
            <a:r>
              <a:rPr lang="en-US" altLang="ko-KR" sz="4000"/>
              <a:t>P</a:t>
            </a:r>
          </a:p>
          <a:p>
            <a:pPr algn="ctr"/>
            <a:r>
              <a:rPr lang="en-US" altLang="ko-KR" sz="4000"/>
              <a:t>N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60642907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82C9D80-C626-E2CC-A145-9417ED8402AD}"/>
              </a:ext>
            </a:extLst>
          </p:cNvPr>
          <p:cNvSpPr txBox="1"/>
          <p:nvPr/>
        </p:nvSpPr>
        <p:spPr>
          <a:xfrm>
            <a:off x="705829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PA3: Implement DYSPN – Attention  </a:t>
            </a:r>
            <a:endParaRPr lang="en-US" altLang="ko-KR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2D134-648F-99C4-5863-D07B547E7A91}"/>
              </a:ext>
            </a:extLst>
          </p:cNvPr>
          <p:cNvSpPr txBox="1"/>
          <p:nvPr/>
        </p:nvSpPr>
        <p:spPr>
          <a:xfrm>
            <a:off x="3359860" y="2294761"/>
            <a:ext cx="4074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Attention: </a:t>
            </a:r>
          </a:p>
          <a:p>
            <a:pPr algn="ctr"/>
            <a:r>
              <a:rPr lang="en-US" altLang="ko-KR" sz="4000"/>
              <a:t>Iter x 4 x H x W </a:t>
            </a:r>
            <a:endParaRPr lang="ko-KR" alt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940B-91E1-8E00-EFF0-C316A84BE574}"/>
              </a:ext>
            </a:extLst>
          </p:cNvPr>
          <p:cNvSpPr txBox="1"/>
          <p:nvPr/>
        </p:nvSpPr>
        <p:spPr>
          <a:xfrm>
            <a:off x="1290229" y="4469683"/>
            <a:ext cx="8956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Attention varies from iteration to iteration.</a:t>
            </a:r>
          </a:p>
          <a:p>
            <a:pPr algn="ctr"/>
            <a:r>
              <a:rPr lang="en-US" altLang="ko-KR" sz="4000"/>
              <a:t>(0 ~ 1 Values)</a:t>
            </a:r>
          </a:p>
          <a:p>
            <a:pPr algn="ctr"/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68631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82C9D80-C626-E2CC-A145-9417ED8402AD}"/>
              </a:ext>
            </a:extLst>
          </p:cNvPr>
          <p:cNvSpPr txBox="1"/>
          <p:nvPr/>
        </p:nvSpPr>
        <p:spPr>
          <a:xfrm>
            <a:off x="705829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What I Give you </a:t>
            </a:r>
            <a:endParaRPr lang="en-US" altLang="ko-KR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E06CF9-1EBC-A183-8F7A-4E4465C3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98"/>
            <a:ext cx="10515600" cy="5659970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endParaRPr lang="en-US" altLang="ko-KR" sz="3000" b="0" i="0" dirty="0">
              <a:effectLst/>
              <a:latin typeface="+mj-lt"/>
            </a:endParaRPr>
          </a:p>
          <a:p>
            <a:pPr marL="0" indent="0" algn="l">
              <a:buNone/>
            </a:pPr>
            <a:endParaRPr lang="en-US" altLang="ko-KR" sz="3000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3000" b="0" i="0" dirty="0">
                <a:effectLst/>
                <a:latin typeface="+mj-lt"/>
              </a:rPr>
              <a:t> Dataset – </a:t>
            </a:r>
            <a:r>
              <a:rPr lang="en-US" altLang="ko-KR" sz="3000" b="0" i="0" dirty="0" err="1">
                <a:effectLst/>
                <a:latin typeface="+mj-lt"/>
              </a:rPr>
              <a:t>SimpleOxfordPetDataset</a:t>
            </a:r>
            <a:endParaRPr lang="en-US" altLang="ko-KR" sz="3000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altLang="ko-KR" sz="3000" dirty="0">
              <a:latin typeface="+mj-lt"/>
            </a:endParaRPr>
          </a:p>
          <a:p>
            <a:pPr marL="0" indent="0" algn="l">
              <a:buNone/>
            </a:pPr>
            <a:endParaRPr lang="en-US" altLang="ko-KR" sz="3000" dirty="0">
              <a:latin typeface="+mj-lt"/>
            </a:endParaRPr>
          </a:p>
          <a:p>
            <a:pPr marL="0" indent="0" algn="l">
              <a:buNone/>
            </a:pPr>
            <a:r>
              <a:rPr lang="en-US" altLang="ko-KR" sz="3000" dirty="0">
                <a:latin typeface="+mj-lt"/>
              </a:rPr>
              <a:t>2. Train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code</a:t>
            </a:r>
          </a:p>
          <a:p>
            <a:pPr marL="0" indent="0" algn="l">
              <a:buNone/>
            </a:pPr>
            <a:endParaRPr lang="en-US" altLang="ko-KR" sz="3000" dirty="0">
              <a:latin typeface="+mj-lt"/>
            </a:endParaRPr>
          </a:p>
          <a:p>
            <a:pPr marL="0" indent="0" algn="l">
              <a:buNone/>
            </a:pPr>
            <a:endParaRPr lang="en-US" altLang="ko-KR" sz="3000" dirty="0">
              <a:latin typeface="+mj-lt"/>
            </a:endParaRPr>
          </a:p>
          <a:p>
            <a:pPr marL="0" indent="0" algn="l">
              <a:buNone/>
            </a:pPr>
            <a:r>
              <a:rPr lang="en-US" altLang="ko-KR" sz="3000" dirty="0">
                <a:latin typeface="+mj-lt"/>
              </a:rPr>
              <a:t>3. CSPN pseudo code </a:t>
            </a:r>
          </a:p>
          <a:p>
            <a:pPr marL="0" indent="0" algn="l">
              <a:buNone/>
            </a:pP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br>
              <a:rPr lang="en-US" altLang="ko-KR" sz="3000" dirty="0">
                <a:latin typeface="+mj-lt"/>
              </a:rPr>
            </a:br>
            <a:endParaRPr lang="ko-KR" altLang="en-US" sz="3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CA22E9-79ED-4B18-DD07-86A8C36649B6}"/>
              </a:ext>
            </a:extLst>
          </p:cNvPr>
          <p:cNvGrpSpPr/>
          <p:nvPr/>
        </p:nvGrpSpPr>
        <p:grpSpPr>
          <a:xfrm>
            <a:off x="7215873" y="1956001"/>
            <a:ext cx="2990369" cy="1744849"/>
            <a:chOff x="7268968" y="1336568"/>
            <a:chExt cx="2990369" cy="17448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30C353-A25E-2BA9-B70F-FE653EECC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40" t="11891" r="58602" b="71175"/>
            <a:stretch/>
          </p:blipFill>
          <p:spPr>
            <a:xfrm>
              <a:off x="7268968" y="1336568"/>
              <a:ext cx="2990369" cy="13298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A9A49E-04F4-B722-942C-DC0D17E32DAD}"/>
                </a:ext>
              </a:extLst>
            </p:cNvPr>
            <p:cNvSpPr txBox="1"/>
            <p:nvPr/>
          </p:nvSpPr>
          <p:spPr>
            <a:xfrm>
              <a:off x="7428260" y="2712085"/>
              <a:ext cx="104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8C10CD-D87F-1795-B2F4-D2888258F444}"/>
                </a:ext>
              </a:extLst>
            </p:cNvPr>
            <p:cNvSpPr txBox="1"/>
            <p:nvPr/>
          </p:nvSpPr>
          <p:spPr>
            <a:xfrm>
              <a:off x="9103369" y="2712085"/>
              <a:ext cx="104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GT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06109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82C9D80-C626-E2CC-A145-9417ED8402AD}"/>
              </a:ext>
            </a:extLst>
          </p:cNvPr>
          <p:cNvSpPr txBox="1"/>
          <p:nvPr/>
        </p:nvSpPr>
        <p:spPr>
          <a:xfrm>
            <a:off x="705829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What I Give you </a:t>
            </a:r>
            <a:endParaRPr lang="en-US" altLang="ko-KR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FCF12-BB6D-662B-BDC3-BFBD86A77E7A}"/>
              </a:ext>
            </a:extLst>
          </p:cNvPr>
          <p:cNvSpPr txBox="1"/>
          <p:nvPr/>
        </p:nvSpPr>
        <p:spPr>
          <a:xfrm>
            <a:off x="1062129" y="1013312"/>
            <a:ext cx="94079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CSPN()</a:t>
            </a:r>
          </a:p>
          <a:p>
            <a:endParaRPr lang="en-US" altLang="ko-KR" dirty="0"/>
          </a:p>
          <a:p>
            <a:r>
              <a:rPr lang="en-US" altLang="ko-KR" dirty="0"/>
              <a:t>	def 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r>
              <a:rPr lang="en-US" altLang="ko-KR" dirty="0"/>
              <a:t>		pass</a:t>
            </a:r>
          </a:p>
          <a:p>
            <a:r>
              <a:rPr lang="en-US" altLang="ko-KR" dirty="0"/>
              <a:t>	# affinity: b, 9, h, w (sum to 1 in dimension 1)</a:t>
            </a:r>
          </a:p>
          <a:p>
            <a:r>
              <a:rPr lang="en-US" altLang="ko-KR" dirty="0"/>
              <a:t>	# </a:t>
            </a:r>
            <a:r>
              <a:rPr lang="en-US" altLang="ko-KR" dirty="0" err="1"/>
              <a:t>current_segmentation</a:t>
            </a:r>
            <a:r>
              <a:rPr lang="en-US" altLang="ko-KR" dirty="0"/>
              <a:t>: b, 1, h, w</a:t>
            </a:r>
          </a:p>
          <a:p>
            <a:r>
              <a:rPr lang="en-US" altLang="ko-KR" dirty="0"/>
              <a:t>	# </a:t>
            </a:r>
            <a:r>
              <a:rPr lang="en-US" altLang="ko-KR" dirty="0" err="1"/>
              <a:t>coarse_segmentation</a:t>
            </a:r>
            <a:r>
              <a:rPr lang="en-US" altLang="ko-KR" dirty="0"/>
              <a:t>: b, 1, h, w</a:t>
            </a:r>
          </a:p>
          <a:p>
            <a:endParaRPr lang="en-US" altLang="ko-KR" dirty="0"/>
          </a:p>
          <a:p>
            <a:r>
              <a:rPr lang="en-US" altLang="ko-KR" dirty="0"/>
              <a:t>	def forward(affinity, </a:t>
            </a:r>
            <a:r>
              <a:rPr lang="en-US" altLang="ko-KR" dirty="0" err="1"/>
              <a:t>current_segmentation</a:t>
            </a:r>
            <a:r>
              <a:rPr lang="en-US" altLang="ko-KR" dirty="0"/>
              <a:t>, </a:t>
            </a:r>
            <a:r>
              <a:rPr lang="en-US" altLang="ko-KR" dirty="0" err="1"/>
              <a:t>coarse_segmentation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#unfold </a:t>
            </a:r>
            <a:r>
              <a:rPr lang="en-US" altLang="ko-KR" dirty="0" err="1"/>
              <a:t>current_segmentation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current_segmentation_unfold</a:t>
            </a:r>
            <a:r>
              <a:rPr lang="en-US" altLang="ko-KR" dirty="0"/>
              <a:t> = unfold(</a:t>
            </a:r>
            <a:r>
              <a:rPr lang="en-US" altLang="ko-KR" dirty="0" err="1"/>
              <a:t>current_segmentation</a:t>
            </a:r>
            <a:r>
              <a:rPr lang="en-US" altLang="ko-KR" dirty="0"/>
              <a:t>) # b</a:t>
            </a:r>
            <a:r>
              <a:rPr lang="en-US" altLang="ko-KR"/>
              <a:t>, 9, h</a:t>
            </a:r>
            <a:r>
              <a:rPr lang="ko-KR" altLang="en-US"/>
              <a:t>*</a:t>
            </a:r>
            <a:r>
              <a:rPr lang="en-US" altLang="ko-KR"/>
              <a:t>w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#replace </a:t>
            </a:r>
            <a:r>
              <a:rPr lang="en-US" altLang="ko-KR" dirty="0" err="1"/>
              <a:t>coarse_segmentation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current_segmentation</a:t>
            </a:r>
            <a:r>
              <a:rPr lang="en-US" altLang="ko-KR" dirty="0"/>
              <a:t>[x] = </a:t>
            </a:r>
            <a:r>
              <a:rPr lang="en-US" altLang="ko-KR" dirty="0" err="1"/>
              <a:t>coarse_segmentation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#sum </a:t>
            </a:r>
          </a:p>
          <a:p>
            <a:r>
              <a:rPr lang="en-US" altLang="ko-KR" dirty="0"/>
              <a:t>		output = </a:t>
            </a:r>
            <a:r>
              <a:rPr lang="en-US" altLang="ko-KR" dirty="0" err="1"/>
              <a:t>current_segmentation_unfold</a:t>
            </a:r>
            <a:r>
              <a:rPr lang="en-US" altLang="ko-KR" dirty="0"/>
              <a:t>  </a:t>
            </a:r>
            <a:r>
              <a:rPr lang="en-US" altLang="ko-KR"/>
              <a:t>* affinity </a:t>
            </a:r>
            <a:r>
              <a:rPr lang="en-US" altLang="ko-KR" dirty="0"/>
              <a:t># b</a:t>
            </a:r>
            <a:r>
              <a:rPr lang="en-US" altLang="ko-KR"/>
              <a:t>, 9 , h</a:t>
            </a:r>
            <a:r>
              <a:rPr lang="ko-KR" altLang="en-US"/>
              <a:t>*</a:t>
            </a:r>
            <a:r>
              <a:rPr lang="en-US" altLang="ko-KR"/>
              <a:t>w</a:t>
            </a:r>
          </a:p>
          <a:p>
            <a:r>
              <a:rPr lang="en-US" altLang="ko-KR"/>
              <a:t>		output = sum_properly(output)</a:t>
            </a:r>
          </a:p>
          <a:p>
            <a:r>
              <a:rPr lang="en-US" altLang="ko-KR" dirty="0"/>
              <a:t>		return output # b, 1, h, w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9115428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82C9D80-C626-E2CC-A145-9417ED8402AD}"/>
              </a:ext>
            </a:extLst>
          </p:cNvPr>
          <p:cNvSpPr txBox="1"/>
          <p:nvPr/>
        </p:nvSpPr>
        <p:spPr>
          <a:xfrm>
            <a:off x="705829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What I Give you </a:t>
            </a:r>
            <a:endParaRPr lang="en-US" altLang="ko-KR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FCF12-BB6D-662B-BDC3-BFBD86A77E7A}"/>
              </a:ext>
            </a:extLst>
          </p:cNvPr>
          <p:cNvSpPr txBox="1"/>
          <p:nvPr/>
        </p:nvSpPr>
        <p:spPr>
          <a:xfrm>
            <a:off x="1079827" y="2098793"/>
            <a:ext cx="9407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Affinity = </a:t>
            </a:r>
            <a:r>
              <a:rPr lang="en-US" altLang="ko-KR" dirty="0" err="1"/>
              <a:t>Unet</a:t>
            </a:r>
            <a:r>
              <a:rPr lang="en-US" altLang="ko-KR" dirty="0"/>
              <a:t>(RGB, </a:t>
            </a:r>
            <a:r>
              <a:rPr lang="en-US" altLang="ko-KR" dirty="0" err="1"/>
              <a:t>Coarse_segmentation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Current_segmentation</a:t>
            </a:r>
            <a:r>
              <a:rPr lang="en-US" altLang="ko-KR" dirty="0"/>
              <a:t> = </a:t>
            </a:r>
            <a:r>
              <a:rPr lang="en-US" altLang="ko-KR" dirty="0" err="1"/>
              <a:t>Coarse_segmentation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iteration(N):</a:t>
            </a:r>
          </a:p>
          <a:p>
            <a:r>
              <a:rPr lang="en-US" altLang="ko-KR" dirty="0"/>
              <a:t>	 </a:t>
            </a:r>
            <a:r>
              <a:rPr lang="en-US" altLang="ko-KR" dirty="0" err="1"/>
              <a:t>Current_segmentation</a:t>
            </a:r>
            <a:r>
              <a:rPr lang="en-US" altLang="ko-KR" dirty="0"/>
              <a:t>  = CSPN(Affinity, </a:t>
            </a:r>
            <a:r>
              <a:rPr lang="en-US" altLang="ko-KR" dirty="0" err="1"/>
              <a:t>Current_segmentation</a:t>
            </a:r>
            <a:r>
              <a:rPr lang="en-US" altLang="ko-KR" dirty="0"/>
              <a:t>, </a:t>
            </a:r>
            <a:r>
              <a:rPr lang="en-US" altLang="ko-KR" dirty="0" err="1"/>
              <a:t>Coarse_segmentation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Current_segmentation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971497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91CE-CA4B-65A4-6510-5A17DDD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1881043"/>
            <a:ext cx="10361581" cy="4159896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+mj-lt"/>
              </a:rPr>
              <a:t> Implement any </a:t>
            </a:r>
            <a:r>
              <a:rPr lang="en-US" altLang="ko-KR" b="0" i="0" dirty="0" err="1">
                <a:effectLst/>
                <a:latin typeface="+mj-lt"/>
              </a:rPr>
              <a:t>Unet</a:t>
            </a:r>
            <a:r>
              <a:rPr lang="en-US" altLang="ko-KR" b="0" i="0" dirty="0">
                <a:effectLst/>
                <a:latin typeface="+mj-lt"/>
              </a:rPr>
              <a:t> network</a:t>
            </a:r>
            <a:r>
              <a:rPr lang="en-US" altLang="ko-KR" dirty="0">
                <a:latin typeface="+mj-lt"/>
              </a:rPr>
              <a:t> 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altLang="ko-KR" dirty="0">
                <a:latin typeface="+mj-lt"/>
              </a:rPr>
              <a:t> Get coarse segmentation</a:t>
            </a:r>
            <a:endParaRPr lang="en-US" altLang="ko-KR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Implement CSPN based on pseudo code to obtain refined segmentation (Only affinity)</a:t>
            </a:r>
          </a:p>
          <a:p>
            <a:pPr marL="0" indent="0" algn="l">
              <a:buNone/>
            </a:pPr>
            <a:endParaRPr lang="en-US" altLang="ko-KR" dirty="0">
              <a:latin typeface="+mj-lt"/>
            </a:endParaRPr>
          </a:p>
          <a:p>
            <a:pPr marL="0" indent="0" algn="l">
              <a:buNone/>
            </a:pPr>
            <a:r>
              <a:rPr lang="en-US" altLang="ko-KR" dirty="0">
                <a:latin typeface="+mj-lt"/>
              </a:rPr>
              <a:t>4. Implement DYSPN to obtain refined segmentation (Affinity and attention)</a:t>
            </a:r>
          </a:p>
          <a:p>
            <a:pPr algn="l">
              <a:buFont typeface="+mj-lt"/>
              <a:buAutoNum type="arabicPeriod"/>
            </a:pPr>
            <a:endParaRPr lang="en-US" altLang="ko-KR" dirty="0">
              <a:latin typeface="+mj-lt"/>
            </a:endParaRPr>
          </a:p>
          <a:p>
            <a:pPr marL="0" indent="0" algn="l">
              <a:buNone/>
            </a:pPr>
            <a:r>
              <a:rPr lang="en-US" altLang="ko-KR" dirty="0">
                <a:latin typeface="+mj-lt"/>
              </a:rPr>
              <a:t>5. Visualize all results (iteration results, final segmentation, attention)</a:t>
            </a:r>
          </a:p>
          <a:p>
            <a:pPr marL="0" indent="0" algn="l">
              <a:buNone/>
            </a:pPr>
            <a:br>
              <a:rPr lang="en-US" altLang="ko-KR" dirty="0">
                <a:latin typeface="+mj-lt"/>
              </a:rPr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</a:t>
            </a:r>
            <a:r>
              <a:rPr lang="en-US" altLang="ko-KR" sz="4400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you have to do</a:t>
            </a:r>
          </a:p>
        </p:txBody>
      </p:sp>
    </p:spTree>
    <p:extLst>
      <p:ext uri="{BB962C8B-B14F-4D97-AF65-F5344CB8AC3E}">
        <p14:creationId xmlns:p14="http://schemas.microsoft.com/office/powerpoint/2010/main" val="39659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91CE-CA4B-65A4-6510-5A17DDD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9" y="1012833"/>
            <a:ext cx="10361581" cy="415989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+mj-lt"/>
              </a:rPr>
              <a:t> Implement </a:t>
            </a:r>
            <a:r>
              <a:rPr lang="en-US" altLang="ko-KR" b="1" i="0" dirty="0">
                <a:effectLst/>
                <a:latin typeface="+mj-lt"/>
              </a:rPr>
              <a:t>any </a:t>
            </a:r>
            <a:r>
              <a:rPr lang="en-US" altLang="ko-KR" b="1" i="0" dirty="0" err="1">
                <a:effectLst/>
                <a:latin typeface="+mj-lt"/>
              </a:rPr>
              <a:t>Unet</a:t>
            </a:r>
            <a:r>
              <a:rPr lang="en-US" altLang="ko-KR" b="1" i="0" dirty="0">
                <a:effectLst/>
                <a:latin typeface="+mj-lt"/>
              </a:rPr>
              <a:t> </a:t>
            </a:r>
            <a:r>
              <a:rPr lang="en-US" altLang="ko-KR" b="0" i="0" dirty="0">
                <a:effectLst/>
                <a:latin typeface="+mj-lt"/>
              </a:rPr>
              <a:t>network 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+mj-lt"/>
              </a:rPr>
              <a:t> Get coarse </a:t>
            </a:r>
            <a:r>
              <a:rPr lang="en-US" altLang="ko-KR" b="0" i="0" dirty="0" err="1">
                <a:effectLst/>
                <a:latin typeface="+mj-lt"/>
              </a:rPr>
              <a:t>segmentaion</a:t>
            </a:r>
            <a:r>
              <a:rPr lang="en-US" altLang="ko-KR" dirty="0">
                <a:latin typeface="+mj-lt"/>
              </a:rPr>
              <a:t> 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effectLst/>
              <a:latin typeface="+mj-lt"/>
            </a:endParaRPr>
          </a:p>
          <a:p>
            <a:pPr marL="0" indent="0" algn="l">
              <a:buNone/>
            </a:pPr>
            <a:br>
              <a:rPr lang="en-US" altLang="ko-KR" dirty="0">
                <a:latin typeface="+mj-lt"/>
              </a:rPr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</a:t>
            </a:r>
            <a:r>
              <a:rPr lang="en-US" altLang="ko-KR" sz="4400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you have to do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15BD30-8028-BB3A-3591-9C151F5F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98" y="2327150"/>
            <a:ext cx="6440451" cy="411530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4F5E57E-C51E-7BFE-29D8-7A96A61B5061}"/>
              </a:ext>
            </a:extLst>
          </p:cNvPr>
          <p:cNvGrpSpPr/>
          <p:nvPr/>
        </p:nvGrpSpPr>
        <p:grpSpPr>
          <a:xfrm>
            <a:off x="1749795" y="2556575"/>
            <a:ext cx="1412259" cy="1744849"/>
            <a:chOff x="7268968" y="1336568"/>
            <a:chExt cx="1412259" cy="174484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8ED3A61-EA99-7E3C-15D2-CB546AFFB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40" t="11891" r="73673" b="71175"/>
            <a:stretch/>
          </p:blipFill>
          <p:spPr>
            <a:xfrm>
              <a:off x="7268968" y="1336568"/>
              <a:ext cx="1412259" cy="13298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3BE05-A7C9-AA45-7447-E6433E85FF97}"/>
                </a:ext>
              </a:extLst>
            </p:cNvPr>
            <p:cNvSpPr txBox="1"/>
            <p:nvPr/>
          </p:nvSpPr>
          <p:spPr>
            <a:xfrm>
              <a:off x="7428260" y="2712085"/>
              <a:ext cx="104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6A65ED-A5BA-F03F-1749-8A980A6497AD}"/>
              </a:ext>
            </a:extLst>
          </p:cNvPr>
          <p:cNvGrpSpPr/>
          <p:nvPr/>
        </p:nvGrpSpPr>
        <p:grpSpPr>
          <a:xfrm>
            <a:off x="9529284" y="2556575"/>
            <a:ext cx="2039907" cy="1954730"/>
            <a:chOff x="4101945" y="2978779"/>
            <a:chExt cx="2039907" cy="195473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CB35622-48F8-8BE3-940B-7877AC6D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754" t="12129" r="42072" b="71593"/>
            <a:stretch/>
          </p:blipFill>
          <p:spPr>
            <a:xfrm>
              <a:off x="4432130" y="2978779"/>
              <a:ext cx="1379538" cy="12784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A420F-43F4-52B1-BF5B-1956C5D49C16}"/>
                </a:ext>
              </a:extLst>
            </p:cNvPr>
            <p:cNvSpPr txBox="1"/>
            <p:nvPr/>
          </p:nvSpPr>
          <p:spPr>
            <a:xfrm>
              <a:off x="4101945" y="4287178"/>
              <a:ext cx="2039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Coarse Segmentation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4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5870A2F-5A79-67DB-050D-BCCF5ABF469D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</a:t>
            </a:r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Binary segmentation?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uild a Segmentation Model with One Line of Code | by Mattia Gatti |  Towards Data Science">
            <a:extLst>
              <a:ext uri="{FF2B5EF4-FFF2-40B4-BE49-F238E27FC236}">
                <a16:creationId xmlns:a16="http://schemas.microsoft.com/office/drawing/2014/main" id="{442143F3-47FB-8400-74C2-78DD45A4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03" y="2462198"/>
            <a:ext cx="8138642" cy="40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6C60E-8967-ADB1-4B56-F5C80D585553}"/>
              </a:ext>
            </a:extLst>
          </p:cNvPr>
          <p:cNvSpPr txBox="1"/>
          <p:nvPr/>
        </p:nvSpPr>
        <p:spPr>
          <a:xfrm>
            <a:off x="714703" y="1077203"/>
            <a:ext cx="11158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>
                <a:effectLst/>
                <a:latin typeface="+mj-lt"/>
              </a:rPr>
              <a:t>Binary segmentation is a technique that involves dividing an image into two distinct regions or segments based on certain criteria. The primary aim is to separate the image into two parts: </a:t>
            </a:r>
            <a:r>
              <a:rPr lang="en-US" altLang="ko-KR" sz="2800" b="1" i="0">
                <a:effectLst/>
                <a:latin typeface="+mj-lt"/>
              </a:rPr>
              <a:t>foreground and background 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82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</a:t>
            </a:r>
            <a:r>
              <a:rPr lang="en-US" altLang="ko-KR" sz="4400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you have to do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1E10DED-A621-5ED8-B2AD-B10DFBE10EB8}"/>
              </a:ext>
            </a:extLst>
          </p:cNvPr>
          <p:cNvSpPr txBox="1">
            <a:spLocks/>
          </p:cNvSpPr>
          <p:nvPr/>
        </p:nvSpPr>
        <p:spPr>
          <a:xfrm>
            <a:off x="873105" y="1142454"/>
            <a:ext cx="10816640" cy="415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lt"/>
              </a:rPr>
              <a:t>3.  Implement CSPN based on pseudo code to obtain refined segmentation (Only affinity) </a:t>
            </a:r>
            <a:br>
              <a:rPr lang="en-US" altLang="ko-KR" dirty="0">
                <a:latin typeface="+mj-lt"/>
              </a:rPr>
            </a:b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7914F9-DF2C-120B-760D-0BFC19065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9"/>
          <a:stretch/>
        </p:blipFill>
        <p:spPr>
          <a:xfrm>
            <a:off x="244206" y="4350406"/>
            <a:ext cx="2798769" cy="19863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1FFDCB-4A3B-C1DC-181E-C66F249F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02" y="3333618"/>
            <a:ext cx="2943956" cy="20335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446DF7-C96A-9645-24CD-290026302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3" y="2184494"/>
            <a:ext cx="2745541" cy="1888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01CBEE-3357-C70B-316C-3E0A69707517}"/>
              </a:ext>
            </a:extLst>
          </p:cNvPr>
          <p:cNvSpPr txBox="1"/>
          <p:nvPr/>
        </p:nvSpPr>
        <p:spPr>
          <a:xfrm>
            <a:off x="1098024" y="4043931"/>
            <a:ext cx="11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RGB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F875A-79C4-09AC-35A5-A6C1BAD323ED}"/>
              </a:ext>
            </a:extLst>
          </p:cNvPr>
          <p:cNvSpPr txBox="1"/>
          <p:nvPr/>
        </p:nvSpPr>
        <p:spPr>
          <a:xfrm>
            <a:off x="550619" y="6228475"/>
            <a:ext cx="226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Coarse segmentation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E86B8-123F-B96E-D7C5-8956FCC5BE5C}"/>
              </a:ext>
            </a:extLst>
          </p:cNvPr>
          <p:cNvSpPr txBox="1"/>
          <p:nvPr/>
        </p:nvSpPr>
        <p:spPr>
          <a:xfrm>
            <a:off x="9760851" y="5431765"/>
            <a:ext cx="20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Final Segmentation</a:t>
            </a:r>
            <a:endParaRPr lang="ko-KR" altLang="en-US"/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82B3C3DB-02A7-0633-D5C0-C94625BF1B02}"/>
              </a:ext>
            </a:extLst>
          </p:cNvPr>
          <p:cNvSpPr/>
          <p:nvPr/>
        </p:nvSpPr>
        <p:spPr>
          <a:xfrm>
            <a:off x="3100465" y="3098756"/>
            <a:ext cx="985192" cy="2370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BAD676-9ECF-5019-E599-07D77D94E0C2}"/>
              </a:ext>
            </a:extLst>
          </p:cNvPr>
          <p:cNvCxnSpPr>
            <a:cxnSpLocks/>
          </p:cNvCxnSpPr>
          <p:nvPr/>
        </p:nvCxnSpPr>
        <p:spPr>
          <a:xfrm>
            <a:off x="4085657" y="4274756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66997A-C3F9-8DE3-C1A3-0A552E36AF82}"/>
              </a:ext>
            </a:extLst>
          </p:cNvPr>
          <p:cNvSpPr txBox="1"/>
          <p:nvPr/>
        </p:nvSpPr>
        <p:spPr>
          <a:xfrm>
            <a:off x="4109772" y="3906540"/>
            <a:ext cx="189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UNet</a:t>
            </a:r>
            <a:endParaRPr lang="ko-KR" altLang="en-US" sz="40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0ADA359-57F4-0F27-CC80-8047D30B23D7}"/>
              </a:ext>
            </a:extLst>
          </p:cNvPr>
          <p:cNvCxnSpPr>
            <a:cxnSpLocks/>
          </p:cNvCxnSpPr>
          <p:nvPr/>
        </p:nvCxnSpPr>
        <p:spPr>
          <a:xfrm>
            <a:off x="5723846" y="4284139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F9167E5-6301-8CDF-E042-B6BB2ACF6419}"/>
              </a:ext>
            </a:extLst>
          </p:cNvPr>
          <p:cNvCxnSpPr>
            <a:cxnSpLocks/>
          </p:cNvCxnSpPr>
          <p:nvPr/>
        </p:nvCxnSpPr>
        <p:spPr>
          <a:xfrm flipV="1">
            <a:off x="2545520" y="4838779"/>
            <a:ext cx="5949636" cy="12946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F188EF-AA09-C8AB-2409-1144CDAC16CB}"/>
              </a:ext>
            </a:extLst>
          </p:cNvPr>
          <p:cNvSpPr txBox="1"/>
          <p:nvPr/>
        </p:nvSpPr>
        <p:spPr>
          <a:xfrm>
            <a:off x="6234467" y="3869884"/>
            <a:ext cx="226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Affinity</a:t>
            </a:r>
            <a:endParaRPr lang="ko-KR" altLang="en-US" sz="4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A0804-311C-61B6-82CC-CD7E96EC4C7B}"/>
              </a:ext>
            </a:extLst>
          </p:cNvPr>
          <p:cNvSpPr txBox="1"/>
          <p:nvPr/>
        </p:nvSpPr>
        <p:spPr>
          <a:xfrm>
            <a:off x="6424827" y="4553982"/>
            <a:ext cx="143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9 x</a:t>
            </a:r>
            <a:r>
              <a:rPr lang="ko-KR" altLang="en-US" sz="1000"/>
              <a:t> </a:t>
            </a:r>
            <a:r>
              <a:rPr lang="en-US" altLang="ko-KR" sz="1000"/>
              <a:t>H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 </a:t>
            </a:r>
            <a:r>
              <a:rPr lang="en-US" altLang="ko-KR" sz="1000"/>
              <a:t>W (3x3 kernel)</a:t>
            </a:r>
            <a:endParaRPr lang="ko-KR" altLang="en-US" sz="10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CDFD32-3012-CF98-95AF-E964146A835C}"/>
              </a:ext>
            </a:extLst>
          </p:cNvPr>
          <p:cNvCxnSpPr>
            <a:cxnSpLocks/>
          </p:cNvCxnSpPr>
          <p:nvPr/>
        </p:nvCxnSpPr>
        <p:spPr>
          <a:xfrm>
            <a:off x="7966830" y="4284139"/>
            <a:ext cx="470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7C47B2-5429-03A8-BD50-BD1E74B34498}"/>
              </a:ext>
            </a:extLst>
          </p:cNvPr>
          <p:cNvSpPr txBox="1"/>
          <p:nvPr/>
        </p:nvSpPr>
        <p:spPr>
          <a:xfrm>
            <a:off x="8309080" y="3204647"/>
            <a:ext cx="831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C</a:t>
            </a:r>
            <a:br>
              <a:rPr lang="en-US" altLang="ko-KR" sz="4000"/>
            </a:br>
            <a:r>
              <a:rPr lang="en-US" altLang="ko-KR" sz="4000"/>
              <a:t>S</a:t>
            </a:r>
          </a:p>
          <a:p>
            <a:pPr algn="ctr"/>
            <a:r>
              <a:rPr lang="en-US" altLang="ko-KR" sz="4000"/>
              <a:t>P</a:t>
            </a:r>
          </a:p>
          <a:p>
            <a:pPr algn="ctr"/>
            <a:r>
              <a:rPr lang="en-US" altLang="ko-KR" sz="4000"/>
              <a:t>N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86084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91CE-CA4B-65A4-6510-5A17DDD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719237"/>
            <a:ext cx="10361581" cy="41598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>
              <a:latin typeface="+mj-lt"/>
            </a:endParaRPr>
          </a:p>
          <a:p>
            <a:pPr marL="0" indent="0" algn="l">
              <a:buNone/>
            </a:pPr>
            <a:r>
              <a:rPr lang="en-US" altLang="ko-KR">
                <a:latin typeface="+mj-lt"/>
              </a:rPr>
              <a:t>4. Implement DYSPN to obtain refined segmentation (Affinity and attention)</a:t>
            </a:r>
          </a:p>
          <a:p>
            <a:pPr marL="0" indent="0" algn="l">
              <a:buNone/>
            </a:pPr>
            <a:endParaRPr lang="en-US" altLang="ko-KR">
              <a:latin typeface="+mj-lt"/>
            </a:endParaRPr>
          </a:p>
          <a:p>
            <a:pPr marL="0" indent="0" algn="l">
              <a:buNone/>
            </a:pPr>
            <a:br>
              <a:rPr lang="en-US" altLang="ko-KR">
                <a:latin typeface="+mj-lt"/>
              </a:rPr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PA3 – </a:t>
            </a:r>
            <a:r>
              <a:rPr lang="en-US" altLang="ko-KR" sz="4400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you have to do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690F16-2051-A4FC-5EEA-E8476F479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9"/>
          <a:stretch/>
        </p:blipFill>
        <p:spPr>
          <a:xfrm>
            <a:off x="244206" y="4350406"/>
            <a:ext cx="2798769" cy="19863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BC2C9C-D93C-B770-C77B-55C0368B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02" y="3333618"/>
            <a:ext cx="2943956" cy="2033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8D33C9-791C-5BBF-7DD4-E3B0E7448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3" y="2184494"/>
            <a:ext cx="2745541" cy="1888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9228F-E0BD-52A6-2478-1E2182F50668}"/>
              </a:ext>
            </a:extLst>
          </p:cNvPr>
          <p:cNvSpPr txBox="1"/>
          <p:nvPr/>
        </p:nvSpPr>
        <p:spPr>
          <a:xfrm>
            <a:off x="1386300" y="4039161"/>
            <a:ext cx="9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RGB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B57C8-9A0A-B5CF-98B2-4FFFBFAFDE8C}"/>
              </a:ext>
            </a:extLst>
          </p:cNvPr>
          <p:cNvSpPr txBox="1"/>
          <p:nvPr/>
        </p:nvSpPr>
        <p:spPr>
          <a:xfrm>
            <a:off x="563682" y="6209815"/>
            <a:ext cx="223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Coarse Segmentation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63C88-DF97-1921-66C2-B7E53ED398B6}"/>
              </a:ext>
            </a:extLst>
          </p:cNvPr>
          <p:cNvSpPr txBox="1"/>
          <p:nvPr/>
        </p:nvSpPr>
        <p:spPr>
          <a:xfrm>
            <a:off x="9646480" y="5430537"/>
            <a:ext cx="21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Final Segmentation</a:t>
            </a:r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8030A6AB-BC39-1846-05CD-B565E13F7EB9}"/>
              </a:ext>
            </a:extLst>
          </p:cNvPr>
          <p:cNvSpPr/>
          <p:nvPr/>
        </p:nvSpPr>
        <p:spPr>
          <a:xfrm>
            <a:off x="3100465" y="3098756"/>
            <a:ext cx="985192" cy="2370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20FBE1-AE55-90E4-1A1D-30EB92F45E04}"/>
              </a:ext>
            </a:extLst>
          </p:cNvPr>
          <p:cNvCxnSpPr>
            <a:cxnSpLocks/>
          </p:cNvCxnSpPr>
          <p:nvPr/>
        </p:nvCxnSpPr>
        <p:spPr>
          <a:xfrm>
            <a:off x="4085657" y="4274756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9A4ED9-E77C-CA3B-BD9A-5CD1655A9FC4}"/>
              </a:ext>
            </a:extLst>
          </p:cNvPr>
          <p:cNvSpPr txBox="1"/>
          <p:nvPr/>
        </p:nvSpPr>
        <p:spPr>
          <a:xfrm>
            <a:off x="4109772" y="3906540"/>
            <a:ext cx="189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UNet</a:t>
            </a:r>
            <a:endParaRPr lang="ko-KR" altLang="en-US" sz="4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FC1B75-1C1C-6AA8-6ED8-A79981432555}"/>
              </a:ext>
            </a:extLst>
          </p:cNvPr>
          <p:cNvCxnSpPr>
            <a:cxnSpLocks/>
          </p:cNvCxnSpPr>
          <p:nvPr/>
        </p:nvCxnSpPr>
        <p:spPr>
          <a:xfrm>
            <a:off x="5723846" y="4284139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171986F-341C-BCB3-AEF8-874A9CE93B9F}"/>
              </a:ext>
            </a:extLst>
          </p:cNvPr>
          <p:cNvCxnSpPr>
            <a:cxnSpLocks/>
          </p:cNvCxnSpPr>
          <p:nvPr/>
        </p:nvCxnSpPr>
        <p:spPr>
          <a:xfrm flipV="1">
            <a:off x="2545520" y="4838779"/>
            <a:ext cx="5949636" cy="12946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E444FA-47FC-8F57-BD6E-4F2F0D791BEE}"/>
              </a:ext>
            </a:extLst>
          </p:cNvPr>
          <p:cNvSpPr txBox="1"/>
          <p:nvPr/>
        </p:nvSpPr>
        <p:spPr>
          <a:xfrm>
            <a:off x="6234467" y="3869884"/>
            <a:ext cx="226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Affinity</a:t>
            </a:r>
            <a:endParaRPr lang="ko-KR" altLang="en-US" sz="4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28C-6A6A-2F8D-B564-C8B0665BC41B}"/>
              </a:ext>
            </a:extLst>
          </p:cNvPr>
          <p:cNvSpPr txBox="1"/>
          <p:nvPr/>
        </p:nvSpPr>
        <p:spPr>
          <a:xfrm>
            <a:off x="6424827" y="4553982"/>
            <a:ext cx="143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49 x</a:t>
            </a:r>
            <a:r>
              <a:rPr lang="ko-KR" altLang="en-US" sz="1000"/>
              <a:t> </a:t>
            </a:r>
            <a:r>
              <a:rPr lang="en-US" altLang="ko-KR" sz="1000"/>
              <a:t>H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 </a:t>
            </a:r>
            <a:r>
              <a:rPr lang="en-US" altLang="ko-KR" sz="1000"/>
              <a:t>W (7x7 kernel)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C5A1D65-4AFA-A64E-B733-C16D5A4E89C0}"/>
              </a:ext>
            </a:extLst>
          </p:cNvPr>
          <p:cNvCxnSpPr>
            <a:cxnSpLocks/>
          </p:cNvCxnSpPr>
          <p:nvPr/>
        </p:nvCxnSpPr>
        <p:spPr>
          <a:xfrm>
            <a:off x="7966830" y="4284139"/>
            <a:ext cx="470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25C1A2-BC13-B0BF-ABD0-B2A535F59F1F}"/>
              </a:ext>
            </a:extLst>
          </p:cNvPr>
          <p:cNvSpPr txBox="1"/>
          <p:nvPr/>
        </p:nvSpPr>
        <p:spPr>
          <a:xfrm>
            <a:off x="8309079" y="2629770"/>
            <a:ext cx="8314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DY</a:t>
            </a:r>
            <a:br>
              <a:rPr lang="en-US" altLang="ko-KR" sz="4000"/>
            </a:br>
            <a:r>
              <a:rPr lang="en-US" altLang="ko-KR" sz="4000"/>
              <a:t>S</a:t>
            </a:r>
          </a:p>
          <a:p>
            <a:pPr algn="ctr"/>
            <a:r>
              <a:rPr lang="en-US" altLang="ko-KR" sz="4000"/>
              <a:t>P</a:t>
            </a:r>
          </a:p>
          <a:p>
            <a:pPr algn="ctr"/>
            <a:r>
              <a:rPr lang="en-US" altLang="ko-KR" sz="4000"/>
              <a:t>N</a:t>
            </a:r>
            <a:endParaRPr lang="ko-KR" altLang="en-US" sz="40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E0AD92-FDC2-7138-8600-CADECB62FC36}"/>
              </a:ext>
            </a:extLst>
          </p:cNvPr>
          <p:cNvCxnSpPr>
            <a:cxnSpLocks/>
          </p:cNvCxnSpPr>
          <p:nvPr/>
        </p:nvCxnSpPr>
        <p:spPr>
          <a:xfrm>
            <a:off x="5723846" y="3769912"/>
            <a:ext cx="38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DE3F8B-86F1-6067-D3C8-CFAB453D610A}"/>
              </a:ext>
            </a:extLst>
          </p:cNvPr>
          <p:cNvSpPr txBox="1"/>
          <p:nvPr/>
        </p:nvSpPr>
        <p:spPr>
          <a:xfrm>
            <a:off x="6234466" y="3177584"/>
            <a:ext cx="226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Attention</a:t>
            </a:r>
            <a:endParaRPr lang="ko-KR" altLang="en-US" sz="4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4CDB0-EF70-6B0F-A40C-E2DE5B3A5474}"/>
              </a:ext>
            </a:extLst>
          </p:cNvPr>
          <p:cNvSpPr txBox="1"/>
          <p:nvPr/>
        </p:nvSpPr>
        <p:spPr>
          <a:xfrm>
            <a:off x="6370942" y="3750465"/>
            <a:ext cx="1682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Iter x 4x</a:t>
            </a:r>
            <a:r>
              <a:rPr lang="ko-KR" altLang="en-US" sz="1000"/>
              <a:t> </a:t>
            </a:r>
            <a:r>
              <a:rPr lang="en-US" altLang="ko-KR" sz="1000"/>
              <a:t>H</a:t>
            </a:r>
            <a:r>
              <a:rPr lang="ko-KR" altLang="en-US" sz="1000"/>
              <a:t> </a:t>
            </a:r>
            <a:r>
              <a:rPr lang="en-US" altLang="ko-KR" sz="1000"/>
              <a:t>x</a:t>
            </a:r>
            <a:r>
              <a:rPr lang="ko-KR" altLang="en-US" sz="1000"/>
              <a:t> </a:t>
            </a:r>
            <a:r>
              <a:rPr lang="en-US" altLang="ko-KR" sz="1000"/>
              <a:t>W (7x7 kernel)</a:t>
            </a:r>
            <a:endParaRPr lang="ko-KR" altLang="en-US" sz="1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CCAF44-43C1-DCB5-26B3-C300F9FFED21}"/>
              </a:ext>
            </a:extLst>
          </p:cNvPr>
          <p:cNvCxnSpPr>
            <a:cxnSpLocks/>
          </p:cNvCxnSpPr>
          <p:nvPr/>
        </p:nvCxnSpPr>
        <p:spPr>
          <a:xfrm>
            <a:off x="8259733" y="3610629"/>
            <a:ext cx="177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95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Guideline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2691CE-CA4B-65A4-6510-5A17DDD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" y="743466"/>
            <a:ext cx="11456894" cy="6235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좋은 </a:t>
            </a:r>
            <a:r>
              <a:rPr lang="en-US" altLang="ko-KR" sz="1600" dirty="0"/>
              <a:t>propagation </a:t>
            </a:r>
            <a:r>
              <a:rPr lang="ko-KR" altLang="en-US" sz="1600" dirty="0"/>
              <a:t>시각화를 보기 위해 </a:t>
            </a:r>
            <a:r>
              <a:rPr lang="en-US" altLang="ko-KR" sz="1600" dirty="0" err="1"/>
              <a:t>corase</a:t>
            </a:r>
            <a:r>
              <a:rPr lang="en-US" altLang="ko-KR" sz="1600" dirty="0"/>
              <a:t> segmentation</a:t>
            </a:r>
            <a:r>
              <a:rPr lang="ko-KR" altLang="en-US" sz="1600" dirty="0"/>
              <a:t>을 최대한 안 좋게 구하는 것을 추천한다</a:t>
            </a:r>
            <a:r>
              <a:rPr lang="en-US" altLang="ko-KR" sz="1600"/>
              <a:t>. (val/coarse </a:t>
            </a:r>
            <a:r>
              <a:rPr lang="en-US" altLang="ko-KR" sz="1600" dirty="0"/>
              <a:t>seg: </a:t>
            </a:r>
            <a:r>
              <a:rPr lang="en-US" altLang="ko-KR" sz="1600" dirty="0" err="1"/>
              <a:t>miou</a:t>
            </a:r>
            <a:r>
              <a:rPr lang="en-US" altLang="ko-KR" sz="1600" dirty="0"/>
              <a:t>: 0.6 ~ 0.7)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절대적인 성능은 중요하지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원래의 </a:t>
            </a:r>
            <a:r>
              <a:rPr lang="en-US" altLang="ko-KR" sz="1600" dirty="0"/>
              <a:t>coarse segmentation</a:t>
            </a:r>
            <a:r>
              <a:rPr lang="ko-KR" altLang="en-US" sz="1600" dirty="0"/>
              <a:t>을 좋게 </a:t>
            </a:r>
            <a:r>
              <a:rPr lang="en-US" altLang="ko-KR" sz="1600" dirty="0"/>
              <a:t>refine </a:t>
            </a:r>
            <a:r>
              <a:rPr lang="ko-KR" altLang="en-US" sz="1600" dirty="0"/>
              <a:t>하기만 하면 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Task</a:t>
            </a:r>
            <a:r>
              <a:rPr lang="ko-KR" altLang="en-US" sz="1600" dirty="0"/>
              <a:t>가 쉽기 때문에 </a:t>
            </a:r>
            <a:r>
              <a:rPr lang="en-US" altLang="ko-KR" sz="1600" dirty="0"/>
              <a:t>DYSPN</a:t>
            </a:r>
            <a:r>
              <a:rPr lang="ko-KR" altLang="en-US" sz="1600" dirty="0"/>
              <a:t>의 올바른 구현에도 </a:t>
            </a:r>
            <a:r>
              <a:rPr lang="en-US" altLang="ko-KR" sz="1600" dirty="0"/>
              <a:t>CSPN</a:t>
            </a:r>
            <a:r>
              <a:rPr lang="ko-KR" altLang="en-US" sz="1600" dirty="0"/>
              <a:t>과 성능이 비슷할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성능이 비슷해도 </a:t>
            </a:r>
            <a:r>
              <a:rPr lang="en-US" altLang="ko-KR" sz="1600" dirty="0"/>
              <a:t>attention</a:t>
            </a:r>
            <a:r>
              <a:rPr lang="ko-KR" altLang="en-US" sz="1600" dirty="0"/>
              <a:t>의 결과가 합리적이면 점수를 얻을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슬라이드에서 보여준 과정은 이해를 위해 적어 놨고 이를 꼭 따를 필요는 없다</a:t>
            </a:r>
            <a:r>
              <a:rPr lang="en-US" altLang="ko-KR" sz="1600" dirty="0"/>
              <a:t>. CSPN</a:t>
            </a:r>
            <a:r>
              <a:rPr lang="ko-KR" altLang="en-US" sz="1600" dirty="0"/>
              <a:t>을 구현할 때 </a:t>
            </a:r>
            <a:r>
              <a:rPr lang="en-US" altLang="ko-KR" sz="1600" dirty="0"/>
              <a:t>Unfold</a:t>
            </a:r>
            <a:r>
              <a:rPr lang="ko-KR" altLang="en-US" sz="1600" dirty="0"/>
              <a:t> 함수를 사용하는 것을 매우 추천한다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Iteration 6</a:t>
            </a:r>
            <a:r>
              <a:rPr lang="ko-KR" altLang="en-US" sz="1600" dirty="0"/>
              <a:t>을 추천한다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err="1"/>
              <a:t>Unet</a:t>
            </a:r>
            <a:r>
              <a:rPr lang="ko-KR" altLang="en-US" sz="1600" dirty="0"/>
              <a:t>을 어떤 식으로 사용해도 괜찮다</a:t>
            </a:r>
            <a:r>
              <a:rPr lang="en-US" altLang="ko-KR" sz="1600" dirty="0"/>
              <a:t>. (</a:t>
            </a:r>
            <a:r>
              <a:rPr lang="ko-KR" altLang="en-US" sz="1600" dirty="0"/>
              <a:t>단 </a:t>
            </a:r>
            <a:r>
              <a:rPr lang="en-US" altLang="ko-KR" sz="1600" dirty="0"/>
              <a:t>report</a:t>
            </a:r>
            <a:r>
              <a:rPr lang="ko-KR" altLang="en-US" sz="1600" dirty="0"/>
              <a:t>에 어떤 모델을 사용하였는지 명시할 것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제공한 </a:t>
            </a:r>
            <a:r>
              <a:rPr lang="en-US" altLang="ko-KR" sz="1600" dirty="0"/>
              <a:t>Train </a:t>
            </a:r>
            <a:r>
              <a:rPr lang="ko-KR" altLang="en-US" sz="1600" dirty="0"/>
              <a:t>코드를 사용하지 않고 직접 구현해도 괜찮다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CSPN / DYSPN </a:t>
            </a:r>
            <a:r>
              <a:rPr lang="ko-KR" altLang="en-US" sz="1600" dirty="0"/>
              <a:t>논문에 명시된 식과 다르게</a:t>
            </a:r>
            <a:r>
              <a:rPr lang="en-US" altLang="ko-KR" sz="1600" dirty="0"/>
              <a:t>, </a:t>
            </a:r>
            <a:r>
              <a:rPr lang="ko-KR" altLang="en-US" sz="1600" dirty="0"/>
              <a:t>원래의 </a:t>
            </a:r>
            <a:r>
              <a:rPr lang="en-US" altLang="ko-KR" sz="1600" dirty="0"/>
              <a:t>input</a:t>
            </a:r>
            <a:r>
              <a:rPr lang="ko-KR" altLang="en-US" sz="1600" dirty="0"/>
              <a:t>값을 치환하지 않는다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Attention</a:t>
            </a:r>
            <a:r>
              <a:rPr lang="ko-KR" altLang="en-US" sz="1600" dirty="0"/>
              <a:t>의 시각화에서 </a:t>
            </a:r>
            <a:r>
              <a:rPr lang="en-US" altLang="ko-KR" sz="1600" dirty="0"/>
              <a:t>semantic</a:t>
            </a:r>
            <a:r>
              <a:rPr lang="ko-KR" altLang="en-US" sz="1600" dirty="0"/>
              <a:t>한 정보가 담겨있음을 보이면 점수를 얻을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B1D1AE-AB12-CCB2-8F3F-6D297005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"/>
          <a:stretch/>
        </p:blipFill>
        <p:spPr>
          <a:xfrm>
            <a:off x="7910193" y="5522098"/>
            <a:ext cx="4197531" cy="5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91CE-CA4B-65A4-6510-5A17DDD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10" y="1102757"/>
            <a:ext cx="10515600" cy="513910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endParaRPr lang="en-US" altLang="ko-KR" b="0" i="0" dirty="0">
              <a:effectLst/>
            </a:endParaRPr>
          </a:p>
          <a:p>
            <a:pPr marL="0" indent="0" algn="l">
              <a:buNone/>
            </a:pPr>
            <a:endParaRPr lang="en-US" altLang="ko-KR" b="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0" i="0" dirty="0">
                <a:effectLst/>
              </a:rPr>
              <a:t>Implementation of any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 err="1">
                <a:effectLst/>
              </a:rPr>
              <a:t>Unet</a:t>
            </a:r>
            <a:r>
              <a:rPr lang="en-US" altLang="ko-KR" b="0" i="0" dirty="0">
                <a:effectLst/>
              </a:rPr>
              <a:t> (coarse segmentation)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(4pt)</a:t>
            </a:r>
          </a:p>
          <a:p>
            <a:pPr>
              <a:buFont typeface="+mj-lt"/>
              <a:buAutoNum type="arabicPeriod"/>
            </a:pPr>
            <a:endParaRPr lang="en-US" altLang="ko-KR" b="0" i="0" dirty="0">
              <a:solidFill>
                <a:srgbClr val="FF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b="0" i="0" dirty="0">
                <a:effectLst/>
              </a:rPr>
              <a:t> Implementation of CSPN (refined segmentation) </a:t>
            </a:r>
          </a:p>
          <a:p>
            <a:pPr marL="457200" lvl="1" indent="0">
              <a:buNone/>
            </a:pPr>
            <a:r>
              <a:rPr lang="en-US" altLang="ko-KR" b="0" i="0" dirty="0">
                <a:effectLst/>
              </a:rPr>
              <a:t>a. Get an affinity that sums to 1. (only code check)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pt)</a:t>
            </a:r>
          </a:p>
          <a:p>
            <a:pPr marL="457200" lvl="1" indent="0">
              <a:buNone/>
            </a:pPr>
            <a:r>
              <a:rPr lang="en-US" altLang="ko-KR" dirty="0"/>
              <a:t>b. The </a:t>
            </a:r>
            <a:r>
              <a:rPr lang="en-US" altLang="ko-KR" dirty="0" err="1"/>
              <a:t>segmetnation</a:t>
            </a:r>
            <a:r>
              <a:rPr lang="en-US" altLang="ko-KR" dirty="0"/>
              <a:t> map multiplied by the affinity of the correct position. </a:t>
            </a:r>
            <a:r>
              <a:rPr lang="en-US" altLang="ko-KR" b="0" i="0" dirty="0">
                <a:effectLst/>
              </a:rPr>
              <a:t>(only code check)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(3pt)</a:t>
            </a:r>
          </a:p>
          <a:p>
            <a:pPr marL="457200" lvl="1" indent="0">
              <a:buNone/>
            </a:pPr>
            <a:r>
              <a:rPr lang="en-US" altLang="ko-KR" dirty="0"/>
              <a:t>c. Iteratively refine the segmentation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(2pt)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d. Show iteration results. (visualization check)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(3pt)</a:t>
            </a:r>
          </a:p>
          <a:p>
            <a:pPr marL="457200" lvl="1" indent="0">
              <a:buNone/>
            </a:pPr>
            <a:r>
              <a:rPr lang="en-US" altLang="ko-KR" dirty="0"/>
              <a:t>e. performance improvement than coarse segmentation (</a:t>
            </a:r>
            <a:r>
              <a:rPr lang="en-US" altLang="ko-KR" dirty="0" err="1"/>
              <a:t>miou</a:t>
            </a:r>
            <a:r>
              <a:rPr lang="en-US" altLang="ko-KR" dirty="0"/>
              <a:t> check in your report)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(2pt)</a:t>
            </a:r>
          </a:p>
          <a:p>
            <a:pPr marL="457200" lvl="1" indent="0">
              <a:buNone/>
            </a:pPr>
            <a:endParaRPr lang="en-US" altLang="ko-KR" b="0" i="0" dirty="0">
              <a:solidFill>
                <a:srgbClr val="FF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0" i="0" dirty="0">
                <a:effectLst/>
              </a:rPr>
              <a:t>Implementation of DYSPN (refined segmentation)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(Additional)</a:t>
            </a:r>
          </a:p>
          <a:p>
            <a:pPr marL="457200" lvl="1" indent="0">
              <a:buNone/>
            </a:pPr>
            <a:r>
              <a:rPr lang="en-US" altLang="ko-KR" b="0" i="0" dirty="0">
                <a:effectLst/>
              </a:rPr>
              <a:t>a. Check if you multiplied attention to affinity correctly. (code check)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(1.5pt)</a:t>
            </a:r>
          </a:p>
          <a:p>
            <a:pPr marL="457200" lvl="1" indent="0">
              <a:buNone/>
            </a:pPr>
            <a:r>
              <a:rPr lang="en-US" altLang="ko-KR" dirty="0"/>
              <a:t>b.</a:t>
            </a:r>
            <a:r>
              <a:rPr lang="en-US" altLang="ko-KR" b="0" i="0" dirty="0">
                <a:effectLst/>
              </a:rPr>
              <a:t> </a:t>
            </a:r>
            <a:r>
              <a:rPr lang="en-US" altLang="ko-KR" dirty="0"/>
              <a:t>Show attention results. (visualization check)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(1.5pt)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dirty="0"/>
              <a:t>4. Report </a:t>
            </a:r>
            <a:r>
              <a:rPr lang="en-US" altLang="ko-KR" b="0" i="0" dirty="0">
                <a:solidFill>
                  <a:srgbClr val="FF0000"/>
                </a:solidFill>
                <a:effectLst/>
              </a:rPr>
              <a:t>(3pt)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Total 20pt + 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Scoring criteria</a:t>
            </a:r>
          </a:p>
        </p:txBody>
      </p:sp>
    </p:spTree>
    <p:extLst>
      <p:ext uri="{BB962C8B-B14F-4D97-AF65-F5344CB8AC3E}">
        <p14:creationId xmlns:p14="http://schemas.microsoft.com/office/powerpoint/2010/main" val="1758060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83B9A-4568-C4B3-5427-8F53BA904FFA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Submission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2691CE-CA4B-65A4-6510-5A17DDD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864"/>
            <a:ext cx="10515600" cy="51391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Submission should include…</a:t>
            </a:r>
          </a:p>
          <a:p>
            <a:pPr lvl="1"/>
            <a:r>
              <a:rPr lang="en-US" altLang="ko-KR" sz="1800" dirty="0"/>
              <a:t>Source code</a:t>
            </a:r>
          </a:p>
          <a:p>
            <a:pPr lvl="1"/>
            <a:r>
              <a:rPr lang="en-US" altLang="ko-KR" sz="1800" dirty="0"/>
              <a:t>Result of your code </a:t>
            </a:r>
            <a:endParaRPr lang="en-US" altLang="ko-KR" sz="1600" dirty="0"/>
          </a:p>
          <a:p>
            <a:pPr lvl="1"/>
            <a:r>
              <a:rPr lang="en-US" altLang="ko-KR" sz="1800" dirty="0"/>
              <a:t>Readme file explaining how to execute the program</a:t>
            </a:r>
          </a:p>
          <a:p>
            <a:pPr lvl="1"/>
            <a:r>
              <a:rPr lang="en-US" altLang="ko-KR" sz="1800" b="1" dirty="0"/>
              <a:t>Report</a:t>
            </a:r>
            <a:r>
              <a:rPr lang="en-US" altLang="ko-KR" sz="1800" dirty="0"/>
              <a:t> (3pts)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Report should include…</a:t>
            </a:r>
          </a:p>
          <a:p>
            <a:pPr lvl="1"/>
            <a:r>
              <a:rPr lang="en-US" altLang="ko-KR" sz="1800" dirty="0"/>
              <a:t>Your understanding of each steps of algorithms</a:t>
            </a:r>
          </a:p>
          <a:p>
            <a:pPr lvl="1"/>
            <a:r>
              <a:rPr lang="en-US" altLang="ko-KR" sz="1800" dirty="0"/>
              <a:t>Results</a:t>
            </a:r>
          </a:p>
          <a:p>
            <a:pPr lvl="2"/>
            <a:r>
              <a:rPr lang="en-US" altLang="ko-KR" sz="1200" dirty="0"/>
              <a:t>Validation dataset per </a:t>
            </a:r>
            <a:r>
              <a:rPr lang="en-US" altLang="ko-KR" sz="1200" dirty="0" err="1"/>
              <a:t>image_iou</a:t>
            </a:r>
            <a:r>
              <a:rPr lang="en-US" altLang="ko-KR" sz="1200" dirty="0"/>
              <a:t>: Coarse segmentation, CSPN segmentation</a:t>
            </a:r>
          </a:p>
          <a:p>
            <a:pPr lvl="2"/>
            <a:r>
              <a:rPr lang="en-US" altLang="ko-KR" sz="1200" dirty="0"/>
              <a:t>Visualization of each iteration segmentation </a:t>
            </a:r>
          </a:p>
          <a:p>
            <a:pPr lvl="2"/>
            <a:endParaRPr lang="en-US" altLang="ko-KR" sz="1200" dirty="0"/>
          </a:p>
          <a:p>
            <a:pPr lvl="2"/>
            <a:endParaRPr lang="en-US" altLang="ko-KR" sz="1400" dirty="0"/>
          </a:p>
          <a:p>
            <a:r>
              <a:rPr lang="en-US" altLang="ko-KR" dirty="0"/>
              <a:t>Notice</a:t>
            </a:r>
          </a:p>
          <a:p>
            <a:pPr lvl="1"/>
            <a:r>
              <a:rPr lang="en-US" altLang="ko-KR" sz="1800" dirty="0"/>
              <a:t>[Delayed submission] </a:t>
            </a:r>
            <a:r>
              <a:rPr lang="en-US" altLang="ko-KR" sz="1800" dirty="0">
                <a:solidFill>
                  <a:srgbClr val="FF0000"/>
                </a:solidFill>
              </a:rPr>
              <a:t>Not allowed</a:t>
            </a:r>
            <a:endParaRPr lang="en-US" altLang="ko-KR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>
                <a:sym typeface="Wingdings" panose="05000000000000000000" pitchFamily="2" charset="2"/>
              </a:rPr>
              <a:t>[Plagiarism] Definitely 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F grade </a:t>
            </a:r>
            <a:r>
              <a:rPr lang="en-US" altLang="ko-KR" sz="1800" dirty="0">
                <a:sym typeface="Wingdings" panose="05000000000000000000" pitchFamily="2" charset="2"/>
              </a:rPr>
              <a:t>for copied codes (from friends or internet)</a:t>
            </a:r>
          </a:p>
        </p:txBody>
      </p:sp>
    </p:spTree>
    <p:extLst>
      <p:ext uri="{BB962C8B-B14F-4D97-AF65-F5344CB8AC3E}">
        <p14:creationId xmlns:p14="http://schemas.microsoft.com/office/powerpoint/2010/main" val="3383256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356D9-1C40-0858-1771-728843B1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 – CSPN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6268F-744B-617A-7EB7-CDDAE66BDB8F}"/>
              </a:ext>
            </a:extLst>
          </p:cNvPr>
          <p:cNvSpPr txBox="1"/>
          <p:nvPr/>
        </p:nvSpPr>
        <p:spPr>
          <a:xfrm>
            <a:off x="4361760" y="1552270"/>
            <a:ext cx="3275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CSPN – Iteartion result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0B718B-B031-4F64-DE3D-5AB47119D69B}"/>
              </a:ext>
            </a:extLst>
          </p:cNvPr>
          <p:cNvGrpSpPr/>
          <p:nvPr/>
        </p:nvGrpSpPr>
        <p:grpSpPr>
          <a:xfrm>
            <a:off x="1999415" y="2243310"/>
            <a:ext cx="8349923" cy="3857371"/>
            <a:chOff x="2025541" y="2387001"/>
            <a:chExt cx="8349923" cy="385737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D21C5F0-64AA-9831-03F6-010EA8E3362E}"/>
                </a:ext>
              </a:extLst>
            </p:cNvPr>
            <p:cNvGrpSpPr/>
            <p:nvPr/>
          </p:nvGrpSpPr>
          <p:grpSpPr>
            <a:xfrm>
              <a:off x="2025541" y="2387001"/>
              <a:ext cx="8349923" cy="3857371"/>
              <a:chOff x="398723" y="2840516"/>
              <a:chExt cx="6949441" cy="278881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1424CDA-ED2D-43DD-7E3C-D4EC817F8114}"/>
                  </a:ext>
                </a:extLst>
              </p:cNvPr>
              <p:cNvGrpSpPr/>
              <p:nvPr/>
            </p:nvGrpSpPr>
            <p:grpSpPr>
              <a:xfrm>
                <a:off x="398723" y="2840516"/>
                <a:ext cx="6949441" cy="2788815"/>
                <a:chOff x="654827" y="2866234"/>
                <a:chExt cx="6949441" cy="2788815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662C6494-6620-3937-DE58-9A6EB90FE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1043" t="9838" r="8859" b="48095"/>
                <a:stretch/>
              </p:blipFill>
              <p:spPr>
                <a:xfrm>
                  <a:off x="654827" y="2866234"/>
                  <a:ext cx="6949441" cy="2737301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7F29568-E81E-835D-9B06-D7E62A3E7698}"/>
                    </a:ext>
                  </a:extLst>
                </p:cNvPr>
                <p:cNvSpPr txBox="1"/>
                <p:nvPr/>
              </p:nvSpPr>
              <p:spPr>
                <a:xfrm>
                  <a:off x="3513522" y="4079423"/>
                  <a:ext cx="15028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Coarse Segmentation</a:t>
                  </a:r>
                  <a:endParaRPr lang="ko-KR" altLang="en-US" sz="120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60FE15-36C0-4B18-FC5E-E88C690808D6}"/>
                    </a:ext>
                  </a:extLst>
                </p:cNvPr>
                <p:cNvSpPr txBox="1"/>
                <p:nvPr/>
              </p:nvSpPr>
              <p:spPr>
                <a:xfrm>
                  <a:off x="6583203" y="4078276"/>
                  <a:ext cx="8947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Iteration 1</a:t>
                  </a:r>
                  <a:endParaRPr lang="ko-KR" altLang="en-US" sz="120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2809D4-30D8-B36F-28A2-85A625267B0E}"/>
                    </a:ext>
                  </a:extLst>
                </p:cNvPr>
                <p:cNvSpPr txBox="1"/>
                <p:nvPr/>
              </p:nvSpPr>
              <p:spPr>
                <a:xfrm>
                  <a:off x="1005344" y="5377972"/>
                  <a:ext cx="8947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Iteration 2</a:t>
                  </a:r>
                  <a:endParaRPr lang="ko-KR" altLang="en-US" sz="120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8BFD9B-54AC-4930-F454-AEFEA7BCCC7F}"/>
                    </a:ext>
                  </a:extLst>
                </p:cNvPr>
                <p:cNvSpPr txBox="1"/>
                <p:nvPr/>
              </p:nvSpPr>
              <p:spPr>
                <a:xfrm>
                  <a:off x="2434759" y="5377972"/>
                  <a:ext cx="8947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Iteration 3</a:t>
                  </a:r>
                  <a:endParaRPr lang="ko-KR" altLang="en-US" sz="12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8B8F2AB-3DB8-4E28-FEAB-AC3186B43D7C}"/>
                    </a:ext>
                  </a:extLst>
                </p:cNvPr>
                <p:cNvSpPr txBox="1"/>
                <p:nvPr/>
              </p:nvSpPr>
              <p:spPr>
                <a:xfrm>
                  <a:off x="3817573" y="5378050"/>
                  <a:ext cx="8947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Iteration 4</a:t>
                  </a:r>
                  <a:endParaRPr lang="ko-KR" altLang="en-US" sz="120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B51D98-9CBE-050E-6249-C3B9ED6FEEBB}"/>
                    </a:ext>
                  </a:extLst>
                </p:cNvPr>
                <p:cNvSpPr txBox="1"/>
                <p:nvPr/>
              </p:nvSpPr>
              <p:spPr>
                <a:xfrm>
                  <a:off x="5246988" y="5373328"/>
                  <a:ext cx="8947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Iteration 5</a:t>
                  </a:r>
                  <a:endParaRPr lang="ko-KR" altLang="en-US" sz="120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ADE1AB-85D7-C479-126F-BA800DD4B6F7}"/>
                    </a:ext>
                  </a:extLst>
                </p:cNvPr>
                <p:cNvSpPr txBox="1"/>
                <p:nvPr/>
              </p:nvSpPr>
              <p:spPr>
                <a:xfrm>
                  <a:off x="6583203" y="5377972"/>
                  <a:ext cx="8947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/>
                    <a:t>Iteration 6</a:t>
                  </a:r>
                  <a:endParaRPr lang="ko-KR" altLang="en-US" sz="120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12E18C-4D6C-601A-5AFC-9201B8CECA6D}"/>
                  </a:ext>
                </a:extLst>
              </p:cNvPr>
              <p:cNvSpPr txBox="1"/>
              <p:nvPr/>
            </p:nvSpPr>
            <p:spPr>
              <a:xfrm>
                <a:off x="843659" y="4015339"/>
                <a:ext cx="722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RGB</a:t>
                </a:r>
                <a:endParaRPr lang="ko-KR" altLang="en-US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797A7A-8068-FF3E-2CD5-9873B20F4A30}"/>
                  </a:ext>
                </a:extLst>
              </p:cNvPr>
              <p:cNvSpPr txBox="1"/>
              <p:nvPr/>
            </p:nvSpPr>
            <p:spPr>
              <a:xfrm>
                <a:off x="2305721" y="4015339"/>
                <a:ext cx="396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GT</a:t>
                </a:r>
                <a:endParaRPr lang="ko-KR" altLang="en-US" sz="12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C454F4-AE9C-7499-F8D5-E2727E26E622}"/>
                </a:ext>
              </a:extLst>
            </p:cNvPr>
            <p:cNvSpPr txBox="1"/>
            <p:nvPr/>
          </p:nvSpPr>
          <p:spPr>
            <a:xfrm>
              <a:off x="7230069" y="4038688"/>
              <a:ext cx="120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Final Prediction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73142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2F86A16-555B-8CE6-C015-80E8763B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76" y="1804139"/>
            <a:ext cx="6136047" cy="46020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2356D9-1C40-0858-1771-728843B1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 – DYSPN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428366-A261-0BAE-3293-239F0B6B2C31}"/>
              </a:ext>
            </a:extLst>
          </p:cNvPr>
          <p:cNvSpPr txBox="1"/>
          <p:nvPr/>
        </p:nvSpPr>
        <p:spPr>
          <a:xfrm>
            <a:off x="4218022" y="1444613"/>
            <a:ext cx="3403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DYSPN - Attention</a:t>
            </a:r>
            <a:endParaRPr lang="en-US" altLang="ko-KR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4D2DD0-A598-D8DD-AFB1-3764C079F12E}"/>
              </a:ext>
            </a:extLst>
          </p:cNvPr>
          <p:cNvGrpSpPr/>
          <p:nvPr/>
        </p:nvGrpSpPr>
        <p:grpSpPr>
          <a:xfrm>
            <a:off x="1720328" y="2794956"/>
            <a:ext cx="7198818" cy="3356329"/>
            <a:chOff x="1684932" y="2769782"/>
            <a:chExt cx="7198818" cy="335632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EF76338-5FAB-C002-6A65-DFAA01C8FE71}"/>
                </a:ext>
              </a:extLst>
            </p:cNvPr>
            <p:cNvGrpSpPr/>
            <p:nvPr/>
          </p:nvGrpSpPr>
          <p:grpSpPr>
            <a:xfrm>
              <a:off x="1684932" y="2769782"/>
              <a:ext cx="7198818" cy="3356329"/>
              <a:chOff x="2295003" y="2770094"/>
              <a:chExt cx="6358396" cy="322431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BBD2E-1090-8ED6-5D47-E2F9BA347A10}"/>
                  </a:ext>
                </a:extLst>
              </p:cNvPr>
              <p:cNvSpPr txBox="1"/>
              <p:nvPr/>
            </p:nvSpPr>
            <p:spPr>
              <a:xfrm>
                <a:off x="2295006" y="2770094"/>
                <a:ext cx="3403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iter 1</a:t>
                </a:r>
                <a:endParaRPr lang="en-US" altLang="ko-KR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2116D-99C0-B383-3107-8C2BF8235B9C}"/>
                  </a:ext>
                </a:extLst>
              </p:cNvPr>
              <p:cNvSpPr txBox="1"/>
              <p:nvPr/>
            </p:nvSpPr>
            <p:spPr>
              <a:xfrm>
                <a:off x="3712256" y="5616606"/>
                <a:ext cx="15776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Kernel 0</a:t>
                </a:r>
                <a:endParaRPr lang="en-US" altLang="ko-KR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F242BE-50B6-315D-36F1-09D7C2C209C3}"/>
                  </a:ext>
                </a:extLst>
              </p:cNvPr>
              <p:cNvSpPr txBox="1"/>
              <p:nvPr/>
            </p:nvSpPr>
            <p:spPr>
              <a:xfrm>
                <a:off x="4757088" y="5625080"/>
                <a:ext cx="1805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Kernel 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A7AA8-0D96-754A-3D78-BEDC061BD783}"/>
                  </a:ext>
                </a:extLst>
              </p:cNvPr>
              <p:cNvSpPr txBox="1"/>
              <p:nvPr/>
            </p:nvSpPr>
            <p:spPr>
              <a:xfrm>
                <a:off x="6237278" y="5620734"/>
                <a:ext cx="1195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Kernel 5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DC7A6E-ED42-F4F1-8583-8E364C9BEA22}"/>
                  </a:ext>
                </a:extLst>
              </p:cNvPr>
              <p:cNvSpPr txBox="1"/>
              <p:nvPr/>
            </p:nvSpPr>
            <p:spPr>
              <a:xfrm>
                <a:off x="7197637" y="5623869"/>
                <a:ext cx="1455762" cy="354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Kernel 7</a:t>
                </a:r>
                <a:endParaRPr lang="en-US" altLang="ko-KR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FB71E-21ED-6368-6300-5F4687A6D6BE}"/>
                  </a:ext>
                </a:extLst>
              </p:cNvPr>
              <p:cNvSpPr txBox="1"/>
              <p:nvPr/>
            </p:nvSpPr>
            <p:spPr>
              <a:xfrm>
                <a:off x="2295005" y="3201631"/>
                <a:ext cx="3403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iter 2</a:t>
                </a:r>
                <a:endParaRPr lang="en-US" altLang="ko-KR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A30FA-CE65-7923-3281-FAD2EFC610EB}"/>
                  </a:ext>
                </a:extLst>
              </p:cNvPr>
              <p:cNvSpPr txBox="1"/>
              <p:nvPr/>
            </p:nvSpPr>
            <p:spPr>
              <a:xfrm>
                <a:off x="2295004" y="3644687"/>
                <a:ext cx="3403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iter 3</a:t>
                </a:r>
                <a:endParaRPr lang="en-US" altLang="ko-KR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80330E-943B-F8D5-76B2-C6133E6D51B0}"/>
                  </a:ext>
                </a:extLst>
              </p:cNvPr>
              <p:cNvSpPr txBox="1"/>
              <p:nvPr/>
            </p:nvSpPr>
            <p:spPr>
              <a:xfrm>
                <a:off x="2295003" y="4090366"/>
                <a:ext cx="3403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/>
                  <a:t>iter 4</a:t>
                </a:r>
                <a:endParaRPr lang="en-US" altLang="ko-KR" b="1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74EA22-76F8-4D94-56DC-AB18594C8DBD}"/>
                </a:ext>
              </a:extLst>
            </p:cNvPr>
            <p:cNvSpPr txBox="1"/>
            <p:nvPr/>
          </p:nvSpPr>
          <p:spPr>
            <a:xfrm>
              <a:off x="1684932" y="4651320"/>
              <a:ext cx="3852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/>
                <a:t>iter 5</a:t>
              </a:r>
              <a:endParaRPr lang="en-US" altLang="ko-KR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F29EE5-A689-8638-68AB-528F9422C59F}"/>
                </a:ext>
              </a:extLst>
            </p:cNvPr>
            <p:cNvSpPr txBox="1"/>
            <p:nvPr/>
          </p:nvSpPr>
          <p:spPr>
            <a:xfrm>
              <a:off x="1684932" y="5069231"/>
              <a:ext cx="3852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/>
                <a:t>iter 6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608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FE0ED-945F-0A91-2848-482DD2968613}"/>
              </a:ext>
            </a:extLst>
          </p:cNvPr>
          <p:cNvSpPr txBox="1"/>
          <p:nvPr/>
        </p:nvSpPr>
        <p:spPr>
          <a:xfrm>
            <a:off x="352795" y="950826"/>
            <a:ext cx="348589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b="1" dirty="0"/>
              <a:t>Due Date: 12. 9. 11:55pm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9E8DF-FDAD-D632-D183-372E53F5E575}"/>
              </a:ext>
            </a:extLst>
          </p:cNvPr>
          <p:cNvSpPr txBox="1"/>
          <p:nvPr/>
        </p:nvSpPr>
        <p:spPr>
          <a:xfrm>
            <a:off x="352795" y="1296696"/>
            <a:ext cx="11697438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u="sng" dirty="0"/>
              <a:t>NEVER COPY! PLAGIARISM IS STRICTLY FORBIDDEN!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All tricks such as simply changing the name of variables or wrapping into the functions will be regarded to plagiarism.</a:t>
            </a:r>
          </a:p>
          <a:p>
            <a:r>
              <a:rPr lang="en-US" altLang="ko-KR" sz="2400" b="1" dirty="0"/>
              <a:t>Please submit codes, results and reports.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Additional credits: up to 5pts ( Best Result / Report 2pts + Ideas for improvement 3pts )</a:t>
            </a:r>
            <a:endParaRPr lang="en-US" altLang="ko-KR" sz="2400" dirty="0"/>
          </a:p>
          <a:p>
            <a:r>
              <a:rPr lang="en-US" altLang="ko-KR" sz="2400" dirty="0"/>
              <a:t>Additional credit can be earned if you submit notable reports, code or results.</a:t>
            </a:r>
            <a:endParaRPr lang="en-US" dirty="0"/>
          </a:p>
          <a:p>
            <a:endParaRPr lang="en-US" altLang="ko-KR" sz="2400" b="1" dirty="0"/>
          </a:p>
          <a:p>
            <a:r>
              <a:rPr lang="en-US" altLang="ko-KR" sz="2400" b="1" dirty="0"/>
              <a:t>If you have any questions about PA3, please contact TA</a:t>
            </a:r>
          </a:p>
          <a:p>
            <a:r>
              <a:rPr lang="en-US" altLang="ko-KR" sz="2400" b="1" dirty="0"/>
              <a:t>TA: </a:t>
            </a:r>
            <a:r>
              <a:rPr lang="en-US" altLang="ko-KR" sz="2400" dirty="0" err="1"/>
              <a:t>Chanhwi</a:t>
            </a:r>
            <a:r>
              <a:rPr lang="en-US" altLang="ko-KR" sz="2400" dirty="0"/>
              <a:t> Jeong (</a:t>
            </a:r>
            <a:r>
              <a:rPr lang="ko-KR" altLang="en-US" sz="2400" dirty="0" err="1"/>
              <a:t>정찬휘</a:t>
            </a:r>
            <a:r>
              <a:rPr lang="en-US" altLang="ko-KR" sz="2400" dirty="0"/>
              <a:t>)</a:t>
            </a:r>
            <a:endParaRPr lang="en-US" altLang="ko-KR" sz="2400" b="1" dirty="0"/>
          </a:p>
          <a:p>
            <a:r>
              <a:rPr lang="en-US" altLang="ko-KR" sz="2400" b="1" dirty="0"/>
              <a:t>E-mail: </a:t>
            </a:r>
            <a:r>
              <a:rPr lang="en-US" altLang="ko-KR" sz="2400" dirty="0"/>
              <a:t>chanhwij@gm.gist.ac.kr</a:t>
            </a:r>
          </a:p>
          <a:p>
            <a:r>
              <a:rPr lang="en-US" altLang="ko-KR" sz="2400" b="1" dirty="0"/>
              <a:t>Office Hour: </a:t>
            </a:r>
            <a:r>
              <a:rPr lang="en-US" altLang="ko-KR" sz="2400" dirty="0"/>
              <a:t>1:00pm ~ 2:15pm (Tue. &amp; Thu.)</a:t>
            </a:r>
            <a:endParaRPr lang="en-US" altLang="ko-KR" sz="2400" dirty="0">
              <a:cs typeface="Times New Roman"/>
            </a:endParaRPr>
          </a:p>
          <a:p>
            <a:r>
              <a:rPr lang="en-US" altLang="ko-KR" sz="2400" b="1" i="0" dirty="0">
                <a:solidFill>
                  <a:srgbClr val="212121"/>
                </a:solidFill>
                <a:effectLst/>
                <a:latin typeface="+mj-lt"/>
              </a:rPr>
              <a:t>Office Location: </a:t>
            </a:r>
            <a:r>
              <a:rPr lang="en-US" altLang="ko-KR" sz="2400" i="0" dirty="0">
                <a:solidFill>
                  <a:srgbClr val="212121"/>
                </a:solidFill>
                <a:effectLst/>
                <a:latin typeface="+mj-lt"/>
              </a:rPr>
              <a:t>Electrical Engineering and Computer Science Building C, Room 405</a:t>
            </a:r>
            <a:endParaRPr lang="en-US" altLang="ko-KR" sz="2400" dirty="0"/>
          </a:p>
          <a:p>
            <a:r>
              <a:rPr lang="en-US" altLang="ko-KR" sz="2400" b="1" dirty="0"/>
              <a:t>Call: </a:t>
            </a:r>
            <a:r>
              <a:rPr lang="en-US" altLang="ko-KR" sz="2400" dirty="0"/>
              <a:t>062-715-6375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85E34-82A1-6ED1-00FE-83A1E0DA8B90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76980190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4D411-5471-435D-B7F8-35D5B84A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Simple Approach - UNet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45A7A-656A-A47D-C84C-46FDA164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34" y="1831603"/>
            <a:ext cx="6440451" cy="4115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2D7B6-3D05-B26B-E379-9BA32261AC43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Ronneberger et al. “U-Net: Convolutional Networks for Biomedical Image Segmentation”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Build a Segmentation Model with One Line of Code | by Mattia Gatti |  Towards Data Science">
            <a:extLst>
              <a:ext uri="{FF2B5EF4-FFF2-40B4-BE49-F238E27FC236}">
                <a16:creationId xmlns:a16="http://schemas.microsoft.com/office/drawing/2014/main" id="{EBDB3C51-34D7-0557-8A7F-01A275CDE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5112" r="51877" b="4579"/>
          <a:stretch/>
        </p:blipFill>
        <p:spPr bwMode="auto">
          <a:xfrm>
            <a:off x="955818" y="1579083"/>
            <a:ext cx="2112638" cy="21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uild a Segmentation Model with One Line of Code | by Mattia Gatti |  Towards Data Science">
            <a:extLst>
              <a:ext uri="{FF2B5EF4-FFF2-40B4-BE49-F238E27FC236}">
                <a16:creationId xmlns:a16="http://schemas.microsoft.com/office/drawing/2014/main" id="{F11BA2EC-655E-6EF6-AC74-7D674E74D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1" t="4971" r="3152" b="4614"/>
          <a:stretch/>
        </p:blipFill>
        <p:spPr bwMode="auto">
          <a:xfrm>
            <a:off x="9455285" y="1468869"/>
            <a:ext cx="2059016" cy="206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B9585-8C4C-E734-3635-33410C39D527}"/>
              </a:ext>
            </a:extLst>
          </p:cNvPr>
          <p:cNvSpPr txBox="1"/>
          <p:nvPr/>
        </p:nvSpPr>
        <p:spPr>
          <a:xfrm>
            <a:off x="1462527" y="3704589"/>
            <a:ext cx="1099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Input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F72BB-565F-06E5-D734-08C090097865}"/>
              </a:ext>
            </a:extLst>
          </p:cNvPr>
          <p:cNvSpPr txBox="1"/>
          <p:nvPr/>
        </p:nvSpPr>
        <p:spPr>
          <a:xfrm>
            <a:off x="9935183" y="3597585"/>
            <a:ext cx="1099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Output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4440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14D6A-E2CC-4ECB-A8BB-989079322EBD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Spatial Propagation Network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0C1FD1-6D3B-37F3-36F4-98445F86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80"/>
            <a:ext cx="12087793" cy="3953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705D53-B6B2-1963-B979-404204F81B93}"/>
              </a:ext>
            </a:extLst>
          </p:cNvPr>
          <p:cNvSpPr txBox="1"/>
          <p:nvPr/>
        </p:nvSpPr>
        <p:spPr>
          <a:xfrm>
            <a:off x="190500" y="6493486"/>
            <a:ext cx="1200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Liu et al. “Learning Affinity via Spatial Propagation Networks”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814D6A-E2CC-4ECB-A8BB-989079322EBD}"/>
              </a:ext>
            </a:extLst>
          </p:cNvPr>
          <p:cNvSpPr txBox="1"/>
          <p:nvPr/>
        </p:nvSpPr>
        <p:spPr>
          <a:xfrm>
            <a:off x="774455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affinity?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Build a Segmentation Model with One Line of Code | by Mattia Gatti |  Towards Data Science">
            <a:extLst>
              <a:ext uri="{FF2B5EF4-FFF2-40B4-BE49-F238E27FC236}">
                <a16:creationId xmlns:a16="http://schemas.microsoft.com/office/drawing/2014/main" id="{94C14FAE-93F3-37E6-CE11-C2621E9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" y="2363808"/>
            <a:ext cx="8364230" cy="418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84E2DFA0-52A0-2D74-F866-806ABE57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60735"/>
              </p:ext>
            </p:extLst>
          </p:nvPr>
        </p:nvGraphicFramePr>
        <p:xfrm>
          <a:off x="8284757" y="3333283"/>
          <a:ext cx="3757128" cy="258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76">
                  <a:extLst>
                    <a:ext uri="{9D8B030D-6E8A-4147-A177-3AD203B41FA5}">
                      <a16:colId xmlns:a16="http://schemas.microsoft.com/office/drawing/2014/main" val="1094276412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2143399350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823191932"/>
                    </a:ext>
                  </a:extLst>
                </a:gridCol>
              </a:tblGrid>
              <a:tr h="885538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19820"/>
                  </a:ext>
                </a:extLst>
              </a:tr>
              <a:tr h="84736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6"/>
                          </a:solidFill>
                        </a:rPr>
                        <a:t>0.02</a:t>
                      </a:r>
                      <a:endParaRPr lang="ko-KR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4"/>
                          </a:solidFill>
                        </a:rPr>
                        <a:t>0.21</a:t>
                      </a:r>
                      <a:endParaRPr lang="ko-KR" alt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6025"/>
                  </a:ext>
                </a:extLst>
              </a:tr>
              <a:tr h="84736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0.01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/>
                          </a:solidFill>
                        </a:rPr>
                        <a:t>0.22</a:t>
                      </a:r>
                      <a:endParaRPr lang="ko-KR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250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4524FA5A-DFB2-4C83-D48F-55D13BFA7B77}"/>
              </a:ext>
            </a:extLst>
          </p:cNvPr>
          <p:cNvGrpSpPr/>
          <p:nvPr/>
        </p:nvGrpSpPr>
        <p:grpSpPr>
          <a:xfrm>
            <a:off x="1332293" y="3706838"/>
            <a:ext cx="1343627" cy="1497188"/>
            <a:chOff x="1332293" y="3706838"/>
            <a:chExt cx="1343627" cy="149718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0181D32-E9BE-C01F-49DA-876BCB7C0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96" y="4612850"/>
              <a:ext cx="5754" cy="30065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6375F4E-483F-1091-6F82-AAFA479F0A86}"/>
                </a:ext>
              </a:extLst>
            </p:cNvPr>
            <p:cNvGrpSpPr/>
            <p:nvPr/>
          </p:nvGrpSpPr>
          <p:grpSpPr>
            <a:xfrm>
              <a:off x="1332293" y="3706838"/>
              <a:ext cx="1343627" cy="1362684"/>
              <a:chOff x="1332293" y="3706838"/>
              <a:chExt cx="1343627" cy="136268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55CEB77-7B9E-B45F-C265-B56BC2CFFB72}"/>
                  </a:ext>
                </a:extLst>
              </p:cNvPr>
              <p:cNvGrpSpPr/>
              <p:nvPr/>
            </p:nvGrpSpPr>
            <p:grpSpPr>
              <a:xfrm>
                <a:off x="1332293" y="3850127"/>
                <a:ext cx="1343627" cy="1219395"/>
                <a:chOff x="3083026" y="3075213"/>
                <a:chExt cx="1343627" cy="1219395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C5E06D3-82EF-5D85-4049-A1E1E33B9D33}"/>
                    </a:ext>
                  </a:extLst>
                </p:cNvPr>
                <p:cNvSpPr/>
                <p:nvPr/>
              </p:nvSpPr>
              <p:spPr>
                <a:xfrm>
                  <a:off x="3625188" y="3521968"/>
                  <a:ext cx="317637" cy="3159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53D39C85-015D-A4B7-C97F-74F281B95C28}"/>
                    </a:ext>
                  </a:extLst>
                </p:cNvPr>
                <p:cNvCxnSpPr>
                  <a:cxnSpLocks/>
                  <a:stCxn id="42" idx="5"/>
                </p:cNvCxnSpPr>
                <p:nvPr/>
              </p:nvCxnSpPr>
              <p:spPr>
                <a:xfrm>
                  <a:off x="3524509" y="3354638"/>
                  <a:ext cx="172300" cy="17403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B855523-EE34-5BE9-5F82-6014A09A5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3651" y="3679952"/>
                  <a:ext cx="311537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FB125896-27A9-8427-687F-7E7AB6932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7814" y="3837936"/>
                  <a:ext cx="214748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E2D9A32F-20CD-E4FD-516F-02B0D1741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3373" y="3315017"/>
                  <a:ext cx="158904" cy="19013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289D6B26-58CF-7795-079F-1E9BA42BE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2825" y="3656164"/>
                  <a:ext cx="261203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7D7353BC-6B54-35AD-20BA-90FB6A066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88738" y="3797425"/>
                  <a:ext cx="210053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3BBB910A-4BDD-F2F7-1A72-FEEA1CE065CE}"/>
                    </a:ext>
                  </a:extLst>
                </p:cNvPr>
                <p:cNvSpPr/>
                <p:nvPr/>
              </p:nvSpPr>
              <p:spPr>
                <a:xfrm>
                  <a:off x="3253389" y="3084942"/>
                  <a:ext cx="317637" cy="315968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57A16ADE-043F-8411-BD17-50B6A6686D77}"/>
                    </a:ext>
                  </a:extLst>
                </p:cNvPr>
                <p:cNvSpPr/>
                <p:nvPr/>
              </p:nvSpPr>
              <p:spPr>
                <a:xfrm>
                  <a:off x="3083026" y="3521968"/>
                  <a:ext cx="317637" cy="315968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69C4E0A1-78C8-2AEA-D49A-363BD7CF720B}"/>
                    </a:ext>
                  </a:extLst>
                </p:cNvPr>
                <p:cNvSpPr/>
                <p:nvPr/>
              </p:nvSpPr>
              <p:spPr>
                <a:xfrm>
                  <a:off x="3279795" y="3970076"/>
                  <a:ext cx="317637" cy="315968"/>
                </a:xfrm>
                <a:prstGeom prst="ellips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6CA5D69-E8F4-F862-BB55-95B6FEEA8B54}"/>
                    </a:ext>
                  </a:extLst>
                </p:cNvPr>
                <p:cNvSpPr/>
                <p:nvPr/>
              </p:nvSpPr>
              <p:spPr>
                <a:xfrm>
                  <a:off x="4001843" y="3978640"/>
                  <a:ext cx="317637" cy="315968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6BEB5B1C-BA84-B9EC-27E0-40E29495499A}"/>
                    </a:ext>
                  </a:extLst>
                </p:cNvPr>
                <p:cNvSpPr/>
                <p:nvPr/>
              </p:nvSpPr>
              <p:spPr>
                <a:xfrm>
                  <a:off x="4109016" y="3521968"/>
                  <a:ext cx="317637" cy="31596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B13FA7CC-FFCF-B17A-54AC-75BE0F9F8736}"/>
                    </a:ext>
                  </a:extLst>
                </p:cNvPr>
                <p:cNvSpPr/>
                <p:nvPr/>
              </p:nvSpPr>
              <p:spPr>
                <a:xfrm>
                  <a:off x="4002164" y="3075213"/>
                  <a:ext cx="317637" cy="315968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B8BCC01-DA96-AD6B-00EB-E96BFFB2B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3273" y="3971921"/>
                <a:ext cx="5754" cy="30065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D7967B0-F8B8-488F-5D9A-281953D70B07}"/>
                  </a:ext>
                </a:extLst>
              </p:cNvPr>
              <p:cNvSpPr/>
              <p:nvPr/>
            </p:nvSpPr>
            <p:spPr>
              <a:xfrm>
                <a:off x="1880208" y="3706838"/>
                <a:ext cx="317637" cy="3159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B045C0E-6027-C538-B737-92828DC09507}"/>
                </a:ext>
              </a:extLst>
            </p:cNvPr>
            <p:cNvSpPr/>
            <p:nvPr/>
          </p:nvSpPr>
          <p:spPr>
            <a:xfrm>
              <a:off x="1890086" y="4888058"/>
              <a:ext cx="317637" cy="31596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3E701F-CAB9-480B-453A-CD73AD972425}"/>
              </a:ext>
            </a:extLst>
          </p:cNvPr>
          <p:cNvSpPr txBox="1"/>
          <p:nvPr/>
        </p:nvSpPr>
        <p:spPr>
          <a:xfrm>
            <a:off x="314859" y="1485527"/>
            <a:ext cx="1152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dirty="0">
                <a:effectLst/>
                <a:latin typeface="+mj-lt"/>
              </a:rPr>
              <a:t>Affinity refers to the measure </a:t>
            </a:r>
            <a:r>
              <a:rPr lang="en-US" altLang="ko-KR" sz="2800" i="0" dirty="0">
                <a:effectLst/>
                <a:latin typeface="+mj-lt"/>
              </a:rPr>
              <a:t>of </a:t>
            </a:r>
            <a:r>
              <a:rPr lang="en-US" altLang="ko-KR" sz="2800" b="1" i="0" dirty="0">
                <a:effectLst/>
                <a:latin typeface="+mj-lt"/>
              </a:rPr>
              <a:t>similarity between pixels or image segments</a:t>
            </a:r>
            <a:r>
              <a:rPr lang="en-US" altLang="ko-KR" sz="2800" b="0" i="0" dirty="0">
                <a:effectLst/>
                <a:latin typeface="+mj-lt"/>
              </a:rPr>
              <a:t>. 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B1DC8-2994-58BB-5AEF-ABFED87224C0}"/>
              </a:ext>
            </a:extLst>
          </p:cNvPr>
          <p:cNvSpPr txBox="1"/>
          <p:nvPr/>
        </p:nvSpPr>
        <p:spPr>
          <a:xfrm>
            <a:off x="8319163" y="2786421"/>
            <a:ext cx="3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j-lt"/>
              </a:rPr>
              <a:t>Affinity matrix of yellow circle point</a:t>
            </a:r>
            <a:endParaRPr lang="ko-KR" altLang="en-US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C9D0CED-B4F7-0C15-5BB4-403007BCD067}"/>
              </a:ext>
            </a:extLst>
          </p:cNvPr>
          <p:cNvGrpSpPr/>
          <p:nvPr/>
        </p:nvGrpSpPr>
        <p:grpSpPr>
          <a:xfrm>
            <a:off x="5271995" y="3625774"/>
            <a:ext cx="1343627" cy="1497188"/>
            <a:chOff x="1332293" y="3706838"/>
            <a:chExt cx="1343627" cy="14971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355373F-E0B5-EA74-ECEA-A05DA210F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96" y="4612850"/>
              <a:ext cx="5754" cy="30065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615E9D1-7FE7-BCCA-6207-03A665F5577E}"/>
                </a:ext>
              </a:extLst>
            </p:cNvPr>
            <p:cNvGrpSpPr/>
            <p:nvPr/>
          </p:nvGrpSpPr>
          <p:grpSpPr>
            <a:xfrm>
              <a:off x="1332293" y="3706838"/>
              <a:ext cx="1343627" cy="1362684"/>
              <a:chOff x="1332293" y="3706838"/>
              <a:chExt cx="1343627" cy="1362684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42F07E5-83E9-1E28-DE9E-4D85432ECF25}"/>
                  </a:ext>
                </a:extLst>
              </p:cNvPr>
              <p:cNvGrpSpPr/>
              <p:nvPr/>
            </p:nvGrpSpPr>
            <p:grpSpPr>
              <a:xfrm>
                <a:off x="1332293" y="3850127"/>
                <a:ext cx="1343627" cy="1219395"/>
                <a:chOff x="3083026" y="3075213"/>
                <a:chExt cx="1343627" cy="121939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2C565A92-69B1-DA31-3307-76B259A50475}"/>
                    </a:ext>
                  </a:extLst>
                </p:cNvPr>
                <p:cNvSpPr/>
                <p:nvPr/>
              </p:nvSpPr>
              <p:spPr>
                <a:xfrm>
                  <a:off x="3625188" y="3521968"/>
                  <a:ext cx="317637" cy="3159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669F8D7D-09F5-217B-B8A8-CA96487DE6CD}"/>
                    </a:ext>
                  </a:extLst>
                </p:cNvPr>
                <p:cNvCxnSpPr>
                  <a:cxnSpLocks/>
                  <a:stCxn id="102" idx="5"/>
                </p:cNvCxnSpPr>
                <p:nvPr/>
              </p:nvCxnSpPr>
              <p:spPr>
                <a:xfrm>
                  <a:off x="3524509" y="3354638"/>
                  <a:ext cx="172300" cy="17403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F8AD0106-BDA7-6EA2-565C-BFD045311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3651" y="3679952"/>
                  <a:ext cx="311537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F7800509-F68D-0F61-7317-6D87519B6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7814" y="3837936"/>
                  <a:ext cx="214748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941FADBE-A7F5-B641-6340-05B360B48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3373" y="3315017"/>
                  <a:ext cx="158904" cy="19013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CA38182-37A6-8DB7-15A0-0B5914201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2825" y="3656164"/>
                  <a:ext cx="261203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0CEEDF31-42FE-166B-EF7E-987F32B10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88738" y="3797425"/>
                  <a:ext cx="210053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72D38FD6-9E81-5316-301C-3014FA7C16DA}"/>
                    </a:ext>
                  </a:extLst>
                </p:cNvPr>
                <p:cNvSpPr/>
                <p:nvPr/>
              </p:nvSpPr>
              <p:spPr>
                <a:xfrm>
                  <a:off x="3253389" y="3084942"/>
                  <a:ext cx="317637" cy="315968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C997A0A-CD35-455A-6128-C60687D12EBB}"/>
                    </a:ext>
                  </a:extLst>
                </p:cNvPr>
                <p:cNvSpPr/>
                <p:nvPr/>
              </p:nvSpPr>
              <p:spPr>
                <a:xfrm>
                  <a:off x="3083026" y="3521968"/>
                  <a:ext cx="317637" cy="315968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468EA1FA-05E0-BE42-76F1-5EE3E9AB9ED3}"/>
                    </a:ext>
                  </a:extLst>
                </p:cNvPr>
                <p:cNvSpPr/>
                <p:nvPr/>
              </p:nvSpPr>
              <p:spPr>
                <a:xfrm>
                  <a:off x="3279795" y="3970076"/>
                  <a:ext cx="317637" cy="315968"/>
                </a:xfrm>
                <a:prstGeom prst="ellips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D2F6B718-46F3-1376-2585-450E6F76AA14}"/>
                    </a:ext>
                  </a:extLst>
                </p:cNvPr>
                <p:cNvSpPr/>
                <p:nvPr/>
              </p:nvSpPr>
              <p:spPr>
                <a:xfrm>
                  <a:off x="4001843" y="3978640"/>
                  <a:ext cx="317637" cy="315968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E87DE58-C532-4B6C-0B3B-B3A9EA52DC5F}"/>
                    </a:ext>
                  </a:extLst>
                </p:cNvPr>
                <p:cNvSpPr/>
                <p:nvPr/>
              </p:nvSpPr>
              <p:spPr>
                <a:xfrm>
                  <a:off x="4109016" y="3521968"/>
                  <a:ext cx="317637" cy="31596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EEA0F47B-121F-D7DE-2212-11404F046B10}"/>
                    </a:ext>
                  </a:extLst>
                </p:cNvPr>
                <p:cNvSpPr/>
                <p:nvPr/>
              </p:nvSpPr>
              <p:spPr>
                <a:xfrm>
                  <a:off x="4002164" y="3075213"/>
                  <a:ext cx="317637" cy="315968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DB7F27F-C4A1-B3CF-9B94-74EE86824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3273" y="3971921"/>
                <a:ext cx="5754" cy="30065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0E9E2147-C441-AB04-DDE4-BC436D259548}"/>
                  </a:ext>
                </a:extLst>
              </p:cNvPr>
              <p:cNvSpPr/>
              <p:nvPr/>
            </p:nvSpPr>
            <p:spPr>
              <a:xfrm>
                <a:off x="1880208" y="3706838"/>
                <a:ext cx="317637" cy="3159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A4EA343-A9A8-8966-36EB-1D1C6A2121E7}"/>
                </a:ext>
              </a:extLst>
            </p:cNvPr>
            <p:cNvSpPr/>
            <p:nvPr/>
          </p:nvSpPr>
          <p:spPr>
            <a:xfrm>
              <a:off x="1890086" y="4888058"/>
              <a:ext cx="317637" cy="31596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C41C1250-2269-BE6B-EC91-DFD6A715FF78}"/>
              </a:ext>
            </a:extLst>
          </p:cNvPr>
          <p:cNvSpPr/>
          <p:nvPr/>
        </p:nvSpPr>
        <p:spPr>
          <a:xfrm>
            <a:off x="8745586" y="3806278"/>
            <a:ext cx="317637" cy="3159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5AD07F2-2366-274D-A0DA-5E1498A8F347}"/>
              </a:ext>
            </a:extLst>
          </p:cNvPr>
          <p:cNvSpPr/>
          <p:nvPr/>
        </p:nvSpPr>
        <p:spPr>
          <a:xfrm>
            <a:off x="9994155" y="3815388"/>
            <a:ext cx="317637" cy="3159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3B256A4-BEE7-B259-7AF3-2767F2FA2186}"/>
              </a:ext>
            </a:extLst>
          </p:cNvPr>
          <p:cNvSpPr/>
          <p:nvPr/>
        </p:nvSpPr>
        <p:spPr>
          <a:xfrm>
            <a:off x="11282911" y="3846478"/>
            <a:ext cx="317637" cy="3159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00B0582-8B5F-F1A4-5EF2-854A9E71BA5E}"/>
              </a:ext>
            </a:extLst>
          </p:cNvPr>
          <p:cNvSpPr/>
          <p:nvPr/>
        </p:nvSpPr>
        <p:spPr>
          <a:xfrm>
            <a:off x="11281979" y="5489613"/>
            <a:ext cx="317637" cy="31596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1F3DAD6-8AA9-D80E-DD84-C534C432F648}"/>
              </a:ext>
            </a:extLst>
          </p:cNvPr>
          <p:cNvSpPr/>
          <p:nvPr/>
        </p:nvSpPr>
        <p:spPr>
          <a:xfrm>
            <a:off x="11281980" y="4613722"/>
            <a:ext cx="317637" cy="315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C8B5086-159A-2FE9-328B-46C0DEA44063}"/>
              </a:ext>
            </a:extLst>
          </p:cNvPr>
          <p:cNvSpPr/>
          <p:nvPr/>
        </p:nvSpPr>
        <p:spPr>
          <a:xfrm>
            <a:off x="10027104" y="4524127"/>
            <a:ext cx="317637" cy="3159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8800A27-907B-69C6-646D-AE0420F15241}"/>
              </a:ext>
            </a:extLst>
          </p:cNvPr>
          <p:cNvSpPr/>
          <p:nvPr/>
        </p:nvSpPr>
        <p:spPr>
          <a:xfrm>
            <a:off x="10058169" y="5489613"/>
            <a:ext cx="317637" cy="315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465D0A6-422D-ABCF-ADF1-5932EB0ED9A9}"/>
              </a:ext>
            </a:extLst>
          </p:cNvPr>
          <p:cNvSpPr/>
          <p:nvPr/>
        </p:nvSpPr>
        <p:spPr>
          <a:xfrm>
            <a:off x="8793488" y="5489613"/>
            <a:ext cx="317637" cy="31596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1F3BF88-A493-FDD4-F195-4549DD2A437D}"/>
              </a:ext>
            </a:extLst>
          </p:cNvPr>
          <p:cNvSpPr/>
          <p:nvPr/>
        </p:nvSpPr>
        <p:spPr>
          <a:xfrm>
            <a:off x="8756260" y="4613722"/>
            <a:ext cx="317637" cy="315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825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814D6A-E2CC-4ECB-A8BB-989079322EBD}"/>
              </a:ext>
            </a:extLst>
          </p:cNvPr>
          <p:cNvSpPr txBox="1"/>
          <p:nvPr/>
        </p:nvSpPr>
        <p:spPr>
          <a:xfrm>
            <a:off x="774455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affinity?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Build a Segmentation Model with One Line of Code | by Mattia Gatti |  Towards Data Science">
            <a:extLst>
              <a:ext uri="{FF2B5EF4-FFF2-40B4-BE49-F238E27FC236}">
                <a16:creationId xmlns:a16="http://schemas.microsoft.com/office/drawing/2014/main" id="{94C14FAE-93F3-37E6-CE11-C2621E9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7942"/>
            <a:ext cx="8364230" cy="418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84E2DFA0-52A0-2D74-F866-806ABE57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5950"/>
              </p:ext>
            </p:extLst>
          </p:nvPr>
        </p:nvGraphicFramePr>
        <p:xfrm>
          <a:off x="8308054" y="2753524"/>
          <a:ext cx="3757128" cy="258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76">
                  <a:extLst>
                    <a:ext uri="{9D8B030D-6E8A-4147-A177-3AD203B41FA5}">
                      <a16:colId xmlns:a16="http://schemas.microsoft.com/office/drawing/2014/main" val="1094276412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2143399350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823191932"/>
                    </a:ext>
                  </a:extLst>
                </a:gridCol>
              </a:tblGrid>
              <a:tr h="885538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0.22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19820"/>
                  </a:ext>
                </a:extLst>
              </a:tr>
              <a:tr h="84736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6"/>
                          </a:solidFill>
                        </a:rPr>
                        <a:t>0.02</a:t>
                      </a:r>
                      <a:endParaRPr lang="ko-KR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4"/>
                          </a:solidFill>
                        </a:rPr>
                        <a:t>0.21</a:t>
                      </a:r>
                      <a:endParaRPr lang="ko-KR" alt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6025"/>
                  </a:ext>
                </a:extLst>
              </a:tr>
              <a:tr h="84736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0.01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/>
                          </a:solidFill>
                        </a:rPr>
                        <a:t>0.22</a:t>
                      </a:r>
                      <a:endParaRPr lang="ko-KR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250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4524FA5A-DFB2-4C83-D48F-55D13BFA7B77}"/>
              </a:ext>
            </a:extLst>
          </p:cNvPr>
          <p:cNvGrpSpPr/>
          <p:nvPr/>
        </p:nvGrpSpPr>
        <p:grpSpPr>
          <a:xfrm>
            <a:off x="1286587" y="2680972"/>
            <a:ext cx="1343627" cy="1497188"/>
            <a:chOff x="1332293" y="3706838"/>
            <a:chExt cx="1343627" cy="149718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0181D32-E9BE-C01F-49DA-876BCB7C0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96" y="4612850"/>
              <a:ext cx="5754" cy="30065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6375F4E-483F-1091-6F82-AAFA479F0A86}"/>
                </a:ext>
              </a:extLst>
            </p:cNvPr>
            <p:cNvGrpSpPr/>
            <p:nvPr/>
          </p:nvGrpSpPr>
          <p:grpSpPr>
            <a:xfrm>
              <a:off x="1332293" y="3706838"/>
              <a:ext cx="1343627" cy="1362684"/>
              <a:chOff x="1332293" y="3706838"/>
              <a:chExt cx="1343627" cy="136268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55CEB77-7B9E-B45F-C265-B56BC2CFFB72}"/>
                  </a:ext>
                </a:extLst>
              </p:cNvPr>
              <p:cNvGrpSpPr/>
              <p:nvPr/>
            </p:nvGrpSpPr>
            <p:grpSpPr>
              <a:xfrm>
                <a:off x="1332293" y="3850127"/>
                <a:ext cx="1343627" cy="1219395"/>
                <a:chOff x="3083026" y="3075213"/>
                <a:chExt cx="1343627" cy="1219395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C5E06D3-82EF-5D85-4049-A1E1E33B9D33}"/>
                    </a:ext>
                  </a:extLst>
                </p:cNvPr>
                <p:cNvSpPr/>
                <p:nvPr/>
              </p:nvSpPr>
              <p:spPr>
                <a:xfrm>
                  <a:off x="3625188" y="3521968"/>
                  <a:ext cx="317637" cy="3159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53D39C85-015D-A4B7-C97F-74F281B95C28}"/>
                    </a:ext>
                  </a:extLst>
                </p:cNvPr>
                <p:cNvCxnSpPr>
                  <a:cxnSpLocks/>
                  <a:stCxn id="42" idx="5"/>
                </p:cNvCxnSpPr>
                <p:nvPr/>
              </p:nvCxnSpPr>
              <p:spPr>
                <a:xfrm>
                  <a:off x="3524509" y="3354638"/>
                  <a:ext cx="172300" cy="17403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B855523-EE34-5BE9-5F82-6014A09A5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3651" y="3679952"/>
                  <a:ext cx="311537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FB125896-27A9-8427-687F-7E7AB6932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7814" y="3837936"/>
                  <a:ext cx="214748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E2D9A32F-20CD-E4FD-516F-02B0D1741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3373" y="3315017"/>
                  <a:ext cx="158904" cy="19013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289D6B26-58CF-7795-079F-1E9BA42BE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2825" y="3656164"/>
                  <a:ext cx="261203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7D7353BC-6B54-35AD-20BA-90FB6A066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88738" y="3797425"/>
                  <a:ext cx="210053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3BBB910A-4BDD-F2F7-1A72-FEEA1CE065CE}"/>
                    </a:ext>
                  </a:extLst>
                </p:cNvPr>
                <p:cNvSpPr/>
                <p:nvPr/>
              </p:nvSpPr>
              <p:spPr>
                <a:xfrm>
                  <a:off x="3253389" y="3084942"/>
                  <a:ext cx="317637" cy="315968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57A16ADE-043F-8411-BD17-50B6A6686D77}"/>
                    </a:ext>
                  </a:extLst>
                </p:cNvPr>
                <p:cNvSpPr/>
                <p:nvPr/>
              </p:nvSpPr>
              <p:spPr>
                <a:xfrm>
                  <a:off x="3083026" y="3521968"/>
                  <a:ext cx="317637" cy="315968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69C4E0A1-78C8-2AEA-D49A-363BD7CF720B}"/>
                    </a:ext>
                  </a:extLst>
                </p:cNvPr>
                <p:cNvSpPr/>
                <p:nvPr/>
              </p:nvSpPr>
              <p:spPr>
                <a:xfrm>
                  <a:off x="3279795" y="3970076"/>
                  <a:ext cx="317637" cy="315968"/>
                </a:xfrm>
                <a:prstGeom prst="ellips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6CA5D69-E8F4-F862-BB55-95B6FEEA8B54}"/>
                    </a:ext>
                  </a:extLst>
                </p:cNvPr>
                <p:cNvSpPr/>
                <p:nvPr/>
              </p:nvSpPr>
              <p:spPr>
                <a:xfrm>
                  <a:off x="4001843" y="3978640"/>
                  <a:ext cx="317637" cy="315968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6BEB5B1C-BA84-B9EC-27E0-40E29495499A}"/>
                    </a:ext>
                  </a:extLst>
                </p:cNvPr>
                <p:cNvSpPr/>
                <p:nvPr/>
              </p:nvSpPr>
              <p:spPr>
                <a:xfrm>
                  <a:off x="4109016" y="3521968"/>
                  <a:ext cx="317637" cy="31596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B13FA7CC-FFCF-B17A-54AC-75BE0F9F8736}"/>
                    </a:ext>
                  </a:extLst>
                </p:cNvPr>
                <p:cNvSpPr/>
                <p:nvPr/>
              </p:nvSpPr>
              <p:spPr>
                <a:xfrm>
                  <a:off x="4002164" y="3075213"/>
                  <a:ext cx="317637" cy="315968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B8BCC01-DA96-AD6B-00EB-E96BFFB2B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3273" y="3971921"/>
                <a:ext cx="5754" cy="30065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D7967B0-F8B8-488F-5D9A-281953D70B07}"/>
                  </a:ext>
                </a:extLst>
              </p:cNvPr>
              <p:cNvSpPr/>
              <p:nvPr/>
            </p:nvSpPr>
            <p:spPr>
              <a:xfrm>
                <a:off x="1880208" y="3706838"/>
                <a:ext cx="317637" cy="3159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B045C0E-6027-C538-B737-92828DC09507}"/>
                </a:ext>
              </a:extLst>
            </p:cNvPr>
            <p:cNvSpPr/>
            <p:nvPr/>
          </p:nvSpPr>
          <p:spPr>
            <a:xfrm>
              <a:off x="1890086" y="4888058"/>
              <a:ext cx="317637" cy="31596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FB1DC8-2994-58BB-5AEF-ABFED87224C0}"/>
              </a:ext>
            </a:extLst>
          </p:cNvPr>
          <p:cNvSpPr txBox="1"/>
          <p:nvPr/>
        </p:nvSpPr>
        <p:spPr>
          <a:xfrm>
            <a:off x="8308054" y="2150742"/>
            <a:ext cx="37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+mj-lt"/>
              </a:rPr>
              <a:t>Affinity matrix of yellow circle point</a:t>
            </a:r>
            <a:endParaRPr lang="ko-KR" altLang="en-US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C9D0CED-B4F7-0C15-5BB4-403007BCD067}"/>
              </a:ext>
            </a:extLst>
          </p:cNvPr>
          <p:cNvGrpSpPr/>
          <p:nvPr/>
        </p:nvGrpSpPr>
        <p:grpSpPr>
          <a:xfrm>
            <a:off x="5226289" y="2599908"/>
            <a:ext cx="1343627" cy="1497188"/>
            <a:chOff x="1332293" y="3706838"/>
            <a:chExt cx="1343627" cy="14971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355373F-E0B5-EA74-ECEA-A05DA210F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96" y="4612850"/>
              <a:ext cx="5754" cy="30065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615E9D1-7FE7-BCCA-6207-03A665F5577E}"/>
                </a:ext>
              </a:extLst>
            </p:cNvPr>
            <p:cNvGrpSpPr/>
            <p:nvPr/>
          </p:nvGrpSpPr>
          <p:grpSpPr>
            <a:xfrm>
              <a:off x="1332293" y="3706838"/>
              <a:ext cx="1343627" cy="1362684"/>
              <a:chOff x="1332293" y="3706838"/>
              <a:chExt cx="1343627" cy="1362684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42F07E5-83E9-1E28-DE9E-4D85432ECF25}"/>
                  </a:ext>
                </a:extLst>
              </p:cNvPr>
              <p:cNvGrpSpPr/>
              <p:nvPr/>
            </p:nvGrpSpPr>
            <p:grpSpPr>
              <a:xfrm>
                <a:off x="1332293" y="3850127"/>
                <a:ext cx="1343627" cy="1219395"/>
                <a:chOff x="3083026" y="3075213"/>
                <a:chExt cx="1343627" cy="121939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2C565A92-69B1-DA31-3307-76B259A50475}"/>
                    </a:ext>
                  </a:extLst>
                </p:cNvPr>
                <p:cNvSpPr/>
                <p:nvPr/>
              </p:nvSpPr>
              <p:spPr>
                <a:xfrm>
                  <a:off x="3625188" y="3521968"/>
                  <a:ext cx="317637" cy="3159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669F8D7D-09F5-217B-B8A8-CA96487DE6CD}"/>
                    </a:ext>
                  </a:extLst>
                </p:cNvPr>
                <p:cNvCxnSpPr>
                  <a:cxnSpLocks/>
                  <a:stCxn id="102" idx="5"/>
                </p:cNvCxnSpPr>
                <p:nvPr/>
              </p:nvCxnSpPr>
              <p:spPr>
                <a:xfrm>
                  <a:off x="3524509" y="3354638"/>
                  <a:ext cx="172300" cy="17403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F8AD0106-BDA7-6EA2-565C-BFD045311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3651" y="3679952"/>
                  <a:ext cx="311537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F7800509-F68D-0F61-7317-6D87519B6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17814" y="3837936"/>
                  <a:ext cx="214748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941FADBE-A7F5-B641-6340-05B360B48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3373" y="3315017"/>
                  <a:ext cx="158904" cy="19013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CA38182-37A6-8DB7-15A0-0B5914201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2825" y="3656164"/>
                  <a:ext cx="261203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0CEEDF31-42FE-166B-EF7E-987F32B10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88738" y="3797425"/>
                  <a:ext cx="210053" cy="2642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72D38FD6-9E81-5316-301C-3014FA7C16DA}"/>
                    </a:ext>
                  </a:extLst>
                </p:cNvPr>
                <p:cNvSpPr/>
                <p:nvPr/>
              </p:nvSpPr>
              <p:spPr>
                <a:xfrm>
                  <a:off x="3253389" y="3084942"/>
                  <a:ext cx="317637" cy="315968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C997A0A-CD35-455A-6128-C60687D12EBB}"/>
                    </a:ext>
                  </a:extLst>
                </p:cNvPr>
                <p:cNvSpPr/>
                <p:nvPr/>
              </p:nvSpPr>
              <p:spPr>
                <a:xfrm>
                  <a:off x="3083026" y="3521968"/>
                  <a:ext cx="317637" cy="315968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468EA1FA-05E0-BE42-76F1-5EE3E9AB9ED3}"/>
                    </a:ext>
                  </a:extLst>
                </p:cNvPr>
                <p:cNvSpPr/>
                <p:nvPr/>
              </p:nvSpPr>
              <p:spPr>
                <a:xfrm>
                  <a:off x="3279795" y="3970076"/>
                  <a:ext cx="317637" cy="315968"/>
                </a:xfrm>
                <a:prstGeom prst="ellips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D2F6B718-46F3-1376-2585-450E6F76AA14}"/>
                    </a:ext>
                  </a:extLst>
                </p:cNvPr>
                <p:cNvSpPr/>
                <p:nvPr/>
              </p:nvSpPr>
              <p:spPr>
                <a:xfrm>
                  <a:off x="4001843" y="3978640"/>
                  <a:ext cx="317637" cy="315968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E87DE58-C532-4B6C-0B3B-B3A9EA52DC5F}"/>
                    </a:ext>
                  </a:extLst>
                </p:cNvPr>
                <p:cNvSpPr/>
                <p:nvPr/>
              </p:nvSpPr>
              <p:spPr>
                <a:xfrm>
                  <a:off x="4109016" y="3521968"/>
                  <a:ext cx="317637" cy="31596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EEA0F47B-121F-D7DE-2212-11404F046B10}"/>
                    </a:ext>
                  </a:extLst>
                </p:cNvPr>
                <p:cNvSpPr/>
                <p:nvPr/>
              </p:nvSpPr>
              <p:spPr>
                <a:xfrm>
                  <a:off x="4002164" y="3075213"/>
                  <a:ext cx="317637" cy="315968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DB7F27F-C4A1-B3CF-9B94-74EE86824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3273" y="3971921"/>
                <a:ext cx="5754" cy="30065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0E9E2147-C441-AB04-DDE4-BC436D259548}"/>
                  </a:ext>
                </a:extLst>
              </p:cNvPr>
              <p:cNvSpPr/>
              <p:nvPr/>
            </p:nvSpPr>
            <p:spPr>
              <a:xfrm>
                <a:off x="1880208" y="3706838"/>
                <a:ext cx="317637" cy="3159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A4EA343-A9A8-8966-36EB-1D1C6A2121E7}"/>
                </a:ext>
              </a:extLst>
            </p:cNvPr>
            <p:cNvSpPr/>
            <p:nvPr/>
          </p:nvSpPr>
          <p:spPr>
            <a:xfrm>
              <a:off x="1890086" y="4888058"/>
              <a:ext cx="317637" cy="31596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8708F9-54D5-6989-3A32-2FD118376DB5}"/>
              </a:ext>
            </a:extLst>
          </p:cNvPr>
          <p:cNvSpPr txBox="1"/>
          <p:nvPr/>
        </p:nvSpPr>
        <p:spPr>
          <a:xfrm>
            <a:off x="604715" y="5759861"/>
            <a:ext cx="12106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0" i="0" dirty="0">
                <a:effectLst/>
                <a:latin typeface="+mj-lt"/>
              </a:rPr>
              <a:t>We can say that pixels with an affinity greater than 0.2 are very strongly related with yellow pixels.</a:t>
            </a:r>
            <a:endParaRPr lang="ko-KR" altLang="en-US" sz="2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8913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106B0-B290-F3FE-9434-26933844F857}"/>
              </a:ext>
            </a:extLst>
          </p:cNvPr>
          <p:cNvSpPr txBox="1"/>
          <p:nvPr/>
        </p:nvSpPr>
        <p:spPr>
          <a:xfrm>
            <a:off x="428476" y="1308390"/>
            <a:ext cx="111580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Spatial Proximity:</a:t>
            </a:r>
          </a:p>
          <a:p>
            <a:pPr lvl="1"/>
            <a:r>
              <a:rPr lang="en-US" altLang="ko-KR" sz="2800" dirty="0">
                <a:latin typeface="+mj-lt"/>
                <a:cs typeface="Times New Roman" panose="02020603050405020304" pitchFamily="18" charset="0"/>
              </a:rPr>
              <a:t>Pixels that are clos to each other in terms spatial distance are often considered more likely to be related or part of the same object </a:t>
            </a:r>
          </a:p>
          <a:p>
            <a:pPr marL="514350" indent="-514350">
              <a:buAutoNum type="arabicPeriod"/>
            </a:pPr>
            <a:endParaRPr lang="en-US" altLang="ko-KR" sz="2800" b="1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Similarity in Color and Intensity:</a:t>
            </a:r>
          </a:p>
          <a:p>
            <a:pPr lvl="1"/>
            <a:r>
              <a:rPr lang="en-US" altLang="ko-KR" sz="2800" dirty="0">
                <a:latin typeface="+mj-lt"/>
                <a:cs typeface="Times New Roman" panose="02020603050405020304" pitchFamily="18" charset="0"/>
              </a:rPr>
              <a:t>Pixels that have similar color or intensity values are more likely to belong to the same object or region  </a:t>
            </a:r>
          </a:p>
          <a:p>
            <a:pPr marL="514350" indent="-514350">
              <a:buAutoNum type="arabicPeriod"/>
            </a:pPr>
            <a:endParaRPr lang="en-US" altLang="ko-KR" sz="2800" b="1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Texture and Gradient: </a:t>
            </a:r>
          </a:p>
          <a:p>
            <a:pPr lvl="1"/>
            <a:r>
              <a:rPr lang="en-US" altLang="ko-KR" sz="2800" dirty="0">
                <a:latin typeface="+mj-lt"/>
                <a:cs typeface="Times New Roman" panose="02020603050405020304" pitchFamily="18" charset="0"/>
              </a:rPr>
              <a:t>Affinity can also be defined based on the texture or gradient information of pixels, especially in scenarios where textural properties are significant for distinguishing regions or objects  </a:t>
            </a:r>
            <a:endParaRPr lang="ko-KR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E5F9D-7811-171A-5085-BC6438F77F0C}"/>
              </a:ext>
            </a:extLst>
          </p:cNvPr>
          <p:cNvSpPr txBox="1"/>
          <p:nvPr/>
        </p:nvSpPr>
        <p:spPr>
          <a:xfrm>
            <a:off x="774455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affinity?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5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6A921-049A-3FD5-E781-943EFA1C8C1C}"/>
              </a:ext>
            </a:extLst>
          </p:cNvPr>
          <p:cNvSpPr txBox="1"/>
          <p:nvPr/>
        </p:nvSpPr>
        <p:spPr>
          <a:xfrm>
            <a:off x="735106" y="101601"/>
            <a:ext cx="11456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affinity?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106B0-B290-F3FE-9434-26933844F857}"/>
              </a:ext>
            </a:extLst>
          </p:cNvPr>
          <p:cNvSpPr txBox="1"/>
          <p:nvPr/>
        </p:nvSpPr>
        <p:spPr>
          <a:xfrm>
            <a:off x="121709" y="2567570"/>
            <a:ext cx="77834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>
                <a:latin typeface="+mj-lt"/>
                <a:cs typeface="Times New Roman" panose="02020603050405020304" pitchFamily="18" charset="0"/>
              </a:rPr>
              <a:t>Spatial Proximity</a:t>
            </a:r>
          </a:p>
          <a:p>
            <a:pPr marL="514350" indent="-514350">
              <a:buAutoNum type="arabicPeriod"/>
            </a:pPr>
            <a:endParaRPr lang="en-US" altLang="ko-KR" sz="2800" b="1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 b="1">
                <a:latin typeface="+mj-lt"/>
                <a:cs typeface="Times New Roman" panose="02020603050405020304" pitchFamily="18" charset="0"/>
              </a:rPr>
              <a:t>Similarity in Color and Intensity</a:t>
            </a:r>
          </a:p>
          <a:p>
            <a:pPr marL="514350" indent="-514350">
              <a:buFontTx/>
              <a:buAutoNum type="arabicPeriod"/>
            </a:pPr>
            <a:endParaRPr lang="en-US" altLang="ko-KR" sz="2800" b="1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 b="1">
                <a:latin typeface="+mj-lt"/>
                <a:cs typeface="Times New Roman" panose="02020603050405020304" pitchFamily="18" charset="0"/>
              </a:rPr>
              <a:t>Texture and Gradient</a:t>
            </a:r>
          </a:p>
          <a:p>
            <a:pPr marL="514350" indent="-514350">
              <a:buFontTx/>
              <a:buAutoNum type="arabicPeriod"/>
            </a:pPr>
            <a:endParaRPr lang="en-US" altLang="ko-KR" sz="2800" b="1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2800" b="1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2800" b="1">
              <a:latin typeface="+mj-lt"/>
              <a:cs typeface="Times New Roman" panose="02020603050405020304" pitchFamily="18" charset="0"/>
            </a:endParaRPr>
          </a:p>
          <a:p>
            <a:endParaRPr lang="en-US" altLang="ko-KR" sz="2800" b="1">
              <a:latin typeface="+mj-lt"/>
              <a:cs typeface="Times New Roman" panose="02020603050405020304" pitchFamily="18" charset="0"/>
            </a:endParaRPr>
          </a:p>
          <a:p>
            <a:endParaRPr lang="en-US" altLang="ko-KR" sz="2800" b="1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A0BB71-CD8A-2A7A-3BBD-BB0251B03416}"/>
              </a:ext>
            </a:extLst>
          </p:cNvPr>
          <p:cNvSpPr/>
          <p:nvPr/>
        </p:nvSpPr>
        <p:spPr>
          <a:xfrm>
            <a:off x="6301705" y="3615441"/>
            <a:ext cx="722309" cy="2366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A8448B4-B7D6-8E75-213C-BFD0DD5CE314}"/>
              </a:ext>
            </a:extLst>
          </p:cNvPr>
          <p:cNvSpPr/>
          <p:nvPr/>
        </p:nvSpPr>
        <p:spPr>
          <a:xfrm>
            <a:off x="5447990" y="2335644"/>
            <a:ext cx="776575" cy="2796294"/>
          </a:xfrm>
          <a:prstGeom prst="rightBrace">
            <a:avLst>
              <a:gd name="adj1" fmla="val 1061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CF0B8-56D3-1B5F-4694-D92329A822C7}"/>
              </a:ext>
            </a:extLst>
          </p:cNvPr>
          <p:cNvSpPr txBox="1"/>
          <p:nvPr/>
        </p:nvSpPr>
        <p:spPr>
          <a:xfrm>
            <a:off x="7101155" y="3318292"/>
            <a:ext cx="51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cs typeface="Times New Roman" panose="02020603050405020304" pitchFamily="18" charset="0"/>
              </a:rPr>
              <a:t>Deep learning automatically determines the optimal affinity in its own way!!</a:t>
            </a:r>
          </a:p>
        </p:txBody>
      </p:sp>
    </p:spTree>
    <p:extLst>
      <p:ext uri="{BB962C8B-B14F-4D97-AF65-F5344CB8AC3E}">
        <p14:creationId xmlns:p14="http://schemas.microsoft.com/office/powerpoint/2010/main" val="172719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나눔스퀘어"/>
        <a:cs typeface=""/>
      </a:majorFont>
      <a:minorFont>
        <a:latin typeface="Times New Roman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</TotalTime>
  <Words>3612</Words>
  <Application>Microsoft Office PowerPoint</Application>
  <PresentationFormat>와이드스크린</PresentationFormat>
  <Paragraphs>808</Paragraphs>
  <Slides>37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Cambria Math</vt:lpstr>
      <vt:lpstr>Times New Roman</vt:lpstr>
      <vt:lpstr>Office 테마</vt:lpstr>
      <vt:lpstr>Office 테마</vt:lpstr>
      <vt:lpstr>PA3 : Segmentation</vt:lpstr>
      <vt:lpstr>PowerPoint 프레젠테이션</vt:lpstr>
      <vt:lpstr>PowerPoint 프레젠테이션</vt:lpstr>
      <vt:lpstr>Simple Approach - UNet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– CSPN </vt:lpstr>
      <vt:lpstr>Example – DYSPN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bih990</dc:creator>
  <cp:lastModifiedBy>정찬휘</cp:lastModifiedBy>
  <cp:revision>215</cp:revision>
  <dcterms:created xsi:type="dcterms:W3CDTF">2020-03-27T05:18:37Z</dcterms:created>
  <dcterms:modified xsi:type="dcterms:W3CDTF">2023-11-13T00:22:36Z</dcterms:modified>
</cp:coreProperties>
</file>