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65" r:id="rId6"/>
    <p:sldId id="266" r:id="rId7"/>
    <p:sldId id="269" r:id="rId8"/>
    <p:sldId id="267" r:id="rId9"/>
    <p:sldId id="270" r:id="rId10"/>
    <p:sldId id="268" r:id="rId11"/>
    <p:sldId id="271" r:id="rId12"/>
    <p:sldId id="272" r:id="rId13"/>
    <p:sldId id="273" r:id="rId14"/>
    <p:sldId id="274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77156" autoAdjust="0"/>
  </p:normalViewPr>
  <p:slideViewPr>
    <p:cSldViewPr snapToGrid="0">
      <p:cViewPr varScale="1">
        <p:scale>
          <a:sx n="70" d="100"/>
          <a:sy n="70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DBCE2-6A26-D64B-B7E6-0955D2FDD701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7F64C-3CD1-2544-870E-8E9D5F7D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5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저희는 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발표를 </a:t>
            </a:r>
            <a:r>
              <a:rPr lang="ko-KR" altLang="en-US" dirty="0" err="1"/>
              <a:t>맡게된</a:t>
            </a:r>
            <a:r>
              <a:rPr lang="ko-KR" altLang="en-US" dirty="0"/>
              <a:t> 김지원</a:t>
            </a:r>
            <a:r>
              <a:rPr lang="en-US" altLang="ko-KR" dirty="0"/>
              <a:t>, </a:t>
            </a:r>
            <a:r>
              <a:rPr lang="ko-KR" altLang="en-US" dirty="0" err="1"/>
              <a:t>황세현</a:t>
            </a:r>
            <a:r>
              <a:rPr lang="ko-KR" altLang="en-US" dirty="0"/>
              <a:t> 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7F64C-3CD1-2544-870E-8E9D5F7DCF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5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INDEX</a:t>
            </a:r>
            <a:r>
              <a:rPr lang="ko-KR" altLang="en-US" dirty="0"/>
              <a:t>를 알아보자면 정의</a:t>
            </a:r>
            <a:r>
              <a:rPr lang="en-US" altLang="ko-KR" dirty="0"/>
              <a:t>, </a:t>
            </a:r>
            <a:r>
              <a:rPr lang="ko-KR" altLang="en-US" dirty="0"/>
              <a:t>특징</a:t>
            </a:r>
            <a:r>
              <a:rPr lang="en-US" altLang="ko-KR" dirty="0"/>
              <a:t>,</a:t>
            </a:r>
            <a:r>
              <a:rPr lang="ko-KR" altLang="en-US" dirty="0"/>
              <a:t>장단점</a:t>
            </a:r>
            <a:r>
              <a:rPr lang="en-US" altLang="ko-KR" dirty="0"/>
              <a:t>, </a:t>
            </a:r>
            <a:r>
              <a:rPr lang="ko-KR" altLang="en-US" dirty="0"/>
              <a:t>활용</a:t>
            </a:r>
            <a:r>
              <a:rPr lang="en-US" altLang="ko-KR" dirty="0"/>
              <a:t>, </a:t>
            </a:r>
            <a:r>
              <a:rPr lang="ko-KR" altLang="en-US" dirty="0"/>
              <a:t>데이터 유지</a:t>
            </a:r>
            <a:r>
              <a:rPr lang="en-US" altLang="ko-KR" dirty="0"/>
              <a:t>,</a:t>
            </a:r>
            <a:r>
              <a:rPr lang="ko-KR" altLang="en-US" dirty="0"/>
              <a:t>저장을 어떻게 하는지 설명한 후 </a:t>
            </a:r>
            <a:r>
              <a:rPr lang="en-US" altLang="ko-KR" dirty="0"/>
              <a:t>demo</a:t>
            </a:r>
            <a:r>
              <a:rPr lang="ko-KR" altLang="en-US" dirty="0"/>
              <a:t>가 있겠습니다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7F64C-3CD1-2544-870E-8E9D5F7DCF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46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bg1"/>
                </a:solidFill>
              </a:rPr>
              <a:t>먼저 </a:t>
            </a:r>
            <a:r>
              <a:rPr lang="en-US" altLang="ko-KR" sz="1200" dirty="0" err="1">
                <a:solidFill>
                  <a:schemeClr val="bg1"/>
                </a:solidFill>
              </a:rPr>
              <a:t>Redis</a:t>
            </a:r>
            <a:r>
              <a:rPr lang="ko-KR" altLang="en-US" sz="1200" dirty="0">
                <a:solidFill>
                  <a:schemeClr val="bg1"/>
                </a:solidFill>
              </a:rPr>
              <a:t>의 정의 부터 </a:t>
            </a:r>
            <a:r>
              <a:rPr lang="ko-KR" altLang="en-US" sz="1200" dirty="0" err="1">
                <a:solidFill>
                  <a:schemeClr val="bg1"/>
                </a:solidFill>
              </a:rPr>
              <a:t>알아봐면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Redis</a:t>
            </a:r>
            <a:r>
              <a:rPr lang="ko-KR" altLang="en-US" sz="1200" dirty="0">
                <a:solidFill>
                  <a:schemeClr val="bg1"/>
                </a:solidFill>
              </a:rPr>
              <a:t>는 </a:t>
            </a:r>
            <a:r>
              <a:rPr lang="en-US" altLang="ko-KR" sz="1200" dirty="0">
                <a:solidFill>
                  <a:schemeClr val="bg1"/>
                </a:solidFill>
              </a:rPr>
              <a:t>NoSQL(SQL</a:t>
            </a:r>
            <a:r>
              <a:rPr lang="ko-KR" altLang="en-US" sz="1200" dirty="0">
                <a:solidFill>
                  <a:schemeClr val="bg1"/>
                </a:solidFill>
              </a:rPr>
              <a:t>문을 사용하지 않는 데이터베이스 관리 시스템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r>
              <a:rPr lang="ko-KR" altLang="en-US" sz="1200" dirty="0">
                <a:solidFill>
                  <a:schemeClr val="bg1"/>
                </a:solidFill>
              </a:rPr>
              <a:t>의 일종입니다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처음 </a:t>
            </a:r>
            <a:r>
              <a:rPr lang="ko-KR" altLang="en-US" sz="1200" dirty="0" err="1">
                <a:solidFill>
                  <a:schemeClr val="bg1"/>
                </a:solidFill>
              </a:rPr>
              <a:t>살바토르가</a:t>
            </a:r>
            <a:r>
              <a:rPr lang="ko-KR" altLang="en-US" sz="1200" dirty="0">
                <a:solidFill>
                  <a:schemeClr val="bg1"/>
                </a:solidFill>
              </a:rPr>
              <a:t> 개발하고 현재는 </a:t>
            </a:r>
            <a:r>
              <a:rPr lang="ko-KR" altLang="en-US" sz="1200" dirty="0" err="1">
                <a:solidFill>
                  <a:schemeClr val="bg1"/>
                </a:solidFill>
              </a:rPr>
              <a:t>레디스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랩스가</a:t>
            </a:r>
            <a:r>
              <a:rPr lang="ko-KR" altLang="en-US" sz="1200" dirty="0">
                <a:solidFill>
                  <a:schemeClr val="bg1"/>
                </a:solidFill>
              </a:rPr>
              <a:t> 지원하고 있습니다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또한 최근 월간 랭킹에 따르면 최근 가장 </a:t>
            </a:r>
            <a:r>
              <a:rPr lang="ko-KR" altLang="en-US" sz="1200" dirty="0" err="1">
                <a:solidFill>
                  <a:schemeClr val="bg1"/>
                </a:solidFill>
              </a:rPr>
              <a:t>인ㄱ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ㅣ있는</a:t>
            </a:r>
            <a:r>
              <a:rPr lang="ko-KR" altLang="en-US" sz="1200" dirty="0">
                <a:solidFill>
                  <a:schemeClr val="bg1"/>
                </a:solidFill>
              </a:rPr>
              <a:t> 키</a:t>
            </a: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r>
              <a:rPr lang="ko-KR" altLang="en-US" sz="1200" dirty="0">
                <a:solidFill>
                  <a:schemeClr val="bg1"/>
                </a:solidFill>
              </a:rPr>
              <a:t>값 저장소 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7F64C-3CD1-2544-870E-8E9D5F7DCF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99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</a:t>
            </a:r>
            <a:r>
              <a:rPr lang="en-US" altLang="ko-KR" dirty="0" err="1"/>
              <a:t>redis</a:t>
            </a:r>
            <a:r>
              <a:rPr lang="ko-KR" altLang="en-US" dirty="0"/>
              <a:t>의 특징에 대해 </a:t>
            </a:r>
            <a:r>
              <a:rPr lang="ko-KR" altLang="en-US" dirty="0" err="1"/>
              <a:t>알아볼건데</a:t>
            </a:r>
            <a:r>
              <a:rPr lang="ko-KR" altLang="en-US" dirty="0"/>
              <a:t> </a:t>
            </a:r>
            <a:r>
              <a:rPr lang="ko-KR" altLang="en-US" dirty="0" err="1"/>
              <a:t>레디스는</a:t>
            </a:r>
            <a:r>
              <a:rPr lang="ko-KR" altLang="en-US" dirty="0"/>
              <a:t> </a:t>
            </a:r>
            <a:r>
              <a:rPr lang="en-US" altLang="ko-KR" dirty="0" err="1"/>
              <a:t>mysql,oracle</a:t>
            </a:r>
            <a:r>
              <a:rPr lang="ko-KR" altLang="en-US" dirty="0"/>
              <a:t>과 다르게 오픈소스 프로젝트입니다</a:t>
            </a:r>
            <a:r>
              <a:rPr lang="en-US" altLang="ko-KR" dirty="0"/>
              <a:t>. </a:t>
            </a:r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dirty="0"/>
              <a:t>데이터의 저장이 메모리</a:t>
            </a:r>
            <a:r>
              <a:rPr lang="en-US" altLang="ko-KR" dirty="0"/>
              <a:t>, </a:t>
            </a:r>
            <a:r>
              <a:rPr lang="ko-KR" altLang="en-US" dirty="0"/>
              <a:t>하드디스크에서 처리 가능한 하이브리드 </a:t>
            </a:r>
            <a:r>
              <a:rPr lang="en-US" altLang="ko-KR" dirty="0"/>
              <a:t>DB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아까 말했듯이 </a:t>
            </a:r>
            <a:r>
              <a:rPr lang="ko-KR" altLang="en-US" dirty="0" err="1"/>
              <a:t>키밸류</a:t>
            </a:r>
            <a:r>
              <a:rPr lang="ko-KR" altLang="en-US" dirty="0"/>
              <a:t> 구조로 램을 저장공간으로 사용해 거대한 </a:t>
            </a:r>
            <a:r>
              <a:rPr lang="en-US" altLang="ko-KR" dirty="0"/>
              <a:t>map</a:t>
            </a:r>
            <a:r>
              <a:rPr lang="ko-KR" altLang="en-US" dirty="0"/>
              <a:t>의 저장소를 가집니다</a:t>
            </a:r>
            <a:r>
              <a:rPr lang="en-US" altLang="ko-KR" dirty="0"/>
              <a:t>. </a:t>
            </a:r>
            <a:r>
              <a:rPr lang="ko-KR" altLang="en-US" dirty="0"/>
              <a:t>이때문에 데이터를 영구히 저장하기 보다는 휘발성</a:t>
            </a:r>
            <a:r>
              <a:rPr lang="en-US" altLang="ko-KR" dirty="0"/>
              <a:t>,</a:t>
            </a:r>
            <a:r>
              <a:rPr lang="ko-KR" altLang="en-US" dirty="0" err="1"/>
              <a:t>임시성</a:t>
            </a:r>
            <a:r>
              <a:rPr lang="ko-KR" altLang="en-US" dirty="0"/>
              <a:t> 데이터를 저장하는데 많이 사용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7F64C-3CD1-2544-870E-8E9D5F7DCF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85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1"/>
                </a:solidFill>
              </a:rPr>
              <a:t>다음으로는 장점에 대해 </a:t>
            </a:r>
            <a:r>
              <a:rPr lang="ko-KR" altLang="en-US" sz="1200" dirty="0" err="1">
                <a:solidFill>
                  <a:schemeClr val="bg1"/>
                </a:solidFill>
              </a:rPr>
              <a:t>알아볼건데요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레디스는</a:t>
            </a:r>
            <a:r>
              <a:rPr lang="ko-KR" altLang="en-US" sz="1200" dirty="0">
                <a:solidFill>
                  <a:schemeClr val="bg1"/>
                </a:solidFill>
              </a:rPr>
              <a:t> 기본적으로 데이터가 메모리에 저장되기 때문에 처리속도가 빠릅니다 또한 특히 리스트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 배열 형식의 데이터 처리에 특화되어 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en-US" altLang="ko-KR" dirty="0"/>
          </a:p>
          <a:p>
            <a:r>
              <a:rPr lang="ko-KR" altLang="en-US" dirty="0"/>
              <a:t>리스트형 데이터의 입력과 삭제가 </a:t>
            </a:r>
            <a:r>
              <a:rPr lang="en-US" altLang="ko-KR" dirty="0" err="1"/>
              <a:t>mysql</a:t>
            </a:r>
            <a:r>
              <a:rPr lang="ko-KR" altLang="en-US" dirty="0"/>
              <a:t>에 비해 약 </a:t>
            </a:r>
            <a:r>
              <a:rPr lang="en-US" altLang="ko-KR" dirty="0"/>
              <a:t>10</a:t>
            </a:r>
            <a:r>
              <a:rPr lang="ko-KR" altLang="en-US" dirty="0"/>
              <a:t>배 </a:t>
            </a:r>
            <a:r>
              <a:rPr lang="ko-KR" altLang="en-US" dirty="0" err="1"/>
              <a:t>빠르다함</a:t>
            </a:r>
            <a:r>
              <a:rPr lang="ko-KR" altLang="en-US" dirty="0"/>
              <a:t> 또한 </a:t>
            </a:r>
            <a:r>
              <a:rPr lang="ko-KR" altLang="en-US" dirty="0" err="1"/>
              <a:t>레디스</a:t>
            </a:r>
            <a:r>
              <a:rPr lang="ko-KR" altLang="en-US" dirty="0"/>
              <a:t> 자체적으로 다양한 데이터 타입을 지원합니다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7F64C-3CD1-2544-870E-8E9D5F7DCF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82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단점에 대해 알아보자면 기본적으로 서버와 클라이언트의 통신에서 </a:t>
            </a:r>
            <a:r>
              <a:rPr lang="ko-KR" altLang="en-US" dirty="0" err="1"/>
              <a:t>싱글스레드만</a:t>
            </a:r>
            <a:r>
              <a:rPr lang="ko-KR" altLang="en-US" dirty="0"/>
              <a:t> 지원합니다</a:t>
            </a:r>
            <a:r>
              <a:rPr lang="en-US" altLang="ko-KR" dirty="0"/>
              <a:t>. </a:t>
            </a:r>
            <a:r>
              <a:rPr lang="ko-KR" altLang="en-US" dirty="0"/>
              <a:t>그리고 보안에 </a:t>
            </a:r>
            <a:r>
              <a:rPr lang="ko-KR" altLang="en-US" dirty="0" err="1"/>
              <a:t>취약할수</a:t>
            </a:r>
            <a:r>
              <a:rPr lang="ko-KR" altLang="en-US" dirty="0"/>
              <a:t> 있는데 항상 보안이 취약한 것이 아니라 취약점을 이용해 </a:t>
            </a:r>
            <a:r>
              <a:rPr lang="ko-KR" altLang="en-US" dirty="0" err="1"/>
              <a:t>키값을</a:t>
            </a:r>
            <a:r>
              <a:rPr lang="ko-KR" altLang="en-US" dirty="0"/>
              <a:t> </a:t>
            </a:r>
            <a:r>
              <a:rPr lang="ko-KR" altLang="en-US" dirty="0" err="1"/>
              <a:t>전부가져와서</a:t>
            </a:r>
            <a:r>
              <a:rPr lang="ko-KR" altLang="en-US" dirty="0"/>
              <a:t> 데이터를 수정</a:t>
            </a:r>
            <a:r>
              <a:rPr lang="en-US" altLang="ko-KR" dirty="0"/>
              <a:t>,</a:t>
            </a:r>
            <a:r>
              <a:rPr lang="ko-KR" altLang="en-US" dirty="0"/>
              <a:t>삭제하는 것같은 경우에는 데이터가 한번에 날라갈 수 있는 가능성도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</a:t>
            </a:r>
            <a:r>
              <a:rPr lang="ko-KR" altLang="en-US" dirty="0" err="1"/>
              <a:t>아까말했듯이</a:t>
            </a:r>
            <a:r>
              <a:rPr lang="ko-KR" altLang="en-US" dirty="0"/>
              <a:t> 인메모리 방식을 이용해서 저장가능한 데이터의 용량에 제한이 있습니다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2</a:t>
            </a:r>
            <a:r>
              <a:rPr lang="ko-KR" altLang="en-US" dirty="0"/>
              <a:t>번째 단점이 리눅스</a:t>
            </a:r>
            <a:r>
              <a:rPr lang="ko-KR" altLang="en-US" baseline="0" dirty="0"/>
              <a:t> 명령어에서 </a:t>
            </a:r>
            <a:r>
              <a:rPr lang="en-US" altLang="ko-KR" baseline="0" dirty="0"/>
              <a:t>find</a:t>
            </a:r>
            <a:r>
              <a:rPr lang="ko-KR" altLang="en-US" baseline="0" dirty="0"/>
              <a:t>명령어 같은걸로 특수한 권한이 달린 파일을 찿는 과정이랑 비슷한데 만약 해커가 정상적인 명령어가 아닌 취약점을 이용해 꼼수를 쓴 명령어를전송해서 </a:t>
            </a:r>
            <a:r>
              <a:rPr lang="en-US" altLang="ko-KR" baseline="0" dirty="0" err="1"/>
              <a:t>ls</a:t>
            </a:r>
            <a:r>
              <a:rPr lang="ko-KR" altLang="en-US" baseline="0" dirty="0"/>
              <a:t>같은 명령어처럼 키값을 전부 가져오게 되면 다른 키값으로 데이터를 수정</a:t>
            </a:r>
            <a:r>
              <a:rPr lang="en-US" altLang="ko-KR" baseline="0" dirty="0"/>
              <a:t>/</a:t>
            </a:r>
            <a:r>
              <a:rPr lang="ko-KR" altLang="en-US" baseline="0" dirty="0"/>
              <a:t>삭제 할 수 있고 또 레디스에서 명령어 하나로 해당 계정의 모든 데이터를 날려버릴 수 있는 명령어가 있어서 해커가 꼼수로 이 전체 삭제 명령내리면 사용자의 데이터가 한번에 날아감</a:t>
            </a:r>
          </a:p>
          <a:p>
            <a:endParaRPr lang="ko-KR" altLang="en-US" baseline="0" dirty="0"/>
          </a:p>
          <a:p>
            <a:r>
              <a:rPr lang="ko-KR" altLang="en-US" baseline="0" dirty="0"/>
              <a:t>한마디로 보안에 취약할 수 있다는 이야기 </a:t>
            </a:r>
            <a:endParaRPr lang="en-US" altLang="ko-KR" baseline="0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www.zdnet.co.kr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/news/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news_view.asp?artice_id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=20131119174125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7F64C-3CD1-2544-870E-8E9D5F7DCF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4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1"/>
                </a:solidFill>
              </a:rPr>
              <a:t>이제 이런 장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단점을 가진 </a:t>
            </a:r>
            <a:r>
              <a:rPr lang="en-US" altLang="ko-KR" sz="1200" dirty="0" err="1">
                <a:solidFill>
                  <a:schemeClr val="bg1"/>
                </a:solidFill>
              </a:rPr>
              <a:t>redis</a:t>
            </a:r>
            <a:r>
              <a:rPr lang="ko-KR" altLang="en-US" sz="1200" dirty="0">
                <a:solidFill>
                  <a:schemeClr val="bg1"/>
                </a:solidFill>
              </a:rPr>
              <a:t>가 어디에 사용되는지 알아보자면 이런이런 데에서 사용합니다</a:t>
            </a:r>
            <a:r>
              <a:rPr lang="en-US" altLang="ko-KR" sz="1200" dirty="0">
                <a:solidFill>
                  <a:schemeClr val="bg1"/>
                </a:solidFill>
              </a:rPr>
              <a:t>.Message Queue, Shared memory, Remote Dictionary </a:t>
            </a:r>
            <a:r>
              <a:rPr lang="en-US" altLang="ko-KR" sz="1200" dirty="0" err="1">
                <a:solidFill>
                  <a:schemeClr val="bg1"/>
                </a:solidFill>
              </a:rPr>
              <a:t>용도로도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사용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7F64C-3CD1-2544-870E-8E9D5F7DCF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38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램에 저장하기 때문에 컴퓨터를 종료하면 데이터를 유지하기 어렵다</a:t>
            </a:r>
          </a:p>
          <a:p>
            <a:r>
              <a:rPr lang="ko-KR" altLang="en-US" baseline="0" dirty="0"/>
              <a:t>그렇기 때문에 중간과정에서 데이터를 하드디스크에 어떻게든 저장을 시도한다</a:t>
            </a:r>
          </a:p>
          <a:p>
            <a:r>
              <a:rPr lang="ko-KR" altLang="en-US" dirty="0"/>
              <a:t>데이터를 쓰고</a:t>
            </a:r>
            <a:r>
              <a:rPr lang="en-US" altLang="ko-KR" dirty="0"/>
              <a:t>/</a:t>
            </a:r>
            <a:r>
              <a:rPr lang="ko-KR" altLang="en-US" dirty="0"/>
              <a:t>읽는 방식은 </a:t>
            </a:r>
            <a:r>
              <a:rPr lang="en-US" altLang="ko-KR" dirty="0" err="1"/>
              <a:t>db</a:t>
            </a:r>
            <a:r>
              <a:rPr lang="ko-KR" altLang="en-US" dirty="0"/>
              <a:t>설정에 따라 선택된다</a:t>
            </a:r>
          </a:p>
          <a:p>
            <a:r>
              <a:rPr lang="en-US" dirty="0"/>
              <a:t>AOF</a:t>
            </a:r>
            <a:r>
              <a:rPr lang="ko-KR" altLang="en-US" dirty="0"/>
              <a:t>는 </a:t>
            </a:r>
            <a:r>
              <a:rPr lang="en-US" altLang="ko-KR" dirty="0" err="1"/>
              <a:t>sql</a:t>
            </a:r>
            <a:r>
              <a:rPr lang="en-US" altLang="ko-KR" baseline="0" dirty="0"/>
              <a:t> </a:t>
            </a:r>
            <a:r>
              <a:rPr lang="ko-KR" altLang="en-US" baseline="0" dirty="0"/>
              <a:t>스크립트 파일을 실행하는 방식과 유사한 방법으로 지금까지 수행한 명령들을 통해 추가</a:t>
            </a:r>
            <a:r>
              <a:rPr lang="en-US" altLang="ko-KR" baseline="0" dirty="0"/>
              <a:t>/</a:t>
            </a:r>
            <a:r>
              <a:rPr lang="ko-KR" altLang="en-US" baseline="0" dirty="0"/>
              <a:t>삭제</a:t>
            </a:r>
            <a:r>
              <a:rPr lang="en-US" altLang="ko-KR" baseline="0" dirty="0"/>
              <a:t>/</a:t>
            </a:r>
            <a:r>
              <a:rPr lang="ko-KR" altLang="en-US" baseline="0" dirty="0"/>
              <a:t>수정된 데이터들이 과정을 로그를 남기는 방식</a:t>
            </a:r>
            <a:r>
              <a:rPr lang="en-US" altLang="ko-KR" baseline="0" dirty="0"/>
              <a:t>(</a:t>
            </a:r>
            <a:r>
              <a:rPr lang="ko-KR" altLang="en-US" baseline="0" dirty="0"/>
              <a:t>명령을 수행하면 수행할 수 록 파일의 크기가 커짐</a:t>
            </a:r>
            <a:r>
              <a:rPr lang="en-US" altLang="ko-KR" baseline="0" dirty="0"/>
              <a:t>,</a:t>
            </a:r>
            <a:r>
              <a:rPr lang="ko-KR" altLang="en-US" baseline="0" dirty="0"/>
              <a:t> 데이터를 덮어쓰는 경우는 변경된 데이터만을 파일에 기록함</a:t>
            </a:r>
            <a:r>
              <a:rPr lang="en-US" altLang="ko-KR" baseline="0" dirty="0"/>
              <a:t>)</a:t>
            </a:r>
            <a:endParaRPr lang="ko-KR" altLang="en-US" baseline="0" dirty="0"/>
          </a:p>
          <a:p>
            <a:r>
              <a:rPr lang="ko-KR" altLang="en-US" baseline="0" dirty="0"/>
              <a:t>	장점</a:t>
            </a:r>
            <a:r>
              <a:rPr lang="en-US" altLang="ko-KR" baseline="0" dirty="0"/>
              <a:t>:</a:t>
            </a:r>
            <a:r>
              <a:rPr lang="ko-KR" altLang="en-US" baseline="0" dirty="0"/>
              <a:t> 데이터 손실이 적고 </a:t>
            </a:r>
          </a:p>
          <a:p>
            <a:r>
              <a:rPr lang="en-US" altLang="ko-KR" baseline="0" dirty="0"/>
              <a:t>RDB</a:t>
            </a:r>
            <a:r>
              <a:rPr lang="ko-KR" altLang="en-US" baseline="0" dirty="0"/>
              <a:t>는 특정시점의 메모리에 존재하는  모든 데이터들을 바이너리 파일로 저장하는 방식</a:t>
            </a:r>
            <a:r>
              <a:rPr lang="en-US" altLang="ko-KR" baseline="0" dirty="0"/>
              <a:t>(AOF</a:t>
            </a:r>
            <a:r>
              <a:rPr lang="ko-KR" altLang="en-US" baseline="0" dirty="0"/>
              <a:t>보다 데이터 로딩 속도가 빠르고 </a:t>
            </a:r>
            <a:r>
              <a:rPr lang="en-US" altLang="ko-KR" baseline="0" dirty="0" err="1"/>
              <a:t>aof</a:t>
            </a:r>
            <a:r>
              <a:rPr lang="ko-KR" altLang="en-US" baseline="0" dirty="0"/>
              <a:t>보다 파일사이즈가 작다</a:t>
            </a:r>
            <a:r>
              <a:rPr lang="en-US" altLang="ko-KR" baseline="0" dirty="0"/>
              <a:t>)</a:t>
            </a:r>
            <a:endParaRPr lang="ko-KR" altLang="en-US" baseline="0" dirty="0"/>
          </a:p>
          <a:p>
            <a:r>
              <a:rPr lang="ko-KR" altLang="en-US" baseline="0" dirty="0"/>
              <a:t>	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조건은 여러 개를 지정할 수 있고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모두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조건이다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 어느 것 하나라도 만족하면 저장한다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kerocat.tistory.com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endParaRPr lang="ko-KR" alt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7F64C-3CD1-2544-870E-8E9D5F7DCF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34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</a:t>
            </a:r>
            <a:r>
              <a:rPr lang="en-US" altLang="ko-KR" dirty="0" err="1"/>
              <a:t>redis</a:t>
            </a:r>
            <a:r>
              <a:rPr lang="ko-KR" altLang="en-US" dirty="0"/>
              <a:t>의 </a:t>
            </a:r>
            <a:r>
              <a:rPr lang="ko-KR" altLang="en-US" dirty="0" err="1"/>
              <a:t>키밸류</a:t>
            </a:r>
            <a:r>
              <a:rPr lang="ko-KR" altLang="en-US" dirty="0"/>
              <a:t> 구조를 설명한 자료입니다</a:t>
            </a:r>
            <a:r>
              <a:rPr lang="en-US" altLang="ko-KR" dirty="0"/>
              <a:t>.. </a:t>
            </a:r>
            <a:r>
              <a:rPr lang="ko-KR" altLang="en-US" dirty="0"/>
              <a:t>쉽게 말해 키를 입력하면 </a:t>
            </a:r>
            <a:r>
              <a:rPr lang="ko-KR" altLang="en-US" dirty="0" err="1"/>
              <a:t>밸류를</a:t>
            </a:r>
            <a:r>
              <a:rPr lang="ko-KR" altLang="en-US" dirty="0"/>
              <a:t> 들고 온다고 생각하시면 </a:t>
            </a:r>
            <a:r>
              <a:rPr lang="ko-KR" altLang="en-US" dirty="0" err="1"/>
              <a:t>편할것입니다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7F64C-3CD1-2544-870E-8E9D5F7DCF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5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2017. 6. 8.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2017. 6. 8.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2017. 6. 8.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2017. 6. 8.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2017. 6. 8.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2017. 6. 8.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2017. 6. 8.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2017. 6. 8.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2017. 6. 8.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0" y="4895850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4632420" y="4255162"/>
            <a:ext cx="25444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err="1">
                <a:solidFill>
                  <a:schemeClr val="bg1"/>
                </a:solidFill>
                <a:latin typeface="Cooper Black" charset="0"/>
                <a:ea typeface="Cooper Black" charset="0"/>
                <a:cs typeface="Cooper Black" charset="0"/>
              </a:rPr>
              <a:t>Redis</a:t>
            </a:r>
            <a:endParaRPr lang="ko-KR" altLang="en-US" sz="5000" b="1" dirty="0">
              <a:solidFill>
                <a:schemeClr val="bg1"/>
              </a:solidFill>
              <a:latin typeface="Cooper Black" charset="0"/>
              <a:ea typeface="Cooper Black" charset="0"/>
              <a:cs typeface="Cooper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78" y="1217678"/>
            <a:ext cx="3082702" cy="308270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445980" y="1101881"/>
            <a:ext cx="841460" cy="756000"/>
            <a:chOff x="6806059" y="1839578"/>
            <a:chExt cx="841460" cy="756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806059" y="1839578"/>
              <a:ext cx="841460" cy="7560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9338671">
              <a:off x="6889998" y="2092076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Mistral" charset="0"/>
                  <a:ea typeface="Mistral" charset="0"/>
                  <a:cs typeface="Mistral" charset="0"/>
                </a:rPr>
                <a:t>With NoSQL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601201" y="5406887"/>
            <a:ext cx="15604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</a:rPr>
              <a:t>김지원</a:t>
            </a:r>
          </a:p>
          <a:p>
            <a:r>
              <a:rPr lang="ko-KR" altLang="en-US" sz="3000" dirty="0">
                <a:solidFill>
                  <a:schemeClr val="bg1"/>
                </a:solidFill>
              </a:rPr>
              <a:t>황세현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64275" y="206630"/>
            <a:ext cx="37112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6.Channel Vision</a:t>
            </a:r>
            <a:endParaRPr lang="ko-KR" altLang="en-US" sz="35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8" y="159406"/>
            <a:ext cx="720000" cy="7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998" y="1335314"/>
            <a:ext cx="11217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chemeClr val="bg1"/>
                </a:solidFill>
              </a:rPr>
              <a:t>demonstration</a:t>
            </a:r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62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64275" y="206630"/>
            <a:ext cx="37112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6.Channel Vision</a:t>
            </a:r>
            <a:endParaRPr lang="ko-KR" altLang="en-US" sz="35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8" y="159406"/>
            <a:ext cx="720000" cy="7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998" y="1335314"/>
            <a:ext cx="11217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chemeClr val="bg1"/>
                </a:solidFill>
              </a:rPr>
              <a:t>demonstration</a:t>
            </a:r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865376"/>
            <a:ext cx="10058400" cy="476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7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64275" y="206630"/>
            <a:ext cx="37112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6.Demonstration</a:t>
            </a:r>
            <a:endParaRPr lang="ko-KR" altLang="en-US" sz="35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8" y="159406"/>
            <a:ext cx="720000" cy="7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998" y="1335314"/>
            <a:ext cx="11217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chemeClr val="bg1"/>
                </a:solidFill>
              </a:rPr>
              <a:t>demonstration</a:t>
            </a:r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38" y="1572768"/>
            <a:ext cx="10864435" cy="572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14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64275" y="206630"/>
            <a:ext cx="37112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6.Demonstration</a:t>
            </a:r>
            <a:endParaRPr lang="ko-KR" altLang="en-US" sz="35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8" y="159406"/>
            <a:ext cx="720000" cy="7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998" y="1335314"/>
            <a:ext cx="11217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smtClean="0">
                <a:solidFill>
                  <a:schemeClr val="bg1"/>
                </a:solidFill>
              </a:rPr>
              <a:t>with </a:t>
            </a:r>
            <a:r>
              <a:rPr lang="en-US" altLang="ko-KR" u="sng" dirty="0" err="1" smtClean="0">
                <a:solidFill>
                  <a:schemeClr val="bg1"/>
                </a:solidFill>
              </a:rPr>
              <a:t>node.js</a:t>
            </a:r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38" y="1869499"/>
            <a:ext cx="10058400" cy="498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63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64275" y="206630"/>
            <a:ext cx="37112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6.Demonstration</a:t>
            </a:r>
            <a:endParaRPr lang="ko-KR" altLang="en-US" sz="35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8" y="159406"/>
            <a:ext cx="720000" cy="7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998" y="1335314"/>
            <a:ext cx="11217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smtClean="0">
                <a:solidFill>
                  <a:schemeClr val="bg1"/>
                </a:solidFill>
              </a:rPr>
              <a:t>with </a:t>
            </a:r>
            <a:r>
              <a:rPr lang="en-US" altLang="ko-KR" u="sng" dirty="0" err="1" smtClean="0">
                <a:solidFill>
                  <a:schemeClr val="bg1"/>
                </a:solidFill>
              </a:rPr>
              <a:t>node.js</a:t>
            </a:r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38" y="1773936"/>
            <a:ext cx="9568598" cy="488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22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5437129" y="3691202"/>
            <a:ext cx="15994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kern="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Redis</a:t>
            </a:r>
            <a:endParaRPr kumimoji="0" lang="ko-KR" altLang="en-US" sz="3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4223308" y="4350931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YOU</a:t>
            </a:r>
            <a:r>
              <a:rPr kumimoji="0" lang="en-US" altLang="ko-KR" sz="180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FOR YOUR ATTENTION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334" y="2111173"/>
            <a:ext cx="1839011" cy="15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589489" y="2963657"/>
            <a:ext cx="21082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Redis</a:t>
            </a:r>
            <a:r>
              <a:rPr lang="en-US" altLang="ko-KR" sz="3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정의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589489" y="3548240"/>
            <a:ext cx="20084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Redis</a:t>
            </a:r>
            <a:r>
              <a:rPr lang="en-US" altLang="ko-KR" sz="3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특징</a:t>
            </a:r>
          </a:p>
        </p:txBody>
      </p:sp>
      <p:sp>
        <p:nvSpPr>
          <p:cNvPr id="2243" name="직사각형 2242"/>
          <p:cNvSpPr/>
          <p:nvPr/>
        </p:nvSpPr>
        <p:spPr>
          <a:xfrm>
            <a:off x="8333837" y="3200463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333836" y="3782050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589489" y="4039140"/>
            <a:ext cx="25454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Redis</a:t>
            </a:r>
            <a:r>
              <a:rPr lang="en-US" altLang="ko-KR" sz="3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장</a:t>
            </a:r>
            <a:r>
              <a:rPr lang="en-US" altLang="ko-KR" sz="3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3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단점</a:t>
            </a:r>
            <a:endParaRPr lang="en-US" altLang="ko-KR" sz="3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589489" y="5084038"/>
            <a:ext cx="3177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유지</a:t>
            </a:r>
            <a:r>
              <a:rPr lang="en-US" altLang="ko-KR" sz="3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3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저장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339720" y="4268184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340132" y="526731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23" y="1540565"/>
            <a:ext cx="3742788" cy="12475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16147" y="5603876"/>
            <a:ext cx="27847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Channel Vision</a:t>
            </a:r>
            <a:endParaRPr lang="ko-KR" altLang="en-US" sz="3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직사각형 49"/>
          <p:cNvSpPr/>
          <p:nvPr/>
        </p:nvSpPr>
        <p:spPr>
          <a:xfrm>
            <a:off x="8340132" y="584068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333835" y="4809577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616147" y="4532578"/>
            <a:ext cx="20084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Redis</a:t>
            </a:r>
            <a:r>
              <a:rPr lang="en-US" altLang="ko-KR" sz="3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활용</a:t>
            </a:r>
            <a:endParaRPr lang="en-US" altLang="ko-KR" sz="3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64275" y="206630"/>
            <a:ext cx="37112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1.Redis </a:t>
            </a:r>
            <a:r>
              <a:rPr lang="ko-KR" altLang="en-US" sz="35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정의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8" y="159406"/>
            <a:ext cx="720000" cy="7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998" y="1335314"/>
            <a:ext cx="1121757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err="1">
                <a:solidFill>
                  <a:schemeClr val="bg1"/>
                </a:solidFill>
              </a:rPr>
              <a:t>Redis</a:t>
            </a:r>
            <a:r>
              <a:rPr lang="en-US" altLang="ko-KR" sz="2700" dirty="0">
                <a:solidFill>
                  <a:schemeClr val="bg1"/>
                </a:solidFill>
              </a:rPr>
              <a:t>(</a:t>
            </a:r>
            <a:r>
              <a:rPr lang="en-US" sz="2700" b="1" u="sng" dirty="0">
                <a:solidFill>
                  <a:schemeClr val="bg1"/>
                </a:solidFill>
              </a:rPr>
              <a:t>Re</a:t>
            </a:r>
            <a:r>
              <a:rPr lang="en-US" sz="2700" dirty="0">
                <a:solidFill>
                  <a:schemeClr val="bg1"/>
                </a:solidFill>
              </a:rPr>
              <a:t>mote </a:t>
            </a:r>
            <a:r>
              <a:rPr lang="en-US" sz="2700" b="1" u="sng" dirty="0">
                <a:solidFill>
                  <a:schemeClr val="bg1"/>
                </a:solidFill>
              </a:rPr>
              <a:t>Di</a:t>
            </a:r>
            <a:r>
              <a:rPr lang="en-US" sz="2700" dirty="0">
                <a:solidFill>
                  <a:schemeClr val="bg1"/>
                </a:solidFill>
              </a:rPr>
              <a:t>ctionary </a:t>
            </a:r>
            <a:r>
              <a:rPr lang="en-US" sz="2700" b="1" u="sng" dirty="0">
                <a:solidFill>
                  <a:schemeClr val="bg1"/>
                </a:solidFill>
              </a:rPr>
              <a:t>S</a:t>
            </a:r>
            <a:r>
              <a:rPr lang="en-US" sz="2700" dirty="0">
                <a:solidFill>
                  <a:schemeClr val="bg1"/>
                </a:solidFill>
              </a:rPr>
              <a:t>erver</a:t>
            </a:r>
            <a:r>
              <a:rPr lang="en-US" altLang="ko-KR" sz="2700" dirty="0">
                <a:solidFill>
                  <a:schemeClr val="bg1"/>
                </a:solidFill>
              </a:rPr>
              <a:t>)</a:t>
            </a:r>
            <a:r>
              <a:rPr lang="ko-KR" altLang="en-US" sz="2700" dirty="0">
                <a:solidFill>
                  <a:schemeClr val="bg1"/>
                </a:solidFill>
              </a:rPr>
              <a:t>는 </a:t>
            </a:r>
            <a:r>
              <a:rPr lang="en-US" altLang="ko-KR" sz="2700" dirty="0">
                <a:solidFill>
                  <a:schemeClr val="bg1"/>
                </a:solidFill>
              </a:rPr>
              <a:t>NoSQL</a:t>
            </a:r>
            <a:r>
              <a:rPr lang="ko-KR" altLang="en-US" sz="2700" dirty="0">
                <a:solidFill>
                  <a:schemeClr val="bg1"/>
                </a:solidFill>
              </a:rPr>
              <a:t>의 일종이다</a:t>
            </a:r>
            <a:r>
              <a:rPr lang="en-US" altLang="ko-KR" sz="27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2700" dirty="0">
              <a:solidFill>
                <a:schemeClr val="bg1"/>
              </a:solidFill>
            </a:endParaRPr>
          </a:p>
          <a:p>
            <a:endParaRPr lang="en-US" altLang="ko-KR" sz="27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700" dirty="0">
                <a:solidFill>
                  <a:schemeClr val="bg1"/>
                </a:solidFill>
              </a:rPr>
              <a:t>2009</a:t>
            </a:r>
            <a:r>
              <a:rPr lang="ko-KR" altLang="en-US" sz="2700" dirty="0">
                <a:solidFill>
                  <a:schemeClr val="bg1"/>
                </a:solidFill>
              </a:rPr>
              <a:t>년 </a:t>
            </a:r>
            <a:r>
              <a:rPr lang="en-US" sz="2700" dirty="0">
                <a:solidFill>
                  <a:schemeClr val="bg1"/>
                </a:solidFill>
              </a:rPr>
              <a:t>Salvatore </a:t>
            </a:r>
            <a:r>
              <a:rPr lang="en-US" sz="2700" dirty="0" err="1">
                <a:solidFill>
                  <a:schemeClr val="bg1"/>
                </a:solidFill>
              </a:rPr>
              <a:t>Sanfilippo가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700" dirty="0" err="1">
                <a:solidFill>
                  <a:schemeClr val="bg1"/>
                </a:solidFill>
              </a:rPr>
              <a:t>처음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700" dirty="0" err="1">
                <a:solidFill>
                  <a:schemeClr val="bg1"/>
                </a:solidFill>
              </a:rPr>
              <a:t>개발</a:t>
            </a:r>
            <a:r>
              <a:rPr lang="en-US" sz="2700" dirty="0">
                <a:solidFill>
                  <a:schemeClr val="bg1"/>
                </a:solidFill>
              </a:rPr>
              <a:t>,</a:t>
            </a:r>
            <a:r>
              <a:rPr lang="ko-KR" altLang="en-US" sz="2700" dirty="0">
                <a:solidFill>
                  <a:schemeClr val="bg1"/>
                </a:solidFill>
              </a:rPr>
              <a:t> 현재는 </a:t>
            </a:r>
            <a:r>
              <a:rPr lang="en-US" altLang="ko-KR" sz="2700" dirty="0" err="1">
                <a:solidFill>
                  <a:schemeClr val="bg1"/>
                </a:solidFill>
              </a:rPr>
              <a:t>Redis</a:t>
            </a:r>
            <a:r>
              <a:rPr lang="en-US" altLang="ko-KR" sz="2700" dirty="0">
                <a:solidFill>
                  <a:schemeClr val="bg1"/>
                </a:solidFill>
              </a:rPr>
              <a:t> Labs</a:t>
            </a:r>
            <a:r>
              <a:rPr lang="ko-KR" altLang="en-US" sz="2700" dirty="0">
                <a:solidFill>
                  <a:schemeClr val="bg1"/>
                </a:solidFill>
              </a:rPr>
              <a:t>가 지원</a:t>
            </a:r>
            <a:endParaRPr lang="en-US" altLang="ko-KR" sz="2700" dirty="0">
              <a:solidFill>
                <a:schemeClr val="bg1"/>
              </a:solidFill>
            </a:endParaRPr>
          </a:p>
          <a:p>
            <a:endParaRPr lang="en-US" altLang="ko-KR" sz="27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700" dirty="0">
                <a:solidFill>
                  <a:schemeClr val="bg1"/>
                </a:solidFill>
              </a:rPr>
              <a:t>최근 </a:t>
            </a:r>
            <a:r>
              <a:rPr lang="en-US" altLang="ko-KR" sz="2700" dirty="0">
                <a:solidFill>
                  <a:schemeClr val="bg1"/>
                </a:solidFill>
              </a:rPr>
              <a:t>DB-Engines.com</a:t>
            </a:r>
            <a:r>
              <a:rPr lang="ko-KR" altLang="en-US" sz="2700" dirty="0">
                <a:solidFill>
                  <a:schemeClr val="bg1"/>
                </a:solidFill>
              </a:rPr>
              <a:t>의 월간 랭킹에 따르면 </a:t>
            </a:r>
            <a:r>
              <a:rPr lang="en-US" altLang="ko-KR" sz="2700" dirty="0" err="1">
                <a:solidFill>
                  <a:schemeClr val="bg1"/>
                </a:solidFill>
              </a:rPr>
              <a:t>Redis</a:t>
            </a:r>
            <a:r>
              <a:rPr lang="ko-KR" altLang="en-US" sz="2700" dirty="0">
                <a:solidFill>
                  <a:schemeClr val="bg1"/>
                </a:solidFill>
              </a:rPr>
              <a:t>는 최근 가장 인기있는 키</a:t>
            </a:r>
            <a:r>
              <a:rPr lang="en-US" altLang="ko-KR" sz="2700" dirty="0">
                <a:solidFill>
                  <a:schemeClr val="bg1"/>
                </a:solidFill>
              </a:rPr>
              <a:t>-</a:t>
            </a:r>
            <a:r>
              <a:rPr lang="ko-KR" altLang="en-US" sz="2700" dirty="0">
                <a:solidFill>
                  <a:schemeClr val="bg1"/>
                </a:solidFill>
              </a:rPr>
              <a:t>값 저장소이다</a:t>
            </a:r>
            <a:endParaRPr lang="en-US" altLang="ko-KR" sz="27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7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64275" y="206630"/>
            <a:ext cx="37112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2.Redis </a:t>
            </a:r>
            <a:r>
              <a:rPr lang="ko-KR" altLang="en-US" sz="35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특징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8" y="159406"/>
            <a:ext cx="720000" cy="7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998" y="1335314"/>
            <a:ext cx="11217575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dirty="0" err="1">
                <a:solidFill>
                  <a:schemeClr val="bg1"/>
                </a:solidFill>
              </a:rPr>
              <a:t>Mysql</a:t>
            </a:r>
            <a:r>
              <a:rPr lang="en-US" altLang="ko-KR" sz="2500" dirty="0">
                <a:solidFill>
                  <a:schemeClr val="bg1"/>
                </a:solidFill>
              </a:rPr>
              <a:t>, Oracle </a:t>
            </a:r>
            <a:r>
              <a:rPr lang="ko-KR" altLang="en-US" sz="2500" dirty="0">
                <a:solidFill>
                  <a:schemeClr val="bg1"/>
                </a:solidFill>
              </a:rPr>
              <a:t>같은 </a:t>
            </a:r>
            <a:r>
              <a:rPr lang="en-US" altLang="ko-KR" sz="2500" dirty="0">
                <a:solidFill>
                  <a:schemeClr val="bg1"/>
                </a:solidFill>
              </a:rPr>
              <a:t>RDBMS</a:t>
            </a:r>
            <a:r>
              <a:rPr lang="ko-KR" altLang="en-US" sz="2500" dirty="0">
                <a:solidFill>
                  <a:schemeClr val="bg1"/>
                </a:solidFill>
              </a:rPr>
              <a:t>와 달리 오픈소스 프로젝트이다</a:t>
            </a:r>
            <a:endParaRPr lang="en-US" altLang="ko-KR" sz="2500" dirty="0">
              <a:solidFill>
                <a:schemeClr val="bg1"/>
              </a:solidFill>
            </a:endParaRPr>
          </a:p>
          <a:p>
            <a:endParaRPr lang="en-US" altLang="ko-KR" sz="2500" dirty="0">
              <a:solidFill>
                <a:schemeClr val="bg1"/>
              </a:solidFill>
            </a:endParaRPr>
          </a:p>
          <a:p>
            <a:endParaRPr lang="en-US" altLang="ko-KR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bg1"/>
                </a:solidFill>
              </a:rPr>
              <a:t>데이터의 저장이 메모리와 하드디스크에서 처리가능한 하이브리드 </a:t>
            </a:r>
            <a:r>
              <a:rPr lang="en-US" altLang="ko-KR" sz="2500" dirty="0">
                <a:solidFill>
                  <a:schemeClr val="bg1"/>
                </a:solidFill>
              </a:rPr>
              <a:t>DB</a:t>
            </a:r>
            <a:r>
              <a:rPr lang="ko-KR" altLang="en-US" sz="2500" dirty="0">
                <a:solidFill>
                  <a:schemeClr val="bg1"/>
                </a:solidFill>
              </a:rPr>
              <a:t>이다</a:t>
            </a:r>
            <a:endParaRPr lang="en-US" altLang="ko-KR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dirty="0">
                <a:solidFill>
                  <a:schemeClr val="bg1"/>
                </a:solidFill>
              </a:rPr>
              <a:t>Key/Value </a:t>
            </a:r>
            <a:r>
              <a:rPr lang="ko-KR" altLang="en-US" sz="2500" dirty="0">
                <a:solidFill>
                  <a:schemeClr val="bg1"/>
                </a:solidFill>
              </a:rPr>
              <a:t>구조의 비관계형으로 데이터를 저장하고 램을 저장 공간으로 사용해 거대한 </a:t>
            </a:r>
            <a:r>
              <a:rPr lang="en-US" altLang="ko-KR" sz="2500" dirty="0">
                <a:solidFill>
                  <a:schemeClr val="bg1"/>
                </a:solidFill>
              </a:rPr>
              <a:t>map</a:t>
            </a:r>
            <a:r>
              <a:rPr lang="ko-KR" altLang="en-US" sz="2500" dirty="0">
                <a:solidFill>
                  <a:schemeClr val="bg1"/>
                </a:solidFill>
              </a:rPr>
              <a:t>을 가진 저장소이다</a:t>
            </a:r>
            <a:r>
              <a:rPr lang="en-US" altLang="ko-KR" sz="25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bg1"/>
                </a:solidFill>
              </a:rPr>
              <a:t>데이터를 영구히 저장하기 보다는 캐쉬처럼 휘발성</a:t>
            </a:r>
            <a:r>
              <a:rPr lang="en-US" altLang="ko-KR" sz="2500" dirty="0">
                <a:solidFill>
                  <a:schemeClr val="bg1"/>
                </a:solidFill>
              </a:rPr>
              <a:t>, </a:t>
            </a:r>
            <a:r>
              <a:rPr lang="ko-KR" altLang="en-US" sz="2500" dirty="0" err="1">
                <a:solidFill>
                  <a:schemeClr val="bg1"/>
                </a:solidFill>
              </a:rPr>
              <a:t>임시성</a:t>
            </a:r>
            <a:r>
              <a:rPr lang="ko-KR" altLang="en-US" sz="2500" dirty="0">
                <a:solidFill>
                  <a:schemeClr val="bg1"/>
                </a:solidFill>
              </a:rPr>
              <a:t> 데이터를 저장하는데 많이 사용된다</a:t>
            </a:r>
            <a:r>
              <a:rPr lang="en-US" altLang="ko-KR" sz="25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25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64275" y="206630"/>
            <a:ext cx="37112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3.Redis </a:t>
            </a:r>
            <a:r>
              <a:rPr lang="ko-KR" altLang="en-US" sz="35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장점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8" y="159406"/>
            <a:ext cx="720000" cy="7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968" y="1335314"/>
            <a:ext cx="115546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bg1"/>
                </a:solidFill>
              </a:rPr>
              <a:t>데이터가 대부분 메모리에 저장되기 때문에</a:t>
            </a:r>
            <a:r>
              <a:rPr lang="en-US" altLang="ko-KR" sz="2500" dirty="0">
                <a:solidFill>
                  <a:schemeClr val="bg1"/>
                </a:solidFill>
              </a:rPr>
              <a:t>, </a:t>
            </a:r>
            <a:r>
              <a:rPr lang="ko-KR" altLang="en-US" sz="2500" dirty="0">
                <a:solidFill>
                  <a:schemeClr val="bg1"/>
                </a:solidFill>
              </a:rPr>
              <a:t>처리 속도가 빠르다</a:t>
            </a:r>
            <a:r>
              <a:rPr lang="en-US" altLang="ko-KR" sz="2500" dirty="0">
                <a:solidFill>
                  <a:schemeClr val="bg1"/>
                </a:solidFill>
              </a:rPr>
              <a:t>.</a:t>
            </a:r>
            <a:endParaRPr lang="ko-KR" altLang="en-US" sz="2500" dirty="0">
              <a:solidFill>
                <a:schemeClr val="bg1"/>
              </a:solidFill>
            </a:endParaRPr>
          </a:p>
          <a:p>
            <a:endParaRPr lang="en-US" altLang="ko-KR" sz="2500" dirty="0">
              <a:solidFill>
                <a:schemeClr val="bg1"/>
              </a:solidFill>
            </a:endParaRPr>
          </a:p>
          <a:p>
            <a:endParaRPr lang="ko-KR" altLang="en-US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bg1"/>
                </a:solidFill>
              </a:rPr>
              <a:t>단순한 구조인  </a:t>
            </a:r>
            <a:r>
              <a:rPr lang="en-US" altLang="ko-KR" sz="2500" dirty="0">
                <a:solidFill>
                  <a:schemeClr val="bg1"/>
                </a:solidFill>
              </a:rPr>
              <a:t>Key/Value</a:t>
            </a:r>
            <a:r>
              <a:rPr lang="ko-KR" altLang="en-US" sz="2500" dirty="0">
                <a:solidFill>
                  <a:schemeClr val="bg1"/>
                </a:solidFill>
              </a:rPr>
              <a:t> 방식을 통해 빠른 속도를 보장</a:t>
            </a:r>
            <a:r>
              <a:rPr lang="en-US" altLang="ko-KR" sz="2500" dirty="0">
                <a:solidFill>
                  <a:schemeClr val="bg1"/>
                </a:solidFill>
              </a:rPr>
              <a:t>.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endParaRPr lang="en-US" altLang="ko-KR" sz="2500" dirty="0">
              <a:solidFill>
                <a:schemeClr val="bg1"/>
              </a:solidFill>
            </a:endParaRPr>
          </a:p>
          <a:p>
            <a:r>
              <a:rPr lang="en-US" altLang="ko-KR" sz="2500" dirty="0">
                <a:solidFill>
                  <a:schemeClr val="bg1"/>
                </a:solidFill>
              </a:rPr>
              <a:t>   </a:t>
            </a:r>
          </a:p>
          <a:p>
            <a:endParaRPr lang="en-US" altLang="ko-KR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bg1"/>
                </a:solidFill>
              </a:rPr>
              <a:t>자체적으로 다양한 데이터 타입을 지원한다</a:t>
            </a:r>
            <a:r>
              <a:rPr lang="en-US" altLang="ko-KR" sz="2500" dirty="0">
                <a:solidFill>
                  <a:schemeClr val="bg1"/>
                </a:solidFill>
              </a:rPr>
              <a:t>.</a:t>
            </a:r>
            <a:endParaRPr lang="ko-KR" altLang="en-US" sz="2500" dirty="0">
              <a:solidFill>
                <a:schemeClr val="bg1"/>
              </a:solidFill>
            </a:endParaRPr>
          </a:p>
          <a:p>
            <a:endParaRPr lang="en-US" altLang="ko-KR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6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64275" y="206630"/>
            <a:ext cx="37112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3.Redis </a:t>
            </a:r>
            <a:r>
              <a:rPr lang="ko-KR" altLang="en-US" sz="35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단점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8" y="159406"/>
            <a:ext cx="720000" cy="7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8268" y="1335314"/>
            <a:ext cx="11478305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bg1"/>
                </a:solidFill>
              </a:rPr>
              <a:t>서버와 클라이언트의 통신에서 </a:t>
            </a:r>
            <a:r>
              <a:rPr lang="en-US" altLang="ko-KR" sz="2500" dirty="0">
                <a:solidFill>
                  <a:schemeClr val="bg1"/>
                </a:solidFill>
              </a:rPr>
              <a:t>Single Thread</a:t>
            </a:r>
            <a:r>
              <a:rPr lang="ko-KR" altLang="en-US" sz="2500" dirty="0">
                <a:solidFill>
                  <a:schemeClr val="bg1"/>
                </a:solidFill>
              </a:rPr>
              <a:t>만 지원</a:t>
            </a:r>
            <a:r>
              <a:rPr lang="en-US" altLang="ko-KR" sz="25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2500" dirty="0">
              <a:solidFill>
                <a:schemeClr val="bg1"/>
              </a:solidFill>
            </a:endParaRPr>
          </a:p>
          <a:p>
            <a:endParaRPr lang="ko-KR" altLang="en-US" sz="2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bg1"/>
                </a:solidFill>
              </a:rPr>
              <a:t>보안에 취약할 수 있다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5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bg1"/>
                </a:solidFill>
              </a:rPr>
              <a:t>인메모리 방식이기 때문에 저장할 수 있는 데이터의 용량에 제한이 있다</a:t>
            </a:r>
            <a:r>
              <a:rPr lang="en-US" altLang="ko-KR" sz="2500" dirty="0">
                <a:solidFill>
                  <a:schemeClr val="bg1"/>
                </a:solidFill>
              </a:rPr>
              <a:t>.</a:t>
            </a:r>
            <a:endParaRPr lang="ko-KR" altLang="en-US" sz="2500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0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64275" y="206630"/>
            <a:ext cx="37112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4.Redis </a:t>
            </a:r>
            <a:r>
              <a:rPr lang="ko-KR" altLang="en-US" sz="35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활용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8" y="159406"/>
            <a:ext cx="720000" cy="7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998" y="1335314"/>
            <a:ext cx="112175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INSTAGRAM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NAVER LINE MESSENGER.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StackOverflow</a:t>
            </a:r>
            <a:endParaRPr lang="en-US" sz="3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Blizzard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여러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소셜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서비스에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사용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90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64275" y="206630"/>
            <a:ext cx="40341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5.</a:t>
            </a:r>
            <a:r>
              <a:rPr lang="ko-KR" altLang="en-US" sz="35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유지 방식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8" y="159406"/>
            <a:ext cx="720000" cy="72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6309" y="2240924"/>
            <a:ext cx="112175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AOF</a:t>
            </a:r>
            <a:r>
              <a:rPr lang="en-US" sz="2000" dirty="0">
                <a:solidFill>
                  <a:schemeClr val="bg1"/>
                </a:solidFill>
              </a:rPr>
              <a:t>(Append Only File)</a:t>
            </a:r>
            <a:r>
              <a:rPr lang="en-US" sz="3000" dirty="0">
                <a:solidFill>
                  <a:schemeClr val="bg1"/>
                </a:solidFill>
              </a:rPr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3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RDB</a:t>
            </a:r>
            <a:r>
              <a:rPr lang="en-US" sz="2000" dirty="0">
                <a:solidFill>
                  <a:schemeClr val="bg1"/>
                </a:solidFill>
              </a:rPr>
              <a:t>(Snapshot </a:t>
            </a:r>
            <a:r>
              <a:rPr lang="ko-KR" altLang="en-US" sz="2000" dirty="0">
                <a:solidFill>
                  <a:schemeClr val="bg1"/>
                </a:solidFill>
              </a:rPr>
              <a:t>방식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altLang="ko-KR" sz="3000" dirty="0">
                <a:solidFill>
                  <a:schemeClr val="bg1"/>
                </a:solidFill>
              </a:rPr>
              <a:t>: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6726" y="2335425"/>
            <a:ext cx="72778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데이터를 수정</a:t>
            </a:r>
            <a:r>
              <a:rPr lang="en-US" altLang="ko-KR" sz="2500" dirty="0">
                <a:solidFill>
                  <a:schemeClr val="bg1"/>
                </a:solidFill>
              </a:rPr>
              <a:t>/</a:t>
            </a:r>
            <a:r>
              <a:rPr lang="ko-KR" altLang="en-US" sz="2500" dirty="0">
                <a:solidFill>
                  <a:schemeClr val="bg1"/>
                </a:solidFill>
              </a:rPr>
              <a:t>추가</a:t>
            </a:r>
            <a:r>
              <a:rPr lang="en-US" altLang="ko-KR" sz="2500" dirty="0">
                <a:solidFill>
                  <a:schemeClr val="bg1"/>
                </a:solidFill>
              </a:rPr>
              <a:t>/</a:t>
            </a:r>
            <a:r>
              <a:rPr lang="ko-KR" altLang="en-US" sz="2500" dirty="0">
                <a:solidFill>
                  <a:schemeClr val="bg1"/>
                </a:solidFill>
              </a:rPr>
              <a:t>삭제하는 과정의 명령어를 모아 놓은 스크립트 파일 형식의 방식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66726" y="4166695"/>
            <a:ext cx="72778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메모리에 존재하는 모든 데이터들을 바이너리 파일로 저장하는 방식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7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64275" y="206630"/>
            <a:ext cx="40341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5.</a:t>
            </a:r>
            <a:r>
              <a:rPr lang="ko-KR" altLang="en-US" sz="35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저장 구조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8" y="159406"/>
            <a:ext cx="720000" cy="72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1215919"/>
            <a:ext cx="9423400" cy="544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314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1341</TotalTime>
  <Words>611</Words>
  <Application>Microsoft Macintosh PowerPoint</Application>
  <PresentationFormat>Widescreen</PresentationFormat>
  <Paragraphs>149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맑은 고딕</vt:lpstr>
      <vt:lpstr>Calibri</vt:lpstr>
      <vt:lpstr>Cooper Black</vt:lpstr>
      <vt:lpstr>KoPub돋움체 Light</vt:lpstr>
      <vt:lpstr>Mistral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Microsoft Office User</cp:lastModifiedBy>
  <cp:revision>88</cp:revision>
  <dcterms:created xsi:type="dcterms:W3CDTF">2016-03-12T15:04:52Z</dcterms:created>
  <dcterms:modified xsi:type="dcterms:W3CDTF">2017-06-08T04:20:28Z</dcterms:modified>
</cp:coreProperties>
</file>