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67" r:id="rId3"/>
    <p:sldId id="259" r:id="rId4"/>
    <p:sldId id="264" r:id="rId5"/>
    <p:sldId id="257" r:id="rId6"/>
    <p:sldId id="261" r:id="rId7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550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4030A-93C6-4952-8304-22405536378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F287C-FB45-46E4-8E97-937DFF0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Answer Network Email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– triggered when (1) a user opts-in to follow a category and someone posts a question in that category &gt; goes to the user who opted-in.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AB0A-6AC0-4DAC-9FCB-9B99306F54D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Answer Network Email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– triggered when (1) a user opts-in to follow a category and someone posts a question in that category &gt; goes to the user who opted-in.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AB0A-6AC0-4DAC-9FCB-9B99306F54D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Answer Network Email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– triggered when (1) a user opts-in to follow a category and someone posts a question in that category &gt; goes to the user who opted-in.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AB0A-6AC0-4DAC-9FCB-9B99306F54D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Answer Network Email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– triggered when (1) a user opts-in to follow a category and someone posts a question in that category &gt; goes to the user who opted-in.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AB0A-6AC0-4DAC-9FCB-9B99306F54D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6862-6090-4482-86F7-7399A568E3D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C908-8939-4525-85BC-9EABC2DC6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6862-6090-4482-86F7-7399A568E3D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C908-8939-4525-85BC-9EABC2DC6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6862-6090-4482-86F7-7399A568E3D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C908-8939-4525-85BC-9EABC2DC6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6862-6090-4482-86F7-7399A568E3D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C908-8939-4525-85BC-9EABC2DC6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6862-6090-4482-86F7-7399A568E3D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C908-8939-4525-85BC-9EABC2DC6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6862-6090-4482-86F7-7399A568E3D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C908-8939-4525-85BC-9EABC2DC6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6862-6090-4482-86F7-7399A568E3D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C908-8939-4525-85BC-9EABC2DC6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6862-6090-4482-86F7-7399A568E3D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C908-8939-4525-85BC-9EABC2DC6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6862-6090-4482-86F7-7399A568E3D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C908-8939-4525-85BC-9EABC2DC6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6862-6090-4482-86F7-7399A568E3D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C908-8939-4525-85BC-9EABC2DC6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6862-6090-4482-86F7-7399A568E3D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C908-8939-4525-85BC-9EABC2DC6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C6862-6090-4482-86F7-7399A568E3DA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9C908-8939-4525-85BC-9EABC2DC6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6083260"/>
            <a:ext cx="6762750" cy="1657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9656" t="665" r="4602" b="89954"/>
          <a:stretch>
            <a:fillRect/>
          </a:stretch>
        </p:blipFill>
        <p:spPr bwMode="auto">
          <a:xfrm>
            <a:off x="0" y="667408"/>
            <a:ext cx="6858000" cy="105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 l="62340" t="4137" r="31229" b="90805"/>
          <a:stretch>
            <a:fillRect/>
          </a:stretch>
        </p:blipFill>
        <p:spPr bwMode="auto">
          <a:xfrm rot="5400000">
            <a:off x="3057525" y="-2028825"/>
            <a:ext cx="742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/>
          <a:srcRect l="31758" t="693" r="55952" b="96167"/>
          <a:stretch>
            <a:fillRect/>
          </a:stretch>
        </p:blipFill>
        <p:spPr bwMode="auto">
          <a:xfrm>
            <a:off x="0" y="994410"/>
            <a:ext cx="685800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 cstate="print"/>
          <a:srcRect l="17857" t="85599" r="17129" b="13326"/>
          <a:stretch>
            <a:fillRect/>
          </a:stretch>
        </p:blipFill>
        <p:spPr bwMode="auto">
          <a:xfrm>
            <a:off x="1" y="1840230"/>
            <a:ext cx="6857999" cy="8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 l="17373" t="4340" r="35469" b="89954"/>
          <a:stretch>
            <a:fillRect/>
          </a:stretch>
        </p:blipFill>
        <p:spPr bwMode="auto">
          <a:xfrm>
            <a:off x="1451610" y="1097280"/>
            <a:ext cx="3891002" cy="66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3" cstate="print"/>
          <a:srcRect l="69510" t="90489" r="17129" b="8487"/>
          <a:stretch>
            <a:fillRect/>
          </a:stretch>
        </p:blipFill>
        <p:spPr bwMode="auto">
          <a:xfrm>
            <a:off x="2891790" y="8243530"/>
            <a:ext cx="136398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3" cstate="print"/>
          <a:srcRect l="17857" t="80247" r="17129" b="3332"/>
          <a:stretch>
            <a:fillRect/>
          </a:stretch>
        </p:blipFill>
        <p:spPr bwMode="auto">
          <a:xfrm>
            <a:off x="1" y="6700480"/>
            <a:ext cx="6857999" cy="244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3" cstate="print"/>
          <a:srcRect l="45777" t="83217" r="37861" b="13173"/>
          <a:stretch>
            <a:fillRect/>
          </a:stretch>
        </p:blipFill>
        <p:spPr bwMode="auto">
          <a:xfrm>
            <a:off x="3108961" y="6694765"/>
            <a:ext cx="3749040" cy="99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sywr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66132" y="6868075"/>
            <a:ext cx="1829055" cy="647790"/>
          </a:xfrm>
          <a:prstGeom prst="rect">
            <a:avLst/>
          </a:prstGeom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3" cstate="print"/>
          <a:srcRect l="45777" t="79583" r="50881" b="18091"/>
          <a:stretch>
            <a:fillRect/>
          </a:stretch>
        </p:blipFill>
        <p:spPr bwMode="auto">
          <a:xfrm>
            <a:off x="205740" y="8220670"/>
            <a:ext cx="209169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3" cstate="print"/>
          <a:srcRect l="40325" t="90284" r="40082" b="8487"/>
          <a:stretch>
            <a:fillRect/>
          </a:stretch>
        </p:blipFill>
        <p:spPr bwMode="auto">
          <a:xfrm>
            <a:off x="1961190" y="8209240"/>
            <a:ext cx="200025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 cstate="print"/>
          <a:srcRect l="69686" t="90156" r="17428" b="8615"/>
          <a:stretch>
            <a:fillRect/>
          </a:stretch>
        </p:blipFill>
        <p:spPr bwMode="auto">
          <a:xfrm>
            <a:off x="3810000" y="8186380"/>
            <a:ext cx="1562100" cy="21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3" cstate="print"/>
          <a:srcRect l="59349" t="90258" r="17129" b="8487"/>
          <a:stretch>
            <a:fillRect/>
          </a:stretch>
        </p:blipFill>
        <p:spPr bwMode="auto">
          <a:xfrm>
            <a:off x="3847140" y="8206384"/>
            <a:ext cx="2401260" cy="18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3" cstate="print"/>
          <a:srcRect l="75854" t="90463" r="19443" b="8615"/>
          <a:stretch>
            <a:fillRect/>
          </a:stretch>
        </p:blipFill>
        <p:spPr bwMode="auto">
          <a:xfrm>
            <a:off x="817245" y="8483560"/>
            <a:ext cx="340044" cy="14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731043" y="8446888"/>
            <a:ext cx="483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  <a:latin typeface="+mn-lt"/>
              </a:rPr>
              <a:t>2012</a:t>
            </a:r>
            <a:endParaRPr lang="en-US" sz="8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3" cstate="print"/>
          <a:srcRect l="45635" t="80247" r="51704" b="14325"/>
          <a:stretch>
            <a:fillRect/>
          </a:stretch>
        </p:blipFill>
        <p:spPr bwMode="auto">
          <a:xfrm>
            <a:off x="0" y="6841450"/>
            <a:ext cx="4000500" cy="80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3" cstate="print"/>
          <a:srcRect l="17857" t="80247" r="51948" b="15554"/>
          <a:stretch>
            <a:fillRect/>
          </a:stretch>
        </p:blipFill>
        <p:spPr bwMode="auto">
          <a:xfrm>
            <a:off x="529591" y="6818590"/>
            <a:ext cx="3185159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l="42857" t="64762" r="18571" b="32190"/>
          <a:stretch>
            <a:fillRect/>
          </a:stretch>
        </p:blipFill>
        <p:spPr bwMode="auto">
          <a:xfrm>
            <a:off x="0" y="6369010"/>
            <a:ext cx="685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 descr="sears question.jpg"/>
          <p:cNvPicPr>
            <a:picLocks noChangeAspect="1"/>
          </p:cNvPicPr>
          <p:nvPr/>
        </p:nvPicPr>
        <p:blipFill>
          <a:blip r:embed="rId6" cstate="print"/>
          <a:srcRect l="77778" t="77778"/>
          <a:stretch>
            <a:fillRect/>
          </a:stretch>
        </p:blipFill>
        <p:spPr>
          <a:xfrm>
            <a:off x="0" y="5334000"/>
            <a:ext cx="6858000" cy="6096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 l="67619" t="40381" r="25055" b="44381"/>
          <a:stretch>
            <a:fillRect/>
          </a:stretch>
        </p:blipFill>
        <p:spPr bwMode="auto">
          <a:xfrm>
            <a:off x="457200" y="2777490"/>
            <a:ext cx="838200" cy="108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ounded Rectangular Callout 43"/>
          <p:cNvSpPr/>
          <p:nvPr/>
        </p:nvSpPr>
        <p:spPr>
          <a:xfrm>
            <a:off x="990600" y="2190750"/>
            <a:ext cx="533400" cy="533400"/>
          </a:xfrm>
          <a:prstGeom prst="wedgeRoundRectCallout">
            <a:avLst>
              <a:gd name="adj1" fmla="val -33436"/>
              <a:gd name="adj2" fmla="val 73272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371600" y="2819400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Tina Umo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has a question in the 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Appliance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category.  Have the answer for them? 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800" y="1524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Answer Network Email - FINAL (Mark-up) 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66800" y="2092464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2362200" y="3714750"/>
            <a:ext cx="2057400" cy="685800"/>
          </a:xfrm>
          <a:prstGeom prst="wedgeRoundRectCallout">
            <a:avLst>
              <a:gd name="adj1" fmla="val 55662"/>
              <a:gd name="adj2" fmla="val 107107"/>
              <a:gd name="adj3" fmla="val 16667"/>
            </a:avLst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590800" y="379095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Reply Now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9" name="Picture 3" descr="C:\Documents and Settings\jjohan6\Desktop\Google Images\click_hand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0" y="4419600"/>
            <a:ext cx="476250" cy="476250"/>
          </a:xfrm>
          <a:prstGeom prst="rect">
            <a:avLst/>
          </a:prstGeom>
          <a:noFill/>
        </p:spPr>
      </p:pic>
      <p:pic>
        <p:nvPicPr>
          <p:cNvPr id="52" name="Picture 51" descr="people.jpg"/>
          <p:cNvPicPr>
            <a:picLocks noChangeAspect="1"/>
          </p:cNvPicPr>
          <p:nvPr/>
        </p:nvPicPr>
        <p:blipFill>
          <a:blip r:embed="rId9" cstate="print"/>
          <a:srcRect l="5556" b="7417"/>
          <a:stretch>
            <a:fillRect/>
          </a:stretch>
        </p:blipFill>
        <p:spPr>
          <a:xfrm>
            <a:off x="4572000" y="4648200"/>
            <a:ext cx="1295400" cy="951177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715000" y="4267200"/>
            <a:ext cx="8050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 </a:t>
            </a:r>
            <a:r>
              <a:rPr lang="en-US" sz="1050" u="sng" dirty="0" err="1" smtClean="0">
                <a:solidFill>
                  <a:srgbClr val="C00000"/>
                </a:solidFill>
              </a:rPr>
              <a:t>Unfollow</a:t>
            </a:r>
            <a:r>
              <a:rPr lang="en-US" sz="1050" u="sng" dirty="0" smtClean="0">
                <a:solidFill>
                  <a:srgbClr val="C00000"/>
                </a:solidFill>
              </a:rPr>
              <a:t>?</a:t>
            </a:r>
            <a:r>
              <a:rPr lang="en-US" sz="1050" dirty="0" smtClean="0">
                <a:solidFill>
                  <a:srgbClr val="C00000"/>
                </a:solidFill>
              </a:rPr>
              <a:t> 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38400" y="800100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Basic email</a:t>
            </a:r>
            <a:r>
              <a:rPr lang="en-US" sz="1200" i="1" u="sng" dirty="0" smtClean="0"/>
              <a:t> </a:t>
            </a:r>
            <a:r>
              <a:rPr lang="en-US" sz="1200" b="1" i="1" u="sng" dirty="0" smtClean="0"/>
              <a:t>links</a:t>
            </a:r>
            <a:endParaRPr lang="en-US" sz="1200" b="1" i="1" u="sng" dirty="0"/>
          </a:p>
        </p:txBody>
      </p:sp>
      <p:cxnSp>
        <p:nvCxnSpPr>
          <p:cNvPr id="40" name="Straight Arrow Connector 39"/>
          <p:cNvCxnSpPr/>
          <p:nvPr/>
        </p:nvCxnSpPr>
        <p:spPr>
          <a:xfrm rot="16200000" flipH="1">
            <a:off x="3556803" y="8148608"/>
            <a:ext cx="20000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09800" y="6657201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mysears</a:t>
            </a:r>
            <a:r>
              <a:rPr lang="en-US" sz="1200" i="1" dirty="0" smtClean="0"/>
              <a:t> feedback </a:t>
            </a:r>
            <a:r>
              <a:rPr lang="en-US" sz="1200" b="1" i="1" u="sng" dirty="0" smtClean="0"/>
              <a:t>link</a:t>
            </a:r>
            <a:r>
              <a:rPr lang="en-US" sz="1200" b="1" i="1" dirty="0" smtClean="0"/>
              <a:t> </a:t>
            </a:r>
            <a:endParaRPr lang="en-US" sz="1200" b="1" i="1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2858294" y="6943705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95800" y="67056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SYWR </a:t>
            </a:r>
            <a:r>
              <a:rPr lang="en-US" sz="1200" b="1" i="1" u="sng" dirty="0" smtClean="0"/>
              <a:t>link</a:t>
            </a:r>
            <a:r>
              <a:rPr lang="en-US" sz="1200" i="1" dirty="0" smtClean="0"/>
              <a:t> here </a:t>
            </a:r>
            <a:endParaRPr lang="en-US" sz="1200" i="1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5525294" y="6895306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000" y="754380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mysears</a:t>
            </a:r>
            <a:r>
              <a:rPr lang="en-US" sz="1200" i="1" dirty="0" smtClean="0"/>
              <a:t> </a:t>
            </a:r>
            <a:r>
              <a:rPr lang="en-US" sz="1200" b="1" i="1" u="sng" dirty="0" smtClean="0"/>
              <a:t>email</a:t>
            </a:r>
            <a:r>
              <a:rPr lang="en-US" sz="1200" i="1" dirty="0" smtClean="0"/>
              <a:t> here</a:t>
            </a:r>
            <a:endParaRPr lang="en-US" sz="1200" i="1" dirty="0"/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2172494" y="7630299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8600" y="40386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Link (BUTTON) goes to the Reply page (see slide 3).</a:t>
            </a:r>
            <a:r>
              <a:rPr lang="en-US" sz="1200" b="1" i="1" dirty="0" smtClean="0"/>
              <a:t> </a:t>
            </a:r>
            <a:endParaRPr lang="en-US" sz="1200" b="1" i="1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1447800" y="2895600"/>
            <a:ext cx="1091565" cy="26289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2362200" y="2819399"/>
            <a:ext cx="152401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 bwMode="auto">
          <a:xfrm>
            <a:off x="609600" y="2819400"/>
            <a:ext cx="685800" cy="9906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rot="10800000" flipV="1">
            <a:off x="1219200" y="2744788"/>
            <a:ext cx="1219200" cy="7461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76400" y="2514600"/>
            <a:ext cx="419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HERE- </a:t>
            </a:r>
            <a:r>
              <a:rPr lang="en-US" sz="1200" i="1" dirty="0" smtClean="0"/>
              <a:t> Screen name &amp; profile picture </a:t>
            </a:r>
            <a:endParaRPr lang="en-US" sz="1200" i="1" dirty="0"/>
          </a:p>
        </p:txBody>
      </p:sp>
      <p:sp>
        <p:nvSpPr>
          <p:cNvPr id="68" name="Rectangle 67"/>
          <p:cNvSpPr/>
          <p:nvPr/>
        </p:nvSpPr>
        <p:spPr bwMode="auto">
          <a:xfrm>
            <a:off x="4724400" y="2895600"/>
            <a:ext cx="1091565" cy="26289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81600" y="2133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HERE- </a:t>
            </a:r>
            <a:r>
              <a:rPr lang="en-US" sz="1200" i="1" dirty="0" smtClean="0"/>
              <a:t> Category pulled</a:t>
            </a:r>
            <a:endParaRPr lang="en-US" sz="1200" i="1" dirty="0"/>
          </a:p>
        </p:txBody>
      </p:sp>
      <p:cxnSp>
        <p:nvCxnSpPr>
          <p:cNvPr id="70" name="Straight Arrow Connector 69"/>
          <p:cNvCxnSpPr/>
          <p:nvPr/>
        </p:nvCxnSpPr>
        <p:spPr>
          <a:xfrm rot="5400000">
            <a:off x="5449094" y="2704307"/>
            <a:ext cx="381002" cy="158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 flipH="1" flipV="1">
            <a:off x="6211094" y="4533106"/>
            <a:ext cx="2286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67400" y="457200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Hidden Link HERE</a:t>
            </a:r>
            <a:r>
              <a:rPr lang="en-US" sz="1200" i="1" u="sng" dirty="0" smtClean="0"/>
              <a:t>-</a:t>
            </a:r>
            <a:r>
              <a:rPr lang="en-US" sz="1200" i="1" dirty="0" smtClean="0"/>
              <a:t> Opts-out the user. </a:t>
            </a:r>
            <a:endParaRPr lang="en-US" sz="1200" i="1" dirty="0"/>
          </a:p>
        </p:txBody>
      </p:sp>
      <p:cxnSp>
        <p:nvCxnSpPr>
          <p:cNvPr id="75" name="Straight Arrow Connector 74"/>
          <p:cNvCxnSpPr>
            <a:stCxn id="55" idx="0"/>
          </p:cNvCxnSpPr>
          <p:nvPr/>
        </p:nvCxnSpPr>
        <p:spPr>
          <a:xfrm rot="16200000" flipH="1">
            <a:off x="1790700" y="3543300"/>
            <a:ext cx="2" cy="99060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3" descr="C:\Documents and Settings\jjohan6\Desktop\Google Images\click_hand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4419600"/>
            <a:ext cx="476250" cy="47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6083260"/>
            <a:ext cx="6762750" cy="1657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9656" t="665" r="4602" b="89954"/>
          <a:stretch>
            <a:fillRect/>
          </a:stretch>
        </p:blipFill>
        <p:spPr bwMode="auto">
          <a:xfrm>
            <a:off x="0" y="667408"/>
            <a:ext cx="6858000" cy="105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 l="62340" t="4137" r="31229" b="90805"/>
          <a:stretch>
            <a:fillRect/>
          </a:stretch>
        </p:blipFill>
        <p:spPr bwMode="auto">
          <a:xfrm rot="5400000">
            <a:off x="3057525" y="-2028825"/>
            <a:ext cx="742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/>
          <a:srcRect l="31758" t="693" r="55952" b="96167"/>
          <a:stretch>
            <a:fillRect/>
          </a:stretch>
        </p:blipFill>
        <p:spPr bwMode="auto">
          <a:xfrm>
            <a:off x="0" y="994410"/>
            <a:ext cx="685800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 cstate="print"/>
          <a:srcRect l="17857" t="85599" r="17129" b="13326"/>
          <a:stretch>
            <a:fillRect/>
          </a:stretch>
        </p:blipFill>
        <p:spPr bwMode="auto">
          <a:xfrm>
            <a:off x="1" y="1840230"/>
            <a:ext cx="6857999" cy="8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 l="17373" t="4340" r="35469" b="89954"/>
          <a:stretch>
            <a:fillRect/>
          </a:stretch>
        </p:blipFill>
        <p:spPr bwMode="auto">
          <a:xfrm>
            <a:off x="1451610" y="1097280"/>
            <a:ext cx="3891002" cy="66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3" cstate="print"/>
          <a:srcRect l="69510" t="90489" r="17129" b="8487"/>
          <a:stretch>
            <a:fillRect/>
          </a:stretch>
        </p:blipFill>
        <p:spPr bwMode="auto">
          <a:xfrm>
            <a:off x="2891790" y="8243530"/>
            <a:ext cx="136398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3" cstate="print"/>
          <a:srcRect l="17857" t="80247" r="17129" b="3332"/>
          <a:stretch>
            <a:fillRect/>
          </a:stretch>
        </p:blipFill>
        <p:spPr bwMode="auto">
          <a:xfrm>
            <a:off x="1" y="6700480"/>
            <a:ext cx="6857999" cy="244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3" cstate="print"/>
          <a:srcRect l="45777" t="83217" r="37861" b="13173"/>
          <a:stretch>
            <a:fillRect/>
          </a:stretch>
        </p:blipFill>
        <p:spPr bwMode="auto">
          <a:xfrm>
            <a:off x="3108961" y="6694765"/>
            <a:ext cx="3749040" cy="99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sywr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66132" y="6868075"/>
            <a:ext cx="1829055" cy="647790"/>
          </a:xfrm>
          <a:prstGeom prst="rect">
            <a:avLst/>
          </a:prstGeom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3" cstate="print"/>
          <a:srcRect l="45777" t="79583" r="50881" b="18091"/>
          <a:stretch>
            <a:fillRect/>
          </a:stretch>
        </p:blipFill>
        <p:spPr bwMode="auto">
          <a:xfrm>
            <a:off x="205740" y="8220670"/>
            <a:ext cx="209169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3" cstate="print"/>
          <a:srcRect l="40325" t="90284" r="40082" b="8487"/>
          <a:stretch>
            <a:fillRect/>
          </a:stretch>
        </p:blipFill>
        <p:spPr bwMode="auto">
          <a:xfrm>
            <a:off x="1961190" y="8209240"/>
            <a:ext cx="200025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 cstate="print"/>
          <a:srcRect l="69686" t="90156" r="17428" b="8615"/>
          <a:stretch>
            <a:fillRect/>
          </a:stretch>
        </p:blipFill>
        <p:spPr bwMode="auto">
          <a:xfrm>
            <a:off x="3810000" y="8186380"/>
            <a:ext cx="1562100" cy="21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3" cstate="print"/>
          <a:srcRect l="59349" t="90258" r="17129" b="8487"/>
          <a:stretch>
            <a:fillRect/>
          </a:stretch>
        </p:blipFill>
        <p:spPr bwMode="auto">
          <a:xfrm>
            <a:off x="3847140" y="8206384"/>
            <a:ext cx="2401260" cy="18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3" cstate="print"/>
          <a:srcRect l="75854" t="90463" r="19443" b="8615"/>
          <a:stretch>
            <a:fillRect/>
          </a:stretch>
        </p:blipFill>
        <p:spPr bwMode="auto">
          <a:xfrm>
            <a:off x="817245" y="8483560"/>
            <a:ext cx="340044" cy="14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731043" y="8446888"/>
            <a:ext cx="483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  <a:latin typeface="+mn-lt"/>
              </a:rPr>
              <a:t>2012</a:t>
            </a:r>
            <a:endParaRPr lang="en-US" sz="8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3" cstate="print"/>
          <a:srcRect l="45635" t="80247" r="51704" b="14325"/>
          <a:stretch>
            <a:fillRect/>
          </a:stretch>
        </p:blipFill>
        <p:spPr bwMode="auto">
          <a:xfrm>
            <a:off x="0" y="6841450"/>
            <a:ext cx="4000500" cy="80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3" cstate="print"/>
          <a:srcRect l="17857" t="80247" r="51948" b="15554"/>
          <a:stretch>
            <a:fillRect/>
          </a:stretch>
        </p:blipFill>
        <p:spPr bwMode="auto">
          <a:xfrm>
            <a:off x="529591" y="6818590"/>
            <a:ext cx="3185159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l="42857" t="64762" r="18571" b="32190"/>
          <a:stretch>
            <a:fillRect/>
          </a:stretch>
        </p:blipFill>
        <p:spPr bwMode="auto">
          <a:xfrm>
            <a:off x="0" y="6369010"/>
            <a:ext cx="685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 descr="sears question.jpg"/>
          <p:cNvPicPr>
            <a:picLocks noChangeAspect="1"/>
          </p:cNvPicPr>
          <p:nvPr/>
        </p:nvPicPr>
        <p:blipFill>
          <a:blip r:embed="rId6" cstate="print"/>
          <a:srcRect l="77778" t="77778"/>
          <a:stretch>
            <a:fillRect/>
          </a:stretch>
        </p:blipFill>
        <p:spPr>
          <a:xfrm>
            <a:off x="0" y="5334000"/>
            <a:ext cx="6858000" cy="6096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 l="67619" t="40381" r="25055" b="44381"/>
          <a:stretch>
            <a:fillRect/>
          </a:stretch>
        </p:blipFill>
        <p:spPr bwMode="auto">
          <a:xfrm>
            <a:off x="457200" y="2777490"/>
            <a:ext cx="838200" cy="108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ounded Rectangular Callout 43"/>
          <p:cNvSpPr/>
          <p:nvPr/>
        </p:nvSpPr>
        <p:spPr>
          <a:xfrm>
            <a:off x="990600" y="2190750"/>
            <a:ext cx="533400" cy="533400"/>
          </a:xfrm>
          <a:prstGeom prst="wedgeRoundRectCallout">
            <a:avLst>
              <a:gd name="adj1" fmla="val -33436"/>
              <a:gd name="adj2" fmla="val 73272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371600" y="2819400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Tina Umo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has a question in the 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Appliance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category.  Have the answer for them? 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800" y="1524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Answer Network Email - FINAL (CLEAN) 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66800" y="2092464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2362200" y="3714750"/>
            <a:ext cx="2057400" cy="685800"/>
          </a:xfrm>
          <a:prstGeom prst="wedgeRoundRectCallout">
            <a:avLst>
              <a:gd name="adj1" fmla="val 55662"/>
              <a:gd name="adj2" fmla="val 107107"/>
              <a:gd name="adj3" fmla="val 16667"/>
            </a:avLst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590800" y="379095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Reply Now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9" name="Picture 3" descr="C:\Documents and Settings\jjohan6\Desktop\Google Images\click_hand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0" y="4419600"/>
            <a:ext cx="476250" cy="476250"/>
          </a:xfrm>
          <a:prstGeom prst="rect">
            <a:avLst/>
          </a:prstGeom>
          <a:noFill/>
        </p:spPr>
      </p:pic>
      <p:pic>
        <p:nvPicPr>
          <p:cNvPr id="52" name="Picture 51" descr="people.jpg"/>
          <p:cNvPicPr>
            <a:picLocks noChangeAspect="1"/>
          </p:cNvPicPr>
          <p:nvPr/>
        </p:nvPicPr>
        <p:blipFill>
          <a:blip r:embed="rId9" cstate="print"/>
          <a:srcRect l="5556" b="7417"/>
          <a:stretch>
            <a:fillRect/>
          </a:stretch>
        </p:blipFill>
        <p:spPr>
          <a:xfrm>
            <a:off x="4572000" y="4648200"/>
            <a:ext cx="1295400" cy="951177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715000" y="4267200"/>
            <a:ext cx="8050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 </a:t>
            </a:r>
            <a:r>
              <a:rPr lang="en-US" sz="1050" u="sng" dirty="0" err="1" smtClean="0">
                <a:solidFill>
                  <a:srgbClr val="C00000"/>
                </a:solidFill>
              </a:rPr>
              <a:t>Unfollow</a:t>
            </a:r>
            <a:r>
              <a:rPr lang="en-US" sz="1050" u="sng" dirty="0" smtClean="0">
                <a:solidFill>
                  <a:srgbClr val="C00000"/>
                </a:solidFill>
              </a:rPr>
              <a:t>?</a:t>
            </a:r>
            <a:r>
              <a:rPr lang="en-US" sz="1050" dirty="0" smtClean="0">
                <a:solidFill>
                  <a:srgbClr val="C00000"/>
                </a:solidFill>
              </a:rPr>
              <a:t> </a:t>
            </a:r>
            <a:endParaRPr lang="en-US" sz="1050" dirty="0">
              <a:solidFill>
                <a:srgbClr val="C00000"/>
              </a:solidFill>
            </a:endParaRPr>
          </a:p>
        </p:txBody>
      </p:sp>
      <p:pic>
        <p:nvPicPr>
          <p:cNvPr id="72" name="Picture 3" descr="C:\Documents and Settings\jjohan6\Desktop\Google Images\click_hand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4419600"/>
            <a:ext cx="476250" cy="47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31949" t="9428" r="17022" b="8571"/>
          <a:stretch>
            <a:fillRect/>
          </a:stretch>
        </p:blipFill>
        <p:spPr bwMode="auto">
          <a:xfrm>
            <a:off x="228600" y="990600"/>
            <a:ext cx="647700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72400"/>
            <a:ext cx="6172200" cy="5334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The Question page with a response field (</a:t>
            </a:r>
            <a:r>
              <a:rPr lang="en-US" sz="2000" b="1" u="sng" dirty="0" smtClean="0"/>
              <a:t>Sample Only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029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Response field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3352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Original QUESTION Post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228600"/>
            <a:ext cx="6172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USER gets this page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when they </a:t>
            </a:r>
            <a:r>
              <a:rPr kumimoji="0" lang="en-US" sz="20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REPLY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the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-SAMPLE  ONLY.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OLD DESIGNS ONLY</a:t>
            </a:r>
            <a:br>
              <a:rPr lang="en-US" dirty="0" smtClean="0"/>
            </a:br>
            <a:r>
              <a:rPr lang="en-US" dirty="0" smtClean="0"/>
              <a:t>ARCHIVES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7486650"/>
            <a:ext cx="6762750" cy="1657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9656" t="665" r="4602" b="89954"/>
          <a:stretch>
            <a:fillRect/>
          </a:stretch>
        </p:blipFill>
        <p:spPr bwMode="auto">
          <a:xfrm>
            <a:off x="0" y="667408"/>
            <a:ext cx="6858000" cy="105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 l="62340" t="4137" r="31229" b="90805"/>
          <a:stretch>
            <a:fillRect/>
          </a:stretch>
        </p:blipFill>
        <p:spPr bwMode="auto">
          <a:xfrm rot="5400000">
            <a:off x="3057525" y="-2028825"/>
            <a:ext cx="742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/>
          <a:srcRect l="31758" t="693" r="55952" b="96167"/>
          <a:stretch>
            <a:fillRect/>
          </a:stretch>
        </p:blipFill>
        <p:spPr bwMode="auto">
          <a:xfrm>
            <a:off x="0" y="994410"/>
            <a:ext cx="685800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 cstate="print"/>
          <a:srcRect l="17857" t="85599" r="17129" b="13326"/>
          <a:stretch>
            <a:fillRect/>
          </a:stretch>
        </p:blipFill>
        <p:spPr bwMode="auto">
          <a:xfrm>
            <a:off x="1" y="1840230"/>
            <a:ext cx="6857999" cy="8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 l="17373" t="4340" r="35469" b="89954"/>
          <a:stretch>
            <a:fillRect/>
          </a:stretch>
        </p:blipFill>
        <p:spPr bwMode="auto">
          <a:xfrm>
            <a:off x="1451610" y="1097280"/>
            <a:ext cx="3891002" cy="66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37"/>
          <p:cNvGrpSpPr/>
          <p:nvPr/>
        </p:nvGrpSpPr>
        <p:grpSpPr>
          <a:xfrm>
            <a:off x="0" y="8098155"/>
            <a:ext cx="6858001" cy="2449235"/>
            <a:chOff x="0" y="8189595"/>
            <a:chExt cx="6858001" cy="2449235"/>
          </a:xfrm>
        </p:grpSpPr>
        <p:pic>
          <p:nvPicPr>
            <p:cNvPr id="30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69510" t="90489" r="17129" b="8487"/>
            <a:stretch>
              <a:fillRect/>
            </a:stretch>
          </p:blipFill>
          <p:spPr bwMode="auto">
            <a:xfrm>
              <a:off x="2891790" y="9738360"/>
              <a:ext cx="136398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17857" t="80247" r="17129" b="3332"/>
            <a:stretch>
              <a:fillRect/>
            </a:stretch>
          </p:blipFill>
          <p:spPr bwMode="auto">
            <a:xfrm>
              <a:off x="1" y="8195310"/>
              <a:ext cx="6857999" cy="244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5777" t="83217" r="37861" b="13173"/>
            <a:stretch>
              <a:fillRect/>
            </a:stretch>
          </p:blipFill>
          <p:spPr bwMode="auto">
            <a:xfrm>
              <a:off x="3108961" y="8189595"/>
              <a:ext cx="3749040" cy="994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23" descr="sywr-log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6132" y="8362905"/>
              <a:ext cx="1829055" cy="647790"/>
            </a:xfrm>
            <a:prstGeom prst="rect">
              <a:avLst/>
            </a:prstGeom>
          </p:spPr>
        </p:pic>
        <p:pic>
          <p:nvPicPr>
            <p:cNvPr id="25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5777" t="79583" r="50881" b="18091"/>
            <a:stretch>
              <a:fillRect/>
            </a:stretch>
          </p:blipFill>
          <p:spPr bwMode="auto">
            <a:xfrm>
              <a:off x="205740" y="9715500"/>
              <a:ext cx="209169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0325" t="90284" r="40082" b="8487"/>
            <a:stretch>
              <a:fillRect/>
            </a:stretch>
          </p:blipFill>
          <p:spPr bwMode="auto">
            <a:xfrm>
              <a:off x="1543050" y="9704070"/>
              <a:ext cx="2000250" cy="18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67457" t="90156" r="17428" b="8615"/>
            <a:stretch>
              <a:fillRect/>
            </a:stretch>
          </p:blipFill>
          <p:spPr bwMode="auto">
            <a:xfrm>
              <a:off x="3539728" y="9681210"/>
              <a:ext cx="1832372" cy="217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TextBox 25"/>
            <p:cNvSpPr txBox="1"/>
            <p:nvPr/>
          </p:nvSpPr>
          <p:spPr>
            <a:xfrm>
              <a:off x="3463290" y="9704070"/>
              <a:ext cx="9944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C00000"/>
                  </a:solidFill>
                  <a:latin typeface="+mn-lt"/>
                </a:rPr>
                <a:t>forget email</a:t>
              </a:r>
              <a:endParaRPr lang="en-US" sz="900" b="1" dirty="0">
                <a:solidFill>
                  <a:srgbClr val="C00000"/>
                </a:solidFill>
                <a:latin typeface="+mn-lt"/>
              </a:endParaRPr>
            </a:p>
          </p:txBody>
        </p:sp>
        <p:pic>
          <p:nvPicPr>
            <p:cNvPr id="31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59349" t="90258" r="17129" b="8487"/>
            <a:stretch>
              <a:fillRect/>
            </a:stretch>
          </p:blipFill>
          <p:spPr bwMode="auto">
            <a:xfrm>
              <a:off x="4171950" y="9701214"/>
              <a:ext cx="2401260" cy="186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75854" t="90463" r="19443" b="8615"/>
            <a:stretch>
              <a:fillRect/>
            </a:stretch>
          </p:blipFill>
          <p:spPr bwMode="auto">
            <a:xfrm>
              <a:off x="817245" y="9978390"/>
              <a:ext cx="340044" cy="148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731043" y="9941718"/>
              <a:ext cx="4833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C00000"/>
                  </a:solidFill>
                  <a:latin typeface="+mn-lt"/>
                </a:rPr>
                <a:t>2012</a:t>
              </a:r>
              <a:endParaRPr lang="en-US" sz="800" dirty="0">
                <a:solidFill>
                  <a:srgbClr val="C00000"/>
                </a:solidFill>
                <a:latin typeface="+mn-lt"/>
              </a:endParaRPr>
            </a:p>
          </p:txBody>
        </p:sp>
        <p:pic>
          <p:nvPicPr>
            <p:cNvPr id="3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5635" t="80247" r="51704" b="14325"/>
            <a:stretch>
              <a:fillRect/>
            </a:stretch>
          </p:blipFill>
          <p:spPr bwMode="auto">
            <a:xfrm>
              <a:off x="0" y="8336280"/>
              <a:ext cx="4000500" cy="807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17857" t="80247" r="51948" b="15554"/>
            <a:stretch>
              <a:fillRect/>
            </a:stretch>
          </p:blipFill>
          <p:spPr bwMode="auto">
            <a:xfrm>
              <a:off x="529591" y="8313420"/>
              <a:ext cx="3185159" cy="624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5" name="TextBox 34"/>
          <p:cNvSpPr txBox="1"/>
          <p:nvPr/>
        </p:nvSpPr>
        <p:spPr>
          <a:xfrm>
            <a:off x="152400" y="1524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Answer Network Email - V3 - Mark-up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l="42857" t="64762" r="18571" b="32190"/>
          <a:stretch>
            <a:fillRect/>
          </a:stretch>
        </p:blipFill>
        <p:spPr bwMode="auto">
          <a:xfrm>
            <a:off x="0" y="7772400"/>
            <a:ext cx="685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7" descr="sears questio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" y="2133600"/>
            <a:ext cx="1371600" cy="1371600"/>
          </a:xfrm>
          <a:prstGeom prst="rect">
            <a:avLst/>
          </a:prstGeom>
        </p:spPr>
      </p:pic>
      <p:pic>
        <p:nvPicPr>
          <p:cNvPr id="43" name="Picture 42" descr="sears question.jpg"/>
          <p:cNvPicPr>
            <a:picLocks noChangeAspect="1"/>
          </p:cNvPicPr>
          <p:nvPr/>
        </p:nvPicPr>
        <p:blipFill>
          <a:blip r:embed="rId6" cstate="print"/>
          <a:srcRect l="77778" t="77778"/>
          <a:stretch>
            <a:fillRect/>
          </a:stretch>
        </p:blipFill>
        <p:spPr>
          <a:xfrm>
            <a:off x="1447800" y="3200400"/>
            <a:ext cx="4724400" cy="304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447800" y="2606695"/>
            <a:ext cx="502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new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question was asked in:             </a:t>
            </a:r>
            <a:r>
              <a:rPr lang="en-US" sz="2000" b="1" dirty="0" smtClean="0">
                <a:latin typeface="Calibri" pitchFamily="34" charset="0"/>
              </a:rPr>
              <a:t>			    </a:t>
            </a:r>
            <a:r>
              <a:rPr lang="en-US" sz="3200" b="1" u="sng" dirty="0" smtClean="0">
                <a:solidFill>
                  <a:srgbClr val="C00000"/>
                </a:solidFill>
                <a:latin typeface="Calibri" pitchFamily="34" charset="0"/>
              </a:rPr>
              <a:t>Appliances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 l="67619" t="40381" r="10952" b="44381"/>
          <a:stretch>
            <a:fillRect/>
          </a:stretch>
        </p:blipFill>
        <p:spPr bwMode="auto">
          <a:xfrm>
            <a:off x="381000" y="3809999"/>
            <a:ext cx="22288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ounded Rectangular Callout 43"/>
          <p:cNvSpPr/>
          <p:nvPr/>
        </p:nvSpPr>
        <p:spPr>
          <a:xfrm rot="10800000">
            <a:off x="304800" y="4952997"/>
            <a:ext cx="6172200" cy="1600201"/>
          </a:xfrm>
          <a:prstGeom prst="wedgeRoundRectCallout">
            <a:avLst>
              <a:gd name="adj1" fmla="val 44032"/>
              <a:gd name="adj2" fmla="val 60992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 l="6667" t="43429" r="90000" b="52571"/>
          <a:stretch>
            <a:fillRect/>
          </a:stretch>
        </p:blipFill>
        <p:spPr bwMode="auto">
          <a:xfrm>
            <a:off x="3810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ectangle 44"/>
          <p:cNvSpPr/>
          <p:nvPr/>
        </p:nvSpPr>
        <p:spPr>
          <a:xfrm>
            <a:off x="5257800" y="4648199"/>
            <a:ext cx="10583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r>
              <a:rPr lang="en-US" sz="1050" u="sng" dirty="0" smtClean="0">
                <a:solidFill>
                  <a:schemeClr val="bg1">
                    <a:lumMod val="75000"/>
                  </a:schemeClr>
                </a:solidFill>
              </a:rPr>
              <a:t>Inappropriate?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22935" y="4648199"/>
            <a:ext cx="61106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r>
              <a:rPr lang="en-US" sz="1050" u="sng" dirty="0" smtClean="0">
                <a:solidFill>
                  <a:schemeClr val="bg1">
                    <a:lumMod val="75000"/>
                  </a:schemeClr>
                </a:solidFill>
              </a:rPr>
              <a:t>Reply?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2000" y="6542782"/>
            <a:ext cx="5791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Have the </a:t>
            </a: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answer? </a:t>
            </a:r>
            <a:r>
              <a:rPr lang="en-US" sz="2000" b="1" u="sng" dirty="0" smtClean="0">
                <a:solidFill>
                  <a:srgbClr val="C00000"/>
                </a:solidFill>
                <a:latin typeface="Calibri" pitchFamily="34" charset="0"/>
              </a:rPr>
              <a:t>Let them know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 </a:t>
            </a:r>
            <a:endParaRPr lang="en-US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4800" y="3733800"/>
            <a:ext cx="2362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76600" y="3276600"/>
            <a:ext cx="2362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886200" y="6629400"/>
            <a:ext cx="1676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8200" y="9019401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mysears</a:t>
            </a:r>
            <a:r>
              <a:rPr lang="en-US" sz="1200" i="1" dirty="0" smtClean="0"/>
              <a:t> </a:t>
            </a:r>
            <a:r>
              <a:rPr lang="en-US" sz="1200" b="1" i="1" u="sng" dirty="0" smtClean="0"/>
              <a:t>email</a:t>
            </a:r>
            <a:r>
              <a:rPr lang="en-US" sz="1200" i="1" dirty="0" smtClean="0"/>
              <a:t> here</a:t>
            </a:r>
            <a:endParaRPr lang="en-US" sz="1200" i="1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2248694" y="9105900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09800" y="8105001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mysears</a:t>
            </a:r>
            <a:r>
              <a:rPr lang="en-US" sz="1200" i="1" dirty="0" smtClean="0"/>
              <a:t> feedback </a:t>
            </a:r>
            <a:r>
              <a:rPr lang="en-US" sz="1200" b="1" i="1" u="sng" dirty="0" smtClean="0"/>
              <a:t>link</a:t>
            </a:r>
            <a:r>
              <a:rPr lang="en-US" sz="1200" b="1" i="1" dirty="0" smtClean="0"/>
              <a:t> </a:t>
            </a:r>
            <a:endParaRPr lang="en-US" sz="1200" b="1" i="1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2858294" y="8419306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14600" y="9400401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Basic email</a:t>
            </a:r>
            <a:r>
              <a:rPr lang="en-US" sz="1200" i="1" u="sng" dirty="0" smtClean="0"/>
              <a:t> </a:t>
            </a:r>
            <a:r>
              <a:rPr lang="en-US" sz="1200" b="1" i="1" u="sng" dirty="0" smtClean="0"/>
              <a:t>links</a:t>
            </a:r>
            <a:endParaRPr lang="en-US" sz="1200" b="1" i="1" u="sng" dirty="0"/>
          </a:p>
        </p:txBody>
      </p:sp>
      <p:cxnSp>
        <p:nvCxnSpPr>
          <p:cNvPr id="57" name="Straight Arrow Connector 56"/>
          <p:cNvCxnSpPr>
            <a:stCxn id="56" idx="0"/>
          </p:cNvCxnSpPr>
          <p:nvPr/>
        </p:nvCxnSpPr>
        <p:spPr>
          <a:xfrm rot="16200000" flipH="1">
            <a:off x="3557597" y="9500403"/>
            <a:ext cx="20000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43400" y="81534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SYWR </a:t>
            </a:r>
            <a:r>
              <a:rPr lang="en-US" sz="1200" b="1" i="1" u="sng" dirty="0" smtClean="0"/>
              <a:t>link</a:t>
            </a:r>
            <a:r>
              <a:rPr lang="en-US" sz="1200" i="1" dirty="0" smtClean="0"/>
              <a:t> here </a:t>
            </a:r>
            <a:endParaRPr lang="en-US" sz="1200" i="1" dirty="0"/>
          </a:p>
        </p:txBody>
      </p:sp>
      <p:cxnSp>
        <p:nvCxnSpPr>
          <p:cNvPr id="59" name="Straight Arrow Connector 58"/>
          <p:cNvCxnSpPr/>
          <p:nvPr/>
        </p:nvCxnSpPr>
        <p:spPr>
          <a:xfrm rot="5400000">
            <a:off x="5372894" y="8343106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562600" y="6629400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</a:t>
            </a:r>
            <a:r>
              <a:rPr lang="en-US" sz="1200" i="1" u="sng" dirty="0" smtClean="0"/>
              <a:t>-</a:t>
            </a:r>
            <a:r>
              <a:rPr lang="en-US" sz="1200" i="1" dirty="0" smtClean="0"/>
              <a:t> Goes to the Question page with a response field (SEE PG3).</a:t>
            </a:r>
            <a:endParaRPr lang="en-US" sz="1200" i="1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1543050" y="9601200"/>
            <a:ext cx="3409950" cy="2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10000" y="4382869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u="sng" dirty="0" smtClean="0"/>
              <a:t>Link</a:t>
            </a:r>
            <a:r>
              <a:rPr lang="en-US" sz="1050" i="1" u="sng" dirty="0" smtClean="0"/>
              <a:t> </a:t>
            </a:r>
            <a:r>
              <a:rPr lang="en-US" sz="1050" i="1" dirty="0" smtClean="0"/>
              <a:t>goes to the Question page with a response field ( SEE PG3).</a:t>
            </a:r>
            <a:endParaRPr lang="en-US" sz="1050" i="1" dirty="0"/>
          </a:p>
        </p:txBody>
      </p:sp>
      <p:cxnSp>
        <p:nvCxnSpPr>
          <p:cNvPr id="69" name="Straight Arrow Connector 68"/>
          <p:cNvCxnSpPr/>
          <p:nvPr/>
        </p:nvCxnSpPr>
        <p:spPr>
          <a:xfrm rot="5400000">
            <a:off x="4837906" y="4610100"/>
            <a:ext cx="2286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8600" y="3276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HERE- </a:t>
            </a:r>
            <a:r>
              <a:rPr lang="en-US" sz="1200" i="1" dirty="0" smtClean="0"/>
              <a:t>User profile picture &amp; user info and post date.</a:t>
            </a:r>
            <a:endParaRPr lang="en-US" sz="1200" i="1" dirty="0"/>
          </a:p>
        </p:txBody>
      </p:sp>
      <p:cxnSp>
        <p:nvCxnSpPr>
          <p:cNvPr id="79" name="Straight Arrow Connector 78"/>
          <p:cNvCxnSpPr/>
          <p:nvPr/>
        </p:nvCxnSpPr>
        <p:spPr>
          <a:xfrm rot="5400000">
            <a:off x="2438400" y="3581400"/>
            <a:ext cx="3048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791200" y="27432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</a:t>
            </a:r>
            <a:r>
              <a:rPr lang="en-US" sz="1200" i="1" u="sng" dirty="0" smtClean="0"/>
              <a:t>-</a:t>
            </a:r>
            <a:r>
              <a:rPr lang="en-US" sz="1200" i="1" dirty="0" smtClean="0"/>
              <a:t> Category is triggered.</a:t>
            </a:r>
            <a:endParaRPr lang="en-US" sz="1200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4648200" y="4572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Forward link here </a:t>
            </a:r>
            <a:endParaRPr lang="en-US" sz="1200" i="1" dirty="0"/>
          </a:p>
        </p:txBody>
      </p:sp>
      <p:cxnSp>
        <p:nvCxnSpPr>
          <p:cNvPr id="83" name="Straight Arrow Connector 82"/>
          <p:cNvCxnSpPr/>
          <p:nvPr/>
        </p:nvCxnSpPr>
        <p:spPr>
          <a:xfrm rot="10800000" flipV="1">
            <a:off x="4648200" y="533400"/>
            <a:ext cx="1588" cy="1663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04800" y="4572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View as webpage link here</a:t>
            </a:r>
            <a:endParaRPr lang="en-US" sz="1200" i="1" dirty="0"/>
          </a:p>
        </p:txBody>
      </p:sp>
      <p:cxnSp>
        <p:nvCxnSpPr>
          <p:cNvPr id="86" name="Straight Arrow Connector 85"/>
          <p:cNvCxnSpPr/>
          <p:nvPr/>
        </p:nvCxnSpPr>
        <p:spPr>
          <a:xfrm rot="10800000" flipV="1">
            <a:off x="1600200" y="685800"/>
            <a:ext cx="3810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5638800" y="3429000"/>
            <a:ext cx="153988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>
            <a:off x="5562600" y="7010400"/>
            <a:ext cx="153988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762000" y="5105400"/>
            <a:ext cx="51054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b="1" dirty="0" err="1" smtClean="0">
                <a:solidFill>
                  <a:srgbClr val="C00000"/>
                </a:solidFill>
              </a:rPr>
              <a:t>Lorem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ipsum</a:t>
            </a:r>
            <a:r>
              <a:rPr lang="en-US" sz="1050" b="1" dirty="0" smtClean="0">
                <a:solidFill>
                  <a:srgbClr val="C00000"/>
                </a:solidFill>
              </a:rPr>
              <a:t> dolor sit </a:t>
            </a:r>
            <a:r>
              <a:rPr lang="en-US" sz="1050" b="1" dirty="0" err="1" smtClean="0">
                <a:solidFill>
                  <a:srgbClr val="C00000"/>
                </a:solidFill>
              </a:rPr>
              <a:t>amet</a:t>
            </a:r>
            <a:r>
              <a:rPr lang="en-US" sz="1050" b="1" dirty="0" smtClean="0">
                <a:solidFill>
                  <a:srgbClr val="C00000"/>
                </a:solidFill>
              </a:rPr>
              <a:t>, </a:t>
            </a:r>
            <a:r>
              <a:rPr lang="en-US" sz="1050" b="1" dirty="0" err="1" smtClean="0">
                <a:solidFill>
                  <a:srgbClr val="C00000"/>
                </a:solidFill>
              </a:rPr>
              <a:t>consectetur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adipiscing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elit</a:t>
            </a:r>
            <a:r>
              <a:rPr lang="en-US" sz="1050" b="1" dirty="0" smtClean="0">
                <a:solidFill>
                  <a:srgbClr val="C00000"/>
                </a:solidFill>
              </a:rPr>
              <a:t>. </a:t>
            </a:r>
            <a:r>
              <a:rPr lang="en-US" sz="1050" b="1" dirty="0" err="1" smtClean="0">
                <a:solidFill>
                  <a:srgbClr val="C00000"/>
                </a:solidFill>
              </a:rPr>
              <a:t>Etiam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enim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nunc</a:t>
            </a:r>
            <a:r>
              <a:rPr lang="en-US" sz="1050" b="1" dirty="0" smtClean="0">
                <a:solidFill>
                  <a:srgbClr val="C00000"/>
                </a:solidFill>
              </a:rPr>
              <a:t>, </a:t>
            </a:r>
            <a:r>
              <a:rPr lang="en-US" sz="1050" b="1" dirty="0" err="1" smtClean="0">
                <a:solidFill>
                  <a:srgbClr val="C00000"/>
                </a:solidFill>
              </a:rPr>
              <a:t>pharetra</a:t>
            </a:r>
            <a:r>
              <a:rPr lang="en-US" sz="1050" b="1" dirty="0" smtClean="0">
                <a:solidFill>
                  <a:srgbClr val="C00000"/>
                </a:solidFill>
              </a:rPr>
              <a:t> ac </a:t>
            </a:r>
            <a:r>
              <a:rPr lang="en-US" sz="1050" b="1" dirty="0" err="1" smtClean="0">
                <a:solidFill>
                  <a:srgbClr val="C00000"/>
                </a:solidFill>
              </a:rPr>
              <a:t>congue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nec</a:t>
            </a:r>
            <a:r>
              <a:rPr lang="en-US" sz="1050" b="1" dirty="0" smtClean="0">
                <a:solidFill>
                  <a:srgbClr val="C00000"/>
                </a:solidFill>
              </a:rPr>
              <a:t>, </a:t>
            </a:r>
            <a:r>
              <a:rPr lang="en-US" sz="1050" b="1" dirty="0" err="1" smtClean="0">
                <a:solidFill>
                  <a:srgbClr val="C00000"/>
                </a:solidFill>
              </a:rPr>
              <a:t>tincidunt</a:t>
            </a:r>
            <a:r>
              <a:rPr lang="en-US" sz="1050" b="1" dirty="0" smtClean="0">
                <a:solidFill>
                  <a:srgbClr val="C00000"/>
                </a:solidFill>
              </a:rPr>
              <a:t> sit </a:t>
            </a:r>
            <a:r>
              <a:rPr lang="en-US" sz="1050" b="1" dirty="0" err="1" smtClean="0">
                <a:solidFill>
                  <a:srgbClr val="C00000"/>
                </a:solidFill>
              </a:rPr>
              <a:t>amet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urna</a:t>
            </a:r>
            <a:r>
              <a:rPr lang="en-US" sz="1050" b="1" dirty="0" smtClean="0">
                <a:solidFill>
                  <a:srgbClr val="C00000"/>
                </a:solidFill>
              </a:rPr>
              <a:t>. Integer </a:t>
            </a:r>
            <a:r>
              <a:rPr lang="en-US" sz="1050" b="1" dirty="0" err="1" smtClean="0">
                <a:solidFill>
                  <a:srgbClr val="C00000"/>
                </a:solidFill>
              </a:rPr>
              <a:t>laoreet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rutrum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vehicula</a:t>
            </a:r>
            <a:r>
              <a:rPr lang="en-US" sz="1050" b="1" dirty="0" smtClean="0">
                <a:solidFill>
                  <a:srgbClr val="C00000"/>
                </a:solidFill>
              </a:rPr>
              <a:t>. </a:t>
            </a:r>
            <a:r>
              <a:rPr lang="en-US" sz="1050" b="1" dirty="0" err="1" smtClean="0">
                <a:solidFill>
                  <a:srgbClr val="C00000"/>
                </a:solidFill>
              </a:rPr>
              <a:t>Fusce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nibh</a:t>
            </a:r>
            <a:r>
              <a:rPr lang="en-US" sz="1050" b="1" dirty="0" smtClean="0">
                <a:solidFill>
                  <a:srgbClr val="C00000"/>
                </a:solidFill>
              </a:rPr>
              <a:t> quam, </a:t>
            </a:r>
            <a:r>
              <a:rPr lang="en-US" sz="1050" b="1" dirty="0" err="1" smtClean="0">
                <a:solidFill>
                  <a:srgbClr val="C00000"/>
                </a:solidFill>
              </a:rPr>
              <a:t>vestibulum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eget</a:t>
            </a:r>
            <a:r>
              <a:rPr lang="en-US" sz="1050" b="1" dirty="0" smtClean="0">
                <a:solidFill>
                  <a:srgbClr val="C00000"/>
                </a:solidFill>
              </a:rPr>
              <a:t> tempus non, </a:t>
            </a:r>
            <a:r>
              <a:rPr lang="en-US" sz="1050" b="1" dirty="0" err="1" smtClean="0">
                <a:solidFill>
                  <a:srgbClr val="C00000"/>
                </a:solidFill>
              </a:rPr>
              <a:t>auctor</a:t>
            </a:r>
            <a:r>
              <a:rPr lang="en-US" sz="1050" b="1" dirty="0" smtClean="0">
                <a:solidFill>
                  <a:srgbClr val="C00000"/>
                </a:solidFill>
              </a:rPr>
              <a:t> sit </a:t>
            </a:r>
            <a:r>
              <a:rPr lang="en-US" sz="1050" b="1" dirty="0" err="1" smtClean="0">
                <a:solidFill>
                  <a:srgbClr val="C00000"/>
                </a:solidFill>
              </a:rPr>
              <a:t>amet</a:t>
            </a:r>
            <a:r>
              <a:rPr lang="en-US" sz="1050" b="1" dirty="0" smtClean="0">
                <a:solidFill>
                  <a:srgbClr val="C00000"/>
                </a:solidFill>
              </a:rPr>
              <a:t> nisi. In </a:t>
            </a:r>
            <a:r>
              <a:rPr lang="en-US" sz="1050" b="1" dirty="0" err="1" smtClean="0">
                <a:solidFill>
                  <a:srgbClr val="C00000"/>
                </a:solidFill>
              </a:rPr>
              <a:t>suscipit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aliquet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fringilla</a:t>
            </a:r>
            <a:r>
              <a:rPr lang="en-US" sz="1050" b="1" dirty="0" smtClean="0">
                <a:solidFill>
                  <a:srgbClr val="C00000"/>
                </a:solidFill>
              </a:rPr>
              <a:t>. </a:t>
            </a:r>
            <a:r>
              <a:rPr lang="en-US" sz="1050" b="1" dirty="0" err="1" smtClean="0">
                <a:solidFill>
                  <a:srgbClr val="C00000"/>
                </a:solidFill>
              </a:rPr>
              <a:t>Fusce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vel</a:t>
            </a:r>
            <a:r>
              <a:rPr lang="en-US" sz="1050" b="1" dirty="0" smtClean="0">
                <a:solidFill>
                  <a:srgbClr val="C00000"/>
                </a:solidFill>
              </a:rPr>
              <a:t> ante nisi, </a:t>
            </a:r>
            <a:r>
              <a:rPr lang="en-US" sz="1050" b="1" dirty="0" err="1" smtClean="0">
                <a:solidFill>
                  <a:srgbClr val="C00000"/>
                </a:solidFill>
              </a:rPr>
              <a:t>quis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laoreet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erat</a:t>
            </a:r>
            <a:r>
              <a:rPr lang="en-US" sz="1050" b="1" dirty="0" smtClean="0">
                <a:solidFill>
                  <a:srgbClr val="C00000"/>
                </a:solidFill>
              </a:rPr>
              <a:t>. Cum </a:t>
            </a:r>
            <a:r>
              <a:rPr lang="en-US" sz="1050" b="1" dirty="0" err="1" smtClean="0">
                <a:solidFill>
                  <a:srgbClr val="C00000"/>
                </a:solidFill>
              </a:rPr>
              <a:t>sociis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natoque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penatibus</a:t>
            </a:r>
            <a:r>
              <a:rPr lang="en-US" sz="1050" b="1" dirty="0" smtClean="0">
                <a:solidFill>
                  <a:srgbClr val="C00000"/>
                </a:solidFill>
              </a:rPr>
              <a:t> et </a:t>
            </a:r>
            <a:r>
              <a:rPr lang="en-US" sz="1050" b="1" dirty="0" err="1" smtClean="0">
                <a:solidFill>
                  <a:srgbClr val="C00000"/>
                </a:solidFill>
              </a:rPr>
              <a:t>magnis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dis</a:t>
            </a:r>
            <a:r>
              <a:rPr lang="en-US" sz="1050" b="1" dirty="0" smtClean="0">
                <a:solidFill>
                  <a:srgbClr val="C00000"/>
                </a:solidFill>
              </a:rPr>
              <a:t> parturient </a:t>
            </a:r>
            <a:r>
              <a:rPr lang="en-US" sz="1050" b="1" dirty="0" err="1" smtClean="0">
                <a:solidFill>
                  <a:srgbClr val="C00000"/>
                </a:solidFill>
              </a:rPr>
              <a:t>montes</a:t>
            </a:r>
            <a:r>
              <a:rPr lang="en-US" sz="1050" b="1" dirty="0" smtClean="0">
                <a:solidFill>
                  <a:srgbClr val="C00000"/>
                </a:solidFill>
              </a:rPr>
              <a:t>, </a:t>
            </a:r>
            <a:r>
              <a:rPr lang="en-US" sz="1050" b="1" dirty="0" err="1" smtClean="0">
                <a:solidFill>
                  <a:srgbClr val="C00000"/>
                </a:solidFill>
              </a:rPr>
              <a:t>nascetur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ridiculus</a:t>
            </a:r>
            <a:r>
              <a:rPr lang="en-US" sz="1050" b="1" dirty="0" smtClean="0">
                <a:solidFill>
                  <a:srgbClr val="C00000"/>
                </a:solidFill>
              </a:rPr>
              <a:t> mus. </a:t>
            </a:r>
            <a:r>
              <a:rPr lang="en-US" sz="1050" b="1" dirty="0" err="1" smtClean="0">
                <a:solidFill>
                  <a:srgbClr val="C00000"/>
                </a:solidFill>
              </a:rPr>
              <a:t>Aenean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placerat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felis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hendrerit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ligula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pretium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ornare</a:t>
            </a:r>
            <a:r>
              <a:rPr lang="en-US" sz="1050" b="1" dirty="0" smtClean="0">
                <a:solidFill>
                  <a:srgbClr val="C00000"/>
                </a:solidFill>
              </a:rPr>
              <a:t>. </a:t>
            </a:r>
            <a:r>
              <a:rPr lang="en-US" sz="1050" b="1" dirty="0" err="1" smtClean="0">
                <a:solidFill>
                  <a:srgbClr val="C00000"/>
                </a:solidFill>
              </a:rPr>
              <a:t>Nulla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facilisi</a:t>
            </a:r>
            <a:r>
              <a:rPr lang="en-US" sz="1050" b="1" dirty="0" smtClean="0">
                <a:solidFill>
                  <a:srgbClr val="C00000"/>
                </a:solidFill>
              </a:rPr>
              <a:t>. </a:t>
            </a:r>
            <a:r>
              <a:rPr lang="en-US" sz="1050" b="1" dirty="0" err="1" smtClean="0">
                <a:solidFill>
                  <a:srgbClr val="C00000"/>
                </a:solidFill>
              </a:rPr>
              <a:t>Pellentesque</a:t>
            </a:r>
            <a:r>
              <a:rPr lang="en-US" sz="1050" b="1" dirty="0" smtClean="0">
                <a:solidFill>
                  <a:srgbClr val="C00000"/>
                </a:solidFill>
              </a:rPr>
              <a:t> </a:t>
            </a:r>
            <a:r>
              <a:rPr lang="en-US" sz="1050" b="1" dirty="0" err="1" smtClean="0">
                <a:solidFill>
                  <a:srgbClr val="C00000"/>
                </a:solidFill>
              </a:rPr>
              <a:t>volutpat</a:t>
            </a:r>
            <a:r>
              <a:rPr lang="en-US" sz="1050" b="1" dirty="0" smtClean="0">
                <a:solidFill>
                  <a:srgbClr val="C00000"/>
                </a:solidFill>
              </a:rPr>
              <a:t> dictum </a:t>
            </a:r>
            <a:r>
              <a:rPr lang="en-US" sz="1050" b="1" dirty="0" err="1" smtClean="0">
                <a:solidFill>
                  <a:srgbClr val="C00000"/>
                </a:solidFill>
              </a:rPr>
              <a:t>condimentum</a:t>
            </a:r>
            <a:r>
              <a:rPr lang="en-US" sz="1050" b="1" dirty="0" smtClean="0">
                <a:solidFill>
                  <a:srgbClr val="C00000"/>
                </a:solidFill>
              </a:rPr>
              <a:t> ?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85800" y="5105400"/>
            <a:ext cx="52578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019800" y="5029200"/>
            <a:ext cx="76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</a:t>
            </a:r>
            <a:r>
              <a:rPr lang="en-US" sz="1200" i="1" u="sng" dirty="0" smtClean="0"/>
              <a:t>-</a:t>
            </a:r>
            <a:r>
              <a:rPr lang="en-US" sz="1200" i="1" dirty="0" smtClean="0"/>
              <a:t> The question is pulled into the email.</a:t>
            </a:r>
            <a:endParaRPr lang="en-US" sz="1200" i="1" dirty="0"/>
          </a:p>
        </p:txBody>
      </p:sp>
      <p:cxnSp>
        <p:nvCxnSpPr>
          <p:cNvPr id="94" name="Straight Arrow Connector 93"/>
          <p:cNvCxnSpPr/>
          <p:nvPr/>
        </p:nvCxnSpPr>
        <p:spPr>
          <a:xfrm rot="10800000">
            <a:off x="5943600" y="5410200"/>
            <a:ext cx="153988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791200" y="3886200"/>
            <a:ext cx="106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This </a:t>
            </a:r>
            <a:r>
              <a:rPr lang="en-US" sz="1000" b="1" i="1" u="sng" dirty="0" smtClean="0"/>
              <a:t>link</a:t>
            </a:r>
            <a:r>
              <a:rPr lang="en-US" sz="1000" i="1" u="sng" dirty="0" smtClean="0"/>
              <a:t> </a:t>
            </a:r>
            <a:r>
              <a:rPr lang="en-US" sz="1000" i="1" dirty="0" smtClean="0"/>
              <a:t>will trigger a pop-up to a submit comment  (SEE PG2). </a:t>
            </a:r>
            <a:endParaRPr lang="en-US" sz="1000" i="1" dirty="0"/>
          </a:p>
        </p:txBody>
      </p:sp>
      <p:cxnSp>
        <p:nvCxnSpPr>
          <p:cNvPr id="96" name="Straight Arrow Connector 95"/>
          <p:cNvCxnSpPr/>
          <p:nvPr/>
        </p:nvCxnSpPr>
        <p:spPr>
          <a:xfrm rot="5400000">
            <a:off x="5601494" y="4609306"/>
            <a:ext cx="2286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143000" y="3896380"/>
            <a:ext cx="1447800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Tina Umo</a:t>
            </a:r>
          </a:p>
          <a:p>
            <a:r>
              <a:rPr lang="en-US" sz="1100" b="1" dirty="0" smtClean="0">
                <a:solidFill>
                  <a:srgbClr val="C00000"/>
                </a:solidFill>
              </a:rPr>
              <a:t>Chicago, IL</a:t>
            </a:r>
          </a:p>
          <a:p>
            <a:r>
              <a:rPr lang="en-US" sz="1100" dirty="0" smtClean="0">
                <a:solidFill>
                  <a:srgbClr val="C00000"/>
                </a:solidFill>
              </a:rPr>
              <a:t>Posted on Sep 21, 2011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57200" y="3886200"/>
            <a:ext cx="685800" cy="838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7486650"/>
            <a:ext cx="6762750" cy="1657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9656" t="665" r="4602" b="89954"/>
          <a:stretch>
            <a:fillRect/>
          </a:stretch>
        </p:blipFill>
        <p:spPr bwMode="auto">
          <a:xfrm>
            <a:off x="0" y="667408"/>
            <a:ext cx="6858000" cy="105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 l="62340" t="4137" r="31229" b="90805"/>
          <a:stretch>
            <a:fillRect/>
          </a:stretch>
        </p:blipFill>
        <p:spPr bwMode="auto">
          <a:xfrm rot="5400000">
            <a:off x="3057525" y="-2028825"/>
            <a:ext cx="742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/>
          <a:srcRect l="31758" t="693" r="55952" b="96167"/>
          <a:stretch>
            <a:fillRect/>
          </a:stretch>
        </p:blipFill>
        <p:spPr bwMode="auto">
          <a:xfrm>
            <a:off x="0" y="994410"/>
            <a:ext cx="685800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 cstate="print"/>
          <a:srcRect l="17857" t="85599" r="17129" b="13326"/>
          <a:stretch>
            <a:fillRect/>
          </a:stretch>
        </p:blipFill>
        <p:spPr bwMode="auto">
          <a:xfrm>
            <a:off x="1" y="1840230"/>
            <a:ext cx="6857999" cy="8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 l="17373" t="4340" r="35469" b="89954"/>
          <a:stretch>
            <a:fillRect/>
          </a:stretch>
        </p:blipFill>
        <p:spPr bwMode="auto">
          <a:xfrm>
            <a:off x="1451610" y="1097280"/>
            <a:ext cx="3891002" cy="66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37"/>
          <p:cNvGrpSpPr/>
          <p:nvPr/>
        </p:nvGrpSpPr>
        <p:grpSpPr>
          <a:xfrm>
            <a:off x="0" y="8098155"/>
            <a:ext cx="6858001" cy="2449235"/>
            <a:chOff x="0" y="8189595"/>
            <a:chExt cx="6858001" cy="2449235"/>
          </a:xfrm>
        </p:grpSpPr>
        <p:pic>
          <p:nvPicPr>
            <p:cNvPr id="30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69510" t="90489" r="17129" b="8487"/>
            <a:stretch>
              <a:fillRect/>
            </a:stretch>
          </p:blipFill>
          <p:spPr bwMode="auto">
            <a:xfrm>
              <a:off x="2891790" y="9738360"/>
              <a:ext cx="136398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17857" t="80247" r="17129" b="3332"/>
            <a:stretch>
              <a:fillRect/>
            </a:stretch>
          </p:blipFill>
          <p:spPr bwMode="auto">
            <a:xfrm>
              <a:off x="1" y="8195310"/>
              <a:ext cx="6857999" cy="244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5777" t="83217" r="37861" b="13173"/>
            <a:stretch>
              <a:fillRect/>
            </a:stretch>
          </p:blipFill>
          <p:spPr bwMode="auto">
            <a:xfrm>
              <a:off x="3108961" y="8189595"/>
              <a:ext cx="3749040" cy="994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23" descr="sywr-log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6132" y="8362905"/>
              <a:ext cx="1829055" cy="647790"/>
            </a:xfrm>
            <a:prstGeom prst="rect">
              <a:avLst/>
            </a:prstGeom>
          </p:spPr>
        </p:pic>
        <p:pic>
          <p:nvPicPr>
            <p:cNvPr id="25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5777" t="79583" r="50881" b="18091"/>
            <a:stretch>
              <a:fillRect/>
            </a:stretch>
          </p:blipFill>
          <p:spPr bwMode="auto">
            <a:xfrm>
              <a:off x="205740" y="9715500"/>
              <a:ext cx="209169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0325" t="90284" r="40082" b="8487"/>
            <a:stretch>
              <a:fillRect/>
            </a:stretch>
          </p:blipFill>
          <p:spPr bwMode="auto">
            <a:xfrm>
              <a:off x="1543050" y="9704070"/>
              <a:ext cx="2000250" cy="18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67457" t="90156" r="17428" b="8615"/>
            <a:stretch>
              <a:fillRect/>
            </a:stretch>
          </p:blipFill>
          <p:spPr bwMode="auto">
            <a:xfrm>
              <a:off x="3539728" y="9681210"/>
              <a:ext cx="1832372" cy="217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TextBox 25"/>
            <p:cNvSpPr txBox="1"/>
            <p:nvPr/>
          </p:nvSpPr>
          <p:spPr>
            <a:xfrm>
              <a:off x="3463290" y="9704070"/>
              <a:ext cx="9944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rgbClr val="C00000"/>
                  </a:solidFill>
                  <a:latin typeface="+mn-lt"/>
                </a:rPr>
                <a:t>forget email</a:t>
              </a:r>
              <a:endParaRPr lang="en-US" sz="800" b="1" dirty="0">
                <a:solidFill>
                  <a:srgbClr val="C00000"/>
                </a:solidFill>
                <a:latin typeface="+mn-lt"/>
              </a:endParaRPr>
            </a:p>
          </p:txBody>
        </p:sp>
        <p:pic>
          <p:nvPicPr>
            <p:cNvPr id="31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59349" t="90258" r="17129" b="8487"/>
            <a:stretch>
              <a:fillRect/>
            </a:stretch>
          </p:blipFill>
          <p:spPr bwMode="auto">
            <a:xfrm>
              <a:off x="4171950" y="9701214"/>
              <a:ext cx="2401260" cy="186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75854" t="90463" r="19443" b="8615"/>
            <a:stretch>
              <a:fillRect/>
            </a:stretch>
          </p:blipFill>
          <p:spPr bwMode="auto">
            <a:xfrm>
              <a:off x="817245" y="9978390"/>
              <a:ext cx="340044" cy="148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731043" y="9941718"/>
              <a:ext cx="4833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C00000"/>
                  </a:solidFill>
                  <a:latin typeface="+mn-lt"/>
                </a:rPr>
                <a:t>2012</a:t>
              </a:r>
              <a:endParaRPr lang="en-US" sz="800" dirty="0">
                <a:solidFill>
                  <a:srgbClr val="C00000"/>
                </a:solidFill>
                <a:latin typeface="+mn-lt"/>
              </a:endParaRPr>
            </a:p>
          </p:txBody>
        </p:sp>
        <p:pic>
          <p:nvPicPr>
            <p:cNvPr id="3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5635" t="80247" r="51704" b="14325"/>
            <a:stretch>
              <a:fillRect/>
            </a:stretch>
          </p:blipFill>
          <p:spPr bwMode="auto">
            <a:xfrm>
              <a:off x="0" y="8336280"/>
              <a:ext cx="4000500" cy="807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17857" t="80247" r="51948" b="15554"/>
            <a:stretch>
              <a:fillRect/>
            </a:stretch>
          </p:blipFill>
          <p:spPr bwMode="auto">
            <a:xfrm>
              <a:off x="529591" y="8313420"/>
              <a:ext cx="3185159" cy="624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l="42857" t="64762" r="18571" b="32190"/>
          <a:stretch>
            <a:fillRect/>
          </a:stretch>
        </p:blipFill>
        <p:spPr bwMode="auto">
          <a:xfrm>
            <a:off x="0" y="7772400"/>
            <a:ext cx="685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7" descr="sears questio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" y="2133600"/>
            <a:ext cx="1371600" cy="1371600"/>
          </a:xfrm>
          <a:prstGeom prst="rect">
            <a:avLst/>
          </a:prstGeom>
        </p:spPr>
      </p:pic>
      <p:pic>
        <p:nvPicPr>
          <p:cNvPr id="43" name="Picture 42" descr="sears question.jpg"/>
          <p:cNvPicPr>
            <a:picLocks noChangeAspect="1"/>
          </p:cNvPicPr>
          <p:nvPr/>
        </p:nvPicPr>
        <p:blipFill>
          <a:blip r:embed="rId6" cstate="print"/>
          <a:srcRect l="77778" t="77778"/>
          <a:stretch>
            <a:fillRect/>
          </a:stretch>
        </p:blipFill>
        <p:spPr>
          <a:xfrm>
            <a:off x="1447800" y="3200400"/>
            <a:ext cx="4724400" cy="304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447800" y="2606695"/>
            <a:ext cx="502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 </a:t>
            </a: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new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question was asked in:             </a:t>
            </a:r>
            <a:r>
              <a:rPr lang="en-US" sz="2000" b="1" dirty="0" smtClean="0">
                <a:latin typeface="Calibri" pitchFamily="34" charset="0"/>
              </a:rPr>
              <a:t>			    </a:t>
            </a:r>
            <a:r>
              <a:rPr lang="en-US" sz="3200" b="1" u="sng" dirty="0" smtClean="0">
                <a:solidFill>
                  <a:srgbClr val="C00000"/>
                </a:solidFill>
                <a:latin typeface="Calibri" pitchFamily="34" charset="0"/>
              </a:rPr>
              <a:t>Appliances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 l="67619" t="40381" r="10952" b="44381"/>
          <a:stretch>
            <a:fillRect/>
          </a:stretch>
        </p:blipFill>
        <p:spPr bwMode="auto">
          <a:xfrm>
            <a:off x="381000" y="3809999"/>
            <a:ext cx="22288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ounded Rectangular Callout 43"/>
          <p:cNvSpPr/>
          <p:nvPr/>
        </p:nvSpPr>
        <p:spPr>
          <a:xfrm rot="10800000">
            <a:off x="457200" y="4952998"/>
            <a:ext cx="6019800" cy="1600201"/>
          </a:xfrm>
          <a:prstGeom prst="wedgeRoundRectCallout">
            <a:avLst>
              <a:gd name="adj1" fmla="val 44032"/>
              <a:gd name="adj2" fmla="val 60992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257800" y="4648199"/>
            <a:ext cx="10583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r>
              <a:rPr lang="en-US" sz="1050" u="sng" dirty="0" smtClean="0">
                <a:solidFill>
                  <a:schemeClr val="bg1">
                    <a:lumMod val="75000"/>
                  </a:schemeClr>
                </a:solidFill>
              </a:rPr>
              <a:t>Inappropriate?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22935" y="4648199"/>
            <a:ext cx="61106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r>
              <a:rPr lang="en-US" sz="1050" u="sng" dirty="0" smtClean="0">
                <a:solidFill>
                  <a:schemeClr val="bg1">
                    <a:lumMod val="75000"/>
                  </a:schemeClr>
                </a:solidFill>
              </a:rPr>
              <a:t>Reply?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2000" y="6542782"/>
            <a:ext cx="5791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Have the </a:t>
            </a: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answer? </a:t>
            </a:r>
            <a:r>
              <a:rPr lang="en-US" sz="2000" b="1" u="sng" dirty="0" smtClean="0">
                <a:solidFill>
                  <a:srgbClr val="C00000"/>
                </a:solidFill>
                <a:latin typeface="Calibri" pitchFamily="34" charset="0"/>
              </a:rPr>
              <a:t>Let them know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 </a:t>
            </a:r>
            <a:endParaRPr lang="en-US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800" y="1524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Answer Network Email - V3</a:t>
            </a:r>
            <a:endParaRPr lang="en-US" sz="2000" b="1" dirty="0"/>
          </a:p>
        </p:txBody>
      </p:sp>
      <p:sp>
        <p:nvSpPr>
          <p:cNvPr id="40" name="Rectangle 39"/>
          <p:cNvSpPr/>
          <p:nvPr/>
        </p:nvSpPr>
        <p:spPr>
          <a:xfrm>
            <a:off x="990600" y="5029200"/>
            <a:ext cx="5105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C00000"/>
                </a:solidFill>
              </a:rPr>
              <a:t>Lorem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ipsum</a:t>
            </a:r>
            <a:r>
              <a:rPr lang="en-US" sz="1200" b="1" dirty="0" smtClean="0">
                <a:solidFill>
                  <a:srgbClr val="C00000"/>
                </a:solidFill>
              </a:rPr>
              <a:t> dolor sit </a:t>
            </a:r>
            <a:r>
              <a:rPr lang="en-US" sz="1200" b="1" dirty="0" err="1" smtClean="0">
                <a:solidFill>
                  <a:srgbClr val="C00000"/>
                </a:solidFill>
              </a:rPr>
              <a:t>amet</a:t>
            </a:r>
            <a:r>
              <a:rPr lang="en-US" sz="1200" b="1" dirty="0" smtClean="0">
                <a:solidFill>
                  <a:srgbClr val="C00000"/>
                </a:solidFill>
              </a:rPr>
              <a:t>, </a:t>
            </a:r>
            <a:r>
              <a:rPr lang="en-US" sz="1200" b="1" dirty="0" err="1" smtClean="0">
                <a:solidFill>
                  <a:srgbClr val="C00000"/>
                </a:solidFill>
              </a:rPr>
              <a:t>consectetur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adipiscing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elit</a:t>
            </a:r>
            <a:r>
              <a:rPr lang="en-US" sz="1200" b="1" dirty="0" smtClean="0">
                <a:solidFill>
                  <a:srgbClr val="C00000"/>
                </a:solidFill>
              </a:rPr>
              <a:t>. </a:t>
            </a:r>
            <a:r>
              <a:rPr lang="en-US" sz="1200" b="1" dirty="0" err="1" smtClean="0">
                <a:solidFill>
                  <a:srgbClr val="C00000"/>
                </a:solidFill>
              </a:rPr>
              <a:t>Etiam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enim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nunc</a:t>
            </a:r>
            <a:r>
              <a:rPr lang="en-US" sz="1200" b="1" dirty="0" smtClean="0">
                <a:solidFill>
                  <a:srgbClr val="C00000"/>
                </a:solidFill>
              </a:rPr>
              <a:t>, </a:t>
            </a:r>
            <a:r>
              <a:rPr lang="en-US" sz="1200" b="1" dirty="0" err="1" smtClean="0">
                <a:solidFill>
                  <a:srgbClr val="C00000"/>
                </a:solidFill>
              </a:rPr>
              <a:t>pharetra</a:t>
            </a:r>
            <a:r>
              <a:rPr lang="en-US" sz="1200" b="1" dirty="0" smtClean="0">
                <a:solidFill>
                  <a:srgbClr val="C00000"/>
                </a:solidFill>
              </a:rPr>
              <a:t> ac </a:t>
            </a:r>
            <a:r>
              <a:rPr lang="en-US" sz="1200" b="1" dirty="0" err="1" smtClean="0">
                <a:solidFill>
                  <a:srgbClr val="C00000"/>
                </a:solidFill>
              </a:rPr>
              <a:t>congue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nec</a:t>
            </a:r>
            <a:r>
              <a:rPr lang="en-US" sz="1200" b="1" dirty="0" smtClean="0">
                <a:solidFill>
                  <a:srgbClr val="C00000"/>
                </a:solidFill>
              </a:rPr>
              <a:t>, </a:t>
            </a:r>
            <a:r>
              <a:rPr lang="en-US" sz="1200" b="1" dirty="0" err="1" smtClean="0">
                <a:solidFill>
                  <a:srgbClr val="C00000"/>
                </a:solidFill>
              </a:rPr>
              <a:t>tincidunt</a:t>
            </a:r>
            <a:r>
              <a:rPr lang="en-US" sz="1200" b="1" dirty="0" smtClean="0">
                <a:solidFill>
                  <a:srgbClr val="C00000"/>
                </a:solidFill>
              </a:rPr>
              <a:t> sit </a:t>
            </a:r>
            <a:r>
              <a:rPr lang="en-US" sz="1200" b="1" dirty="0" err="1" smtClean="0">
                <a:solidFill>
                  <a:srgbClr val="C00000"/>
                </a:solidFill>
              </a:rPr>
              <a:t>amet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urna</a:t>
            </a:r>
            <a:r>
              <a:rPr lang="en-US" sz="1200" b="1" dirty="0" smtClean="0">
                <a:solidFill>
                  <a:srgbClr val="C00000"/>
                </a:solidFill>
              </a:rPr>
              <a:t>. Integer </a:t>
            </a:r>
            <a:r>
              <a:rPr lang="en-US" sz="1200" b="1" dirty="0" err="1" smtClean="0">
                <a:solidFill>
                  <a:srgbClr val="C00000"/>
                </a:solidFill>
              </a:rPr>
              <a:t>laoreet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rutrum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vehicula</a:t>
            </a:r>
            <a:r>
              <a:rPr lang="en-US" sz="1200" b="1" dirty="0" smtClean="0">
                <a:solidFill>
                  <a:srgbClr val="C00000"/>
                </a:solidFill>
              </a:rPr>
              <a:t>. </a:t>
            </a:r>
            <a:r>
              <a:rPr lang="en-US" sz="1200" b="1" dirty="0" err="1" smtClean="0">
                <a:solidFill>
                  <a:srgbClr val="C00000"/>
                </a:solidFill>
              </a:rPr>
              <a:t>Fusce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nibh</a:t>
            </a:r>
            <a:r>
              <a:rPr lang="en-US" sz="1200" b="1" dirty="0" smtClean="0">
                <a:solidFill>
                  <a:srgbClr val="C00000"/>
                </a:solidFill>
              </a:rPr>
              <a:t> quam, </a:t>
            </a:r>
            <a:r>
              <a:rPr lang="en-US" sz="1200" b="1" dirty="0" err="1" smtClean="0">
                <a:solidFill>
                  <a:srgbClr val="C00000"/>
                </a:solidFill>
              </a:rPr>
              <a:t>vestibulum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eget</a:t>
            </a:r>
            <a:r>
              <a:rPr lang="en-US" sz="1200" b="1" dirty="0" smtClean="0">
                <a:solidFill>
                  <a:srgbClr val="C00000"/>
                </a:solidFill>
              </a:rPr>
              <a:t> tempus non, </a:t>
            </a:r>
            <a:r>
              <a:rPr lang="en-US" sz="1200" b="1" dirty="0" err="1" smtClean="0">
                <a:solidFill>
                  <a:srgbClr val="C00000"/>
                </a:solidFill>
              </a:rPr>
              <a:t>auctor</a:t>
            </a:r>
            <a:r>
              <a:rPr lang="en-US" sz="1200" b="1" dirty="0" smtClean="0">
                <a:solidFill>
                  <a:srgbClr val="C00000"/>
                </a:solidFill>
              </a:rPr>
              <a:t> sit </a:t>
            </a:r>
            <a:r>
              <a:rPr lang="en-US" sz="1200" b="1" dirty="0" err="1" smtClean="0">
                <a:solidFill>
                  <a:srgbClr val="C00000"/>
                </a:solidFill>
              </a:rPr>
              <a:t>amet</a:t>
            </a:r>
            <a:r>
              <a:rPr lang="en-US" sz="1200" b="1" dirty="0" smtClean="0">
                <a:solidFill>
                  <a:srgbClr val="C00000"/>
                </a:solidFill>
              </a:rPr>
              <a:t> nisi. In </a:t>
            </a:r>
            <a:r>
              <a:rPr lang="en-US" sz="1200" b="1" dirty="0" err="1" smtClean="0">
                <a:solidFill>
                  <a:srgbClr val="C00000"/>
                </a:solidFill>
              </a:rPr>
              <a:t>suscipit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aliquet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fringilla</a:t>
            </a:r>
            <a:r>
              <a:rPr lang="en-US" sz="1200" b="1" dirty="0" smtClean="0">
                <a:solidFill>
                  <a:srgbClr val="C00000"/>
                </a:solidFill>
              </a:rPr>
              <a:t>. </a:t>
            </a:r>
            <a:r>
              <a:rPr lang="en-US" sz="1200" b="1" dirty="0" err="1" smtClean="0">
                <a:solidFill>
                  <a:srgbClr val="C00000"/>
                </a:solidFill>
              </a:rPr>
              <a:t>Fusce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vel</a:t>
            </a:r>
            <a:r>
              <a:rPr lang="en-US" sz="1200" b="1" dirty="0" smtClean="0">
                <a:solidFill>
                  <a:srgbClr val="C00000"/>
                </a:solidFill>
              </a:rPr>
              <a:t> ante nisi, </a:t>
            </a:r>
            <a:r>
              <a:rPr lang="en-US" sz="1200" b="1" dirty="0" err="1" smtClean="0">
                <a:solidFill>
                  <a:srgbClr val="C00000"/>
                </a:solidFill>
              </a:rPr>
              <a:t>quis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laoreet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erat</a:t>
            </a:r>
            <a:r>
              <a:rPr lang="en-US" sz="1200" b="1" dirty="0" smtClean="0">
                <a:solidFill>
                  <a:srgbClr val="C00000"/>
                </a:solidFill>
              </a:rPr>
              <a:t>. Cum </a:t>
            </a:r>
            <a:r>
              <a:rPr lang="en-US" sz="1200" b="1" dirty="0" err="1" smtClean="0">
                <a:solidFill>
                  <a:srgbClr val="C00000"/>
                </a:solidFill>
              </a:rPr>
              <a:t>sociis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natoque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penatibus</a:t>
            </a:r>
            <a:r>
              <a:rPr lang="en-US" sz="1200" b="1" dirty="0" smtClean="0">
                <a:solidFill>
                  <a:srgbClr val="C00000"/>
                </a:solidFill>
              </a:rPr>
              <a:t> et </a:t>
            </a:r>
            <a:r>
              <a:rPr lang="en-US" sz="1200" b="1" dirty="0" err="1" smtClean="0">
                <a:solidFill>
                  <a:srgbClr val="C00000"/>
                </a:solidFill>
              </a:rPr>
              <a:t>magnis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dis</a:t>
            </a:r>
            <a:r>
              <a:rPr lang="en-US" sz="1200" b="1" dirty="0" smtClean="0">
                <a:solidFill>
                  <a:srgbClr val="C00000"/>
                </a:solidFill>
              </a:rPr>
              <a:t> parturient </a:t>
            </a:r>
            <a:r>
              <a:rPr lang="en-US" sz="1200" b="1" dirty="0" err="1" smtClean="0">
                <a:solidFill>
                  <a:srgbClr val="C00000"/>
                </a:solidFill>
              </a:rPr>
              <a:t>montes</a:t>
            </a:r>
            <a:r>
              <a:rPr lang="en-US" sz="1200" b="1" dirty="0" smtClean="0">
                <a:solidFill>
                  <a:srgbClr val="C00000"/>
                </a:solidFill>
              </a:rPr>
              <a:t>, </a:t>
            </a:r>
            <a:r>
              <a:rPr lang="en-US" sz="1200" b="1" dirty="0" err="1" smtClean="0">
                <a:solidFill>
                  <a:srgbClr val="C00000"/>
                </a:solidFill>
              </a:rPr>
              <a:t>nascetur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ridiculus</a:t>
            </a:r>
            <a:r>
              <a:rPr lang="en-US" sz="1200" b="1" dirty="0" smtClean="0">
                <a:solidFill>
                  <a:srgbClr val="C00000"/>
                </a:solidFill>
              </a:rPr>
              <a:t> mus. </a:t>
            </a:r>
            <a:r>
              <a:rPr lang="en-US" sz="1200" b="1" dirty="0" err="1" smtClean="0">
                <a:solidFill>
                  <a:srgbClr val="C00000"/>
                </a:solidFill>
              </a:rPr>
              <a:t>Aenean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placerat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felis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hendrerit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ligula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pretium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ornare</a:t>
            </a:r>
            <a:r>
              <a:rPr lang="en-US" sz="1200" b="1" dirty="0" smtClean="0">
                <a:solidFill>
                  <a:srgbClr val="C00000"/>
                </a:solidFill>
              </a:rPr>
              <a:t>. </a:t>
            </a:r>
            <a:r>
              <a:rPr lang="en-US" sz="1200" b="1" dirty="0" err="1" smtClean="0">
                <a:solidFill>
                  <a:srgbClr val="C00000"/>
                </a:solidFill>
              </a:rPr>
              <a:t>Nulla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facilisi</a:t>
            </a:r>
            <a:r>
              <a:rPr lang="en-US" sz="1200" b="1" dirty="0" smtClean="0">
                <a:solidFill>
                  <a:srgbClr val="C00000"/>
                </a:solidFill>
              </a:rPr>
              <a:t>. </a:t>
            </a:r>
            <a:r>
              <a:rPr lang="en-US" sz="1200" b="1" dirty="0" err="1" smtClean="0">
                <a:solidFill>
                  <a:srgbClr val="C00000"/>
                </a:solidFill>
              </a:rPr>
              <a:t>Pellentesque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volutpat</a:t>
            </a:r>
            <a:r>
              <a:rPr lang="en-US" sz="1200" b="1" dirty="0" smtClean="0">
                <a:solidFill>
                  <a:srgbClr val="C00000"/>
                </a:solidFill>
              </a:rPr>
              <a:t> dictum </a:t>
            </a:r>
            <a:r>
              <a:rPr lang="en-US" sz="1200" b="1" dirty="0" err="1" smtClean="0">
                <a:solidFill>
                  <a:srgbClr val="C00000"/>
                </a:solidFill>
              </a:rPr>
              <a:t>condimentum</a:t>
            </a:r>
            <a:r>
              <a:rPr lang="en-US" sz="1200" b="1" dirty="0" smtClean="0">
                <a:solidFill>
                  <a:srgbClr val="C00000"/>
                </a:solidFill>
              </a:rPr>
              <a:t> ?</a:t>
            </a:r>
            <a:endParaRPr lang="en-US" sz="1200" b="1" dirty="0">
              <a:solidFill>
                <a:srgbClr val="C00000"/>
              </a:solidFill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8" cstate="print"/>
          <a:srcRect l="6667" t="43429" r="90000" b="52571"/>
          <a:stretch>
            <a:fillRect/>
          </a:stretch>
        </p:blipFill>
        <p:spPr bwMode="auto">
          <a:xfrm>
            <a:off x="685800" y="5029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596</Words>
  <Application>Microsoft Office PowerPoint</Application>
  <PresentationFormat>On-screen Show (4:3)</PresentationFormat>
  <Paragraphs>64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The Question page with a response field (Sample Only)</vt:lpstr>
      <vt:lpstr>OLD DESIGNS ONLY ARCHIVES </vt:lpstr>
      <vt:lpstr>Slide 5</vt:lpstr>
      <vt:lpstr>Slide 6</vt:lpstr>
    </vt:vector>
  </TitlesOfParts>
  <Company>Sears Holdings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jjohan6</dc:creator>
  <cp:lastModifiedBy>jjohan6</cp:lastModifiedBy>
  <cp:revision>25</cp:revision>
  <dcterms:created xsi:type="dcterms:W3CDTF">2012-07-10T21:19:43Z</dcterms:created>
  <dcterms:modified xsi:type="dcterms:W3CDTF">2012-07-17T22:03:47Z</dcterms:modified>
</cp:coreProperties>
</file>