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443" r:id="rId2"/>
    <p:sldId id="439" r:id="rId3"/>
    <p:sldId id="440" r:id="rId4"/>
    <p:sldId id="441" r:id="rId5"/>
    <p:sldId id="442" r:id="rId6"/>
    <p:sldId id="450" r:id="rId7"/>
    <p:sldId id="445" r:id="rId8"/>
    <p:sldId id="446" r:id="rId9"/>
    <p:sldId id="447" r:id="rId10"/>
    <p:sldId id="448" r:id="rId11"/>
    <p:sldId id="449" r:id="rId12"/>
    <p:sldId id="474" r:id="rId13"/>
    <p:sldId id="466" r:id="rId14"/>
    <p:sldId id="467" r:id="rId15"/>
    <p:sldId id="468" r:id="rId16"/>
    <p:sldId id="469" r:id="rId17"/>
    <p:sldId id="470" r:id="rId18"/>
    <p:sldId id="471" r:id="rId19"/>
    <p:sldId id="460" r:id="rId20"/>
    <p:sldId id="461" r:id="rId21"/>
    <p:sldId id="462" r:id="rId22"/>
    <p:sldId id="463" r:id="rId23"/>
    <p:sldId id="464" r:id="rId24"/>
    <p:sldId id="451" r:id="rId25"/>
    <p:sldId id="452" r:id="rId26"/>
    <p:sldId id="453" r:id="rId27"/>
    <p:sldId id="454" r:id="rId28"/>
    <p:sldId id="475" r:id="rId29"/>
    <p:sldId id="472" r:id="rId30"/>
    <p:sldId id="473" r:id="rId31"/>
    <p:sldId id="455" r:id="rId32"/>
    <p:sldId id="456" r:id="rId33"/>
    <p:sldId id="457" r:id="rId34"/>
    <p:sldId id="458" r:id="rId35"/>
    <p:sldId id="459" r:id="rId36"/>
  </p:sldIdLst>
  <p:sldSz cx="9144000" cy="5715000" type="screen16x10"/>
  <p:notesSz cx="6858000" cy="9144000"/>
  <p:defaultTextStyle>
    <a:defPPr>
      <a:defRPr lang="en-US"/>
    </a:defPPr>
    <a:lvl1pPr algn="l" rtl="0" fontAlgn="base">
      <a:spcBef>
        <a:spcPct val="0"/>
      </a:spcBef>
      <a:spcAft>
        <a:spcPct val="0"/>
      </a:spcAft>
      <a:defRPr sz="2000" kern="1200">
        <a:solidFill>
          <a:schemeClr val="tx1"/>
        </a:solidFill>
        <a:latin typeface="Times New Roman" charset="0"/>
        <a:ea typeface="MS PGothic" charset="0"/>
        <a:cs typeface="MS PGothic" charset="0"/>
      </a:defRPr>
    </a:lvl1pPr>
    <a:lvl2pPr marL="457200" algn="l" rtl="0" fontAlgn="base">
      <a:spcBef>
        <a:spcPct val="0"/>
      </a:spcBef>
      <a:spcAft>
        <a:spcPct val="0"/>
      </a:spcAft>
      <a:defRPr sz="2000" kern="1200">
        <a:solidFill>
          <a:schemeClr val="tx1"/>
        </a:solidFill>
        <a:latin typeface="Times New Roman" charset="0"/>
        <a:ea typeface="MS PGothic" charset="0"/>
        <a:cs typeface="MS PGothic" charset="0"/>
      </a:defRPr>
    </a:lvl2pPr>
    <a:lvl3pPr marL="914400" algn="l" rtl="0" fontAlgn="base">
      <a:spcBef>
        <a:spcPct val="0"/>
      </a:spcBef>
      <a:spcAft>
        <a:spcPct val="0"/>
      </a:spcAft>
      <a:defRPr sz="2000" kern="1200">
        <a:solidFill>
          <a:schemeClr val="tx1"/>
        </a:solidFill>
        <a:latin typeface="Times New Roman" charset="0"/>
        <a:ea typeface="MS PGothic" charset="0"/>
        <a:cs typeface="MS PGothic" charset="0"/>
      </a:defRPr>
    </a:lvl3pPr>
    <a:lvl4pPr marL="1371600" algn="l" rtl="0" fontAlgn="base">
      <a:spcBef>
        <a:spcPct val="0"/>
      </a:spcBef>
      <a:spcAft>
        <a:spcPct val="0"/>
      </a:spcAft>
      <a:defRPr sz="2000" kern="1200">
        <a:solidFill>
          <a:schemeClr val="tx1"/>
        </a:solidFill>
        <a:latin typeface="Times New Roman" charset="0"/>
        <a:ea typeface="MS PGothic" charset="0"/>
        <a:cs typeface="MS PGothic" charset="0"/>
      </a:defRPr>
    </a:lvl4pPr>
    <a:lvl5pPr marL="1828800" algn="l" rtl="0" fontAlgn="base">
      <a:spcBef>
        <a:spcPct val="0"/>
      </a:spcBef>
      <a:spcAft>
        <a:spcPct val="0"/>
      </a:spcAft>
      <a:defRPr sz="2000" kern="1200">
        <a:solidFill>
          <a:schemeClr val="tx1"/>
        </a:solidFill>
        <a:latin typeface="Times New Roman" charset="0"/>
        <a:ea typeface="MS PGothic" charset="0"/>
        <a:cs typeface="MS PGothic" charset="0"/>
      </a:defRPr>
    </a:lvl5pPr>
    <a:lvl6pPr marL="2286000" algn="l" defTabSz="457200" rtl="0" eaLnBrk="1" latinLnBrk="0" hangingPunct="1">
      <a:defRPr sz="2000" kern="1200">
        <a:solidFill>
          <a:schemeClr val="tx1"/>
        </a:solidFill>
        <a:latin typeface="Times New Roman" charset="0"/>
        <a:ea typeface="MS PGothic" charset="0"/>
        <a:cs typeface="MS PGothic" charset="0"/>
      </a:defRPr>
    </a:lvl6pPr>
    <a:lvl7pPr marL="2743200" algn="l" defTabSz="457200" rtl="0" eaLnBrk="1" latinLnBrk="0" hangingPunct="1">
      <a:defRPr sz="2000" kern="1200">
        <a:solidFill>
          <a:schemeClr val="tx1"/>
        </a:solidFill>
        <a:latin typeface="Times New Roman" charset="0"/>
        <a:ea typeface="MS PGothic" charset="0"/>
        <a:cs typeface="MS PGothic" charset="0"/>
      </a:defRPr>
    </a:lvl7pPr>
    <a:lvl8pPr marL="3200400" algn="l" defTabSz="457200" rtl="0" eaLnBrk="1" latinLnBrk="0" hangingPunct="1">
      <a:defRPr sz="2000" kern="1200">
        <a:solidFill>
          <a:schemeClr val="tx1"/>
        </a:solidFill>
        <a:latin typeface="Times New Roman" charset="0"/>
        <a:ea typeface="MS PGothic" charset="0"/>
        <a:cs typeface="MS PGothic" charset="0"/>
      </a:defRPr>
    </a:lvl8pPr>
    <a:lvl9pPr marL="3657600" algn="l" defTabSz="457200" rtl="0" eaLnBrk="1" latinLnBrk="0" hangingPunct="1">
      <a:defRPr sz="2000" kern="1200">
        <a:solidFill>
          <a:schemeClr val="tx1"/>
        </a:solidFill>
        <a:latin typeface="Times New Roman" charset="0"/>
        <a:ea typeface="MS PGothic" charset="0"/>
        <a:cs typeface="MS PGothic" charset="0"/>
      </a:defRPr>
    </a:lvl9pPr>
  </p:defaultTextStyle>
  <p:extLst>
    <p:ext uri="{EFAFB233-063F-42B5-8137-9DF3F51BA10A}">
      <p15:sldGuideLst xmlns:p15="http://schemas.microsoft.com/office/powerpoint/2012/main">
        <p15:guide id="1" orient="horz" pos="3599">
          <p15:clr>
            <a:srgbClr val="A4A3A4"/>
          </p15:clr>
        </p15:guide>
        <p15:guide id="2" pos="1632">
          <p15:clr>
            <a:srgbClr val="A4A3A4"/>
          </p15:clr>
        </p15:guide>
        <p15:guide id="3" pos="5759">
          <p15:clr>
            <a:srgbClr val="A4A3A4"/>
          </p15:clr>
        </p15:guide>
        <p15:guide id="4" orient="horz" pos="3592">
          <p15:clr>
            <a:srgbClr val="A4A3A4"/>
          </p15:clr>
        </p15:guide>
        <p15:guide id="5" pos="5353">
          <p15:clr>
            <a:srgbClr val="A4A3A4"/>
          </p15:clr>
        </p15:guide>
        <p15:guide id="6" pos="515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clrMru>
    <a:srgbClr val="9CB225"/>
    <a:srgbClr val="A6B325"/>
    <a:srgbClr val="A3CC2F"/>
    <a:srgbClr val="336699"/>
    <a:srgbClr val="003366"/>
    <a:srgbClr val="666633"/>
    <a:srgbClr val="990033"/>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84"/>
    <p:restoredTop sz="65245" autoAdjust="0"/>
  </p:normalViewPr>
  <p:slideViewPr>
    <p:cSldViewPr snapToGrid="0" showGuides="1">
      <p:cViewPr varScale="1">
        <p:scale>
          <a:sx n="103" d="100"/>
          <a:sy n="103" d="100"/>
        </p:scale>
        <p:origin x="1400" y="208"/>
      </p:cViewPr>
      <p:guideLst>
        <p:guide orient="horz" pos="3599"/>
        <p:guide pos="1632"/>
        <p:guide pos="5759"/>
        <p:guide orient="horz" pos="3592"/>
        <p:guide pos="5353"/>
        <p:guide pos="515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5" d="100"/>
        <a:sy n="135" d="100"/>
      </p:scale>
      <p:origin x="0" y="5328"/>
    </p:cViewPr>
  </p:sorterViewPr>
  <p:notesViewPr>
    <p:cSldViewPr showGuides="1">
      <p:cViewPr varScale="1">
        <p:scale>
          <a:sx n="99" d="100"/>
          <a:sy n="99" d="100"/>
        </p:scale>
        <p:origin x="-2120"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9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12" charset="0"/>
                <a:ea typeface="+mn-ea"/>
                <a:cs typeface="+mn-cs"/>
              </a:defRPr>
            </a:lvl1pPr>
          </a:lstStyle>
          <a:p>
            <a:pPr>
              <a:defRPr/>
            </a:pPr>
            <a:endParaRPr lang="en-US" dirty="0"/>
          </a:p>
        </p:txBody>
      </p:sp>
      <p:sp>
        <p:nvSpPr>
          <p:cNvPr id="3399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12" charset="0"/>
                <a:ea typeface="+mn-ea"/>
                <a:cs typeface="+mn-cs"/>
              </a:defRPr>
            </a:lvl1pPr>
          </a:lstStyle>
          <a:p>
            <a:pPr>
              <a:defRPr/>
            </a:pPr>
            <a:endParaRPr lang="en-US" dirty="0"/>
          </a:p>
        </p:txBody>
      </p:sp>
      <p:sp>
        <p:nvSpPr>
          <p:cNvPr id="3399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12" charset="0"/>
                <a:ea typeface="+mn-ea"/>
                <a:cs typeface="+mn-cs"/>
              </a:defRPr>
            </a:lvl1pPr>
          </a:lstStyle>
          <a:p>
            <a:pPr>
              <a:defRPr/>
            </a:pPr>
            <a:endParaRPr lang="en-US" dirty="0"/>
          </a:p>
        </p:txBody>
      </p:sp>
      <p:sp>
        <p:nvSpPr>
          <p:cNvPr id="3399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6B0B3D0-31DA-1940-A903-34810B961A29}" type="slidenum">
              <a:rPr lang="en-US"/>
              <a:pPr>
                <a:defRPr/>
              </a:pPr>
              <a:t>‹#›</a:t>
            </a:fld>
            <a:endParaRPr lang="en-US" dirty="0"/>
          </a:p>
        </p:txBody>
      </p:sp>
    </p:spTree>
    <p:extLst>
      <p:ext uri="{BB962C8B-B14F-4D97-AF65-F5344CB8AC3E}">
        <p14:creationId xmlns:p14="http://schemas.microsoft.com/office/powerpoint/2010/main" val="1764457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12"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12" charset="0"/>
                <a:ea typeface="+mn-ea"/>
                <a:cs typeface="+mn-cs"/>
              </a:defRPr>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685800" y="685800"/>
            <a:ext cx="54864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12"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565E416-626F-C548-851A-3A02D0E14BAE}" type="slidenum">
              <a:rPr lang="en-US"/>
              <a:pPr>
                <a:defRPr/>
              </a:pPr>
              <a:t>‹#›</a:t>
            </a:fld>
            <a:endParaRPr lang="en-US" dirty="0"/>
          </a:p>
        </p:txBody>
      </p:sp>
    </p:spTree>
    <p:extLst>
      <p:ext uri="{BB962C8B-B14F-4D97-AF65-F5344CB8AC3E}">
        <p14:creationId xmlns:p14="http://schemas.microsoft.com/office/powerpoint/2010/main" val="28726539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Image Placeholder 1"/>
          <p:cNvSpPr>
            <a:spLocks noGrp="1" noRot="1" noChangeAspect="1" noTextEdit="1"/>
          </p:cNvSpPr>
          <p:nvPr>
            <p:ph type="sldImg"/>
          </p:nvPr>
        </p:nvSpPr>
        <p:spPr>
          <a:ln/>
        </p:spPr>
      </p:sp>
      <p:sp>
        <p:nvSpPr>
          <p:cNvPr id="717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Calibri" charset="0"/>
                <a:ea typeface="MS PGothic" charset="0"/>
              </a:rPr>
              <a:t>To help the student  better understanding of how business strategy in their firm impacts their role as manager in  manufacturing and production</a:t>
            </a:r>
          </a:p>
          <a:p>
            <a:r>
              <a:rPr lang="en-US">
                <a:latin typeface="Calibri" charset="0"/>
                <a:ea typeface="MS PGothic" charset="0"/>
              </a:rPr>
              <a:t>To understand strategic management as a critical management process.</a:t>
            </a:r>
          </a:p>
          <a:p>
            <a:r>
              <a:rPr lang="en-US">
                <a:latin typeface="Calibri" charset="0"/>
                <a:ea typeface="MS PGothic" charset="0"/>
              </a:rPr>
              <a:t>To learn frameworks and models which assist in analyzing competitive situations and strategic dilemmas. </a:t>
            </a:r>
          </a:p>
          <a:p>
            <a:r>
              <a:rPr lang="en-US">
                <a:latin typeface="Calibri" charset="0"/>
                <a:ea typeface="MS PGothic" charset="0"/>
              </a:rPr>
              <a:t>To understand the impact of internal and external factors on business strategy</a:t>
            </a:r>
          </a:p>
          <a:p>
            <a:r>
              <a:rPr lang="en-US">
                <a:latin typeface="Calibri" charset="0"/>
                <a:ea typeface="MS PGothic" charset="0"/>
              </a:rPr>
              <a:t>To understand the sources of competitive advantage.</a:t>
            </a:r>
          </a:p>
          <a:p>
            <a:r>
              <a:rPr lang="en-US">
                <a:latin typeface="Calibri" charset="0"/>
                <a:ea typeface="MS PGothic" charset="0"/>
              </a:rPr>
              <a:t>To understand innovation as a competitive weapon and to gain insights regarding challenges in managing innovation effectively to ensure a balance of short and long-term business priorities.</a:t>
            </a:r>
          </a:p>
          <a:p>
            <a:endParaRPr lang="en-US">
              <a:latin typeface="Times New Roman" charset="0"/>
              <a:ea typeface="MS PGothic" charset="0"/>
            </a:endParaRPr>
          </a:p>
        </p:txBody>
      </p:sp>
      <p:sp>
        <p:nvSpPr>
          <p:cNvPr id="7171"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fld id="{59E9D601-B1B6-8E45-A274-1BBD5D22D646}" type="slidenum">
              <a:rPr lang="en-US" sz="1200"/>
              <a:pPr/>
              <a:t>2</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Quick</a:t>
            </a:r>
            <a:r>
              <a:rPr lang="en-US" baseline="0" dirty="0"/>
              <a:t> Overview (provide details later)</a:t>
            </a:r>
          </a:p>
          <a:p>
            <a:endParaRPr lang="en-US" baseline="0" dirty="0"/>
          </a:p>
        </p:txBody>
      </p:sp>
      <p:sp>
        <p:nvSpPr>
          <p:cNvPr id="4" name="Slide Number Placeholder 3"/>
          <p:cNvSpPr>
            <a:spLocks noGrp="1"/>
          </p:cNvSpPr>
          <p:nvPr>
            <p:ph type="sldNum" sz="quarter" idx="10"/>
          </p:nvPr>
        </p:nvSpPr>
        <p:spPr/>
        <p:txBody>
          <a:bodyPr/>
          <a:lstStyle/>
          <a:p>
            <a:pPr>
              <a:defRPr/>
            </a:pPr>
            <a:fld id="{E565E416-626F-C548-851A-3A02D0E14BAE}" type="slidenum">
              <a:rPr lang="en-US" smtClean="0"/>
              <a:pPr>
                <a:defRPr/>
              </a:pPr>
              <a:t>13</a:t>
            </a:fld>
            <a:endParaRPr lang="en-US" dirty="0"/>
          </a:p>
        </p:txBody>
      </p:sp>
    </p:spTree>
    <p:extLst>
      <p:ext uri="{BB962C8B-B14F-4D97-AF65-F5344CB8AC3E}">
        <p14:creationId xmlns:p14="http://schemas.microsoft.com/office/powerpoint/2010/main" val="309694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charset="0"/>
                <a:ea typeface="MS PGothic" charset="0"/>
                <a:cs typeface="MS PGothic" charset="0"/>
              </a:defRPr>
            </a:lvl1pPr>
            <a:lvl2pPr marL="742950" indent="-285750" eaLnBrk="0" hangingPunct="0">
              <a:defRPr sz="2000">
                <a:solidFill>
                  <a:schemeClr val="tx1"/>
                </a:solidFill>
                <a:latin typeface="Times New Roman" charset="0"/>
                <a:ea typeface="MS PGothic" charset="0"/>
                <a:cs typeface="MS PGothic" charset="0"/>
              </a:defRPr>
            </a:lvl2pPr>
            <a:lvl3pPr marL="1143000" indent="-228600" eaLnBrk="0" hangingPunct="0">
              <a:defRPr sz="2000">
                <a:solidFill>
                  <a:schemeClr val="tx1"/>
                </a:solidFill>
                <a:latin typeface="Times New Roman" charset="0"/>
                <a:ea typeface="MS PGothic" charset="0"/>
                <a:cs typeface="MS PGothic" charset="0"/>
              </a:defRPr>
            </a:lvl3pPr>
            <a:lvl4pPr marL="1600200" indent="-228600" eaLnBrk="0" hangingPunct="0">
              <a:defRPr sz="2000">
                <a:solidFill>
                  <a:schemeClr val="tx1"/>
                </a:solidFill>
                <a:latin typeface="Times New Roman" charset="0"/>
                <a:ea typeface="MS PGothic" charset="0"/>
                <a:cs typeface="MS PGothic" charset="0"/>
              </a:defRPr>
            </a:lvl4pPr>
            <a:lvl5pPr marL="2057400" indent="-228600" eaLnBrk="0" hangingPunct="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pPr eaLnBrk="1" hangingPunct="1"/>
            <a:fld id="{A2DBEB35-E483-A548-B088-26840A742B9A}" type="slidenum">
              <a:rPr lang="en-US" sz="1200"/>
              <a:pPr eaLnBrk="1" hangingPunct="1"/>
              <a:t>14</a:t>
            </a:fld>
            <a:endParaRPr lang="en-US" sz="1200" dirty="0"/>
          </a:p>
        </p:txBody>
      </p:sp>
      <p:sp>
        <p:nvSpPr>
          <p:cNvPr id="13314" name="Rectangle 2"/>
          <p:cNvSpPr>
            <a:spLocks noGrp="1" noRot="1" noChangeAspect="1" noChangeArrowheads="1" noTextEdit="1"/>
          </p:cNvSpPr>
          <p:nvPr>
            <p:ph type="sldImg"/>
          </p:nvPr>
        </p:nvSpPr>
        <p:spPr>
          <a:xfrm>
            <a:off x="1539875" y="639763"/>
            <a:ext cx="3778250" cy="2362200"/>
          </a:xfrm>
          <a:ln/>
        </p:spPr>
      </p:sp>
      <p:sp>
        <p:nvSpPr>
          <p:cNvPr id="13315" name="Rectangle 3"/>
          <p:cNvSpPr>
            <a:spLocks noGrp="1" noChangeArrowheads="1"/>
          </p:cNvSpPr>
          <p:nvPr>
            <p:ph type="body" idx="1"/>
          </p:nvPr>
        </p:nvSpPr>
        <p:spPr>
          <a:xfrm>
            <a:off x="533400" y="3154363"/>
            <a:ext cx="5791200" cy="544036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solidFill>
                <a:schemeClr val="bg1"/>
              </a:solidFill>
              <a:latin typeface="Times New Roman" charset="0"/>
              <a:ea typeface="MS PGothic" charset="0"/>
            </a:endParaRPr>
          </a:p>
        </p:txBody>
      </p:sp>
    </p:spTree>
    <p:extLst>
      <p:ext uri="{BB962C8B-B14F-4D97-AF65-F5344CB8AC3E}">
        <p14:creationId xmlns:p14="http://schemas.microsoft.com/office/powerpoint/2010/main" val="628367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charset="0"/>
                <a:ea typeface="MS PGothic" charset="0"/>
                <a:cs typeface="MS PGothic" charset="0"/>
              </a:defRPr>
            </a:lvl1pPr>
            <a:lvl2pPr marL="742950" indent="-285750" eaLnBrk="0" hangingPunct="0">
              <a:defRPr sz="2000">
                <a:solidFill>
                  <a:schemeClr val="tx1"/>
                </a:solidFill>
                <a:latin typeface="Times New Roman" charset="0"/>
                <a:ea typeface="MS PGothic" charset="0"/>
                <a:cs typeface="MS PGothic" charset="0"/>
              </a:defRPr>
            </a:lvl2pPr>
            <a:lvl3pPr marL="1143000" indent="-228600" eaLnBrk="0" hangingPunct="0">
              <a:defRPr sz="2000">
                <a:solidFill>
                  <a:schemeClr val="tx1"/>
                </a:solidFill>
                <a:latin typeface="Times New Roman" charset="0"/>
                <a:ea typeface="MS PGothic" charset="0"/>
                <a:cs typeface="MS PGothic" charset="0"/>
              </a:defRPr>
            </a:lvl3pPr>
            <a:lvl4pPr marL="1600200" indent="-228600" eaLnBrk="0" hangingPunct="0">
              <a:defRPr sz="2000">
                <a:solidFill>
                  <a:schemeClr val="tx1"/>
                </a:solidFill>
                <a:latin typeface="Times New Roman" charset="0"/>
                <a:ea typeface="MS PGothic" charset="0"/>
                <a:cs typeface="MS PGothic" charset="0"/>
              </a:defRPr>
            </a:lvl4pPr>
            <a:lvl5pPr marL="2057400" indent="-228600" eaLnBrk="0" hangingPunct="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pPr eaLnBrk="1" hangingPunct="1"/>
            <a:fld id="{BFFCF065-54A8-F741-B0D7-D8B2B16F7C71}" type="slidenum">
              <a:rPr lang="en-US" sz="1200"/>
              <a:pPr eaLnBrk="1" hangingPunct="1"/>
              <a:t>15</a:t>
            </a:fld>
            <a:endParaRPr lang="en-US" sz="1200" dirty="0"/>
          </a:p>
        </p:txBody>
      </p:sp>
      <p:sp>
        <p:nvSpPr>
          <p:cNvPr id="15362" name="Rectangle 2"/>
          <p:cNvSpPr>
            <a:spLocks noGrp="1" noRot="1" noChangeAspect="1" noChangeArrowheads="1" noTextEdit="1"/>
          </p:cNvSpPr>
          <p:nvPr>
            <p:ph type="sldImg"/>
          </p:nvPr>
        </p:nvSpPr>
        <p:spPr>
          <a:xfrm>
            <a:off x="685800" y="685800"/>
            <a:ext cx="5486400" cy="3429000"/>
          </a:xfrm>
          <a:ln/>
        </p:spPr>
      </p:sp>
      <p:sp>
        <p:nvSpPr>
          <p:cNvPr id="153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latin typeface="Times New Roman" charset="0"/>
              <a:ea typeface="MS PGothic" charset="0"/>
            </a:endParaRPr>
          </a:p>
        </p:txBody>
      </p:sp>
    </p:spTree>
    <p:extLst>
      <p:ext uri="{BB962C8B-B14F-4D97-AF65-F5344CB8AC3E}">
        <p14:creationId xmlns:p14="http://schemas.microsoft.com/office/powerpoint/2010/main" val="2369001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charset="0"/>
                <a:ea typeface="MS PGothic" charset="0"/>
                <a:cs typeface="MS PGothic" charset="0"/>
              </a:defRPr>
            </a:lvl1pPr>
            <a:lvl2pPr marL="742950" indent="-285750" eaLnBrk="0" hangingPunct="0">
              <a:defRPr sz="2000">
                <a:solidFill>
                  <a:schemeClr val="tx1"/>
                </a:solidFill>
                <a:latin typeface="Times New Roman" charset="0"/>
                <a:ea typeface="MS PGothic" charset="0"/>
                <a:cs typeface="MS PGothic" charset="0"/>
              </a:defRPr>
            </a:lvl2pPr>
            <a:lvl3pPr marL="1143000" indent="-228600" eaLnBrk="0" hangingPunct="0">
              <a:defRPr sz="2000">
                <a:solidFill>
                  <a:schemeClr val="tx1"/>
                </a:solidFill>
                <a:latin typeface="Times New Roman" charset="0"/>
                <a:ea typeface="MS PGothic" charset="0"/>
                <a:cs typeface="MS PGothic" charset="0"/>
              </a:defRPr>
            </a:lvl3pPr>
            <a:lvl4pPr marL="1600200" indent="-228600" eaLnBrk="0" hangingPunct="0">
              <a:defRPr sz="2000">
                <a:solidFill>
                  <a:schemeClr val="tx1"/>
                </a:solidFill>
                <a:latin typeface="Times New Roman" charset="0"/>
                <a:ea typeface="MS PGothic" charset="0"/>
                <a:cs typeface="MS PGothic" charset="0"/>
              </a:defRPr>
            </a:lvl4pPr>
            <a:lvl5pPr marL="2057400" indent="-228600" eaLnBrk="0" hangingPunct="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pPr eaLnBrk="1" hangingPunct="1"/>
            <a:fld id="{F5AA1E35-3085-7A4A-A936-63791115E07E}" type="slidenum">
              <a:rPr lang="en-US" sz="1200"/>
              <a:pPr eaLnBrk="1" hangingPunct="1"/>
              <a:t>16</a:t>
            </a:fld>
            <a:endParaRPr lang="en-US" sz="1200" dirty="0"/>
          </a:p>
        </p:txBody>
      </p:sp>
      <p:sp>
        <p:nvSpPr>
          <p:cNvPr id="17410" name="Rectangle 2"/>
          <p:cNvSpPr>
            <a:spLocks noGrp="1" noRot="1" noChangeAspect="1" noChangeArrowheads="1" noTextEdit="1"/>
          </p:cNvSpPr>
          <p:nvPr>
            <p:ph type="sldImg"/>
          </p:nvPr>
        </p:nvSpPr>
        <p:spPr>
          <a:xfrm>
            <a:off x="1539875" y="639763"/>
            <a:ext cx="3778250" cy="2362200"/>
          </a:xfrm>
          <a:ln/>
        </p:spPr>
      </p:sp>
      <p:sp>
        <p:nvSpPr>
          <p:cNvPr id="17411" name="Rectangle 3"/>
          <p:cNvSpPr>
            <a:spLocks noGrp="1" noChangeArrowheads="1"/>
          </p:cNvSpPr>
          <p:nvPr>
            <p:ph type="body" idx="1"/>
          </p:nvPr>
        </p:nvSpPr>
        <p:spPr>
          <a:xfrm>
            <a:off x="533400" y="3154363"/>
            <a:ext cx="5791200" cy="544036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Times New Roman" charset="0"/>
              <a:ea typeface="MS PGothic" charset="0"/>
            </a:endParaRPr>
          </a:p>
        </p:txBody>
      </p:sp>
    </p:spTree>
    <p:extLst>
      <p:ext uri="{BB962C8B-B14F-4D97-AF65-F5344CB8AC3E}">
        <p14:creationId xmlns:p14="http://schemas.microsoft.com/office/powerpoint/2010/main" val="3705503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charset="0"/>
                <a:ea typeface="MS PGothic" charset="0"/>
                <a:cs typeface="MS PGothic" charset="0"/>
              </a:defRPr>
            </a:lvl1pPr>
            <a:lvl2pPr marL="742950" indent="-285750" eaLnBrk="0" hangingPunct="0">
              <a:defRPr sz="2000">
                <a:solidFill>
                  <a:schemeClr val="tx1"/>
                </a:solidFill>
                <a:latin typeface="Times New Roman" charset="0"/>
                <a:ea typeface="MS PGothic" charset="0"/>
                <a:cs typeface="MS PGothic" charset="0"/>
              </a:defRPr>
            </a:lvl2pPr>
            <a:lvl3pPr marL="1143000" indent="-228600" eaLnBrk="0" hangingPunct="0">
              <a:defRPr sz="2000">
                <a:solidFill>
                  <a:schemeClr val="tx1"/>
                </a:solidFill>
                <a:latin typeface="Times New Roman" charset="0"/>
                <a:ea typeface="MS PGothic" charset="0"/>
                <a:cs typeface="MS PGothic" charset="0"/>
              </a:defRPr>
            </a:lvl3pPr>
            <a:lvl4pPr marL="1600200" indent="-228600" eaLnBrk="0" hangingPunct="0">
              <a:defRPr sz="2000">
                <a:solidFill>
                  <a:schemeClr val="tx1"/>
                </a:solidFill>
                <a:latin typeface="Times New Roman" charset="0"/>
                <a:ea typeface="MS PGothic" charset="0"/>
                <a:cs typeface="MS PGothic" charset="0"/>
              </a:defRPr>
            </a:lvl4pPr>
            <a:lvl5pPr marL="2057400" indent="-228600" eaLnBrk="0" hangingPunct="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pPr eaLnBrk="1" hangingPunct="1"/>
            <a:fld id="{22275354-EAAF-4A44-B8BA-1EE485A038B7}" type="slidenum">
              <a:rPr lang="en-US" sz="1200"/>
              <a:pPr eaLnBrk="1" hangingPunct="1"/>
              <a:t>18</a:t>
            </a:fld>
            <a:endParaRPr lang="en-US" sz="1200" dirty="0"/>
          </a:p>
        </p:txBody>
      </p:sp>
      <p:sp>
        <p:nvSpPr>
          <p:cNvPr id="19458" name="Rectangle 2"/>
          <p:cNvSpPr>
            <a:spLocks noGrp="1" noRot="1" noChangeAspect="1" noChangeArrowheads="1" noTextEdit="1"/>
          </p:cNvSpPr>
          <p:nvPr>
            <p:ph type="sldImg"/>
          </p:nvPr>
        </p:nvSpPr>
        <p:spPr>
          <a:xfrm>
            <a:off x="685800" y="685800"/>
            <a:ext cx="5486400" cy="3429000"/>
          </a:xfrm>
          <a:ln/>
        </p:spPr>
      </p:sp>
      <p:sp>
        <p:nvSpPr>
          <p:cNvPr id="1945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Times New Roman" charset="0"/>
              <a:ea typeface="MS PGothic" charset="0"/>
            </a:endParaRPr>
          </a:p>
        </p:txBody>
      </p:sp>
    </p:spTree>
    <p:extLst>
      <p:ext uri="{BB962C8B-B14F-4D97-AF65-F5344CB8AC3E}">
        <p14:creationId xmlns:p14="http://schemas.microsoft.com/office/powerpoint/2010/main" val="2502554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a:ln/>
        </p:spPr>
      </p:sp>
      <p:sp>
        <p:nvSpPr>
          <p:cNvPr id="1741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Times New Roman" charset="0"/>
                <a:ea typeface="MS PGothic" charset="0"/>
              </a:rPr>
              <a:t>The objective of strategy is to achieve superior performance in the arena, the marketplace. Strategy is about defeating the enemy – the competition</a:t>
            </a:r>
          </a:p>
          <a:p>
            <a:endParaRPr lang="en-US" dirty="0">
              <a:latin typeface="Times New Roman" charset="0"/>
              <a:ea typeface="MS PGothic" charset="0"/>
            </a:endParaRPr>
          </a:p>
          <a:p>
            <a:endParaRPr lang="en-US" dirty="0">
              <a:latin typeface="Times New Roman" charset="0"/>
              <a:ea typeface="MS PGothic" charset="0"/>
            </a:endParaRPr>
          </a:p>
          <a:p>
            <a:r>
              <a:rPr lang="en-US" dirty="0">
                <a:latin typeface="Times New Roman" charset="0"/>
                <a:ea typeface="MS PGothic" charset="0"/>
              </a:rPr>
              <a:t>And the firm accomplishes that by creating and sustaining a competitive advantage</a:t>
            </a:r>
          </a:p>
          <a:p>
            <a:endParaRPr lang="en-US" dirty="0">
              <a:latin typeface="Times New Roman" charset="0"/>
              <a:ea typeface="MS PGothic" charset="0"/>
            </a:endParaRPr>
          </a:p>
          <a:p>
            <a:endParaRPr lang="en-US" dirty="0">
              <a:latin typeface="Times New Roman" charset="0"/>
              <a:ea typeface="MS PGothic" charset="0"/>
            </a:endParaRPr>
          </a:p>
          <a:p>
            <a:r>
              <a:rPr lang="en-US" dirty="0">
                <a:latin typeface="Times New Roman" charset="0"/>
                <a:ea typeface="MS PGothic" charset="0"/>
              </a:rPr>
              <a:t>So lets focus on this term, competitive advantage for a moment. </a:t>
            </a:r>
          </a:p>
        </p:txBody>
      </p:sp>
      <p:sp>
        <p:nvSpPr>
          <p:cNvPr id="17411"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fld id="{CE70A8A6-EEA6-6047-8879-DCBD92601347}" type="slidenum">
              <a:rPr lang="en-US" sz="1200"/>
              <a:pPr/>
              <a:t>20</a:t>
            </a:fld>
            <a:endParaRPr 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Times New Roman" charset="0"/>
              <a:ea typeface="MS PGothic" charset="0"/>
            </a:endParaRPr>
          </a:p>
        </p:txBody>
      </p:sp>
      <p:sp>
        <p:nvSpPr>
          <p:cNvPr id="19459"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fld id="{2F3F4D5F-47ED-BC49-9867-00EC8067E741}" type="slidenum">
              <a:rPr lang="en-US" sz="1200"/>
              <a:pPr/>
              <a:t>21</a:t>
            </a:fld>
            <a:endParaRPr 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a:latin typeface="Times New Roman" charset="0"/>
                <a:ea typeface="MS PGothic" charset="0"/>
              </a:rPr>
              <a:t>This graphic illustrates the three</a:t>
            </a:r>
          </a:p>
          <a:p>
            <a:r>
              <a:rPr lang="en-US" dirty="0">
                <a:latin typeface="Times New Roman" charset="0"/>
                <a:ea typeface="MS PGothic" charset="0"/>
              </a:rPr>
              <a:t>main drivers of firm performance,</a:t>
            </a:r>
          </a:p>
          <a:p>
            <a:r>
              <a:rPr lang="en-US" dirty="0">
                <a:latin typeface="Times New Roman" charset="0"/>
                <a:ea typeface="MS PGothic" charset="0"/>
              </a:rPr>
              <a:t>the most important of which is firm specific effects,</a:t>
            </a:r>
          </a:p>
          <a:p>
            <a:r>
              <a:rPr lang="en-US" dirty="0">
                <a:latin typeface="Times New Roman" charset="0"/>
                <a:ea typeface="MS PGothic" charset="0"/>
              </a:rPr>
              <a:t>which are driven by managerial action and decision-making.</a:t>
            </a:r>
          </a:p>
          <a:p>
            <a:r>
              <a:rPr lang="en-US" dirty="0">
                <a:latin typeface="Times New Roman" charset="0"/>
                <a:ea typeface="MS PGothic" charset="0"/>
              </a:rPr>
              <a:t>In short, firm effects are the result of the inner play</a:t>
            </a:r>
          </a:p>
          <a:p>
            <a:r>
              <a:rPr lang="en-US" dirty="0">
                <a:latin typeface="Times New Roman" charset="0"/>
                <a:ea typeface="MS PGothic" charset="0"/>
              </a:rPr>
              <a:t>and the align with the strategy</a:t>
            </a:r>
          </a:p>
          <a:p>
            <a:r>
              <a:rPr lang="en-US" dirty="0">
                <a:latin typeface="Times New Roman" charset="0"/>
                <a:ea typeface="MS PGothic" charset="0"/>
              </a:rPr>
              <a:t>and the firm's business model.</a:t>
            </a:r>
          </a:p>
          <a:p>
            <a:r>
              <a:rPr lang="en-US" dirty="0">
                <a:latin typeface="Times New Roman" charset="0"/>
                <a:ea typeface="MS PGothic" charset="0"/>
              </a:rPr>
              <a:t>A firm's business model is the result of prior</a:t>
            </a:r>
          </a:p>
          <a:p>
            <a:r>
              <a:rPr lang="en-US" dirty="0">
                <a:latin typeface="Times New Roman" charset="0"/>
                <a:ea typeface="MS PGothic" charset="0"/>
              </a:rPr>
              <a:t>strategic choices made by management</a:t>
            </a:r>
          </a:p>
          <a:p>
            <a:r>
              <a:rPr lang="en-US" dirty="0">
                <a:latin typeface="Times New Roman" charset="0"/>
                <a:ea typeface="MS PGothic" charset="0"/>
              </a:rPr>
              <a:t>that have resulted in the capabilities,</a:t>
            </a:r>
          </a:p>
          <a:p>
            <a:r>
              <a:rPr lang="en-US" dirty="0">
                <a:latin typeface="Times New Roman" charset="0"/>
                <a:ea typeface="MS PGothic" charset="0"/>
              </a:rPr>
              <a:t>processes, systems and technology,</a:t>
            </a:r>
          </a:p>
          <a:p>
            <a:r>
              <a:rPr lang="en-US" dirty="0">
                <a:latin typeface="Times New Roman" charset="0"/>
                <a:ea typeface="MS PGothic" charset="0"/>
              </a:rPr>
              <a:t>structure, partnership, products and services,</a:t>
            </a:r>
          </a:p>
          <a:p>
            <a:r>
              <a:rPr lang="en-US" dirty="0">
                <a:latin typeface="Times New Roman" charset="0"/>
                <a:ea typeface="MS PGothic" charset="0"/>
              </a:rPr>
              <a:t>and customer relationships that are unique to the firm.</a:t>
            </a:r>
          </a:p>
          <a:p>
            <a:r>
              <a:rPr lang="en-US" dirty="0">
                <a:latin typeface="Times New Roman" charset="0"/>
                <a:ea typeface="MS PGothic" charset="0"/>
              </a:rPr>
              <a:t>These effects along with the strategy and business model</a:t>
            </a:r>
          </a:p>
          <a:p>
            <a:r>
              <a:rPr lang="en-US" dirty="0">
                <a:latin typeface="Times New Roman" charset="0"/>
                <a:ea typeface="MS PGothic" charset="0"/>
              </a:rPr>
              <a:t>together help explain superior performance</a:t>
            </a:r>
          </a:p>
          <a:p>
            <a:r>
              <a:rPr lang="en-US" dirty="0">
                <a:latin typeface="Times New Roman" charset="0"/>
                <a:ea typeface="MS PGothic" charset="0"/>
              </a:rPr>
              <a:t>within the firm's industry.</a:t>
            </a:r>
          </a:p>
          <a:p>
            <a:endParaRPr lang="en-US" dirty="0">
              <a:latin typeface="Times New Roman" charset="0"/>
              <a:ea typeface="MS PGothic" charset="0"/>
            </a:endParaRPr>
          </a:p>
          <a:p>
            <a:r>
              <a:rPr lang="en-US" dirty="0">
                <a:latin typeface="Times New Roman" charset="0"/>
                <a:ea typeface="MS PGothic" charset="0"/>
              </a:rPr>
              <a:t>Industry structure also impacts firm performance.</a:t>
            </a:r>
          </a:p>
          <a:p>
            <a:r>
              <a:rPr lang="en-US" dirty="0">
                <a:latin typeface="Times New Roman" charset="0"/>
                <a:ea typeface="MS PGothic" charset="0"/>
              </a:rPr>
              <a:t>As an example, the structure of the airline industry is such</a:t>
            </a:r>
          </a:p>
          <a:p>
            <a:r>
              <a:rPr lang="en-US" dirty="0">
                <a:latin typeface="Times New Roman" charset="0"/>
                <a:ea typeface="MS PGothic" charset="0"/>
              </a:rPr>
              <a:t>that firms find it difficult</a:t>
            </a:r>
          </a:p>
          <a:p>
            <a:r>
              <a:rPr lang="en-US" dirty="0">
                <a:latin typeface="Times New Roman" charset="0"/>
                <a:ea typeface="MS PGothic" charset="0"/>
              </a:rPr>
              <a:t>to generate high and sustainable levels of profit.</a:t>
            </a:r>
          </a:p>
          <a:p>
            <a:r>
              <a:rPr lang="en-US" dirty="0">
                <a:latin typeface="Times New Roman" charset="0"/>
                <a:ea typeface="MS PGothic" charset="0"/>
              </a:rPr>
              <a:t>Conversely, for software and consulting,</a:t>
            </a:r>
          </a:p>
          <a:p>
            <a:r>
              <a:rPr lang="en-US" dirty="0">
                <a:latin typeface="Times New Roman" charset="0"/>
                <a:ea typeface="MS PGothic" charset="0"/>
              </a:rPr>
              <a:t>the industries are structured in a way</a:t>
            </a:r>
          </a:p>
          <a:p>
            <a:r>
              <a:rPr lang="en-US" dirty="0">
                <a:latin typeface="Times New Roman" charset="0"/>
                <a:ea typeface="MS PGothic" charset="0"/>
              </a:rPr>
              <a:t>that's much more favorable to the competitors.</a:t>
            </a:r>
          </a:p>
          <a:p>
            <a:r>
              <a:rPr lang="en-US" dirty="0">
                <a:latin typeface="Times New Roman" charset="0"/>
                <a:ea typeface="MS PGothic" charset="0"/>
              </a:rPr>
              <a:t>We'll discuss industry structure in detail in a later video,</a:t>
            </a:r>
          </a:p>
          <a:p>
            <a:r>
              <a:rPr lang="en-US" dirty="0">
                <a:latin typeface="Times New Roman" charset="0"/>
                <a:ea typeface="MS PGothic" charset="0"/>
              </a:rPr>
              <a:t>but keep in mind two things.</a:t>
            </a:r>
          </a:p>
          <a:p>
            <a:r>
              <a:rPr lang="en-US" dirty="0">
                <a:latin typeface="Times New Roman" charset="0"/>
                <a:ea typeface="MS PGothic" charset="0"/>
              </a:rPr>
              <a:t>Industry structure impacts average firm profitability and</a:t>
            </a:r>
          </a:p>
          <a:p>
            <a:r>
              <a:rPr lang="en-US" dirty="0">
                <a:latin typeface="Times New Roman" charset="0"/>
                <a:ea typeface="MS PGothic" charset="0"/>
              </a:rPr>
              <a:t>astute managers through effective strategy</a:t>
            </a:r>
          </a:p>
          <a:p>
            <a:r>
              <a:rPr lang="en-US" dirty="0">
                <a:latin typeface="Times New Roman" charset="0"/>
                <a:ea typeface="MS PGothic" charset="0"/>
              </a:rPr>
              <a:t>could often mitigate the negative effects</a:t>
            </a:r>
          </a:p>
          <a:p>
            <a:r>
              <a:rPr lang="en-US" dirty="0">
                <a:latin typeface="Times New Roman" charset="0"/>
                <a:ea typeface="MS PGothic" charset="0"/>
              </a:rPr>
              <a:t>of industry structure.</a:t>
            </a:r>
          </a:p>
          <a:p>
            <a:endParaRPr lang="en-US" dirty="0">
              <a:latin typeface="Times New Roman" charset="0"/>
              <a:ea typeface="MS PGothic" charset="0"/>
            </a:endParaRPr>
          </a:p>
          <a:p>
            <a:r>
              <a:rPr lang="en-US" dirty="0">
                <a:latin typeface="Times New Roman" charset="0"/>
                <a:ea typeface="MS PGothic" charset="0"/>
              </a:rPr>
              <a:t>Finally, economic and other uncontrollable </a:t>
            </a:r>
            <a:r>
              <a:rPr lang="en-US" dirty="0" err="1">
                <a:latin typeface="Times New Roman" charset="0"/>
                <a:ea typeface="MS PGothic" charset="0"/>
              </a:rPr>
              <a:t>macroforces</a:t>
            </a:r>
            <a:r>
              <a:rPr lang="en-US" dirty="0">
                <a:latin typeface="Times New Roman" charset="0"/>
                <a:ea typeface="MS PGothic" charset="0"/>
              </a:rPr>
              <a:t>,</a:t>
            </a:r>
          </a:p>
          <a:p>
            <a:r>
              <a:rPr lang="en-US" dirty="0">
                <a:latin typeface="Times New Roman" charset="0"/>
                <a:ea typeface="MS PGothic" charset="0"/>
              </a:rPr>
              <a:t>such as political actions, technology disruptions,</a:t>
            </a:r>
          </a:p>
          <a:p>
            <a:r>
              <a:rPr lang="en-US" dirty="0">
                <a:latin typeface="Times New Roman" charset="0"/>
                <a:ea typeface="MS PGothic" charset="0"/>
              </a:rPr>
              <a:t>and demographic and societal changes,</a:t>
            </a:r>
          </a:p>
          <a:p>
            <a:r>
              <a:rPr lang="en-US" dirty="0">
                <a:latin typeface="Times New Roman" charset="0"/>
                <a:ea typeface="MS PGothic" charset="0"/>
              </a:rPr>
              <a:t>can also significantly impact firm performance.</a:t>
            </a:r>
          </a:p>
          <a:p>
            <a:r>
              <a:rPr lang="en-US" dirty="0">
                <a:latin typeface="Times New Roman" charset="0"/>
                <a:ea typeface="MS PGothic" charset="0"/>
              </a:rPr>
              <a:t>These forces will often have different impacts</a:t>
            </a:r>
          </a:p>
          <a:p>
            <a:r>
              <a:rPr lang="en-US" dirty="0">
                <a:latin typeface="Times New Roman" charset="0"/>
                <a:ea typeface="MS PGothic" charset="0"/>
              </a:rPr>
              <a:t>on different industries.</a:t>
            </a:r>
          </a:p>
          <a:p>
            <a:r>
              <a:rPr lang="en-US" dirty="0">
                <a:latin typeface="Times New Roman" charset="0"/>
                <a:ea typeface="MS PGothic" charset="0"/>
              </a:rPr>
              <a:t>For example, consumer products firms</a:t>
            </a:r>
          </a:p>
          <a:p>
            <a:r>
              <a:rPr lang="en-US" dirty="0">
                <a:latin typeface="Times New Roman" charset="0"/>
                <a:ea typeface="MS PGothic" charset="0"/>
              </a:rPr>
              <a:t>will be disproportionately affected by economic contractions</a:t>
            </a:r>
          </a:p>
          <a:p>
            <a:r>
              <a:rPr lang="en-US" dirty="0" err="1">
                <a:latin typeface="Times New Roman" charset="0"/>
                <a:ea typeface="MS PGothic" charset="0"/>
              </a:rPr>
              <a:t>moreso</a:t>
            </a:r>
            <a:r>
              <a:rPr lang="en-US" dirty="0">
                <a:latin typeface="Times New Roman" charset="0"/>
                <a:ea typeface="MS PGothic" charset="0"/>
              </a:rPr>
              <a:t> than healthcare firms.</a:t>
            </a:r>
          </a:p>
          <a:p>
            <a:endParaRPr lang="en-US" dirty="0">
              <a:latin typeface="Times New Roman" charset="0"/>
              <a:ea typeface="MS PGothic" charset="0"/>
            </a:endParaRPr>
          </a:p>
        </p:txBody>
      </p:sp>
      <p:sp>
        <p:nvSpPr>
          <p:cNvPr id="22531"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fld id="{3248EDD0-3357-914A-B1B8-6A53029268B3}" type="slidenum">
              <a:rPr lang="en-US" sz="1200"/>
              <a:pPr/>
              <a:t>23</a:t>
            </a:fld>
            <a:endParaRPr 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a:t>
            </a:r>
            <a:r>
              <a:rPr lang="en-US" baseline="0" dirty="0"/>
              <a:t> slide at :25 mark in video</a:t>
            </a:r>
            <a:endParaRPr lang="en-US" dirty="0"/>
          </a:p>
        </p:txBody>
      </p:sp>
      <p:sp>
        <p:nvSpPr>
          <p:cNvPr id="4" name="Slide Number Placeholder 3"/>
          <p:cNvSpPr>
            <a:spLocks noGrp="1"/>
          </p:cNvSpPr>
          <p:nvPr>
            <p:ph type="sldNum" sz="quarter" idx="10"/>
          </p:nvPr>
        </p:nvSpPr>
        <p:spPr/>
        <p:txBody>
          <a:bodyPr/>
          <a:lstStyle/>
          <a:p>
            <a:pPr>
              <a:defRPr/>
            </a:pPr>
            <a:fld id="{E565E416-626F-C548-851A-3A02D0E14BAE}" type="slidenum">
              <a:rPr lang="en-US" smtClean="0"/>
              <a:pPr>
                <a:defRPr/>
              </a:pPr>
              <a:t>25</a:t>
            </a:fld>
            <a:endParaRPr lang="en-US" dirty="0"/>
          </a:p>
        </p:txBody>
      </p:sp>
    </p:spTree>
    <p:extLst>
      <p:ext uri="{BB962C8B-B14F-4D97-AF65-F5344CB8AC3E}">
        <p14:creationId xmlns:p14="http://schemas.microsoft.com/office/powerpoint/2010/main" val="908640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Transition to slide at 1:48 mark in the recording</a:t>
            </a:r>
          </a:p>
        </p:txBody>
      </p:sp>
      <p:sp>
        <p:nvSpPr>
          <p:cNvPr id="4" name="Slide Number Placeholder 3"/>
          <p:cNvSpPr>
            <a:spLocks noGrp="1"/>
          </p:cNvSpPr>
          <p:nvPr>
            <p:ph type="sldNum" sz="quarter" idx="10"/>
          </p:nvPr>
        </p:nvSpPr>
        <p:spPr/>
        <p:txBody>
          <a:bodyPr/>
          <a:lstStyle/>
          <a:p>
            <a:pPr>
              <a:defRPr/>
            </a:pPr>
            <a:fld id="{E565E416-626F-C548-851A-3A02D0E14BAE}" type="slidenum">
              <a:rPr lang="en-US" smtClean="0"/>
              <a:pPr>
                <a:defRPr/>
              </a:pPr>
              <a:t>26</a:t>
            </a:fld>
            <a:endParaRPr lang="en-US" dirty="0"/>
          </a:p>
        </p:txBody>
      </p:sp>
    </p:spTree>
    <p:extLst>
      <p:ext uri="{BB962C8B-B14F-4D97-AF65-F5344CB8AC3E}">
        <p14:creationId xmlns:p14="http://schemas.microsoft.com/office/powerpoint/2010/main" val="2577889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p:cNvSpPr>
            <a:spLocks noGrp="1" noRot="1" noChangeAspect="1" noTextEdit="1"/>
          </p:cNvSpPr>
          <p:nvPr>
            <p:ph type="sldImg"/>
          </p:nvPr>
        </p:nvSpPr>
        <p:spPr>
          <a:ln/>
        </p:spPr>
      </p:sp>
      <p:sp>
        <p:nvSpPr>
          <p:cNvPr id="9218"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Calibri" charset="0"/>
                <a:ea typeface="MS PGothic" charset="0"/>
              </a:rPr>
              <a:t>Topic 1: Introduction to Business Strategy  </a:t>
            </a:r>
          </a:p>
          <a:p>
            <a:r>
              <a:rPr lang="en-US">
                <a:latin typeface="Calibri" charset="0"/>
                <a:ea typeface="MS PGothic" charset="0"/>
              </a:rPr>
              <a:t>Topic 2: The Strategic Management Process </a:t>
            </a:r>
          </a:p>
          <a:p>
            <a:r>
              <a:rPr lang="en-US">
                <a:latin typeface="Calibri" charset="0"/>
                <a:ea typeface="MS PGothic" charset="0"/>
              </a:rPr>
              <a:t>Topic 3: External Analysis </a:t>
            </a:r>
          </a:p>
          <a:p>
            <a:r>
              <a:rPr lang="en-US">
                <a:latin typeface="Calibri" charset="0"/>
                <a:ea typeface="MS PGothic" charset="0"/>
              </a:rPr>
              <a:t>Topic 4: Internal Analysis </a:t>
            </a:r>
          </a:p>
          <a:p>
            <a:r>
              <a:rPr lang="en-US">
                <a:latin typeface="Calibri" charset="0"/>
                <a:ea typeface="MS PGothic" charset="0"/>
              </a:rPr>
              <a:t>Topic 5: Formulating Business Strategies </a:t>
            </a:r>
          </a:p>
          <a:p>
            <a:r>
              <a:rPr lang="en-US">
                <a:latin typeface="Calibri" charset="0"/>
                <a:ea typeface="MS PGothic" charset="0"/>
              </a:rPr>
              <a:t>Topic 6: Formulating Corporate Strategies</a:t>
            </a:r>
          </a:p>
          <a:p>
            <a:r>
              <a:rPr lang="en-US">
                <a:latin typeface="Calibri" charset="0"/>
                <a:ea typeface="MS PGothic" charset="0"/>
              </a:rPr>
              <a:t>Topic 7: Strategy Implementation</a:t>
            </a:r>
          </a:p>
          <a:p>
            <a:endParaRPr lang="en-US">
              <a:solidFill>
                <a:schemeClr val="bg1"/>
              </a:solidFill>
              <a:latin typeface="Times New Roman" charset="0"/>
              <a:ea typeface="MS PGothic" charset="0"/>
            </a:endParaRPr>
          </a:p>
        </p:txBody>
      </p:sp>
      <p:sp>
        <p:nvSpPr>
          <p:cNvPr id="9219"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fld id="{35438242-094B-3440-878D-7F1570D48BF1}" type="slidenum">
              <a:rPr lang="en-US" sz="1200"/>
              <a:pPr/>
              <a:t>3</a:t>
            </a:fld>
            <a:endParaRPr 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slide at the 4:27 mark in the video</a:t>
            </a:r>
          </a:p>
          <a:p>
            <a:endParaRPr lang="en-US" dirty="0"/>
          </a:p>
          <a:p>
            <a:r>
              <a:rPr lang="en-US" dirty="0"/>
              <a:t>so a core competency or core capability is</a:t>
            </a:r>
          </a:p>
          <a:p>
            <a:r>
              <a:rPr lang="en-US" dirty="0"/>
              <a:t>a capability that is strong that directly supports</a:t>
            </a:r>
          </a:p>
          <a:p>
            <a:r>
              <a:rPr lang="en-US" dirty="0"/>
              <a:t>the firm's value proposition, and the resources themselves</a:t>
            </a:r>
          </a:p>
          <a:p>
            <a:r>
              <a:rPr lang="en-US" dirty="0"/>
              <a:t>directly support the activities and the capabilities.</a:t>
            </a:r>
          </a:p>
          <a:p>
            <a:endParaRPr lang="en-US" dirty="0"/>
          </a:p>
        </p:txBody>
      </p:sp>
      <p:sp>
        <p:nvSpPr>
          <p:cNvPr id="4" name="Slide Number Placeholder 3"/>
          <p:cNvSpPr>
            <a:spLocks noGrp="1"/>
          </p:cNvSpPr>
          <p:nvPr>
            <p:ph type="sldNum" sz="quarter" idx="10"/>
          </p:nvPr>
        </p:nvSpPr>
        <p:spPr/>
        <p:txBody>
          <a:bodyPr/>
          <a:lstStyle/>
          <a:p>
            <a:pPr>
              <a:defRPr/>
            </a:pPr>
            <a:fld id="{E565E416-626F-C548-851A-3A02D0E14BAE}" type="slidenum">
              <a:rPr lang="en-US" smtClean="0"/>
              <a:pPr>
                <a:defRPr/>
              </a:pPr>
              <a:t>27</a:t>
            </a:fld>
            <a:endParaRPr lang="en-US" dirty="0"/>
          </a:p>
        </p:txBody>
      </p:sp>
    </p:spTree>
    <p:extLst>
      <p:ext uri="{BB962C8B-B14F-4D97-AF65-F5344CB8AC3E}">
        <p14:creationId xmlns:p14="http://schemas.microsoft.com/office/powerpoint/2010/main" val="2277764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on the right is called an activity map.</a:t>
            </a:r>
          </a:p>
          <a:p>
            <a:r>
              <a:rPr lang="en-US" dirty="0"/>
              <a:t>An activity map is a diagnostic tool that can</a:t>
            </a:r>
          </a:p>
          <a:p>
            <a:r>
              <a:rPr lang="en-US" dirty="0"/>
              <a:t>be used to understand how an organization connects</a:t>
            </a:r>
          </a:p>
          <a:p>
            <a:r>
              <a:rPr lang="en-US" dirty="0"/>
              <a:t>its value proposition to the activities that enable</a:t>
            </a:r>
          </a:p>
          <a:p>
            <a:r>
              <a:rPr lang="en-US" dirty="0"/>
              <a:t>the organization to create a competitive advantage.</a:t>
            </a:r>
          </a:p>
          <a:p>
            <a:r>
              <a:rPr lang="en-US" dirty="0"/>
              <a:t>In the activity map, the darker circles represent</a:t>
            </a:r>
          </a:p>
          <a:p>
            <a:r>
              <a:rPr lang="en-US" dirty="0"/>
              <a:t>the foundations of the overall business model.</a:t>
            </a:r>
          </a:p>
          <a:p>
            <a:r>
              <a:rPr lang="en-US" dirty="0"/>
              <a:t>The higher order strategic themes, and the lighter</a:t>
            </a:r>
          </a:p>
          <a:p>
            <a:r>
              <a:rPr lang="en-US" dirty="0"/>
              <a:t>circles show how the strategy is implemented,</a:t>
            </a:r>
          </a:p>
          <a:p>
            <a:r>
              <a:rPr lang="en-US" dirty="0"/>
              <a:t>through clusters of tightly linked activities.</a:t>
            </a:r>
          </a:p>
          <a:p>
            <a:endParaRPr lang="en-US" dirty="0"/>
          </a:p>
        </p:txBody>
      </p:sp>
      <p:sp>
        <p:nvSpPr>
          <p:cNvPr id="4" name="Slide Number Placeholder 3"/>
          <p:cNvSpPr>
            <a:spLocks noGrp="1"/>
          </p:cNvSpPr>
          <p:nvPr>
            <p:ph type="sldNum" sz="quarter" idx="10"/>
          </p:nvPr>
        </p:nvSpPr>
        <p:spPr/>
        <p:txBody>
          <a:bodyPr/>
          <a:lstStyle/>
          <a:p>
            <a:pPr>
              <a:defRPr/>
            </a:pPr>
            <a:fld id="{E565E416-626F-C548-851A-3A02D0E14BAE}" type="slidenum">
              <a:rPr lang="en-US" smtClean="0"/>
              <a:pPr>
                <a:defRPr/>
              </a:pPr>
              <a:t>29</a:t>
            </a:fld>
            <a:endParaRPr lang="en-US" dirty="0"/>
          </a:p>
        </p:txBody>
      </p:sp>
    </p:spTree>
    <p:extLst>
      <p:ext uri="{BB962C8B-B14F-4D97-AF65-F5344CB8AC3E}">
        <p14:creationId xmlns:p14="http://schemas.microsoft.com/office/powerpoint/2010/main" val="573209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a:xfrm>
            <a:off x="685800" y="685800"/>
            <a:ext cx="5486400" cy="3429000"/>
          </a:xfrm>
          <a:ln/>
        </p:spPr>
      </p:sp>
      <p:sp>
        <p:nvSpPr>
          <p:cNvPr id="29698"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90000"/>
              </a:lnSpc>
            </a:pPr>
            <a:r>
              <a:rPr lang="en-US" sz="1000" dirty="0">
                <a:latin typeface="Calibri" charset="0"/>
                <a:ea typeface="MS PGothic" charset="0"/>
              </a:rPr>
              <a:t>Transition to at the :07 mark in the video</a:t>
            </a:r>
          </a:p>
          <a:p>
            <a:pPr>
              <a:lnSpc>
                <a:spcPct val="90000"/>
              </a:lnSpc>
            </a:pPr>
            <a:r>
              <a:rPr lang="en-US" sz="1000" dirty="0">
                <a:latin typeface="Calibri" charset="0"/>
                <a:ea typeface="MS PGothic" charset="0"/>
              </a:rPr>
              <a:t>And within the organization, strategy can be developed</a:t>
            </a:r>
          </a:p>
          <a:p>
            <a:pPr>
              <a:lnSpc>
                <a:spcPct val="90000"/>
              </a:lnSpc>
            </a:pPr>
            <a:r>
              <a:rPr lang="en-US" sz="1000" dirty="0">
                <a:latin typeface="Calibri" charset="0"/>
                <a:ea typeface="MS PGothic" charset="0"/>
              </a:rPr>
              <a:t>at three levels, the corporate level,</a:t>
            </a:r>
          </a:p>
          <a:p>
            <a:pPr>
              <a:lnSpc>
                <a:spcPct val="90000"/>
              </a:lnSpc>
            </a:pPr>
            <a:r>
              <a:rPr lang="en-US" sz="1000" dirty="0">
                <a:latin typeface="Calibri" charset="0"/>
                <a:ea typeface="MS PGothic" charset="0"/>
              </a:rPr>
              <a:t>which overarches the various lines of business</a:t>
            </a:r>
          </a:p>
          <a:p>
            <a:pPr>
              <a:lnSpc>
                <a:spcPct val="90000"/>
              </a:lnSpc>
            </a:pPr>
            <a:r>
              <a:rPr lang="en-US" sz="1000" dirty="0">
                <a:latin typeface="Calibri" charset="0"/>
                <a:ea typeface="MS PGothic" charset="0"/>
              </a:rPr>
              <a:t>that the company has,</a:t>
            </a:r>
          </a:p>
          <a:p>
            <a:pPr>
              <a:lnSpc>
                <a:spcPct val="90000"/>
              </a:lnSpc>
            </a:pPr>
            <a:r>
              <a:rPr lang="en-US" sz="1000" dirty="0">
                <a:latin typeface="Calibri" charset="0"/>
                <a:ea typeface="MS PGothic" charset="0"/>
              </a:rPr>
              <a:t>at the business unit level,</a:t>
            </a:r>
          </a:p>
          <a:p>
            <a:pPr>
              <a:lnSpc>
                <a:spcPct val="90000"/>
              </a:lnSpc>
            </a:pPr>
            <a:r>
              <a:rPr lang="en-US" sz="1000" dirty="0">
                <a:latin typeface="Calibri" charset="0"/>
                <a:ea typeface="MS PGothic" charset="0"/>
              </a:rPr>
              <a:t>often referred to as the competitive level.</a:t>
            </a:r>
          </a:p>
          <a:p>
            <a:pPr>
              <a:lnSpc>
                <a:spcPct val="90000"/>
              </a:lnSpc>
            </a:pPr>
            <a:r>
              <a:rPr lang="en-US" sz="1000" dirty="0">
                <a:latin typeface="Calibri" charset="0"/>
                <a:ea typeface="MS PGothic" charset="0"/>
              </a:rPr>
              <a:t>The business unit level is where products,</a:t>
            </a:r>
          </a:p>
          <a:p>
            <a:pPr>
              <a:lnSpc>
                <a:spcPct val="90000"/>
              </a:lnSpc>
            </a:pPr>
            <a:r>
              <a:rPr lang="en-US" sz="1000" dirty="0">
                <a:latin typeface="Calibri" charset="0"/>
                <a:ea typeface="MS PGothic" charset="0"/>
              </a:rPr>
              <a:t>services, customers, and competitors exist,</a:t>
            </a:r>
          </a:p>
          <a:p>
            <a:pPr>
              <a:lnSpc>
                <a:spcPct val="90000"/>
              </a:lnSpc>
            </a:pPr>
            <a:r>
              <a:rPr lang="en-US" sz="1000" dirty="0">
                <a:latin typeface="Calibri" charset="0"/>
                <a:ea typeface="MS PGothic" charset="0"/>
              </a:rPr>
              <a:t>and at the functional level.</a:t>
            </a:r>
          </a:p>
          <a:p>
            <a:pPr>
              <a:lnSpc>
                <a:spcPct val="90000"/>
              </a:lnSpc>
            </a:pPr>
            <a:r>
              <a:rPr lang="en-US" sz="1000" dirty="0">
                <a:latin typeface="Calibri" charset="0"/>
                <a:ea typeface="MS PGothic" charset="0"/>
              </a:rPr>
              <a:t>Each business unit is </a:t>
            </a:r>
            <a:r>
              <a:rPr lang="en-US" sz="1000" dirty="0" err="1">
                <a:latin typeface="Calibri" charset="0"/>
                <a:ea typeface="MS PGothic" charset="0"/>
              </a:rPr>
              <a:t>gonna</a:t>
            </a:r>
            <a:r>
              <a:rPr lang="en-US" sz="1000" dirty="0">
                <a:latin typeface="Calibri" charset="0"/>
                <a:ea typeface="MS PGothic" charset="0"/>
              </a:rPr>
              <a:t> be comprised</a:t>
            </a:r>
          </a:p>
          <a:p>
            <a:pPr>
              <a:lnSpc>
                <a:spcPct val="90000"/>
              </a:lnSpc>
            </a:pPr>
            <a:r>
              <a:rPr lang="en-US" sz="1000" dirty="0">
                <a:latin typeface="Calibri" charset="0"/>
                <a:ea typeface="MS PGothic" charset="0"/>
              </a:rPr>
              <a:t>of a number of functions.</a:t>
            </a:r>
          </a:p>
          <a:p>
            <a:pPr>
              <a:lnSpc>
                <a:spcPct val="90000"/>
              </a:lnSpc>
            </a:pPr>
            <a:endParaRPr lang="en-US" sz="1000" dirty="0">
              <a:latin typeface="Calibri" charset="0"/>
              <a:ea typeface="MS PGothic" charset="0"/>
            </a:endParaRPr>
          </a:p>
          <a:p>
            <a:pPr>
              <a:lnSpc>
                <a:spcPct val="90000"/>
              </a:lnSpc>
            </a:pPr>
            <a:r>
              <a:rPr lang="en-US" sz="1000" dirty="0">
                <a:latin typeface="Calibri" charset="0"/>
                <a:ea typeface="MS PGothic" charset="0"/>
              </a:rPr>
              <a:t>Very typical in, say a manufacturing organization,</a:t>
            </a:r>
          </a:p>
          <a:p>
            <a:pPr>
              <a:lnSpc>
                <a:spcPct val="90000"/>
              </a:lnSpc>
            </a:pPr>
            <a:r>
              <a:rPr lang="en-US" sz="1000" dirty="0">
                <a:latin typeface="Calibri" charset="0"/>
                <a:ea typeface="MS PGothic" charset="0"/>
              </a:rPr>
              <a:t>is that the business unit will be comprised</a:t>
            </a:r>
          </a:p>
          <a:p>
            <a:pPr>
              <a:lnSpc>
                <a:spcPct val="90000"/>
              </a:lnSpc>
            </a:pPr>
            <a:r>
              <a:rPr lang="en-US" sz="1000" dirty="0">
                <a:latin typeface="Calibri" charset="0"/>
                <a:ea typeface="MS PGothic" charset="0"/>
              </a:rPr>
              <a:t>of manufacturing logistics,</a:t>
            </a:r>
          </a:p>
          <a:p>
            <a:pPr>
              <a:lnSpc>
                <a:spcPct val="90000"/>
              </a:lnSpc>
            </a:pPr>
            <a:r>
              <a:rPr lang="en-US" sz="1000" dirty="0">
                <a:latin typeface="Calibri" charset="0"/>
                <a:ea typeface="MS PGothic" charset="0"/>
              </a:rPr>
              <a:t>R&amp;D,</a:t>
            </a:r>
          </a:p>
          <a:p>
            <a:pPr>
              <a:lnSpc>
                <a:spcPct val="90000"/>
              </a:lnSpc>
            </a:pPr>
            <a:r>
              <a:rPr lang="en-US" sz="1000" dirty="0">
                <a:latin typeface="Calibri" charset="0"/>
                <a:ea typeface="MS PGothic" charset="0"/>
              </a:rPr>
              <a:t>operations,</a:t>
            </a:r>
          </a:p>
          <a:p>
            <a:pPr>
              <a:lnSpc>
                <a:spcPct val="90000"/>
              </a:lnSpc>
            </a:pPr>
            <a:r>
              <a:rPr lang="en-US" sz="1000" dirty="0">
                <a:latin typeface="Calibri" charset="0"/>
                <a:ea typeface="MS PGothic" charset="0"/>
              </a:rPr>
              <a:t>IT,</a:t>
            </a:r>
          </a:p>
          <a:p>
            <a:pPr>
              <a:lnSpc>
                <a:spcPct val="90000"/>
              </a:lnSpc>
            </a:pPr>
            <a:r>
              <a:rPr lang="en-US" sz="1000" dirty="0">
                <a:latin typeface="Calibri" charset="0"/>
                <a:ea typeface="MS PGothic" charset="0"/>
              </a:rPr>
              <a:t>perhaps even some accounting functions.</a:t>
            </a:r>
          </a:p>
          <a:p>
            <a:pPr>
              <a:lnSpc>
                <a:spcPct val="90000"/>
              </a:lnSpc>
            </a:pPr>
            <a:r>
              <a:rPr lang="en-US" sz="1000" dirty="0">
                <a:latin typeface="Calibri" charset="0"/>
                <a:ea typeface="MS PGothic" charset="0"/>
              </a:rPr>
              <a:t>Let's now talk about the type of strategy</a:t>
            </a:r>
          </a:p>
          <a:p>
            <a:pPr>
              <a:lnSpc>
                <a:spcPct val="90000"/>
              </a:lnSpc>
            </a:pPr>
            <a:r>
              <a:rPr lang="en-US" sz="1000" dirty="0">
                <a:latin typeface="Calibri" charset="0"/>
                <a:ea typeface="MS PGothic" charset="0"/>
              </a:rPr>
              <a:t>that's developed at each of these three levels.</a:t>
            </a:r>
          </a:p>
          <a:p>
            <a:pPr>
              <a:lnSpc>
                <a:spcPct val="90000"/>
              </a:lnSpc>
            </a:pPr>
            <a:endParaRPr lang="en-US" sz="1000" dirty="0">
              <a:latin typeface="Calibri" charset="0"/>
              <a:ea typeface="MS PGothic" charset="0"/>
            </a:endParaRPr>
          </a:p>
        </p:txBody>
      </p:sp>
      <p:sp>
        <p:nvSpPr>
          <p:cNvPr id="29699"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charset="0"/>
                <a:ea typeface="MS PGothic" charset="0"/>
                <a:cs typeface="MS PGothic" charset="0"/>
              </a:defRPr>
            </a:lvl1pPr>
            <a:lvl2pPr marL="742950" indent="-285750" eaLnBrk="0" hangingPunct="0">
              <a:defRPr sz="2000">
                <a:solidFill>
                  <a:schemeClr val="tx1"/>
                </a:solidFill>
                <a:latin typeface="Times New Roman" charset="0"/>
                <a:ea typeface="MS PGothic" charset="0"/>
                <a:cs typeface="MS PGothic" charset="0"/>
              </a:defRPr>
            </a:lvl2pPr>
            <a:lvl3pPr marL="1143000" indent="-228600" eaLnBrk="0" hangingPunct="0">
              <a:defRPr sz="2000">
                <a:solidFill>
                  <a:schemeClr val="tx1"/>
                </a:solidFill>
                <a:latin typeface="Times New Roman" charset="0"/>
                <a:ea typeface="MS PGothic" charset="0"/>
                <a:cs typeface="MS PGothic" charset="0"/>
              </a:defRPr>
            </a:lvl3pPr>
            <a:lvl4pPr marL="1600200" indent="-228600" eaLnBrk="0" hangingPunct="0">
              <a:defRPr sz="2000">
                <a:solidFill>
                  <a:schemeClr val="tx1"/>
                </a:solidFill>
                <a:latin typeface="Times New Roman" charset="0"/>
                <a:ea typeface="MS PGothic" charset="0"/>
                <a:cs typeface="MS PGothic" charset="0"/>
              </a:defRPr>
            </a:lvl4pPr>
            <a:lvl5pPr marL="2057400" indent="-228600" eaLnBrk="0" hangingPunct="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pPr eaLnBrk="1" hangingPunct="1"/>
            <a:fld id="{BEDCF1D0-E6DF-824B-A86C-89D1167579D1}" type="slidenum">
              <a:rPr lang="en-US" sz="1200"/>
              <a:pPr eaLnBrk="1" hangingPunct="1"/>
              <a:t>32</a:t>
            </a:fld>
            <a:endParaRPr lang="en-US" sz="1200" dirty="0"/>
          </a:p>
        </p:txBody>
      </p:sp>
    </p:spTree>
    <p:extLst>
      <p:ext uri="{BB962C8B-B14F-4D97-AF65-F5344CB8AC3E}">
        <p14:creationId xmlns:p14="http://schemas.microsoft.com/office/powerpoint/2010/main" val="22925309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charset="0"/>
                <a:ea typeface="MS PGothic" charset="0"/>
                <a:cs typeface="MS PGothic" charset="0"/>
              </a:defRPr>
            </a:lvl1pPr>
            <a:lvl2pPr marL="742950" indent="-285750" eaLnBrk="0" hangingPunct="0">
              <a:defRPr sz="2000">
                <a:solidFill>
                  <a:schemeClr val="tx1"/>
                </a:solidFill>
                <a:latin typeface="Times New Roman" charset="0"/>
                <a:ea typeface="MS PGothic" charset="0"/>
                <a:cs typeface="MS PGothic" charset="0"/>
              </a:defRPr>
            </a:lvl2pPr>
            <a:lvl3pPr marL="1143000" indent="-228600" eaLnBrk="0" hangingPunct="0">
              <a:defRPr sz="2000">
                <a:solidFill>
                  <a:schemeClr val="tx1"/>
                </a:solidFill>
                <a:latin typeface="Times New Roman" charset="0"/>
                <a:ea typeface="MS PGothic" charset="0"/>
                <a:cs typeface="MS PGothic" charset="0"/>
              </a:defRPr>
            </a:lvl3pPr>
            <a:lvl4pPr marL="1600200" indent="-228600" eaLnBrk="0" hangingPunct="0">
              <a:defRPr sz="2000">
                <a:solidFill>
                  <a:schemeClr val="tx1"/>
                </a:solidFill>
                <a:latin typeface="Times New Roman" charset="0"/>
                <a:ea typeface="MS PGothic" charset="0"/>
                <a:cs typeface="MS PGothic" charset="0"/>
              </a:defRPr>
            </a:lvl4pPr>
            <a:lvl5pPr marL="2057400" indent="-228600" eaLnBrk="0" hangingPunct="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pPr eaLnBrk="1" hangingPunct="1"/>
            <a:fld id="{A0B47326-FC32-234A-B85A-E2845445C82A}" type="slidenum">
              <a:rPr lang="en-US" sz="1200"/>
              <a:pPr eaLnBrk="1" hangingPunct="1"/>
              <a:t>33</a:t>
            </a:fld>
            <a:endParaRPr lang="en-US" sz="1200" dirty="0"/>
          </a:p>
        </p:txBody>
      </p:sp>
      <p:sp>
        <p:nvSpPr>
          <p:cNvPr id="33794" name="Rectangle 2"/>
          <p:cNvSpPr>
            <a:spLocks noGrp="1" noRot="1" noChangeAspect="1" noChangeArrowheads="1" noTextEdit="1"/>
          </p:cNvSpPr>
          <p:nvPr>
            <p:ph type="sldImg"/>
          </p:nvPr>
        </p:nvSpPr>
        <p:spPr>
          <a:xfrm>
            <a:off x="685800" y="685800"/>
            <a:ext cx="5486400" cy="3429000"/>
          </a:xfrm>
          <a:ln/>
        </p:spPr>
      </p:sp>
      <p:sp>
        <p:nvSpPr>
          <p:cNvPr id="3379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90000"/>
              </a:lnSpc>
            </a:pPr>
            <a:r>
              <a:rPr lang="en-US" sz="1000" b="1" dirty="0">
                <a:solidFill>
                  <a:schemeClr val="bg1"/>
                </a:solidFill>
                <a:latin typeface="Calibri" charset="0"/>
                <a:ea typeface="MS PGothic" charset="0"/>
              </a:rPr>
              <a:t>Transition to this slide at the :56 mark in the video</a:t>
            </a:r>
            <a:endParaRPr lang="en-US" dirty="0">
              <a:solidFill>
                <a:schemeClr val="bg1"/>
              </a:solidFill>
              <a:latin typeface="Times New Roman" charset="0"/>
              <a:ea typeface="MS PGothic" charset="0"/>
            </a:endParaRPr>
          </a:p>
        </p:txBody>
      </p:sp>
    </p:spTree>
    <p:extLst>
      <p:ext uri="{BB962C8B-B14F-4D97-AF65-F5344CB8AC3E}">
        <p14:creationId xmlns:p14="http://schemas.microsoft.com/office/powerpoint/2010/main" val="2809451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charset="0"/>
                <a:ea typeface="MS PGothic" charset="0"/>
                <a:cs typeface="MS PGothic" charset="0"/>
              </a:defRPr>
            </a:lvl1pPr>
            <a:lvl2pPr marL="742950" indent="-285750" eaLnBrk="0" hangingPunct="0">
              <a:defRPr sz="2000">
                <a:solidFill>
                  <a:schemeClr val="tx1"/>
                </a:solidFill>
                <a:latin typeface="Times New Roman" charset="0"/>
                <a:ea typeface="MS PGothic" charset="0"/>
                <a:cs typeface="MS PGothic" charset="0"/>
              </a:defRPr>
            </a:lvl2pPr>
            <a:lvl3pPr marL="1143000" indent="-228600" eaLnBrk="0" hangingPunct="0">
              <a:defRPr sz="2000">
                <a:solidFill>
                  <a:schemeClr val="tx1"/>
                </a:solidFill>
                <a:latin typeface="Times New Roman" charset="0"/>
                <a:ea typeface="MS PGothic" charset="0"/>
                <a:cs typeface="MS PGothic" charset="0"/>
              </a:defRPr>
            </a:lvl3pPr>
            <a:lvl4pPr marL="1600200" indent="-228600" eaLnBrk="0" hangingPunct="0">
              <a:defRPr sz="2000">
                <a:solidFill>
                  <a:schemeClr val="tx1"/>
                </a:solidFill>
                <a:latin typeface="Times New Roman" charset="0"/>
                <a:ea typeface="MS PGothic" charset="0"/>
                <a:cs typeface="MS PGothic" charset="0"/>
              </a:defRPr>
            </a:lvl4pPr>
            <a:lvl5pPr marL="2057400" indent="-228600" eaLnBrk="0" hangingPunct="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pPr eaLnBrk="1" hangingPunct="1"/>
            <a:fld id="{13D2069C-FBC5-F94E-9EE6-C33A5B55D641}" type="slidenum">
              <a:rPr lang="en-US" sz="1200"/>
              <a:pPr eaLnBrk="1" hangingPunct="1"/>
              <a:t>34</a:t>
            </a:fld>
            <a:endParaRPr lang="en-US" sz="1200" dirty="0"/>
          </a:p>
        </p:txBody>
      </p:sp>
      <p:sp>
        <p:nvSpPr>
          <p:cNvPr id="35842" name="Rectangle 2"/>
          <p:cNvSpPr>
            <a:spLocks noGrp="1" noRot="1" noChangeAspect="1" noChangeArrowheads="1" noTextEdit="1"/>
          </p:cNvSpPr>
          <p:nvPr>
            <p:ph type="sldImg"/>
          </p:nvPr>
        </p:nvSpPr>
        <p:spPr>
          <a:xfrm>
            <a:off x="1539875" y="639763"/>
            <a:ext cx="3778250" cy="2362200"/>
          </a:xfrm>
          <a:ln/>
        </p:spPr>
      </p:sp>
      <p:sp>
        <p:nvSpPr>
          <p:cNvPr id="35843" name="Rectangle 3"/>
          <p:cNvSpPr>
            <a:spLocks noGrp="1" noChangeArrowheads="1"/>
          </p:cNvSpPr>
          <p:nvPr>
            <p:ph type="body" idx="1"/>
          </p:nvPr>
        </p:nvSpPr>
        <p:spPr>
          <a:xfrm>
            <a:off x="517525" y="3398838"/>
            <a:ext cx="5791200" cy="72866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90000"/>
              </a:lnSpc>
            </a:pPr>
            <a:r>
              <a:rPr lang="en-US" sz="1000" dirty="0">
                <a:solidFill>
                  <a:schemeClr val="bg1"/>
                </a:solidFill>
                <a:latin typeface="Calibri" charset="0"/>
                <a:ea typeface="MS PGothic" charset="0"/>
              </a:rPr>
              <a:t>Transition to this slide at the 3:55 mark in the video</a:t>
            </a:r>
          </a:p>
          <a:p>
            <a:pPr>
              <a:lnSpc>
                <a:spcPct val="90000"/>
              </a:lnSpc>
            </a:pPr>
            <a:endParaRPr lang="en-US" sz="1000" dirty="0">
              <a:solidFill>
                <a:schemeClr val="bg1"/>
              </a:solidFill>
              <a:latin typeface="Calibri" charset="0"/>
              <a:ea typeface="MS PGothic" charset="0"/>
            </a:endParaRPr>
          </a:p>
          <a:p>
            <a:pPr>
              <a:lnSpc>
                <a:spcPct val="90000"/>
              </a:lnSpc>
            </a:pPr>
            <a:r>
              <a:rPr lang="en-US" sz="1000" dirty="0">
                <a:solidFill>
                  <a:schemeClr val="bg1"/>
                </a:solidFill>
                <a:latin typeface="Calibri" charset="0"/>
                <a:ea typeface="MS PGothic" charset="0"/>
              </a:rPr>
              <a:t>An organization may choose to adopt a stability strategy</a:t>
            </a:r>
          </a:p>
          <a:p>
            <a:pPr>
              <a:lnSpc>
                <a:spcPct val="90000"/>
              </a:lnSpc>
            </a:pPr>
            <a:r>
              <a:rPr lang="en-US" sz="1000" dirty="0">
                <a:solidFill>
                  <a:schemeClr val="bg1"/>
                </a:solidFill>
                <a:latin typeface="Calibri" charset="0"/>
                <a:ea typeface="MS PGothic" charset="0"/>
              </a:rPr>
              <a:t>under a number of scenarios.</a:t>
            </a:r>
          </a:p>
          <a:p>
            <a:pPr>
              <a:lnSpc>
                <a:spcPct val="90000"/>
              </a:lnSpc>
            </a:pPr>
            <a:r>
              <a:rPr lang="en-US" sz="1000" dirty="0">
                <a:solidFill>
                  <a:schemeClr val="bg1"/>
                </a:solidFill>
                <a:latin typeface="Calibri" charset="0"/>
                <a:ea typeface="MS PGothic" charset="0"/>
              </a:rPr>
              <a:t>First, environmental turbulence may be such</a:t>
            </a:r>
          </a:p>
          <a:p>
            <a:pPr>
              <a:lnSpc>
                <a:spcPct val="90000"/>
              </a:lnSpc>
            </a:pPr>
            <a:r>
              <a:rPr lang="en-US" sz="1000" dirty="0">
                <a:solidFill>
                  <a:schemeClr val="bg1"/>
                </a:solidFill>
                <a:latin typeface="Calibri" charset="0"/>
                <a:ea typeface="MS PGothic" charset="0"/>
              </a:rPr>
              <a:t>that conditions are so uncertain</a:t>
            </a:r>
          </a:p>
          <a:p>
            <a:pPr>
              <a:lnSpc>
                <a:spcPct val="90000"/>
              </a:lnSpc>
            </a:pPr>
            <a:r>
              <a:rPr lang="en-US" sz="1000" dirty="0">
                <a:solidFill>
                  <a:schemeClr val="bg1"/>
                </a:solidFill>
                <a:latin typeface="Calibri" charset="0"/>
                <a:ea typeface="MS PGothic" charset="0"/>
              </a:rPr>
              <a:t>that it might convince corporate management</a:t>
            </a:r>
          </a:p>
          <a:p>
            <a:pPr>
              <a:lnSpc>
                <a:spcPct val="90000"/>
              </a:lnSpc>
            </a:pPr>
            <a:r>
              <a:rPr lang="en-US" sz="1000" dirty="0">
                <a:solidFill>
                  <a:schemeClr val="bg1"/>
                </a:solidFill>
                <a:latin typeface="Calibri" charset="0"/>
                <a:ea typeface="MS PGothic" charset="0"/>
              </a:rPr>
              <a:t>to be conservative until they become more certain</a:t>
            </a:r>
          </a:p>
          <a:p>
            <a:pPr>
              <a:lnSpc>
                <a:spcPct val="90000"/>
              </a:lnSpc>
            </a:pPr>
            <a:r>
              <a:rPr lang="en-US" sz="1000" dirty="0">
                <a:solidFill>
                  <a:schemeClr val="bg1"/>
                </a:solidFill>
                <a:latin typeface="Calibri" charset="0"/>
                <a:ea typeface="MS PGothic" charset="0"/>
              </a:rPr>
              <a:t>about directions in the market,</a:t>
            </a:r>
          </a:p>
          <a:p>
            <a:pPr>
              <a:lnSpc>
                <a:spcPct val="90000"/>
              </a:lnSpc>
            </a:pPr>
            <a:r>
              <a:rPr lang="en-US" sz="1000" dirty="0">
                <a:solidFill>
                  <a:schemeClr val="bg1"/>
                </a:solidFill>
                <a:latin typeface="Calibri" charset="0"/>
                <a:ea typeface="MS PGothic" charset="0"/>
              </a:rPr>
              <a:t>or, on the opposite spectrum, the environment</a:t>
            </a:r>
          </a:p>
          <a:p>
            <a:pPr>
              <a:lnSpc>
                <a:spcPct val="90000"/>
              </a:lnSpc>
            </a:pPr>
            <a:r>
              <a:rPr lang="en-US" sz="1000" dirty="0">
                <a:solidFill>
                  <a:schemeClr val="bg1"/>
                </a:solidFill>
                <a:latin typeface="Calibri" charset="0"/>
                <a:ea typeface="MS PGothic" charset="0"/>
              </a:rPr>
              <a:t>of turbulence might be so minimal</a:t>
            </a:r>
          </a:p>
          <a:p>
            <a:pPr>
              <a:lnSpc>
                <a:spcPct val="90000"/>
              </a:lnSpc>
            </a:pPr>
            <a:r>
              <a:rPr lang="en-US" sz="1000" dirty="0">
                <a:solidFill>
                  <a:schemeClr val="bg1"/>
                </a:solidFill>
                <a:latin typeface="Calibri" charset="0"/>
                <a:ea typeface="MS PGothic" charset="0"/>
              </a:rPr>
              <a:t>that the firm does not foresee any major threats</a:t>
            </a:r>
          </a:p>
          <a:p>
            <a:pPr>
              <a:lnSpc>
                <a:spcPct val="90000"/>
              </a:lnSpc>
            </a:pPr>
            <a:r>
              <a:rPr lang="en-US" sz="1000" dirty="0">
                <a:solidFill>
                  <a:schemeClr val="bg1"/>
                </a:solidFill>
                <a:latin typeface="Calibri" charset="0"/>
                <a:ea typeface="MS PGothic" charset="0"/>
              </a:rPr>
              <a:t>to itself, nor any need to adjust the strategy.</a:t>
            </a:r>
          </a:p>
          <a:p>
            <a:pPr>
              <a:lnSpc>
                <a:spcPct val="90000"/>
              </a:lnSpc>
            </a:pPr>
            <a:endParaRPr lang="en-US" sz="1000" dirty="0">
              <a:solidFill>
                <a:schemeClr val="bg1"/>
              </a:solidFill>
              <a:latin typeface="Calibri" charset="0"/>
              <a:ea typeface="MS PGothic" charset="0"/>
            </a:endParaRPr>
          </a:p>
          <a:p>
            <a:pPr>
              <a:lnSpc>
                <a:spcPct val="90000"/>
              </a:lnSpc>
            </a:pPr>
            <a:r>
              <a:rPr lang="en-US" sz="1000" dirty="0">
                <a:solidFill>
                  <a:schemeClr val="bg1"/>
                </a:solidFill>
                <a:latin typeface="Calibri" charset="0"/>
                <a:ea typeface="MS PGothic" charset="0"/>
              </a:rPr>
              <a:t>Another reason why you may implement a stability strategy is</a:t>
            </a:r>
          </a:p>
          <a:p>
            <a:pPr>
              <a:lnSpc>
                <a:spcPct val="90000"/>
              </a:lnSpc>
            </a:pPr>
            <a:r>
              <a:rPr lang="en-US" sz="1000" dirty="0">
                <a:solidFill>
                  <a:schemeClr val="bg1"/>
                </a:solidFill>
                <a:latin typeface="Calibri" charset="0"/>
                <a:ea typeface="MS PGothic" charset="0"/>
              </a:rPr>
              <a:t>that the organization may have just finished a period</a:t>
            </a:r>
          </a:p>
          <a:p>
            <a:pPr>
              <a:lnSpc>
                <a:spcPct val="90000"/>
              </a:lnSpc>
            </a:pPr>
            <a:r>
              <a:rPr lang="en-US" sz="1000" dirty="0">
                <a:solidFill>
                  <a:schemeClr val="bg1"/>
                </a:solidFill>
                <a:latin typeface="Calibri" charset="0"/>
                <a:ea typeface="MS PGothic" charset="0"/>
              </a:rPr>
              <a:t>of rapid growth and needs to consolidate its gains</a:t>
            </a:r>
          </a:p>
          <a:p>
            <a:pPr>
              <a:lnSpc>
                <a:spcPct val="90000"/>
              </a:lnSpc>
            </a:pPr>
            <a:r>
              <a:rPr lang="en-US" sz="1000" dirty="0">
                <a:solidFill>
                  <a:schemeClr val="bg1"/>
                </a:solidFill>
                <a:latin typeface="Calibri" charset="0"/>
                <a:ea typeface="MS PGothic" charset="0"/>
              </a:rPr>
              <a:t>before pursuing more growth.</a:t>
            </a:r>
          </a:p>
          <a:p>
            <a:pPr>
              <a:lnSpc>
                <a:spcPct val="90000"/>
              </a:lnSpc>
            </a:pPr>
            <a:r>
              <a:rPr lang="en-US" sz="1000" dirty="0">
                <a:solidFill>
                  <a:schemeClr val="bg1"/>
                </a:solidFill>
                <a:latin typeface="Calibri" charset="0"/>
                <a:ea typeface="MS PGothic" charset="0"/>
              </a:rPr>
              <a:t>Another reason is the industry itself might be instability,</a:t>
            </a:r>
          </a:p>
          <a:p>
            <a:pPr>
              <a:lnSpc>
                <a:spcPct val="90000"/>
              </a:lnSpc>
            </a:pPr>
            <a:r>
              <a:rPr lang="en-US" sz="1000" dirty="0">
                <a:solidFill>
                  <a:schemeClr val="bg1"/>
                </a:solidFill>
                <a:latin typeface="Calibri" charset="0"/>
                <a:ea typeface="MS PGothic" charset="0"/>
              </a:rPr>
              <a:t>with few or no growth prospects, and the firm is</a:t>
            </a:r>
          </a:p>
          <a:p>
            <a:pPr>
              <a:lnSpc>
                <a:spcPct val="90000"/>
              </a:lnSpc>
            </a:pPr>
            <a:r>
              <a:rPr lang="en-US" sz="1000" dirty="0">
                <a:solidFill>
                  <a:schemeClr val="bg1"/>
                </a:solidFill>
                <a:latin typeface="Calibri" charset="0"/>
                <a:ea typeface="MS PGothic" charset="0"/>
              </a:rPr>
              <a:t>currently in a comfortable position within that industry.</a:t>
            </a:r>
          </a:p>
          <a:p>
            <a:pPr>
              <a:lnSpc>
                <a:spcPct val="90000"/>
              </a:lnSpc>
            </a:pPr>
            <a:endParaRPr lang="en-US" sz="1000" dirty="0">
              <a:solidFill>
                <a:schemeClr val="bg1"/>
              </a:solidFill>
              <a:latin typeface="Calibri" charset="0"/>
              <a:ea typeface="MS PGothic" charset="0"/>
            </a:endParaRPr>
          </a:p>
        </p:txBody>
      </p:sp>
    </p:spTree>
    <p:extLst>
      <p:ext uri="{BB962C8B-B14F-4D97-AF65-F5344CB8AC3E}">
        <p14:creationId xmlns:p14="http://schemas.microsoft.com/office/powerpoint/2010/main" val="4080195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solidFill>
                  <a:schemeClr val="bg1"/>
                </a:solidFill>
              </a:rPr>
              <a:t>Transition to the slide at the  7:51  mark in the video</a:t>
            </a:r>
          </a:p>
          <a:p>
            <a:endParaRPr lang="en-US" dirty="0">
              <a:solidFill>
                <a:schemeClr val="bg1"/>
              </a:solidFill>
            </a:endParaRPr>
          </a:p>
          <a:p>
            <a:r>
              <a:rPr lang="en-US" dirty="0">
                <a:solidFill>
                  <a:schemeClr val="bg1"/>
                </a:solidFill>
              </a:rPr>
              <a:t>This video needs to cut off at the 10:20 point.</a:t>
            </a:r>
          </a:p>
        </p:txBody>
      </p:sp>
      <p:sp>
        <p:nvSpPr>
          <p:cNvPr id="4" name="Slide Number Placeholder 3"/>
          <p:cNvSpPr>
            <a:spLocks noGrp="1"/>
          </p:cNvSpPr>
          <p:nvPr>
            <p:ph type="sldNum" sz="quarter" idx="10"/>
          </p:nvPr>
        </p:nvSpPr>
        <p:spPr/>
        <p:txBody>
          <a:bodyPr/>
          <a:lstStyle/>
          <a:p>
            <a:pPr>
              <a:defRPr/>
            </a:pPr>
            <a:fld id="{E565E416-626F-C548-851A-3A02D0E14BAE}" type="slidenum">
              <a:rPr lang="en-US" smtClean="0"/>
              <a:pPr>
                <a:defRPr/>
              </a:pPr>
              <a:t>35</a:t>
            </a:fld>
            <a:endParaRPr lang="en-US" dirty="0"/>
          </a:p>
        </p:txBody>
      </p:sp>
    </p:spTree>
    <p:extLst>
      <p:ext uri="{BB962C8B-B14F-4D97-AF65-F5344CB8AC3E}">
        <p14:creationId xmlns:p14="http://schemas.microsoft.com/office/powerpoint/2010/main" val="3267678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Image Placeholder 1"/>
          <p:cNvSpPr>
            <a:spLocks noGrp="1" noRot="1" noChangeAspect="1" noTextEdit="1"/>
          </p:cNvSpPr>
          <p:nvPr>
            <p:ph type="sldImg"/>
          </p:nvPr>
        </p:nvSpPr>
        <p:spPr>
          <a:ln/>
        </p:spPr>
      </p:sp>
      <p:sp>
        <p:nvSpPr>
          <p:cNvPr id="1126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000">
                <a:solidFill>
                  <a:schemeClr val="bg1"/>
                </a:solidFill>
                <a:latin typeface="Times New Roman" charset="0"/>
                <a:ea typeface="MS PGothic" charset="0"/>
              </a:rPr>
              <a:t>Okay before you start this module by hitting the play button for the next video let me suggest …….</a:t>
            </a:r>
          </a:p>
          <a:p>
            <a:endParaRPr lang="en-US" sz="1000">
              <a:solidFill>
                <a:schemeClr val="bg1"/>
              </a:solidFill>
              <a:latin typeface="Times New Roman" charset="0"/>
              <a:ea typeface="MS PGothic" charset="0"/>
            </a:endParaRPr>
          </a:p>
          <a:p>
            <a:r>
              <a:rPr lang="en-US" sz="1000">
                <a:solidFill>
                  <a:schemeClr val="bg1"/>
                </a:solidFill>
                <a:latin typeface="Times New Roman" charset="0"/>
                <a:ea typeface="MS PGothic" charset="0"/>
              </a:rPr>
              <a:t>Pre-reads Include Course packs from McGraw-Hill and the Harvard Business School; website links for Free Supporting Content; and Selected YOUTUBE Videos. See Course website for specifics.</a:t>
            </a:r>
          </a:p>
          <a:p>
            <a:endParaRPr lang="en-US" sz="1000">
              <a:solidFill>
                <a:schemeClr val="bg1"/>
              </a:solidFill>
              <a:latin typeface="Times New Roman" charset="0"/>
              <a:ea typeface="MS PGothic" charset="0"/>
            </a:endParaRPr>
          </a:p>
          <a:p>
            <a:r>
              <a:rPr lang="en-US" sz="1000">
                <a:solidFill>
                  <a:schemeClr val="bg1"/>
                </a:solidFill>
                <a:latin typeface="Times New Roman" charset="0"/>
                <a:ea typeface="MS PGothic" charset="0"/>
              </a:rPr>
              <a:t>Leverage but expand your current network of relationships around the organization to learn more about other parts of the business function. Hopefully you have started doing this concurrent with the Financial and Managerial Accounting, Financial Management, and Marketing topics. Get to the point where you understand strategies pursued by these different functional areas and how they interrelate with manufacturing and production.</a:t>
            </a:r>
          </a:p>
          <a:p>
            <a:endParaRPr lang="en-US" sz="1000">
              <a:solidFill>
                <a:schemeClr val="bg1"/>
              </a:solidFill>
              <a:latin typeface="Times New Roman" charset="0"/>
              <a:ea typeface="MS PGothic" charset="0"/>
            </a:endParaRPr>
          </a:p>
          <a:p>
            <a:r>
              <a:rPr lang="en-US" sz="1000">
                <a:solidFill>
                  <a:schemeClr val="bg1"/>
                </a:solidFill>
                <a:latin typeface="Times New Roman" charset="0"/>
                <a:ea typeface="MS PGothic" charset="0"/>
              </a:rPr>
              <a:t>Share your experiences with you class mates …….</a:t>
            </a:r>
          </a:p>
          <a:p>
            <a:endParaRPr lang="en-US">
              <a:solidFill>
                <a:schemeClr val="bg1"/>
              </a:solidFill>
              <a:latin typeface="Times New Roman" charset="0"/>
              <a:ea typeface="MS PGothic" charset="0"/>
            </a:endParaRPr>
          </a:p>
        </p:txBody>
      </p:sp>
      <p:sp>
        <p:nvSpPr>
          <p:cNvPr id="11267"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fld id="{CD6D4701-BBE3-644C-B7C4-796FF9676AF3}" type="slidenum">
              <a:rPr lang="en-US" sz="1200"/>
              <a:pPr/>
              <a:t>4</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a:ln/>
        </p:spPr>
      </p:sp>
      <p:sp>
        <p:nvSpPr>
          <p:cNvPr id="1331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900" dirty="0">
                <a:solidFill>
                  <a:schemeClr val="bg1"/>
                </a:solidFill>
                <a:latin typeface="Times New Roman" charset="0"/>
                <a:ea typeface="MS PGothic" charset="0"/>
              </a:rPr>
              <a:t>Use the medical analogy here</a:t>
            </a:r>
          </a:p>
          <a:p>
            <a:endParaRPr lang="en-US" sz="900" dirty="0">
              <a:solidFill>
                <a:schemeClr val="bg1"/>
              </a:solidFill>
              <a:latin typeface="Times New Roman" charset="0"/>
              <a:ea typeface="MS PGothic" charset="0"/>
            </a:endParaRPr>
          </a:p>
          <a:p>
            <a:r>
              <a:rPr lang="en-US" sz="900" dirty="0">
                <a:solidFill>
                  <a:schemeClr val="bg1"/>
                </a:solidFill>
                <a:latin typeface="Times New Roman" charset="0"/>
                <a:ea typeface="MS PGothic" charset="0"/>
              </a:rPr>
              <a:t>Processes and tools are very helpful but what’s important are the knowledge, skills, and abilities of the strategist. So how do you become a good strategist? </a:t>
            </a:r>
          </a:p>
          <a:p>
            <a:endParaRPr lang="en-US" sz="900" dirty="0">
              <a:solidFill>
                <a:schemeClr val="bg1"/>
              </a:solidFill>
              <a:latin typeface="Times New Roman" charset="0"/>
              <a:ea typeface="MS PGothic" charset="0"/>
            </a:endParaRPr>
          </a:p>
          <a:p>
            <a:r>
              <a:rPr lang="en-US" sz="900" dirty="0">
                <a:solidFill>
                  <a:schemeClr val="bg1"/>
                </a:solidFill>
                <a:latin typeface="Times New Roman" charset="0"/>
                <a:ea typeface="MS PGothic" charset="0"/>
              </a:rPr>
              <a:t>First Become a student of your industry, then ultimately a though leader in your firm</a:t>
            </a:r>
          </a:p>
          <a:p>
            <a:endParaRPr lang="en-US" sz="900" dirty="0">
              <a:solidFill>
                <a:schemeClr val="bg1"/>
              </a:solidFill>
              <a:latin typeface="Times New Roman" charset="0"/>
              <a:ea typeface="MS PGothic" charset="0"/>
            </a:endParaRPr>
          </a:p>
          <a:p>
            <a:r>
              <a:rPr lang="en-US" sz="900" dirty="0">
                <a:solidFill>
                  <a:schemeClr val="bg1"/>
                </a:solidFill>
                <a:latin typeface="Times New Roman" charset="0"/>
                <a:ea typeface="MS PGothic" charset="0"/>
              </a:rPr>
              <a:t>Understand 1) who are the key players, 2) what are they good at, 3) what do customers want and value and how are these needs met, 4) who has competitive advantage and why, 5) what current strategies and business models appear to be winning, and 6) what solutions are likely to be on the horizon.</a:t>
            </a:r>
          </a:p>
          <a:p>
            <a:endParaRPr lang="en-US" sz="900" dirty="0">
              <a:solidFill>
                <a:schemeClr val="bg1"/>
              </a:solidFill>
              <a:latin typeface="Times New Roman" charset="0"/>
              <a:ea typeface="MS PGothic" charset="0"/>
            </a:endParaRPr>
          </a:p>
          <a:p>
            <a:r>
              <a:rPr lang="en-US" dirty="0">
                <a:latin typeface="Times New Roman" charset="0"/>
                <a:ea typeface="MS PGothic" charset="0"/>
              </a:rPr>
              <a:t>"... By investing time and energy to reflect on the situations and decisions that face you; by finding ways to connect ideas and people that you had never linked before; and by having the courage to make choices about what you will do and what you won’t, you will greatly increase your strategic contribution..." </a:t>
            </a:r>
          </a:p>
          <a:p>
            <a:r>
              <a:rPr lang="en-US" dirty="0">
                <a:latin typeface="Times New Roman" charset="0"/>
                <a:ea typeface="MS PGothic" charset="0"/>
              </a:rPr>
              <a:t>So the keys to improving one's strategic thinking is:</a:t>
            </a:r>
          </a:p>
          <a:p>
            <a:r>
              <a:rPr lang="en-US" dirty="0">
                <a:latin typeface="Times New Roman" charset="0"/>
                <a:ea typeface="MS PGothic" charset="0"/>
              </a:rPr>
              <a:t>1) reflect on situation and decisions;</a:t>
            </a:r>
          </a:p>
          <a:p>
            <a:r>
              <a:rPr lang="en-US" dirty="0">
                <a:latin typeface="Times New Roman" charset="0"/>
                <a:ea typeface="MS PGothic" charset="0"/>
              </a:rPr>
              <a:t>2) create connections between ideas, plans and people;</a:t>
            </a:r>
          </a:p>
          <a:p>
            <a:r>
              <a:rPr lang="en-US" dirty="0">
                <a:latin typeface="Times New Roman" charset="0"/>
                <a:ea typeface="MS PGothic" charset="0"/>
              </a:rPr>
              <a:t>3) ability and willingness to make choices;</a:t>
            </a:r>
          </a:p>
          <a:p>
            <a:r>
              <a:rPr lang="en-US" dirty="0">
                <a:latin typeface="Times New Roman" charset="0"/>
                <a:ea typeface="MS PGothic" charset="0"/>
              </a:rPr>
              <a:t>Meanwhile, I like to append three more articles, with two from HBR, for your reading:</a:t>
            </a:r>
          </a:p>
          <a:p>
            <a:r>
              <a:rPr lang="en-US" dirty="0">
                <a:latin typeface="Times New Roman" charset="0"/>
                <a:ea typeface="MS PGothic" charset="0"/>
              </a:rPr>
              <a:t> </a:t>
            </a:r>
          </a:p>
          <a:p>
            <a:r>
              <a:rPr lang="en-US" dirty="0">
                <a:latin typeface="Times New Roman" charset="0"/>
                <a:ea typeface="MS PGothic" charset="0"/>
              </a:rPr>
              <a:t> </a:t>
            </a:r>
          </a:p>
          <a:p>
            <a:r>
              <a:rPr lang="en-US" dirty="0">
                <a:latin typeface="Times New Roman" charset="0"/>
                <a:ea typeface="MS PGothic" charset="0"/>
              </a:rPr>
              <a:t> Here's a simple exercise that will make a huge difference if you persist with it:</a:t>
            </a:r>
            <a:br>
              <a:rPr lang="en-US" dirty="0">
                <a:latin typeface="Times New Roman" charset="0"/>
                <a:ea typeface="MS PGothic" charset="0"/>
              </a:rPr>
            </a:br>
            <a:r>
              <a:rPr lang="en-US" dirty="0">
                <a:latin typeface="Times New Roman" charset="0"/>
                <a:ea typeface="MS PGothic" charset="0"/>
              </a:rPr>
              <a:t> </a:t>
            </a:r>
            <a:br>
              <a:rPr lang="en-US" dirty="0">
                <a:latin typeface="Times New Roman" charset="0"/>
                <a:ea typeface="MS PGothic" charset="0"/>
              </a:rPr>
            </a:br>
            <a:r>
              <a:rPr lang="en-US" dirty="0">
                <a:latin typeface="Times New Roman" charset="0"/>
                <a:ea typeface="MS PGothic" charset="0"/>
              </a:rPr>
              <a:t>Whenever you are in a cafe, dentist or other professional waiting room, or anywhere else where there are magazines to read, pick up a magazine you would </a:t>
            </a:r>
            <a:r>
              <a:rPr lang="en-US" b="1" dirty="0">
                <a:latin typeface="Times New Roman" charset="0"/>
                <a:ea typeface="MS PGothic" charset="0"/>
              </a:rPr>
              <a:t>not </a:t>
            </a:r>
            <a:r>
              <a:rPr lang="en-US" dirty="0">
                <a:latin typeface="Times New Roman" charset="0"/>
                <a:ea typeface="MS PGothic" charset="0"/>
              </a:rPr>
              <a:t>normally read!  Ideally this will be from an industry different to your own (avoid tabloids and gossip magazines).  Pick one or two articles and read them.  Do the same thing on-line.  Twice a week, search a different industry and read a couple of updates or news items.</a:t>
            </a:r>
            <a:br>
              <a:rPr lang="en-US" dirty="0">
                <a:latin typeface="Times New Roman" charset="0"/>
                <a:ea typeface="MS PGothic" charset="0"/>
              </a:rPr>
            </a:br>
            <a:r>
              <a:rPr lang="en-US" dirty="0">
                <a:latin typeface="Times New Roman" charset="0"/>
                <a:ea typeface="MS PGothic" charset="0"/>
              </a:rPr>
              <a:t> </a:t>
            </a:r>
            <a:br>
              <a:rPr lang="en-US" dirty="0">
                <a:latin typeface="Times New Roman" charset="0"/>
                <a:ea typeface="MS PGothic" charset="0"/>
              </a:rPr>
            </a:br>
            <a:r>
              <a:rPr lang="en-US" dirty="0">
                <a:latin typeface="Times New Roman" charset="0"/>
                <a:ea typeface="MS PGothic" charset="0"/>
              </a:rPr>
              <a:t>In just a short while you will be gaining a broad perspective of what is going on, what's being developed and what other's are </a:t>
            </a:r>
            <a:r>
              <a:rPr lang="en-US" dirty="0" err="1">
                <a:latin typeface="Times New Roman" charset="0"/>
                <a:ea typeface="MS PGothic" charset="0"/>
              </a:rPr>
              <a:t>focussing</a:t>
            </a:r>
            <a:r>
              <a:rPr lang="en-US" dirty="0">
                <a:latin typeface="Times New Roman" charset="0"/>
                <a:ea typeface="MS PGothic" charset="0"/>
              </a:rPr>
              <a:t> on. After reading each item, ask yourself how this information might impact your organization now or in future, and/or how you could use this idea in your own organization.  This will help you to think strategically, and also come up with 'new' ideas for your own organization and industry.</a:t>
            </a:r>
            <a:br>
              <a:rPr lang="en-US" dirty="0">
                <a:latin typeface="Times New Roman" charset="0"/>
                <a:ea typeface="MS PGothic" charset="0"/>
              </a:rPr>
            </a:br>
            <a:r>
              <a:rPr lang="en-US" dirty="0">
                <a:latin typeface="Times New Roman" charset="0"/>
                <a:ea typeface="MS PGothic" charset="0"/>
              </a:rPr>
              <a:t> </a:t>
            </a:r>
            <a:br>
              <a:rPr lang="en-US" dirty="0">
                <a:latin typeface="Times New Roman" charset="0"/>
                <a:ea typeface="MS PGothic" charset="0"/>
              </a:rPr>
            </a:br>
            <a:r>
              <a:rPr lang="en-US" dirty="0">
                <a:latin typeface="Times New Roman" charset="0"/>
                <a:ea typeface="MS PGothic" charset="0"/>
              </a:rPr>
              <a:t>There are lots of others but this one is no-cost and simple to implement.</a:t>
            </a:r>
          </a:p>
          <a:p>
            <a:r>
              <a:rPr lang="en-US" dirty="0">
                <a:latin typeface="Times New Roman" charset="0"/>
                <a:ea typeface="MS PGothic" charset="0"/>
              </a:rPr>
              <a:t> </a:t>
            </a:r>
          </a:p>
          <a:p>
            <a:endParaRPr lang="en-US" sz="900" dirty="0">
              <a:solidFill>
                <a:schemeClr val="bg1"/>
              </a:solidFill>
              <a:latin typeface="Times New Roman" charset="0"/>
              <a:ea typeface="MS PGothic" charset="0"/>
            </a:endParaRPr>
          </a:p>
        </p:txBody>
      </p:sp>
      <p:sp>
        <p:nvSpPr>
          <p:cNvPr id="1331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fld id="{0971A54B-8E2B-B94C-8008-4329DA905C52}" type="slidenum">
              <a:rPr lang="en-US" sz="1200"/>
              <a:pPr/>
              <a:t>5</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a:ln/>
        </p:spPr>
      </p:sp>
      <p:sp>
        <p:nvSpPr>
          <p:cNvPr id="1638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Times New Roman" charset="0"/>
                <a:ea typeface="MS PGothic" charset="0"/>
              </a:rPr>
              <a:t>Strategy/Superior Performance</a:t>
            </a:r>
          </a:p>
          <a:p>
            <a:endParaRPr lang="en-US">
              <a:latin typeface="Times New Roman" charset="0"/>
              <a:ea typeface="MS PGothic" charset="0"/>
            </a:endParaRPr>
          </a:p>
          <a:p>
            <a:r>
              <a:rPr lang="en-US">
                <a:latin typeface="Times New Roman" charset="0"/>
                <a:ea typeface="MS PGothic" charset="0"/>
              </a:rPr>
              <a:t>Role of management</a:t>
            </a:r>
          </a:p>
          <a:p>
            <a:endParaRPr lang="en-US">
              <a:latin typeface="Times New Roman" charset="0"/>
              <a:ea typeface="MS PGothic" charset="0"/>
            </a:endParaRPr>
          </a:p>
          <a:p>
            <a:r>
              <a:rPr lang="en-US">
                <a:latin typeface="Times New Roman" charset="0"/>
                <a:ea typeface="MS PGothic" charset="0"/>
              </a:rPr>
              <a:t>Business Models</a:t>
            </a:r>
          </a:p>
          <a:p>
            <a:endParaRPr lang="en-US">
              <a:latin typeface="Times New Roman" charset="0"/>
              <a:ea typeface="MS PGothic" charset="0"/>
            </a:endParaRPr>
          </a:p>
          <a:p>
            <a:r>
              <a:rPr lang="en-US">
                <a:latin typeface="Times New Roman" charset="0"/>
                <a:ea typeface="MS PGothic" charset="0"/>
              </a:rPr>
              <a:t>Close with </a:t>
            </a:r>
          </a:p>
          <a:p>
            <a:endParaRPr lang="en-US">
              <a:latin typeface="Times New Roman" charset="0"/>
              <a:ea typeface="MS PGothic" charset="0"/>
            </a:endParaRPr>
          </a:p>
          <a:p>
            <a:endParaRPr lang="en-US">
              <a:latin typeface="Times New Roman" charset="0"/>
              <a:ea typeface="MS PGothic" charset="0"/>
            </a:endParaRPr>
          </a:p>
        </p:txBody>
      </p:sp>
      <p:sp>
        <p:nvSpPr>
          <p:cNvPr id="16387"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fld id="{97B4AFB8-8AF6-8A42-8D9E-2C4063C445F6}" type="slidenum">
              <a:rPr lang="en-US" sz="1200"/>
              <a:pPr/>
              <a:t>7</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a:ln/>
        </p:spPr>
      </p:sp>
      <p:sp>
        <p:nvSpPr>
          <p:cNvPr id="1843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Times New Roman" charset="0"/>
                <a:ea typeface="MS PGothic" charset="0"/>
              </a:rPr>
              <a:t>5 Topics</a:t>
            </a:r>
          </a:p>
          <a:p>
            <a:endParaRPr lang="en-US">
              <a:latin typeface="Times New Roman" charset="0"/>
              <a:ea typeface="MS PGothic" charset="0"/>
            </a:endParaRPr>
          </a:p>
          <a:p>
            <a:r>
              <a:rPr lang="en-US">
                <a:latin typeface="Times New Roman" charset="0"/>
                <a:ea typeface="MS PGothic" charset="0"/>
              </a:rPr>
              <a:t>So Let begin with</a:t>
            </a:r>
          </a:p>
        </p:txBody>
      </p:sp>
      <p:sp>
        <p:nvSpPr>
          <p:cNvPr id="1843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fld id="{6F3EE070-90B3-F146-B1F3-74A6743C4272}" type="slidenum">
              <a:rPr lang="en-US" sz="1200"/>
              <a:pPr/>
              <a:t>8</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fld id="{CF3F5F65-8F91-844D-86D0-1297B9D36E81}" type="slidenum">
              <a:rPr lang="en-US" sz="1200"/>
              <a:pPr/>
              <a:t>9</a:t>
            </a:fld>
            <a:endParaRPr lang="en-US" sz="1200"/>
          </a:p>
        </p:txBody>
      </p:sp>
      <p:sp>
        <p:nvSpPr>
          <p:cNvPr id="20482" name="Rectangle 2"/>
          <p:cNvSpPr>
            <a:spLocks noGrp="1" noRot="1" noChangeAspect="1" noChangeArrowheads="1" noTextEdit="1"/>
          </p:cNvSpPr>
          <p:nvPr>
            <p:ph type="sldImg"/>
          </p:nvPr>
        </p:nvSpPr>
        <p:spPr>
          <a:xfrm>
            <a:off x="1539875" y="639763"/>
            <a:ext cx="3778250" cy="2362200"/>
          </a:xfrm>
          <a:ln/>
        </p:spPr>
      </p:sp>
      <p:sp>
        <p:nvSpPr>
          <p:cNvPr id="20483" name="Rectangle 3"/>
          <p:cNvSpPr>
            <a:spLocks noGrp="1" noChangeArrowheads="1"/>
          </p:cNvSpPr>
          <p:nvPr>
            <p:ph type="body" idx="1"/>
          </p:nvPr>
        </p:nvSpPr>
        <p:spPr>
          <a:xfrm>
            <a:off x="533400" y="3154363"/>
            <a:ext cx="5791200" cy="544036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i="1" dirty="0">
                <a:solidFill>
                  <a:schemeClr val="bg1"/>
                </a:solidFill>
                <a:latin typeface="Times New Roman" charset="0"/>
                <a:ea typeface="MS PGothic" charset="0"/>
              </a:rPr>
              <a:t>Planning</a:t>
            </a:r>
            <a:r>
              <a:rPr lang="en-US" dirty="0">
                <a:solidFill>
                  <a:schemeClr val="bg1"/>
                </a:solidFill>
                <a:latin typeface="Times New Roman" charset="0"/>
                <a:ea typeface="MS PGothic" charset="0"/>
              </a:rPr>
              <a:t> is defining organizational goals, establishing a strategy for reaching those goals, and developing a comprehensive hierarchy of plans to integrate and coordinate activities. It can be either formal or informal, depending on the time frame and amount of documentation</a:t>
            </a:r>
          </a:p>
          <a:p>
            <a:pPr eaLnBrk="1" hangingPunct="1"/>
            <a:endParaRPr lang="en-US" dirty="0">
              <a:solidFill>
                <a:schemeClr val="bg1"/>
              </a:solidFill>
              <a:latin typeface="Times New Roman" charset="0"/>
              <a:ea typeface="MS PGothic" charset="0"/>
            </a:endParaRPr>
          </a:p>
          <a:p>
            <a:pPr eaLnBrk="1" hangingPunct="1"/>
            <a:r>
              <a:rPr lang="en-US" i="1" dirty="0">
                <a:latin typeface="Times New Roman" charset="0"/>
                <a:ea typeface="MS PGothic" charset="0"/>
              </a:rPr>
              <a:t>General and industrial administration</a:t>
            </a:r>
          </a:p>
          <a:p>
            <a:pPr eaLnBrk="1" hangingPunct="1"/>
            <a:endParaRPr lang="en-US" i="1" dirty="0">
              <a:solidFill>
                <a:schemeClr val="bg1"/>
              </a:solidFill>
              <a:latin typeface="Times New Roman" charset="0"/>
              <a:ea typeface="MS PGothic" charset="0"/>
            </a:endParaRPr>
          </a:p>
          <a:p>
            <a:pPr eaLnBrk="1" hangingPunct="1"/>
            <a:r>
              <a:rPr lang="en-US" i="1" dirty="0">
                <a:solidFill>
                  <a:schemeClr val="bg1"/>
                </a:solidFill>
                <a:latin typeface="Times New Roman" charset="0"/>
                <a:ea typeface="MS PGothic" charset="0"/>
              </a:rPr>
              <a:t>5 Functions of Management by Henri Fayol</a:t>
            </a:r>
          </a:p>
          <a:p>
            <a:pPr eaLnBrk="1" hangingPunct="1"/>
            <a:r>
              <a:rPr lang="en-US" sz="1200" b="1" i="0" kern="1200" dirty="0">
                <a:solidFill>
                  <a:schemeClr val="tx1"/>
                </a:solidFill>
                <a:effectLst/>
                <a:latin typeface="Times New Roman" pitchFamily="-108" charset="0"/>
                <a:ea typeface="MS PGothic" pitchFamily="34" charset="-128"/>
                <a:cs typeface="MS PGothic" charset="0"/>
              </a:rPr>
              <a:t>Planning</a:t>
            </a:r>
            <a:endParaRPr lang="en-US" sz="1200" b="0" i="0" kern="1200" dirty="0">
              <a:solidFill>
                <a:schemeClr val="tx1"/>
              </a:solidFill>
              <a:effectLst/>
              <a:latin typeface="Times New Roman" pitchFamily="-108" charset="0"/>
              <a:ea typeface="MS PGothic" pitchFamily="34" charset="-128"/>
              <a:cs typeface="MS PGothic" charset="0"/>
            </a:endParaRPr>
          </a:p>
          <a:p>
            <a:pPr fontAlgn="base"/>
            <a:r>
              <a:rPr lang="en-US" sz="1200" b="0" i="0" kern="1200" dirty="0">
                <a:solidFill>
                  <a:schemeClr val="tx1"/>
                </a:solidFill>
                <a:effectLst/>
                <a:latin typeface="Times New Roman" pitchFamily="-108" charset="0"/>
                <a:ea typeface="MS PGothic" pitchFamily="34" charset="-128"/>
                <a:cs typeface="MS PGothic" charset="0"/>
              </a:rPr>
              <a:t>Managers must plan for future conditions, develop strategic objectives and secure the achievement of future goals. Therefore, managers must evaluate future contingencies affecting the organization, and shape the future operational and strategic landscape of the company.</a:t>
            </a:r>
          </a:p>
          <a:p>
            <a:pPr fontAlgn="base"/>
            <a:r>
              <a:rPr lang="en-US" sz="1200" b="1" i="0" kern="1200" dirty="0">
                <a:solidFill>
                  <a:schemeClr val="tx1"/>
                </a:solidFill>
                <a:effectLst/>
                <a:latin typeface="Times New Roman" pitchFamily="-108" charset="0"/>
                <a:ea typeface="MS PGothic" pitchFamily="34" charset="-128"/>
                <a:cs typeface="MS PGothic" charset="0"/>
              </a:rPr>
              <a:t>Organizing</a:t>
            </a:r>
            <a:endParaRPr lang="en-US" sz="1200" b="0" i="0" kern="1200" dirty="0">
              <a:solidFill>
                <a:schemeClr val="tx1"/>
              </a:solidFill>
              <a:effectLst/>
              <a:latin typeface="Times New Roman" pitchFamily="-108" charset="0"/>
              <a:ea typeface="MS PGothic" pitchFamily="34" charset="-128"/>
              <a:cs typeface="MS PGothic" charset="0"/>
            </a:endParaRPr>
          </a:p>
          <a:p>
            <a:pPr fontAlgn="base"/>
            <a:r>
              <a:rPr lang="en-US" sz="1200" b="0" i="0" kern="1200" dirty="0">
                <a:solidFill>
                  <a:schemeClr val="tx1"/>
                </a:solidFill>
                <a:effectLst/>
                <a:latin typeface="Times New Roman" pitchFamily="-108" charset="0"/>
                <a:ea typeface="MS PGothic" pitchFamily="34" charset="-128"/>
                <a:cs typeface="MS PGothic" charset="0"/>
              </a:rPr>
              <a:t>Managers must organize the workforce in an efficient manner and structure and align the activities of the organization. Managers must also train and recruit the right people for the job, and always secure a sufficiently skilled and educated workforce.</a:t>
            </a:r>
          </a:p>
          <a:p>
            <a:pPr fontAlgn="base"/>
            <a:r>
              <a:rPr lang="en-US" sz="1200" b="1" i="0" kern="1200" dirty="0">
                <a:solidFill>
                  <a:schemeClr val="tx1"/>
                </a:solidFill>
                <a:effectLst/>
                <a:latin typeface="Times New Roman" pitchFamily="-108" charset="0"/>
                <a:ea typeface="MS PGothic" pitchFamily="34" charset="-128"/>
                <a:cs typeface="MS PGothic" charset="0"/>
              </a:rPr>
              <a:t>Commanding</a:t>
            </a:r>
            <a:endParaRPr lang="en-US" sz="1200" b="0" i="0" kern="1200" dirty="0">
              <a:solidFill>
                <a:schemeClr val="tx1"/>
              </a:solidFill>
              <a:effectLst/>
              <a:latin typeface="Times New Roman" pitchFamily="-108" charset="0"/>
              <a:ea typeface="MS PGothic" pitchFamily="34" charset="-128"/>
              <a:cs typeface="MS PGothic" charset="0"/>
            </a:endParaRPr>
          </a:p>
          <a:p>
            <a:pPr fontAlgn="base"/>
            <a:r>
              <a:rPr lang="en-US" sz="1200" b="0" i="0" kern="1200" dirty="0">
                <a:solidFill>
                  <a:schemeClr val="tx1"/>
                </a:solidFill>
                <a:effectLst/>
                <a:latin typeface="Times New Roman" pitchFamily="-108" charset="0"/>
                <a:ea typeface="MS PGothic" pitchFamily="34" charset="-128"/>
                <a:cs typeface="MS PGothic" charset="0"/>
              </a:rPr>
              <a:t>Managers must supervise subordinates in their daily work, and inspire them to achieve company goals. Likewise it is the responsibility of managers to communicate company goals and policies to subordinates. The commanding of subordinates should always be consistent with company policies, and every manager should treat subordinates in line with the standards of the company.</a:t>
            </a:r>
          </a:p>
          <a:p>
            <a:pPr fontAlgn="base"/>
            <a:r>
              <a:rPr lang="en-US" sz="1200" b="1" i="0" kern="1200" dirty="0">
                <a:solidFill>
                  <a:schemeClr val="tx1"/>
                </a:solidFill>
                <a:effectLst/>
                <a:latin typeface="Times New Roman" pitchFamily="-108" charset="0"/>
                <a:ea typeface="MS PGothic" pitchFamily="34" charset="-128"/>
                <a:cs typeface="MS PGothic" charset="0"/>
              </a:rPr>
              <a:t>Coordinating</a:t>
            </a:r>
            <a:endParaRPr lang="en-US" sz="1200" b="0" i="0" kern="1200" dirty="0">
              <a:solidFill>
                <a:schemeClr val="tx1"/>
              </a:solidFill>
              <a:effectLst/>
              <a:latin typeface="Times New Roman" pitchFamily="-108" charset="0"/>
              <a:ea typeface="MS PGothic" pitchFamily="34" charset="-128"/>
              <a:cs typeface="MS PGothic" charset="0"/>
            </a:endParaRPr>
          </a:p>
          <a:p>
            <a:pPr fontAlgn="base"/>
            <a:r>
              <a:rPr lang="en-US" sz="1200" b="0" i="0" kern="1200" dirty="0">
                <a:solidFill>
                  <a:schemeClr val="tx1"/>
                </a:solidFill>
                <a:effectLst/>
                <a:latin typeface="Times New Roman" pitchFamily="-108" charset="0"/>
                <a:ea typeface="MS PGothic" pitchFamily="34" charset="-128"/>
                <a:cs typeface="MS PGothic" charset="0"/>
              </a:rPr>
              <a:t>Managers must harmonize the procedures and activities performed by the company, meaning that every activity of each organizational unit should complement and enrich the work of another.</a:t>
            </a:r>
          </a:p>
          <a:p>
            <a:pPr fontAlgn="base"/>
            <a:r>
              <a:rPr lang="en-US" sz="1200" b="1" i="0" kern="1200" dirty="0">
                <a:solidFill>
                  <a:schemeClr val="tx1"/>
                </a:solidFill>
                <a:effectLst/>
                <a:latin typeface="Times New Roman" pitchFamily="-108" charset="0"/>
                <a:ea typeface="MS PGothic" pitchFamily="34" charset="-128"/>
                <a:cs typeface="MS PGothic" charset="0"/>
              </a:rPr>
              <a:t>Controlling</a:t>
            </a:r>
            <a:endParaRPr lang="en-US" sz="1200" b="0" i="0" kern="1200" dirty="0">
              <a:solidFill>
                <a:schemeClr val="tx1"/>
              </a:solidFill>
              <a:effectLst/>
              <a:latin typeface="Times New Roman" pitchFamily="-108" charset="0"/>
              <a:ea typeface="MS PGothic" pitchFamily="34" charset="-128"/>
              <a:cs typeface="MS PGothic" charset="0"/>
            </a:endParaRPr>
          </a:p>
          <a:p>
            <a:pPr fontAlgn="base"/>
            <a:r>
              <a:rPr lang="en-US" sz="1200" b="0" i="0" kern="1200" dirty="0">
                <a:solidFill>
                  <a:schemeClr val="tx1"/>
                </a:solidFill>
                <a:effectLst/>
                <a:latin typeface="Times New Roman" pitchFamily="-108" charset="0"/>
                <a:ea typeface="MS PGothic" pitchFamily="34" charset="-128"/>
                <a:cs typeface="MS PGothic" charset="0"/>
              </a:rPr>
              <a:t>Managers must control that company activities are in line with general company policies and objectives. It is also the responsibility of the manager to observe and report deviations from plans and objectives, and to make initiatives to correct potential deviations.</a:t>
            </a:r>
          </a:p>
          <a:p>
            <a:pPr eaLnBrk="1" hangingPunct="1"/>
            <a:endParaRPr lang="en-US" dirty="0">
              <a:solidFill>
                <a:schemeClr val="bg1"/>
              </a:solidFill>
              <a:latin typeface="Times New Roman" charset="0"/>
              <a:ea typeface="MS PGothic" charset="0"/>
            </a:endParaRPr>
          </a:p>
          <a:p>
            <a:pPr eaLnBrk="1" hangingPunct="1"/>
            <a:endParaRPr lang="en-US" dirty="0">
              <a:solidFill>
                <a:schemeClr val="bg1"/>
              </a:solidFill>
              <a:latin typeface="Times New Roman" charset="0"/>
              <a:ea typeface="MS PGothic" charset="0"/>
            </a:endParaRPr>
          </a:p>
          <a:p>
            <a:pPr eaLnBrk="1" hangingPunct="1"/>
            <a:endParaRPr lang="en-US" b="1" dirty="0">
              <a:solidFill>
                <a:schemeClr val="bg1"/>
              </a:solidFill>
              <a:latin typeface="Times New Roman" charset="0"/>
              <a:ea typeface="MS PGothic"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a:ln/>
        </p:spPr>
      </p:sp>
      <p:sp>
        <p:nvSpPr>
          <p:cNvPr id="2253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a typeface="MS PGothic" charset="0"/>
            </a:endParaRPr>
          </a:p>
        </p:txBody>
      </p:sp>
      <p:sp>
        <p:nvSpPr>
          <p:cNvPr id="22531"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fld id="{274BB275-7D3A-7343-B251-99FC6331AA12}" type="slidenum">
              <a:rPr lang="en-US" sz="1200"/>
              <a:pPr/>
              <a:t>10</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a:ln/>
        </p:spPr>
      </p:sp>
      <p:sp>
        <p:nvSpPr>
          <p:cNvPr id="24578"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a:lnSpc>
                <a:spcPct val="80000"/>
              </a:lnSpc>
            </a:pPr>
            <a:r>
              <a:rPr lang="en-US" dirty="0">
                <a:solidFill>
                  <a:schemeClr val="bg1"/>
                </a:solidFill>
                <a:latin typeface="Calibri" charset="0"/>
                <a:ea typeface="MS PGothic" charset="0"/>
              </a:rPr>
              <a:t>Organizational level impacts the type and the scope of plans prepared at that level.</a:t>
            </a:r>
          </a:p>
          <a:p>
            <a:pPr>
              <a:lnSpc>
                <a:spcPct val="80000"/>
              </a:lnSpc>
            </a:pPr>
            <a:endParaRPr lang="en-US" dirty="0">
              <a:solidFill>
                <a:schemeClr val="bg1"/>
              </a:solidFill>
              <a:latin typeface="Calibri" charset="0"/>
              <a:ea typeface="MS PGothic" charset="0"/>
            </a:endParaRPr>
          </a:p>
          <a:p>
            <a:pPr>
              <a:lnSpc>
                <a:spcPct val="80000"/>
              </a:lnSpc>
            </a:pPr>
            <a:r>
              <a:rPr lang="en-US" dirty="0">
                <a:solidFill>
                  <a:schemeClr val="bg1"/>
                </a:solidFill>
                <a:latin typeface="Calibri" charset="0"/>
                <a:ea typeface="MS PGothic" charset="0"/>
              </a:rPr>
              <a:t>Environmental uncertainty impacts the planning methods, planning horizon,</a:t>
            </a:r>
          </a:p>
          <a:p>
            <a:pPr>
              <a:lnSpc>
                <a:spcPct val="80000"/>
              </a:lnSpc>
            </a:pPr>
            <a:r>
              <a:rPr lang="en-US" dirty="0">
                <a:solidFill>
                  <a:schemeClr val="bg1"/>
                </a:solidFill>
                <a:latin typeface="Calibri" charset="0"/>
                <a:ea typeface="MS PGothic" charset="0"/>
              </a:rPr>
              <a:t>and the specificity of the goals being set.</a:t>
            </a:r>
          </a:p>
          <a:p>
            <a:pPr>
              <a:lnSpc>
                <a:spcPct val="80000"/>
              </a:lnSpc>
            </a:pPr>
            <a:endParaRPr lang="en-US" dirty="0">
              <a:solidFill>
                <a:schemeClr val="bg1"/>
              </a:solidFill>
              <a:latin typeface="Calibri" charset="0"/>
              <a:ea typeface="MS PGothic" charset="0"/>
            </a:endParaRPr>
          </a:p>
          <a:p>
            <a:pPr>
              <a:lnSpc>
                <a:spcPct val="80000"/>
              </a:lnSpc>
            </a:pPr>
            <a:r>
              <a:rPr lang="en-US" dirty="0">
                <a:solidFill>
                  <a:schemeClr val="bg1"/>
                </a:solidFill>
                <a:latin typeface="Calibri" charset="0"/>
                <a:ea typeface="MS PGothic" charset="0"/>
              </a:rPr>
              <a:t>And the length of future commitments also impacts the planning horizon.</a:t>
            </a:r>
          </a:p>
        </p:txBody>
      </p:sp>
      <p:sp>
        <p:nvSpPr>
          <p:cNvPr id="24579"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fld id="{FC47CD8B-E216-364A-9F28-9DD00A447D56}" type="slidenum">
              <a:rPr lang="en-US" sz="1200"/>
              <a:pPr/>
              <a:t>11</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8"/>
            <a:ext cx="7772400" cy="1225021"/>
          </a:xfrm>
        </p:spPr>
        <p:txBody>
          <a:bodyPr/>
          <a:lstStyle/>
          <a:p>
            <a:r>
              <a:rPr lang="en-US"/>
              <a:t>Click to edit Master title style</a:t>
            </a:r>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152387709"/>
      </p:ext>
    </p:extLst>
  </p:cSld>
  <p:clrMapOvr>
    <a:masterClrMapping/>
  </p:clrMapOvr>
  <p:transition>
    <p:check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1792288"/>
      </p:ext>
    </p:extLst>
  </p:cSld>
  <p:clrMapOvr>
    <a:masterClrMapping/>
  </p:clrMapOvr>
  <p:transition>
    <p:check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127000"/>
            <a:ext cx="2076450" cy="43815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27000"/>
            <a:ext cx="6076950" cy="4381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3665057"/>
      </p:ext>
    </p:extLst>
  </p:cSld>
  <p:clrMapOvr>
    <a:masterClrMapping/>
  </p:clrMapOvr>
  <p:transition>
    <p:check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4175843"/>
      </p:ext>
    </p:extLst>
  </p:cSld>
  <p:clrMapOvr>
    <a:masterClrMapping/>
  </p:clrMapOvr>
  <p:transition>
    <p:check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9"/>
            <a:ext cx="7772400" cy="1135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00958221"/>
      </p:ext>
    </p:extLst>
  </p:cSld>
  <p:clrMapOvr>
    <a:masterClrMapping/>
  </p:clrMapOvr>
  <p:transition>
    <p:check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079500"/>
            <a:ext cx="3810000"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79500"/>
            <a:ext cx="3810000"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028681"/>
      </p:ext>
    </p:extLst>
  </p:cSld>
  <p:clrMapOvr>
    <a:masterClrMapping/>
  </p:clrMapOvr>
  <p:transition>
    <p:check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3"/>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2" y="1279263"/>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2"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0794792"/>
      </p:ext>
    </p:extLst>
  </p:cSld>
  <p:clrMapOvr>
    <a:masterClrMapping/>
  </p:clrMapOvr>
  <p:transition>
    <p:check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0660793"/>
      </p:ext>
    </p:extLst>
  </p:cSld>
  <p:clrMapOvr>
    <a:masterClrMapping/>
  </p:clrMapOvr>
  <p:transition>
    <p:check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844481"/>
      </p:ext>
    </p:extLst>
  </p:cSld>
  <p:clrMapOvr>
    <a:masterClrMapping/>
  </p:clrMapOvr>
  <p:transition>
    <p:check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227543"/>
            <a:ext cx="3008313" cy="9683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7"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10911447"/>
      </p:ext>
    </p:extLst>
  </p:cSld>
  <p:clrMapOvr>
    <a:masterClrMapping/>
  </p:clrMapOvr>
  <p:transition>
    <p:check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73857063"/>
      </p:ext>
    </p:extLst>
  </p:cSld>
  <p:clrMapOvr>
    <a:masterClrMapping/>
  </p:clrMapOvr>
  <p:transition>
    <p:check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0" y="0"/>
            <a:ext cx="9144000" cy="571500"/>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27" name="Rectangle 2"/>
          <p:cNvSpPr>
            <a:spLocks noGrp="1" noChangeArrowheads="1"/>
          </p:cNvSpPr>
          <p:nvPr>
            <p:ph type="title"/>
          </p:nvPr>
        </p:nvSpPr>
        <p:spPr bwMode="auto">
          <a:xfrm>
            <a:off x="457200" y="63500"/>
            <a:ext cx="5943600" cy="50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Rectangle 3"/>
          <p:cNvSpPr>
            <a:spLocks noGrp="1" noChangeArrowheads="1"/>
          </p:cNvSpPr>
          <p:nvPr>
            <p:ph type="body" idx="1"/>
          </p:nvPr>
        </p:nvSpPr>
        <p:spPr bwMode="auto">
          <a:xfrm>
            <a:off x="762000" y="1651000"/>
            <a:ext cx="5105400" cy="3429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pic>
        <p:nvPicPr>
          <p:cNvPr id="6" name="Picture 5" descr="MGT6754_PP_template_image.jpg"/>
          <p:cNvPicPr>
            <a:picLocks noChangeAspect="1"/>
          </p:cNvPicPr>
          <p:nvPr userDrawn="1"/>
        </p:nvPicPr>
        <p:blipFill rotWithShape="1">
          <a:blip r:embed="rId13">
            <a:extLst>
              <a:ext uri="{28A0092B-C50C-407E-A947-70E740481C1C}">
                <a14:useLocalDpi xmlns:a14="http://schemas.microsoft.com/office/drawing/2010/main" val="0"/>
              </a:ext>
            </a:extLst>
          </a:blip>
          <a:srcRect b="63081"/>
          <a:stretch/>
        </p:blipFill>
        <p:spPr>
          <a:xfrm>
            <a:off x="0" y="0"/>
            <a:ext cx="9144000" cy="189895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hecker/>
  </p:transition>
  <p:txStyles>
    <p:titleStyle>
      <a:lvl1pPr algn="l" rtl="0" eaLnBrk="0" fontAlgn="base" hangingPunct="0">
        <a:spcBef>
          <a:spcPct val="0"/>
        </a:spcBef>
        <a:spcAft>
          <a:spcPct val="0"/>
        </a:spcAft>
        <a:defRPr sz="3200">
          <a:solidFill>
            <a:schemeClr val="tx2"/>
          </a:solidFill>
          <a:latin typeface="Calibri"/>
          <a:ea typeface="MS PGothic" pitchFamily="34" charset="-128"/>
          <a:cs typeface="Calibri"/>
        </a:defRPr>
      </a:lvl1pPr>
      <a:lvl2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2pPr>
      <a:lvl3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3pPr>
      <a:lvl4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4pPr>
      <a:lvl5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5pPr>
      <a:lvl6pPr marL="457200" algn="ctr" rtl="0" fontAlgn="base">
        <a:spcBef>
          <a:spcPct val="0"/>
        </a:spcBef>
        <a:spcAft>
          <a:spcPct val="0"/>
        </a:spcAft>
        <a:defRPr sz="2800">
          <a:solidFill>
            <a:schemeClr val="tx2"/>
          </a:solidFill>
          <a:latin typeface="Times New Roman" pitchFamily="-108" charset="0"/>
        </a:defRPr>
      </a:lvl6pPr>
      <a:lvl7pPr marL="914400" algn="ctr" rtl="0" fontAlgn="base">
        <a:spcBef>
          <a:spcPct val="0"/>
        </a:spcBef>
        <a:spcAft>
          <a:spcPct val="0"/>
        </a:spcAft>
        <a:defRPr sz="2800">
          <a:solidFill>
            <a:schemeClr val="tx2"/>
          </a:solidFill>
          <a:latin typeface="Times New Roman" pitchFamily="-108" charset="0"/>
        </a:defRPr>
      </a:lvl7pPr>
      <a:lvl8pPr marL="1371600" algn="ctr" rtl="0" fontAlgn="base">
        <a:spcBef>
          <a:spcPct val="0"/>
        </a:spcBef>
        <a:spcAft>
          <a:spcPct val="0"/>
        </a:spcAft>
        <a:defRPr sz="2800">
          <a:solidFill>
            <a:schemeClr val="tx2"/>
          </a:solidFill>
          <a:latin typeface="Times New Roman" pitchFamily="-108" charset="0"/>
        </a:defRPr>
      </a:lvl8pPr>
      <a:lvl9pPr marL="1828800" algn="ctr" rtl="0" fontAlgn="base">
        <a:spcBef>
          <a:spcPct val="0"/>
        </a:spcBef>
        <a:spcAft>
          <a:spcPct val="0"/>
        </a:spcAft>
        <a:defRPr sz="2800">
          <a:solidFill>
            <a:schemeClr val="tx2"/>
          </a:solidFill>
          <a:latin typeface="Times New Roman" pitchFamily="-108" charset="0"/>
        </a:defRPr>
      </a:lvl9pPr>
    </p:titleStyle>
    <p:bodyStyle>
      <a:lvl1pPr marL="342900" indent="-342900" algn="l" rtl="0" eaLnBrk="0" fontAlgn="base" hangingPunct="0">
        <a:spcBef>
          <a:spcPct val="20000"/>
        </a:spcBef>
        <a:spcAft>
          <a:spcPct val="0"/>
        </a:spcAft>
        <a:buChar char="•"/>
        <a:defRPr sz="2800">
          <a:solidFill>
            <a:schemeClr val="tx1"/>
          </a:solidFill>
          <a:latin typeface="Calibri"/>
          <a:ea typeface="MS PGothic" pitchFamily="34" charset="-128"/>
          <a:cs typeface="Calibri"/>
        </a:defRPr>
      </a:lvl1pPr>
      <a:lvl2pPr marL="742950" indent="-285750" algn="l" rtl="0" eaLnBrk="0" fontAlgn="base" hangingPunct="0">
        <a:spcBef>
          <a:spcPct val="20000"/>
        </a:spcBef>
        <a:spcAft>
          <a:spcPct val="0"/>
        </a:spcAft>
        <a:buSzPct val="50000"/>
        <a:buChar char="•"/>
        <a:defRPr sz="2400">
          <a:solidFill>
            <a:schemeClr val="tx1"/>
          </a:solidFill>
          <a:latin typeface="Calibri"/>
          <a:ea typeface="MS PGothic" pitchFamily="34" charset="-128"/>
          <a:cs typeface="Calibri"/>
        </a:defRPr>
      </a:lvl2pPr>
      <a:lvl3pPr marL="9144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3pPr>
      <a:lvl4pPr marL="13716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4pPr>
      <a:lvl5pPr marL="18288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5pPr>
      <a:lvl6pPr marL="25146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6pPr>
      <a:lvl7pPr marL="29718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7pPr>
      <a:lvl8pPr marL="34290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8pPr>
      <a:lvl9pPr marL="38862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images.google.com/imgres?imgurl=http://www.physorg.com/newman/gfx/news/logo-Google.gif&amp;imgrefurl=http://pda.physorg.com/lofi-news-software-mapping-google_77435490.html&amp;h=179&amp;w=250&amp;sz=8&amp;tbnid=j9mr3IJ12N99rM:&amp;tbnh=79&amp;tbnw=111&amp;prev=/images?q=google+logo&amp;um=1&amp;start=3&amp;sa=X&amp;oi=images&amp;ct=image&amp;cd=3" TargetMode="External"/><Relationship Id="rId7"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hyperlink" Target="http://images.google.com/imgres?imgurl=http://www.superbrands-brands.com/volII/IMAGES/logo_kellogs_lrg.jpg&amp;imgrefurl=http://www.superbrands-brands.com/volII/brand_kellog.htm&amp;h=138&amp;w=400&amp;sz=58&amp;hl=en&amp;start=3&amp;um=1&amp;tbnid=ctWi9z4UoPlNzM:&amp;tbnh=43&amp;tbnw=124&amp;prev=/images?q=Kellogs+Logo&amp;svnum=10&amp;um=1&amp;hl=en&amp;rls=SUNA,SUNA:2006-14,SUNA:en" TargetMode="External"/><Relationship Id="rId4" Type="http://schemas.openxmlformats.org/officeDocument/2006/relationships/image" Target="../media/image20.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descr="title_design01_AlanFlur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6" name="TextBox 5"/>
          <p:cNvSpPr txBox="1"/>
          <p:nvPr/>
        </p:nvSpPr>
        <p:spPr>
          <a:xfrm>
            <a:off x="538124" y="2133007"/>
            <a:ext cx="5037176" cy="646331"/>
          </a:xfrm>
          <a:prstGeom prst="rect">
            <a:avLst/>
          </a:prstGeom>
          <a:noFill/>
        </p:spPr>
        <p:txBody>
          <a:bodyPr wrap="square" rtlCol="0">
            <a:spAutoFit/>
          </a:bodyPr>
          <a:lstStyle/>
          <a:p>
            <a:r>
              <a:rPr lang="en-US" sz="1800" b="1" dirty="0"/>
              <a:t>Welcome to Business Strategy and Innovation</a:t>
            </a:r>
          </a:p>
          <a:p>
            <a:pPr eaLnBrk="1" hangingPunct="1"/>
            <a:endParaRPr lang="en-US" sz="1800" b="1" dirty="0">
              <a:latin typeface="Calibri"/>
              <a:cs typeface="Calibri"/>
            </a:endParaRPr>
          </a:p>
        </p:txBody>
      </p:sp>
    </p:spTree>
    <p:extLst>
      <p:ext uri="{BB962C8B-B14F-4D97-AF65-F5344CB8AC3E}">
        <p14:creationId xmlns:p14="http://schemas.microsoft.com/office/powerpoint/2010/main" val="1403091064"/>
      </p:ext>
    </p:extLst>
  </p:cSld>
  <p:clrMapOvr>
    <a:masterClrMapping/>
  </p:clrMapOvr>
  <p:transition>
    <p:check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p:cNvSpPr>
            <a:spLocks noChangeArrowheads="1"/>
          </p:cNvSpPr>
          <p:nvPr/>
        </p:nvSpPr>
        <p:spPr bwMode="auto">
          <a:xfrm>
            <a:off x="0" y="723900"/>
            <a:ext cx="4800600" cy="4286250"/>
          </a:xfrm>
          <a:prstGeom prst="rect">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1" hangingPunct="1"/>
            <a:endParaRPr lang="en-US"/>
          </a:p>
        </p:txBody>
      </p:sp>
      <p:sp>
        <p:nvSpPr>
          <p:cNvPr id="21506" name="Title 1"/>
          <p:cNvSpPr>
            <a:spLocks noGrp="1"/>
          </p:cNvSpPr>
          <p:nvPr>
            <p:ph type="title"/>
          </p:nvPr>
        </p:nvSpPr>
        <p:spPr/>
        <p:txBody>
          <a:bodyPr/>
          <a:lstStyle/>
          <a:p>
            <a:r>
              <a:rPr lang="en-US">
                <a:latin typeface="Calibri" charset="0"/>
                <a:ea typeface="MS PGothic" charset="0"/>
              </a:rPr>
              <a:t>Why is Planning Important</a:t>
            </a:r>
          </a:p>
        </p:txBody>
      </p:sp>
      <p:sp>
        <p:nvSpPr>
          <p:cNvPr id="21507" name="Content Placeholder 2"/>
          <p:cNvSpPr>
            <a:spLocks noGrp="1"/>
          </p:cNvSpPr>
          <p:nvPr>
            <p:ph idx="1"/>
          </p:nvPr>
        </p:nvSpPr>
        <p:spPr>
          <a:xfrm>
            <a:off x="228600" y="952500"/>
            <a:ext cx="4495800" cy="5257800"/>
          </a:xfrm>
        </p:spPr>
        <p:txBody>
          <a:bodyPr/>
          <a:lstStyle/>
          <a:p>
            <a:pPr marL="0" indent="0"/>
            <a:r>
              <a:rPr lang="en-US" sz="2000">
                <a:latin typeface="Calibri" charset="0"/>
                <a:ea typeface="MS PGothic" charset="0"/>
              </a:rPr>
              <a:t>Planning provides direction that can align all of the activities of the organization</a:t>
            </a:r>
          </a:p>
          <a:p>
            <a:pPr marL="0" indent="0"/>
            <a:endParaRPr lang="en-US" sz="2000">
              <a:latin typeface="Calibri" charset="0"/>
              <a:ea typeface="MS PGothic" charset="0"/>
            </a:endParaRPr>
          </a:p>
          <a:p>
            <a:pPr marL="0" indent="0"/>
            <a:r>
              <a:rPr lang="en-US" sz="2000">
                <a:latin typeface="Calibri" charset="0"/>
                <a:ea typeface="MS PGothic" charset="0"/>
              </a:rPr>
              <a:t>Planning reduces uncertainty</a:t>
            </a:r>
          </a:p>
          <a:p>
            <a:pPr marL="0" indent="0"/>
            <a:endParaRPr lang="en-US" sz="2000">
              <a:latin typeface="Calibri" charset="0"/>
              <a:ea typeface="MS PGothic" charset="0"/>
            </a:endParaRPr>
          </a:p>
          <a:p>
            <a:pPr marL="0" indent="0"/>
            <a:r>
              <a:rPr lang="en-US" sz="2000">
                <a:latin typeface="Calibri" charset="0"/>
                <a:ea typeface="MS PGothic" charset="0"/>
              </a:rPr>
              <a:t>Planning establishes organizational goals and standards</a:t>
            </a:r>
          </a:p>
          <a:p>
            <a:pPr marL="0" indent="0"/>
            <a:endParaRPr lang="en-US" sz="2000">
              <a:latin typeface="Calibri" charset="0"/>
              <a:ea typeface="MS PGothic" charset="0"/>
            </a:endParaRPr>
          </a:p>
          <a:p>
            <a:pPr marL="0" indent="0"/>
            <a:r>
              <a:rPr lang="en-US" sz="2000">
                <a:latin typeface="Calibri" charset="0"/>
                <a:ea typeface="MS PGothic" charset="0"/>
              </a:rPr>
              <a:t>Planning can improve employee engagement throughout the organization</a:t>
            </a:r>
          </a:p>
          <a:p>
            <a:pPr marL="0" indent="0"/>
            <a:endParaRPr lang="en-US" sz="2000">
              <a:latin typeface="Calibri" charset="0"/>
              <a:ea typeface="MS PGothic"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02238" y="989013"/>
            <a:ext cx="3941762" cy="3200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18521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ChangeArrowheads="1"/>
          </p:cNvSpPr>
          <p:nvPr/>
        </p:nvSpPr>
        <p:spPr bwMode="auto">
          <a:xfrm>
            <a:off x="0" y="876300"/>
            <a:ext cx="4953000" cy="4608513"/>
          </a:xfrm>
          <a:prstGeom prst="rect">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1" hangingPunct="1"/>
            <a:endParaRPr lang="en-US"/>
          </a:p>
        </p:txBody>
      </p:sp>
      <p:sp>
        <p:nvSpPr>
          <p:cNvPr id="23554" name="Title 1"/>
          <p:cNvSpPr>
            <a:spLocks noGrp="1"/>
          </p:cNvSpPr>
          <p:nvPr>
            <p:ph type="title"/>
          </p:nvPr>
        </p:nvSpPr>
        <p:spPr>
          <a:xfrm>
            <a:off x="457200" y="265113"/>
            <a:ext cx="6705600" cy="508000"/>
          </a:xfrm>
        </p:spPr>
        <p:txBody>
          <a:bodyPr/>
          <a:lstStyle/>
          <a:p>
            <a:r>
              <a:rPr lang="en-US">
                <a:latin typeface="Calibri" charset="0"/>
                <a:ea typeface="MS PGothic" charset="0"/>
              </a:rPr>
              <a:t>Factors That Affect Planning</a:t>
            </a:r>
            <a:br>
              <a:rPr lang="en-US">
                <a:latin typeface="Calibri" charset="0"/>
                <a:ea typeface="MS PGothic" charset="0"/>
              </a:rPr>
            </a:br>
            <a:endParaRPr lang="en-US">
              <a:latin typeface="Calibri" charset="0"/>
              <a:ea typeface="MS PGothic" charset="0"/>
            </a:endParaRPr>
          </a:p>
        </p:txBody>
      </p:sp>
      <p:sp>
        <p:nvSpPr>
          <p:cNvPr id="23555" name="Content Placeholder 2"/>
          <p:cNvSpPr>
            <a:spLocks noGrp="1"/>
          </p:cNvSpPr>
          <p:nvPr>
            <p:ph idx="1"/>
          </p:nvPr>
        </p:nvSpPr>
        <p:spPr>
          <a:xfrm>
            <a:off x="228600" y="1257300"/>
            <a:ext cx="4724400" cy="3429000"/>
          </a:xfrm>
        </p:spPr>
        <p:txBody>
          <a:bodyPr/>
          <a:lstStyle/>
          <a:p>
            <a:pPr marL="0" indent="0">
              <a:buNone/>
            </a:pPr>
            <a:r>
              <a:rPr lang="en-US" sz="2000" dirty="0">
                <a:latin typeface="Calibri" charset="0"/>
                <a:ea typeface="MS PGothic" charset="0"/>
              </a:rPr>
              <a:t>Organizational Level</a:t>
            </a:r>
          </a:p>
          <a:p>
            <a:pPr marL="0" indent="0">
              <a:buNone/>
            </a:pPr>
            <a:r>
              <a:rPr lang="en-US" sz="1800" dirty="0">
                <a:solidFill>
                  <a:srgbClr val="000090"/>
                </a:solidFill>
                <a:latin typeface="Calibri" charset="0"/>
                <a:ea typeface="MS PGothic" charset="0"/>
              </a:rPr>
              <a:t>Impacts the type and </a:t>
            </a:r>
            <a:r>
              <a:rPr lang="en-US" sz="1800" b="1" dirty="0">
                <a:solidFill>
                  <a:srgbClr val="000090"/>
                </a:solidFill>
                <a:latin typeface="Calibri" charset="0"/>
                <a:ea typeface="MS PGothic" charset="0"/>
              </a:rPr>
              <a:t>scope </a:t>
            </a:r>
            <a:r>
              <a:rPr lang="en-US" sz="1800" dirty="0">
                <a:solidFill>
                  <a:srgbClr val="000090"/>
                </a:solidFill>
                <a:latin typeface="Calibri" charset="0"/>
                <a:ea typeface="MS PGothic" charset="0"/>
              </a:rPr>
              <a:t>of plan(s) prepared</a:t>
            </a:r>
          </a:p>
          <a:p>
            <a:pPr marL="0" indent="0">
              <a:buNone/>
            </a:pPr>
            <a:endParaRPr lang="en-US" sz="1800" dirty="0">
              <a:latin typeface="Calibri" charset="0"/>
              <a:ea typeface="MS PGothic" charset="0"/>
            </a:endParaRPr>
          </a:p>
          <a:p>
            <a:pPr marL="0" indent="0">
              <a:buNone/>
            </a:pPr>
            <a:r>
              <a:rPr lang="en-US" sz="2000" dirty="0">
                <a:latin typeface="Calibri" charset="0"/>
                <a:ea typeface="MS PGothic" charset="0"/>
              </a:rPr>
              <a:t>Degree of Environmental Uncertainty</a:t>
            </a:r>
          </a:p>
          <a:p>
            <a:pPr marL="0" indent="0">
              <a:buNone/>
            </a:pPr>
            <a:r>
              <a:rPr lang="en-US" sz="1800" dirty="0">
                <a:solidFill>
                  <a:srgbClr val="000090"/>
                </a:solidFill>
                <a:latin typeface="Calibri" charset="0"/>
                <a:ea typeface="MS PGothic" charset="0"/>
              </a:rPr>
              <a:t>Impacts the planning </a:t>
            </a:r>
            <a:r>
              <a:rPr lang="en-US" sz="1800" b="1" dirty="0">
                <a:solidFill>
                  <a:srgbClr val="000090"/>
                </a:solidFill>
                <a:latin typeface="Calibri" charset="0"/>
                <a:ea typeface="MS PGothic" charset="0"/>
              </a:rPr>
              <a:t>methodology</a:t>
            </a:r>
            <a:r>
              <a:rPr lang="en-US" sz="1800" dirty="0">
                <a:solidFill>
                  <a:srgbClr val="000090"/>
                </a:solidFill>
                <a:latin typeface="Calibri" charset="0"/>
                <a:ea typeface="MS PGothic" charset="0"/>
              </a:rPr>
              <a:t>, </a:t>
            </a:r>
            <a:r>
              <a:rPr lang="en-US" sz="1800" b="1" dirty="0">
                <a:solidFill>
                  <a:srgbClr val="000090"/>
                </a:solidFill>
                <a:latin typeface="Calibri" charset="0"/>
                <a:ea typeface="MS PGothic" charset="0"/>
              </a:rPr>
              <a:t>specificity</a:t>
            </a:r>
            <a:r>
              <a:rPr lang="en-US" sz="1800" dirty="0">
                <a:solidFill>
                  <a:srgbClr val="000090"/>
                </a:solidFill>
                <a:latin typeface="Calibri" charset="0"/>
                <a:ea typeface="MS PGothic" charset="0"/>
              </a:rPr>
              <a:t> of the goals and the planning </a:t>
            </a:r>
            <a:r>
              <a:rPr lang="en-US" sz="1800" b="1" dirty="0">
                <a:solidFill>
                  <a:srgbClr val="000090"/>
                </a:solidFill>
                <a:latin typeface="Calibri" charset="0"/>
                <a:ea typeface="MS PGothic" charset="0"/>
              </a:rPr>
              <a:t>time horizon</a:t>
            </a:r>
          </a:p>
          <a:p>
            <a:pPr marL="0" indent="0">
              <a:buNone/>
            </a:pPr>
            <a:endParaRPr lang="en-US" sz="1800" dirty="0">
              <a:latin typeface="Calibri" charset="0"/>
              <a:ea typeface="MS PGothic" charset="0"/>
            </a:endParaRPr>
          </a:p>
          <a:p>
            <a:pPr marL="0" indent="0">
              <a:buNone/>
            </a:pPr>
            <a:r>
              <a:rPr lang="en-US" sz="2000" dirty="0">
                <a:latin typeface="Calibri" charset="0"/>
                <a:ea typeface="MS PGothic" charset="0"/>
              </a:rPr>
              <a:t>Length of Future Commitments</a:t>
            </a:r>
          </a:p>
          <a:p>
            <a:pPr marL="0" indent="0">
              <a:buNone/>
            </a:pPr>
            <a:r>
              <a:rPr lang="en-US" sz="1800" dirty="0">
                <a:solidFill>
                  <a:srgbClr val="000090"/>
                </a:solidFill>
                <a:latin typeface="Calibri" charset="0"/>
                <a:ea typeface="MS PGothic" charset="0"/>
              </a:rPr>
              <a:t>Impacts the planning </a:t>
            </a:r>
            <a:r>
              <a:rPr lang="en-US" sz="1800" b="1" dirty="0">
                <a:solidFill>
                  <a:srgbClr val="000090"/>
                </a:solidFill>
                <a:latin typeface="Calibri" charset="0"/>
                <a:ea typeface="MS PGothic" charset="0"/>
              </a:rPr>
              <a:t>time horizon</a:t>
            </a:r>
          </a:p>
        </p:txBody>
      </p:sp>
    </p:spTree>
    <p:extLst>
      <p:ext uri="{BB962C8B-B14F-4D97-AF65-F5344CB8AC3E}">
        <p14:creationId xmlns:p14="http://schemas.microsoft.com/office/powerpoint/2010/main" val="58329785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descr="title_design01_AlanFlur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6" name="TextBox 5"/>
          <p:cNvSpPr txBox="1"/>
          <p:nvPr/>
        </p:nvSpPr>
        <p:spPr>
          <a:xfrm>
            <a:off x="538124" y="2133007"/>
            <a:ext cx="4135476" cy="984885"/>
          </a:xfrm>
          <a:prstGeom prst="rect">
            <a:avLst/>
          </a:prstGeom>
          <a:noFill/>
        </p:spPr>
        <p:txBody>
          <a:bodyPr wrap="square" rtlCol="0">
            <a:spAutoFit/>
          </a:bodyPr>
          <a:lstStyle/>
          <a:p>
            <a:pPr eaLnBrk="1" hangingPunct="1"/>
            <a:r>
              <a:rPr lang="en-US" b="1" dirty="0">
                <a:latin typeface="Calibri"/>
                <a:cs typeface="Calibri"/>
              </a:rPr>
              <a:t>Introduction to Business Strategy</a:t>
            </a:r>
          </a:p>
          <a:p>
            <a:pPr eaLnBrk="1" hangingPunct="1"/>
            <a:r>
              <a:rPr lang="en-US" sz="1800" b="1" dirty="0">
                <a:latin typeface="Calibri"/>
                <a:cs typeface="Calibri"/>
              </a:rPr>
              <a:t>Types of Plans</a:t>
            </a:r>
          </a:p>
          <a:p>
            <a:endParaRPr lang="en-US" dirty="0">
              <a:latin typeface="Vitesse Medium"/>
              <a:cs typeface="Vitesse Medium"/>
            </a:endParaRPr>
          </a:p>
        </p:txBody>
      </p:sp>
    </p:spTree>
    <p:extLst>
      <p:ext uri="{BB962C8B-B14F-4D97-AF65-F5344CB8AC3E}">
        <p14:creationId xmlns:p14="http://schemas.microsoft.com/office/powerpoint/2010/main" val="1768294638"/>
      </p:ext>
    </p:extLst>
  </p:cSld>
  <p:clrMapOvr>
    <a:masterClrMapping/>
  </p:clrMapOvr>
  <p:transition>
    <p:check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Plans</a:t>
            </a:r>
          </a:p>
        </p:txBody>
      </p:sp>
      <p:sp>
        <p:nvSpPr>
          <p:cNvPr id="3" name="Content Placeholder 2"/>
          <p:cNvSpPr>
            <a:spLocks noGrp="1"/>
          </p:cNvSpPr>
          <p:nvPr>
            <p:ph idx="1"/>
          </p:nvPr>
        </p:nvSpPr>
        <p:spPr>
          <a:xfrm>
            <a:off x="533400" y="952500"/>
            <a:ext cx="5105400" cy="3429000"/>
          </a:xfrm>
        </p:spPr>
        <p:txBody>
          <a:bodyPr/>
          <a:lstStyle/>
          <a:p>
            <a:pPr marL="0" indent="0">
              <a:buNone/>
            </a:pPr>
            <a:r>
              <a:rPr lang="en-US" dirty="0"/>
              <a:t>Strategic</a:t>
            </a:r>
          </a:p>
          <a:p>
            <a:pPr marL="0" indent="0">
              <a:buNone/>
            </a:pPr>
            <a:r>
              <a:rPr lang="en-US" dirty="0"/>
              <a:t>Functional </a:t>
            </a:r>
          </a:p>
          <a:p>
            <a:pPr marL="0" indent="0">
              <a:buNone/>
            </a:pPr>
            <a:r>
              <a:rPr lang="en-US" dirty="0"/>
              <a:t>Operational/Tactical</a:t>
            </a:r>
          </a:p>
          <a:p>
            <a:pPr marL="0" indent="0">
              <a:buNone/>
            </a:pPr>
            <a:r>
              <a:rPr lang="en-US" dirty="0"/>
              <a:t>Contingency</a:t>
            </a:r>
          </a:p>
        </p:txBody>
      </p:sp>
      <p:pic>
        <p:nvPicPr>
          <p:cNvPr id="4" name="Picture 3" descr="sized_Lessons-From-a-For-Profit-Strategic-Planning-copy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6" y="3238500"/>
            <a:ext cx="3368163" cy="2209800"/>
          </a:xfrm>
          <a:prstGeom prst="rect">
            <a:avLst/>
          </a:prstGeom>
        </p:spPr>
      </p:pic>
    </p:spTree>
    <p:extLst>
      <p:ext uri="{BB962C8B-B14F-4D97-AF65-F5344CB8AC3E}">
        <p14:creationId xmlns:p14="http://schemas.microsoft.com/office/powerpoint/2010/main" val="118975089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a:xfrm>
            <a:off x="233470" y="0"/>
            <a:ext cx="5943600" cy="508000"/>
          </a:xfrm>
        </p:spPr>
        <p:txBody>
          <a:bodyPr/>
          <a:lstStyle/>
          <a:p>
            <a:pPr eaLnBrk="1" hangingPunct="1"/>
            <a:r>
              <a:rPr lang="en-US" dirty="0">
                <a:ea typeface="MS PGothic" charset="0"/>
              </a:rPr>
              <a:t>Types of Plans</a:t>
            </a:r>
          </a:p>
        </p:txBody>
      </p:sp>
      <p:sp>
        <p:nvSpPr>
          <p:cNvPr id="12290" name="Rectangle 3"/>
          <p:cNvSpPr>
            <a:spLocks noGrp="1" noChangeArrowheads="1"/>
          </p:cNvSpPr>
          <p:nvPr>
            <p:ph type="body" idx="1"/>
          </p:nvPr>
        </p:nvSpPr>
        <p:spPr>
          <a:xfrm>
            <a:off x="233470" y="385038"/>
            <a:ext cx="5389560" cy="5448300"/>
          </a:xfrm>
        </p:spPr>
        <p:txBody>
          <a:bodyPr/>
          <a:lstStyle/>
          <a:p>
            <a:pPr eaLnBrk="1" hangingPunct="1">
              <a:spcBef>
                <a:spcPct val="25000"/>
              </a:spcBef>
              <a:buFontTx/>
              <a:buNone/>
            </a:pPr>
            <a:r>
              <a:rPr lang="en-US" dirty="0">
                <a:ea typeface="MS PGothic" charset="0"/>
              </a:rPr>
              <a:t>Strategic Plans </a:t>
            </a:r>
          </a:p>
          <a:p>
            <a:pPr eaLnBrk="1" hangingPunct="1">
              <a:spcBef>
                <a:spcPct val="25000"/>
              </a:spcBef>
              <a:buFontTx/>
              <a:buNone/>
            </a:pPr>
            <a:endParaRPr lang="en-US" sz="1600" dirty="0">
              <a:ea typeface="MS PGothic" charset="0"/>
            </a:endParaRPr>
          </a:p>
          <a:p>
            <a:pPr eaLnBrk="1" hangingPunct="1">
              <a:spcBef>
                <a:spcPct val="25000"/>
              </a:spcBef>
              <a:buFontTx/>
              <a:buNone/>
            </a:pPr>
            <a:r>
              <a:rPr lang="en-US" sz="1600" dirty="0">
                <a:ea typeface="MS PGothic" charset="0"/>
              </a:rPr>
              <a:t>Apply broadly to the entire organization. Developed at </a:t>
            </a:r>
            <a:r>
              <a:rPr lang="en-US" sz="1600" b="1" dirty="0">
                <a:ea typeface="MS PGothic" charset="0"/>
              </a:rPr>
              <a:t>Corporate</a:t>
            </a:r>
            <a:r>
              <a:rPr lang="en-US" sz="1600" dirty="0">
                <a:ea typeface="MS PGothic" charset="0"/>
              </a:rPr>
              <a:t> or </a:t>
            </a:r>
            <a:r>
              <a:rPr lang="en-US" sz="1600" b="1" dirty="0">
                <a:ea typeface="MS PGothic" charset="0"/>
              </a:rPr>
              <a:t>Business Unit </a:t>
            </a:r>
            <a:r>
              <a:rPr lang="en-US" sz="1600" dirty="0">
                <a:ea typeface="MS PGothic" charset="0"/>
              </a:rPr>
              <a:t>(“SBU”) Level. Are the responsibility of senior management. </a:t>
            </a:r>
          </a:p>
          <a:p>
            <a:pPr eaLnBrk="1" hangingPunct="1">
              <a:spcBef>
                <a:spcPct val="25000"/>
              </a:spcBef>
              <a:buFontTx/>
              <a:buNone/>
            </a:pPr>
            <a:endParaRPr lang="en-US" sz="1600" dirty="0">
              <a:ea typeface="MS PGothic" charset="0"/>
            </a:endParaRPr>
          </a:p>
          <a:p>
            <a:pPr eaLnBrk="1" hangingPunct="1">
              <a:spcBef>
                <a:spcPct val="25000"/>
              </a:spcBef>
              <a:buFontTx/>
              <a:buNone/>
            </a:pPr>
            <a:r>
              <a:rPr lang="en-US" sz="1600" dirty="0">
                <a:ea typeface="MS PGothic" charset="0"/>
              </a:rPr>
              <a:t>Establish the organization</a:t>
            </a:r>
            <a:r>
              <a:rPr lang="ja-JP" altLang="en-US" sz="1600" dirty="0">
                <a:ea typeface="MS PGothic" charset="0"/>
              </a:rPr>
              <a:t>’</a:t>
            </a:r>
            <a:r>
              <a:rPr lang="en-US" altLang="ja-JP" sz="1600" dirty="0">
                <a:ea typeface="MS PGothic" charset="0"/>
              </a:rPr>
              <a:t>s overall mission, goals, and objectives. Goals tend to be directional rather than specific </a:t>
            </a:r>
          </a:p>
          <a:p>
            <a:pPr eaLnBrk="1" hangingPunct="1">
              <a:spcBef>
                <a:spcPct val="25000"/>
              </a:spcBef>
              <a:buFontTx/>
              <a:buNone/>
            </a:pPr>
            <a:endParaRPr lang="en-US" sz="1600" dirty="0">
              <a:ea typeface="MS PGothic" charset="0"/>
            </a:endParaRPr>
          </a:p>
          <a:p>
            <a:pPr eaLnBrk="1" hangingPunct="1">
              <a:spcBef>
                <a:spcPct val="25000"/>
              </a:spcBef>
              <a:buFontTx/>
              <a:buNone/>
            </a:pPr>
            <a:r>
              <a:rPr lang="en-US" sz="1600" dirty="0">
                <a:ea typeface="MS PGothic" charset="0"/>
              </a:rPr>
              <a:t>Seek to position the organization in terms of its external of external environment. The focus is on creating and sustaining a competitive advantage </a:t>
            </a:r>
          </a:p>
          <a:p>
            <a:pPr eaLnBrk="1" hangingPunct="1">
              <a:spcBef>
                <a:spcPct val="25000"/>
              </a:spcBef>
              <a:buFontTx/>
              <a:buNone/>
            </a:pPr>
            <a:endParaRPr lang="en-US" sz="1600" dirty="0">
              <a:ea typeface="MS PGothic" charset="0"/>
            </a:endParaRPr>
          </a:p>
          <a:p>
            <a:pPr eaLnBrk="1" hangingPunct="1">
              <a:spcBef>
                <a:spcPct val="25000"/>
              </a:spcBef>
              <a:buFontTx/>
              <a:buNone/>
            </a:pPr>
            <a:r>
              <a:rPr lang="en-US" sz="1600" dirty="0">
                <a:ea typeface="MS PGothic" charset="0"/>
              </a:rPr>
              <a:t>Are the basis for the functional plans which are typically developed concurrently with the SBU plans</a:t>
            </a:r>
          </a:p>
          <a:p>
            <a:pPr eaLnBrk="1" hangingPunct="1">
              <a:spcBef>
                <a:spcPct val="25000"/>
              </a:spcBef>
              <a:buFontTx/>
              <a:buNone/>
            </a:pPr>
            <a:endParaRPr lang="en-US" sz="1600" dirty="0">
              <a:ea typeface="MS PGothic" charset="0"/>
            </a:endParaRPr>
          </a:p>
          <a:p>
            <a:pPr eaLnBrk="1" hangingPunct="1">
              <a:spcBef>
                <a:spcPct val="25000"/>
              </a:spcBef>
              <a:buFontTx/>
              <a:buNone/>
            </a:pPr>
            <a:r>
              <a:rPr lang="en-US" sz="1600" dirty="0">
                <a:ea typeface="MS PGothic" charset="0"/>
              </a:rPr>
              <a:t>Cover extended periods of time.</a:t>
            </a:r>
          </a:p>
        </p:txBody>
      </p:sp>
    </p:spTree>
    <p:extLst>
      <p:ext uri="{BB962C8B-B14F-4D97-AF65-F5344CB8AC3E}">
        <p14:creationId xmlns:p14="http://schemas.microsoft.com/office/powerpoint/2010/main" val="22333336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p:txBody>
          <a:bodyPr/>
          <a:lstStyle/>
          <a:p>
            <a:pPr eaLnBrk="1" hangingPunct="1"/>
            <a:r>
              <a:rPr lang="en-US" dirty="0">
                <a:latin typeface="Times New Roman" charset="0"/>
                <a:ea typeface="MS PGothic" charset="0"/>
              </a:rPr>
              <a:t>Types of Plans</a:t>
            </a:r>
          </a:p>
        </p:txBody>
      </p:sp>
      <p:sp>
        <p:nvSpPr>
          <p:cNvPr id="14338" name="Rectangle 3"/>
          <p:cNvSpPr>
            <a:spLocks noGrp="1" noChangeArrowheads="1"/>
          </p:cNvSpPr>
          <p:nvPr>
            <p:ph type="body" idx="1"/>
          </p:nvPr>
        </p:nvSpPr>
        <p:spPr>
          <a:xfrm>
            <a:off x="533400" y="920615"/>
            <a:ext cx="5314950" cy="2400300"/>
          </a:xfrm>
        </p:spPr>
        <p:txBody>
          <a:bodyPr/>
          <a:lstStyle/>
          <a:p>
            <a:pPr marL="0" indent="0" eaLnBrk="1" hangingPunct="1">
              <a:buNone/>
            </a:pPr>
            <a:endParaRPr lang="en-US" sz="1800" dirty="0">
              <a:ea typeface="MS PGothic" charset="0"/>
            </a:endParaRPr>
          </a:p>
          <a:p>
            <a:pPr marL="0" indent="0" eaLnBrk="1" hangingPunct="1">
              <a:buNone/>
            </a:pPr>
            <a:r>
              <a:rPr lang="en-US" sz="1600" dirty="0">
                <a:ea typeface="MS PGothic" charset="0"/>
              </a:rPr>
              <a:t>Planning related to a specific business functions. Examples:</a:t>
            </a:r>
          </a:p>
          <a:p>
            <a:pPr marL="457200" lvl="1" indent="0" eaLnBrk="1" hangingPunct="1">
              <a:buNone/>
            </a:pPr>
            <a:r>
              <a:rPr lang="en-US" sz="1600" dirty="0">
                <a:ea typeface="MS PGothic" charset="0"/>
              </a:rPr>
              <a:t>	R&amp;D 		Marketing</a:t>
            </a:r>
          </a:p>
          <a:p>
            <a:pPr marL="457200" lvl="1" indent="0" eaLnBrk="1" hangingPunct="1">
              <a:buNone/>
            </a:pPr>
            <a:r>
              <a:rPr lang="en-US" sz="1600" dirty="0">
                <a:ea typeface="MS PGothic" charset="0"/>
              </a:rPr>
              <a:t>	Supply Chain	Financial</a:t>
            </a:r>
          </a:p>
          <a:p>
            <a:pPr marL="457200" lvl="1" indent="0" eaLnBrk="1" hangingPunct="1">
              <a:buNone/>
            </a:pPr>
            <a:r>
              <a:rPr lang="en-US" sz="1600" dirty="0">
                <a:ea typeface="MS PGothic" charset="0"/>
              </a:rPr>
              <a:t>	Sales		Manufacturing</a:t>
            </a:r>
          </a:p>
          <a:p>
            <a:pPr marL="457200" lvl="1" indent="0" eaLnBrk="1" hangingPunct="1">
              <a:buNone/>
            </a:pPr>
            <a:r>
              <a:rPr lang="en-US" sz="1600" dirty="0">
                <a:ea typeface="MS PGothic" charset="0"/>
              </a:rPr>
              <a:t>	Human Resources	Logistics	</a:t>
            </a:r>
          </a:p>
          <a:p>
            <a:pPr marL="0" indent="0" eaLnBrk="1" hangingPunct="1">
              <a:buNone/>
            </a:pPr>
            <a:endParaRPr lang="en-US" sz="1600" dirty="0">
              <a:ea typeface="MS PGothic" charset="0"/>
            </a:endParaRPr>
          </a:p>
          <a:p>
            <a:pPr marL="0" indent="0" eaLnBrk="1" hangingPunct="1">
              <a:buNone/>
            </a:pPr>
            <a:r>
              <a:rPr lang="en-US" sz="1600" dirty="0">
                <a:ea typeface="MS PGothic" charset="0"/>
              </a:rPr>
              <a:t>Driven by goals developed in strategic planning, translated   into more specific, operational goals at the business function level</a:t>
            </a:r>
          </a:p>
          <a:p>
            <a:pPr marL="0" indent="0" eaLnBrk="1" hangingPunct="1">
              <a:buNone/>
            </a:pPr>
            <a:endParaRPr lang="en-US" sz="1600" dirty="0">
              <a:ea typeface="MS PGothic" charset="0"/>
            </a:endParaRPr>
          </a:p>
          <a:p>
            <a:pPr marL="0" indent="0" eaLnBrk="1" hangingPunct="1">
              <a:buNone/>
            </a:pPr>
            <a:r>
              <a:rPr lang="en-US" sz="1600" dirty="0">
                <a:ea typeface="MS PGothic" charset="0"/>
              </a:rPr>
              <a:t>Functional plans are interrelated and the development of functional plans are typically managed by a senior level executive committee </a:t>
            </a:r>
          </a:p>
          <a:p>
            <a:pPr marL="0" indent="0" eaLnBrk="1" hangingPunct="1">
              <a:buNone/>
            </a:pPr>
            <a:endParaRPr lang="en-US" sz="1600" dirty="0">
              <a:ea typeface="MS PGothic" charset="0"/>
            </a:endParaRPr>
          </a:p>
          <a:p>
            <a:pPr marL="0" indent="0" eaLnBrk="1" hangingPunct="1">
              <a:buNone/>
            </a:pPr>
            <a:r>
              <a:rPr lang="en-US" sz="1600" dirty="0">
                <a:ea typeface="MS PGothic" charset="0"/>
              </a:rPr>
              <a:t>Responsibility of upper level middle management</a:t>
            </a:r>
          </a:p>
        </p:txBody>
      </p:sp>
      <p:sp>
        <p:nvSpPr>
          <p:cNvPr id="14339" name="Text Box 5"/>
          <p:cNvSpPr txBox="1">
            <a:spLocks noChangeArrowheads="1"/>
          </p:cNvSpPr>
          <p:nvPr/>
        </p:nvSpPr>
        <p:spPr bwMode="auto">
          <a:xfrm>
            <a:off x="484230" y="503947"/>
            <a:ext cx="2588419"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charset="0"/>
                <a:ea typeface="MS PGothic" charset="0"/>
                <a:cs typeface="MS PGothic" charset="0"/>
              </a:defRPr>
            </a:lvl1pPr>
            <a:lvl2pPr marL="742950" indent="-285750" eaLnBrk="0" hangingPunct="0">
              <a:defRPr sz="2000">
                <a:solidFill>
                  <a:schemeClr val="tx1"/>
                </a:solidFill>
                <a:latin typeface="Times New Roman" charset="0"/>
                <a:ea typeface="MS PGothic" charset="0"/>
                <a:cs typeface="MS PGothic" charset="0"/>
              </a:defRPr>
            </a:lvl2pPr>
            <a:lvl3pPr marL="1143000" indent="-228600" eaLnBrk="0" hangingPunct="0">
              <a:defRPr sz="2000">
                <a:solidFill>
                  <a:schemeClr val="tx1"/>
                </a:solidFill>
                <a:latin typeface="Times New Roman" charset="0"/>
                <a:ea typeface="MS PGothic" charset="0"/>
                <a:cs typeface="MS PGothic" charset="0"/>
              </a:defRPr>
            </a:lvl3pPr>
            <a:lvl4pPr marL="1600200" indent="-228600" eaLnBrk="0" hangingPunct="0">
              <a:defRPr sz="2000">
                <a:solidFill>
                  <a:schemeClr val="tx1"/>
                </a:solidFill>
                <a:latin typeface="Times New Roman" charset="0"/>
                <a:ea typeface="MS PGothic" charset="0"/>
                <a:cs typeface="MS PGothic" charset="0"/>
              </a:defRPr>
            </a:lvl4pPr>
            <a:lvl5pPr marL="2057400" indent="-228600" eaLnBrk="0" hangingPunct="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pPr eaLnBrk="1" hangingPunct="1"/>
            <a:r>
              <a:rPr lang="en-US" sz="2800" dirty="0"/>
              <a:t>Functional Plans</a:t>
            </a:r>
          </a:p>
        </p:txBody>
      </p:sp>
    </p:spTree>
    <p:extLst>
      <p:ext uri="{BB962C8B-B14F-4D97-AF65-F5344CB8AC3E}">
        <p14:creationId xmlns:p14="http://schemas.microsoft.com/office/powerpoint/2010/main" val="276765944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a:xfrm>
            <a:off x="228600" y="0"/>
            <a:ext cx="5943600" cy="508000"/>
          </a:xfrm>
        </p:spPr>
        <p:txBody>
          <a:bodyPr/>
          <a:lstStyle/>
          <a:p>
            <a:pPr eaLnBrk="1" hangingPunct="1"/>
            <a:r>
              <a:rPr lang="en-US" dirty="0">
                <a:ea typeface="MS PGothic" charset="0"/>
              </a:rPr>
              <a:t>Types of Plans</a:t>
            </a:r>
          </a:p>
        </p:txBody>
      </p:sp>
      <p:sp>
        <p:nvSpPr>
          <p:cNvPr id="16386" name="Rectangle 3"/>
          <p:cNvSpPr>
            <a:spLocks noGrp="1" noChangeArrowheads="1"/>
          </p:cNvSpPr>
          <p:nvPr>
            <p:ph type="body" idx="1"/>
          </p:nvPr>
        </p:nvSpPr>
        <p:spPr>
          <a:xfrm>
            <a:off x="242111" y="508811"/>
            <a:ext cx="5432776" cy="3429000"/>
          </a:xfrm>
        </p:spPr>
        <p:txBody>
          <a:bodyPr/>
          <a:lstStyle/>
          <a:p>
            <a:pPr eaLnBrk="1" hangingPunct="1">
              <a:lnSpc>
                <a:spcPct val="90000"/>
              </a:lnSpc>
              <a:spcBef>
                <a:spcPct val="50000"/>
              </a:spcBef>
              <a:buFontTx/>
              <a:buNone/>
            </a:pPr>
            <a:r>
              <a:rPr lang="en-US" dirty="0">
                <a:ea typeface="MS PGothic" charset="0"/>
              </a:rPr>
              <a:t>Operational Plans/Tactical</a:t>
            </a:r>
          </a:p>
          <a:p>
            <a:pPr lvl="1" eaLnBrk="1" hangingPunct="1">
              <a:lnSpc>
                <a:spcPct val="90000"/>
              </a:lnSpc>
              <a:spcBef>
                <a:spcPct val="50000"/>
              </a:spcBef>
              <a:buSzTx/>
              <a:buFontTx/>
              <a:buNone/>
            </a:pPr>
            <a:endParaRPr lang="en-US" sz="1600" dirty="0">
              <a:ea typeface="MS PGothic" charset="0"/>
            </a:endParaRPr>
          </a:p>
          <a:p>
            <a:pPr lvl="1" eaLnBrk="1" hangingPunct="1">
              <a:lnSpc>
                <a:spcPct val="90000"/>
              </a:lnSpc>
              <a:spcBef>
                <a:spcPct val="50000"/>
              </a:spcBef>
              <a:buSzTx/>
              <a:buFontTx/>
              <a:buNone/>
            </a:pPr>
            <a:r>
              <a:rPr lang="en-US" sz="1600" dirty="0">
                <a:ea typeface="MS PGothic" charset="0"/>
              </a:rPr>
              <a:t>Narrow focus – usually apply to specific activities of the organization.</a:t>
            </a:r>
          </a:p>
          <a:p>
            <a:pPr lvl="1" eaLnBrk="1" hangingPunct="1">
              <a:lnSpc>
                <a:spcPct val="90000"/>
              </a:lnSpc>
              <a:spcBef>
                <a:spcPct val="50000"/>
              </a:spcBef>
              <a:buSzTx/>
              <a:buFontTx/>
              <a:buNone/>
            </a:pPr>
            <a:r>
              <a:rPr lang="en-US" sz="1600" dirty="0">
                <a:ea typeface="MS PGothic" charset="0"/>
              </a:rPr>
              <a:t>Examples:</a:t>
            </a:r>
          </a:p>
          <a:p>
            <a:pPr lvl="1" eaLnBrk="1" hangingPunct="1">
              <a:lnSpc>
                <a:spcPct val="60000"/>
              </a:lnSpc>
              <a:spcBef>
                <a:spcPct val="50000"/>
              </a:spcBef>
              <a:buSzTx/>
              <a:buFontTx/>
              <a:buNone/>
            </a:pPr>
            <a:r>
              <a:rPr lang="en-US" sz="1600" dirty="0">
                <a:ea typeface="MS PGothic" charset="0"/>
              </a:rPr>
              <a:t>	Production schedules	</a:t>
            </a:r>
          </a:p>
          <a:p>
            <a:pPr lvl="1" eaLnBrk="1" hangingPunct="1">
              <a:lnSpc>
                <a:spcPct val="60000"/>
              </a:lnSpc>
              <a:spcBef>
                <a:spcPct val="50000"/>
              </a:spcBef>
              <a:buSzTx/>
              <a:buFontTx/>
              <a:buNone/>
            </a:pPr>
            <a:r>
              <a:rPr lang="en-US" sz="1600" dirty="0">
                <a:ea typeface="MS PGothic" charset="0"/>
              </a:rPr>
              <a:t>	Sales Call Schedules</a:t>
            </a:r>
          </a:p>
          <a:p>
            <a:pPr lvl="1" eaLnBrk="1" hangingPunct="1">
              <a:lnSpc>
                <a:spcPct val="60000"/>
              </a:lnSpc>
              <a:spcBef>
                <a:spcPct val="50000"/>
              </a:spcBef>
              <a:buSzTx/>
              <a:buFontTx/>
              <a:buNone/>
            </a:pPr>
            <a:r>
              <a:rPr lang="en-US" sz="1600" dirty="0">
                <a:ea typeface="MS PGothic" charset="0"/>
              </a:rPr>
              <a:t>	Delivery schedules</a:t>
            </a:r>
          </a:p>
          <a:p>
            <a:pPr lvl="1" eaLnBrk="1" hangingPunct="1">
              <a:lnSpc>
                <a:spcPct val="60000"/>
              </a:lnSpc>
              <a:spcBef>
                <a:spcPct val="50000"/>
              </a:spcBef>
              <a:buSzTx/>
              <a:buFontTx/>
              <a:buNone/>
            </a:pPr>
            <a:r>
              <a:rPr lang="en-US" sz="1600" dirty="0">
                <a:ea typeface="MS PGothic" charset="0"/>
              </a:rPr>
              <a:t>	Staffing Schedules</a:t>
            </a:r>
          </a:p>
          <a:p>
            <a:pPr lvl="1" eaLnBrk="1" hangingPunct="1">
              <a:lnSpc>
                <a:spcPct val="60000"/>
              </a:lnSpc>
              <a:spcBef>
                <a:spcPct val="50000"/>
              </a:spcBef>
              <a:buSzTx/>
              <a:buFontTx/>
              <a:buNone/>
            </a:pPr>
            <a:r>
              <a:rPr lang="en-US" sz="1600" dirty="0">
                <a:ea typeface="MS PGothic" charset="0"/>
              </a:rPr>
              <a:t>	Project work plans</a:t>
            </a:r>
          </a:p>
          <a:p>
            <a:pPr lvl="1" eaLnBrk="1" hangingPunct="1">
              <a:lnSpc>
                <a:spcPct val="60000"/>
              </a:lnSpc>
              <a:spcBef>
                <a:spcPct val="50000"/>
              </a:spcBef>
              <a:buSzTx/>
              <a:buFontTx/>
              <a:buNone/>
            </a:pPr>
            <a:r>
              <a:rPr lang="en-US" sz="1600" dirty="0">
                <a:ea typeface="MS PGothic" charset="0"/>
              </a:rPr>
              <a:t>	Budgets</a:t>
            </a:r>
          </a:p>
          <a:p>
            <a:pPr lvl="1" eaLnBrk="1" hangingPunct="1">
              <a:lnSpc>
                <a:spcPct val="90000"/>
              </a:lnSpc>
              <a:spcBef>
                <a:spcPct val="50000"/>
              </a:spcBef>
              <a:buSzTx/>
              <a:buNone/>
            </a:pPr>
            <a:r>
              <a:rPr lang="en-US" sz="1600" dirty="0">
                <a:ea typeface="MS PGothic" charset="0"/>
              </a:rPr>
              <a:t>Prepared daily, weekly, monthly and are often standing plans  </a:t>
            </a:r>
          </a:p>
          <a:p>
            <a:pPr lvl="1" eaLnBrk="1" hangingPunct="1">
              <a:lnSpc>
                <a:spcPct val="90000"/>
              </a:lnSpc>
              <a:spcBef>
                <a:spcPct val="50000"/>
              </a:spcBef>
              <a:buSzTx/>
              <a:buFontTx/>
              <a:buNone/>
            </a:pPr>
            <a:r>
              <a:rPr lang="en-US" sz="1600" dirty="0">
                <a:ea typeface="MS PGothic" charset="0"/>
              </a:rPr>
              <a:t>Are developed at any managerial level but primarily the responsibility of first level supervisors and team leaders</a:t>
            </a:r>
          </a:p>
        </p:txBody>
      </p:sp>
    </p:spTree>
    <p:extLst>
      <p:ext uri="{BB962C8B-B14F-4D97-AF65-F5344CB8AC3E}">
        <p14:creationId xmlns:p14="http://schemas.microsoft.com/office/powerpoint/2010/main" val="264403577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470" y="148959"/>
            <a:ext cx="5943600" cy="792740"/>
          </a:xfrm>
        </p:spPr>
        <p:txBody>
          <a:bodyPr/>
          <a:lstStyle/>
          <a:p>
            <a:r>
              <a:rPr lang="en-US" sz="2800" dirty="0"/>
              <a:t>Types of Plan</a:t>
            </a:r>
            <a:br>
              <a:rPr lang="en-US" sz="2800" dirty="0"/>
            </a:br>
            <a:r>
              <a:rPr lang="en-US" sz="2800" dirty="0"/>
              <a:t>Example of Cascading Goals</a:t>
            </a:r>
          </a:p>
        </p:txBody>
      </p:sp>
      <p:sp>
        <p:nvSpPr>
          <p:cNvPr id="3" name="Content Placeholder 2"/>
          <p:cNvSpPr>
            <a:spLocks noGrp="1"/>
          </p:cNvSpPr>
          <p:nvPr>
            <p:ph idx="1"/>
          </p:nvPr>
        </p:nvSpPr>
        <p:spPr>
          <a:xfrm>
            <a:off x="597132" y="1208985"/>
            <a:ext cx="5105400" cy="3429000"/>
          </a:xfrm>
        </p:spPr>
        <p:txBody>
          <a:bodyPr/>
          <a:lstStyle/>
          <a:p>
            <a:pPr marL="0" indent="0">
              <a:buNone/>
            </a:pPr>
            <a:r>
              <a:rPr lang="en-US" sz="2000" b="1" dirty="0"/>
              <a:t>Strategic – Corporate Level</a:t>
            </a:r>
          </a:p>
          <a:p>
            <a:pPr marL="457200" lvl="1" indent="0">
              <a:buNone/>
            </a:pPr>
            <a:r>
              <a:rPr lang="en-US" sz="1600" dirty="0"/>
              <a:t>A 22% ROI corporate wide</a:t>
            </a:r>
          </a:p>
          <a:p>
            <a:pPr marL="457200" lvl="1" indent="0">
              <a:buNone/>
            </a:pPr>
            <a:r>
              <a:rPr lang="en-US" sz="1600" dirty="0"/>
              <a:t>Reported EPS growth </a:t>
            </a:r>
            <a:r>
              <a:rPr lang="en-US" sz="1600"/>
              <a:t>between 14% </a:t>
            </a:r>
            <a:r>
              <a:rPr lang="en-US" sz="1600" dirty="0"/>
              <a:t>and 16%</a:t>
            </a:r>
          </a:p>
          <a:p>
            <a:pPr marL="0" indent="0">
              <a:buNone/>
            </a:pPr>
            <a:r>
              <a:rPr lang="en-US" sz="2000" b="1" dirty="0"/>
              <a:t>Strategic – Business Unit Level</a:t>
            </a:r>
          </a:p>
          <a:p>
            <a:pPr marL="457200" lvl="1" indent="0">
              <a:buNone/>
            </a:pPr>
            <a:r>
              <a:rPr lang="en-US" sz="1600" dirty="0"/>
              <a:t>Increased market share by 3%</a:t>
            </a:r>
          </a:p>
          <a:p>
            <a:pPr marL="457200" lvl="1" indent="0">
              <a:buNone/>
            </a:pPr>
            <a:r>
              <a:rPr lang="en-US" sz="1600" dirty="0"/>
              <a:t>Acquiring computer integrated manufacturing technologies</a:t>
            </a:r>
          </a:p>
          <a:p>
            <a:pPr marL="0" indent="0">
              <a:buNone/>
            </a:pPr>
            <a:r>
              <a:rPr lang="en-US" sz="2000" b="1" dirty="0"/>
              <a:t>Functional Level – Marketing</a:t>
            </a:r>
          </a:p>
          <a:p>
            <a:pPr marL="457200" lvl="1" indent="0">
              <a:buNone/>
            </a:pPr>
            <a:r>
              <a:rPr lang="en-US" sz="1600" dirty="0"/>
              <a:t>Introducing 4 new products</a:t>
            </a:r>
          </a:p>
          <a:p>
            <a:pPr marL="457200" lvl="1" indent="0">
              <a:buNone/>
            </a:pPr>
            <a:r>
              <a:rPr lang="en-US" sz="1600" dirty="0"/>
              <a:t>Increase average price by 4%</a:t>
            </a:r>
          </a:p>
          <a:p>
            <a:pPr marL="457200" lvl="1" indent="0">
              <a:buNone/>
            </a:pPr>
            <a:r>
              <a:rPr lang="en-US" sz="1600" dirty="0"/>
              <a:t>Increase product sales by 7%</a:t>
            </a:r>
          </a:p>
          <a:p>
            <a:pPr marL="0" indent="0">
              <a:buNone/>
            </a:pPr>
            <a:r>
              <a:rPr lang="en-US" sz="2000" b="1" dirty="0"/>
              <a:t>Operational Level</a:t>
            </a:r>
          </a:p>
          <a:p>
            <a:pPr marL="457200" lvl="1" indent="0">
              <a:buNone/>
            </a:pPr>
            <a:r>
              <a:rPr lang="en-US" sz="1600" dirty="0"/>
              <a:t>Meeting sales quota</a:t>
            </a:r>
          </a:p>
          <a:p>
            <a:pPr marL="457200" lvl="1" indent="0">
              <a:buNone/>
            </a:pPr>
            <a:r>
              <a:rPr lang="en-US" sz="1600" dirty="0"/>
              <a:t>Reducing spoilage by 3%</a:t>
            </a:r>
          </a:p>
          <a:p>
            <a:pPr marL="457200" lvl="1" indent="0">
              <a:buNone/>
            </a:pPr>
            <a:endParaRPr lang="en-US" sz="2000" dirty="0"/>
          </a:p>
        </p:txBody>
      </p:sp>
    </p:spTree>
    <p:extLst>
      <p:ext uri="{BB962C8B-B14F-4D97-AF65-F5344CB8AC3E}">
        <p14:creationId xmlns:p14="http://schemas.microsoft.com/office/powerpoint/2010/main" val="1634268060"/>
      </p:ext>
    </p:extLst>
  </p:cSld>
  <p:clrMapOvr>
    <a:masterClrMapping/>
  </p:clrMapOvr>
  <p:transition>
    <p:check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dirty="0">
                <a:ea typeface="MS PGothic" charset="0"/>
              </a:rPr>
              <a:t>Types of Plans</a:t>
            </a:r>
          </a:p>
        </p:txBody>
      </p:sp>
      <p:sp>
        <p:nvSpPr>
          <p:cNvPr id="18434" name="Rectangle 3"/>
          <p:cNvSpPr>
            <a:spLocks noGrp="1" noChangeArrowheads="1"/>
          </p:cNvSpPr>
          <p:nvPr>
            <p:ph type="body" idx="1"/>
          </p:nvPr>
        </p:nvSpPr>
        <p:spPr>
          <a:xfrm>
            <a:off x="533400" y="1257300"/>
            <a:ext cx="5101637" cy="3429000"/>
          </a:xfrm>
        </p:spPr>
        <p:txBody>
          <a:bodyPr/>
          <a:lstStyle/>
          <a:p>
            <a:pPr marL="0" indent="0" eaLnBrk="1" hangingPunct="1">
              <a:buNone/>
            </a:pPr>
            <a:r>
              <a:rPr lang="en-US" sz="1800" dirty="0"/>
              <a:t>Address the </a:t>
            </a:r>
            <a:r>
              <a:rPr lang="ja-JP" altLang="en-US" sz="1800" dirty="0"/>
              <a:t>“</a:t>
            </a:r>
            <a:r>
              <a:rPr lang="en-US" altLang="ja-JP" sz="1800" dirty="0"/>
              <a:t>What Ifs</a:t>
            </a:r>
            <a:r>
              <a:rPr lang="ja-JP" altLang="en-US" sz="1800" dirty="0"/>
              <a:t>”</a:t>
            </a:r>
            <a:r>
              <a:rPr lang="en-US" altLang="ja-JP" sz="1800" dirty="0"/>
              <a:t>  - incorrect planning assumptions or the realization of known risks</a:t>
            </a:r>
            <a:endParaRPr lang="en-US" sz="1800" dirty="0">
              <a:ea typeface="MS PGothic" charset="0"/>
            </a:endParaRPr>
          </a:p>
          <a:p>
            <a:pPr marL="0" indent="0" eaLnBrk="1" hangingPunct="1">
              <a:buNone/>
            </a:pPr>
            <a:endParaRPr lang="en-US" sz="1800" dirty="0">
              <a:ea typeface="MS PGothic" charset="0"/>
            </a:endParaRPr>
          </a:p>
          <a:p>
            <a:pPr marL="0" indent="0" eaLnBrk="1" hangingPunct="1">
              <a:buNone/>
            </a:pPr>
            <a:r>
              <a:rPr lang="en-US" sz="1800" dirty="0">
                <a:ea typeface="MS PGothic" charset="0"/>
              </a:rPr>
              <a:t>When needed:</a:t>
            </a:r>
          </a:p>
          <a:p>
            <a:pPr marL="457200" lvl="1" indent="0" eaLnBrk="1" hangingPunct="1">
              <a:buNone/>
            </a:pPr>
            <a:r>
              <a:rPr lang="en-US" sz="1800" dirty="0">
                <a:ea typeface="MS PGothic" charset="0"/>
              </a:rPr>
              <a:t>To mitigate a critical planning assumption or business risk</a:t>
            </a:r>
          </a:p>
          <a:p>
            <a:pPr marL="457200" lvl="1" indent="0" eaLnBrk="1" hangingPunct="1">
              <a:buNone/>
            </a:pPr>
            <a:r>
              <a:rPr lang="en-US" sz="1800" dirty="0">
                <a:ea typeface="MS PGothic" charset="0"/>
              </a:rPr>
              <a:t>To minimize business disruption due to natural disasters; a failure in a critical production process; an labor action (strike); a supplier goes out of business; etc.) </a:t>
            </a:r>
          </a:p>
        </p:txBody>
      </p:sp>
      <p:sp>
        <p:nvSpPr>
          <p:cNvPr id="18435" name="Rectangle 4"/>
          <p:cNvSpPr>
            <a:spLocks noChangeArrowheads="1"/>
          </p:cNvSpPr>
          <p:nvPr/>
        </p:nvSpPr>
        <p:spPr bwMode="auto">
          <a:xfrm>
            <a:off x="533400" y="4197049"/>
            <a:ext cx="5334000" cy="15421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spcBef>
                <a:spcPct val="20000"/>
              </a:spcBef>
            </a:pPr>
            <a:endParaRPr lang="en-US" dirty="0"/>
          </a:p>
        </p:txBody>
      </p:sp>
      <p:sp>
        <p:nvSpPr>
          <p:cNvPr id="18436" name="Text Box 5"/>
          <p:cNvSpPr txBox="1">
            <a:spLocks noChangeArrowheads="1"/>
          </p:cNvSpPr>
          <p:nvPr/>
        </p:nvSpPr>
        <p:spPr bwMode="auto">
          <a:xfrm>
            <a:off x="457207" y="579983"/>
            <a:ext cx="284369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charset="0"/>
                <a:ea typeface="MS PGothic" charset="0"/>
                <a:cs typeface="MS PGothic" charset="0"/>
              </a:defRPr>
            </a:lvl1pPr>
            <a:lvl2pPr marL="742950" indent="-285750" eaLnBrk="0" hangingPunct="0">
              <a:defRPr sz="2000">
                <a:solidFill>
                  <a:schemeClr val="tx1"/>
                </a:solidFill>
                <a:latin typeface="Times New Roman" charset="0"/>
                <a:ea typeface="MS PGothic" charset="0"/>
                <a:cs typeface="MS PGothic" charset="0"/>
              </a:defRPr>
            </a:lvl2pPr>
            <a:lvl3pPr marL="1143000" indent="-228600" eaLnBrk="0" hangingPunct="0">
              <a:defRPr sz="2000">
                <a:solidFill>
                  <a:schemeClr val="tx1"/>
                </a:solidFill>
                <a:latin typeface="Times New Roman" charset="0"/>
                <a:ea typeface="MS PGothic" charset="0"/>
                <a:cs typeface="MS PGothic" charset="0"/>
              </a:defRPr>
            </a:lvl3pPr>
            <a:lvl4pPr marL="1600200" indent="-228600" eaLnBrk="0" hangingPunct="0">
              <a:defRPr sz="2000">
                <a:solidFill>
                  <a:schemeClr val="tx1"/>
                </a:solidFill>
                <a:latin typeface="Times New Roman" charset="0"/>
                <a:ea typeface="MS PGothic" charset="0"/>
                <a:cs typeface="MS PGothic" charset="0"/>
              </a:defRPr>
            </a:lvl4pPr>
            <a:lvl5pPr marL="2057400" indent="-228600" eaLnBrk="0" hangingPunct="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pPr eaLnBrk="1" hangingPunct="1"/>
            <a:r>
              <a:rPr lang="en-US" sz="2800" dirty="0">
                <a:latin typeface="Calibri"/>
                <a:cs typeface="Calibri"/>
              </a:rPr>
              <a:t>Contingency Plans</a:t>
            </a:r>
          </a:p>
        </p:txBody>
      </p:sp>
    </p:spTree>
    <p:extLst>
      <p:ext uri="{BB962C8B-B14F-4D97-AF65-F5344CB8AC3E}">
        <p14:creationId xmlns:p14="http://schemas.microsoft.com/office/powerpoint/2010/main" val="41364026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1"/>
          <p:cNvSpPr>
            <a:spLocks noGrp="1"/>
          </p:cNvSpPr>
          <p:nvPr>
            <p:ph type="ctrTitle"/>
          </p:nvPr>
        </p:nvSpPr>
        <p:spPr>
          <a:xfrm>
            <a:off x="685800" y="1774825"/>
            <a:ext cx="7772400" cy="1225550"/>
          </a:xfrm>
        </p:spPr>
        <p:txBody>
          <a:bodyPr/>
          <a:lstStyle/>
          <a:p>
            <a:endParaRPr lang="en-US">
              <a:latin typeface="Calibri" charset="0"/>
              <a:ea typeface="MS PGothic" charset="0"/>
            </a:endParaRPr>
          </a:p>
        </p:txBody>
      </p:sp>
      <p:sp>
        <p:nvSpPr>
          <p:cNvPr id="4098" name="Subtitle 2"/>
          <p:cNvSpPr>
            <a:spLocks noGrp="1"/>
          </p:cNvSpPr>
          <p:nvPr>
            <p:ph type="subTitle" idx="1"/>
          </p:nvPr>
        </p:nvSpPr>
        <p:spPr/>
        <p:txBody>
          <a:bodyPr/>
          <a:lstStyle/>
          <a:p>
            <a:endParaRPr lang="en-US">
              <a:latin typeface="Calibri" charset="0"/>
              <a:ea typeface="MS PGothic" charset="0"/>
            </a:endParaRPr>
          </a:p>
        </p:txBody>
      </p:sp>
      <p:pic>
        <p:nvPicPr>
          <p:cNvPr id="4099" name="Picture 4" descr="title_design01_AlanFlur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00" name="TextBox 5"/>
          <p:cNvSpPr txBox="1">
            <a:spLocks noChangeArrowheads="1"/>
          </p:cNvSpPr>
          <p:nvPr/>
        </p:nvSpPr>
        <p:spPr bwMode="auto">
          <a:xfrm>
            <a:off x="538163" y="2133600"/>
            <a:ext cx="6167437" cy="9848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pPr eaLnBrk="1" hangingPunct="1"/>
            <a:r>
              <a:rPr lang="en-US" b="1" dirty="0">
                <a:latin typeface="Calibri" charset="0"/>
                <a:cs typeface="Calibri" charset="0"/>
              </a:rPr>
              <a:t>Introduction to Business Strategy</a:t>
            </a:r>
          </a:p>
          <a:p>
            <a:pPr eaLnBrk="1" hangingPunct="1"/>
            <a:r>
              <a:rPr lang="en-US" sz="1800" b="1" dirty="0">
                <a:latin typeface="Calibri" charset="0"/>
                <a:cs typeface="Calibri" charset="0"/>
              </a:rPr>
              <a:t>What is Business Strategy</a:t>
            </a:r>
          </a:p>
          <a:p>
            <a:endParaRPr lang="en-US" dirty="0">
              <a:latin typeface="Vitesse Medium" charset="0"/>
              <a:ea typeface="Vitesse Medium" charset="0"/>
              <a:cs typeface="Vitesse Medium" charset="0"/>
            </a:endParaRPr>
          </a:p>
        </p:txBody>
      </p:sp>
    </p:spTree>
    <p:extLst>
      <p:ext uri="{BB962C8B-B14F-4D97-AF65-F5344CB8AC3E}">
        <p14:creationId xmlns:p14="http://schemas.microsoft.com/office/powerpoint/2010/main" val="1952084909"/>
      </p:ext>
    </p:extLst>
  </p:cSld>
  <p:clrMapOvr>
    <a:masterClrMapping/>
  </p:clrMapOvr>
  <p:transition>
    <p:check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p:cNvSpPr>
            <a:spLocks noGrp="1"/>
          </p:cNvSpPr>
          <p:nvPr>
            <p:ph type="title"/>
          </p:nvPr>
        </p:nvSpPr>
        <p:spPr>
          <a:xfrm>
            <a:off x="304800" y="4763"/>
            <a:ext cx="8229600" cy="508000"/>
          </a:xfrm>
        </p:spPr>
        <p:txBody>
          <a:bodyPr/>
          <a:lstStyle/>
          <a:p>
            <a:r>
              <a:rPr lang="en-US" sz="3200">
                <a:latin typeface="Calibri" charset="0"/>
                <a:ea typeface="MS PGothic" charset="0"/>
              </a:rPr>
              <a:t>Welcome to Business Strategy and Innovation </a:t>
            </a:r>
          </a:p>
        </p:txBody>
      </p:sp>
      <p:sp>
        <p:nvSpPr>
          <p:cNvPr id="6146" name="Content Placeholder 2"/>
          <p:cNvSpPr>
            <a:spLocks noGrp="1"/>
          </p:cNvSpPr>
          <p:nvPr>
            <p:ph idx="1"/>
          </p:nvPr>
        </p:nvSpPr>
        <p:spPr>
          <a:xfrm>
            <a:off x="152400" y="1257300"/>
            <a:ext cx="5791200" cy="3429000"/>
          </a:xfrm>
        </p:spPr>
        <p:txBody>
          <a:bodyPr/>
          <a:lstStyle/>
          <a:p>
            <a:r>
              <a:rPr lang="en-US" sz="1800">
                <a:latin typeface="Calibri" charset="0"/>
                <a:ea typeface="MS PGothic" charset="0"/>
              </a:rPr>
              <a:t>To understand strategic management as a critical management process</a:t>
            </a:r>
          </a:p>
          <a:p>
            <a:r>
              <a:rPr lang="en-US" sz="1800">
                <a:latin typeface="Calibri" charset="0"/>
                <a:ea typeface="MS PGothic" charset="0"/>
              </a:rPr>
              <a:t>To help the student  appreciate  how business strategy impacts their role as  a manager.</a:t>
            </a:r>
          </a:p>
          <a:p>
            <a:r>
              <a:rPr lang="en-US" sz="1800">
                <a:latin typeface="Calibri" charset="0"/>
                <a:ea typeface="MS PGothic" charset="0"/>
              </a:rPr>
              <a:t>To learn frameworks and models which assist in analyzing competitive situations and strategic dilemmas. </a:t>
            </a:r>
          </a:p>
          <a:p>
            <a:r>
              <a:rPr lang="en-US" sz="1800">
                <a:latin typeface="Calibri" charset="0"/>
                <a:ea typeface="MS PGothic" charset="0"/>
              </a:rPr>
              <a:t>To understand the impact of internal and external factors on business strategy</a:t>
            </a:r>
          </a:p>
          <a:p>
            <a:r>
              <a:rPr lang="en-US" sz="1800">
                <a:latin typeface="Calibri" charset="0"/>
                <a:ea typeface="MS PGothic" charset="0"/>
              </a:rPr>
              <a:t>To determine how to identify the sources of competitive advantage.</a:t>
            </a:r>
          </a:p>
          <a:p>
            <a:r>
              <a:rPr lang="en-US" sz="1800">
                <a:latin typeface="Calibri" charset="0"/>
                <a:ea typeface="MS PGothic" charset="0"/>
              </a:rPr>
              <a:t>To understand innovation as a competitive weapon and to gain insights regarding challenges in managing innovation effectively to ensure a balance of short and long-term business priorities.</a:t>
            </a:r>
          </a:p>
          <a:p>
            <a:endParaRPr lang="en-US" sz="1800">
              <a:latin typeface="Calibri" charset="0"/>
              <a:ea typeface="MS PGothic" charset="0"/>
            </a:endParaRPr>
          </a:p>
        </p:txBody>
      </p:sp>
      <p:sp>
        <p:nvSpPr>
          <p:cNvPr id="6147" name="TextBox 3"/>
          <p:cNvSpPr txBox="1">
            <a:spLocks noChangeArrowheads="1"/>
          </p:cNvSpPr>
          <p:nvPr/>
        </p:nvSpPr>
        <p:spPr bwMode="auto">
          <a:xfrm>
            <a:off x="3059113" y="706438"/>
            <a:ext cx="3025775"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r>
              <a:rPr lang="en-US" sz="2400">
                <a:latin typeface="Calibri" charset="0"/>
              </a:rPr>
              <a:t>LEARNING OBJECTIVES</a:t>
            </a:r>
          </a:p>
        </p:txBody>
      </p:sp>
    </p:spTree>
    <p:extLst>
      <p:ext uri="{BB962C8B-B14F-4D97-AF65-F5344CB8AC3E}">
        <p14:creationId xmlns:p14="http://schemas.microsoft.com/office/powerpoint/2010/main" val="225503366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a:latin typeface="Times New Roman" charset="0"/>
                <a:ea typeface="MS PGothic" charset="0"/>
              </a:rPr>
              <a:t>Strategic Planning</a:t>
            </a:r>
          </a:p>
        </p:txBody>
      </p:sp>
      <p:sp>
        <p:nvSpPr>
          <p:cNvPr id="16386" name="TextBox 1"/>
          <p:cNvSpPr txBox="1">
            <a:spLocks noChangeArrowheads="1"/>
          </p:cNvSpPr>
          <p:nvPr/>
        </p:nvSpPr>
        <p:spPr bwMode="auto">
          <a:xfrm>
            <a:off x="304800" y="3390900"/>
            <a:ext cx="4914900" cy="2000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r>
              <a:rPr lang="en-US" sz="2400" dirty="0">
                <a:latin typeface="Calibri" charset="0"/>
                <a:cs typeface="Calibri" charset="0"/>
              </a:rPr>
              <a:t>Business Strategy</a:t>
            </a:r>
          </a:p>
          <a:p>
            <a:r>
              <a:rPr lang="en-US" dirty="0">
                <a:latin typeface="Calibri" charset="0"/>
                <a:cs typeface="Calibri" charset="0"/>
              </a:rPr>
              <a:t>The goal directed actions a firm intends to take in its quest to gain and sustain competitive advantage.</a:t>
            </a:r>
          </a:p>
          <a:p>
            <a:endParaRPr lang="en-US" dirty="0">
              <a:latin typeface="Calibri" charset="0"/>
              <a:cs typeface="Calibri" charset="0"/>
            </a:endParaRPr>
          </a:p>
          <a:p>
            <a:endParaRPr lang="en-US" dirty="0">
              <a:latin typeface="Calibri" charset="0"/>
              <a:cs typeface="Calibri" charset="0"/>
            </a:endParaRPr>
          </a:p>
        </p:txBody>
      </p:sp>
      <p:pic>
        <p:nvPicPr>
          <p:cNvPr id="16387" name="Picture 2" descr="strategy.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66800"/>
            <a:ext cx="2935288" cy="1993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875373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0" y="647700"/>
            <a:ext cx="5029200" cy="5067300"/>
          </a:xfrm>
          <a:prstGeom prst="rect">
            <a:avLst/>
          </a:prstGeom>
          <a:solidFill>
            <a:srgbClr val="FAE1C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1" hangingPunct="1"/>
            <a:endParaRPr lang="en-US"/>
          </a:p>
        </p:txBody>
      </p:sp>
      <p:sp>
        <p:nvSpPr>
          <p:cNvPr id="18434" name="Title 1"/>
          <p:cNvSpPr>
            <a:spLocks noGrp="1"/>
          </p:cNvSpPr>
          <p:nvPr>
            <p:ph type="title"/>
          </p:nvPr>
        </p:nvSpPr>
        <p:spPr>
          <a:xfrm>
            <a:off x="301625" y="0"/>
            <a:ext cx="5943600" cy="508000"/>
          </a:xfrm>
        </p:spPr>
        <p:txBody>
          <a:bodyPr/>
          <a:lstStyle/>
          <a:p>
            <a:r>
              <a:rPr lang="en-US">
                <a:latin typeface="Times New Roman" charset="0"/>
                <a:ea typeface="MS PGothic" charset="0"/>
              </a:rPr>
              <a:t>Competitive Advantage</a:t>
            </a:r>
          </a:p>
        </p:txBody>
      </p:sp>
      <p:sp>
        <p:nvSpPr>
          <p:cNvPr id="18435" name="TextBox 2"/>
          <p:cNvSpPr txBox="1">
            <a:spLocks noChangeArrowheads="1"/>
          </p:cNvSpPr>
          <p:nvPr/>
        </p:nvSpPr>
        <p:spPr bwMode="auto">
          <a:xfrm>
            <a:off x="304800" y="723900"/>
            <a:ext cx="4724400" cy="4708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r>
              <a:rPr lang="en-US" b="1" dirty="0"/>
              <a:t>Competitive advantage </a:t>
            </a:r>
            <a:r>
              <a:rPr lang="en-US" dirty="0"/>
              <a:t>is superior performance relative to other competitors in same industry</a:t>
            </a:r>
          </a:p>
          <a:p>
            <a:endParaRPr lang="en-US" dirty="0"/>
          </a:p>
          <a:p>
            <a:r>
              <a:rPr lang="en-US" b="1" dirty="0"/>
              <a:t>Competitive parity </a:t>
            </a:r>
            <a:r>
              <a:rPr lang="en-US" dirty="0"/>
              <a:t>is when two or more firms in the same industry perform at the same level</a:t>
            </a:r>
          </a:p>
          <a:p>
            <a:endParaRPr lang="en-US" dirty="0"/>
          </a:p>
          <a:p>
            <a:r>
              <a:rPr lang="en-US" b="1" dirty="0"/>
              <a:t>Competitive disadvantage </a:t>
            </a:r>
            <a:r>
              <a:rPr lang="en-US" dirty="0"/>
              <a:t>is firm underperformance relative to competitors in the same industry </a:t>
            </a:r>
          </a:p>
          <a:p>
            <a:endParaRPr lang="en-US" dirty="0"/>
          </a:p>
          <a:p>
            <a:r>
              <a:rPr lang="en-US" dirty="0"/>
              <a:t>A Competitive Advantage is NOT sustainable if the source of advantage can be independently attained or easily imitated</a:t>
            </a:r>
          </a:p>
        </p:txBody>
      </p:sp>
      <p:grpSp>
        <p:nvGrpSpPr>
          <p:cNvPr id="4" name="Group 3"/>
          <p:cNvGrpSpPr>
            <a:grpSpLocks/>
          </p:cNvGrpSpPr>
          <p:nvPr/>
        </p:nvGrpSpPr>
        <p:grpSpPr bwMode="auto">
          <a:xfrm>
            <a:off x="5410200" y="1104900"/>
            <a:ext cx="4038600" cy="3352800"/>
            <a:chOff x="5410200" y="1104900"/>
            <a:chExt cx="4038600" cy="3352800"/>
          </a:xfrm>
        </p:grpSpPr>
        <p:sp>
          <p:nvSpPr>
            <p:cNvPr id="18437" name="Rectangle 2"/>
            <p:cNvSpPr>
              <a:spLocks noChangeArrowheads="1"/>
            </p:cNvSpPr>
            <p:nvPr/>
          </p:nvSpPr>
          <p:spPr bwMode="auto">
            <a:xfrm>
              <a:off x="5410200" y="1562100"/>
              <a:ext cx="3352800" cy="2895600"/>
            </a:xfrm>
            <a:prstGeom prst="rect">
              <a:avLst/>
            </a:prstGeom>
            <a:solidFill>
              <a:schemeClr val="accent1"/>
            </a:solidFill>
            <a:ln w="9525">
              <a:solidFill>
                <a:schemeClr val="tx1"/>
              </a:solidFill>
              <a:round/>
              <a:headEnd/>
              <a:tailEnd/>
            </a:ln>
          </p:spPr>
          <p:txBody>
            <a:bodyPr/>
            <a:lstStyle/>
            <a:p>
              <a:pPr eaLnBrk="1" hangingPunct="1"/>
              <a:endParaRPr lang="en-US"/>
            </a:p>
          </p:txBody>
        </p:sp>
        <p:sp>
          <p:nvSpPr>
            <p:cNvPr id="18438" name="TextBox 2"/>
            <p:cNvSpPr txBox="1">
              <a:spLocks noChangeArrowheads="1"/>
            </p:cNvSpPr>
            <p:nvPr/>
          </p:nvSpPr>
          <p:spPr bwMode="auto">
            <a:xfrm>
              <a:off x="5638800" y="1104900"/>
              <a:ext cx="3810000" cy="31700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endParaRPr lang="en-US"/>
            </a:p>
            <a:p>
              <a:endParaRPr lang="en-US"/>
            </a:p>
            <a:p>
              <a:r>
                <a:rPr lang="en-US" b="1"/>
                <a:t>Approaches to Creating Competitive Advantage </a:t>
              </a:r>
            </a:p>
            <a:p>
              <a:endParaRPr lang="en-US" b="1"/>
            </a:p>
            <a:p>
              <a:r>
                <a:rPr lang="en-US" b="1"/>
                <a:t>Cost Leadership</a:t>
              </a:r>
            </a:p>
            <a:p>
              <a:endParaRPr lang="en-US" b="1"/>
            </a:p>
            <a:p>
              <a:r>
                <a:rPr lang="en-US" b="1"/>
                <a:t>Differentiation</a:t>
              </a:r>
            </a:p>
            <a:p>
              <a:endParaRPr lang="en-US" b="1"/>
            </a:p>
            <a:p>
              <a:r>
                <a:rPr lang="en-US" b="1"/>
                <a:t>Focus </a:t>
              </a:r>
              <a:endParaRPr lang="en-US"/>
            </a:p>
          </p:txBody>
        </p:sp>
      </p:grpSp>
    </p:spTree>
    <p:extLst>
      <p:ext uri="{BB962C8B-B14F-4D97-AF65-F5344CB8AC3E}">
        <p14:creationId xmlns:p14="http://schemas.microsoft.com/office/powerpoint/2010/main" val="33057676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atin typeface="Calibri" charset="0"/>
                <a:ea typeface="MS PGothic" charset="0"/>
              </a:rPr>
              <a:t>Competitive Advantage</a:t>
            </a:r>
          </a:p>
        </p:txBody>
      </p:sp>
      <p:grpSp>
        <p:nvGrpSpPr>
          <p:cNvPr id="4" name="Group 3"/>
          <p:cNvGrpSpPr>
            <a:grpSpLocks/>
          </p:cNvGrpSpPr>
          <p:nvPr/>
        </p:nvGrpSpPr>
        <p:grpSpPr bwMode="auto">
          <a:xfrm>
            <a:off x="228600" y="1257300"/>
            <a:ext cx="4419600" cy="2416175"/>
            <a:chOff x="1408581" y="2705100"/>
            <a:chExt cx="5441638" cy="2438400"/>
          </a:xfrm>
        </p:grpSpPr>
        <p:sp>
          <p:nvSpPr>
            <p:cNvPr id="20484" name="Rectangle 4"/>
            <p:cNvSpPr>
              <a:spLocks noChangeArrowheads="1"/>
            </p:cNvSpPr>
            <p:nvPr/>
          </p:nvSpPr>
          <p:spPr bwMode="auto">
            <a:xfrm>
              <a:off x="1408581" y="2705100"/>
              <a:ext cx="5334135" cy="2438400"/>
            </a:xfrm>
            <a:prstGeom prst="rect">
              <a:avLst/>
            </a:prstGeom>
            <a:solidFill>
              <a:srgbClr val="FAE1C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1" hangingPunct="1"/>
              <a:endParaRPr lang="en-US"/>
            </a:p>
          </p:txBody>
        </p:sp>
        <p:grpSp>
          <p:nvGrpSpPr>
            <p:cNvPr id="20485" name="Group 8"/>
            <p:cNvGrpSpPr>
              <a:grpSpLocks/>
            </p:cNvGrpSpPr>
            <p:nvPr/>
          </p:nvGrpSpPr>
          <p:grpSpPr bwMode="auto">
            <a:xfrm>
              <a:off x="1592419" y="2705100"/>
              <a:ext cx="5257800" cy="2324245"/>
              <a:chOff x="1744819" y="2781300"/>
              <a:chExt cx="5257800" cy="2324245"/>
            </a:xfrm>
          </p:grpSpPr>
          <p:sp>
            <p:nvSpPr>
              <p:cNvPr id="20486" name="TextBox 9"/>
              <p:cNvSpPr txBox="1">
                <a:spLocks noChangeArrowheads="1"/>
              </p:cNvSpPr>
              <p:nvPr/>
            </p:nvSpPr>
            <p:spPr bwMode="auto">
              <a:xfrm>
                <a:off x="1744819" y="3304017"/>
                <a:ext cx="5257800" cy="18015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r>
                  <a:rPr lang="en-US" sz="1800"/>
                  <a:t>Delta Airlines		6.62%	</a:t>
                </a:r>
              </a:p>
              <a:p>
                <a:r>
                  <a:rPr lang="en-US" sz="1800"/>
                  <a:t>United Continental		6.98%	  </a:t>
                </a:r>
              </a:p>
              <a:p>
                <a:r>
                  <a:rPr lang="en-US" sz="1800"/>
                  <a:t>American Airlines		8.67%	</a:t>
                </a:r>
              </a:p>
              <a:p>
                <a:r>
                  <a:rPr lang="en-US" sz="1800"/>
                  <a:t>Southwest Airlines		9.41% </a:t>
                </a:r>
              </a:p>
              <a:p>
                <a:r>
                  <a:rPr lang="en-US" sz="1800"/>
                  <a:t>	</a:t>
                </a:r>
              </a:p>
              <a:p>
                <a:r>
                  <a:rPr lang="en-US" sz="1800"/>
                  <a:t>		</a:t>
                </a:r>
                <a:r>
                  <a:rPr lang="en-US"/>
                  <a:t>		</a:t>
                </a:r>
              </a:p>
            </p:txBody>
          </p:sp>
          <p:sp>
            <p:nvSpPr>
              <p:cNvPr id="20487" name="TextBox 10"/>
              <p:cNvSpPr txBox="1">
                <a:spLocks noChangeArrowheads="1"/>
              </p:cNvSpPr>
              <p:nvPr/>
            </p:nvSpPr>
            <p:spPr bwMode="auto">
              <a:xfrm>
                <a:off x="3505200" y="2781300"/>
                <a:ext cx="736099" cy="448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r>
                  <a:rPr lang="en-US"/>
                  <a:t>ROA</a:t>
                </a:r>
              </a:p>
            </p:txBody>
          </p:sp>
        </p:grpSp>
      </p:grpSp>
      <p:sp>
        <p:nvSpPr>
          <p:cNvPr id="9" name="TextBox 8"/>
          <p:cNvSpPr txBox="1">
            <a:spLocks noChangeArrowheads="1"/>
          </p:cNvSpPr>
          <p:nvPr/>
        </p:nvSpPr>
        <p:spPr bwMode="auto">
          <a:xfrm>
            <a:off x="381000" y="3009900"/>
            <a:ext cx="35575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r>
              <a:rPr lang="en-US" sz="1800"/>
              <a:t>Accenture	              16.34% </a:t>
            </a:r>
          </a:p>
        </p:txBody>
      </p:sp>
    </p:spTree>
    <p:extLst>
      <p:ext uri="{BB962C8B-B14F-4D97-AF65-F5344CB8AC3E}">
        <p14:creationId xmlns:p14="http://schemas.microsoft.com/office/powerpoint/2010/main" val="502309573"/>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4"/>
          <p:cNvSpPr>
            <a:spLocks noChangeArrowheads="1"/>
          </p:cNvSpPr>
          <p:nvPr/>
        </p:nvSpPr>
        <p:spPr bwMode="auto">
          <a:xfrm>
            <a:off x="152400" y="800100"/>
            <a:ext cx="7213600" cy="3022600"/>
          </a:xfrm>
          <a:prstGeom prst="rect">
            <a:avLst/>
          </a:prstGeom>
          <a:solidFill>
            <a:srgbClr val="336699"/>
          </a:solidFill>
          <a:ln w="9525">
            <a:solidFill>
              <a:schemeClr val="tx1"/>
            </a:solidFill>
            <a:round/>
            <a:headEnd/>
            <a:tailEnd/>
          </a:ln>
        </p:spPr>
        <p:txBody>
          <a:bodyPr/>
          <a:lstStyle/>
          <a:p>
            <a:pPr eaLnBrk="1" hangingPunct="1"/>
            <a:endParaRPr lang="en-US"/>
          </a:p>
        </p:txBody>
      </p:sp>
      <p:sp>
        <p:nvSpPr>
          <p:cNvPr id="21506" name="Title 1"/>
          <p:cNvSpPr>
            <a:spLocks noGrp="1"/>
          </p:cNvSpPr>
          <p:nvPr>
            <p:ph type="title"/>
          </p:nvPr>
        </p:nvSpPr>
        <p:spPr>
          <a:xfrm>
            <a:off x="381000" y="114300"/>
            <a:ext cx="7848600" cy="508000"/>
          </a:xfrm>
        </p:spPr>
        <p:txBody>
          <a:bodyPr/>
          <a:lstStyle/>
          <a:p>
            <a:pPr eaLnBrk="1" hangingPunct="1"/>
            <a:r>
              <a:rPr lang="en-US" dirty="0">
                <a:latin typeface="Calibri" charset="0"/>
                <a:ea typeface="MS PGothic" charset="0"/>
              </a:rPr>
              <a:t>Drivers of Firm Performance</a:t>
            </a:r>
          </a:p>
        </p:txBody>
      </p:sp>
      <p:sp>
        <p:nvSpPr>
          <p:cNvPr id="21507" name="TextBox 1"/>
          <p:cNvSpPr txBox="1">
            <a:spLocks noChangeArrowheads="1"/>
          </p:cNvSpPr>
          <p:nvPr/>
        </p:nvSpPr>
        <p:spPr bwMode="auto">
          <a:xfrm>
            <a:off x="228600" y="5143500"/>
            <a:ext cx="1981200"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pPr eaLnBrk="1" hangingPunct="1"/>
            <a:r>
              <a:rPr lang="en-US" sz="800">
                <a:latin typeface="Calibri" charset="0"/>
                <a:cs typeface="Calibri" charset="0"/>
              </a:rPr>
              <a:t>Source: Strategic Management Concepts and Cases by Frank K. Rothaermal</a:t>
            </a:r>
          </a:p>
        </p:txBody>
      </p:sp>
      <p:pic>
        <p:nvPicPr>
          <p:cNvPr id="21508" name="Picture 3" descr="Screen Shot 2015-09-08 at 1.24.01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93800" y="835410"/>
            <a:ext cx="5257800" cy="2987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509" name="TextBox 1"/>
          <p:cNvSpPr txBox="1">
            <a:spLocks noChangeArrowheads="1"/>
          </p:cNvSpPr>
          <p:nvPr/>
        </p:nvSpPr>
        <p:spPr bwMode="auto">
          <a:xfrm>
            <a:off x="381000" y="3924300"/>
            <a:ext cx="464820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r>
              <a:rPr lang="en-US" sz="1800">
                <a:latin typeface="Calibri" charset="0"/>
                <a:cs typeface="Calibri" charset="0"/>
              </a:rPr>
              <a:t>Firm effects result from the quality of the firm’s</a:t>
            </a:r>
          </a:p>
          <a:p>
            <a:r>
              <a:rPr lang="en-US" sz="1800" b="1">
                <a:latin typeface="Calibri" charset="0"/>
                <a:cs typeface="Calibri" charset="0"/>
              </a:rPr>
              <a:t>Business Model </a:t>
            </a:r>
            <a:r>
              <a:rPr lang="en-US" sz="1800">
                <a:latin typeface="Calibri" charset="0"/>
                <a:cs typeface="Calibri" charset="0"/>
              </a:rPr>
              <a:t>and the alignment and effectiveness of firm </a:t>
            </a:r>
            <a:r>
              <a:rPr lang="en-US" sz="1800" b="1">
                <a:latin typeface="Calibri" charset="0"/>
                <a:cs typeface="Calibri" charset="0"/>
              </a:rPr>
              <a:t>Business Strategy</a:t>
            </a:r>
          </a:p>
        </p:txBody>
      </p:sp>
    </p:spTree>
    <p:extLst>
      <p:ext uri="{BB962C8B-B14F-4D97-AF65-F5344CB8AC3E}">
        <p14:creationId xmlns:p14="http://schemas.microsoft.com/office/powerpoint/2010/main" val="231664030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descr="title_design01_AlanFlur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6" name="TextBox 5"/>
          <p:cNvSpPr txBox="1"/>
          <p:nvPr/>
        </p:nvSpPr>
        <p:spPr>
          <a:xfrm>
            <a:off x="538124" y="2133007"/>
            <a:ext cx="4135476" cy="984885"/>
          </a:xfrm>
          <a:prstGeom prst="rect">
            <a:avLst/>
          </a:prstGeom>
          <a:noFill/>
        </p:spPr>
        <p:txBody>
          <a:bodyPr wrap="square" rtlCol="0">
            <a:spAutoFit/>
          </a:bodyPr>
          <a:lstStyle/>
          <a:p>
            <a:pPr eaLnBrk="1" hangingPunct="1"/>
            <a:r>
              <a:rPr lang="en-US" b="1" dirty="0">
                <a:latin typeface="Calibri"/>
                <a:cs typeface="Calibri"/>
              </a:rPr>
              <a:t>Introduction to Business Strategy</a:t>
            </a:r>
          </a:p>
          <a:p>
            <a:pPr eaLnBrk="1" hangingPunct="1"/>
            <a:r>
              <a:rPr lang="en-US" sz="1800" b="1" dirty="0">
                <a:latin typeface="Calibri"/>
                <a:cs typeface="Calibri"/>
              </a:rPr>
              <a:t>The Business Model</a:t>
            </a:r>
          </a:p>
          <a:p>
            <a:endParaRPr lang="en-US" dirty="0">
              <a:latin typeface="Vitesse Medium"/>
              <a:cs typeface="Vitesse Medium"/>
            </a:endParaRPr>
          </a:p>
        </p:txBody>
      </p:sp>
    </p:spTree>
    <p:extLst>
      <p:ext uri="{BB962C8B-B14F-4D97-AF65-F5344CB8AC3E}">
        <p14:creationId xmlns:p14="http://schemas.microsoft.com/office/powerpoint/2010/main" val="1027019689"/>
      </p:ext>
    </p:extLst>
  </p:cSld>
  <p:clrMapOvr>
    <a:masterClrMapping/>
  </p:clrMapOvr>
  <p:transition>
    <p:check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526196"/>
            <a:ext cx="5355656" cy="2719456"/>
          </a:xfrm>
          <a:prstGeom prst="rect">
            <a:avLst/>
          </a:prstGeom>
          <a:solidFill>
            <a:schemeClr val="accent1">
              <a:alpha val="73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08" charset="0"/>
            </a:endParaRPr>
          </a:p>
        </p:txBody>
      </p:sp>
      <p:sp>
        <p:nvSpPr>
          <p:cNvPr id="2" name="Title 1"/>
          <p:cNvSpPr>
            <a:spLocks noGrp="1"/>
          </p:cNvSpPr>
          <p:nvPr>
            <p:ph type="title"/>
          </p:nvPr>
        </p:nvSpPr>
        <p:spPr>
          <a:xfrm>
            <a:off x="457200" y="223891"/>
            <a:ext cx="5943600" cy="508000"/>
          </a:xfrm>
        </p:spPr>
        <p:txBody>
          <a:bodyPr/>
          <a:lstStyle/>
          <a:p>
            <a:r>
              <a:rPr lang="en-US" dirty="0"/>
              <a:t>What is a Business Model</a:t>
            </a:r>
          </a:p>
        </p:txBody>
      </p:sp>
      <p:sp>
        <p:nvSpPr>
          <p:cNvPr id="3" name="Content Placeholder 2"/>
          <p:cNvSpPr>
            <a:spLocks noGrp="1"/>
          </p:cNvSpPr>
          <p:nvPr>
            <p:ph idx="1"/>
          </p:nvPr>
        </p:nvSpPr>
        <p:spPr>
          <a:xfrm>
            <a:off x="126351" y="829390"/>
            <a:ext cx="5229305" cy="4495800"/>
          </a:xfrm>
        </p:spPr>
        <p:txBody>
          <a:bodyPr/>
          <a:lstStyle/>
          <a:p>
            <a:pPr marL="0" indent="0">
              <a:buNone/>
            </a:pPr>
            <a:r>
              <a:rPr lang="en-US" sz="1800" dirty="0"/>
              <a:t>A firm’s </a:t>
            </a:r>
            <a:r>
              <a:rPr lang="en-US" sz="1800" b="1" dirty="0"/>
              <a:t>BUSINESS MODEL  </a:t>
            </a:r>
            <a:r>
              <a:rPr lang="en-US" sz="1800" dirty="0"/>
              <a:t>is how the various components of the business fit together to produce a profit. A business model is the end results of decisions and tradeoffs made by management in formulating strategy</a:t>
            </a:r>
          </a:p>
          <a:p>
            <a:pPr marL="0" indent="0">
              <a:buNone/>
            </a:pPr>
            <a:endParaRPr lang="en-US" sz="2000" dirty="0"/>
          </a:p>
          <a:p>
            <a:pPr marL="0" indent="0">
              <a:buNone/>
            </a:pPr>
            <a:r>
              <a:rPr lang="en-US" sz="1800" dirty="0"/>
              <a:t>Typical Components of a Business Model:</a:t>
            </a:r>
          </a:p>
          <a:p>
            <a:pPr marL="0" indent="0">
              <a:buNone/>
            </a:pPr>
            <a:endParaRPr lang="en-US" sz="1800" dirty="0"/>
          </a:p>
          <a:p>
            <a:pPr marL="0" indent="0">
              <a:buNone/>
            </a:pPr>
            <a:r>
              <a:rPr lang="en-US" sz="1800" dirty="0"/>
              <a:t>	</a:t>
            </a:r>
            <a:r>
              <a:rPr lang="en-US" sz="1800" b="1" dirty="0"/>
              <a:t>Markets Service Served: </a:t>
            </a:r>
            <a:r>
              <a:rPr lang="en-US" sz="1200" dirty="0"/>
              <a:t>Products (value 	propositions); Customer; Channels; and Relationships</a:t>
            </a:r>
          </a:p>
          <a:p>
            <a:pPr marL="0" indent="0">
              <a:buNone/>
            </a:pPr>
            <a:r>
              <a:rPr lang="en-US" sz="2000" dirty="0"/>
              <a:t>	</a:t>
            </a:r>
            <a:r>
              <a:rPr lang="en-US" sz="1800" b="1" dirty="0"/>
              <a:t>Firm Infrastructure: </a:t>
            </a:r>
            <a:r>
              <a:rPr lang="en-US" sz="1200" dirty="0"/>
              <a:t>Processes and technology; People 	and Culture; and  Strategic Partnerships</a:t>
            </a:r>
            <a:endParaRPr lang="en-US" sz="1400" dirty="0"/>
          </a:p>
          <a:p>
            <a:pPr marL="0" indent="0">
              <a:buNone/>
            </a:pPr>
            <a:r>
              <a:rPr lang="en-US" sz="1400" dirty="0"/>
              <a:t>	</a:t>
            </a:r>
            <a:r>
              <a:rPr lang="en-US" sz="1800" b="1" dirty="0"/>
              <a:t>Economic Model: </a:t>
            </a:r>
            <a:r>
              <a:rPr lang="en-US" sz="1200" dirty="0"/>
              <a:t>Cost drivers and revenue models  </a:t>
            </a:r>
            <a:r>
              <a:rPr lang="en-US" sz="1400" dirty="0"/>
              <a:t>	</a:t>
            </a:r>
          </a:p>
        </p:txBody>
      </p:sp>
      <p:pic>
        <p:nvPicPr>
          <p:cNvPr id="6" name="Picture 5" descr="Figure-11-The-Osterwalder-Business-Model-Ontolog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5656" y="581559"/>
            <a:ext cx="5372518" cy="3050641"/>
          </a:xfrm>
          <a:prstGeom prst="rect">
            <a:avLst/>
          </a:prstGeom>
        </p:spPr>
      </p:pic>
      <p:sp>
        <p:nvSpPr>
          <p:cNvPr id="7" name="TextBox 6"/>
          <p:cNvSpPr txBox="1"/>
          <p:nvPr/>
        </p:nvSpPr>
        <p:spPr>
          <a:xfrm>
            <a:off x="6313575" y="3906630"/>
            <a:ext cx="2184313" cy="338554"/>
          </a:xfrm>
          <a:prstGeom prst="rect">
            <a:avLst/>
          </a:prstGeom>
          <a:noFill/>
        </p:spPr>
        <p:txBody>
          <a:bodyPr wrap="square" rtlCol="0">
            <a:spAutoFit/>
          </a:bodyPr>
          <a:lstStyle/>
          <a:p>
            <a:r>
              <a:rPr lang="en-US" sz="800" dirty="0">
                <a:latin typeface="Calibri"/>
                <a:cs typeface="Calibri"/>
              </a:rPr>
              <a:t>Depiction of Alexander </a:t>
            </a:r>
            <a:r>
              <a:rPr lang="en-US" sz="800" dirty="0" err="1">
                <a:latin typeface="Calibri"/>
                <a:cs typeface="Calibri"/>
              </a:rPr>
              <a:t>Osterwalder’s</a:t>
            </a:r>
            <a:endParaRPr lang="en-US" sz="800" dirty="0">
              <a:latin typeface="Calibri"/>
              <a:cs typeface="Calibri"/>
            </a:endParaRPr>
          </a:p>
          <a:p>
            <a:r>
              <a:rPr lang="en-US" sz="800" dirty="0">
                <a:latin typeface="Calibri"/>
                <a:cs typeface="Calibri"/>
              </a:rPr>
              <a:t>Business Model Canvas</a:t>
            </a:r>
          </a:p>
        </p:txBody>
      </p:sp>
    </p:spTree>
    <p:extLst>
      <p:ext uri="{BB962C8B-B14F-4D97-AF65-F5344CB8AC3E}">
        <p14:creationId xmlns:p14="http://schemas.microsoft.com/office/powerpoint/2010/main" val="4139672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Models Align to Strategy</a:t>
            </a:r>
          </a:p>
        </p:txBody>
      </p:sp>
      <p:sp>
        <p:nvSpPr>
          <p:cNvPr id="4" name="Rectangle 3"/>
          <p:cNvSpPr txBox="1">
            <a:spLocks noChangeArrowheads="1"/>
          </p:cNvSpPr>
          <p:nvPr/>
        </p:nvSpPr>
        <p:spPr bwMode="auto">
          <a:xfrm>
            <a:off x="0" y="412237"/>
            <a:ext cx="5011167"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alibri"/>
                <a:ea typeface="MS PGothic" pitchFamily="34" charset="-128"/>
                <a:cs typeface="Calibri"/>
              </a:defRPr>
            </a:lvl1pPr>
            <a:lvl2pPr marL="742950" indent="-285750" algn="l" rtl="0" eaLnBrk="0" fontAlgn="base" hangingPunct="0">
              <a:spcBef>
                <a:spcPct val="20000"/>
              </a:spcBef>
              <a:spcAft>
                <a:spcPct val="0"/>
              </a:spcAft>
              <a:buSzPct val="50000"/>
              <a:buChar char="•"/>
              <a:defRPr sz="2400">
                <a:solidFill>
                  <a:schemeClr val="tx1"/>
                </a:solidFill>
                <a:latin typeface="Calibri"/>
                <a:ea typeface="MS PGothic" pitchFamily="34" charset="-128"/>
                <a:cs typeface="Calibri"/>
              </a:defRPr>
            </a:lvl2pPr>
            <a:lvl3pPr marL="9144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3pPr>
            <a:lvl4pPr marL="13716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4pPr>
            <a:lvl5pPr marL="18288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5pPr>
            <a:lvl6pPr marL="25146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6pPr>
            <a:lvl7pPr marL="29718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7pPr>
            <a:lvl8pPr marL="34290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8pPr>
            <a:lvl9pPr marL="38862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9pPr>
          </a:lstStyle>
          <a:p>
            <a:pPr eaLnBrk="1" hangingPunct="1">
              <a:lnSpc>
                <a:spcPct val="90000"/>
              </a:lnSpc>
              <a:buFontTx/>
              <a:buNone/>
            </a:pPr>
            <a:endParaRPr lang="en-US" dirty="0">
              <a:latin typeface="Times New Roman" charset="0"/>
              <a:ea typeface="MS PGothic" charset="0"/>
            </a:endParaRPr>
          </a:p>
          <a:p>
            <a:pPr lvl="1" eaLnBrk="1" hangingPunct="1">
              <a:lnSpc>
                <a:spcPct val="90000"/>
              </a:lnSpc>
              <a:buSzTx/>
              <a:buFontTx/>
              <a:buNone/>
            </a:pPr>
            <a:r>
              <a:rPr lang="en-US" sz="2000" b="1" dirty="0">
                <a:solidFill>
                  <a:srgbClr val="003366"/>
                </a:solidFill>
                <a:latin typeface="Times New Roman" charset="0"/>
                <a:ea typeface="MS PGothic" charset="0"/>
              </a:rPr>
              <a:t>Cost-leadership strategy</a:t>
            </a:r>
          </a:p>
          <a:p>
            <a:pPr lvl="2" eaLnBrk="1" hangingPunct="1">
              <a:lnSpc>
                <a:spcPct val="90000"/>
              </a:lnSpc>
              <a:buSzTx/>
            </a:pPr>
            <a:r>
              <a:rPr lang="en-US" dirty="0">
                <a:latin typeface="Times New Roman" charset="0"/>
                <a:ea typeface="MS PGothic" charset="0"/>
              </a:rPr>
              <a:t>Becoming the lowest-cost producer in an industry. Business model emphasis on use of technology to drive down operational costs, simple, standardized product designs, and a focus on driving costs down</a:t>
            </a:r>
          </a:p>
          <a:p>
            <a:pPr lvl="2" eaLnBrk="1" hangingPunct="1">
              <a:lnSpc>
                <a:spcPct val="90000"/>
              </a:lnSpc>
              <a:buSzTx/>
            </a:pPr>
            <a:endParaRPr lang="en-US" dirty="0">
              <a:latin typeface="Times New Roman" charset="0"/>
              <a:ea typeface="MS PGothic" charset="0"/>
            </a:endParaRPr>
          </a:p>
          <a:p>
            <a:pPr lvl="1" eaLnBrk="1" hangingPunct="1">
              <a:lnSpc>
                <a:spcPct val="90000"/>
              </a:lnSpc>
              <a:buSzTx/>
              <a:buFontTx/>
              <a:buNone/>
            </a:pPr>
            <a:r>
              <a:rPr lang="en-US" sz="2000" b="1" dirty="0">
                <a:solidFill>
                  <a:srgbClr val="003366"/>
                </a:solidFill>
                <a:latin typeface="Times New Roman" charset="0"/>
                <a:ea typeface="MS PGothic" charset="0"/>
              </a:rPr>
              <a:t>Differentiation strategy</a:t>
            </a:r>
          </a:p>
          <a:p>
            <a:pPr lvl="2" eaLnBrk="1" hangingPunct="1">
              <a:lnSpc>
                <a:spcPct val="90000"/>
              </a:lnSpc>
              <a:buSzTx/>
            </a:pPr>
            <a:r>
              <a:rPr lang="en-US" dirty="0">
                <a:latin typeface="Times New Roman" charset="0"/>
                <a:ea typeface="MS PGothic" charset="0"/>
              </a:rPr>
              <a:t>Attempting to be unique in an industry within a broad market. Making products unique to allow the company to charge a premium price. Creative design and clever marketing, emphasis on R&amp;D and and higher quality inputs to create customer value</a:t>
            </a:r>
          </a:p>
          <a:p>
            <a:pPr lvl="2" eaLnBrk="1" hangingPunct="1">
              <a:lnSpc>
                <a:spcPct val="90000"/>
              </a:lnSpc>
              <a:buSzTx/>
            </a:pPr>
            <a:endParaRPr lang="en-US" dirty="0">
              <a:latin typeface="Times New Roman" charset="0"/>
              <a:ea typeface="MS PGothic" charset="0"/>
            </a:endParaRPr>
          </a:p>
          <a:p>
            <a:pPr lvl="1" eaLnBrk="1" hangingPunct="1">
              <a:lnSpc>
                <a:spcPct val="90000"/>
              </a:lnSpc>
              <a:buSzTx/>
              <a:buFontTx/>
              <a:buNone/>
            </a:pPr>
            <a:r>
              <a:rPr lang="en-US" sz="2000" b="1" dirty="0">
                <a:solidFill>
                  <a:srgbClr val="003366"/>
                </a:solidFill>
                <a:latin typeface="Times New Roman" charset="0"/>
                <a:ea typeface="MS PGothic" charset="0"/>
              </a:rPr>
              <a:t>Focus strategy (Segmentation)</a:t>
            </a:r>
          </a:p>
          <a:p>
            <a:pPr lvl="2" eaLnBrk="1" hangingPunct="1">
              <a:lnSpc>
                <a:spcPct val="90000"/>
              </a:lnSpc>
              <a:buSzTx/>
            </a:pPr>
            <a:r>
              <a:rPr lang="en-US" dirty="0">
                <a:latin typeface="Times New Roman" charset="0"/>
                <a:ea typeface="MS PGothic" charset="0"/>
              </a:rPr>
              <a:t>Attempting to establish an advantage (such as cost or differentiation) in a narrow market segment.</a:t>
            </a:r>
          </a:p>
        </p:txBody>
      </p:sp>
      <p:pic>
        <p:nvPicPr>
          <p:cNvPr id="5" name="Picture 4" descr="apple m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947" y="959707"/>
            <a:ext cx="2934853" cy="1953011"/>
          </a:xfrm>
          <a:prstGeom prst="rect">
            <a:avLst/>
          </a:prstGeom>
        </p:spPr>
      </p:pic>
      <p:pic>
        <p:nvPicPr>
          <p:cNvPr id="7" name="Picture 6" descr="Screen Shot 2017-05-06 at 12.09.4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1738" y="3105978"/>
            <a:ext cx="3122230" cy="2332935"/>
          </a:xfrm>
          <a:prstGeom prst="rect">
            <a:avLst/>
          </a:prstGeom>
        </p:spPr>
      </p:pic>
    </p:spTree>
    <p:extLst>
      <p:ext uri="{BB962C8B-B14F-4D97-AF65-F5344CB8AC3E}">
        <p14:creationId xmlns:p14="http://schemas.microsoft.com/office/powerpoint/2010/main" val="1344208997"/>
      </p:ext>
    </p:extLst>
  </p:cSld>
  <p:clrMapOvr>
    <a:masterClrMapping/>
  </p:clrMapOvr>
  <p:transition>
    <p:check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83799" y="420181"/>
            <a:ext cx="5943600" cy="508000"/>
          </a:xfrm>
        </p:spPr>
        <p:txBody>
          <a:bodyPr/>
          <a:lstStyle/>
          <a:p>
            <a:r>
              <a:rPr lang="en-US" dirty="0"/>
              <a:t>What is a Business Model </a:t>
            </a:r>
            <a:br>
              <a:rPr lang="en-US" dirty="0"/>
            </a:br>
            <a:r>
              <a:rPr lang="en-US" sz="2800" dirty="0"/>
              <a:t>Core Competencies</a:t>
            </a:r>
            <a:endParaRPr lang="en-US" sz="2800" dirty="0">
              <a:latin typeface="Times New Roman" charset="0"/>
              <a:ea typeface="MS PGothic" charset="0"/>
            </a:endParaRPr>
          </a:p>
        </p:txBody>
      </p:sp>
      <p:sp>
        <p:nvSpPr>
          <p:cNvPr id="22531" name="Content Placeholder 2"/>
          <p:cNvSpPr>
            <a:spLocks noGrp="1"/>
          </p:cNvSpPr>
          <p:nvPr>
            <p:ph idx="1"/>
          </p:nvPr>
        </p:nvSpPr>
        <p:spPr>
          <a:xfrm>
            <a:off x="339454" y="1218094"/>
            <a:ext cx="5587701" cy="4599716"/>
          </a:xfrm>
        </p:spPr>
        <p:txBody>
          <a:bodyPr/>
          <a:lstStyle/>
          <a:p>
            <a:pPr marL="0" indent="0">
              <a:buNone/>
            </a:pPr>
            <a:r>
              <a:rPr lang="en-US" sz="1800" dirty="0">
                <a:latin typeface="Times New Roman" charset="0"/>
                <a:ea typeface="MS PGothic" charset="0"/>
              </a:rPr>
              <a:t>The </a:t>
            </a:r>
            <a:r>
              <a:rPr lang="en-US" sz="1800" dirty="0">
                <a:solidFill>
                  <a:srgbClr val="FF0000"/>
                </a:solidFill>
                <a:latin typeface="Times New Roman" charset="0"/>
                <a:ea typeface="MS PGothic" charset="0"/>
              </a:rPr>
              <a:t>core competencies </a:t>
            </a:r>
            <a:r>
              <a:rPr lang="en-US" sz="1800" dirty="0">
                <a:latin typeface="Times New Roman" charset="0"/>
                <a:ea typeface="MS PGothic" charset="0"/>
              </a:rPr>
              <a:t>of a firm are its </a:t>
            </a:r>
            <a:r>
              <a:rPr lang="en-US" sz="1800" dirty="0">
                <a:solidFill>
                  <a:srgbClr val="FF0000"/>
                </a:solidFill>
                <a:latin typeface="Times New Roman" charset="0"/>
                <a:ea typeface="MS PGothic" charset="0"/>
              </a:rPr>
              <a:t>unique capabilities </a:t>
            </a:r>
            <a:r>
              <a:rPr lang="en-US" sz="1800" dirty="0">
                <a:latin typeface="Times New Roman" charset="0"/>
                <a:ea typeface="MS PGothic" charset="0"/>
              </a:rPr>
              <a:t>and </a:t>
            </a:r>
            <a:r>
              <a:rPr lang="en-US" sz="1800" dirty="0">
                <a:solidFill>
                  <a:srgbClr val="FF0000"/>
                </a:solidFill>
                <a:latin typeface="Times New Roman" charset="0"/>
                <a:ea typeface="MS PGothic" charset="0"/>
              </a:rPr>
              <a:t>resources</a:t>
            </a:r>
            <a:r>
              <a:rPr lang="en-US" sz="1800" dirty="0">
                <a:latin typeface="Times New Roman" charset="0"/>
                <a:ea typeface="MS PGothic" charset="0"/>
              </a:rPr>
              <a:t> that enable the firm to deliver and support a value proposition to its customer</a:t>
            </a:r>
          </a:p>
          <a:p>
            <a:pPr marL="0" indent="0">
              <a:buNone/>
            </a:pPr>
            <a:endParaRPr lang="en-US" sz="1800" dirty="0">
              <a:latin typeface="Times New Roman" charset="0"/>
              <a:ea typeface="MS PGothic" charset="0"/>
            </a:endParaRPr>
          </a:p>
          <a:p>
            <a:pPr marL="0" indent="0">
              <a:buNone/>
            </a:pPr>
            <a:r>
              <a:rPr lang="en-US" sz="1800" dirty="0">
                <a:solidFill>
                  <a:srgbClr val="FF0000"/>
                </a:solidFill>
                <a:latin typeface="Times New Roman" charset="0"/>
                <a:ea typeface="MS PGothic" charset="0"/>
              </a:rPr>
              <a:t>Capabilities</a:t>
            </a:r>
            <a:r>
              <a:rPr lang="en-US" sz="1800" dirty="0">
                <a:latin typeface="Times New Roman" charset="0"/>
                <a:ea typeface="MS PGothic" charset="0"/>
              </a:rPr>
              <a:t> consist of the </a:t>
            </a:r>
            <a:r>
              <a:rPr lang="en-US" sz="1800" dirty="0">
                <a:solidFill>
                  <a:srgbClr val="FF0000"/>
                </a:solidFill>
                <a:latin typeface="Times New Roman" charset="0"/>
                <a:ea typeface="MS PGothic" charset="0"/>
              </a:rPr>
              <a:t>firms resources </a:t>
            </a:r>
            <a:r>
              <a:rPr lang="en-US" sz="1800" dirty="0">
                <a:latin typeface="Times New Roman" charset="0"/>
                <a:ea typeface="MS PGothic" charset="0"/>
              </a:rPr>
              <a:t>and </a:t>
            </a:r>
            <a:r>
              <a:rPr lang="en-US" sz="1800" dirty="0">
                <a:solidFill>
                  <a:srgbClr val="FF0000"/>
                </a:solidFill>
                <a:latin typeface="Times New Roman" charset="0"/>
                <a:ea typeface="MS PGothic" charset="0"/>
              </a:rPr>
              <a:t>how those resources are combined and integrated into functional business processes</a:t>
            </a:r>
            <a:r>
              <a:rPr lang="en-US" sz="1800" dirty="0">
                <a:latin typeface="Times New Roman" charset="0"/>
                <a:ea typeface="MS PGothic" charset="0"/>
              </a:rPr>
              <a:t> and </a:t>
            </a:r>
            <a:r>
              <a:rPr lang="en-US" sz="1800" dirty="0">
                <a:solidFill>
                  <a:srgbClr val="FF0000"/>
                </a:solidFill>
                <a:latin typeface="Times New Roman" charset="0"/>
                <a:ea typeface="MS PGothic" charset="0"/>
              </a:rPr>
              <a:t>business activities </a:t>
            </a:r>
            <a:r>
              <a:rPr lang="en-US" sz="1800" dirty="0">
                <a:latin typeface="Times New Roman" charset="0"/>
                <a:ea typeface="MS PGothic" charset="0"/>
              </a:rPr>
              <a:t>that support the value proposition and competitive strategy</a:t>
            </a:r>
          </a:p>
          <a:p>
            <a:pPr marL="0" indent="0">
              <a:buNone/>
            </a:pPr>
            <a:endParaRPr lang="en-US" sz="1800" dirty="0">
              <a:latin typeface="Times New Roman" charset="0"/>
              <a:ea typeface="MS PGothic" charset="0"/>
            </a:endParaRPr>
          </a:p>
          <a:p>
            <a:pPr marL="0" indent="0">
              <a:buNone/>
            </a:pPr>
            <a:r>
              <a:rPr lang="en-US" sz="1800" dirty="0">
                <a:latin typeface="Times New Roman" charset="0"/>
                <a:ea typeface="MS PGothic" charset="0"/>
              </a:rPr>
              <a:t>To be competitive a firm must have unique and valuable resources and the capability to exploit these OR a unique capability to manage a relatively common resource. </a:t>
            </a:r>
          </a:p>
          <a:p>
            <a:pPr marL="0" indent="0">
              <a:buNone/>
            </a:pPr>
            <a:endParaRPr lang="en-US" sz="1800" dirty="0">
              <a:latin typeface="Times New Roman" charset="0"/>
              <a:ea typeface="MS PGothic" charset="0"/>
            </a:endParaRPr>
          </a:p>
        </p:txBody>
      </p:sp>
    </p:spTree>
    <p:extLst>
      <p:ext uri="{BB962C8B-B14F-4D97-AF65-F5344CB8AC3E}">
        <p14:creationId xmlns:p14="http://schemas.microsoft.com/office/powerpoint/2010/main" val="984932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descr="title_design01_AlanFlur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6" name="TextBox 5"/>
          <p:cNvSpPr txBox="1"/>
          <p:nvPr/>
        </p:nvSpPr>
        <p:spPr>
          <a:xfrm>
            <a:off x="538124" y="2133007"/>
            <a:ext cx="4135476" cy="677108"/>
          </a:xfrm>
          <a:prstGeom prst="rect">
            <a:avLst/>
          </a:prstGeom>
          <a:noFill/>
        </p:spPr>
        <p:txBody>
          <a:bodyPr wrap="square" rtlCol="0">
            <a:spAutoFit/>
          </a:bodyPr>
          <a:lstStyle/>
          <a:p>
            <a:pPr eaLnBrk="1" hangingPunct="1"/>
            <a:r>
              <a:rPr lang="en-US" b="1" dirty="0">
                <a:latin typeface="Calibri"/>
                <a:cs typeface="Calibri"/>
              </a:rPr>
              <a:t>Introduction to Business Strategy</a:t>
            </a:r>
          </a:p>
          <a:p>
            <a:r>
              <a:rPr lang="en-US" sz="1800" b="1" dirty="0">
                <a:latin typeface="Calibri"/>
                <a:cs typeface="Calibri"/>
              </a:rPr>
              <a:t>SWA Business Model Case</a:t>
            </a:r>
          </a:p>
        </p:txBody>
      </p:sp>
    </p:spTree>
    <p:extLst>
      <p:ext uri="{BB962C8B-B14F-4D97-AF65-F5344CB8AC3E}">
        <p14:creationId xmlns:p14="http://schemas.microsoft.com/office/powerpoint/2010/main" val="4221865438"/>
      </p:ext>
    </p:extLst>
  </p:cSld>
  <p:clrMapOvr>
    <a:masterClrMapping/>
  </p:clrMapOvr>
  <p:transition>
    <p:check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241" y="457727"/>
            <a:ext cx="5943600" cy="508000"/>
          </a:xfrm>
        </p:spPr>
        <p:txBody>
          <a:bodyPr/>
          <a:lstStyle/>
          <a:p>
            <a:r>
              <a:rPr lang="en-US" dirty="0"/>
              <a:t>What is a Business Model</a:t>
            </a:r>
            <a:br>
              <a:rPr lang="en-US" dirty="0"/>
            </a:br>
            <a:r>
              <a:rPr lang="en-US" sz="2800" dirty="0"/>
              <a:t>Case Example</a:t>
            </a:r>
          </a:p>
        </p:txBody>
      </p:sp>
      <p:pic>
        <p:nvPicPr>
          <p:cNvPr id="3" name="Picture 2" descr="SouthWestFit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3054" y="610127"/>
            <a:ext cx="5641788" cy="4791180"/>
          </a:xfrm>
          <a:prstGeom prst="rect">
            <a:avLst/>
          </a:prstGeom>
        </p:spPr>
      </p:pic>
      <p:sp>
        <p:nvSpPr>
          <p:cNvPr id="5" name="Rectangle 4"/>
          <p:cNvSpPr/>
          <p:nvPr/>
        </p:nvSpPr>
        <p:spPr bwMode="auto">
          <a:xfrm>
            <a:off x="4985483" y="1080448"/>
            <a:ext cx="4156930" cy="265373"/>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pic>
        <p:nvPicPr>
          <p:cNvPr id="4" name="Picture 3" descr="Southwest_Air_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7099" y="1023558"/>
            <a:ext cx="1417926" cy="564955"/>
          </a:xfrm>
          <a:prstGeom prst="rect">
            <a:avLst/>
          </a:prstGeom>
        </p:spPr>
      </p:pic>
      <p:sp>
        <p:nvSpPr>
          <p:cNvPr id="6" name="TextBox 5"/>
          <p:cNvSpPr txBox="1"/>
          <p:nvPr/>
        </p:nvSpPr>
        <p:spPr>
          <a:xfrm>
            <a:off x="435992" y="1497462"/>
            <a:ext cx="3677504" cy="4062650"/>
          </a:xfrm>
          <a:prstGeom prst="rect">
            <a:avLst/>
          </a:prstGeom>
          <a:noFill/>
        </p:spPr>
        <p:txBody>
          <a:bodyPr wrap="square" rtlCol="0">
            <a:spAutoFit/>
          </a:bodyPr>
          <a:lstStyle/>
          <a:p>
            <a:r>
              <a:rPr lang="en-US" sz="1600" b="1" dirty="0"/>
              <a:t>Positioning:</a:t>
            </a:r>
            <a:r>
              <a:rPr lang="en-US" sz="1600" dirty="0"/>
              <a:t> Cost Leadership</a:t>
            </a:r>
          </a:p>
          <a:p>
            <a:endParaRPr lang="en-US" sz="1600" dirty="0"/>
          </a:p>
          <a:p>
            <a:r>
              <a:rPr lang="en-US" sz="1600" b="1" dirty="0"/>
              <a:t>Customer Strategy:</a:t>
            </a:r>
            <a:r>
              <a:rPr lang="en-US" sz="1600" dirty="0"/>
              <a:t> Focus on short haul passenger who wants limited but reliable service at low ticket prices</a:t>
            </a:r>
          </a:p>
          <a:p>
            <a:endParaRPr lang="en-US" sz="1600" dirty="0"/>
          </a:p>
          <a:p>
            <a:r>
              <a:rPr lang="en-US" sz="1600" b="1" dirty="0"/>
              <a:t>Revenue</a:t>
            </a:r>
            <a:r>
              <a:rPr lang="en-US" sz="1600" dirty="0"/>
              <a:t>: Ticket Revenues, In-Flight Sales</a:t>
            </a:r>
          </a:p>
          <a:p>
            <a:endParaRPr lang="en-US" sz="1600" dirty="0"/>
          </a:p>
          <a:p>
            <a:r>
              <a:rPr lang="en-US" sz="1600" b="1" dirty="0"/>
              <a:t>Capabilities and Resources: </a:t>
            </a:r>
          </a:p>
          <a:p>
            <a:r>
              <a:rPr lang="en-US" sz="1400" dirty="0"/>
              <a:t>Highly product ground and gate crews</a:t>
            </a:r>
          </a:p>
          <a:p>
            <a:r>
              <a:rPr lang="en-US" sz="1400" dirty="0"/>
              <a:t>Standard aircrafts (only 737s)</a:t>
            </a:r>
          </a:p>
          <a:p>
            <a:r>
              <a:rPr lang="en-US" sz="1400" dirty="0"/>
              <a:t>Point to Point  rather than hub operations and very high aircraft utilization</a:t>
            </a:r>
          </a:p>
          <a:p>
            <a:r>
              <a:rPr lang="en-US" sz="1400" dirty="0"/>
              <a:t>Secondary airports</a:t>
            </a:r>
          </a:p>
          <a:p>
            <a:r>
              <a:rPr lang="en-US" sz="1400" dirty="0"/>
              <a:t>Spartan Headquarters</a:t>
            </a:r>
          </a:p>
          <a:p>
            <a:r>
              <a:rPr lang="en-US" sz="1400" dirty="0"/>
              <a:t>Simple Business Processes</a:t>
            </a:r>
          </a:p>
        </p:txBody>
      </p:sp>
    </p:spTree>
    <p:extLst>
      <p:ext uri="{BB962C8B-B14F-4D97-AF65-F5344CB8AC3E}">
        <p14:creationId xmlns:p14="http://schemas.microsoft.com/office/powerpoint/2010/main" val="1152320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4"/>
          <p:cNvSpPr>
            <a:spLocks noChangeArrowheads="1"/>
          </p:cNvSpPr>
          <p:nvPr/>
        </p:nvSpPr>
        <p:spPr bwMode="auto">
          <a:xfrm>
            <a:off x="0" y="1562100"/>
            <a:ext cx="5791200" cy="3352800"/>
          </a:xfrm>
          <a:prstGeom prst="rect">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1" hangingPunct="1"/>
            <a:endParaRPr lang="en-US"/>
          </a:p>
        </p:txBody>
      </p:sp>
      <p:sp>
        <p:nvSpPr>
          <p:cNvPr id="8194" name="Title 1"/>
          <p:cNvSpPr>
            <a:spLocks noGrp="1"/>
          </p:cNvSpPr>
          <p:nvPr>
            <p:ph type="title"/>
          </p:nvPr>
        </p:nvSpPr>
        <p:spPr>
          <a:xfrm>
            <a:off x="241300" y="266700"/>
            <a:ext cx="7315200" cy="508000"/>
          </a:xfrm>
        </p:spPr>
        <p:txBody>
          <a:bodyPr/>
          <a:lstStyle/>
          <a:p>
            <a:r>
              <a:rPr lang="en-US" dirty="0">
                <a:latin typeface="Calibri" charset="0"/>
                <a:ea typeface="MS PGothic" charset="0"/>
              </a:rPr>
              <a:t>Welcome to Business Strategy and Innovation</a:t>
            </a:r>
          </a:p>
        </p:txBody>
      </p:sp>
      <p:sp>
        <p:nvSpPr>
          <p:cNvPr id="8195" name="Content Placeholder 2"/>
          <p:cNvSpPr>
            <a:spLocks noGrp="1"/>
          </p:cNvSpPr>
          <p:nvPr>
            <p:ph idx="1"/>
          </p:nvPr>
        </p:nvSpPr>
        <p:spPr>
          <a:xfrm>
            <a:off x="152400" y="1562100"/>
            <a:ext cx="5867400" cy="3429000"/>
          </a:xfrm>
        </p:spPr>
        <p:txBody>
          <a:bodyPr/>
          <a:lstStyle/>
          <a:p>
            <a:pPr marL="0" indent="0"/>
            <a:r>
              <a:rPr lang="en-US" sz="2000" dirty="0">
                <a:latin typeface="Calibri" charset="0"/>
                <a:ea typeface="MS PGothic" charset="0"/>
              </a:rPr>
              <a:t>Topic 1: Introduction to Business Strategy  </a:t>
            </a:r>
          </a:p>
          <a:p>
            <a:pPr marL="0" indent="0"/>
            <a:r>
              <a:rPr lang="en-US" sz="2000" dirty="0">
                <a:latin typeface="Calibri" charset="0"/>
                <a:ea typeface="MS PGothic" charset="0"/>
              </a:rPr>
              <a:t>Topic 2: The Strategic Management Process </a:t>
            </a:r>
          </a:p>
          <a:p>
            <a:pPr marL="0" indent="0"/>
            <a:r>
              <a:rPr lang="en-US" sz="2000" dirty="0">
                <a:latin typeface="Calibri" charset="0"/>
                <a:ea typeface="MS PGothic" charset="0"/>
              </a:rPr>
              <a:t>Topic 3: External Analysis </a:t>
            </a:r>
          </a:p>
          <a:p>
            <a:pPr marL="0" indent="0"/>
            <a:r>
              <a:rPr lang="en-US" sz="2000" dirty="0">
                <a:latin typeface="Calibri" charset="0"/>
                <a:ea typeface="MS PGothic" charset="0"/>
              </a:rPr>
              <a:t>Topic 4: Internal Analysis </a:t>
            </a:r>
          </a:p>
          <a:p>
            <a:pPr marL="0" indent="0"/>
            <a:r>
              <a:rPr lang="en-US" sz="2000" dirty="0">
                <a:latin typeface="Calibri" charset="0"/>
                <a:ea typeface="MS PGothic" charset="0"/>
              </a:rPr>
              <a:t>Topic 5: Formulating Business Strategies </a:t>
            </a:r>
          </a:p>
          <a:p>
            <a:pPr marL="0" indent="0"/>
            <a:r>
              <a:rPr lang="en-US" sz="2000" dirty="0">
                <a:latin typeface="Calibri" charset="0"/>
                <a:ea typeface="MS PGothic" charset="0"/>
              </a:rPr>
              <a:t>Topic 6: Formulating Corporate Strategies</a:t>
            </a:r>
          </a:p>
          <a:p>
            <a:pPr marL="0" indent="0"/>
            <a:r>
              <a:rPr lang="en-US" sz="2000" dirty="0">
                <a:latin typeface="Calibri" charset="0"/>
                <a:ea typeface="MS PGothic" charset="0"/>
              </a:rPr>
              <a:t>Topic 7: Strategy Implementation</a:t>
            </a:r>
          </a:p>
        </p:txBody>
      </p:sp>
      <p:sp>
        <p:nvSpPr>
          <p:cNvPr id="8196" name="TextBox 3"/>
          <p:cNvSpPr txBox="1">
            <a:spLocks noChangeArrowheads="1"/>
          </p:cNvSpPr>
          <p:nvPr/>
        </p:nvSpPr>
        <p:spPr bwMode="auto">
          <a:xfrm>
            <a:off x="2732088" y="889000"/>
            <a:ext cx="287337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r>
              <a:rPr lang="en-US" sz="2400">
                <a:latin typeface="Calibri" charset="0"/>
              </a:rPr>
              <a:t>MODULE STRUCTURE</a:t>
            </a:r>
          </a:p>
        </p:txBody>
      </p:sp>
    </p:spTree>
    <p:extLst>
      <p:ext uri="{BB962C8B-B14F-4D97-AF65-F5344CB8AC3E}">
        <p14:creationId xmlns:p14="http://schemas.microsoft.com/office/powerpoint/2010/main" val="20833581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381000" y="419100"/>
            <a:ext cx="6324600" cy="508000"/>
          </a:xfrm>
        </p:spPr>
        <p:txBody>
          <a:bodyPr/>
          <a:lstStyle/>
          <a:p>
            <a:pPr eaLnBrk="1" hangingPunct="1"/>
            <a:r>
              <a:rPr lang="en-US" dirty="0">
                <a:latin typeface="Times New Roman" charset="0"/>
                <a:ea typeface="MS PGothic" charset="0"/>
              </a:rPr>
              <a:t>Recap – What is Business Strategy?</a:t>
            </a:r>
            <a:br>
              <a:rPr lang="en-US" dirty="0">
                <a:latin typeface="Times New Roman" charset="0"/>
                <a:ea typeface="MS PGothic" charset="0"/>
              </a:rPr>
            </a:br>
            <a:endParaRPr lang="en-US" dirty="0">
              <a:latin typeface="Times New Roman" charset="0"/>
              <a:ea typeface="MS PGothic" charset="0"/>
            </a:endParaRPr>
          </a:p>
        </p:txBody>
      </p:sp>
      <p:sp>
        <p:nvSpPr>
          <p:cNvPr id="3" name="Content Placeholder 2"/>
          <p:cNvSpPr>
            <a:spLocks noGrp="1"/>
          </p:cNvSpPr>
          <p:nvPr>
            <p:ph idx="1"/>
          </p:nvPr>
        </p:nvSpPr>
        <p:spPr>
          <a:xfrm>
            <a:off x="381000" y="800100"/>
            <a:ext cx="5334000" cy="3429000"/>
          </a:xfrm>
        </p:spPr>
        <p:txBody>
          <a:bodyPr>
            <a:noAutofit/>
          </a:bodyPr>
          <a:lstStyle/>
          <a:p>
            <a:pPr marL="0" indent="0" eaLnBrk="1" hangingPunct="1">
              <a:buFontTx/>
              <a:buNone/>
              <a:defRPr/>
            </a:pPr>
            <a:r>
              <a:rPr lang="en-US" sz="2400" b="1" dirty="0">
                <a:solidFill>
                  <a:srgbClr val="800000"/>
                </a:solidFill>
                <a:ea typeface="+mn-ea"/>
                <a:cs typeface="+mn-cs"/>
              </a:rPr>
              <a:t>Strategy is the quest to gain and sustain competitive advantage.</a:t>
            </a:r>
          </a:p>
          <a:p>
            <a:pPr marL="0" indent="0" eaLnBrk="1" hangingPunct="1">
              <a:buFontTx/>
              <a:buNone/>
              <a:defRPr/>
            </a:pPr>
            <a:endParaRPr lang="en-US" sz="2000" dirty="0"/>
          </a:p>
          <a:p>
            <a:pPr marL="0" indent="0" eaLnBrk="1" hangingPunct="1">
              <a:buFontTx/>
              <a:buNone/>
              <a:defRPr/>
            </a:pPr>
            <a:r>
              <a:rPr lang="en-US" sz="1800" dirty="0"/>
              <a:t>It is the managers’ theories about how to gain and sustain competitive advantage.</a:t>
            </a:r>
          </a:p>
          <a:p>
            <a:pPr marL="0" indent="0" eaLnBrk="1" hangingPunct="1">
              <a:buFontTx/>
              <a:buNone/>
              <a:defRPr/>
            </a:pPr>
            <a:r>
              <a:rPr lang="en-US" sz="1800" dirty="0"/>
              <a:t>It is about being different from your rivals.</a:t>
            </a:r>
          </a:p>
          <a:p>
            <a:pPr marL="0" indent="0" eaLnBrk="1" hangingPunct="1">
              <a:buFontTx/>
              <a:buNone/>
              <a:defRPr/>
            </a:pPr>
            <a:r>
              <a:rPr lang="en-US" sz="1800" dirty="0"/>
              <a:t>It is about creating value while containing cost.</a:t>
            </a:r>
          </a:p>
          <a:p>
            <a:pPr marL="0" indent="0" eaLnBrk="1" hangingPunct="1">
              <a:buFontTx/>
              <a:buNone/>
              <a:defRPr/>
            </a:pPr>
            <a:r>
              <a:rPr lang="en-US" sz="1800" dirty="0"/>
              <a:t>It combines a set of activities to stake out a unique position.</a:t>
            </a:r>
          </a:p>
          <a:p>
            <a:pPr marL="0" indent="0" eaLnBrk="1" hangingPunct="1">
              <a:buFontTx/>
              <a:buNone/>
              <a:defRPr/>
            </a:pPr>
            <a:r>
              <a:rPr lang="en-US" sz="1800" dirty="0"/>
              <a:t>It must be aligned and leverage the firm’s business model</a:t>
            </a:r>
          </a:p>
          <a:p>
            <a:pPr marL="0" indent="0" eaLnBrk="1" hangingPunct="1">
              <a:buFontTx/>
              <a:buNone/>
              <a:defRPr/>
            </a:pPr>
            <a:r>
              <a:rPr lang="en-US" sz="1800" dirty="0"/>
              <a:t>It requires long-term commitments that are often not easily reversible.</a:t>
            </a:r>
          </a:p>
        </p:txBody>
      </p:sp>
    </p:spTree>
    <p:extLst>
      <p:ext uri="{BB962C8B-B14F-4D97-AF65-F5344CB8AC3E}">
        <p14:creationId xmlns:p14="http://schemas.microsoft.com/office/powerpoint/2010/main" val="42345193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descr="title_design01_AlanFlur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6" name="TextBox 5"/>
          <p:cNvSpPr txBox="1"/>
          <p:nvPr/>
        </p:nvSpPr>
        <p:spPr>
          <a:xfrm>
            <a:off x="538124" y="2133007"/>
            <a:ext cx="4135476" cy="984885"/>
          </a:xfrm>
          <a:prstGeom prst="rect">
            <a:avLst/>
          </a:prstGeom>
          <a:noFill/>
        </p:spPr>
        <p:txBody>
          <a:bodyPr wrap="square" rtlCol="0">
            <a:spAutoFit/>
          </a:bodyPr>
          <a:lstStyle/>
          <a:p>
            <a:pPr eaLnBrk="1" hangingPunct="1"/>
            <a:r>
              <a:rPr lang="en-US" b="1" dirty="0">
                <a:latin typeface="Calibri"/>
                <a:cs typeface="Calibri"/>
              </a:rPr>
              <a:t>Introduction to Business Strategy</a:t>
            </a:r>
          </a:p>
          <a:p>
            <a:pPr eaLnBrk="1" hangingPunct="1"/>
            <a:r>
              <a:rPr lang="en-US" sz="1800" b="1" dirty="0">
                <a:latin typeface="Calibri"/>
                <a:cs typeface="Calibri"/>
              </a:rPr>
              <a:t>Levels of Strategy</a:t>
            </a:r>
          </a:p>
          <a:p>
            <a:endParaRPr lang="en-US" dirty="0">
              <a:latin typeface="Vitesse Medium"/>
              <a:cs typeface="Vitesse Medium"/>
            </a:endParaRPr>
          </a:p>
        </p:txBody>
      </p:sp>
    </p:spTree>
    <p:extLst>
      <p:ext uri="{BB962C8B-B14F-4D97-AF65-F5344CB8AC3E}">
        <p14:creationId xmlns:p14="http://schemas.microsoft.com/office/powerpoint/2010/main" val="1689186886"/>
      </p:ext>
    </p:extLst>
  </p:cSld>
  <p:clrMapOvr>
    <a:masterClrMapping/>
  </p:clrMapOvr>
  <p:transition>
    <p:check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0" y="940741"/>
            <a:ext cx="5800737" cy="3402345"/>
          </a:xfrm>
          <a:prstGeom prst="rect">
            <a:avLst/>
          </a:prstGeom>
          <a:solidFill>
            <a:srgbClr val="FFFF00">
              <a:alpha val="22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08" charset="0"/>
            </a:endParaRPr>
          </a:p>
        </p:txBody>
      </p:sp>
      <p:sp>
        <p:nvSpPr>
          <p:cNvPr id="4" name="Rectangle 2"/>
          <p:cNvSpPr txBox="1">
            <a:spLocks noChangeArrowheads="1"/>
          </p:cNvSpPr>
          <p:nvPr/>
        </p:nvSpPr>
        <p:spPr bwMode="auto">
          <a:xfrm>
            <a:off x="381000" y="190500"/>
            <a:ext cx="5943600" cy="508000"/>
          </a:xfrm>
          <a:prstGeom prst="rect">
            <a:avLst/>
          </a:prstGeom>
          <a:noFill/>
          <a:ln w="9525">
            <a:noFill/>
            <a:miter lim="800000"/>
            <a:headEnd/>
            <a:tailEnd/>
          </a:ln>
        </p:spPr>
        <p:txBody>
          <a:bodyPr anchor="ctr"/>
          <a:lstStyle/>
          <a:p>
            <a:pPr>
              <a:defRPr/>
            </a:pPr>
            <a:r>
              <a:rPr lang="en-US" sz="2800" kern="0" dirty="0">
                <a:solidFill>
                  <a:schemeClr val="tx2"/>
                </a:solidFill>
                <a:latin typeface="+mj-lt"/>
                <a:ea typeface="ＭＳ Ｐゴシック" charset="-128"/>
                <a:cs typeface="ＭＳ Ｐゴシック" charset="-128"/>
              </a:rPr>
              <a:t>Levels of Strategy</a:t>
            </a:r>
          </a:p>
        </p:txBody>
      </p:sp>
      <p:pic>
        <p:nvPicPr>
          <p:cNvPr id="5" name="Picture 4" descr="3l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09" y="1222963"/>
            <a:ext cx="6035151" cy="2649753"/>
          </a:xfrm>
          <a:prstGeom prst="rect">
            <a:avLst/>
          </a:prstGeom>
        </p:spPr>
      </p:pic>
    </p:spTree>
    <p:extLst>
      <p:ext uri="{BB962C8B-B14F-4D97-AF65-F5344CB8AC3E}">
        <p14:creationId xmlns:p14="http://schemas.microsoft.com/office/powerpoint/2010/main" val="23473221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414558" y="114300"/>
            <a:ext cx="5943600" cy="508000"/>
          </a:xfrm>
        </p:spPr>
        <p:txBody>
          <a:bodyPr/>
          <a:lstStyle/>
          <a:p>
            <a:pPr eaLnBrk="1" hangingPunct="1"/>
            <a:r>
              <a:rPr lang="en-US" dirty="0">
                <a:ea typeface="MS PGothic" charset="0"/>
              </a:rPr>
              <a:t>Levels of Strategy</a:t>
            </a:r>
          </a:p>
        </p:txBody>
      </p:sp>
      <p:sp>
        <p:nvSpPr>
          <p:cNvPr id="21506" name="Rectangle 3"/>
          <p:cNvSpPr>
            <a:spLocks noGrp="1" noChangeArrowheads="1"/>
          </p:cNvSpPr>
          <p:nvPr>
            <p:ph type="body" idx="1"/>
          </p:nvPr>
        </p:nvSpPr>
        <p:spPr>
          <a:xfrm>
            <a:off x="589570" y="800100"/>
            <a:ext cx="7640030" cy="4635500"/>
          </a:xfrm>
        </p:spPr>
        <p:txBody>
          <a:bodyPr/>
          <a:lstStyle/>
          <a:p>
            <a:pPr marL="0" indent="0" eaLnBrk="1" hangingPunct="1">
              <a:lnSpc>
                <a:spcPct val="90000"/>
              </a:lnSpc>
              <a:buFontTx/>
              <a:buNone/>
              <a:defRPr/>
            </a:pPr>
            <a:r>
              <a:rPr lang="en-US" sz="2400" dirty="0">
                <a:ea typeface="MS PGothic" charset="0"/>
              </a:rPr>
              <a:t>Corporate Strategy</a:t>
            </a:r>
            <a:r>
              <a:rPr lang="en-US" dirty="0">
                <a:ea typeface="MS PGothic" charset="0"/>
              </a:rPr>
              <a:t> – </a:t>
            </a:r>
            <a:r>
              <a:rPr lang="en-US" sz="1600" dirty="0">
                <a:ea typeface="MS PGothic" charset="0"/>
              </a:rPr>
              <a:t>addresses which businesses an organization will be in; how resources will be allocated among those businesses; and how each business will relate to the other. Also sets the </a:t>
            </a:r>
            <a:r>
              <a:rPr lang="ja-JP" altLang="en-US" sz="1600" dirty="0">
                <a:ea typeface="MS PGothic" charset="0"/>
              </a:rPr>
              <a:t>“</a:t>
            </a:r>
            <a:r>
              <a:rPr lang="en-US" altLang="ja-JP" sz="1600" dirty="0">
                <a:ea typeface="MS PGothic" charset="0"/>
              </a:rPr>
              <a:t>grand strategy</a:t>
            </a:r>
            <a:r>
              <a:rPr lang="ja-JP" altLang="en-US" sz="1600" dirty="0">
                <a:ea typeface="MS PGothic" charset="0"/>
              </a:rPr>
              <a:t>”</a:t>
            </a:r>
            <a:r>
              <a:rPr lang="en-US" altLang="ja-JP" sz="1600" dirty="0">
                <a:ea typeface="MS PGothic" charset="0"/>
              </a:rPr>
              <a:t> – growth, stability, defensive – for each business unit. </a:t>
            </a:r>
            <a:endParaRPr lang="en-US" sz="1600" dirty="0">
              <a:ea typeface="MS PGothic" charset="0"/>
            </a:endParaRPr>
          </a:p>
          <a:p>
            <a:pPr marL="0" indent="0" eaLnBrk="1" hangingPunct="1">
              <a:lnSpc>
                <a:spcPct val="90000"/>
              </a:lnSpc>
              <a:buFontTx/>
              <a:buNone/>
              <a:defRPr/>
            </a:pPr>
            <a:endParaRPr lang="en-US" sz="2400" dirty="0">
              <a:ea typeface="MS PGothic" charset="0"/>
            </a:endParaRPr>
          </a:p>
          <a:p>
            <a:pPr marL="0" indent="0" eaLnBrk="1" hangingPunct="1">
              <a:lnSpc>
                <a:spcPct val="80000"/>
              </a:lnSpc>
              <a:buFontTx/>
              <a:buNone/>
              <a:defRPr/>
            </a:pPr>
            <a:r>
              <a:rPr lang="en-US" sz="2400" dirty="0">
                <a:ea typeface="MS PGothic" charset="0"/>
              </a:rPr>
              <a:t>Business Strategy</a:t>
            </a:r>
            <a:r>
              <a:rPr lang="en-US" dirty="0">
                <a:ea typeface="MS PGothic" charset="0"/>
              </a:rPr>
              <a:t> – </a:t>
            </a:r>
            <a:r>
              <a:rPr lang="en-US" sz="1600" dirty="0">
                <a:ea typeface="MS PGothic" charset="0"/>
              </a:rPr>
              <a:t>focuses on how to compete in a given business. Strategy here is about creating and sustaining a competitive advantage</a:t>
            </a:r>
            <a:endParaRPr lang="en-US" sz="2400" dirty="0">
              <a:ea typeface="MS PGothic" charset="0"/>
            </a:endParaRPr>
          </a:p>
          <a:p>
            <a:pPr marL="0" indent="0" eaLnBrk="1" hangingPunct="1">
              <a:lnSpc>
                <a:spcPct val="90000"/>
              </a:lnSpc>
              <a:buFontTx/>
              <a:buNone/>
              <a:defRPr/>
            </a:pPr>
            <a:endParaRPr lang="en-US" sz="2400" dirty="0">
              <a:ea typeface="MS PGothic" charset="0"/>
            </a:endParaRPr>
          </a:p>
          <a:p>
            <a:pPr marL="0" indent="0" eaLnBrk="1" hangingPunct="1">
              <a:lnSpc>
                <a:spcPct val="90000"/>
              </a:lnSpc>
              <a:buFontTx/>
              <a:buNone/>
              <a:defRPr/>
            </a:pPr>
            <a:r>
              <a:rPr lang="en-US" sz="2400" dirty="0">
                <a:ea typeface="MS PGothic" charset="0"/>
              </a:rPr>
              <a:t>Functional Strategy</a:t>
            </a:r>
            <a:r>
              <a:rPr lang="en-US" dirty="0">
                <a:ea typeface="MS PGothic" charset="0"/>
              </a:rPr>
              <a:t>– </a:t>
            </a:r>
            <a:r>
              <a:rPr lang="en-US" sz="1600" dirty="0">
                <a:ea typeface="MS PGothic" charset="0"/>
              </a:rPr>
              <a:t>concerned with the activities of the different functional areas of the organization and the short to long term methods to be used to help achieve the overall business strategy Example: Marketing develops a one to three year product development and roll-out plan that supports the overall business objective of 10% growth in overall revenues. The functional plan then can be divided into one year operation plans with budgets. Marketing may also develop other plans in areas such as distribution, promotion, and pricing</a:t>
            </a:r>
          </a:p>
          <a:p>
            <a:pPr marL="0" indent="0" eaLnBrk="1" hangingPunct="1">
              <a:lnSpc>
                <a:spcPct val="90000"/>
              </a:lnSpc>
              <a:buFontTx/>
              <a:buNone/>
              <a:defRPr/>
            </a:pPr>
            <a:endParaRPr lang="en-US" dirty="0">
              <a:ea typeface="MS PGothic" charset="0"/>
            </a:endParaRPr>
          </a:p>
        </p:txBody>
      </p:sp>
    </p:spTree>
    <p:extLst>
      <p:ext uri="{BB962C8B-B14F-4D97-AF65-F5344CB8AC3E}">
        <p14:creationId xmlns:p14="http://schemas.microsoft.com/office/powerpoint/2010/main" val="392198708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304800" y="190500"/>
            <a:ext cx="5943600" cy="508000"/>
          </a:xfrm>
        </p:spPr>
        <p:txBody>
          <a:bodyPr/>
          <a:lstStyle/>
          <a:p>
            <a:pPr eaLnBrk="1" hangingPunct="1"/>
            <a:r>
              <a:rPr lang="en-US" altLang="ja-JP" dirty="0">
                <a:ea typeface="MS PGothic" charset="0"/>
              </a:rPr>
              <a:t>Grand Strategies</a:t>
            </a:r>
            <a:endParaRPr lang="en-US" dirty="0">
              <a:ea typeface="MS PGothic" charset="0"/>
            </a:endParaRPr>
          </a:p>
        </p:txBody>
      </p:sp>
      <p:sp>
        <p:nvSpPr>
          <p:cNvPr id="34818" name="Rectangle 3"/>
          <p:cNvSpPr>
            <a:spLocks noGrp="1" noChangeArrowheads="1"/>
          </p:cNvSpPr>
          <p:nvPr>
            <p:ph type="body" idx="1"/>
          </p:nvPr>
        </p:nvSpPr>
        <p:spPr>
          <a:xfrm>
            <a:off x="304800" y="952500"/>
            <a:ext cx="6934200" cy="3683000"/>
          </a:xfrm>
        </p:spPr>
        <p:txBody>
          <a:bodyPr/>
          <a:lstStyle/>
          <a:p>
            <a:pPr eaLnBrk="1" hangingPunct="1">
              <a:buFontTx/>
              <a:buNone/>
            </a:pPr>
            <a:r>
              <a:rPr lang="en-US" sz="2400" dirty="0">
                <a:ea typeface="MS PGothic" charset="0"/>
              </a:rPr>
              <a:t>Growth strategy</a:t>
            </a:r>
          </a:p>
          <a:p>
            <a:pPr lvl="1" eaLnBrk="1" hangingPunct="1">
              <a:buSzTx/>
              <a:buFontTx/>
              <a:buNone/>
            </a:pPr>
            <a:r>
              <a:rPr lang="en-US" sz="2000" dirty="0">
                <a:ea typeface="MS PGothic" charset="0"/>
              </a:rPr>
              <a:t>A strategy in which an organization attempts to increase the level of its operations</a:t>
            </a:r>
          </a:p>
          <a:p>
            <a:pPr lvl="1" eaLnBrk="1" hangingPunct="1">
              <a:buSzTx/>
              <a:buFontTx/>
              <a:buNone/>
            </a:pPr>
            <a:endParaRPr lang="en-US" sz="2000" dirty="0">
              <a:ea typeface="MS PGothic" charset="0"/>
            </a:endParaRPr>
          </a:p>
          <a:p>
            <a:pPr eaLnBrk="1" hangingPunct="1">
              <a:buFontTx/>
              <a:buNone/>
            </a:pPr>
            <a:r>
              <a:rPr lang="en-US" sz="2400" dirty="0">
                <a:ea typeface="MS PGothic" charset="0"/>
              </a:rPr>
              <a:t>Stability strategy</a:t>
            </a:r>
          </a:p>
          <a:p>
            <a:pPr lvl="1" eaLnBrk="1" hangingPunct="1">
              <a:buSzTx/>
              <a:buFontTx/>
              <a:buNone/>
            </a:pPr>
            <a:r>
              <a:rPr lang="en-US" sz="2000" dirty="0">
                <a:ea typeface="MS PGothic" charset="0"/>
              </a:rPr>
              <a:t>A strategy that is characterized by an absence of significant change</a:t>
            </a:r>
          </a:p>
          <a:p>
            <a:pPr lvl="1" eaLnBrk="1" hangingPunct="1">
              <a:buSzTx/>
              <a:buFontTx/>
              <a:buNone/>
            </a:pPr>
            <a:endParaRPr lang="en-US" sz="1600" dirty="0">
              <a:ea typeface="MS PGothic" charset="0"/>
            </a:endParaRPr>
          </a:p>
          <a:p>
            <a:pPr eaLnBrk="1" hangingPunct="1">
              <a:buFontTx/>
              <a:buNone/>
            </a:pPr>
            <a:r>
              <a:rPr lang="en-US" sz="2400" dirty="0">
                <a:ea typeface="MS PGothic" charset="0"/>
              </a:rPr>
              <a:t>Renewal strategy (defensive strategy)</a:t>
            </a:r>
          </a:p>
          <a:p>
            <a:pPr lvl="1" eaLnBrk="1" hangingPunct="1">
              <a:buSzTx/>
              <a:buFontTx/>
              <a:buNone/>
            </a:pPr>
            <a:r>
              <a:rPr lang="en-US" sz="2000" dirty="0">
                <a:ea typeface="MS PGothic" charset="0"/>
              </a:rPr>
              <a:t>A strategy characteristic of a company that is reducing its size, usually in an environment of decline. Sub strategies: Retrenchment, Turnaround, Divestiture,  Liquidation</a:t>
            </a:r>
          </a:p>
          <a:p>
            <a:pPr lvl="1" eaLnBrk="1" hangingPunct="1">
              <a:buSzTx/>
              <a:buFontTx/>
              <a:buNone/>
            </a:pPr>
            <a:endParaRPr lang="en-US" sz="1600" dirty="0">
              <a:solidFill>
                <a:srgbClr val="666633"/>
              </a:solidFill>
              <a:latin typeface="Times New Roman" charset="0"/>
              <a:ea typeface="MS PGothic" charset="0"/>
            </a:endParaRPr>
          </a:p>
        </p:txBody>
      </p:sp>
      <p:pic>
        <p:nvPicPr>
          <p:cNvPr id="34819" name="Picture 6" descr="http://pda.physorg.com/lofi-news-software-mapping-google_77435490.html">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1270000"/>
            <a:ext cx="1143000" cy="821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4820" name="Picture 8" descr="logo_kellogs_lr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7600" y="2781300"/>
            <a:ext cx="1068388" cy="3743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4821" name="Picture 1" descr="Unknown.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239000" y="3771900"/>
            <a:ext cx="1574800" cy="13123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807262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815310"/>
            <a:ext cx="5361763" cy="4567904"/>
          </a:xfrm>
          <a:prstGeom prst="rect">
            <a:avLst/>
          </a:prstGeom>
          <a:solidFill>
            <a:srgbClr val="336699">
              <a:alpha val="42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08" charset="0"/>
            </a:endParaRPr>
          </a:p>
        </p:txBody>
      </p:sp>
      <p:sp>
        <p:nvSpPr>
          <p:cNvPr id="24577" name="Title 1"/>
          <p:cNvSpPr>
            <a:spLocks noGrp="1"/>
          </p:cNvSpPr>
          <p:nvPr>
            <p:ph type="title"/>
          </p:nvPr>
        </p:nvSpPr>
        <p:spPr>
          <a:xfrm>
            <a:off x="228600" y="266700"/>
            <a:ext cx="7391400" cy="508000"/>
          </a:xfrm>
        </p:spPr>
        <p:txBody>
          <a:bodyPr/>
          <a:lstStyle/>
          <a:p>
            <a:pPr algn="l" eaLnBrk="1" hangingPunct="1"/>
            <a:r>
              <a:rPr lang="en-US" dirty="0">
                <a:ea typeface="MS PGothic" charset="0"/>
              </a:rPr>
              <a:t>Growth Strategies</a:t>
            </a:r>
            <a:br>
              <a:rPr lang="en-US" dirty="0">
                <a:ea typeface="MS PGothic" charset="0"/>
              </a:rPr>
            </a:br>
            <a:endParaRPr lang="en-US" dirty="0">
              <a:ea typeface="MS PGothic" charset="0"/>
            </a:endParaRPr>
          </a:p>
        </p:txBody>
      </p:sp>
      <p:sp>
        <p:nvSpPr>
          <p:cNvPr id="4" name="Content Placeholder 3"/>
          <p:cNvSpPr>
            <a:spLocks noGrp="1"/>
          </p:cNvSpPr>
          <p:nvPr>
            <p:ph idx="1"/>
          </p:nvPr>
        </p:nvSpPr>
        <p:spPr>
          <a:xfrm>
            <a:off x="244637" y="882729"/>
            <a:ext cx="5105400" cy="3429000"/>
          </a:xfrm>
        </p:spPr>
        <p:txBody>
          <a:bodyPr/>
          <a:lstStyle/>
          <a:p>
            <a:pPr marL="0" indent="0">
              <a:buNone/>
            </a:pPr>
            <a:r>
              <a:rPr lang="en-US" sz="1800" b="1" dirty="0"/>
              <a:t>Concentration</a:t>
            </a:r>
            <a:r>
              <a:rPr lang="en-US" sz="1800" dirty="0"/>
              <a:t>: </a:t>
            </a:r>
            <a:r>
              <a:rPr lang="en-US" sz="1600" dirty="0"/>
              <a:t>growing by focusing on the firms core business – its primary business – and increasing the number of products or services offered or the number of markets served</a:t>
            </a:r>
          </a:p>
          <a:p>
            <a:pPr marL="0" indent="0">
              <a:buNone/>
            </a:pPr>
            <a:endParaRPr lang="en-US" sz="1600" dirty="0"/>
          </a:p>
          <a:p>
            <a:pPr marL="0" indent="0">
              <a:buNone/>
            </a:pPr>
            <a:r>
              <a:rPr lang="en-US" sz="1800" b="1" dirty="0"/>
              <a:t>Diversification: </a:t>
            </a:r>
            <a:r>
              <a:rPr lang="en-US" sz="1600" dirty="0"/>
              <a:t>growing by moving into a different industry. Strategy here is typically determined at the corporate level</a:t>
            </a:r>
          </a:p>
          <a:p>
            <a:pPr marL="0" indent="0">
              <a:buNone/>
            </a:pPr>
            <a:endParaRPr lang="en-US" sz="1600" dirty="0"/>
          </a:p>
          <a:p>
            <a:pPr marL="0" indent="0">
              <a:buNone/>
            </a:pPr>
            <a:r>
              <a:rPr lang="en-US" sz="1800" b="1" dirty="0"/>
              <a:t>Vertical Integration: </a:t>
            </a:r>
            <a:r>
              <a:rPr lang="en-US" sz="1600" dirty="0"/>
              <a:t>growing by gaining control over either the firms inputs (suppliers) or outputs (distributors/retailers). Growth through acquisition</a:t>
            </a:r>
          </a:p>
          <a:p>
            <a:pPr marL="0" indent="0">
              <a:buNone/>
            </a:pPr>
            <a:endParaRPr lang="en-US" sz="1600" dirty="0"/>
          </a:p>
          <a:p>
            <a:pPr marL="0" indent="0">
              <a:buNone/>
            </a:pPr>
            <a:r>
              <a:rPr lang="en-US" sz="1800" b="1" dirty="0"/>
              <a:t>Horizontal Integration: </a:t>
            </a:r>
            <a:r>
              <a:rPr lang="en-US" sz="1600" dirty="0"/>
              <a:t>growing by combining with a competitor. May be an acquisition or merger </a:t>
            </a:r>
          </a:p>
        </p:txBody>
      </p:sp>
    </p:spTree>
    <p:extLst>
      <p:ext uri="{BB962C8B-B14F-4D97-AF65-F5344CB8AC3E}">
        <p14:creationId xmlns:p14="http://schemas.microsoft.com/office/powerpoint/2010/main" val="399770558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a:xfrm>
            <a:off x="457200" y="14288"/>
            <a:ext cx="7239000" cy="508000"/>
          </a:xfrm>
        </p:spPr>
        <p:txBody>
          <a:bodyPr/>
          <a:lstStyle/>
          <a:p>
            <a:r>
              <a:rPr lang="en-US" sz="2800" dirty="0">
                <a:latin typeface="Calibri" charset="0"/>
                <a:ea typeface="MS PGothic" charset="0"/>
              </a:rPr>
              <a:t>Welcome to Business Strategy and Innovation </a:t>
            </a:r>
          </a:p>
        </p:txBody>
      </p:sp>
      <p:sp>
        <p:nvSpPr>
          <p:cNvPr id="10242" name="Content Placeholder 2"/>
          <p:cNvSpPr>
            <a:spLocks noGrp="1"/>
          </p:cNvSpPr>
          <p:nvPr>
            <p:ph idx="1"/>
          </p:nvPr>
        </p:nvSpPr>
        <p:spPr>
          <a:xfrm>
            <a:off x="176213" y="1193800"/>
            <a:ext cx="5257800" cy="3429000"/>
          </a:xfrm>
        </p:spPr>
        <p:txBody>
          <a:bodyPr/>
          <a:lstStyle/>
          <a:p>
            <a:r>
              <a:rPr lang="en-US" sz="1800" dirty="0">
                <a:latin typeface="Calibri" charset="0"/>
                <a:ea typeface="MS PGothic" charset="0"/>
              </a:rPr>
              <a:t>Review the pre-reads before viewing the video lectures.  Continue to reference the pre-reads as necessary. Complete the topic assignments and homework.</a:t>
            </a:r>
          </a:p>
          <a:p>
            <a:endParaRPr lang="en-US" sz="1800" dirty="0">
              <a:latin typeface="Calibri" charset="0"/>
              <a:ea typeface="MS PGothic" charset="0"/>
            </a:endParaRPr>
          </a:p>
          <a:p>
            <a:r>
              <a:rPr lang="en-US" sz="1800" dirty="0">
                <a:latin typeface="Calibri" charset="0"/>
                <a:ea typeface="MS PGothic" charset="0"/>
              </a:rPr>
              <a:t>If you are not a full time student ask around your firm to learn how the concepts described in this module play out in your organization. Study your firm’s website, read its annual reports, and press releases. Use insights gained to complete the lesson assignments</a:t>
            </a:r>
          </a:p>
          <a:p>
            <a:endParaRPr lang="en-US" sz="1800" dirty="0">
              <a:latin typeface="Calibri" charset="0"/>
              <a:ea typeface="MS PGothic" charset="0"/>
            </a:endParaRPr>
          </a:p>
          <a:p>
            <a:r>
              <a:rPr lang="en-US" sz="1800" dirty="0">
                <a:latin typeface="Calibri" charset="0"/>
                <a:ea typeface="MS PGothic" charset="0"/>
              </a:rPr>
              <a:t>Relate the concepts discussed to the role of data analytics in optimizing firm performance</a:t>
            </a:r>
          </a:p>
          <a:p>
            <a:endParaRPr lang="en-US" sz="1800" dirty="0">
              <a:latin typeface="Calibri" charset="0"/>
              <a:ea typeface="MS PGothic" charset="0"/>
            </a:endParaRPr>
          </a:p>
          <a:p>
            <a:endParaRPr lang="en-US" sz="1800" dirty="0">
              <a:latin typeface="Calibri" charset="0"/>
              <a:ea typeface="MS PGothic" charset="0"/>
            </a:endParaRPr>
          </a:p>
        </p:txBody>
      </p:sp>
      <p:sp>
        <p:nvSpPr>
          <p:cNvPr id="10243" name="TextBox 3"/>
          <p:cNvSpPr txBox="1">
            <a:spLocks noChangeArrowheads="1"/>
          </p:cNvSpPr>
          <p:nvPr/>
        </p:nvSpPr>
        <p:spPr bwMode="auto">
          <a:xfrm>
            <a:off x="457200" y="571500"/>
            <a:ext cx="609917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r>
              <a:rPr lang="en-US" sz="2400">
                <a:latin typeface="Calibri" charset="0"/>
              </a:rPr>
              <a:t>HOW TO GET THE MOST OUT OF THIS MODULE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485900"/>
            <a:ext cx="3124200" cy="312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46713" y="1485900"/>
            <a:ext cx="3494087" cy="312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91711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457200" y="571500"/>
            <a:ext cx="7315200" cy="508000"/>
          </a:xfrm>
        </p:spPr>
        <p:txBody>
          <a:bodyPr/>
          <a:lstStyle/>
          <a:p>
            <a:pPr eaLnBrk="1" hangingPunct="1"/>
            <a:r>
              <a:rPr lang="en-US">
                <a:latin typeface="Calibri" charset="0"/>
                <a:ea typeface="MS PGothic" charset="0"/>
              </a:rPr>
              <a:t>How Does One Get “Good” at Strategy?</a:t>
            </a:r>
          </a:p>
        </p:txBody>
      </p:sp>
      <p:sp>
        <p:nvSpPr>
          <p:cNvPr id="12290" name="Content Placeholder 2"/>
          <p:cNvSpPr>
            <a:spLocks noGrp="1"/>
          </p:cNvSpPr>
          <p:nvPr>
            <p:ph idx="1"/>
          </p:nvPr>
        </p:nvSpPr>
        <p:spPr>
          <a:xfrm>
            <a:off x="326072" y="876300"/>
            <a:ext cx="6186487" cy="3429000"/>
          </a:xfrm>
        </p:spPr>
        <p:txBody>
          <a:bodyPr/>
          <a:lstStyle/>
          <a:p>
            <a:pPr lvl="1" eaLnBrk="1" hangingPunct="1"/>
            <a:endParaRPr lang="en-US" dirty="0">
              <a:latin typeface="Calibri" charset="0"/>
              <a:ea typeface="MS PGothic" charset="0"/>
            </a:endParaRPr>
          </a:p>
          <a:p>
            <a:pPr marL="0" indent="0" eaLnBrk="1" hangingPunct="1"/>
            <a:endParaRPr lang="en-US" dirty="0">
              <a:latin typeface="Calibri" charset="0"/>
              <a:ea typeface="MS PGothic" charset="0"/>
            </a:endParaRPr>
          </a:p>
          <a:p>
            <a:pPr marL="0" indent="0" eaLnBrk="1" hangingPunct="1"/>
            <a:endParaRPr lang="en-US" dirty="0">
              <a:latin typeface="Calibri" charset="0"/>
              <a:ea typeface="MS PGothic" charset="0"/>
            </a:endParaRPr>
          </a:p>
          <a:p>
            <a:pPr marL="0" indent="0" eaLnBrk="1" hangingPunct="1"/>
            <a:endParaRPr lang="en-US" dirty="0">
              <a:latin typeface="Calibri" charset="0"/>
              <a:ea typeface="MS PGothic" charset="0"/>
            </a:endParaRPr>
          </a:p>
          <a:p>
            <a:pPr marL="0" indent="0" eaLnBrk="1" hangingPunct="1"/>
            <a:endParaRPr lang="en-US" dirty="0">
              <a:latin typeface="Calibri" charset="0"/>
              <a:ea typeface="MS PGothic" charset="0"/>
            </a:endParaRPr>
          </a:p>
          <a:p>
            <a:pPr marL="0" indent="0" eaLnBrk="1" hangingPunct="1"/>
            <a:r>
              <a:rPr lang="en-US" sz="1800" dirty="0">
                <a:latin typeface="Calibri" charset="0"/>
                <a:ea typeface="MS PGothic" charset="0"/>
              </a:rPr>
              <a:t>Learn the tools and basic concepts</a:t>
            </a:r>
          </a:p>
          <a:p>
            <a:pPr marL="0" indent="0" eaLnBrk="1" hangingPunct="1"/>
            <a:r>
              <a:rPr lang="en-US" sz="1800" dirty="0">
                <a:latin typeface="Calibri" charset="0"/>
                <a:ea typeface="MS PGothic" charset="0"/>
              </a:rPr>
              <a:t>Develop your business acumen and understand the industry in which your firm operates.</a:t>
            </a:r>
          </a:p>
          <a:p>
            <a:pPr marL="0" indent="0" eaLnBrk="1" hangingPunct="1"/>
            <a:r>
              <a:rPr lang="en-US" sz="1800" dirty="0">
                <a:latin typeface="Calibri" charset="0"/>
                <a:ea typeface="MS PGothic" charset="0"/>
              </a:rPr>
              <a:t>Know and use good sources of industry-related content. </a:t>
            </a:r>
          </a:p>
          <a:p>
            <a:pPr marL="0" indent="0" eaLnBrk="1" hangingPunct="1"/>
            <a:r>
              <a:rPr lang="en-US" sz="1800" dirty="0">
                <a:latin typeface="Calibri" charset="0"/>
                <a:ea typeface="MS PGothic" charset="0"/>
              </a:rPr>
              <a:t>Broaden your perspectives.</a:t>
            </a:r>
          </a:p>
          <a:p>
            <a:pPr marL="0" indent="0" eaLnBrk="1" hangingPunct="1"/>
            <a:r>
              <a:rPr lang="en-US" sz="1800" dirty="0">
                <a:latin typeface="Calibri" charset="0"/>
                <a:ea typeface="MS PGothic" charset="0"/>
              </a:rPr>
              <a:t>Practice</a:t>
            </a:r>
          </a:p>
          <a:p>
            <a:pPr marL="0" indent="0" eaLnBrk="1" hangingPunct="1"/>
            <a:endParaRPr lang="en-US" sz="1800" dirty="0">
              <a:latin typeface="Arial" charset="0"/>
              <a:ea typeface="MS PGothic" charset="0"/>
            </a:endParaRPr>
          </a:p>
          <a:p>
            <a:pPr marL="0" indent="0" eaLnBrk="1" hangingPunct="1"/>
            <a:endParaRPr lang="en-US" sz="1800" dirty="0">
              <a:latin typeface="Arial" charset="0"/>
              <a:ea typeface="MS PGothic" charset="0"/>
            </a:endParaRPr>
          </a:p>
          <a:p>
            <a:pPr marL="0" indent="0" eaLnBrk="1" hangingPunct="1"/>
            <a:endParaRPr lang="en-US" dirty="0">
              <a:latin typeface="Arial" charset="0"/>
              <a:ea typeface="MS PGothic" charset="0"/>
            </a:endParaRPr>
          </a:p>
          <a:p>
            <a:pPr marL="0" indent="0" eaLnBrk="1" hangingPunct="1"/>
            <a:endParaRPr lang="en-US" dirty="0">
              <a:latin typeface="Arial" charset="0"/>
              <a:ea typeface="MS PGothic" charset="0"/>
            </a:endParaRPr>
          </a:p>
          <a:p>
            <a:pPr marL="0" indent="0" eaLnBrk="1" hangingPunct="1"/>
            <a:endParaRPr lang="en-US" dirty="0">
              <a:latin typeface="Arial" charset="0"/>
              <a:ea typeface="MS PGothic" charset="0"/>
            </a:endParaRPr>
          </a:p>
        </p:txBody>
      </p:sp>
      <p:sp>
        <p:nvSpPr>
          <p:cNvPr id="12291" name="Title 1"/>
          <p:cNvSpPr txBox="1">
            <a:spLocks/>
          </p:cNvSpPr>
          <p:nvPr/>
        </p:nvSpPr>
        <p:spPr bwMode="auto">
          <a:xfrm>
            <a:off x="228600" y="0"/>
            <a:ext cx="7162800" cy="50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nchor="ct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pPr algn="ctr"/>
            <a:r>
              <a:rPr lang="en-US" sz="2800">
                <a:solidFill>
                  <a:schemeClr val="tx2"/>
                </a:solidFill>
                <a:latin typeface="Calibri" charset="0"/>
              </a:rPr>
              <a:t>Welcome to Business Strategy and Innovation</a:t>
            </a:r>
            <a:r>
              <a:rPr lang="en-US" sz="2800">
                <a:solidFill>
                  <a:schemeClr val="tx2"/>
                </a:solidFill>
              </a:rPr>
              <a:t> </a:t>
            </a:r>
          </a:p>
        </p:txBody>
      </p:sp>
      <p:pic>
        <p:nvPicPr>
          <p:cNvPr id="12292" name="Picture 1" descr="magazine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409700"/>
            <a:ext cx="2260600" cy="160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293" name="Picture 2" descr="wall-street-journal.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38300"/>
            <a:ext cx="2590800" cy="1311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569714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descr="title_design01_AlanFlur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6" name="TextBox 5"/>
          <p:cNvSpPr txBox="1"/>
          <p:nvPr/>
        </p:nvSpPr>
        <p:spPr>
          <a:xfrm>
            <a:off x="538124" y="2133007"/>
            <a:ext cx="5037176" cy="954107"/>
          </a:xfrm>
          <a:prstGeom prst="rect">
            <a:avLst/>
          </a:prstGeom>
          <a:noFill/>
        </p:spPr>
        <p:txBody>
          <a:bodyPr wrap="square" rtlCol="0">
            <a:spAutoFit/>
          </a:bodyPr>
          <a:lstStyle/>
          <a:p>
            <a:pPr eaLnBrk="1" hangingPunct="1"/>
            <a:r>
              <a:rPr lang="en-US" sz="1800" b="1" dirty="0">
                <a:latin typeface="Calibri" charset="0"/>
              </a:rPr>
              <a:t>Introduction to Business Strategy</a:t>
            </a:r>
          </a:p>
          <a:p>
            <a:pPr eaLnBrk="1" hangingPunct="1"/>
            <a:r>
              <a:rPr lang="en-US" sz="1800" b="1" dirty="0">
                <a:latin typeface="Calibri" charset="0"/>
              </a:rPr>
              <a:t>What is Planning and Why is it Important</a:t>
            </a:r>
          </a:p>
          <a:p>
            <a:pPr eaLnBrk="1" hangingPunct="1"/>
            <a:endParaRPr lang="en-US" sz="1800" b="1" dirty="0">
              <a:latin typeface="Calibri"/>
              <a:cs typeface="Calibri"/>
            </a:endParaRPr>
          </a:p>
        </p:txBody>
      </p:sp>
    </p:spTree>
    <p:extLst>
      <p:ext uri="{BB962C8B-B14F-4D97-AF65-F5344CB8AC3E}">
        <p14:creationId xmlns:p14="http://schemas.microsoft.com/office/powerpoint/2010/main" val="222173227"/>
      </p:ext>
    </p:extLst>
  </p:cSld>
  <p:clrMapOvr>
    <a:masterClrMapping/>
  </p:clrMapOvr>
  <p:transition>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10"/>
          <p:cNvSpPr txBox="1">
            <a:spLocks noChangeArrowheads="1"/>
          </p:cNvSpPr>
          <p:nvPr/>
        </p:nvSpPr>
        <p:spPr bwMode="auto">
          <a:xfrm>
            <a:off x="3581400" y="2032000"/>
            <a:ext cx="274638" cy="10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endParaRPr lang="en-US"/>
          </a:p>
          <a:p>
            <a:pPr>
              <a:buFont typeface="Arial" charset="0"/>
              <a:buChar char="•"/>
            </a:pPr>
            <a:endParaRPr lang="en-US"/>
          </a:p>
          <a:p>
            <a:pPr>
              <a:buFont typeface="Arial" charset="0"/>
              <a:buChar char="•"/>
            </a:pPr>
            <a:endParaRPr lang="en-US"/>
          </a:p>
        </p:txBody>
      </p:sp>
      <p:sp>
        <p:nvSpPr>
          <p:cNvPr id="15362" name="TextBox 14"/>
          <p:cNvSpPr txBox="1">
            <a:spLocks noChangeArrowheads="1"/>
          </p:cNvSpPr>
          <p:nvPr/>
        </p:nvSpPr>
        <p:spPr bwMode="auto">
          <a:xfrm>
            <a:off x="228600" y="114300"/>
            <a:ext cx="5853113" cy="1077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pPr eaLnBrk="1" hangingPunct="1"/>
            <a:r>
              <a:rPr lang="en-US" sz="3200" b="1">
                <a:latin typeface="Calibri" charset="0"/>
              </a:rPr>
              <a:t>Business Strategy and Innovation</a:t>
            </a:r>
          </a:p>
          <a:p>
            <a:pPr eaLnBrk="1" hangingPunct="1"/>
            <a:r>
              <a:rPr lang="en-US" sz="3200" b="1">
                <a:latin typeface="Calibri" charset="0"/>
              </a:rPr>
              <a:t>Introduction to Business Strategy</a:t>
            </a:r>
          </a:p>
        </p:txBody>
      </p:sp>
      <p:sp>
        <p:nvSpPr>
          <p:cNvPr id="15363" name="TextBox 3"/>
          <p:cNvSpPr txBox="1">
            <a:spLocks noChangeArrowheads="1"/>
          </p:cNvSpPr>
          <p:nvPr/>
        </p:nvSpPr>
        <p:spPr bwMode="auto">
          <a:xfrm>
            <a:off x="304800" y="1744663"/>
            <a:ext cx="5257800" cy="3108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pPr eaLnBrk="1" hangingPunct="1"/>
            <a:r>
              <a:rPr lang="en-US" sz="1800">
                <a:latin typeface="Calibri" charset="0"/>
              </a:rPr>
              <a:t>To discuss the overall Management Process and to define the role of strategy in creating and sustaining a competitive advantage in the marketplace</a:t>
            </a:r>
          </a:p>
          <a:p>
            <a:pPr eaLnBrk="1" hangingPunct="1"/>
            <a:endParaRPr lang="en-US" sz="1800">
              <a:latin typeface="Calibri" charset="0"/>
            </a:endParaRPr>
          </a:p>
          <a:p>
            <a:pPr eaLnBrk="1" hangingPunct="1"/>
            <a:r>
              <a:rPr lang="en-US" sz="1800">
                <a:latin typeface="Calibri" charset="0"/>
              </a:rPr>
              <a:t>To describe the different types of planning that occurs at each level of the management hierarchy</a:t>
            </a:r>
          </a:p>
          <a:p>
            <a:pPr eaLnBrk="1" hangingPunct="1"/>
            <a:endParaRPr lang="en-US" sz="1800">
              <a:latin typeface="Calibri" charset="0"/>
            </a:endParaRPr>
          </a:p>
          <a:p>
            <a:pPr eaLnBrk="1" hangingPunct="1"/>
            <a:r>
              <a:rPr lang="en-US" sz="1800">
                <a:latin typeface="Calibri" charset="0"/>
              </a:rPr>
              <a:t>To explain the difference between a business strategy and a firm’s business model and the importance of ensuring that each are aligned with the other</a:t>
            </a:r>
          </a:p>
          <a:p>
            <a:pPr eaLnBrk="1" hangingPunct="1"/>
            <a:endParaRPr lang="en-US" sz="1600">
              <a:latin typeface="Calibri" charset="0"/>
            </a:endParaRPr>
          </a:p>
        </p:txBody>
      </p:sp>
      <p:sp>
        <p:nvSpPr>
          <p:cNvPr id="15364" name="TextBox 1"/>
          <p:cNvSpPr txBox="1">
            <a:spLocks noChangeArrowheads="1"/>
          </p:cNvSpPr>
          <p:nvPr/>
        </p:nvSpPr>
        <p:spPr bwMode="auto">
          <a:xfrm>
            <a:off x="228600" y="1104900"/>
            <a:ext cx="263048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r>
              <a:rPr lang="en-US" sz="2800" b="1">
                <a:latin typeface="Calibri" charset="0"/>
              </a:rPr>
              <a:t>Topic Objectives</a:t>
            </a:r>
          </a:p>
        </p:txBody>
      </p:sp>
    </p:spTree>
    <p:extLst>
      <p:ext uri="{BB962C8B-B14F-4D97-AF65-F5344CB8AC3E}">
        <p14:creationId xmlns:p14="http://schemas.microsoft.com/office/powerpoint/2010/main" val="194466549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Box 10"/>
          <p:cNvSpPr txBox="1">
            <a:spLocks noChangeArrowheads="1"/>
          </p:cNvSpPr>
          <p:nvPr/>
        </p:nvSpPr>
        <p:spPr bwMode="auto">
          <a:xfrm>
            <a:off x="228600" y="1866900"/>
            <a:ext cx="5943600" cy="2554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r>
              <a:rPr lang="en-US" sz="2400">
                <a:latin typeface="Calibri" charset="0"/>
                <a:cs typeface="Calibri" charset="0"/>
              </a:rPr>
              <a:t>What is Planning and Why is it Important</a:t>
            </a:r>
          </a:p>
          <a:p>
            <a:r>
              <a:rPr lang="en-US" sz="2400">
                <a:latin typeface="Calibri" charset="0"/>
                <a:cs typeface="Calibri" charset="0"/>
              </a:rPr>
              <a:t>Types of Plans</a:t>
            </a:r>
          </a:p>
          <a:p>
            <a:r>
              <a:rPr lang="en-US" sz="2400">
                <a:latin typeface="Calibri" charset="0"/>
                <a:cs typeface="Calibri" charset="0"/>
              </a:rPr>
              <a:t>What is Business Strategy</a:t>
            </a:r>
          </a:p>
          <a:p>
            <a:r>
              <a:rPr lang="en-US" sz="2400">
                <a:latin typeface="Calibri" charset="0"/>
                <a:cs typeface="Calibri" charset="0"/>
              </a:rPr>
              <a:t>The Business Model</a:t>
            </a:r>
          </a:p>
          <a:p>
            <a:r>
              <a:rPr lang="en-US" sz="2400">
                <a:latin typeface="Calibri" charset="0"/>
                <a:cs typeface="Calibri" charset="0"/>
              </a:rPr>
              <a:t>Levels of Strategy</a:t>
            </a:r>
          </a:p>
          <a:p>
            <a:endParaRPr lang="en-US"/>
          </a:p>
          <a:p>
            <a:pPr>
              <a:buFont typeface="Arial" charset="0"/>
              <a:buChar char="•"/>
            </a:pPr>
            <a:endParaRPr lang="en-US"/>
          </a:p>
        </p:txBody>
      </p:sp>
      <p:sp>
        <p:nvSpPr>
          <p:cNvPr id="17410" name="TextBox 14"/>
          <p:cNvSpPr txBox="1">
            <a:spLocks noChangeArrowheads="1"/>
          </p:cNvSpPr>
          <p:nvPr/>
        </p:nvSpPr>
        <p:spPr bwMode="auto">
          <a:xfrm>
            <a:off x="228600" y="127000"/>
            <a:ext cx="5853113" cy="1570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pPr eaLnBrk="1" hangingPunct="1"/>
            <a:r>
              <a:rPr lang="en-US" sz="3200" b="1">
                <a:latin typeface="Calibri" charset="0"/>
              </a:rPr>
              <a:t>Business Strategy and Innovation</a:t>
            </a:r>
          </a:p>
          <a:p>
            <a:pPr eaLnBrk="1" hangingPunct="1"/>
            <a:r>
              <a:rPr lang="en-US" sz="3200" b="1">
                <a:latin typeface="Calibri" charset="0"/>
              </a:rPr>
              <a:t>Introduction to Business Strategy</a:t>
            </a:r>
          </a:p>
          <a:p>
            <a:pPr eaLnBrk="1" hangingPunct="1"/>
            <a:r>
              <a:rPr lang="en-US" sz="3200" b="1">
                <a:latin typeface="Calibri" charset="0"/>
              </a:rPr>
              <a:t>Lessons</a:t>
            </a:r>
          </a:p>
        </p:txBody>
      </p:sp>
    </p:spTree>
    <p:extLst>
      <p:ext uri="{BB962C8B-B14F-4D97-AF65-F5344CB8AC3E}">
        <p14:creationId xmlns:p14="http://schemas.microsoft.com/office/powerpoint/2010/main" val="216018737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381000" y="12700"/>
            <a:ext cx="5943600" cy="508000"/>
          </a:xfrm>
        </p:spPr>
        <p:txBody>
          <a:bodyPr/>
          <a:lstStyle/>
          <a:p>
            <a:pPr eaLnBrk="1" hangingPunct="1"/>
            <a:r>
              <a:rPr lang="en-US" sz="3200">
                <a:latin typeface="Times New Roman" charset="0"/>
                <a:ea typeface="MS PGothic" charset="0"/>
              </a:rPr>
              <a:t>What is Planning</a:t>
            </a:r>
          </a:p>
        </p:txBody>
      </p:sp>
      <p:sp>
        <p:nvSpPr>
          <p:cNvPr id="19458" name="TextBox 3"/>
          <p:cNvSpPr txBox="1">
            <a:spLocks noChangeArrowheads="1"/>
          </p:cNvSpPr>
          <p:nvPr/>
        </p:nvSpPr>
        <p:spPr bwMode="auto">
          <a:xfrm>
            <a:off x="533400" y="723900"/>
            <a:ext cx="4495800" cy="2338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r>
              <a:rPr lang="en-US" sz="1800" dirty="0">
                <a:latin typeface="Calibri" charset="0"/>
              </a:rPr>
              <a:t>Defines organizational objectives and goals</a:t>
            </a:r>
          </a:p>
          <a:p>
            <a:endParaRPr lang="en-US" sz="1800" dirty="0">
              <a:latin typeface="Calibri" charset="0"/>
            </a:endParaRPr>
          </a:p>
          <a:p>
            <a:r>
              <a:rPr lang="en-US" sz="1800" dirty="0">
                <a:latin typeface="Calibri" charset="0"/>
              </a:rPr>
              <a:t>Develops overall strategies, tactics, and activities necessary to achieve the goals</a:t>
            </a:r>
          </a:p>
          <a:p>
            <a:endParaRPr lang="en-US" sz="1800" dirty="0">
              <a:latin typeface="Calibri" charset="0"/>
            </a:endParaRPr>
          </a:p>
          <a:p>
            <a:r>
              <a:rPr lang="en-US" sz="1800" dirty="0">
                <a:latin typeface="Calibri" charset="0"/>
              </a:rPr>
              <a:t>Creates a hierarchy of plans that guides the firm at each level of the organization</a:t>
            </a:r>
          </a:p>
          <a:p>
            <a:endParaRPr lang="en-US" dirty="0"/>
          </a:p>
        </p:txBody>
      </p:sp>
      <p:grpSp>
        <p:nvGrpSpPr>
          <p:cNvPr id="19459" name="Group 6"/>
          <p:cNvGrpSpPr>
            <a:grpSpLocks/>
          </p:cNvGrpSpPr>
          <p:nvPr/>
        </p:nvGrpSpPr>
        <p:grpSpPr bwMode="auto">
          <a:xfrm>
            <a:off x="838200" y="2857500"/>
            <a:ext cx="4097338" cy="2641600"/>
            <a:chOff x="838200" y="2857500"/>
            <a:chExt cx="4096690" cy="2641600"/>
          </a:xfrm>
        </p:grpSpPr>
        <p:pic>
          <p:nvPicPr>
            <p:cNvPr id="19465" name="Picture 1" descr="management_proces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57500"/>
              <a:ext cx="2938106" cy="264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466" name="TextBox 5"/>
            <p:cNvSpPr txBox="1">
              <a:spLocks noChangeArrowheads="1"/>
            </p:cNvSpPr>
            <p:nvPr/>
          </p:nvSpPr>
          <p:spPr bwMode="auto">
            <a:xfrm>
              <a:off x="2895600" y="4991100"/>
              <a:ext cx="203929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r>
                <a:rPr lang="en-US" sz="1400"/>
                <a:t>The Management Process</a:t>
              </a:r>
            </a:p>
          </p:txBody>
        </p:sp>
      </p:grpSp>
      <p:grpSp>
        <p:nvGrpSpPr>
          <p:cNvPr id="19460" name="Group 1"/>
          <p:cNvGrpSpPr>
            <a:grpSpLocks/>
          </p:cNvGrpSpPr>
          <p:nvPr/>
        </p:nvGrpSpPr>
        <p:grpSpPr bwMode="auto">
          <a:xfrm>
            <a:off x="5257800" y="800100"/>
            <a:ext cx="3771900" cy="4270375"/>
            <a:chOff x="5181600" y="800100"/>
            <a:chExt cx="3771624" cy="4270109"/>
          </a:xfrm>
        </p:grpSpPr>
        <p:pic>
          <p:nvPicPr>
            <p:cNvPr id="19461" name="Picture 2" descr="henry-fayol copy.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1943100"/>
              <a:ext cx="1866624" cy="26854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62" name="Picture 4" descr="Taylor.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800100"/>
              <a:ext cx="1832487" cy="2299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463" name="TextBox 7"/>
            <p:cNvSpPr txBox="1">
              <a:spLocks noChangeArrowheads="1"/>
            </p:cNvSpPr>
            <p:nvPr/>
          </p:nvSpPr>
          <p:spPr bwMode="auto">
            <a:xfrm>
              <a:off x="7696200" y="4762500"/>
              <a:ext cx="593532" cy="3077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r>
                <a:rPr lang="en-US" sz="1400"/>
                <a:t>Fayol</a:t>
              </a:r>
            </a:p>
          </p:txBody>
        </p:sp>
        <p:sp>
          <p:nvSpPr>
            <p:cNvPr id="19464" name="TextBox 9"/>
            <p:cNvSpPr txBox="1">
              <a:spLocks noChangeArrowheads="1"/>
            </p:cNvSpPr>
            <p:nvPr/>
          </p:nvSpPr>
          <p:spPr bwMode="auto">
            <a:xfrm>
              <a:off x="5486400" y="3162300"/>
              <a:ext cx="659058" cy="3077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charset="0"/>
                  <a:ea typeface="MS PGothic" charset="0"/>
                  <a:cs typeface="MS PGothic" charset="0"/>
                </a:defRPr>
              </a:lvl1pPr>
              <a:lvl2pPr marL="742950" indent="-285750">
                <a:defRPr sz="2000">
                  <a:solidFill>
                    <a:schemeClr val="tx1"/>
                  </a:solidFill>
                  <a:latin typeface="Times New Roman" charset="0"/>
                  <a:ea typeface="MS PGothic" charset="0"/>
                  <a:cs typeface="MS PGothic" charset="0"/>
                </a:defRPr>
              </a:lvl2pPr>
              <a:lvl3pPr marL="1143000" indent="-228600">
                <a:defRPr sz="2000">
                  <a:solidFill>
                    <a:schemeClr val="tx1"/>
                  </a:solidFill>
                  <a:latin typeface="Times New Roman" charset="0"/>
                  <a:ea typeface="MS PGothic" charset="0"/>
                  <a:cs typeface="MS PGothic" charset="0"/>
                </a:defRPr>
              </a:lvl3pPr>
              <a:lvl4pPr marL="1600200" indent="-228600">
                <a:defRPr sz="2000">
                  <a:solidFill>
                    <a:schemeClr val="tx1"/>
                  </a:solidFill>
                  <a:latin typeface="Times New Roman" charset="0"/>
                  <a:ea typeface="MS PGothic" charset="0"/>
                  <a:cs typeface="MS PGothic" charset="0"/>
                </a:defRPr>
              </a:lvl4pPr>
              <a:lvl5pPr marL="2057400" indent="-228600">
                <a:defRPr sz="2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Times New Roman" charset="0"/>
                  <a:ea typeface="MS PGothic" charset="0"/>
                  <a:cs typeface="MS PGothic" charset="0"/>
                </a:defRPr>
              </a:lvl9pPr>
            </a:lstStyle>
            <a:p>
              <a:r>
                <a:rPr lang="en-US" sz="1400"/>
                <a:t>Taylor</a:t>
              </a:r>
            </a:p>
          </p:txBody>
        </p:sp>
      </p:grpSp>
    </p:spTree>
    <p:extLst>
      <p:ext uri="{BB962C8B-B14F-4D97-AF65-F5344CB8AC3E}">
        <p14:creationId xmlns:p14="http://schemas.microsoft.com/office/powerpoint/2010/main" val="9879906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blinds(horizontal)">
                                      <p:cBhvr>
                                        <p:cTn id="7"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Times New Roman"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Times New Roman" pitchFamily="-10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8602</TotalTime>
  <Words>3323</Words>
  <Application>Microsoft Macintosh PowerPoint</Application>
  <PresentationFormat>On-screen Show (16:10)</PresentationFormat>
  <Paragraphs>474</Paragraphs>
  <Slides>35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Times New Roman</vt:lpstr>
      <vt:lpstr>Vitesse Medium</vt:lpstr>
      <vt:lpstr>Default Design</vt:lpstr>
      <vt:lpstr>PowerPoint Presentation</vt:lpstr>
      <vt:lpstr>Welcome to Business Strategy and Innovation </vt:lpstr>
      <vt:lpstr>Welcome to Business Strategy and Innovation</vt:lpstr>
      <vt:lpstr>Welcome to Business Strategy and Innovation </vt:lpstr>
      <vt:lpstr>How Does One Get “Good” at Strategy?</vt:lpstr>
      <vt:lpstr>PowerPoint Presentation</vt:lpstr>
      <vt:lpstr>PowerPoint Presentation</vt:lpstr>
      <vt:lpstr>PowerPoint Presentation</vt:lpstr>
      <vt:lpstr>What is Planning</vt:lpstr>
      <vt:lpstr>Why is Planning Important</vt:lpstr>
      <vt:lpstr>Factors That Affect Planning </vt:lpstr>
      <vt:lpstr>PowerPoint Presentation</vt:lpstr>
      <vt:lpstr>Types of Plans</vt:lpstr>
      <vt:lpstr>Types of Plans</vt:lpstr>
      <vt:lpstr>Types of Plans</vt:lpstr>
      <vt:lpstr>Types of Plans</vt:lpstr>
      <vt:lpstr>Types of Plan Example of Cascading Goals</vt:lpstr>
      <vt:lpstr>Types of Plans</vt:lpstr>
      <vt:lpstr>PowerPoint Presentation</vt:lpstr>
      <vt:lpstr>Strategic Planning</vt:lpstr>
      <vt:lpstr>Competitive Advantage</vt:lpstr>
      <vt:lpstr>Competitive Advantage</vt:lpstr>
      <vt:lpstr>Drivers of Firm Performance</vt:lpstr>
      <vt:lpstr>PowerPoint Presentation</vt:lpstr>
      <vt:lpstr>What is a Business Model</vt:lpstr>
      <vt:lpstr>Business Models Align to Strategy</vt:lpstr>
      <vt:lpstr>What is a Business Model  Core Competencies</vt:lpstr>
      <vt:lpstr>PowerPoint Presentation</vt:lpstr>
      <vt:lpstr>What is a Business Model Case Example</vt:lpstr>
      <vt:lpstr>Recap – What is Business Strategy? </vt:lpstr>
      <vt:lpstr>PowerPoint Presentation</vt:lpstr>
      <vt:lpstr>PowerPoint Presentation</vt:lpstr>
      <vt:lpstr>Levels of Strategy</vt:lpstr>
      <vt:lpstr>Grand Strategies</vt:lpstr>
      <vt:lpstr>Growth Strategies </vt:lpstr>
    </vt:vector>
  </TitlesOfParts>
  <Company>Georgia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dc:title>
  <dc:creator>DuPree College of Management</dc:creator>
  <cp:lastModifiedBy>Sharifi, Hadi</cp:lastModifiedBy>
  <cp:revision>476</cp:revision>
  <cp:lastPrinted>2015-09-17T18:12:22Z</cp:lastPrinted>
  <dcterms:created xsi:type="dcterms:W3CDTF">2011-01-27T20:51:54Z</dcterms:created>
  <dcterms:modified xsi:type="dcterms:W3CDTF">2019-07-31T03:45:51Z</dcterms:modified>
</cp:coreProperties>
</file>