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478" r:id="rId2"/>
    <p:sldId id="457" r:id="rId3"/>
    <p:sldId id="495" r:id="rId4"/>
    <p:sldId id="497" r:id="rId5"/>
    <p:sldId id="338" r:id="rId6"/>
    <p:sldId id="489" r:id="rId7"/>
    <p:sldId id="496" r:id="rId8"/>
    <p:sldId id="262" r:id="rId9"/>
  </p:sldIdLst>
  <p:sldSz cx="9144000" cy="5715000" type="screen16x10"/>
  <p:notesSz cx="6858000" cy="9144000"/>
  <p:defaultTextStyle>
    <a:defPPr>
      <a:defRPr lang="en-US"/>
    </a:defPPr>
    <a:lvl1pPr algn="l" rtl="0" fontAlgn="base">
      <a:spcBef>
        <a:spcPct val="0"/>
      </a:spcBef>
      <a:spcAft>
        <a:spcPct val="0"/>
      </a:spcAft>
      <a:defRPr sz="2000" kern="1200">
        <a:solidFill>
          <a:schemeClr val="tx1"/>
        </a:solidFill>
        <a:latin typeface="Times New Roman" charset="0"/>
        <a:ea typeface="MS PGothic" charset="0"/>
        <a:cs typeface="MS PGothic" charset="0"/>
      </a:defRPr>
    </a:lvl1pPr>
    <a:lvl2pPr marL="457200" algn="l" rtl="0" fontAlgn="base">
      <a:spcBef>
        <a:spcPct val="0"/>
      </a:spcBef>
      <a:spcAft>
        <a:spcPct val="0"/>
      </a:spcAft>
      <a:defRPr sz="2000" kern="1200">
        <a:solidFill>
          <a:schemeClr val="tx1"/>
        </a:solidFill>
        <a:latin typeface="Times New Roman" charset="0"/>
        <a:ea typeface="MS PGothic" charset="0"/>
        <a:cs typeface="MS PGothic" charset="0"/>
      </a:defRPr>
    </a:lvl2pPr>
    <a:lvl3pPr marL="914400" algn="l" rtl="0" fontAlgn="base">
      <a:spcBef>
        <a:spcPct val="0"/>
      </a:spcBef>
      <a:spcAft>
        <a:spcPct val="0"/>
      </a:spcAft>
      <a:defRPr sz="2000" kern="1200">
        <a:solidFill>
          <a:schemeClr val="tx1"/>
        </a:solidFill>
        <a:latin typeface="Times New Roman" charset="0"/>
        <a:ea typeface="MS PGothic" charset="0"/>
        <a:cs typeface="MS PGothic" charset="0"/>
      </a:defRPr>
    </a:lvl3pPr>
    <a:lvl4pPr marL="1371600" algn="l" rtl="0" fontAlgn="base">
      <a:spcBef>
        <a:spcPct val="0"/>
      </a:spcBef>
      <a:spcAft>
        <a:spcPct val="0"/>
      </a:spcAft>
      <a:defRPr sz="2000" kern="1200">
        <a:solidFill>
          <a:schemeClr val="tx1"/>
        </a:solidFill>
        <a:latin typeface="Times New Roman" charset="0"/>
        <a:ea typeface="MS PGothic" charset="0"/>
        <a:cs typeface="MS PGothic" charset="0"/>
      </a:defRPr>
    </a:lvl4pPr>
    <a:lvl5pPr marL="1828800" algn="l" rtl="0" fontAlgn="base">
      <a:spcBef>
        <a:spcPct val="0"/>
      </a:spcBef>
      <a:spcAft>
        <a:spcPct val="0"/>
      </a:spcAft>
      <a:defRPr sz="2000" kern="1200">
        <a:solidFill>
          <a:schemeClr val="tx1"/>
        </a:solidFill>
        <a:latin typeface="Times New Roman" charset="0"/>
        <a:ea typeface="MS PGothic" charset="0"/>
        <a:cs typeface="MS PGothic" charset="0"/>
      </a:defRPr>
    </a:lvl5pPr>
    <a:lvl6pPr marL="2286000" algn="l" defTabSz="457200" rtl="0" eaLnBrk="1" latinLnBrk="0" hangingPunct="1">
      <a:defRPr sz="2000" kern="1200">
        <a:solidFill>
          <a:schemeClr val="tx1"/>
        </a:solidFill>
        <a:latin typeface="Times New Roman" charset="0"/>
        <a:ea typeface="MS PGothic" charset="0"/>
        <a:cs typeface="MS PGothic" charset="0"/>
      </a:defRPr>
    </a:lvl6pPr>
    <a:lvl7pPr marL="2743200" algn="l" defTabSz="457200" rtl="0" eaLnBrk="1" latinLnBrk="0" hangingPunct="1">
      <a:defRPr sz="2000" kern="1200">
        <a:solidFill>
          <a:schemeClr val="tx1"/>
        </a:solidFill>
        <a:latin typeface="Times New Roman" charset="0"/>
        <a:ea typeface="MS PGothic" charset="0"/>
        <a:cs typeface="MS PGothic" charset="0"/>
      </a:defRPr>
    </a:lvl7pPr>
    <a:lvl8pPr marL="3200400" algn="l" defTabSz="457200" rtl="0" eaLnBrk="1" latinLnBrk="0" hangingPunct="1">
      <a:defRPr sz="2000" kern="1200">
        <a:solidFill>
          <a:schemeClr val="tx1"/>
        </a:solidFill>
        <a:latin typeface="Times New Roman" charset="0"/>
        <a:ea typeface="MS PGothic" charset="0"/>
        <a:cs typeface="MS PGothic" charset="0"/>
      </a:defRPr>
    </a:lvl8pPr>
    <a:lvl9pPr marL="3657600" algn="l" defTabSz="457200" rtl="0" eaLnBrk="1" latinLnBrk="0" hangingPunct="1">
      <a:defRPr sz="2000" kern="1200">
        <a:solidFill>
          <a:schemeClr val="tx1"/>
        </a:solidFill>
        <a:latin typeface="Times New Roman" charset="0"/>
        <a:ea typeface="MS PGothic" charset="0"/>
        <a:cs typeface="MS PGothic" charset="0"/>
      </a:defRPr>
    </a:lvl9pPr>
  </p:defaultTextStyle>
  <p:extLst>
    <p:ext uri="{EFAFB233-063F-42B5-8137-9DF3F51BA10A}">
      <p15:sldGuideLst xmlns:p15="http://schemas.microsoft.com/office/powerpoint/2012/main">
        <p15:guide id="1" orient="horz" pos="3599">
          <p15:clr>
            <a:srgbClr val="A4A3A4"/>
          </p15:clr>
        </p15:guide>
        <p15:guide id="2" pos="1632">
          <p15:clr>
            <a:srgbClr val="A4A3A4"/>
          </p15:clr>
        </p15:guide>
        <p15:guide id="3" pos="5759">
          <p15:clr>
            <a:srgbClr val="A4A3A4"/>
          </p15:clr>
        </p15:guide>
        <p15:guide id="4" orient="horz" pos="3592">
          <p15:clr>
            <a:srgbClr val="A4A3A4"/>
          </p15:clr>
        </p15:guide>
        <p15:guide id="5" pos="4860">
          <p15:clr>
            <a:srgbClr val="A4A3A4"/>
          </p15:clr>
        </p15:guide>
        <p15:guide id="6" pos="44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clrMru>
    <a:srgbClr val="003366"/>
    <a:srgbClr val="990033"/>
    <a:srgbClr val="9FD2EE"/>
    <a:srgbClr val="A3CC2F"/>
    <a:srgbClr val="F3BDB6"/>
    <a:srgbClr val="A6B325"/>
    <a:srgbClr val="9CB225"/>
    <a:srgbClr val="336699"/>
    <a:srgbClr val="6666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3"/>
    <p:restoredTop sz="94740" autoAdjust="0"/>
  </p:normalViewPr>
  <p:slideViewPr>
    <p:cSldViewPr snapToGrid="0" showGuides="1">
      <p:cViewPr varScale="1">
        <p:scale>
          <a:sx n="149" d="100"/>
          <a:sy n="149" d="100"/>
        </p:scale>
        <p:origin x="1288" y="168"/>
      </p:cViewPr>
      <p:guideLst>
        <p:guide orient="horz" pos="3599"/>
        <p:guide pos="1632"/>
        <p:guide pos="5759"/>
        <p:guide orient="horz" pos="3592"/>
        <p:guide pos="4860"/>
        <p:guide pos="44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5" d="100"/>
        <a:sy n="135" d="100"/>
      </p:scale>
      <p:origin x="0" y="5328"/>
    </p:cViewPr>
  </p:sorterViewPr>
  <p:notesViewPr>
    <p:cSldViewPr showGuides="1">
      <p:cViewPr varScale="1">
        <p:scale>
          <a:sx n="99" d="100"/>
          <a:sy n="99" d="100"/>
        </p:scale>
        <p:origin x="-212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399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6B0B3D0-31DA-1940-A903-34810B961A29}" type="slidenum">
              <a:rPr lang="en-US"/>
              <a:pPr>
                <a:defRPr/>
              </a:pPr>
              <a:t>‹#›</a:t>
            </a:fld>
            <a:endParaRPr lang="en-US" dirty="0"/>
          </a:p>
        </p:txBody>
      </p:sp>
    </p:spTree>
    <p:extLst>
      <p:ext uri="{BB962C8B-B14F-4D97-AF65-F5344CB8AC3E}">
        <p14:creationId xmlns:p14="http://schemas.microsoft.com/office/powerpoint/2010/main" val="176445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565E416-626F-C548-851A-3A02D0E14BAE}" type="slidenum">
              <a:rPr lang="en-US"/>
              <a:pPr>
                <a:defRPr/>
              </a:pPr>
              <a:t>‹#›</a:t>
            </a:fld>
            <a:endParaRPr lang="en-US" dirty="0"/>
          </a:p>
        </p:txBody>
      </p:sp>
    </p:spTree>
    <p:extLst>
      <p:ext uri="{BB962C8B-B14F-4D97-AF65-F5344CB8AC3E}">
        <p14:creationId xmlns:p14="http://schemas.microsoft.com/office/powerpoint/2010/main" val="2872653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715DAFC3-BA2D-0344-AB7D-348AD47E268B}"/>
              </a:ext>
            </a:extLst>
          </p:cNvPr>
          <p:cNvSpPr>
            <a:spLocks noGrp="1" noRot="1" noChangeAspect="1" noChangeArrowheads="1" noTextEdit="1"/>
          </p:cNvSpPr>
          <p:nvPr>
            <p:ph type="sldImg"/>
          </p:nvPr>
        </p:nvSpPr>
        <p:spPr>
          <a:ln/>
        </p:spPr>
      </p:sp>
      <p:sp>
        <p:nvSpPr>
          <p:cNvPr id="86018" name="Rectangle 3">
            <a:extLst>
              <a:ext uri="{FF2B5EF4-FFF2-40B4-BE49-F238E27FC236}">
                <a16:creationId xmlns:a16="http://schemas.microsoft.com/office/drawing/2014/main" id="{C8251AFB-1638-7844-977E-3474A5FB26E7}"/>
              </a:ext>
            </a:extLst>
          </p:cNvPr>
          <p:cNvSpPr>
            <a:spLocks noGrp="1" noChangeArrowheads="1"/>
          </p:cNvSpPr>
          <p:nvPr>
            <p:ph type="body" idx="1"/>
          </p:nvPr>
        </p:nvSpPr>
        <p:spPr>
          <a:xfrm>
            <a:off x="923925" y="4449763"/>
            <a:ext cx="5081588" cy="421798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802" tIns="46901" rIns="93802" bIns="46901"/>
          <a:lstStyle/>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869839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7D89ED81-2745-474E-9890-CB9BB59B18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9376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9376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9376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9376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9376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EFA3EA7-15D3-AE45-8489-6B734DC540E5}" type="slidenum">
              <a:rPr lang="en-US" altLang="en-US" sz="1000"/>
              <a:pPr/>
              <a:t>8</a:t>
            </a:fld>
            <a:endParaRPr lang="en-US" altLang="en-US" sz="1000" dirty="0"/>
          </a:p>
        </p:txBody>
      </p:sp>
      <p:sp>
        <p:nvSpPr>
          <p:cNvPr id="60418" name="Rectangle 2">
            <a:extLst>
              <a:ext uri="{FF2B5EF4-FFF2-40B4-BE49-F238E27FC236}">
                <a16:creationId xmlns:a16="http://schemas.microsoft.com/office/drawing/2014/main" id="{E44BEF26-59B4-1D4D-BA8D-D86673543FE8}"/>
              </a:ext>
            </a:extLst>
          </p:cNvPr>
          <p:cNvSpPr>
            <a:spLocks noGrp="1" noRot="1" noChangeAspect="1" noChangeArrowheads="1" noTextEdit="1"/>
          </p:cNvSpPr>
          <p:nvPr>
            <p:ph type="sldImg"/>
          </p:nvPr>
        </p:nvSpPr>
        <p:spPr>
          <a:xfrm>
            <a:off x="627063" y="682625"/>
            <a:ext cx="5602287" cy="3502025"/>
          </a:xfrm>
          <a:ln cap="flat"/>
        </p:spPr>
      </p:sp>
      <p:sp>
        <p:nvSpPr>
          <p:cNvPr id="60419" name="Rectangle 3">
            <a:extLst>
              <a:ext uri="{FF2B5EF4-FFF2-40B4-BE49-F238E27FC236}">
                <a16:creationId xmlns:a16="http://schemas.microsoft.com/office/drawing/2014/main" id="{B6DA6BC4-7A9E-784A-AEB2-46B969BD06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_________________________________________________________________</a:t>
            </a:r>
          </a:p>
        </p:txBody>
      </p:sp>
    </p:spTree>
    <p:extLst>
      <p:ext uri="{BB962C8B-B14F-4D97-AF65-F5344CB8AC3E}">
        <p14:creationId xmlns:p14="http://schemas.microsoft.com/office/powerpoint/2010/main" val="2515610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8"/>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52387709"/>
      </p:ext>
    </p:extLst>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1792288"/>
      </p:ext>
    </p:extLst>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27000"/>
            <a:ext cx="2076450" cy="4381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27000"/>
            <a:ext cx="6076950" cy="4381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3665057"/>
      </p:ext>
    </p:extLst>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175843"/>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00958221"/>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028681"/>
      </p:ext>
    </p:extLst>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794792"/>
      </p:ext>
    </p:extLst>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0660793"/>
      </p:ext>
    </p:extLst>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844481"/>
      </p:ext>
    </p:extLst>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27543"/>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0911447"/>
      </p:ext>
    </p:extLst>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3857063"/>
      </p:ext>
    </p:extLst>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0" y="0"/>
            <a:ext cx="9144000" cy="571500"/>
          </a:xfrm>
          <a:prstGeom prst="rect">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27" name="Rectangle 2"/>
          <p:cNvSpPr>
            <a:spLocks noGrp="1" noChangeArrowheads="1"/>
          </p:cNvSpPr>
          <p:nvPr>
            <p:ph type="title"/>
          </p:nvPr>
        </p:nvSpPr>
        <p:spPr bwMode="auto">
          <a:xfrm>
            <a:off x="457200" y="63500"/>
            <a:ext cx="59436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762000" y="1651000"/>
            <a:ext cx="51054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pic>
        <p:nvPicPr>
          <p:cNvPr id="6" name="Picture 5" descr="MGT6754_PP_template_image.jpg"/>
          <p:cNvPicPr>
            <a:picLocks noChangeAspect="1"/>
          </p:cNvPicPr>
          <p:nvPr userDrawn="1"/>
        </p:nvPicPr>
        <p:blipFill rotWithShape="1">
          <a:blip r:embed="rId13">
            <a:extLst>
              <a:ext uri="{28A0092B-C50C-407E-A947-70E740481C1C}">
                <a14:useLocalDpi xmlns:a14="http://schemas.microsoft.com/office/drawing/2010/main" val="0"/>
              </a:ext>
            </a:extLst>
          </a:blip>
          <a:srcRect b="63081"/>
          <a:stretch/>
        </p:blipFill>
        <p:spPr>
          <a:xfrm>
            <a:off x="0" y="0"/>
            <a:ext cx="9144000" cy="18989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hecker/>
  </p:transition>
  <p:txStyles>
    <p:title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50" indent="-285750"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4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6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8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6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8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90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2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descr="title_design01_AlanFlu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a:solidFill>
            <a:srgbClr val="FFC000"/>
          </a:solidFill>
        </p:spPr>
      </p:pic>
      <p:sp>
        <p:nvSpPr>
          <p:cNvPr id="6" name="TextBox 5"/>
          <p:cNvSpPr txBox="1"/>
          <p:nvPr/>
        </p:nvSpPr>
        <p:spPr>
          <a:xfrm>
            <a:off x="538124" y="2133007"/>
            <a:ext cx="5037176" cy="369332"/>
          </a:xfrm>
          <a:prstGeom prst="rect">
            <a:avLst/>
          </a:prstGeom>
          <a:noFill/>
          <a:ln>
            <a:noFill/>
          </a:ln>
        </p:spPr>
        <p:txBody>
          <a:bodyPr wrap="square" rtlCol="0">
            <a:spAutoFit/>
          </a:bodyPr>
          <a:lstStyle/>
          <a:p>
            <a:pPr eaLnBrk="1" hangingPunct="1"/>
            <a:r>
              <a:rPr lang="en-US" sz="1800" b="1" dirty="0">
                <a:latin typeface="Calibri"/>
                <a:cs typeface="Calibri"/>
              </a:rPr>
              <a:t>July 11 Videoconference Call</a:t>
            </a:r>
          </a:p>
        </p:txBody>
      </p:sp>
      <p:grpSp>
        <p:nvGrpSpPr>
          <p:cNvPr id="8" name="Group 7">
            <a:extLst>
              <a:ext uri="{FF2B5EF4-FFF2-40B4-BE49-F238E27FC236}">
                <a16:creationId xmlns:a16="http://schemas.microsoft.com/office/drawing/2014/main" id="{120C5030-C902-DD43-BBD4-981DDFF9496F}"/>
              </a:ext>
            </a:extLst>
          </p:cNvPr>
          <p:cNvGrpSpPr/>
          <p:nvPr/>
        </p:nvGrpSpPr>
        <p:grpSpPr>
          <a:xfrm>
            <a:off x="0" y="3503487"/>
            <a:ext cx="4037744" cy="1433633"/>
            <a:chOff x="0" y="3503487"/>
            <a:chExt cx="4037744" cy="1433633"/>
          </a:xfrm>
        </p:grpSpPr>
        <p:sp>
          <p:nvSpPr>
            <p:cNvPr id="4" name="Rectangle 3">
              <a:extLst>
                <a:ext uri="{FF2B5EF4-FFF2-40B4-BE49-F238E27FC236}">
                  <a16:creationId xmlns:a16="http://schemas.microsoft.com/office/drawing/2014/main" id="{850BCA34-8E80-4B4A-AF87-816B22236764}"/>
                </a:ext>
              </a:extLst>
            </p:cNvPr>
            <p:cNvSpPr/>
            <p:nvPr/>
          </p:nvSpPr>
          <p:spPr bwMode="auto">
            <a:xfrm>
              <a:off x="0" y="3503487"/>
              <a:ext cx="4037744" cy="1433633"/>
            </a:xfrm>
            <a:prstGeom prst="rect">
              <a:avLst/>
            </a:prstGeom>
            <a:gradFill flip="none" rotWithShape="1">
              <a:gsLst>
                <a:gs pos="0">
                  <a:srgbClr val="FECB00">
                    <a:shade val="30000"/>
                    <a:satMod val="115000"/>
                  </a:srgbClr>
                </a:gs>
                <a:gs pos="50000">
                  <a:srgbClr val="FECB00">
                    <a:shade val="67500"/>
                    <a:satMod val="115000"/>
                  </a:srgbClr>
                </a:gs>
                <a:gs pos="100000">
                  <a:srgbClr val="FECB00">
                    <a:shade val="100000"/>
                    <a:satMod val="115000"/>
                  </a:srgbClr>
                </a:gs>
              </a:gsLst>
              <a:path path="circle">
                <a:fillToRect l="100000" b="100000"/>
              </a:path>
              <a:tileRect t="-100000" r="-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7" name="TextBox 6">
              <a:extLst>
                <a:ext uri="{FF2B5EF4-FFF2-40B4-BE49-F238E27FC236}">
                  <a16:creationId xmlns:a16="http://schemas.microsoft.com/office/drawing/2014/main" id="{E0D8D892-4C11-3940-B0AF-728C321703F1}"/>
                </a:ext>
              </a:extLst>
            </p:cNvPr>
            <p:cNvSpPr txBox="1"/>
            <p:nvPr/>
          </p:nvSpPr>
          <p:spPr>
            <a:xfrm>
              <a:off x="440470" y="3683337"/>
              <a:ext cx="3375062" cy="1015663"/>
            </a:xfrm>
            <a:prstGeom prst="rect">
              <a:avLst/>
            </a:prstGeom>
            <a:noFill/>
          </p:spPr>
          <p:txBody>
            <a:bodyPr wrap="square" rtlCol="0">
              <a:spAutoFit/>
            </a:bodyPr>
            <a:lstStyle/>
            <a:p>
              <a:r>
                <a:rPr lang="en-US" dirty="0"/>
                <a:t>Narayanan Jayaraman</a:t>
              </a:r>
            </a:p>
            <a:p>
              <a:r>
                <a:rPr lang="en-US" dirty="0"/>
                <a:t>Alan Flury</a:t>
              </a:r>
            </a:p>
            <a:p>
              <a:r>
                <a:rPr lang="en-US" dirty="0"/>
                <a:t>Scheller College of Business</a:t>
              </a:r>
            </a:p>
          </p:txBody>
        </p:sp>
      </p:grpSp>
    </p:spTree>
    <p:extLst>
      <p:ext uri="{BB962C8B-B14F-4D97-AF65-F5344CB8AC3E}">
        <p14:creationId xmlns:p14="http://schemas.microsoft.com/office/powerpoint/2010/main" val="41687346"/>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A51A8E-1C7D-104E-B7A1-28C5C4F3DCF1}"/>
              </a:ext>
            </a:extLst>
          </p:cNvPr>
          <p:cNvSpPr/>
          <p:nvPr/>
        </p:nvSpPr>
        <p:spPr bwMode="auto">
          <a:xfrm>
            <a:off x="0" y="1033013"/>
            <a:ext cx="9144000" cy="2263889"/>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2" name="Rectangle 1">
            <a:extLst>
              <a:ext uri="{FF2B5EF4-FFF2-40B4-BE49-F238E27FC236}">
                <a16:creationId xmlns:a16="http://schemas.microsoft.com/office/drawing/2014/main" id="{93B47340-5C7C-7145-8936-BEB538D92B78}"/>
              </a:ext>
            </a:extLst>
          </p:cNvPr>
          <p:cNvSpPr/>
          <p:nvPr/>
        </p:nvSpPr>
        <p:spPr bwMode="auto">
          <a:xfrm>
            <a:off x="0" y="2811567"/>
            <a:ext cx="9144000" cy="2903434"/>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3" name="Content Placeholder 2"/>
          <p:cNvSpPr>
            <a:spLocks noGrp="1"/>
          </p:cNvSpPr>
          <p:nvPr>
            <p:ph idx="1"/>
          </p:nvPr>
        </p:nvSpPr>
        <p:spPr>
          <a:xfrm>
            <a:off x="169930" y="1033013"/>
            <a:ext cx="8804140" cy="4527778"/>
          </a:xfrm>
        </p:spPr>
        <p:txBody>
          <a:bodyPr/>
          <a:lstStyle/>
          <a:p>
            <a:pPr marL="0" indent="0">
              <a:buNone/>
            </a:pPr>
            <a:r>
              <a:rPr lang="en-US" sz="2400" dirty="0">
                <a:solidFill>
                  <a:srgbClr val="002060"/>
                </a:solidFill>
              </a:rPr>
              <a:t>Entrepreneurial Finance General Questions (All Topics)</a:t>
            </a:r>
          </a:p>
          <a:p>
            <a:pPr marL="0" indent="0">
              <a:buNone/>
            </a:pPr>
            <a:r>
              <a:rPr lang="en-US" sz="2400" dirty="0">
                <a:solidFill>
                  <a:srgbClr val="002060"/>
                </a:solidFill>
              </a:rPr>
              <a:t>Entrepreneurial Finance Problems Working Session</a:t>
            </a:r>
          </a:p>
          <a:p>
            <a:pPr marL="0" indent="0">
              <a:buNone/>
            </a:pPr>
            <a:r>
              <a:rPr lang="en-US" sz="2400" dirty="0">
                <a:solidFill>
                  <a:srgbClr val="002060"/>
                </a:solidFill>
              </a:rPr>
              <a:t>	Net Present  Value</a:t>
            </a:r>
          </a:p>
          <a:p>
            <a:pPr marL="0" indent="0">
              <a:buNone/>
            </a:pPr>
            <a:r>
              <a:rPr lang="en-US" sz="2400" dirty="0">
                <a:solidFill>
                  <a:srgbClr val="002060"/>
                </a:solidFill>
              </a:rPr>
              <a:t>	VC Method </a:t>
            </a:r>
          </a:p>
          <a:p>
            <a:pPr marL="0" indent="0">
              <a:buNone/>
            </a:pPr>
            <a:r>
              <a:rPr lang="en-US" sz="2400" dirty="0">
                <a:solidFill>
                  <a:srgbClr val="002060"/>
                </a:solidFill>
              </a:rPr>
              <a:t>Course Status</a:t>
            </a:r>
          </a:p>
          <a:p>
            <a:pPr marL="0" indent="0">
              <a:buNone/>
            </a:pPr>
            <a:r>
              <a:rPr lang="en-US" sz="2400" dirty="0">
                <a:solidFill>
                  <a:srgbClr val="002060"/>
                </a:solidFill>
              </a:rPr>
              <a:t>	</a:t>
            </a:r>
            <a:r>
              <a:rPr lang="en-US" sz="1800" dirty="0">
                <a:solidFill>
                  <a:srgbClr val="002060"/>
                </a:solidFill>
              </a:rPr>
              <a:t>Homework Assignment #4  Due July 14. To Date 35 Students have Submitted, 	Average Grade = 87</a:t>
            </a:r>
          </a:p>
          <a:p>
            <a:pPr marL="0" indent="0">
              <a:buNone/>
            </a:pPr>
            <a:r>
              <a:rPr lang="en-US" sz="1800" dirty="0">
                <a:solidFill>
                  <a:srgbClr val="002060"/>
                </a:solidFill>
              </a:rPr>
              <a:t>	Remaining Video Conference Schedule (Adjusted)</a:t>
            </a:r>
          </a:p>
          <a:p>
            <a:pPr marL="0" indent="0">
              <a:buNone/>
            </a:pPr>
            <a:r>
              <a:rPr lang="en-US" sz="1800" dirty="0">
                <a:solidFill>
                  <a:srgbClr val="002060"/>
                </a:solidFill>
              </a:rPr>
              <a:t>		Monday July 15 Strategy and Homework #4 Debrief</a:t>
            </a:r>
          </a:p>
          <a:p>
            <a:pPr marL="0" indent="0">
              <a:buNone/>
            </a:pPr>
            <a:r>
              <a:rPr lang="en-US" sz="1800" dirty="0">
                <a:solidFill>
                  <a:srgbClr val="002060"/>
                </a:solidFill>
              </a:rPr>
              <a:t>		Thursday July 18 Strategy with External Analysis Class Exercise</a:t>
            </a:r>
          </a:p>
          <a:p>
            <a:pPr marL="0" indent="0">
              <a:buNone/>
            </a:pPr>
            <a:r>
              <a:rPr lang="en-US" sz="1800" dirty="0">
                <a:solidFill>
                  <a:srgbClr val="002060"/>
                </a:solidFill>
              </a:rPr>
              <a:t>		Thursday July 25 Strategy with Formulation Class Exercise (Note 			that Final Exam Opens Immediately After Videoconference Completed)</a:t>
            </a:r>
          </a:p>
          <a:p>
            <a:pPr marL="0" indent="0">
              <a:buNone/>
            </a:pPr>
            <a:r>
              <a:rPr lang="en-US" sz="1800" dirty="0">
                <a:solidFill>
                  <a:srgbClr val="002060"/>
                </a:solidFill>
              </a:rPr>
              <a:t>	</a:t>
            </a:r>
          </a:p>
        </p:txBody>
      </p:sp>
      <p:sp>
        <p:nvSpPr>
          <p:cNvPr id="6" name="Rectangle 5">
            <a:extLst>
              <a:ext uri="{FF2B5EF4-FFF2-40B4-BE49-F238E27FC236}">
                <a16:creationId xmlns:a16="http://schemas.microsoft.com/office/drawing/2014/main" id="{C35752E4-B2CC-B748-85D9-D813968D9129}"/>
              </a:ext>
            </a:extLst>
          </p:cNvPr>
          <p:cNvSpPr/>
          <p:nvPr/>
        </p:nvSpPr>
        <p:spPr>
          <a:xfrm>
            <a:off x="243555" y="39846"/>
            <a:ext cx="5644498" cy="1015663"/>
          </a:xfrm>
          <a:prstGeom prst="rect">
            <a:avLst/>
          </a:prstGeom>
        </p:spPr>
        <p:txBody>
          <a:bodyPr wrap="square">
            <a:spAutoFit/>
          </a:bodyPr>
          <a:lstStyle/>
          <a:p>
            <a:r>
              <a:rPr lang="en-US" dirty="0">
                <a:latin typeface="Calibri" charset="0"/>
              </a:rPr>
              <a:t>MGT6754 Business Fundamentals for Analytics</a:t>
            </a:r>
            <a:br>
              <a:rPr lang="en-US" dirty="0">
                <a:latin typeface="Calibri" charset="0"/>
              </a:rPr>
            </a:br>
            <a:r>
              <a:rPr lang="en-US" dirty="0">
                <a:latin typeface="Calibri" charset="0"/>
              </a:rPr>
              <a:t>Video Conference Call #9</a:t>
            </a:r>
            <a:br>
              <a:rPr lang="en-US" dirty="0">
                <a:latin typeface="Calibri" charset="0"/>
              </a:rPr>
            </a:br>
            <a:r>
              <a:rPr lang="en-US" dirty="0">
                <a:latin typeface="Calibri" charset="0"/>
              </a:rPr>
              <a:t>Agenda and Course Status</a:t>
            </a:r>
            <a:endParaRPr lang="en-US" dirty="0"/>
          </a:p>
        </p:txBody>
      </p:sp>
    </p:spTree>
    <p:extLst>
      <p:ext uri="{BB962C8B-B14F-4D97-AF65-F5344CB8AC3E}">
        <p14:creationId xmlns:p14="http://schemas.microsoft.com/office/powerpoint/2010/main" val="2114380728"/>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4BFBDCD-A8EB-D74F-B927-05105DF5CAD9}"/>
              </a:ext>
            </a:extLst>
          </p:cNvPr>
          <p:cNvSpPr/>
          <p:nvPr/>
        </p:nvSpPr>
        <p:spPr bwMode="auto">
          <a:xfrm>
            <a:off x="0" y="2427006"/>
            <a:ext cx="9144000" cy="1845891"/>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43" name="Rectangle 42">
            <a:extLst>
              <a:ext uri="{FF2B5EF4-FFF2-40B4-BE49-F238E27FC236}">
                <a16:creationId xmlns:a16="http://schemas.microsoft.com/office/drawing/2014/main" id="{79D44DE1-6083-904F-973F-EB38950DF92C}"/>
              </a:ext>
            </a:extLst>
          </p:cNvPr>
          <p:cNvSpPr/>
          <p:nvPr/>
        </p:nvSpPr>
        <p:spPr bwMode="auto">
          <a:xfrm>
            <a:off x="4760007" y="512748"/>
            <a:ext cx="4313638" cy="2854295"/>
          </a:xfrm>
          <a:prstGeom prst="rect">
            <a:avLst/>
          </a:prstGeom>
          <a:solidFill>
            <a:srgbClr val="0033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42" name="Rectangle 41">
            <a:extLst>
              <a:ext uri="{FF2B5EF4-FFF2-40B4-BE49-F238E27FC236}">
                <a16:creationId xmlns:a16="http://schemas.microsoft.com/office/drawing/2014/main" id="{19D7B89C-2521-C448-B5EB-7EEA74F7C80E}"/>
              </a:ext>
            </a:extLst>
          </p:cNvPr>
          <p:cNvSpPr/>
          <p:nvPr/>
        </p:nvSpPr>
        <p:spPr bwMode="auto">
          <a:xfrm>
            <a:off x="4760007" y="3452271"/>
            <a:ext cx="4313638" cy="2170862"/>
          </a:xfrm>
          <a:prstGeom prst="rect">
            <a:avLst/>
          </a:prstGeom>
          <a:solidFill>
            <a:srgbClr val="9FD2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4" name="Rectangle 3">
            <a:extLst>
              <a:ext uri="{FF2B5EF4-FFF2-40B4-BE49-F238E27FC236}">
                <a16:creationId xmlns:a16="http://schemas.microsoft.com/office/drawing/2014/main" id="{7362EF7D-F08E-554D-B069-97C139F85B7E}"/>
              </a:ext>
            </a:extLst>
          </p:cNvPr>
          <p:cNvSpPr/>
          <p:nvPr/>
        </p:nvSpPr>
        <p:spPr>
          <a:xfrm>
            <a:off x="397379" y="102061"/>
            <a:ext cx="5644498" cy="1015663"/>
          </a:xfrm>
          <a:prstGeom prst="rect">
            <a:avLst/>
          </a:prstGeom>
        </p:spPr>
        <p:txBody>
          <a:bodyPr wrap="square">
            <a:spAutoFit/>
          </a:bodyPr>
          <a:lstStyle/>
          <a:p>
            <a:r>
              <a:rPr lang="en-US" dirty="0">
                <a:latin typeface="Calibri" charset="0"/>
              </a:rPr>
              <a:t>MGT6754 Business Fundamentals for Analytics</a:t>
            </a:r>
            <a:br>
              <a:rPr lang="en-US" dirty="0">
                <a:latin typeface="Calibri" charset="0"/>
              </a:rPr>
            </a:br>
            <a:r>
              <a:rPr lang="en-US" dirty="0">
                <a:latin typeface="Calibri" charset="0"/>
              </a:rPr>
              <a:t>Video Conference Call #9</a:t>
            </a:r>
            <a:br>
              <a:rPr lang="en-US" dirty="0">
                <a:latin typeface="Calibri" charset="0"/>
              </a:rPr>
            </a:br>
            <a:r>
              <a:rPr lang="en-US" dirty="0">
                <a:latin typeface="Calibri" charset="0"/>
              </a:rPr>
              <a:t>FCF with Net Loss Carry Forward</a:t>
            </a:r>
            <a:endParaRPr lang="en-US" dirty="0"/>
          </a:p>
        </p:txBody>
      </p:sp>
      <p:sp>
        <p:nvSpPr>
          <p:cNvPr id="46" name="Rectangle 45">
            <a:extLst>
              <a:ext uri="{FF2B5EF4-FFF2-40B4-BE49-F238E27FC236}">
                <a16:creationId xmlns:a16="http://schemas.microsoft.com/office/drawing/2014/main" id="{718FE884-4442-9F4F-AF65-B5A841CD3EB5}"/>
              </a:ext>
            </a:extLst>
          </p:cNvPr>
          <p:cNvSpPr/>
          <p:nvPr/>
        </p:nvSpPr>
        <p:spPr bwMode="auto">
          <a:xfrm>
            <a:off x="8485974" y="1117724"/>
            <a:ext cx="521293" cy="149728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grpSp>
        <p:nvGrpSpPr>
          <p:cNvPr id="35" name="Group 34">
            <a:extLst>
              <a:ext uri="{FF2B5EF4-FFF2-40B4-BE49-F238E27FC236}">
                <a16:creationId xmlns:a16="http://schemas.microsoft.com/office/drawing/2014/main" id="{CA1104B9-2684-F443-BA0D-6CC1D4A5ED04}"/>
              </a:ext>
            </a:extLst>
          </p:cNvPr>
          <p:cNvGrpSpPr/>
          <p:nvPr/>
        </p:nvGrpSpPr>
        <p:grpSpPr>
          <a:xfrm>
            <a:off x="397379" y="645796"/>
            <a:ext cx="8746621" cy="4631049"/>
            <a:chOff x="397379" y="645796"/>
            <a:chExt cx="8746621" cy="4631049"/>
          </a:xfrm>
        </p:grpSpPr>
        <p:sp>
          <p:nvSpPr>
            <p:cNvPr id="7" name="Rectangle 6">
              <a:extLst>
                <a:ext uri="{FF2B5EF4-FFF2-40B4-BE49-F238E27FC236}">
                  <a16:creationId xmlns:a16="http://schemas.microsoft.com/office/drawing/2014/main" id="{A8DFE13F-2241-724B-9370-27019FDE0DC8}"/>
                </a:ext>
              </a:extLst>
            </p:cNvPr>
            <p:cNvSpPr/>
            <p:nvPr/>
          </p:nvSpPr>
          <p:spPr bwMode="auto">
            <a:xfrm>
              <a:off x="397379" y="1121814"/>
              <a:ext cx="4247260" cy="41550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pic>
          <p:nvPicPr>
            <p:cNvPr id="6" name="Picture 5">
              <a:extLst>
                <a:ext uri="{FF2B5EF4-FFF2-40B4-BE49-F238E27FC236}">
                  <a16:creationId xmlns:a16="http://schemas.microsoft.com/office/drawing/2014/main" id="{6CDD477B-AF7A-CC48-BE49-5D7614D93BAB}"/>
                </a:ext>
              </a:extLst>
            </p:cNvPr>
            <p:cNvPicPr>
              <a:picLocks noChangeAspect="1"/>
            </p:cNvPicPr>
            <p:nvPr/>
          </p:nvPicPr>
          <p:blipFill>
            <a:blip r:embed="rId2"/>
            <a:stretch>
              <a:fillRect/>
            </a:stretch>
          </p:blipFill>
          <p:spPr>
            <a:xfrm>
              <a:off x="479553" y="1239137"/>
              <a:ext cx="4082911" cy="3920383"/>
            </a:xfrm>
            <a:prstGeom prst="rect">
              <a:avLst/>
            </a:prstGeom>
          </p:spPr>
        </p:pic>
        <p:cxnSp>
          <p:nvCxnSpPr>
            <p:cNvPr id="13" name="Straight Arrow Connector 12">
              <a:extLst>
                <a:ext uri="{FF2B5EF4-FFF2-40B4-BE49-F238E27FC236}">
                  <a16:creationId xmlns:a16="http://schemas.microsoft.com/office/drawing/2014/main" id="{9258CBB2-FAF1-6949-B62B-2672150CC206}"/>
                </a:ext>
              </a:extLst>
            </p:cNvPr>
            <p:cNvCxnSpPr/>
            <p:nvPr/>
          </p:nvCxnSpPr>
          <p:spPr bwMode="auto">
            <a:xfrm flipH="1">
              <a:off x="1854437" y="1225993"/>
              <a:ext cx="3187582" cy="736713"/>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nvGrpSpPr>
            <p:cNvPr id="15" name="Group 14">
              <a:extLst>
                <a:ext uri="{FF2B5EF4-FFF2-40B4-BE49-F238E27FC236}">
                  <a16:creationId xmlns:a16="http://schemas.microsoft.com/office/drawing/2014/main" id="{106F3CAA-4F52-0A47-8FDA-9B32E63F4F3A}"/>
                </a:ext>
              </a:extLst>
            </p:cNvPr>
            <p:cNvGrpSpPr/>
            <p:nvPr/>
          </p:nvGrpSpPr>
          <p:grpSpPr>
            <a:xfrm>
              <a:off x="4911316" y="645796"/>
              <a:ext cx="3784342" cy="2633826"/>
              <a:chOff x="4911316" y="645796"/>
              <a:chExt cx="3784342" cy="2633826"/>
            </a:xfrm>
          </p:grpSpPr>
          <p:pic>
            <p:nvPicPr>
              <p:cNvPr id="9" name="Picture 8">
                <a:extLst>
                  <a:ext uri="{FF2B5EF4-FFF2-40B4-BE49-F238E27FC236}">
                    <a16:creationId xmlns:a16="http://schemas.microsoft.com/office/drawing/2014/main" id="{C197681C-37CD-484F-938B-276315D77BED}"/>
                  </a:ext>
                </a:extLst>
              </p:cNvPr>
              <p:cNvPicPr>
                <a:picLocks noChangeAspect="1"/>
              </p:cNvPicPr>
              <p:nvPr/>
            </p:nvPicPr>
            <p:blipFill>
              <a:blip r:embed="rId3"/>
              <a:stretch>
                <a:fillRect/>
              </a:stretch>
            </p:blipFill>
            <p:spPr>
              <a:xfrm>
                <a:off x="4911316" y="645796"/>
                <a:ext cx="3784342" cy="2633826"/>
              </a:xfrm>
              <a:prstGeom prst="rect">
                <a:avLst/>
              </a:prstGeom>
            </p:spPr>
          </p:pic>
          <p:sp>
            <p:nvSpPr>
              <p:cNvPr id="14" name="Rectangle 13">
                <a:extLst>
                  <a:ext uri="{FF2B5EF4-FFF2-40B4-BE49-F238E27FC236}">
                    <a16:creationId xmlns:a16="http://schemas.microsoft.com/office/drawing/2014/main" id="{C64CB205-EF61-BF40-82F6-3AF1E860B4C7}"/>
                  </a:ext>
                </a:extLst>
              </p:cNvPr>
              <p:cNvSpPr/>
              <p:nvPr/>
            </p:nvSpPr>
            <p:spPr bwMode="auto">
              <a:xfrm>
                <a:off x="8041592" y="1117724"/>
                <a:ext cx="256374" cy="13673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grpSp>
        <p:sp>
          <p:nvSpPr>
            <p:cNvPr id="16" name="Rectangle 15">
              <a:extLst>
                <a:ext uri="{FF2B5EF4-FFF2-40B4-BE49-F238E27FC236}">
                  <a16:creationId xmlns:a16="http://schemas.microsoft.com/office/drawing/2014/main" id="{42707D1C-79D4-B841-89C7-7060CDD9F28D}"/>
                </a:ext>
              </a:extLst>
            </p:cNvPr>
            <p:cNvSpPr/>
            <p:nvPr/>
          </p:nvSpPr>
          <p:spPr bwMode="auto">
            <a:xfrm>
              <a:off x="8041591" y="1316052"/>
              <a:ext cx="256374" cy="7513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17" name="Rectangle 16">
              <a:extLst>
                <a:ext uri="{FF2B5EF4-FFF2-40B4-BE49-F238E27FC236}">
                  <a16:creationId xmlns:a16="http://schemas.microsoft.com/office/drawing/2014/main" id="{202EF29D-D1DD-9443-B4F0-CDE0A2B4AADE}"/>
                </a:ext>
              </a:extLst>
            </p:cNvPr>
            <p:cNvSpPr/>
            <p:nvPr/>
          </p:nvSpPr>
          <p:spPr bwMode="auto">
            <a:xfrm>
              <a:off x="8041591" y="1117724"/>
              <a:ext cx="837489" cy="149728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18" name="TextBox 17">
              <a:extLst>
                <a:ext uri="{FF2B5EF4-FFF2-40B4-BE49-F238E27FC236}">
                  <a16:creationId xmlns:a16="http://schemas.microsoft.com/office/drawing/2014/main" id="{A33740FD-779A-3A4A-8DD6-DF755B322E6E}"/>
                </a:ext>
              </a:extLst>
            </p:cNvPr>
            <p:cNvSpPr txBox="1"/>
            <p:nvPr/>
          </p:nvSpPr>
          <p:spPr>
            <a:xfrm>
              <a:off x="8039388" y="1117724"/>
              <a:ext cx="1104612" cy="1477328"/>
            </a:xfrm>
            <a:prstGeom prst="rect">
              <a:avLst/>
            </a:prstGeom>
            <a:noFill/>
          </p:spPr>
          <p:txBody>
            <a:bodyPr wrap="square" rtlCol="0">
              <a:spAutoFit/>
            </a:bodyPr>
            <a:lstStyle/>
            <a:p>
              <a:r>
                <a:rPr lang="en-US" sz="900" dirty="0"/>
                <a:t>Loss carryforward</a:t>
              </a:r>
            </a:p>
            <a:p>
              <a:r>
                <a:rPr lang="en-US" sz="900" dirty="0"/>
                <a:t>Adjusted for LCF</a:t>
              </a:r>
            </a:p>
            <a:p>
              <a:r>
                <a:rPr lang="en-US" sz="900" dirty="0"/>
                <a:t>Taxes</a:t>
              </a:r>
            </a:p>
            <a:p>
              <a:r>
                <a:rPr lang="en-US" sz="900" dirty="0"/>
                <a:t>Net Income</a:t>
              </a:r>
            </a:p>
            <a:p>
              <a:endParaRPr lang="en-US" sz="900" dirty="0"/>
            </a:p>
            <a:p>
              <a:r>
                <a:rPr lang="en-US" sz="900" dirty="0"/>
                <a:t>Capex</a:t>
              </a:r>
            </a:p>
            <a:p>
              <a:r>
                <a:rPr lang="en-US" sz="900" dirty="0"/>
                <a:t>Change in WC</a:t>
              </a:r>
            </a:p>
            <a:p>
              <a:endParaRPr lang="en-US" sz="900" dirty="0"/>
            </a:p>
            <a:p>
              <a:r>
                <a:rPr lang="en-US" sz="900" dirty="0"/>
                <a:t>Depreciation</a:t>
              </a:r>
            </a:p>
            <a:p>
              <a:r>
                <a:rPr lang="en-US" sz="900" dirty="0"/>
                <a:t>Free Cash Flow</a:t>
              </a:r>
            </a:p>
          </p:txBody>
        </p:sp>
        <p:cxnSp>
          <p:nvCxnSpPr>
            <p:cNvPr id="20" name="Straight Arrow Connector 19">
              <a:extLst>
                <a:ext uri="{FF2B5EF4-FFF2-40B4-BE49-F238E27FC236}">
                  <a16:creationId xmlns:a16="http://schemas.microsoft.com/office/drawing/2014/main" id="{3C11E354-A82C-F34A-9E8D-3DA35320D218}"/>
                </a:ext>
              </a:extLst>
            </p:cNvPr>
            <p:cNvCxnSpPr/>
            <p:nvPr/>
          </p:nvCxnSpPr>
          <p:spPr bwMode="auto">
            <a:xfrm flipH="1">
              <a:off x="7486116" y="2350093"/>
              <a:ext cx="553272" cy="769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82D96296-3DB4-8D4C-BA7A-7FB77C239C8E}"/>
                </a:ext>
              </a:extLst>
            </p:cNvPr>
            <p:cNvCxnSpPr/>
            <p:nvPr/>
          </p:nvCxnSpPr>
          <p:spPr bwMode="auto">
            <a:xfrm flipH="1">
              <a:off x="7571574" y="2469735"/>
              <a:ext cx="467814" cy="968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EABB2D64-2C95-CC4B-B983-FAD20DB1138B}"/>
                </a:ext>
              </a:extLst>
            </p:cNvPr>
            <p:cNvCxnSpPr>
              <a:cxnSpLocks/>
            </p:cNvCxnSpPr>
            <p:nvPr/>
          </p:nvCxnSpPr>
          <p:spPr bwMode="auto">
            <a:xfrm flipH="1" flipV="1">
              <a:off x="7486116" y="1216017"/>
              <a:ext cx="485120" cy="99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74A9136C-C10D-0543-9CBF-9D4D2E7A604C}"/>
                </a:ext>
              </a:extLst>
            </p:cNvPr>
            <p:cNvCxnSpPr/>
            <p:nvPr/>
          </p:nvCxnSpPr>
          <p:spPr bwMode="auto">
            <a:xfrm flipH="1">
              <a:off x="7642008" y="1353621"/>
              <a:ext cx="40583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Straight Arrow Connector 27">
              <a:extLst>
                <a:ext uri="{FF2B5EF4-FFF2-40B4-BE49-F238E27FC236}">
                  <a16:creationId xmlns:a16="http://schemas.microsoft.com/office/drawing/2014/main" id="{C25B323A-CDE8-EE45-862F-AF6713EFB70D}"/>
                </a:ext>
              </a:extLst>
            </p:cNvPr>
            <p:cNvCxnSpPr/>
            <p:nvPr/>
          </p:nvCxnSpPr>
          <p:spPr bwMode="auto">
            <a:xfrm flipH="1">
              <a:off x="7657032" y="1512606"/>
              <a:ext cx="38235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360129EB-0C4F-3544-8A38-166D822CDEDC}"/>
                </a:ext>
              </a:extLst>
            </p:cNvPr>
            <p:cNvCxnSpPr/>
            <p:nvPr/>
          </p:nvCxnSpPr>
          <p:spPr bwMode="auto">
            <a:xfrm flipH="1">
              <a:off x="7642008" y="1657884"/>
              <a:ext cx="40583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4917314D-4B7B-B740-BA2A-C65E85119F22}"/>
                </a:ext>
              </a:extLst>
            </p:cNvPr>
            <p:cNvCxnSpPr>
              <a:cxnSpLocks/>
              <a:stCxn id="18" idx="1"/>
            </p:cNvCxnSpPr>
            <p:nvPr/>
          </p:nvCxnSpPr>
          <p:spPr bwMode="auto">
            <a:xfrm flipH="1">
              <a:off x="7498936" y="1856388"/>
              <a:ext cx="540452" cy="1063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51EC6155-D97C-5D40-B57E-51F8C2E1116B}"/>
                </a:ext>
              </a:extLst>
            </p:cNvPr>
            <p:cNvCxnSpPr/>
            <p:nvPr/>
          </p:nvCxnSpPr>
          <p:spPr bwMode="auto">
            <a:xfrm flipH="1">
              <a:off x="7528845" y="2083398"/>
              <a:ext cx="51900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36" name="TextBox 35">
            <a:extLst>
              <a:ext uri="{FF2B5EF4-FFF2-40B4-BE49-F238E27FC236}">
                <a16:creationId xmlns:a16="http://schemas.microsoft.com/office/drawing/2014/main" id="{9BAFD804-B86A-0E42-8802-24FCB3F97D9C}"/>
              </a:ext>
            </a:extLst>
          </p:cNvPr>
          <p:cNvSpPr txBox="1"/>
          <p:nvPr/>
        </p:nvSpPr>
        <p:spPr>
          <a:xfrm>
            <a:off x="4845466" y="3452271"/>
            <a:ext cx="4298534" cy="2523768"/>
          </a:xfrm>
          <a:prstGeom prst="rect">
            <a:avLst/>
          </a:prstGeom>
          <a:noFill/>
        </p:spPr>
        <p:txBody>
          <a:bodyPr wrap="square" rtlCol="0">
            <a:spAutoFit/>
          </a:bodyPr>
          <a:lstStyle/>
          <a:p>
            <a:r>
              <a:rPr lang="en-US" sz="1400" dirty="0"/>
              <a:t>Terminal Value =  $2950*(1-.21)(1 + .02)</a:t>
            </a:r>
          </a:p>
          <a:p>
            <a:r>
              <a:rPr lang="en-US" sz="1400" dirty="0"/>
              <a:t>		(.09 - .02 )</a:t>
            </a:r>
          </a:p>
          <a:p>
            <a:endParaRPr lang="en-US" sz="1400" dirty="0"/>
          </a:p>
          <a:p>
            <a:r>
              <a:rPr lang="en-US" sz="1400" dirty="0"/>
              <a:t>Terminal Value = $33,958.71</a:t>
            </a:r>
          </a:p>
          <a:p>
            <a:endParaRPr lang="en-US" sz="1400" dirty="0"/>
          </a:p>
          <a:p>
            <a:r>
              <a:rPr lang="en-US" sz="1400" dirty="0"/>
              <a:t>Discounted TV = $33,958/(1.09^4) = $24,057.21</a:t>
            </a:r>
          </a:p>
          <a:p>
            <a:endParaRPr lang="en-US" sz="1400" dirty="0"/>
          </a:p>
          <a:p>
            <a:r>
              <a:rPr lang="en-US" sz="1400" dirty="0"/>
              <a:t>NPV (Fair Market Value) = $5303.64+$24,057.21</a:t>
            </a:r>
          </a:p>
          <a:p>
            <a:r>
              <a:rPr lang="en-US" sz="1400" dirty="0"/>
              <a:t>		      = $29,360.85</a:t>
            </a:r>
          </a:p>
          <a:p>
            <a:r>
              <a:rPr lang="en-US" sz="1600" dirty="0"/>
              <a:t>		</a:t>
            </a:r>
          </a:p>
          <a:p>
            <a:r>
              <a:rPr lang="en-US" sz="1600" dirty="0"/>
              <a:t>		</a:t>
            </a:r>
          </a:p>
        </p:txBody>
      </p:sp>
      <p:cxnSp>
        <p:nvCxnSpPr>
          <p:cNvPr id="40" name="Straight Connector 39">
            <a:extLst>
              <a:ext uri="{FF2B5EF4-FFF2-40B4-BE49-F238E27FC236}">
                <a16:creationId xmlns:a16="http://schemas.microsoft.com/office/drawing/2014/main" id="{B0B07A44-16AE-A644-ADA7-2759E4D4B189}"/>
              </a:ext>
            </a:extLst>
          </p:cNvPr>
          <p:cNvCxnSpPr/>
          <p:nvPr/>
        </p:nvCxnSpPr>
        <p:spPr bwMode="auto">
          <a:xfrm>
            <a:off x="6144426" y="3719021"/>
            <a:ext cx="185443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Arrow Connector 48">
            <a:extLst>
              <a:ext uri="{FF2B5EF4-FFF2-40B4-BE49-F238E27FC236}">
                <a16:creationId xmlns:a16="http://schemas.microsoft.com/office/drawing/2014/main" id="{7C71B8D3-C59D-114E-9C71-DAEE00138C30}"/>
              </a:ext>
            </a:extLst>
          </p:cNvPr>
          <p:cNvCxnSpPr>
            <a:cxnSpLocks/>
          </p:cNvCxnSpPr>
          <p:nvPr/>
        </p:nvCxnSpPr>
        <p:spPr bwMode="auto">
          <a:xfrm flipH="1">
            <a:off x="1307507" y="3631963"/>
            <a:ext cx="3033757" cy="120495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2" name="Straight Connector 51">
            <a:extLst>
              <a:ext uri="{FF2B5EF4-FFF2-40B4-BE49-F238E27FC236}">
                <a16:creationId xmlns:a16="http://schemas.microsoft.com/office/drawing/2014/main" id="{22EC51D1-FBE2-C641-81D0-6A21C9E4FFD8}"/>
              </a:ext>
            </a:extLst>
          </p:cNvPr>
          <p:cNvCxnSpPr/>
          <p:nvPr/>
        </p:nvCxnSpPr>
        <p:spPr bwMode="auto">
          <a:xfrm flipV="1">
            <a:off x="4349809" y="3025211"/>
            <a:ext cx="3008120" cy="60675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265158159"/>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7806C9B-C43B-AA4A-A861-E82778B07664}"/>
              </a:ext>
            </a:extLst>
          </p:cNvPr>
          <p:cNvSpPr/>
          <p:nvPr/>
        </p:nvSpPr>
        <p:spPr bwMode="auto">
          <a:xfrm>
            <a:off x="175187" y="1151907"/>
            <a:ext cx="4183169" cy="4283218"/>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4" name="Rectangle 3">
            <a:extLst>
              <a:ext uri="{FF2B5EF4-FFF2-40B4-BE49-F238E27FC236}">
                <a16:creationId xmlns:a16="http://schemas.microsoft.com/office/drawing/2014/main" id="{B5C35D25-6B74-4646-8F8D-E89CFCA98684}"/>
              </a:ext>
            </a:extLst>
          </p:cNvPr>
          <p:cNvSpPr/>
          <p:nvPr/>
        </p:nvSpPr>
        <p:spPr>
          <a:xfrm>
            <a:off x="175187" y="136244"/>
            <a:ext cx="6422165" cy="1015663"/>
          </a:xfrm>
          <a:prstGeom prst="rect">
            <a:avLst/>
          </a:prstGeom>
        </p:spPr>
        <p:txBody>
          <a:bodyPr wrap="square">
            <a:spAutoFit/>
          </a:bodyPr>
          <a:lstStyle/>
          <a:p>
            <a:r>
              <a:rPr lang="en-US" dirty="0">
                <a:latin typeface="Calibri" charset="0"/>
              </a:rPr>
              <a:t>MGT6754 Business Fundamentals for Analytics</a:t>
            </a:r>
            <a:br>
              <a:rPr lang="en-US" dirty="0">
                <a:latin typeface="Calibri" charset="0"/>
              </a:rPr>
            </a:br>
            <a:r>
              <a:rPr lang="en-US" dirty="0">
                <a:latin typeface="Calibri" charset="0"/>
              </a:rPr>
              <a:t>Video Conference Call #9</a:t>
            </a:r>
            <a:br>
              <a:rPr lang="en-US" dirty="0">
                <a:latin typeface="Calibri" charset="0"/>
              </a:rPr>
            </a:br>
            <a:r>
              <a:rPr lang="en-US" dirty="0">
                <a:latin typeface="Calibri" charset="0"/>
              </a:rPr>
              <a:t>VC Method</a:t>
            </a:r>
            <a:endParaRPr lang="en-US" dirty="0"/>
          </a:p>
        </p:txBody>
      </p:sp>
      <p:sp>
        <p:nvSpPr>
          <p:cNvPr id="5" name="TextBox 4">
            <a:extLst>
              <a:ext uri="{FF2B5EF4-FFF2-40B4-BE49-F238E27FC236}">
                <a16:creationId xmlns:a16="http://schemas.microsoft.com/office/drawing/2014/main" id="{8B8A274E-21D4-9D4B-9A7B-1ACFAAEDF40F}"/>
              </a:ext>
            </a:extLst>
          </p:cNvPr>
          <p:cNvSpPr txBox="1"/>
          <p:nvPr/>
        </p:nvSpPr>
        <p:spPr>
          <a:xfrm>
            <a:off x="350382" y="1298962"/>
            <a:ext cx="4007974" cy="3785652"/>
          </a:xfrm>
          <a:prstGeom prst="rect">
            <a:avLst/>
          </a:prstGeom>
          <a:noFill/>
        </p:spPr>
        <p:txBody>
          <a:bodyPr wrap="square" rtlCol="0">
            <a:spAutoFit/>
          </a:bodyPr>
          <a:lstStyle/>
          <a:p>
            <a:r>
              <a:rPr lang="en-US" sz="1200" dirty="0"/>
              <a:t>Saint Lyonn Equity Partners (“SL Equity”) has made an offer to Blue Mountain Craft Brewers to invest $1,000,000 in their business.  SL Equity used the VC Method to establish a market value for Blue Mountain. The valuation is based on projected </a:t>
            </a:r>
            <a:r>
              <a:rPr lang="en-US" sz="1200" b="1" dirty="0">
                <a:solidFill>
                  <a:srgbClr val="C00000"/>
                </a:solidFill>
              </a:rPr>
              <a:t>earnings</a:t>
            </a:r>
            <a:r>
              <a:rPr lang="en-US" sz="1200" dirty="0"/>
              <a:t> for Blue Mountain of $3,500,000 in FY2023 (year 4 of the investment) and a 9 </a:t>
            </a:r>
            <a:r>
              <a:rPr lang="en-US" sz="1200" b="1" dirty="0">
                <a:solidFill>
                  <a:srgbClr val="C00000"/>
                </a:solidFill>
              </a:rPr>
              <a:t>earnings multiple</a:t>
            </a:r>
            <a:r>
              <a:rPr lang="en-US" sz="1200" dirty="0"/>
              <a:t>. SL Equity is also demanding a 45% ROI. 1) If the deal closes what % ownership of Blue Mountain will be acquired by SL Equity? 2) How many shares will be issue to SL Equity if  the current owners have collectively 2,000,000 shares?</a:t>
            </a:r>
          </a:p>
          <a:p>
            <a:endParaRPr lang="en-US" sz="1200" dirty="0"/>
          </a:p>
          <a:p>
            <a:r>
              <a:rPr lang="en-US" sz="1200" dirty="0"/>
              <a:t>Now assume that the Venture Capitalists at Saint Lyonn expect that Blue Mountain will require two more rounds of funding before the company is attractive enough to be purchased by much larger firm – one round in 2021 where an additional 25% of the company will be sold; and a final round in 2022 when an additional 15% share of the company will be sold. 3)What percent ownership should Saint Lyonn Ventures demand today if they plan to remain undiluted by the two future round of funding?</a:t>
            </a:r>
          </a:p>
        </p:txBody>
      </p:sp>
      <p:cxnSp>
        <p:nvCxnSpPr>
          <p:cNvPr id="8" name="Straight Connector 7">
            <a:extLst>
              <a:ext uri="{FF2B5EF4-FFF2-40B4-BE49-F238E27FC236}">
                <a16:creationId xmlns:a16="http://schemas.microsoft.com/office/drawing/2014/main" id="{4EA06D31-E389-D84F-BBAF-CC23E6276210}"/>
              </a:ext>
            </a:extLst>
          </p:cNvPr>
          <p:cNvCxnSpPr>
            <a:stCxn id="6" idx="1"/>
          </p:cNvCxnSpPr>
          <p:nvPr/>
        </p:nvCxnSpPr>
        <p:spPr bwMode="auto">
          <a:xfrm flipV="1">
            <a:off x="175187" y="3290131"/>
            <a:ext cx="4183169" cy="3385"/>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A919D20C-0ECD-714C-B3F4-52C061BB733A}"/>
              </a:ext>
            </a:extLst>
          </p:cNvPr>
          <p:cNvSpPr txBox="1"/>
          <p:nvPr/>
        </p:nvSpPr>
        <p:spPr>
          <a:xfrm>
            <a:off x="4657459" y="1371723"/>
            <a:ext cx="4373313" cy="3539430"/>
          </a:xfrm>
          <a:prstGeom prst="rect">
            <a:avLst/>
          </a:prstGeom>
          <a:noFill/>
        </p:spPr>
        <p:txBody>
          <a:bodyPr wrap="none" rtlCol="0">
            <a:spAutoFit/>
          </a:bodyPr>
          <a:lstStyle/>
          <a:p>
            <a:r>
              <a:rPr lang="en-US" sz="1400" dirty="0"/>
              <a:t>Blue Mountain Valuation in Year 4 = $3.5m * 9 = $31.5m</a:t>
            </a:r>
          </a:p>
          <a:p>
            <a:r>
              <a:rPr lang="en-US" sz="1400" dirty="0"/>
              <a:t>NPV @45% required ROI = $31.5/1.45^4 =$7.13m</a:t>
            </a:r>
          </a:p>
          <a:p>
            <a:endParaRPr lang="en-US" sz="1400" dirty="0"/>
          </a:p>
          <a:p>
            <a:r>
              <a:rPr lang="en-US" sz="1400" dirty="0"/>
              <a:t>SL Equity Ownership = $1m/$7.13m = 14%</a:t>
            </a:r>
          </a:p>
          <a:p>
            <a:r>
              <a:rPr lang="en-US" sz="1400" dirty="0"/>
              <a:t># new shares issued = x/(x+2m) = .14</a:t>
            </a:r>
          </a:p>
          <a:p>
            <a:r>
              <a:rPr lang="en-US" sz="1400" dirty="0"/>
              <a:t>X = 325,581 shares for SL Equity @ $3.07/share</a:t>
            </a:r>
          </a:p>
          <a:p>
            <a:r>
              <a:rPr lang="en-US" sz="1400" dirty="0"/>
              <a:t>Pre-money is appx $6.13 million</a:t>
            </a:r>
          </a:p>
          <a:p>
            <a:endParaRPr lang="en-US" sz="1400" dirty="0"/>
          </a:p>
          <a:p>
            <a:endParaRPr lang="en-US" sz="1400" dirty="0"/>
          </a:p>
          <a:p>
            <a:endParaRPr lang="en-US" sz="1400" dirty="0"/>
          </a:p>
          <a:p>
            <a:r>
              <a:rPr lang="en-US" sz="1400" dirty="0"/>
              <a:t>Retention Ratio = 1/1.25 = .8 for round 2</a:t>
            </a:r>
          </a:p>
          <a:p>
            <a:r>
              <a:rPr lang="en-US" sz="1400" dirty="0"/>
              <a:t>and 1/1.15 = .8695 for round 3</a:t>
            </a:r>
          </a:p>
          <a:p>
            <a:endParaRPr lang="en-US" sz="1400" dirty="0"/>
          </a:p>
          <a:p>
            <a:r>
              <a:rPr lang="en-US" sz="1400" dirty="0"/>
              <a:t>.14/.8 = .175 for round 2, .175/.8695 = .2012 after round 3</a:t>
            </a:r>
          </a:p>
          <a:p>
            <a:endParaRPr lang="en-US" sz="1400" dirty="0"/>
          </a:p>
          <a:p>
            <a:r>
              <a:rPr lang="en-US" sz="1400" dirty="0">
                <a:solidFill>
                  <a:srgbClr val="003366"/>
                </a:solidFill>
              </a:rPr>
              <a:t>= 20.12% ownership demanded</a:t>
            </a:r>
          </a:p>
        </p:txBody>
      </p:sp>
      <p:sp>
        <p:nvSpPr>
          <p:cNvPr id="10" name="Rectangle 9">
            <a:extLst>
              <a:ext uri="{FF2B5EF4-FFF2-40B4-BE49-F238E27FC236}">
                <a16:creationId xmlns:a16="http://schemas.microsoft.com/office/drawing/2014/main" id="{0A6B2FE8-A6FB-D94D-A09C-90DF3A99BD97}"/>
              </a:ext>
            </a:extLst>
          </p:cNvPr>
          <p:cNvSpPr/>
          <p:nvPr/>
        </p:nvSpPr>
        <p:spPr bwMode="auto">
          <a:xfrm>
            <a:off x="4597637" y="1298962"/>
            <a:ext cx="4394983" cy="1768978"/>
          </a:xfrm>
          <a:prstGeom prst="rect">
            <a:avLst/>
          </a:prstGeom>
          <a:noFill/>
          <a:ln w="38100" cap="flat" cmpd="sng" algn="ctr">
            <a:solidFill>
              <a:srgbClr val="9900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11" name="Rectangle 10">
            <a:extLst>
              <a:ext uri="{FF2B5EF4-FFF2-40B4-BE49-F238E27FC236}">
                <a16:creationId xmlns:a16="http://schemas.microsoft.com/office/drawing/2014/main" id="{C0316675-7104-3A4B-8897-F350BFA587C1}"/>
              </a:ext>
            </a:extLst>
          </p:cNvPr>
          <p:cNvSpPr/>
          <p:nvPr/>
        </p:nvSpPr>
        <p:spPr bwMode="auto">
          <a:xfrm>
            <a:off x="4597637" y="4495088"/>
            <a:ext cx="4394983" cy="589526"/>
          </a:xfrm>
          <a:prstGeom prst="rect">
            <a:avLst/>
          </a:prstGeom>
          <a:noFill/>
          <a:ln w="38100" cap="flat" cmpd="sng" algn="ctr">
            <a:solidFill>
              <a:srgbClr val="9900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Tree>
    <p:extLst>
      <p:ext uri="{BB962C8B-B14F-4D97-AF65-F5344CB8AC3E}">
        <p14:creationId xmlns:p14="http://schemas.microsoft.com/office/powerpoint/2010/main" val="1417190582"/>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1A73F9-D9F3-9340-BD98-793D6E8EF3BB}"/>
              </a:ext>
            </a:extLst>
          </p:cNvPr>
          <p:cNvSpPr/>
          <p:nvPr/>
        </p:nvSpPr>
        <p:spPr bwMode="auto">
          <a:xfrm>
            <a:off x="0" y="2649196"/>
            <a:ext cx="9144000" cy="1768980"/>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grpSp>
        <p:nvGrpSpPr>
          <p:cNvPr id="6" name="Group 5">
            <a:extLst>
              <a:ext uri="{FF2B5EF4-FFF2-40B4-BE49-F238E27FC236}">
                <a16:creationId xmlns:a16="http://schemas.microsoft.com/office/drawing/2014/main" id="{B8A3A927-A049-D64B-8231-85D05F771D75}"/>
              </a:ext>
            </a:extLst>
          </p:cNvPr>
          <p:cNvGrpSpPr/>
          <p:nvPr/>
        </p:nvGrpSpPr>
        <p:grpSpPr>
          <a:xfrm>
            <a:off x="169847" y="1291190"/>
            <a:ext cx="8804306" cy="4710960"/>
            <a:chOff x="339694" y="1188642"/>
            <a:chExt cx="8804306" cy="4710960"/>
          </a:xfrm>
        </p:grpSpPr>
        <p:sp>
          <p:nvSpPr>
            <p:cNvPr id="4" name="Rectangle 3">
              <a:extLst>
                <a:ext uri="{FF2B5EF4-FFF2-40B4-BE49-F238E27FC236}">
                  <a16:creationId xmlns:a16="http://schemas.microsoft.com/office/drawing/2014/main" id="{7294D58E-A48A-314C-B825-9FDAD1B5AFF4}"/>
                </a:ext>
              </a:extLst>
            </p:cNvPr>
            <p:cNvSpPr/>
            <p:nvPr/>
          </p:nvSpPr>
          <p:spPr bwMode="auto">
            <a:xfrm>
              <a:off x="339694" y="1617928"/>
              <a:ext cx="8804306" cy="3612098"/>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5" name="Rectangle 4">
              <a:extLst>
                <a:ext uri="{FF2B5EF4-FFF2-40B4-BE49-F238E27FC236}">
                  <a16:creationId xmlns:a16="http://schemas.microsoft.com/office/drawing/2014/main" id="{60C7B940-782C-3549-9E64-5025DA250812}"/>
                </a:ext>
              </a:extLst>
            </p:cNvPr>
            <p:cNvSpPr/>
            <p:nvPr/>
          </p:nvSpPr>
          <p:spPr bwMode="auto">
            <a:xfrm>
              <a:off x="339694" y="1188642"/>
              <a:ext cx="8804306" cy="537608"/>
            </a:xfrm>
            <a:prstGeom prst="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71683" name="Text Box 3">
              <a:extLst>
                <a:ext uri="{FF2B5EF4-FFF2-40B4-BE49-F238E27FC236}">
                  <a16:creationId xmlns:a16="http://schemas.microsoft.com/office/drawing/2014/main" id="{823845EC-386A-3F4A-BD10-7238AA5D5545}"/>
                </a:ext>
              </a:extLst>
            </p:cNvPr>
            <p:cNvSpPr txBox="1">
              <a:spLocks noChangeArrowheads="1"/>
            </p:cNvSpPr>
            <p:nvPr/>
          </p:nvSpPr>
          <p:spPr bwMode="auto">
            <a:xfrm>
              <a:off x="1510771" y="1300428"/>
              <a:ext cx="5410729" cy="32323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algn="ctr">
                <a:lnSpc>
                  <a:spcPct val="90000"/>
                </a:lnSpc>
                <a:defRPr/>
              </a:pPr>
              <a:endParaRPr lang="en-US" sz="1667" b="1" dirty="0">
                <a:latin typeface="Arial" charset="0"/>
              </a:endParaRPr>
            </a:p>
          </p:txBody>
        </p:sp>
        <p:sp>
          <p:nvSpPr>
            <p:cNvPr id="71684" name="Text Box 4">
              <a:extLst>
                <a:ext uri="{FF2B5EF4-FFF2-40B4-BE49-F238E27FC236}">
                  <a16:creationId xmlns:a16="http://schemas.microsoft.com/office/drawing/2014/main" id="{5AC407ED-7DAF-D441-BF80-BB85E9A98CC7}"/>
                </a:ext>
              </a:extLst>
            </p:cNvPr>
            <p:cNvSpPr txBox="1">
              <a:spLocks noChangeArrowheads="1"/>
            </p:cNvSpPr>
            <p:nvPr/>
          </p:nvSpPr>
          <p:spPr bwMode="auto">
            <a:xfrm>
              <a:off x="1701271" y="1617928"/>
              <a:ext cx="5220229" cy="32323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algn="ctr">
                <a:lnSpc>
                  <a:spcPct val="90000"/>
                </a:lnSpc>
                <a:defRPr/>
              </a:pPr>
              <a:endParaRPr lang="en-US" sz="1667" b="1" dirty="0">
                <a:latin typeface="Arial" charset="0"/>
              </a:endParaRPr>
            </a:p>
          </p:txBody>
        </p:sp>
        <p:sp>
          <p:nvSpPr>
            <p:cNvPr id="71685" name="Text Box 5">
              <a:extLst>
                <a:ext uri="{FF2B5EF4-FFF2-40B4-BE49-F238E27FC236}">
                  <a16:creationId xmlns:a16="http://schemas.microsoft.com/office/drawing/2014/main" id="{C1947CFE-D398-DE4F-B6AA-6772B38573AF}"/>
                </a:ext>
              </a:extLst>
            </p:cNvPr>
            <p:cNvSpPr txBox="1">
              <a:spLocks noChangeArrowheads="1"/>
            </p:cNvSpPr>
            <p:nvPr/>
          </p:nvSpPr>
          <p:spPr bwMode="auto">
            <a:xfrm>
              <a:off x="734827" y="1237941"/>
              <a:ext cx="8063178" cy="466166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a:defRPr sz="2000">
                  <a:solidFill>
                    <a:schemeClr val="tx1"/>
                  </a:solidFill>
                  <a:latin typeface="Times New Roman" charset="0"/>
                  <a:ea typeface="ＭＳ Ｐゴシック" charset="0"/>
                </a:defRPr>
              </a:lvl6pPr>
              <a:lvl7pPr>
                <a:defRPr sz="2000">
                  <a:solidFill>
                    <a:schemeClr val="tx1"/>
                  </a:solidFill>
                  <a:latin typeface="Times New Roman" charset="0"/>
                  <a:ea typeface="ＭＳ Ｐゴシック" charset="0"/>
                </a:defRPr>
              </a:lvl7pPr>
              <a:lvl8pPr>
                <a:defRPr sz="2000">
                  <a:solidFill>
                    <a:schemeClr val="tx1"/>
                  </a:solidFill>
                  <a:latin typeface="Times New Roman" charset="0"/>
                  <a:ea typeface="ＭＳ Ｐゴシック" charset="0"/>
                </a:defRPr>
              </a:lvl8pPr>
              <a:lvl9pPr>
                <a:defRPr sz="2000">
                  <a:solidFill>
                    <a:schemeClr val="tx1"/>
                  </a:solidFill>
                  <a:latin typeface="Times New Roman" charset="0"/>
                  <a:ea typeface="ＭＳ Ｐゴシック" charset="0"/>
                </a:defRPr>
              </a:lvl9pPr>
            </a:lstStyle>
            <a:p>
              <a:pPr>
                <a:lnSpc>
                  <a:spcPct val="90000"/>
                </a:lnSpc>
                <a:defRPr/>
              </a:pPr>
              <a:r>
                <a:rPr lang="en-US" sz="1667" b="1" dirty="0">
                  <a:solidFill>
                    <a:schemeClr val="bg1"/>
                  </a:solidFill>
                  <a:latin typeface="Arial" charset="0"/>
                </a:rPr>
                <a:t>			</a:t>
              </a:r>
              <a:r>
                <a:rPr lang="en-US" sz="1333" b="1" dirty="0">
                  <a:solidFill>
                    <a:schemeClr val="bg1"/>
                  </a:solidFill>
                  <a:latin typeface="Arial" charset="0"/>
                </a:rPr>
                <a:t>Strength			Weaknesses</a:t>
              </a:r>
            </a:p>
            <a:p>
              <a:pPr>
                <a:lnSpc>
                  <a:spcPct val="90000"/>
                </a:lnSpc>
                <a:defRPr/>
              </a:pPr>
              <a:r>
                <a:rPr lang="en-US" sz="1333" b="1" dirty="0">
                  <a:solidFill>
                    <a:srgbClr val="414141"/>
                  </a:solidFill>
                  <a:latin typeface="Arial" charset="0"/>
                </a:rPr>
                <a:t>_____________________________________________________________________________</a:t>
              </a:r>
            </a:p>
            <a:p>
              <a:pPr>
                <a:lnSpc>
                  <a:spcPct val="90000"/>
                </a:lnSpc>
                <a:defRPr/>
              </a:pPr>
              <a:endParaRPr lang="en-US" sz="1333" b="1" dirty="0">
                <a:solidFill>
                  <a:srgbClr val="002060"/>
                </a:solidFill>
                <a:latin typeface="Arial" charset="0"/>
              </a:endParaRPr>
            </a:p>
            <a:p>
              <a:pPr>
                <a:lnSpc>
                  <a:spcPct val="90000"/>
                </a:lnSpc>
                <a:defRPr/>
              </a:pPr>
              <a:r>
                <a:rPr lang="en-US" sz="1333" b="1" dirty="0">
                  <a:solidFill>
                    <a:srgbClr val="002060"/>
                  </a:solidFill>
                  <a:latin typeface="Arial" charset="0"/>
                </a:rPr>
                <a:t>Comparable		Quick to use		Private companies </a:t>
              </a:r>
            </a:p>
            <a:p>
              <a:pPr>
                <a:lnSpc>
                  <a:spcPct val="90000"/>
                </a:lnSpc>
                <a:defRPr/>
              </a:pPr>
              <a:r>
                <a:rPr lang="en-US" sz="1333" b="1" dirty="0">
                  <a:solidFill>
                    <a:srgbClr val="002060"/>
                  </a:solidFill>
                  <a:latin typeface="Arial" charset="0"/>
                </a:rPr>
                <a:t>			Simple to understand	                   comparable difficult</a:t>
              </a:r>
            </a:p>
            <a:p>
              <a:pPr>
                <a:lnSpc>
                  <a:spcPct val="90000"/>
                </a:lnSpc>
                <a:defRPr/>
              </a:pPr>
              <a:r>
                <a:rPr lang="en-US" sz="1333" b="1" dirty="0">
                  <a:solidFill>
                    <a:srgbClr val="002060"/>
                  </a:solidFill>
                  <a:latin typeface="Arial" charset="0"/>
                </a:rPr>
                <a:t>			Commonly used		to find</a:t>
              </a:r>
            </a:p>
            <a:p>
              <a:pPr>
                <a:lnSpc>
                  <a:spcPct val="90000"/>
                </a:lnSpc>
                <a:defRPr/>
              </a:pPr>
              <a:r>
                <a:rPr lang="en-US" sz="1333" b="1" dirty="0">
                  <a:solidFill>
                    <a:srgbClr val="002060"/>
                  </a:solidFill>
                  <a:latin typeface="Arial" charset="0"/>
                </a:rPr>
                <a:t>			Market based		If public company</a:t>
              </a:r>
            </a:p>
            <a:p>
              <a:pPr>
                <a:lnSpc>
                  <a:spcPct val="90000"/>
                </a:lnSpc>
                <a:defRPr/>
              </a:pPr>
              <a:r>
                <a:rPr lang="en-US" sz="1333" b="1" dirty="0">
                  <a:solidFill>
                    <a:srgbClr val="002060"/>
                  </a:solidFill>
                  <a:latin typeface="Arial" charset="0"/>
                </a:rPr>
                <a:t>						comparables use</a:t>
              </a:r>
            </a:p>
            <a:p>
              <a:pPr>
                <a:lnSpc>
                  <a:spcPct val="90000"/>
                </a:lnSpc>
                <a:defRPr/>
              </a:pPr>
              <a:r>
                <a:rPr lang="en-US" sz="1333" b="1" dirty="0">
                  <a:solidFill>
                    <a:srgbClr val="002060"/>
                  </a:solidFill>
                  <a:latin typeface="Arial" charset="0"/>
                </a:rPr>
                <a:t>						liquidity discount</a:t>
              </a:r>
            </a:p>
            <a:p>
              <a:pPr>
                <a:lnSpc>
                  <a:spcPct val="90000"/>
                </a:lnSpc>
                <a:defRPr/>
              </a:pPr>
              <a:r>
                <a:rPr lang="en-US" sz="1333" b="1" dirty="0">
                  <a:solidFill>
                    <a:srgbClr val="002060"/>
                  </a:solidFill>
                  <a:latin typeface="Arial" charset="0"/>
                </a:rPr>
                <a:t>_____________________________________________________________________________</a:t>
              </a:r>
            </a:p>
            <a:p>
              <a:pPr>
                <a:lnSpc>
                  <a:spcPct val="90000"/>
                </a:lnSpc>
                <a:defRPr/>
              </a:pPr>
              <a:endParaRPr lang="en-US" sz="1333" b="1" dirty="0">
                <a:solidFill>
                  <a:srgbClr val="002060"/>
                </a:solidFill>
                <a:latin typeface="Arial" charset="0"/>
              </a:endParaRPr>
            </a:p>
            <a:p>
              <a:pPr>
                <a:lnSpc>
                  <a:spcPct val="90000"/>
                </a:lnSpc>
                <a:defRPr/>
              </a:pPr>
              <a:r>
                <a:rPr lang="en-US" sz="1333" b="1" dirty="0">
                  <a:solidFill>
                    <a:srgbClr val="002060"/>
                  </a:solidFill>
                  <a:latin typeface="Arial" charset="0"/>
                </a:rPr>
                <a:t>Discounted Cash		Theoretically Sound		Cash flows difficult</a:t>
              </a:r>
            </a:p>
            <a:p>
              <a:pPr>
                <a:lnSpc>
                  <a:spcPct val="90000"/>
                </a:lnSpc>
                <a:defRPr/>
              </a:pPr>
              <a:r>
                <a:rPr lang="en-US" sz="1333" b="1" dirty="0">
                  <a:solidFill>
                    <a:srgbClr val="002060"/>
                  </a:solidFill>
                  <a:latin typeface="Arial" charset="0"/>
                </a:rPr>
                <a:t>Flow						to estimate</a:t>
              </a:r>
            </a:p>
            <a:p>
              <a:pPr>
                <a:lnSpc>
                  <a:spcPct val="90000"/>
                </a:lnSpc>
                <a:defRPr/>
              </a:pPr>
              <a:r>
                <a:rPr lang="en-US" sz="1333" b="1" dirty="0">
                  <a:solidFill>
                    <a:srgbClr val="002060"/>
                  </a:solidFill>
                  <a:latin typeface="Arial" charset="0"/>
                </a:rPr>
                <a:t>						WACC assumes constant</a:t>
              </a:r>
            </a:p>
            <a:p>
              <a:pPr>
                <a:lnSpc>
                  <a:spcPct val="90000"/>
                </a:lnSpc>
                <a:defRPr/>
              </a:pPr>
              <a:r>
                <a:rPr lang="en-US" sz="1333" b="1" dirty="0">
                  <a:solidFill>
                    <a:srgbClr val="002060"/>
                  </a:solidFill>
                  <a:latin typeface="Arial" charset="0"/>
                </a:rPr>
                <a:t>						capital structure</a:t>
              </a:r>
            </a:p>
            <a:p>
              <a:pPr>
                <a:lnSpc>
                  <a:spcPct val="90000"/>
                </a:lnSpc>
                <a:defRPr/>
              </a:pPr>
              <a:r>
                <a:rPr lang="en-US" sz="1333" b="1" dirty="0">
                  <a:solidFill>
                    <a:srgbClr val="002060"/>
                  </a:solidFill>
                  <a:latin typeface="Arial" charset="0"/>
                </a:rPr>
                <a:t>						Sensitive to terminal</a:t>
              </a:r>
            </a:p>
            <a:p>
              <a:pPr>
                <a:lnSpc>
                  <a:spcPct val="90000"/>
                </a:lnSpc>
                <a:defRPr/>
              </a:pPr>
              <a:r>
                <a:rPr lang="en-US" sz="1333" b="1" dirty="0">
                  <a:solidFill>
                    <a:srgbClr val="002060"/>
                  </a:solidFill>
                  <a:latin typeface="Arial" charset="0"/>
                </a:rPr>
                <a:t>						growth assumptions</a:t>
              </a:r>
            </a:p>
            <a:p>
              <a:pPr>
                <a:lnSpc>
                  <a:spcPct val="90000"/>
                </a:lnSpc>
                <a:defRPr/>
              </a:pPr>
              <a:r>
                <a:rPr lang="en-US" sz="1333" b="1" dirty="0">
                  <a:solidFill>
                    <a:srgbClr val="002060"/>
                  </a:solidFill>
                  <a:latin typeface="Arial" charset="0"/>
                </a:rPr>
                <a:t>______________________________________________________________________________</a:t>
              </a:r>
            </a:p>
            <a:p>
              <a:pPr>
                <a:lnSpc>
                  <a:spcPct val="90000"/>
                </a:lnSpc>
                <a:defRPr/>
              </a:pPr>
              <a:r>
                <a:rPr lang="en-US" sz="1333" b="1" dirty="0">
                  <a:solidFill>
                    <a:srgbClr val="002060"/>
                  </a:solidFill>
                  <a:latin typeface="Arial" charset="0"/>
                </a:rPr>
                <a:t>Venture Capital		Quick to use		Relies on terminal value </a:t>
              </a:r>
            </a:p>
            <a:p>
              <a:pPr>
                <a:lnSpc>
                  <a:spcPct val="90000"/>
                </a:lnSpc>
                <a:defRPr/>
              </a:pPr>
              <a:r>
                <a:rPr lang="en-US" sz="1333" b="1" dirty="0">
                  <a:solidFill>
                    <a:srgbClr val="002060"/>
                  </a:solidFill>
                  <a:latin typeface="Arial" charset="0"/>
                </a:rPr>
                <a:t>			Simple to understand		from other methods</a:t>
              </a:r>
            </a:p>
            <a:p>
              <a:pPr>
                <a:lnSpc>
                  <a:spcPct val="90000"/>
                </a:lnSpc>
                <a:defRPr/>
              </a:pPr>
              <a:r>
                <a:rPr lang="en-US" sz="1333" b="1" dirty="0">
                  <a:solidFill>
                    <a:srgbClr val="002060"/>
                  </a:solidFill>
                  <a:latin typeface="Arial" charset="0"/>
                </a:rPr>
                <a:t>			Commonly used		Large discount rates</a:t>
              </a:r>
            </a:p>
            <a:p>
              <a:pPr>
                <a:lnSpc>
                  <a:spcPct val="90000"/>
                </a:lnSpc>
                <a:defRPr/>
              </a:pPr>
              <a:r>
                <a:rPr lang="en-US" sz="1333" b="1" dirty="0">
                  <a:solidFill>
                    <a:srgbClr val="002060"/>
                  </a:solidFill>
                  <a:latin typeface="Arial" charset="0"/>
                </a:rPr>
                <a:t>			</a:t>
              </a:r>
            </a:p>
            <a:p>
              <a:pPr>
                <a:lnSpc>
                  <a:spcPct val="90000"/>
                </a:lnSpc>
                <a:defRPr/>
              </a:pPr>
              <a:r>
                <a:rPr lang="en-US" sz="1667" b="1" dirty="0">
                  <a:solidFill>
                    <a:srgbClr val="414141"/>
                  </a:solidFill>
                  <a:latin typeface="Arial" charset="0"/>
                </a:rPr>
                <a:t>					</a:t>
              </a:r>
            </a:p>
            <a:p>
              <a:pPr>
                <a:lnSpc>
                  <a:spcPct val="90000"/>
                </a:lnSpc>
                <a:defRPr/>
              </a:pPr>
              <a:r>
                <a:rPr lang="en-US" sz="1667" b="1" dirty="0">
                  <a:solidFill>
                    <a:srgbClr val="414141"/>
                  </a:solidFill>
                  <a:latin typeface="Arial" charset="0"/>
                </a:rPr>
                <a:t>			</a:t>
              </a:r>
            </a:p>
          </p:txBody>
        </p:sp>
      </p:grpSp>
      <p:sp>
        <p:nvSpPr>
          <p:cNvPr id="8" name="Title 1">
            <a:extLst>
              <a:ext uri="{FF2B5EF4-FFF2-40B4-BE49-F238E27FC236}">
                <a16:creationId xmlns:a16="http://schemas.microsoft.com/office/drawing/2014/main" id="{BB6287EF-1852-8149-A84A-275BFFC50568}"/>
              </a:ext>
            </a:extLst>
          </p:cNvPr>
          <p:cNvSpPr>
            <a:spLocks noGrp="1"/>
          </p:cNvSpPr>
          <p:nvPr>
            <p:ph type="title"/>
          </p:nvPr>
        </p:nvSpPr>
        <p:spPr>
          <a:xfrm>
            <a:off x="219017" y="475535"/>
            <a:ext cx="7108283" cy="713107"/>
          </a:xfrm>
        </p:spPr>
        <p:txBody>
          <a:bodyPr/>
          <a:lstStyle/>
          <a:p>
            <a:r>
              <a:rPr lang="en-US" altLang="en-US" sz="2000" dirty="0">
                <a:latin typeface="Calibri" panose="020F0502020204030204" pitchFamily="34" charset="0"/>
              </a:rPr>
              <a:t>Business Fundamentals for Analytics</a:t>
            </a:r>
            <a:br>
              <a:rPr lang="en-US" altLang="en-US" sz="2000" dirty="0">
                <a:latin typeface="Calibri" panose="020F0502020204030204" pitchFamily="34" charset="0"/>
              </a:rPr>
            </a:br>
            <a:r>
              <a:rPr lang="en-US" altLang="en-US" sz="2000" dirty="0">
                <a:latin typeface="Calibri" panose="020F0502020204030204" pitchFamily="34" charset="0"/>
              </a:rPr>
              <a:t>Video Conference Call #9</a:t>
            </a:r>
            <a:br>
              <a:rPr lang="en-US" sz="2000" dirty="0"/>
            </a:br>
            <a:r>
              <a:rPr lang="en-US" altLang="en-US" sz="2000" dirty="0">
                <a:latin typeface="Calibri" panose="020F0502020204030204" pitchFamily="34" charset="0"/>
              </a:rPr>
              <a:t>Valuation: Comparison of Valuation Methods</a:t>
            </a:r>
            <a:br>
              <a:rPr lang="en-US" sz="2000" dirty="0"/>
            </a:br>
            <a:r>
              <a:rPr lang="en-US" sz="2000" dirty="0"/>
              <a:t>  </a:t>
            </a:r>
          </a:p>
        </p:txBody>
      </p:sp>
    </p:spTree>
    <p:extLst>
      <p:ext uri="{BB962C8B-B14F-4D97-AF65-F5344CB8AC3E}">
        <p14:creationId xmlns:p14="http://schemas.microsoft.com/office/powerpoint/2010/main" val="1394606007"/>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E8BAEA-273B-0A43-BF5B-2796ACE932A3}"/>
              </a:ext>
            </a:extLst>
          </p:cNvPr>
          <p:cNvSpPr/>
          <p:nvPr/>
        </p:nvSpPr>
        <p:spPr bwMode="auto">
          <a:xfrm>
            <a:off x="0" y="1204956"/>
            <a:ext cx="9144000" cy="4238715"/>
          </a:xfrm>
          <a:prstGeom prst="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2" name="Rectangle 1">
            <a:extLst>
              <a:ext uri="{FF2B5EF4-FFF2-40B4-BE49-F238E27FC236}">
                <a16:creationId xmlns:a16="http://schemas.microsoft.com/office/drawing/2014/main" id="{F3BD20B1-469B-0543-BD88-261D8AEA7BE2}"/>
              </a:ext>
            </a:extLst>
          </p:cNvPr>
          <p:cNvSpPr/>
          <p:nvPr/>
        </p:nvSpPr>
        <p:spPr bwMode="auto">
          <a:xfrm>
            <a:off x="0" y="1273323"/>
            <a:ext cx="9144000" cy="409343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3" name="Content Placeholder 2">
            <a:extLst>
              <a:ext uri="{FF2B5EF4-FFF2-40B4-BE49-F238E27FC236}">
                <a16:creationId xmlns:a16="http://schemas.microsoft.com/office/drawing/2014/main" id="{8BB706E1-0DBB-9B48-B422-967B51F81E21}"/>
              </a:ext>
            </a:extLst>
          </p:cNvPr>
          <p:cNvSpPr>
            <a:spLocks noGrp="1"/>
          </p:cNvSpPr>
          <p:nvPr>
            <p:ph idx="1"/>
          </p:nvPr>
        </p:nvSpPr>
        <p:spPr>
          <a:xfrm>
            <a:off x="368181" y="1358781"/>
            <a:ext cx="8407637" cy="4999290"/>
          </a:xfrm>
        </p:spPr>
        <p:txBody>
          <a:bodyPr/>
          <a:lstStyle/>
          <a:p>
            <a:pPr marL="0" indent="0">
              <a:buNone/>
            </a:pPr>
            <a:r>
              <a:rPr lang="en-US" sz="1400" dirty="0"/>
              <a:t>Just trying to understand terminal value concept, using a growth in perpetuity example, and using the npv example from the video. It states that terminal value is 2000.  This means that sum of all cash flows in the future will be 2000 or does it mean that it will be 2000 each year.  If the former, then it means assuming nothing changes for the next 10 years, 100 years, 1000 years or 10000 years all we can hope to get from the company is 2000.  If so, what would be the terminal value assuming the company only had 100 year life span?  In this case, the concept seems weird to me- because you could never estimate a value for the company at 10 or 20 years?</a:t>
            </a:r>
          </a:p>
          <a:p>
            <a:pPr marL="0" indent="0">
              <a:buNone/>
            </a:pPr>
            <a:endParaRPr lang="en-US" sz="1400" dirty="0"/>
          </a:p>
          <a:p>
            <a:pPr marL="0" indent="0">
              <a:buNone/>
            </a:pPr>
            <a:r>
              <a:rPr lang="en-US" sz="1400" dirty="0"/>
              <a:t>Knowing what we do now about the build up to the dot-com bubble, are there models out there that can predict or detect "bubbles"?  We studied time series data and cusum (control charts) in ISYE 6501.  It seems like much of the financial data we have been talking about in this class is time-series in nature.  I recall that GARCH was frequently used for financial/business related data. I am just curious if there are models that could be applied to the entire stock market, or to a specific segment of the market (i.e. technology stocks, mortgage related investments, etc.</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400" dirty="0"/>
          </a:p>
          <a:p>
            <a:pPr marL="0" indent="0">
              <a:buNone/>
            </a:pPr>
            <a:r>
              <a:rPr lang="en-US" sz="1400" dirty="0"/>
              <a:t> </a:t>
            </a:r>
          </a:p>
          <a:p>
            <a:pPr marL="0" indent="0">
              <a:buNone/>
            </a:pPr>
            <a:endParaRPr lang="en-US" sz="1400" dirty="0"/>
          </a:p>
        </p:txBody>
      </p:sp>
      <p:sp>
        <p:nvSpPr>
          <p:cNvPr id="4" name="Rectangle 3">
            <a:extLst>
              <a:ext uri="{FF2B5EF4-FFF2-40B4-BE49-F238E27FC236}">
                <a16:creationId xmlns:a16="http://schemas.microsoft.com/office/drawing/2014/main" id="{A6BDD8D9-C2F0-BA47-A849-4E640DB271FB}"/>
              </a:ext>
            </a:extLst>
          </p:cNvPr>
          <p:cNvSpPr>
            <a:spLocks noChangeArrowheads="1"/>
          </p:cNvSpPr>
          <p:nvPr/>
        </p:nvSpPr>
        <p:spPr bwMode="auto">
          <a:xfrm>
            <a:off x="228599" y="122238"/>
            <a:ext cx="620638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dirty="0">
                <a:latin typeface="Calibri" panose="020F0502020204030204" pitchFamily="34" charset="0"/>
              </a:rPr>
              <a:t>Business Fundamentals for Analytics</a:t>
            </a:r>
            <a:br>
              <a:rPr lang="en-US" altLang="en-US" dirty="0">
                <a:latin typeface="Calibri" panose="020F0502020204030204" pitchFamily="34" charset="0"/>
              </a:rPr>
            </a:br>
            <a:r>
              <a:rPr lang="en-US" altLang="en-US" dirty="0">
                <a:latin typeface="Calibri" panose="020F0502020204030204" pitchFamily="34" charset="0"/>
              </a:rPr>
              <a:t>Video Conference Call #9</a:t>
            </a:r>
            <a:br>
              <a:rPr lang="en-US" altLang="en-US" dirty="0">
                <a:latin typeface="Calibri" panose="020F0502020204030204" pitchFamily="34" charset="0"/>
              </a:rPr>
            </a:br>
            <a:r>
              <a:rPr lang="en-US" altLang="en-US" dirty="0">
                <a:latin typeface="Calibri" panose="020F0502020204030204" pitchFamily="34" charset="0"/>
              </a:rPr>
              <a:t>General Questions</a:t>
            </a:r>
            <a:endParaRPr lang="en-US" altLang="en-US" dirty="0"/>
          </a:p>
        </p:txBody>
      </p:sp>
    </p:spTree>
    <p:extLst>
      <p:ext uri="{BB962C8B-B14F-4D97-AF65-F5344CB8AC3E}">
        <p14:creationId xmlns:p14="http://schemas.microsoft.com/office/powerpoint/2010/main" val="4286307089"/>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032CC8D-AE50-3D42-8382-B2A1BD792911}"/>
              </a:ext>
            </a:extLst>
          </p:cNvPr>
          <p:cNvSpPr/>
          <p:nvPr/>
        </p:nvSpPr>
        <p:spPr bwMode="auto">
          <a:xfrm>
            <a:off x="0" y="1204956"/>
            <a:ext cx="9144000" cy="4238715"/>
          </a:xfrm>
          <a:prstGeom prst="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7" name="Rectangle 6">
            <a:extLst>
              <a:ext uri="{FF2B5EF4-FFF2-40B4-BE49-F238E27FC236}">
                <a16:creationId xmlns:a16="http://schemas.microsoft.com/office/drawing/2014/main" id="{2FBEEB59-0B08-6543-9A59-D1836EB65C93}"/>
              </a:ext>
            </a:extLst>
          </p:cNvPr>
          <p:cNvSpPr/>
          <p:nvPr/>
        </p:nvSpPr>
        <p:spPr bwMode="auto">
          <a:xfrm>
            <a:off x="0" y="1273323"/>
            <a:ext cx="9144000" cy="409343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4" name="Rectangle 3">
            <a:extLst>
              <a:ext uri="{FF2B5EF4-FFF2-40B4-BE49-F238E27FC236}">
                <a16:creationId xmlns:a16="http://schemas.microsoft.com/office/drawing/2014/main" id="{8AF0C6E9-CE5D-AC41-BFB7-7489289576A5}"/>
              </a:ext>
            </a:extLst>
          </p:cNvPr>
          <p:cNvSpPr/>
          <p:nvPr/>
        </p:nvSpPr>
        <p:spPr>
          <a:xfrm>
            <a:off x="354650" y="161882"/>
            <a:ext cx="7140011" cy="1015663"/>
          </a:xfrm>
          <a:prstGeom prst="rect">
            <a:avLst/>
          </a:prstGeom>
        </p:spPr>
        <p:txBody>
          <a:bodyPr wrap="square">
            <a:spAutoFit/>
          </a:bodyPr>
          <a:lstStyle/>
          <a:p>
            <a:r>
              <a:rPr lang="en-US" dirty="0">
                <a:latin typeface="Calibri" charset="0"/>
              </a:rPr>
              <a:t>MGT6754 Business Fundamentals for Analytics</a:t>
            </a:r>
            <a:br>
              <a:rPr lang="en-US" dirty="0">
                <a:latin typeface="Calibri" charset="0"/>
              </a:rPr>
            </a:br>
            <a:r>
              <a:rPr lang="en-US" dirty="0">
                <a:latin typeface="Calibri" charset="0"/>
              </a:rPr>
              <a:t>Video Conference Call #9</a:t>
            </a:r>
            <a:br>
              <a:rPr lang="en-US" dirty="0">
                <a:latin typeface="Calibri" charset="0"/>
              </a:rPr>
            </a:br>
            <a:r>
              <a:rPr lang="en-US" dirty="0">
                <a:latin typeface="Calibri" charset="0"/>
              </a:rPr>
              <a:t>Questions for the Forum</a:t>
            </a:r>
            <a:endParaRPr lang="en-US" dirty="0"/>
          </a:p>
        </p:txBody>
      </p:sp>
      <p:sp>
        <p:nvSpPr>
          <p:cNvPr id="5" name="Rectangle 4">
            <a:extLst>
              <a:ext uri="{FF2B5EF4-FFF2-40B4-BE49-F238E27FC236}">
                <a16:creationId xmlns:a16="http://schemas.microsoft.com/office/drawing/2014/main" id="{29F44F38-D957-1E47-BCFD-38F5D55135D2}"/>
              </a:ext>
            </a:extLst>
          </p:cNvPr>
          <p:cNvSpPr/>
          <p:nvPr/>
        </p:nvSpPr>
        <p:spPr>
          <a:xfrm>
            <a:off x="354650" y="1296681"/>
            <a:ext cx="8537249" cy="4278094"/>
          </a:xfrm>
          <a:prstGeom prst="rect">
            <a:avLst/>
          </a:prstGeom>
        </p:spPr>
        <p:txBody>
          <a:bodyPr wrap="square">
            <a:spAutoFit/>
          </a:bodyPr>
          <a:lstStyle/>
          <a:p>
            <a:pPr marL="0" indent="0">
              <a:buNone/>
            </a:pPr>
            <a:r>
              <a:rPr lang="en-US" sz="1400" dirty="0"/>
              <a:t>Investors of IPOs are institutional and individual investors. As an individual investor how to invest on IPO? So far I only know how to trade stock via online site such as ameritrade.com, but that is after IPO, right? How to invest before the first day? </a:t>
            </a:r>
          </a:p>
          <a:p>
            <a:pPr marL="0" indent="0">
              <a:buNone/>
            </a:pPr>
            <a:endParaRPr lang="en-US" sz="1400" dirty="0"/>
          </a:p>
          <a:p>
            <a:pPr marL="0" indent="0">
              <a:buNone/>
            </a:pPr>
            <a:r>
              <a:rPr lang="en-US" sz="1400" dirty="0"/>
              <a:t>Who gets access to the official IPO price? In the case of Facebook, who actually got to buy it for $38?  Is it just available to clients with accounts at the Investment Bank that took them public? </a:t>
            </a:r>
          </a:p>
          <a:p>
            <a:pPr marL="0" indent="0">
              <a:buNone/>
            </a:pPr>
            <a:endParaRPr lang="en-US" sz="1400" dirty="0"/>
          </a:p>
          <a:p>
            <a:pPr marL="0" indent="0">
              <a:buNone/>
            </a:pPr>
            <a:r>
              <a:rPr lang="en-US" sz="1400" dirty="0"/>
              <a:t>About 'leave money on the table’ comment, does it mean the IB/company purposely keep the IPO price lower than the expected after IPO price so that investors can make some money? I guess I am not clear about the idea of 'leave some money on the table’.</a:t>
            </a:r>
          </a:p>
          <a:p>
            <a:pPr marL="0" indent="0">
              <a:buNone/>
            </a:pPr>
            <a:endParaRPr lang="en-US" sz="1400" dirty="0"/>
          </a:p>
          <a:p>
            <a:pPr marL="0" indent="0">
              <a:buNone/>
            </a:pPr>
            <a:r>
              <a:rPr lang="en-US" sz="1400" dirty="0"/>
              <a:t>Please explain the difference between a VC and a Business Angel. How do exit strategies differ between the two? Regarding VCs what is the expected timeframe for exiting an investment. What happens if an exit occurs after the 10 year “life” of the firm? </a:t>
            </a:r>
          </a:p>
          <a:p>
            <a:pPr marL="0" indent="0">
              <a:buNone/>
            </a:pPr>
            <a:endParaRPr lang="en-US" sz="1400" dirty="0"/>
          </a:p>
          <a:p>
            <a:r>
              <a:rPr lang="en-US" sz="1400" dirty="0"/>
              <a:t>Can you describe all the exit options for the VC investor? The presentation talks primarily about IPO. What are the other options for a VC? Can a VC investor sell to other VC who has or has not invested in the company? Will a VC sell back to the owner?</a:t>
            </a:r>
          </a:p>
          <a:p>
            <a:pPr marL="0" indent="0">
              <a:buNone/>
            </a:pPr>
            <a:endParaRPr lang="en-US" sz="1400" dirty="0"/>
          </a:p>
        </p:txBody>
      </p:sp>
    </p:spTree>
    <p:extLst>
      <p:ext uri="{BB962C8B-B14F-4D97-AF65-F5344CB8AC3E}">
        <p14:creationId xmlns:p14="http://schemas.microsoft.com/office/powerpoint/2010/main" val="1938112342"/>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CEB6B6-82CE-204F-A6F8-A74F40BE0EF2}"/>
              </a:ext>
            </a:extLst>
          </p:cNvPr>
          <p:cNvSpPr/>
          <p:nvPr/>
        </p:nvSpPr>
        <p:spPr bwMode="auto">
          <a:xfrm>
            <a:off x="-179462" y="2008199"/>
            <a:ext cx="9144000" cy="246973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grpSp>
        <p:nvGrpSpPr>
          <p:cNvPr id="3" name="Group 2">
            <a:extLst>
              <a:ext uri="{FF2B5EF4-FFF2-40B4-BE49-F238E27FC236}">
                <a16:creationId xmlns:a16="http://schemas.microsoft.com/office/drawing/2014/main" id="{8DA045F3-B659-6449-8F2D-FBE34208C574}"/>
              </a:ext>
            </a:extLst>
          </p:cNvPr>
          <p:cNvGrpSpPr/>
          <p:nvPr/>
        </p:nvGrpSpPr>
        <p:grpSpPr>
          <a:xfrm>
            <a:off x="194184" y="1195080"/>
            <a:ext cx="5148651" cy="2425073"/>
            <a:chOff x="102550" y="1810484"/>
            <a:chExt cx="5148651" cy="2316501"/>
          </a:xfrm>
        </p:grpSpPr>
        <p:sp>
          <p:nvSpPr>
            <p:cNvPr id="2" name="Rectangle 1">
              <a:extLst>
                <a:ext uri="{FF2B5EF4-FFF2-40B4-BE49-F238E27FC236}">
                  <a16:creationId xmlns:a16="http://schemas.microsoft.com/office/drawing/2014/main" id="{3E4AA41B-B98D-844C-A78D-686CE48C58E2}"/>
                </a:ext>
              </a:extLst>
            </p:cNvPr>
            <p:cNvSpPr/>
            <p:nvPr/>
          </p:nvSpPr>
          <p:spPr bwMode="auto">
            <a:xfrm>
              <a:off x="102550" y="1810484"/>
              <a:ext cx="4793845" cy="2231676"/>
            </a:xfrm>
            <a:prstGeom prst="rect">
              <a:avLst/>
            </a:prstGeom>
            <a:solidFill>
              <a:srgbClr val="F3BDB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59394" name="Rectangle 3">
              <a:extLst>
                <a:ext uri="{FF2B5EF4-FFF2-40B4-BE49-F238E27FC236}">
                  <a16:creationId xmlns:a16="http://schemas.microsoft.com/office/drawing/2014/main" id="{7F077A46-3859-E141-B07E-B2E7D7A6D602}"/>
                </a:ext>
              </a:extLst>
            </p:cNvPr>
            <p:cNvSpPr>
              <a:spLocks noChangeArrowheads="1"/>
            </p:cNvSpPr>
            <p:nvPr/>
          </p:nvSpPr>
          <p:spPr bwMode="auto">
            <a:xfrm>
              <a:off x="324395" y="1810484"/>
              <a:ext cx="4926806" cy="231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600" b="1" dirty="0"/>
                <a:t>CF</a:t>
              </a:r>
              <a:r>
                <a:rPr lang="en-US" altLang="en-US" sz="1600" b="1" baseline="-25000" dirty="0"/>
                <a:t>t</a:t>
              </a:r>
              <a:r>
                <a:rPr lang="en-US" altLang="en-US" sz="1600" b="1" dirty="0"/>
                <a:t>  = EBIT</a:t>
              </a:r>
              <a:r>
                <a:rPr lang="en-US" altLang="en-US" sz="1600" b="1" baseline="-25000" dirty="0"/>
                <a:t>t</a:t>
              </a:r>
              <a:r>
                <a:rPr lang="en-US" altLang="en-US" sz="1600" b="1" dirty="0"/>
                <a:t> * (1-T) +Depr.</a:t>
              </a:r>
              <a:r>
                <a:rPr lang="en-US" altLang="en-US" sz="1600" b="1" baseline="-25000" dirty="0"/>
                <a:t>t</a:t>
              </a:r>
              <a:r>
                <a:rPr lang="en-US" altLang="en-US" sz="1600" b="1" dirty="0"/>
                <a:t> - CAPEX</a:t>
              </a:r>
              <a:r>
                <a:rPr lang="en-US" altLang="en-US" sz="1600" b="1" baseline="-25000" dirty="0"/>
                <a:t>t</a:t>
              </a:r>
              <a:r>
                <a:rPr lang="en-US" altLang="en-US" sz="1600" b="1" dirty="0"/>
                <a:t> - </a:t>
              </a:r>
              <a:r>
                <a:rPr lang="en-US" altLang="en-US" sz="1600" b="1" dirty="0">
                  <a:latin typeface="Symbol" pitchFamily="2" charset="2"/>
                </a:rPr>
                <a:t>D</a:t>
              </a:r>
              <a:r>
                <a:rPr lang="en-US" altLang="en-US" sz="1600" b="1" dirty="0"/>
                <a:t>NWC</a:t>
              </a:r>
              <a:r>
                <a:rPr lang="en-US" altLang="en-US" sz="1600" b="1" baseline="-25000" dirty="0"/>
                <a:t>t</a:t>
              </a:r>
              <a:r>
                <a:rPr lang="en-US" altLang="en-US" sz="1600" b="1" dirty="0"/>
                <a:t> </a:t>
              </a:r>
            </a:p>
            <a:p>
              <a:endParaRPr lang="en-US" altLang="en-US" sz="1600" b="1" dirty="0"/>
            </a:p>
            <a:p>
              <a:r>
                <a:rPr lang="en-US" altLang="en-US" sz="1600" b="1" dirty="0"/>
                <a:t>CF = Cash Flow</a:t>
              </a:r>
            </a:p>
            <a:p>
              <a:r>
                <a:rPr lang="en-US" altLang="en-US" sz="1600" b="1" dirty="0"/>
                <a:t>EBIT = Earnings Before Interest and Taxes</a:t>
              </a:r>
            </a:p>
            <a:p>
              <a:r>
                <a:rPr lang="en-US" altLang="en-US" sz="1600" b="1" dirty="0"/>
                <a:t>T = Corporate Tax Rate</a:t>
              </a:r>
            </a:p>
            <a:p>
              <a:r>
                <a:rPr lang="en-US" altLang="en-US" sz="1600" b="1" dirty="0"/>
                <a:t>DEPR = Depreciation</a:t>
              </a:r>
            </a:p>
            <a:p>
              <a:r>
                <a:rPr lang="en-US" altLang="en-US" sz="1600" b="1" dirty="0"/>
                <a:t>CAPEX= Capital Expenditures</a:t>
              </a:r>
            </a:p>
            <a:p>
              <a:r>
                <a:rPr lang="en-US" altLang="en-US" sz="1600" b="1" dirty="0">
                  <a:latin typeface="Symbol" pitchFamily="2" charset="2"/>
                </a:rPr>
                <a:t>D</a:t>
              </a:r>
              <a:r>
                <a:rPr lang="en-US" altLang="en-US" sz="1600" b="1" dirty="0"/>
                <a:t>NWC = Increase in Net Working Capital</a:t>
              </a:r>
            </a:p>
            <a:p>
              <a:endParaRPr lang="en-US" altLang="en-US" sz="1800" b="1" dirty="0"/>
            </a:p>
          </p:txBody>
        </p:sp>
      </p:grpSp>
      <p:sp>
        <p:nvSpPr>
          <p:cNvPr id="4" name="Rectangle 3">
            <a:extLst>
              <a:ext uri="{FF2B5EF4-FFF2-40B4-BE49-F238E27FC236}">
                <a16:creationId xmlns:a16="http://schemas.microsoft.com/office/drawing/2014/main" id="{9C39F9D8-7E11-EC4C-9A49-57FDDB118FE9}"/>
              </a:ext>
            </a:extLst>
          </p:cNvPr>
          <p:cNvSpPr>
            <a:spLocks noChangeArrowheads="1"/>
          </p:cNvSpPr>
          <p:nvPr/>
        </p:nvSpPr>
        <p:spPr bwMode="auto">
          <a:xfrm>
            <a:off x="324395" y="130119"/>
            <a:ext cx="4572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dirty="0">
                <a:latin typeface="Calibri" panose="020F0502020204030204" pitchFamily="34" charset="0"/>
              </a:rPr>
              <a:t>Business Fundamentals for Analytics</a:t>
            </a:r>
            <a:br>
              <a:rPr lang="en-US" altLang="en-US" dirty="0">
                <a:latin typeface="Calibri" panose="020F0502020204030204" pitchFamily="34" charset="0"/>
              </a:rPr>
            </a:br>
            <a:r>
              <a:rPr lang="en-US" altLang="en-US" dirty="0">
                <a:latin typeface="Calibri" panose="020F0502020204030204" pitchFamily="34" charset="0"/>
              </a:rPr>
              <a:t>Video Conference Call #10</a:t>
            </a:r>
            <a:br>
              <a:rPr lang="en-US" altLang="en-US" dirty="0">
                <a:latin typeface="Calibri" panose="020F0502020204030204" pitchFamily="34" charset="0"/>
              </a:rPr>
            </a:br>
            <a:r>
              <a:rPr lang="en-US" altLang="en-US" dirty="0">
                <a:latin typeface="Calibri" panose="020F0502020204030204" pitchFamily="34" charset="0"/>
              </a:rPr>
              <a:t>Valuation: NPV Reference Slide</a:t>
            </a:r>
            <a:endParaRPr lang="en-US" altLang="en-US" dirty="0"/>
          </a:p>
        </p:txBody>
      </p:sp>
      <p:grpSp>
        <p:nvGrpSpPr>
          <p:cNvPr id="7" name="Group 6">
            <a:extLst>
              <a:ext uri="{FF2B5EF4-FFF2-40B4-BE49-F238E27FC236}">
                <a16:creationId xmlns:a16="http://schemas.microsoft.com/office/drawing/2014/main" id="{448CBA68-582B-B44C-8108-07050AB66E4E}"/>
              </a:ext>
            </a:extLst>
          </p:cNvPr>
          <p:cNvGrpSpPr/>
          <p:nvPr/>
        </p:nvGrpSpPr>
        <p:grpSpPr>
          <a:xfrm>
            <a:off x="5342835" y="1523786"/>
            <a:ext cx="4572000" cy="1767662"/>
            <a:chOff x="5327767" y="3754239"/>
            <a:chExt cx="4572000" cy="1767662"/>
          </a:xfrm>
        </p:grpSpPr>
        <p:sp>
          <p:nvSpPr>
            <p:cNvPr id="6" name="Rectangle 5">
              <a:extLst>
                <a:ext uri="{FF2B5EF4-FFF2-40B4-BE49-F238E27FC236}">
                  <a16:creationId xmlns:a16="http://schemas.microsoft.com/office/drawing/2014/main" id="{0E7A7818-A99A-3E4F-86BE-9B0082965850}"/>
                </a:ext>
              </a:extLst>
            </p:cNvPr>
            <p:cNvSpPr/>
            <p:nvPr/>
          </p:nvSpPr>
          <p:spPr bwMode="auto">
            <a:xfrm>
              <a:off x="5776957" y="3754239"/>
              <a:ext cx="3033756" cy="1767662"/>
            </a:xfrm>
            <a:prstGeom prst="rect">
              <a:avLst/>
            </a:prstGeom>
            <a:solidFill>
              <a:srgbClr val="0033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5" name="Rectangle 4">
              <a:extLst>
                <a:ext uri="{FF2B5EF4-FFF2-40B4-BE49-F238E27FC236}">
                  <a16:creationId xmlns:a16="http://schemas.microsoft.com/office/drawing/2014/main" id="{4E9F224F-7431-EC40-8CEF-9712035C6EB3}"/>
                </a:ext>
              </a:extLst>
            </p:cNvPr>
            <p:cNvSpPr/>
            <p:nvPr/>
          </p:nvSpPr>
          <p:spPr>
            <a:xfrm>
              <a:off x="5327767" y="3778559"/>
              <a:ext cx="4572000" cy="1631216"/>
            </a:xfrm>
            <a:prstGeom prst="rect">
              <a:avLst/>
            </a:prstGeom>
          </p:spPr>
          <p:txBody>
            <a:bodyPr>
              <a:spAutoFit/>
            </a:bodyPr>
            <a:lstStyle/>
            <a:p>
              <a:r>
                <a:rPr lang="en-US" altLang="en-US" b="1" dirty="0"/>
                <a:t>                 </a:t>
              </a:r>
              <a:r>
                <a:rPr lang="en-US" altLang="en-US" sz="1800" b="1" dirty="0">
                  <a:solidFill>
                    <a:schemeClr val="bg1"/>
                  </a:solidFill>
                </a:rPr>
                <a:t>Terminal Value</a:t>
              </a:r>
            </a:p>
            <a:p>
              <a:endParaRPr lang="en-US" altLang="en-US" b="1" dirty="0">
                <a:solidFill>
                  <a:schemeClr val="bg1"/>
                </a:solidFill>
              </a:endParaRPr>
            </a:p>
            <a:p>
              <a:r>
                <a:rPr lang="en-US" altLang="en-US" b="1" dirty="0">
                  <a:solidFill>
                    <a:schemeClr val="bg1"/>
                  </a:solidFill>
                </a:rPr>
                <a:t>	</a:t>
              </a:r>
              <a:r>
                <a:rPr lang="en-US" altLang="en-US" sz="1600" b="1" dirty="0">
                  <a:solidFill>
                    <a:schemeClr val="bg1"/>
                  </a:solidFill>
                </a:rPr>
                <a:t>                CF</a:t>
              </a:r>
              <a:r>
                <a:rPr lang="en-US" altLang="en-US" sz="1600" b="1" baseline="-25000" dirty="0">
                  <a:solidFill>
                    <a:schemeClr val="bg1"/>
                  </a:solidFill>
                </a:rPr>
                <a:t>T</a:t>
              </a:r>
              <a:r>
                <a:rPr lang="en-US" altLang="en-US" sz="1600" b="1" dirty="0">
                  <a:solidFill>
                    <a:schemeClr val="bg1"/>
                  </a:solidFill>
                </a:rPr>
                <a:t>  * (1+g)</a:t>
              </a:r>
            </a:p>
            <a:p>
              <a:r>
                <a:rPr lang="en-US" altLang="en-US" sz="1600" b="1" dirty="0">
                  <a:solidFill>
                    <a:schemeClr val="bg1"/>
                  </a:solidFill>
                </a:rPr>
                <a:t>             TV</a:t>
              </a:r>
              <a:r>
                <a:rPr lang="en-US" altLang="en-US" sz="1600" b="1" baseline="-25000" dirty="0">
                  <a:solidFill>
                    <a:schemeClr val="bg1"/>
                  </a:solidFill>
                </a:rPr>
                <a:t>T</a:t>
              </a:r>
              <a:r>
                <a:rPr lang="en-US" altLang="en-US" sz="1600" b="1" dirty="0">
                  <a:solidFill>
                    <a:schemeClr val="bg1"/>
                  </a:solidFill>
                </a:rPr>
                <a:t>  =      ---------------------</a:t>
              </a:r>
            </a:p>
            <a:p>
              <a:r>
                <a:rPr lang="en-US" altLang="en-US" b="1" dirty="0">
                  <a:solidFill>
                    <a:schemeClr val="bg1"/>
                  </a:solidFill>
                </a:rPr>
                <a:t>	</a:t>
              </a:r>
              <a:r>
                <a:rPr lang="en-US" altLang="en-US" sz="1600" b="1" dirty="0">
                  <a:solidFill>
                    <a:schemeClr val="bg1"/>
                  </a:solidFill>
                </a:rPr>
                <a:t>                      r -  g</a:t>
              </a:r>
            </a:p>
          </p:txBody>
        </p:sp>
      </p:grpSp>
      <p:grpSp>
        <p:nvGrpSpPr>
          <p:cNvPr id="10" name="Group 9">
            <a:extLst>
              <a:ext uri="{FF2B5EF4-FFF2-40B4-BE49-F238E27FC236}">
                <a16:creationId xmlns:a16="http://schemas.microsoft.com/office/drawing/2014/main" id="{3A546954-CC6E-704D-8DD4-8F673AE5D818}"/>
              </a:ext>
            </a:extLst>
          </p:cNvPr>
          <p:cNvGrpSpPr/>
          <p:nvPr/>
        </p:nvGrpSpPr>
        <p:grpSpPr>
          <a:xfrm>
            <a:off x="194184" y="4114625"/>
            <a:ext cx="7857579" cy="1162878"/>
            <a:chOff x="194183" y="4076344"/>
            <a:chExt cx="7857579" cy="1162878"/>
          </a:xfrm>
        </p:grpSpPr>
        <p:sp>
          <p:nvSpPr>
            <p:cNvPr id="9" name="Rectangle 8">
              <a:extLst>
                <a:ext uri="{FF2B5EF4-FFF2-40B4-BE49-F238E27FC236}">
                  <a16:creationId xmlns:a16="http://schemas.microsoft.com/office/drawing/2014/main" id="{D0E566FF-7ECD-BC48-AF69-F92FC505CA26}"/>
                </a:ext>
              </a:extLst>
            </p:cNvPr>
            <p:cNvSpPr/>
            <p:nvPr/>
          </p:nvSpPr>
          <p:spPr bwMode="auto">
            <a:xfrm>
              <a:off x="194183" y="4076344"/>
              <a:ext cx="4793845" cy="1162878"/>
            </a:xfrm>
            <a:prstGeom prst="rect">
              <a:avLst/>
            </a:prstGeom>
            <a:solidFill>
              <a:srgbClr val="0033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8" name="Rectangle 7">
              <a:extLst>
                <a:ext uri="{FF2B5EF4-FFF2-40B4-BE49-F238E27FC236}">
                  <a16:creationId xmlns:a16="http://schemas.microsoft.com/office/drawing/2014/main" id="{A7A04C99-75D3-7547-906C-C0811C958EFF}"/>
                </a:ext>
              </a:extLst>
            </p:cNvPr>
            <p:cNvSpPr/>
            <p:nvPr/>
          </p:nvSpPr>
          <p:spPr>
            <a:xfrm>
              <a:off x="416029" y="4268237"/>
              <a:ext cx="7635733" cy="882293"/>
            </a:xfrm>
            <a:prstGeom prst="rect">
              <a:avLst/>
            </a:prstGeom>
          </p:spPr>
          <p:txBody>
            <a:bodyPr wrap="square">
              <a:spAutoFit/>
            </a:bodyPr>
            <a:lstStyle/>
            <a:p>
              <a:r>
                <a:rPr lang="en-US" altLang="en-US" sz="1400" b="1" dirty="0"/>
                <a:t>                 </a:t>
              </a:r>
              <a:r>
                <a:rPr lang="en-US" altLang="en-US" sz="1400" b="1" dirty="0">
                  <a:solidFill>
                    <a:schemeClr val="bg1"/>
                  </a:solidFill>
                </a:rPr>
                <a:t>CF</a:t>
              </a:r>
              <a:r>
                <a:rPr lang="en-US" altLang="en-US" sz="1400" b="1" baseline="-25000" dirty="0">
                  <a:solidFill>
                    <a:schemeClr val="bg1"/>
                  </a:solidFill>
                </a:rPr>
                <a:t>1       </a:t>
              </a:r>
              <a:r>
                <a:rPr lang="en-US" altLang="en-US" sz="1400" b="1" dirty="0">
                  <a:solidFill>
                    <a:schemeClr val="bg1"/>
                  </a:solidFill>
                </a:rPr>
                <a:t>CF</a:t>
              </a:r>
              <a:r>
                <a:rPr lang="en-US" altLang="en-US" sz="1400" b="1" baseline="-25000" dirty="0">
                  <a:solidFill>
                    <a:schemeClr val="bg1"/>
                  </a:solidFill>
                </a:rPr>
                <a:t>2</a:t>
              </a:r>
              <a:r>
                <a:rPr lang="en-US" altLang="en-US" sz="1400" b="1" dirty="0">
                  <a:solidFill>
                    <a:schemeClr val="bg1"/>
                  </a:solidFill>
                </a:rPr>
                <a:t>	CF</a:t>
              </a:r>
              <a:r>
                <a:rPr lang="en-US" altLang="en-US" sz="1400" b="1" baseline="-25000" dirty="0">
                  <a:solidFill>
                    <a:schemeClr val="bg1"/>
                  </a:solidFill>
                </a:rPr>
                <a:t>3</a:t>
              </a:r>
              <a:r>
                <a:rPr lang="en-US" altLang="en-US" sz="1400" b="1" dirty="0">
                  <a:solidFill>
                    <a:schemeClr val="bg1"/>
                  </a:solidFill>
                </a:rPr>
                <a:t>	 CF</a:t>
              </a:r>
              <a:r>
                <a:rPr lang="en-US" altLang="en-US" sz="1400" b="1" baseline="-25000" dirty="0">
                  <a:solidFill>
                    <a:schemeClr val="bg1"/>
                  </a:solidFill>
                </a:rPr>
                <a:t>T</a:t>
              </a:r>
              <a:r>
                <a:rPr lang="en-US" altLang="en-US" sz="1400" b="1" dirty="0">
                  <a:solidFill>
                    <a:schemeClr val="bg1"/>
                  </a:solidFill>
                </a:rPr>
                <a:t> + TV</a:t>
              </a:r>
              <a:r>
                <a:rPr lang="en-US" altLang="en-US" sz="1400" b="1" baseline="-25000" dirty="0">
                  <a:solidFill>
                    <a:schemeClr val="bg1"/>
                  </a:solidFill>
                </a:rPr>
                <a:t>T</a:t>
              </a:r>
              <a:endParaRPr lang="en-US" altLang="en-US" sz="1400" b="1" dirty="0">
                <a:solidFill>
                  <a:schemeClr val="bg1"/>
                </a:solidFill>
              </a:endParaRPr>
            </a:p>
            <a:p>
              <a:r>
                <a:rPr lang="en-US" altLang="en-US" sz="1400" b="1" dirty="0">
                  <a:solidFill>
                    <a:schemeClr val="bg1"/>
                  </a:solidFill>
                </a:rPr>
                <a:t>NPV =      ----  +  ----   +	-----  + …… +-----------</a:t>
              </a:r>
            </a:p>
            <a:p>
              <a:r>
                <a:rPr lang="en-US" altLang="en-US" sz="1400" b="1" dirty="0">
                  <a:solidFill>
                    <a:schemeClr val="bg1"/>
                  </a:solidFill>
                </a:rPr>
                <a:t>                 1+r.   (1+r)</a:t>
              </a:r>
              <a:r>
                <a:rPr lang="en-US" altLang="en-US" sz="1400" b="1" baseline="30000" dirty="0">
                  <a:solidFill>
                    <a:schemeClr val="bg1"/>
                  </a:solidFill>
                </a:rPr>
                <a:t>2.   </a:t>
              </a:r>
              <a:r>
                <a:rPr lang="en-US" altLang="en-US" sz="1400" b="1" dirty="0">
                  <a:solidFill>
                    <a:schemeClr val="bg1"/>
                  </a:solidFill>
                </a:rPr>
                <a:t>(1+r)</a:t>
              </a:r>
              <a:r>
                <a:rPr lang="en-US" altLang="en-US" sz="1400" b="1" baseline="30000" dirty="0">
                  <a:solidFill>
                    <a:schemeClr val="bg1"/>
                  </a:solidFill>
                </a:rPr>
                <a:t>3.                         </a:t>
              </a:r>
              <a:r>
                <a:rPr lang="en-US" altLang="en-US" sz="1400" b="1" dirty="0">
                  <a:solidFill>
                    <a:schemeClr val="bg1"/>
                  </a:solidFill>
                </a:rPr>
                <a:t>(1+r)</a:t>
              </a:r>
              <a:r>
                <a:rPr lang="en-US" altLang="en-US" sz="1400" b="1" baseline="30000" dirty="0">
                  <a:solidFill>
                    <a:schemeClr val="bg1"/>
                  </a:solidFill>
                </a:rPr>
                <a:t>T</a:t>
              </a:r>
            </a:p>
            <a:p>
              <a:endParaRPr lang="en-US" altLang="en-US" sz="1400" b="1" baseline="30000" dirty="0"/>
            </a:p>
          </p:txBody>
        </p:sp>
      </p:grpSp>
      <p:sp>
        <p:nvSpPr>
          <p:cNvPr id="11" name="Down Arrow 10">
            <a:extLst>
              <a:ext uri="{FF2B5EF4-FFF2-40B4-BE49-F238E27FC236}">
                <a16:creationId xmlns:a16="http://schemas.microsoft.com/office/drawing/2014/main" id="{2D6A51F5-649A-1141-AC72-C18D36014A36}"/>
              </a:ext>
            </a:extLst>
          </p:cNvPr>
          <p:cNvSpPr/>
          <p:nvPr/>
        </p:nvSpPr>
        <p:spPr bwMode="auto">
          <a:xfrm>
            <a:off x="4392538" y="3179322"/>
            <a:ext cx="256374" cy="1247399"/>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12" name="Right Arrow 11">
            <a:extLst>
              <a:ext uri="{FF2B5EF4-FFF2-40B4-BE49-F238E27FC236}">
                <a16:creationId xmlns:a16="http://schemas.microsoft.com/office/drawing/2014/main" id="{861F10C8-EBA5-7A47-AC1A-D53095557105}"/>
              </a:ext>
            </a:extLst>
          </p:cNvPr>
          <p:cNvSpPr/>
          <p:nvPr/>
        </p:nvSpPr>
        <p:spPr bwMode="auto">
          <a:xfrm rot="19038608">
            <a:off x="4389280" y="3630032"/>
            <a:ext cx="2432792" cy="278126"/>
          </a:xfrm>
          <a:prstGeom prst="right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14" name="TextBox 13">
            <a:extLst>
              <a:ext uri="{FF2B5EF4-FFF2-40B4-BE49-F238E27FC236}">
                <a16:creationId xmlns:a16="http://schemas.microsoft.com/office/drawing/2014/main" id="{F5474898-18E4-6B44-8893-70EC88D279A6}"/>
              </a:ext>
            </a:extLst>
          </p:cNvPr>
          <p:cNvSpPr txBox="1"/>
          <p:nvPr/>
        </p:nvSpPr>
        <p:spPr>
          <a:xfrm>
            <a:off x="6102973" y="3402218"/>
            <a:ext cx="2425729" cy="738664"/>
          </a:xfrm>
          <a:prstGeom prst="rect">
            <a:avLst/>
          </a:prstGeom>
          <a:noFill/>
        </p:spPr>
        <p:txBody>
          <a:bodyPr wrap="square" rtlCol="0">
            <a:spAutoFit/>
          </a:bodyPr>
          <a:lstStyle/>
          <a:p>
            <a:r>
              <a:rPr lang="en-US" sz="1400" dirty="0"/>
              <a:t>Typically assume that the    WC is zero year over year and that capex = depreciation</a:t>
            </a:r>
          </a:p>
        </p:txBody>
      </p:sp>
      <p:sp>
        <p:nvSpPr>
          <p:cNvPr id="15" name="Triangle 14">
            <a:extLst>
              <a:ext uri="{FF2B5EF4-FFF2-40B4-BE49-F238E27FC236}">
                <a16:creationId xmlns:a16="http://schemas.microsoft.com/office/drawing/2014/main" id="{AA196A78-2952-B44B-B313-C289504BD59B}"/>
              </a:ext>
            </a:extLst>
          </p:cNvPr>
          <p:cNvSpPr/>
          <p:nvPr/>
        </p:nvSpPr>
        <p:spPr bwMode="auto">
          <a:xfrm>
            <a:off x="8048120" y="3506949"/>
            <a:ext cx="113114" cy="104752"/>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Tree>
    <p:extLst>
      <p:ext uri="{BB962C8B-B14F-4D97-AF65-F5344CB8AC3E}">
        <p14:creationId xmlns:p14="http://schemas.microsoft.com/office/powerpoint/2010/main" val="3558992293"/>
      </p:ext>
    </p:extLst>
  </p:cSld>
  <p:clrMapOvr>
    <a:masterClrMapping/>
  </p:clrMapOvr>
  <p:transition>
    <p:checker/>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10683</TotalTime>
  <Words>486</Words>
  <Application>Microsoft Macintosh PowerPoint</Application>
  <PresentationFormat>On-screen Show (16:10)</PresentationFormat>
  <Paragraphs>141</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ＭＳ Ｐゴシック</vt:lpstr>
      <vt:lpstr>ＭＳ Ｐゴシック</vt:lpstr>
      <vt:lpstr>Arial</vt:lpstr>
      <vt:lpstr>Calibri</vt:lpstr>
      <vt:lpstr>Symbol</vt:lpstr>
      <vt:lpstr>Times New Roman</vt:lpstr>
      <vt:lpstr>Default Design</vt:lpstr>
      <vt:lpstr>PowerPoint Presentation</vt:lpstr>
      <vt:lpstr>PowerPoint Presentation</vt:lpstr>
      <vt:lpstr>PowerPoint Presentation</vt:lpstr>
      <vt:lpstr>PowerPoint Presentation</vt:lpstr>
      <vt:lpstr>Business Fundamentals for Analytics Video Conference Call #9 Valuation: Comparison of Valuation Methods   </vt:lpstr>
      <vt:lpstr>PowerPoint Presentation</vt:lpstr>
      <vt:lpstr>PowerPoint Presentation</vt:lpstr>
      <vt:lpstr>PowerPoint Presentation</vt:lpstr>
    </vt:vector>
  </TitlesOfParts>
  <Company>Georgia Institute of Technology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DuPree College of Management</dc:creator>
  <cp:lastModifiedBy>Flury, Alan D</cp:lastModifiedBy>
  <cp:revision>680</cp:revision>
  <cp:lastPrinted>2015-09-17T18:12:22Z</cp:lastPrinted>
  <dcterms:created xsi:type="dcterms:W3CDTF">2011-01-27T20:51:54Z</dcterms:created>
  <dcterms:modified xsi:type="dcterms:W3CDTF">2019-07-11T23:58:04Z</dcterms:modified>
</cp:coreProperties>
</file>