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503" r:id="rId2"/>
    <p:sldId id="457" r:id="rId3"/>
    <p:sldId id="497" r:id="rId4"/>
    <p:sldId id="494" r:id="rId5"/>
    <p:sldId id="257" r:id="rId6"/>
    <p:sldId id="262" r:id="rId7"/>
    <p:sldId id="444" r:id="rId8"/>
    <p:sldId id="507" r:id="rId9"/>
    <p:sldId id="506" r:id="rId10"/>
    <p:sldId id="471" r:id="rId11"/>
    <p:sldId id="269" r:id="rId12"/>
    <p:sldId id="270" r:id="rId13"/>
    <p:sldId id="271" r:id="rId14"/>
    <p:sldId id="454" r:id="rId15"/>
    <p:sldId id="453" r:id="rId16"/>
    <p:sldId id="491" r:id="rId17"/>
    <p:sldId id="338" r:id="rId18"/>
  </p:sldIdLst>
  <p:sldSz cx="9144000" cy="5715000" type="screen16x10"/>
  <p:notesSz cx="6858000" cy="9144000"/>
  <p:defaultTextStyle>
    <a:defPPr>
      <a:defRPr lang="en-US"/>
    </a:defPPr>
    <a:lvl1pPr algn="l" rtl="0" fontAlgn="base">
      <a:spcBef>
        <a:spcPct val="0"/>
      </a:spcBef>
      <a:spcAft>
        <a:spcPct val="0"/>
      </a:spcAft>
      <a:defRPr sz="2000" kern="1200">
        <a:solidFill>
          <a:schemeClr val="tx1"/>
        </a:solidFill>
        <a:latin typeface="Times New Roman" charset="0"/>
        <a:ea typeface="MS PGothic" charset="0"/>
        <a:cs typeface="MS PGothic" charset="0"/>
      </a:defRPr>
    </a:lvl1pPr>
    <a:lvl2pPr marL="457200" algn="l" rtl="0" fontAlgn="base">
      <a:spcBef>
        <a:spcPct val="0"/>
      </a:spcBef>
      <a:spcAft>
        <a:spcPct val="0"/>
      </a:spcAft>
      <a:defRPr sz="2000" kern="1200">
        <a:solidFill>
          <a:schemeClr val="tx1"/>
        </a:solidFill>
        <a:latin typeface="Times New Roman" charset="0"/>
        <a:ea typeface="MS PGothic" charset="0"/>
        <a:cs typeface="MS PGothic" charset="0"/>
      </a:defRPr>
    </a:lvl2pPr>
    <a:lvl3pPr marL="914400" algn="l" rtl="0" fontAlgn="base">
      <a:spcBef>
        <a:spcPct val="0"/>
      </a:spcBef>
      <a:spcAft>
        <a:spcPct val="0"/>
      </a:spcAft>
      <a:defRPr sz="2000" kern="1200">
        <a:solidFill>
          <a:schemeClr val="tx1"/>
        </a:solidFill>
        <a:latin typeface="Times New Roman" charset="0"/>
        <a:ea typeface="MS PGothic" charset="0"/>
        <a:cs typeface="MS PGothic" charset="0"/>
      </a:defRPr>
    </a:lvl3pPr>
    <a:lvl4pPr marL="1371600" algn="l" rtl="0" fontAlgn="base">
      <a:spcBef>
        <a:spcPct val="0"/>
      </a:spcBef>
      <a:spcAft>
        <a:spcPct val="0"/>
      </a:spcAft>
      <a:defRPr sz="2000" kern="1200">
        <a:solidFill>
          <a:schemeClr val="tx1"/>
        </a:solidFill>
        <a:latin typeface="Times New Roman" charset="0"/>
        <a:ea typeface="MS PGothic" charset="0"/>
        <a:cs typeface="MS PGothic" charset="0"/>
      </a:defRPr>
    </a:lvl4pPr>
    <a:lvl5pPr marL="1828800" algn="l" rtl="0" fontAlgn="base">
      <a:spcBef>
        <a:spcPct val="0"/>
      </a:spcBef>
      <a:spcAft>
        <a:spcPct val="0"/>
      </a:spcAft>
      <a:defRPr sz="2000" kern="1200">
        <a:solidFill>
          <a:schemeClr val="tx1"/>
        </a:solidFill>
        <a:latin typeface="Times New Roman" charset="0"/>
        <a:ea typeface="MS PGothic" charset="0"/>
        <a:cs typeface="MS PGothic" charset="0"/>
      </a:defRPr>
    </a:lvl5pPr>
    <a:lvl6pPr marL="2286000" algn="l" defTabSz="457200" rtl="0" eaLnBrk="1" latinLnBrk="0" hangingPunct="1">
      <a:defRPr sz="2000" kern="1200">
        <a:solidFill>
          <a:schemeClr val="tx1"/>
        </a:solidFill>
        <a:latin typeface="Times New Roman" charset="0"/>
        <a:ea typeface="MS PGothic" charset="0"/>
        <a:cs typeface="MS PGothic" charset="0"/>
      </a:defRPr>
    </a:lvl6pPr>
    <a:lvl7pPr marL="2743200" algn="l" defTabSz="457200" rtl="0" eaLnBrk="1" latinLnBrk="0" hangingPunct="1">
      <a:defRPr sz="2000" kern="1200">
        <a:solidFill>
          <a:schemeClr val="tx1"/>
        </a:solidFill>
        <a:latin typeface="Times New Roman" charset="0"/>
        <a:ea typeface="MS PGothic" charset="0"/>
        <a:cs typeface="MS PGothic" charset="0"/>
      </a:defRPr>
    </a:lvl7pPr>
    <a:lvl8pPr marL="3200400" algn="l" defTabSz="457200" rtl="0" eaLnBrk="1" latinLnBrk="0" hangingPunct="1">
      <a:defRPr sz="2000" kern="1200">
        <a:solidFill>
          <a:schemeClr val="tx1"/>
        </a:solidFill>
        <a:latin typeface="Times New Roman" charset="0"/>
        <a:ea typeface="MS PGothic" charset="0"/>
        <a:cs typeface="MS PGothic" charset="0"/>
      </a:defRPr>
    </a:lvl8pPr>
    <a:lvl9pPr marL="3657600" algn="l" defTabSz="457200" rtl="0" eaLnBrk="1" latinLnBrk="0" hangingPunct="1">
      <a:defRPr sz="20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3599">
          <p15:clr>
            <a:srgbClr val="A4A3A4"/>
          </p15:clr>
        </p15:guide>
        <p15:guide id="2" pos="1632">
          <p15:clr>
            <a:srgbClr val="A4A3A4"/>
          </p15:clr>
        </p15:guide>
        <p15:guide id="3" pos="5759">
          <p15:clr>
            <a:srgbClr val="A4A3A4"/>
          </p15:clr>
        </p15:guide>
        <p15:guide id="4" orient="horz" pos="3592">
          <p15:clr>
            <a:srgbClr val="A4A3A4"/>
          </p15:clr>
        </p15:guide>
        <p15:guide id="5" pos="4860">
          <p15:clr>
            <a:srgbClr val="A4A3A4"/>
          </p15:clr>
        </p15:guide>
        <p15:guide id="6" pos="44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F3BDB6"/>
    <a:srgbClr val="8EB8C7"/>
    <a:srgbClr val="003366"/>
    <a:srgbClr val="A3CC2F"/>
    <a:srgbClr val="9FD2EE"/>
    <a:srgbClr val="A6B325"/>
    <a:srgbClr val="9CB225"/>
    <a:srgbClr val="336699"/>
    <a:srgbClr val="666633"/>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p:restoredTop sz="94652" autoAdjust="0"/>
  </p:normalViewPr>
  <p:slideViewPr>
    <p:cSldViewPr snapToGrid="0" showGuides="1">
      <p:cViewPr varScale="1">
        <p:scale>
          <a:sx n="164" d="100"/>
          <a:sy n="164" d="100"/>
        </p:scale>
        <p:origin x="792" y="160"/>
      </p:cViewPr>
      <p:guideLst>
        <p:guide orient="horz" pos="3599"/>
        <p:guide pos="1632"/>
        <p:guide pos="5759"/>
        <p:guide orient="horz" pos="3592"/>
        <p:guide pos="4860"/>
        <p:guide pos="44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328"/>
    </p:cViewPr>
  </p:sorterViewPr>
  <p:notesViewPr>
    <p:cSldViewPr showGuides="1">
      <p:cViewPr varScale="1">
        <p:scale>
          <a:sx n="99" d="100"/>
          <a:sy n="99" d="100"/>
        </p:scale>
        <p:origin x="-21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399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0B3D0-31DA-1940-A903-34810B961A29}" type="slidenum">
              <a:rPr lang="en-US"/>
              <a:pPr>
                <a:defRPr/>
              </a:pPr>
              <a:t>‹#›</a:t>
            </a:fld>
            <a:endParaRPr lang="en-US" dirty="0"/>
          </a:p>
        </p:txBody>
      </p:sp>
    </p:spTree>
    <p:extLst>
      <p:ext uri="{BB962C8B-B14F-4D97-AF65-F5344CB8AC3E}">
        <p14:creationId xmlns:p14="http://schemas.microsoft.com/office/powerpoint/2010/main" val="176445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565E416-626F-C548-851A-3A02D0E14BAE}" type="slidenum">
              <a:rPr lang="en-US"/>
              <a:pPr>
                <a:defRPr/>
              </a:pPr>
              <a:t>‹#›</a:t>
            </a:fld>
            <a:endParaRPr lang="en-US" dirty="0"/>
          </a:p>
        </p:txBody>
      </p:sp>
    </p:spTree>
    <p:extLst>
      <p:ext uri="{BB962C8B-B14F-4D97-AF65-F5344CB8AC3E}">
        <p14:creationId xmlns:p14="http://schemas.microsoft.com/office/powerpoint/2010/main" val="287265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7D89ED81-2745-474E-9890-CB9BB59B18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937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937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937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937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EFA3EA7-15D3-AE45-8489-6B734DC540E5}" type="slidenum">
              <a:rPr lang="en-US" altLang="en-US" sz="1000"/>
              <a:pPr/>
              <a:t>6</a:t>
            </a:fld>
            <a:endParaRPr lang="en-US" altLang="en-US" sz="1000" dirty="0"/>
          </a:p>
        </p:txBody>
      </p:sp>
      <p:sp>
        <p:nvSpPr>
          <p:cNvPr id="60418" name="Rectangle 2">
            <a:extLst>
              <a:ext uri="{FF2B5EF4-FFF2-40B4-BE49-F238E27FC236}">
                <a16:creationId xmlns:a16="http://schemas.microsoft.com/office/drawing/2014/main" id="{E44BEF26-59B4-1D4D-BA8D-D86673543FE8}"/>
              </a:ext>
            </a:extLst>
          </p:cNvPr>
          <p:cNvSpPr>
            <a:spLocks noGrp="1" noRot="1" noChangeAspect="1" noChangeArrowheads="1" noTextEdit="1"/>
          </p:cNvSpPr>
          <p:nvPr>
            <p:ph type="sldImg"/>
          </p:nvPr>
        </p:nvSpPr>
        <p:spPr>
          <a:xfrm>
            <a:off x="627063" y="682625"/>
            <a:ext cx="5602287" cy="3502025"/>
          </a:xfrm>
          <a:ln cap="flat"/>
        </p:spPr>
      </p:sp>
      <p:sp>
        <p:nvSpPr>
          <p:cNvPr id="60419" name="Rectangle 3">
            <a:extLst>
              <a:ext uri="{FF2B5EF4-FFF2-40B4-BE49-F238E27FC236}">
                <a16:creationId xmlns:a16="http://schemas.microsoft.com/office/drawing/2014/main" id="{B6DA6BC4-7A9E-784A-AEB2-46B969BD06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p:txBody>
      </p:sp>
    </p:spTree>
    <p:extLst>
      <p:ext uri="{BB962C8B-B14F-4D97-AF65-F5344CB8AC3E}">
        <p14:creationId xmlns:p14="http://schemas.microsoft.com/office/powerpoint/2010/main" val="251561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742D05F2-7975-044C-92C9-B049853914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937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937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937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937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B88FB99-D6B9-3144-9DAA-A4D748EA59A0}" type="slidenum">
              <a:rPr lang="en-US" altLang="en-US" sz="1000"/>
              <a:pPr/>
              <a:t>11</a:t>
            </a:fld>
            <a:endParaRPr lang="en-US" altLang="en-US" sz="1000" dirty="0"/>
          </a:p>
        </p:txBody>
      </p:sp>
      <p:sp>
        <p:nvSpPr>
          <p:cNvPr id="74754" name="Rectangle 2">
            <a:extLst>
              <a:ext uri="{FF2B5EF4-FFF2-40B4-BE49-F238E27FC236}">
                <a16:creationId xmlns:a16="http://schemas.microsoft.com/office/drawing/2014/main" id="{90A765C5-F3C1-124A-A074-5127668267A0}"/>
              </a:ext>
            </a:extLst>
          </p:cNvPr>
          <p:cNvSpPr>
            <a:spLocks noGrp="1" noRot="1" noChangeAspect="1" noChangeArrowheads="1" noTextEdit="1"/>
          </p:cNvSpPr>
          <p:nvPr>
            <p:ph type="sldImg"/>
          </p:nvPr>
        </p:nvSpPr>
        <p:spPr>
          <a:ln cap="flat"/>
        </p:spPr>
      </p:sp>
      <p:sp>
        <p:nvSpPr>
          <p:cNvPr id="74755" name="Rectangle 3">
            <a:extLst>
              <a:ext uri="{FF2B5EF4-FFF2-40B4-BE49-F238E27FC236}">
                <a16:creationId xmlns:a16="http://schemas.microsoft.com/office/drawing/2014/main" id="{E3C90E8F-75B2-644A-96F6-00F68BE246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p:txBody>
      </p:sp>
    </p:spTree>
    <p:extLst>
      <p:ext uri="{BB962C8B-B14F-4D97-AF65-F5344CB8AC3E}">
        <p14:creationId xmlns:p14="http://schemas.microsoft.com/office/powerpoint/2010/main" val="252114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03AEC1D8-DAD7-CD44-A6BA-2BCF0EEFB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937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937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937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937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34E4F68-3DFF-E44E-9914-31B7278F8DAC}" type="slidenum">
              <a:rPr lang="en-US" altLang="en-US" sz="1000"/>
              <a:pPr/>
              <a:t>12</a:t>
            </a:fld>
            <a:endParaRPr lang="en-US" altLang="en-US" sz="1000" dirty="0"/>
          </a:p>
        </p:txBody>
      </p:sp>
      <p:sp>
        <p:nvSpPr>
          <p:cNvPr id="76802" name="Rectangle 2">
            <a:extLst>
              <a:ext uri="{FF2B5EF4-FFF2-40B4-BE49-F238E27FC236}">
                <a16:creationId xmlns:a16="http://schemas.microsoft.com/office/drawing/2014/main" id="{93FC5D5B-945C-3D4C-B026-FD43EE979619}"/>
              </a:ext>
            </a:extLst>
          </p:cNvPr>
          <p:cNvSpPr>
            <a:spLocks noGrp="1" noRot="1" noChangeAspect="1" noChangeArrowheads="1" noTextEdit="1"/>
          </p:cNvSpPr>
          <p:nvPr>
            <p:ph type="sldImg"/>
          </p:nvPr>
        </p:nvSpPr>
        <p:spPr>
          <a:ln cap="flat"/>
        </p:spPr>
      </p:sp>
      <p:sp>
        <p:nvSpPr>
          <p:cNvPr id="76803" name="Rectangle 3">
            <a:extLst>
              <a:ext uri="{FF2B5EF4-FFF2-40B4-BE49-F238E27FC236}">
                <a16:creationId xmlns:a16="http://schemas.microsoft.com/office/drawing/2014/main" id="{74C237C0-FE61-8241-B54B-22F60F7A4A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p:txBody>
      </p:sp>
    </p:spTree>
    <p:extLst>
      <p:ext uri="{BB962C8B-B14F-4D97-AF65-F5344CB8AC3E}">
        <p14:creationId xmlns:p14="http://schemas.microsoft.com/office/powerpoint/2010/main" val="1592322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99FB93D2-F6CA-244D-848E-5E5E75127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937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937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937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937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990E81E-2FAE-734F-B19B-D291B1345FFE}" type="slidenum">
              <a:rPr lang="en-US" altLang="en-US" sz="1000"/>
              <a:pPr/>
              <a:t>13</a:t>
            </a:fld>
            <a:endParaRPr lang="en-US" altLang="en-US" sz="1000" dirty="0"/>
          </a:p>
        </p:txBody>
      </p:sp>
      <p:sp>
        <p:nvSpPr>
          <p:cNvPr id="78850" name="Rectangle 2">
            <a:extLst>
              <a:ext uri="{FF2B5EF4-FFF2-40B4-BE49-F238E27FC236}">
                <a16:creationId xmlns:a16="http://schemas.microsoft.com/office/drawing/2014/main" id="{1097386E-F3F7-E344-9195-99645E8A9A69}"/>
              </a:ext>
            </a:extLst>
          </p:cNvPr>
          <p:cNvSpPr>
            <a:spLocks noGrp="1" noRot="1" noChangeAspect="1" noChangeArrowheads="1" noTextEdit="1"/>
          </p:cNvSpPr>
          <p:nvPr>
            <p:ph type="sldImg"/>
          </p:nvPr>
        </p:nvSpPr>
        <p:spPr>
          <a:ln cap="flat"/>
        </p:spPr>
      </p:sp>
      <p:sp>
        <p:nvSpPr>
          <p:cNvPr id="78851" name="Rectangle 3">
            <a:extLst>
              <a:ext uri="{FF2B5EF4-FFF2-40B4-BE49-F238E27FC236}">
                <a16:creationId xmlns:a16="http://schemas.microsoft.com/office/drawing/2014/main" id="{5D650F26-9415-C544-B8AD-A99CCDF1A9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p:txBody>
      </p:sp>
    </p:spTree>
    <p:extLst>
      <p:ext uri="{BB962C8B-B14F-4D97-AF65-F5344CB8AC3E}">
        <p14:creationId xmlns:p14="http://schemas.microsoft.com/office/powerpoint/2010/main" val="331054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715DAFC3-BA2D-0344-AB7D-348AD47E268B}"/>
              </a:ext>
            </a:extLst>
          </p:cNvPr>
          <p:cNvSpPr>
            <a:spLocks noGrp="1" noRot="1" noChangeAspect="1" noChangeArrowheads="1" noTextEdit="1"/>
          </p:cNvSpPr>
          <p:nvPr>
            <p:ph type="sldImg"/>
          </p:nvPr>
        </p:nvSpPr>
        <p:spPr>
          <a:ln/>
        </p:spPr>
      </p:sp>
      <p:sp>
        <p:nvSpPr>
          <p:cNvPr id="86018" name="Rectangle 3">
            <a:extLst>
              <a:ext uri="{FF2B5EF4-FFF2-40B4-BE49-F238E27FC236}">
                <a16:creationId xmlns:a16="http://schemas.microsoft.com/office/drawing/2014/main" id="{C8251AFB-1638-7844-977E-3474A5FB26E7}"/>
              </a:ext>
            </a:extLst>
          </p:cNvPr>
          <p:cNvSpPr>
            <a:spLocks noGrp="1" noChangeArrowheads="1"/>
          </p:cNvSpPr>
          <p:nvPr>
            <p:ph type="body" idx="1"/>
          </p:nvPr>
        </p:nvSpPr>
        <p:spPr>
          <a:xfrm>
            <a:off x="923925" y="4449763"/>
            <a:ext cx="5081588" cy="421798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802" tIns="46901" rIns="93802" bIns="46901"/>
          <a:lstStyle/>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08108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8"/>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52387709"/>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792288"/>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27000"/>
            <a:ext cx="2076450" cy="4381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7000"/>
            <a:ext cx="60769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65057"/>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175843"/>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0958221"/>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2868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9479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660793"/>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84448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091144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385706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0"/>
            <a:ext cx="9144000" cy="5715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27" name="Rectangle 2"/>
          <p:cNvSpPr>
            <a:spLocks noGrp="1" noChangeArrowheads="1"/>
          </p:cNvSpPr>
          <p:nvPr>
            <p:ph type="title"/>
          </p:nvPr>
        </p:nvSpPr>
        <p:spPr bwMode="auto">
          <a:xfrm>
            <a:off x="457200" y="63500"/>
            <a:ext cx="59436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62000" y="1651000"/>
            <a:ext cx="5105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pic>
        <p:nvPicPr>
          <p:cNvPr id="6" name="Picture 5" descr="MGT6754_PP_template_image.jpg"/>
          <p:cNvPicPr>
            <a:picLocks noChangeAspect="1"/>
          </p:cNvPicPr>
          <p:nvPr userDrawn="1"/>
        </p:nvPicPr>
        <p:blipFill rotWithShape="1">
          <a:blip r:embed="rId13">
            <a:extLst>
              <a:ext uri="{28A0092B-C50C-407E-A947-70E740481C1C}">
                <a14:useLocalDpi xmlns:a14="http://schemas.microsoft.com/office/drawing/2010/main" val="0"/>
              </a:ext>
            </a:extLst>
          </a:blip>
          <a:srcRect b="63081"/>
          <a:stretch/>
        </p:blipFill>
        <p:spPr>
          <a:xfrm>
            <a:off x="0" y="0"/>
            <a:ext cx="9144000" cy="189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p:transition>
  <p:txStyles>
    <p:title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a:extLst>
              <a:ext uri="{FF2B5EF4-FFF2-40B4-BE49-F238E27FC236}">
                <a16:creationId xmlns:a16="http://schemas.microsoft.com/office/drawing/2014/main" id="{1A5090AB-E756-744D-93AF-AA3738DB65F5}"/>
              </a:ext>
            </a:extLst>
          </p:cNvPr>
          <p:cNvSpPr>
            <a:spLocks noGrp="1" noChangeArrowheads="1"/>
          </p:cNvSpPr>
          <p:nvPr>
            <p:ph type="ctrTitle"/>
          </p:nvPr>
        </p:nvSpPr>
        <p:spPr>
          <a:xfrm>
            <a:off x="685800" y="1774825"/>
            <a:ext cx="7772400" cy="1225550"/>
          </a:xfrm>
        </p:spPr>
        <p:txBody>
          <a:bodyPr/>
          <a:lstStyle/>
          <a:p>
            <a:endParaRPr lang="en-US" altLang="en-US" dirty="0">
              <a:latin typeface="Calibri" panose="020F0502020204030204" pitchFamily="34" charset="0"/>
              <a:cs typeface="Calibri" panose="020F0502020204030204" pitchFamily="34" charset="0"/>
            </a:endParaRPr>
          </a:p>
        </p:txBody>
      </p:sp>
      <p:sp>
        <p:nvSpPr>
          <p:cNvPr id="4098" name="Subtitle 2">
            <a:extLst>
              <a:ext uri="{FF2B5EF4-FFF2-40B4-BE49-F238E27FC236}">
                <a16:creationId xmlns:a16="http://schemas.microsoft.com/office/drawing/2014/main" id="{8045ACB9-5FB2-004F-9818-10794BA960DB}"/>
              </a:ext>
            </a:extLst>
          </p:cNvPr>
          <p:cNvSpPr>
            <a:spLocks noGrp="1" noChangeArrowheads="1"/>
          </p:cNvSpPr>
          <p:nvPr>
            <p:ph type="subTitle" idx="1"/>
          </p:nvPr>
        </p:nvSpPr>
        <p:spPr/>
        <p:txBody>
          <a:bodyPr/>
          <a:lstStyle/>
          <a:p>
            <a:endParaRPr lang="en-US" altLang="en-US" dirty="0">
              <a:latin typeface="Calibri" panose="020F0502020204030204" pitchFamily="34" charset="0"/>
              <a:cs typeface="Calibri" panose="020F0502020204030204" pitchFamily="34" charset="0"/>
            </a:endParaRPr>
          </a:p>
        </p:txBody>
      </p:sp>
      <p:pic>
        <p:nvPicPr>
          <p:cNvPr id="4099" name="Picture 4" descr="title_design01_AlanFlury.png">
            <a:extLst>
              <a:ext uri="{FF2B5EF4-FFF2-40B4-BE49-F238E27FC236}">
                <a16:creationId xmlns:a16="http://schemas.microsoft.com/office/drawing/2014/main" id="{1932FC1D-D97C-6E48-B3E8-58496D054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00" name="TextBox 5">
            <a:extLst>
              <a:ext uri="{FF2B5EF4-FFF2-40B4-BE49-F238E27FC236}">
                <a16:creationId xmlns:a16="http://schemas.microsoft.com/office/drawing/2014/main" id="{89A541F4-35D6-844F-967D-2DE84E333021}"/>
              </a:ext>
            </a:extLst>
          </p:cNvPr>
          <p:cNvSpPr txBox="1">
            <a:spLocks noChangeArrowheads="1"/>
          </p:cNvSpPr>
          <p:nvPr/>
        </p:nvSpPr>
        <p:spPr bwMode="auto">
          <a:xfrm>
            <a:off x="538163" y="2133600"/>
            <a:ext cx="5037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1" dirty="0">
                <a:latin typeface="Calibri" panose="020F0502020204030204" pitchFamily="34" charset="0"/>
              </a:rPr>
              <a:t>July 3 Videoconference</a:t>
            </a:r>
          </a:p>
        </p:txBody>
      </p:sp>
      <p:grpSp>
        <p:nvGrpSpPr>
          <p:cNvPr id="4101" name="Group 7">
            <a:extLst>
              <a:ext uri="{FF2B5EF4-FFF2-40B4-BE49-F238E27FC236}">
                <a16:creationId xmlns:a16="http://schemas.microsoft.com/office/drawing/2014/main" id="{53693D14-12E5-A642-A8AA-95124C18B3B6}"/>
              </a:ext>
            </a:extLst>
          </p:cNvPr>
          <p:cNvGrpSpPr>
            <a:grpSpLocks/>
          </p:cNvGrpSpPr>
          <p:nvPr/>
        </p:nvGrpSpPr>
        <p:grpSpPr bwMode="auto">
          <a:xfrm>
            <a:off x="0" y="3503613"/>
            <a:ext cx="4037013" cy="1433512"/>
            <a:chOff x="0" y="3503487"/>
            <a:chExt cx="4037744" cy="1433633"/>
          </a:xfrm>
        </p:grpSpPr>
        <p:sp>
          <p:nvSpPr>
            <p:cNvPr id="4" name="Rectangle 3">
              <a:extLst>
                <a:ext uri="{FF2B5EF4-FFF2-40B4-BE49-F238E27FC236}">
                  <a16:creationId xmlns:a16="http://schemas.microsoft.com/office/drawing/2014/main" id="{850BCA34-8E80-4B4A-AF87-816B22236764}"/>
                </a:ext>
              </a:extLst>
            </p:cNvPr>
            <p:cNvSpPr/>
            <p:nvPr/>
          </p:nvSpPr>
          <p:spPr bwMode="auto">
            <a:xfrm>
              <a:off x="0" y="3503487"/>
              <a:ext cx="4037744" cy="1433633"/>
            </a:xfrm>
            <a:prstGeom prst="rect">
              <a:avLst/>
            </a:prstGeom>
            <a:gradFill flip="none" rotWithShape="1">
              <a:gsLst>
                <a:gs pos="0">
                  <a:srgbClr val="FECB00">
                    <a:shade val="30000"/>
                    <a:satMod val="115000"/>
                  </a:srgbClr>
                </a:gs>
                <a:gs pos="50000">
                  <a:srgbClr val="FECB00">
                    <a:shade val="67500"/>
                    <a:satMod val="115000"/>
                  </a:srgbClr>
                </a:gs>
                <a:gs pos="100000">
                  <a:srgbClr val="FECB00">
                    <a:shade val="100000"/>
                    <a:satMod val="115000"/>
                  </a:srgbClr>
                </a:gs>
              </a:gsLst>
              <a:path path="circle">
                <a:fillToRect l="100000" b="100000"/>
              </a:path>
              <a:tileRect t="-100000" r="-100000"/>
            </a:gradFill>
            <a:ln w="9525" cap="flat" cmpd="sng" algn="ctr">
              <a:noFill/>
              <a:prstDash val="solid"/>
              <a:round/>
              <a:headEnd type="none" w="med" len="med"/>
              <a:tailEnd type="none" w="med" len="med"/>
            </a:ln>
            <a:effectLst/>
          </p:spPr>
          <p:txBody>
            <a:bodyPr/>
            <a:lstStyle/>
            <a:p>
              <a:pPr eaLnBrk="1" hangingPunct="1">
                <a:defRPr/>
              </a:pPr>
              <a:endParaRPr lang="en-US" dirty="0">
                <a:latin typeface="Times New Roman" pitchFamily="-108" charset="0"/>
              </a:endParaRPr>
            </a:p>
          </p:txBody>
        </p:sp>
        <p:sp>
          <p:nvSpPr>
            <p:cNvPr id="4105" name="TextBox 6">
              <a:extLst>
                <a:ext uri="{FF2B5EF4-FFF2-40B4-BE49-F238E27FC236}">
                  <a16:creationId xmlns:a16="http://schemas.microsoft.com/office/drawing/2014/main" id="{04D238A5-33D1-A645-BCD0-E5C1312B381C}"/>
                </a:ext>
              </a:extLst>
            </p:cNvPr>
            <p:cNvSpPr txBox="1">
              <a:spLocks noChangeArrowheads="1"/>
            </p:cNvSpPr>
            <p:nvPr/>
          </p:nvSpPr>
          <p:spPr bwMode="auto">
            <a:xfrm>
              <a:off x="440470" y="3683337"/>
              <a:ext cx="3375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r>
                <a:rPr lang="en-US" altLang="en-US" dirty="0"/>
                <a:t>Narayanan Jayaraman</a:t>
              </a:r>
            </a:p>
            <a:p>
              <a:r>
                <a:rPr lang="en-US" altLang="en-US" dirty="0"/>
                <a:t>Alan Flury</a:t>
              </a:r>
            </a:p>
            <a:p>
              <a:r>
                <a:rPr lang="en-US" altLang="en-US" dirty="0"/>
                <a:t>Scheller College of Business</a:t>
              </a:r>
            </a:p>
          </p:txBody>
        </p:sp>
      </p:grpSp>
    </p:spTree>
    <p:extLst>
      <p:ext uri="{BB962C8B-B14F-4D97-AF65-F5344CB8AC3E}">
        <p14:creationId xmlns:p14="http://schemas.microsoft.com/office/powerpoint/2010/main" val="1609406609"/>
      </p:ext>
    </p:extLst>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39CA5B-3891-B94F-BB16-F7F93BFFC51A}"/>
              </a:ext>
            </a:extLst>
          </p:cNvPr>
          <p:cNvSpPr/>
          <p:nvPr/>
        </p:nvSpPr>
        <p:spPr bwMode="auto">
          <a:xfrm>
            <a:off x="0" y="1204957"/>
            <a:ext cx="9144000" cy="4510042"/>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6" name="Rectangle 5">
            <a:extLst>
              <a:ext uri="{FF2B5EF4-FFF2-40B4-BE49-F238E27FC236}">
                <a16:creationId xmlns:a16="http://schemas.microsoft.com/office/drawing/2014/main" id="{1F01120C-E8AC-1548-897A-C12524CA363F}"/>
              </a:ext>
            </a:extLst>
          </p:cNvPr>
          <p:cNvSpPr/>
          <p:nvPr/>
        </p:nvSpPr>
        <p:spPr bwMode="auto">
          <a:xfrm>
            <a:off x="0" y="1401189"/>
            <a:ext cx="9144000" cy="4313811"/>
          </a:xfrm>
          <a:prstGeom prst="rect">
            <a:avLst/>
          </a:prstGeom>
          <a:solidFill>
            <a:srgbClr val="F3BDB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p:cNvSpPr>
            <a:spLocks noGrp="1"/>
          </p:cNvSpPr>
          <p:nvPr>
            <p:ph idx="1"/>
          </p:nvPr>
        </p:nvSpPr>
        <p:spPr>
          <a:xfrm>
            <a:off x="108958" y="1506196"/>
            <a:ext cx="8668817" cy="3429000"/>
          </a:xfrm>
        </p:spPr>
        <p:txBody>
          <a:bodyPr/>
          <a:lstStyle/>
          <a:p>
            <a:r>
              <a:rPr lang="en-US" sz="1200" dirty="0"/>
              <a:t>Based on the lessons we learn, it seems like the cost of debt is significantly lower than the cost of equity, which is a little bit counter intuitive to me. If a firm decides to take out many loans, then it will drive the cost of capital lower, hence making a lot of investment alternatives viable. On the other hand, if a firm decides to take fewer loans, the cost of capital is higher, and the investment alternatives will be less attractive compared to the cost of capital. It is counter intuitive to me because a company will actually end up paying for interest.</a:t>
            </a:r>
          </a:p>
          <a:p>
            <a:pPr marL="0" indent="0">
              <a:buNone/>
            </a:pPr>
            <a:endParaRPr lang="en-US" sz="1200" dirty="0"/>
          </a:p>
          <a:p>
            <a:r>
              <a:rPr lang="en-US" sz="1200" dirty="0"/>
              <a:t>The FCF Formula  FCF = EBIT (1-t) </a:t>
            </a:r>
            <a:r>
              <a:rPr lang="mr-IN" sz="1200" dirty="0"/>
              <a:t>–</a:t>
            </a:r>
            <a:r>
              <a:rPr lang="en-US" sz="1200" dirty="0"/>
              <a:t> capex +/- change in WC + depreciation</a:t>
            </a:r>
          </a:p>
          <a:p>
            <a:pPr lvl="1"/>
            <a:r>
              <a:rPr lang="en-US" sz="1200" dirty="0"/>
              <a:t>Why is the change in working capital important</a:t>
            </a:r>
          </a:p>
          <a:p>
            <a:pPr lvl="1"/>
            <a:r>
              <a:rPr lang="en-US" sz="1200" dirty="0"/>
              <a:t>What about interest (the I in EBIT)</a:t>
            </a:r>
          </a:p>
          <a:p>
            <a:pPr marL="457200" lvl="1" indent="0">
              <a:buNone/>
            </a:pPr>
            <a:endParaRPr lang="en-US" sz="1200" dirty="0"/>
          </a:p>
          <a:p>
            <a:r>
              <a:rPr lang="en-US" sz="1200" dirty="0"/>
              <a:t>In the last module you subtract out depreciation,  calculated the taxes then added back the depreciation (for the NPV projects problems). In this module it looks like you just add back in the depreciation but don’t initially subtract it. Why are the two modules different?</a:t>
            </a:r>
          </a:p>
          <a:p>
            <a:endParaRPr lang="en-US" sz="1200" dirty="0"/>
          </a:p>
          <a:p>
            <a:r>
              <a:rPr lang="en-US" sz="1200" dirty="0"/>
              <a:t>What is the logic behind the terminal value calculation? Which years earning should be used (lets say n = the exit year). Hey all, I am just curious, can someone explain the theory behind subtracting the growth rate from the WACC in the denominator of the terminal value calculation?  I tried searching Google for an explanation, but the sites I've checked have just indicated how to calculate the terminal value, not provided an explanation of why it is calculated that way.  I'm just trying to understand the theory so I can hopefully better understand and remember the formula.</a:t>
            </a:r>
          </a:p>
          <a:p>
            <a:pPr marL="0" indent="0">
              <a:buNone/>
            </a:pPr>
            <a:endParaRPr lang="en-US" sz="1600" dirty="0"/>
          </a:p>
        </p:txBody>
      </p:sp>
      <p:sp>
        <p:nvSpPr>
          <p:cNvPr id="4" name="Rectangle 3">
            <a:extLst>
              <a:ext uri="{FF2B5EF4-FFF2-40B4-BE49-F238E27FC236}">
                <a16:creationId xmlns:a16="http://schemas.microsoft.com/office/drawing/2014/main" id="{510C704A-7C98-1D43-AB1D-55D45F57FED3}"/>
              </a:ext>
            </a:extLst>
          </p:cNvPr>
          <p:cNvSpPr>
            <a:spLocks noChangeArrowheads="1"/>
          </p:cNvSpPr>
          <p:nvPr/>
        </p:nvSpPr>
        <p:spPr bwMode="auto">
          <a:xfrm>
            <a:off x="228599" y="122238"/>
            <a:ext cx="60354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#8</a:t>
            </a:r>
            <a:br>
              <a:rPr lang="en-US" altLang="en-US" dirty="0">
                <a:latin typeface="Calibri" panose="020F0502020204030204" pitchFamily="34" charset="0"/>
              </a:rPr>
            </a:br>
            <a:r>
              <a:rPr lang="en-US" altLang="en-US" dirty="0">
                <a:latin typeface="Calibri" panose="020F0502020204030204" pitchFamily="34" charset="0"/>
              </a:rPr>
              <a:t>Common Questions from Previous Forums</a:t>
            </a:r>
            <a:endParaRPr lang="en-US" altLang="en-US" dirty="0"/>
          </a:p>
        </p:txBody>
      </p:sp>
    </p:spTree>
    <p:extLst>
      <p:ext uri="{BB962C8B-B14F-4D97-AF65-F5344CB8AC3E}">
        <p14:creationId xmlns:p14="http://schemas.microsoft.com/office/powerpoint/2010/main" val="551131175"/>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39C05DAF-E818-DF4E-AE0D-D8835F17290B}"/>
              </a:ext>
            </a:extLst>
          </p:cNvPr>
          <p:cNvSpPr>
            <a:spLocks noChangeArrowheads="1"/>
          </p:cNvSpPr>
          <p:nvPr/>
        </p:nvSpPr>
        <p:spPr bwMode="auto">
          <a:xfrm>
            <a:off x="379749" y="1542462"/>
            <a:ext cx="8183137" cy="257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729" tIns="38365" rIns="76729" bIns="38365">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dirty="0">
                <a:solidFill>
                  <a:srgbClr val="002060"/>
                </a:solidFill>
              </a:rPr>
              <a:t>Commonly used.  Uses a multiple at a time in future when the firm is expected to have achieved positive cash flows and/or earnings.</a:t>
            </a:r>
          </a:p>
          <a:p>
            <a:r>
              <a:rPr lang="en-US" altLang="en-US" sz="1800" b="1" dirty="0">
                <a:solidFill>
                  <a:srgbClr val="002060"/>
                </a:solidFill>
              </a:rPr>
              <a:t>This “Terminal Value” is discounted back using discount rates of 40% to 75%.</a:t>
            </a:r>
          </a:p>
          <a:p>
            <a:endParaRPr lang="en-US" altLang="en-US" sz="1800" b="1" dirty="0">
              <a:solidFill>
                <a:srgbClr val="002060"/>
              </a:solidFill>
            </a:endParaRPr>
          </a:p>
          <a:p>
            <a:r>
              <a:rPr lang="en-US" altLang="en-US" sz="1800" b="1" dirty="0">
                <a:solidFill>
                  <a:srgbClr val="002060"/>
                </a:solidFill>
              </a:rPr>
              <a:t>If the company’s discounted terminal value is $10 million, and the VC is providing $ 5 million, she will want 50% of the company.</a:t>
            </a:r>
          </a:p>
          <a:p>
            <a:r>
              <a:rPr lang="en-US" altLang="en-US" sz="1800" b="1" dirty="0">
                <a:solidFill>
                  <a:srgbClr val="002060"/>
                </a:solidFill>
              </a:rPr>
              <a:t>This assumes no dilution.</a:t>
            </a:r>
          </a:p>
          <a:p>
            <a:r>
              <a:rPr lang="en-US" altLang="en-US" sz="1800" b="1" dirty="0">
                <a:solidFill>
                  <a:srgbClr val="002060"/>
                </a:solidFill>
              </a:rPr>
              <a:t> </a:t>
            </a:r>
          </a:p>
          <a:p>
            <a:r>
              <a:rPr lang="en-US" altLang="en-US" sz="1800" b="1" dirty="0">
                <a:solidFill>
                  <a:srgbClr val="002060"/>
                </a:solidFill>
              </a:rPr>
              <a:t>A four step procedure is used.</a:t>
            </a:r>
          </a:p>
        </p:txBody>
      </p:sp>
      <p:sp>
        <p:nvSpPr>
          <p:cNvPr id="6" name="Title 1">
            <a:extLst>
              <a:ext uri="{FF2B5EF4-FFF2-40B4-BE49-F238E27FC236}">
                <a16:creationId xmlns:a16="http://schemas.microsoft.com/office/drawing/2014/main" id="{F6E1A64F-BC16-8740-AC5E-EC341A89A50D}"/>
              </a:ext>
            </a:extLst>
          </p:cNvPr>
          <p:cNvSpPr txBox="1">
            <a:spLocks/>
          </p:cNvSpPr>
          <p:nvPr/>
        </p:nvSpPr>
        <p:spPr bwMode="auto">
          <a:xfrm>
            <a:off x="198973" y="470986"/>
            <a:ext cx="7108283" cy="713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altLang="en-US" sz="2000" kern="0" dirty="0">
                <a:latin typeface="Calibri" panose="020F0502020204030204" pitchFamily="34" charset="0"/>
              </a:rPr>
              <a:t>Business Fundamentals for Analytics</a:t>
            </a:r>
            <a:br>
              <a:rPr lang="en-US" altLang="en-US" sz="2000" kern="0" dirty="0">
                <a:latin typeface="Calibri" panose="020F0502020204030204" pitchFamily="34" charset="0"/>
              </a:rPr>
            </a:br>
            <a:r>
              <a:rPr lang="en-US" altLang="en-US" sz="2000" kern="0" dirty="0">
                <a:latin typeface="Calibri" panose="020F0502020204030204" pitchFamily="34" charset="0"/>
              </a:rPr>
              <a:t>Video Conference Call #8</a:t>
            </a:r>
            <a:br>
              <a:rPr lang="en-US" sz="2000" kern="0" dirty="0"/>
            </a:br>
            <a:r>
              <a:rPr lang="en-US" altLang="en-US" sz="2000" kern="0" dirty="0">
                <a:latin typeface="Calibri" panose="020F0502020204030204" pitchFamily="34" charset="0"/>
              </a:rPr>
              <a:t>Valuation: VC Method</a:t>
            </a:r>
            <a:br>
              <a:rPr lang="en-US" sz="2000" kern="0" dirty="0"/>
            </a:br>
            <a:endParaRPr lang="en-US" sz="2000" kern="0" dirty="0"/>
          </a:p>
        </p:txBody>
      </p:sp>
      <p:pic>
        <p:nvPicPr>
          <p:cNvPr id="3" name="Picture 2">
            <a:extLst>
              <a:ext uri="{FF2B5EF4-FFF2-40B4-BE49-F238E27FC236}">
                <a16:creationId xmlns:a16="http://schemas.microsoft.com/office/drawing/2014/main" id="{18760B62-45B6-1E43-8275-0174112FCBEC}"/>
              </a:ext>
            </a:extLst>
          </p:cNvPr>
          <p:cNvPicPr>
            <a:picLocks noChangeAspect="1"/>
          </p:cNvPicPr>
          <p:nvPr/>
        </p:nvPicPr>
        <p:blipFill>
          <a:blip r:embed="rId3"/>
          <a:stretch>
            <a:fillRect/>
          </a:stretch>
        </p:blipFill>
        <p:spPr>
          <a:xfrm>
            <a:off x="4785645" y="3417248"/>
            <a:ext cx="3777241" cy="1888621"/>
          </a:xfrm>
          <a:prstGeom prst="rect">
            <a:avLst/>
          </a:prstGeom>
        </p:spPr>
      </p:pic>
    </p:spTree>
    <p:extLst>
      <p:ext uri="{BB962C8B-B14F-4D97-AF65-F5344CB8AC3E}">
        <p14:creationId xmlns:p14="http://schemas.microsoft.com/office/powerpoint/2010/main" val="2820115490"/>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D3365A-FFD2-734F-84FA-1A4E9518556A}"/>
              </a:ext>
            </a:extLst>
          </p:cNvPr>
          <p:cNvSpPr/>
          <p:nvPr/>
        </p:nvSpPr>
        <p:spPr bwMode="auto">
          <a:xfrm>
            <a:off x="0" y="1538242"/>
            <a:ext cx="9144000" cy="3375590"/>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6CBDBED7-9E0B-5D4F-84A2-D28374488850}"/>
              </a:ext>
            </a:extLst>
          </p:cNvPr>
          <p:cNvSpPr/>
          <p:nvPr/>
        </p:nvSpPr>
        <p:spPr bwMode="auto">
          <a:xfrm>
            <a:off x="0" y="1640793"/>
            <a:ext cx="9144000" cy="316194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5778" name="Rectangle 3">
            <a:extLst>
              <a:ext uri="{FF2B5EF4-FFF2-40B4-BE49-F238E27FC236}">
                <a16:creationId xmlns:a16="http://schemas.microsoft.com/office/drawing/2014/main" id="{7E587DE4-5AF4-F748-BEF7-BB0906E9EF54}"/>
              </a:ext>
            </a:extLst>
          </p:cNvPr>
          <p:cNvSpPr>
            <a:spLocks noChangeArrowheads="1"/>
          </p:cNvSpPr>
          <p:nvPr/>
        </p:nvSpPr>
        <p:spPr bwMode="auto">
          <a:xfrm>
            <a:off x="613161" y="1769336"/>
            <a:ext cx="5283729" cy="351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29" tIns="38365" rIns="76729" bIns="38365">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667" b="1" dirty="0"/>
              <a:t>1) </a:t>
            </a:r>
            <a:r>
              <a:rPr lang="en-US" altLang="en-US" sz="1667" b="1" dirty="0">
                <a:solidFill>
                  <a:srgbClr val="002060"/>
                </a:solidFill>
              </a:rPr>
              <a:t>Terminal Value is usually calculated using a multiple.</a:t>
            </a:r>
          </a:p>
          <a:p>
            <a:endParaRPr lang="en-US" altLang="en-US" sz="1667" b="1" dirty="0">
              <a:solidFill>
                <a:srgbClr val="002060"/>
              </a:solidFill>
            </a:endParaRPr>
          </a:p>
          <a:p>
            <a:r>
              <a:rPr lang="en-US" altLang="en-US" sz="1667" b="1" dirty="0">
                <a:solidFill>
                  <a:srgbClr val="002060"/>
                </a:solidFill>
              </a:rPr>
              <a:t>2) The discounted terminal value (DTV) obtained by :	</a:t>
            </a:r>
          </a:p>
          <a:p>
            <a:r>
              <a:rPr lang="en-US" altLang="en-US" sz="1667" b="1" dirty="0">
                <a:solidFill>
                  <a:srgbClr val="002060"/>
                </a:solidFill>
              </a:rPr>
              <a:t>			       Terminal Value</a:t>
            </a:r>
          </a:p>
          <a:p>
            <a:r>
              <a:rPr lang="en-US" altLang="en-US" sz="1667" b="1" dirty="0">
                <a:solidFill>
                  <a:srgbClr val="002060"/>
                </a:solidFill>
              </a:rPr>
              <a:t>Discounted Terminal Value =           ------------------</a:t>
            </a:r>
          </a:p>
          <a:p>
            <a:r>
              <a:rPr lang="en-US" altLang="en-US" sz="1667" b="1" dirty="0">
                <a:solidFill>
                  <a:srgbClr val="002060"/>
                </a:solidFill>
              </a:rPr>
              <a:t>			    (1 + Target Rate) </a:t>
            </a:r>
            <a:r>
              <a:rPr lang="en-US" altLang="en-US" sz="1667" b="1" baseline="30000" dirty="0">
                <a:solidFill>
                  <a:srgbClr val="002060"/>
                </a:solidFill>
              </a:rPr>
              <a:t>years</a:t>
            </a:r>
          </a:p>
          <a:p>
            <a:endParaRPr lang="en-US" altLang="en-US" sz="1667" b="1" dirty="0">
              <a:solidFill>
                <a:srgbClr val="002060"/>
              </a:solidFill>
            </a:endParaRPr>
          </a:p>
          <a:p>
            <a:r>
              <a:rPr lang="en-US" altLang="en-US" sz="1667" b="1" dirty="0">
                <a:solidFill>
                  <a:srgbClr val="002060"/>
                </a:solidFill>
              </a:rPr>
              <a:t>3) 			                Investment</a:t>
            </a:r>
          </a:p>
          <a:p>
            <a:r>
              <a:rPr lang="en-US" altLang="en-US" sz="1667" b="1" dirty="0">
                <a:solidFill>
                  <a:srgbClr val="002060"/>
                </a:solidFill>
              </a:rPr>
              <a:t>Required Final % Ownership =           -------------------</a:t>
            </a:r>
          </a:p>
          <a:p>
            <a:r>
              <a:rPr lang="en-US" altLang="en-US" sz="1667" b="1" dirty="0">
                <a:solidFill>
                  <a:srgbClr val="002060"/>
                </a:solidFill>
              </a:rPr>
              <a:t>		                                     DTV</a:t>
            </a:r>
          </a:p>
          <a:p>
            <a:r>
              <a:rPr lang="en-US" altLang="en-US" sz="2000" dirty="0"/>
              <a:t>						</a:t>
            </a:r>
          </a:p>
        </p:txBody>
      </p:sp>
      <p:sp>
        <p:nvSpPr>
          <p:cNvPr id="7" name="Title 1">
            <a:extLst>
              <a:ext uri="{FF2B5EF4-FFF2-40B4-BE49-F238E27FC236}">
                <a16:creationId xmlns:a16="http://schemas.microsoft.com/office/drawing/2014/main" id="{29935CA3-897E-524C-BA2B-1D1C937114DA}"/>
              </a:ext>
            </a:extLst>
          </p:cNvPr>
          <p:cNvSpPr>
            <a:spLocks noGrp="1"/>
          </p:cNvSpPr>
          <p:nvPr>
            <p:ph type="title"/>
          </p:nvPr>
        </p:nvSpPr>
        <p:spPr>
          <a:xfrm>
            <a:off x="244654" y="590627"/>
            <a:ext cx="7108283" cy="713107"/>
          </a:xfrm>
        </p:spPr>
        <p:txBody>
          <a:bodyPr/>
          <a:lstStyle/>
          <a:p>
            <a:r>
              <a:rPr lang="en-US" altLang="en-US" sz="2000" dirty="0">
                <a:latin typeface="Calibri" panose="020F0502020204030204" pitchFamily="34" charset="0"/>
              </a:rPr>
              <a:t>Business Fundamentals for Analytics</a:t>
            </a:r>
            <a:br>
              <a:rPr lang="en-US" altLang="en-US" sz="2000" dirty="0">
                <a:latin typeface="Calibri" panose="020F0502020204030204" pitchFamily="34" charset="0"/>
              </a:rPr>
            </a:br>
            <a:r>
              <a:rPr lang="en-US" altLang="en-US" sz="2000" dirty="0">
                <a:latin typeface="Calibri" panose="020F0502020204030204" pitchFamily="34" charset="0"/>
              </a:rPr>
              <a:t>Video Conference Call #8</a:t>
            </a:r>
            <a:br>
              <a:rPr lang="en-US" sz="2000" dirty="0"/>
            </a:br>
            <a:r>
              <a:rPr lang="en-US" altLang="en-US" sz="2000" dirty="0">
                <a:latin typeface="Calibri" panose="020F0502020204030204" pitchFamily="34" charset="0"/>
              </a:rPr>
              <a:t>Valuation: VC Method</a:t>
            </a:r>
            <a:br>
              <a:rPr lang="en-US" sz="2000" dirty="0"/>
            </a:br>
            <a:endParaRPr lang="en-US" sz="2000" dirty="0"/>
          </a:p>
        </p:txBody>
      </p:sp>
    </p:spTree>
    <p:extLst>
      <p:ext uri="{BB962C8B-B14F-4D97-AF65-F5344CB8AC3E}">
        <p14:creationId xmlns:p14="http://schemas.microsoft.com/office/powerpoint/2010/main" val="3394161917"/>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08D84A-CFB3-BB44-8637-D8C0934494C9}"/>
              </a:ext>
            </a:extLst>
          </p:cNvPr>
          <p:cNvSpPr/>
          <p:nvPr/>
        </p:nvSpPr>
        <p:spPr bwMode="auto">
          <a:xfrm>
            <a:off x="0" y="1367327"/>
            <a:ext cx="9144000" cy="3683237"/>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9AA33DE0-44E2-C145-A2BB-99A66A0D6981}"/>
              </a:ext>
            </a:extLst>
          </p:cNvPr>
          <p:cNvSpPr/>
          <p:nvPr/>
        </p:nvSpPr>
        <p:spPr bwMode="auto">
          <a:xfrm>
            <a:off x="0" y="1431065"/>
            <a:ext cx="9144000" cy="353404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7826" name="Rectangle 3">
            <a:extLst>
              <a:ext uri="{FF2B5EF4-FFF2-40B4-BE49-F238E27FC236}">
                <a16:creationId xmlns:a16="http://schemas.microsoft.com/office/drawing/2014/main" id="{A76A56AF-7D7D-CB4E-B273-A2412012DB84}"/>
              </a:ext>
            </a:extLst>
          </p:cNvPr>
          <p:cNvSpPr>
            <a:spLocks noChangeArrowheads="1"/>
          </p:cNvSpPr>
          <p:nvPr/>
        </p:nvSpPr>
        <p:spPr bwMode="auto">
          <a:xfrm>
            <a:off x="535852" y="1431065"/>
            <a:ext cx="6813531" cy="3412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729" tIns="38365" rIns="76729" bIns="38365">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667" b="1" dirty="0"/>
              <a:t>4)  </a:t>
            </a:r>
            <a:r>
              <a:rPr lang="en-US" altLang="en-US" sz="1667" b="1" dirty="0">
                <a:solidFill>
                  <a:srgbClr val="002060"/>
                </a:solidFill>
              </a:rPr>
              <a:t>Venture-backed companies commonly receive multiple</a:t>
            </a:r>
          </a:p>
          <a:p>
            <a:r>
              <a:rPr lang="en-US" altLang="en-US" sz="1667" b="1" dirty="0">
                <a:solidFill>
                  <a:srgbClr val="002060"/>
                </a:solidFill>
              </a:rPr>
              <a:t>rounds of financing, followed by an IPO.</a:t>
            </a:r>
          </a:p>
          <a:p>
            <a:endParaRPr lang="en-US" altLang="en-US" sz="1667" b="1" dirty="0">
              <a:solidFill>
                <a:srgbClr val="002060"/>
              </a:solidFill>
            </a:endParaRPr>
          </a:p>
          <a:p>
            <a:r>
              <a:rPr lang="en-US" altLang="en-US" sz="1667" b="1" dirty="0">
                <a:solidFill>
                  <a:srgbClr val="002060"/>
                </a:solidFill>
              </a:rPr>
              <a:t>Retention Ratio quantifies the expected dilutive effect of</a:t>
            </a:r>
          </a:p>
          <a:p>
            <a:r>
              <a:rPr lang="en-US" altLang="en-US" sz="1667" b="1" dirty="0">
                <a:solidFill>
                  <a:srgbClr val="002060"/>
                </a:solidFill>
              </a:rPr>
              <a:t>future rounds of financing on the VC’s ownership.</a:t>
            </a:r>
          </a:p>
          <a:p>
            <a:endParaRPr lang="en-US" altLang="en-US" sz="1667" b="1" dirty="0">
              <a:solidFill>
                <a:srgbClr val="002060"/>
              </a:solidFill>
            </a:endParaRPr>
          </a:p>
          <a:p>
            <a:r>
              <a:rPr lang="en-US" altLang="en-US" sz="1667" b="1" dirty="0">
                <a:solidFill>
                  <a:srgbClr val="002060"/>
                </a:solidFill>
              </a:rPr>
              <a:t>Consider a firm intends one more financing round, in which share representing additional 25% of the firm’s equity will be sold, and then sell additional 30% of the firm at the time of the IPO.</a:t>
            </a:r>
          </a:p>
          <a:p>
            <a:endParaRPr lang="en-US" altLang="en-US" sz="1667" b="1" dirty="0">
              <a:solidFill>
                <a:srgbClr val="002060"/>
              </a:solidFill>
            </a:endParaRPr>
          </a:p>
          <a:p>
            <a:r>
              <a:rPr lang="en-US" altLang="en-US" sz="1667" b="1" dirty="0">
                <a:solidFill>
                  <a:srgbClr val="002060"/>
                </a:solidFill>
              </a:rPr>
              <a:t>If the VC owns 10% today, after financings her stake will be 10/(1+.25)/(1+.3)=6.15%. </a:t>
            </a:r>
          </a:p>
          <a:p>
            <a:r>
              <a:rPr lang="en-US" altLang="en-US" sz="1667" b="1" dirty="0">
                <a:solidFill>
                  <a:srgbClr val="002060"/>
                </a:solidFill>
              </a:rPr>
              <a:t>Retention Ratio = 6.15/10=61.5%</a:t>
            </a:r>
          </a:p>
        </p:txBody>
      </p:sp>
      <p:sp>
        <p:nvSpPr>
          <p:cNvPr id="6" name="Title 1">
            <a:extLst>
              <a:ext uri="{FF2B5EF4-FFF2-40B4-BE49-F238E27FC236}">
                <a16:creationId xmlns:a16="http://schemas.microsoft.com/office/drawing/2014/main" id="{047B806B-9AD7-E042-BB2B-B93CD474DE5B}"/>
              </a:ext>
            </a:extLst>
          </p:cNvPr>
          <p:cNvSpPr>
            <a:spLocks noGrp="1"/>
          </p:cNvSpPr>
          <p:nvPr>
            <p:ph type="title"/>
          </p:nvPr>
        </p:nvSpPr>
        <p:spPr>
          <a:xfrm>
            <a:off x="241100" y="453894"/>
            <a:ext cx="7108283" cy="713107"/>
          </a:xfrm>
        </p:spPr>
        <p:txBody>
          <a:bodyPr/>
          <a:lstStyle/>
          <a:p>
            <a:r>
              <a:rPr lang="en-US" altLang="en-US" sz="2000" dirty="0">
                <a:latin typeface="Calibri" panose="020F0502020204030204" pitchFamily="34" charset="0"/>
              </a:rPr>
              <a:t>Business Fundamentals for Analytics</a:t>
            </a:r>
            <a:br>
              <a:rPr lang="en-US" altLang="en-US" sz="2000" dirty="0">
                <a:latin typeface="Calibri" panose="020F0502020204030204" pitchFamily="34" charset="0"/>
              </a:rPr>
            </a:br>
            <a:r>
              <a:rPr lang="en-US" altLang="en-US" sz="2000" dirty="0">
                <a:latin typeface="Calibri" panose="020F0502020204030204" pitchFamily="34" charset="0"/>
              </a:rPr>
              <a:t>Video Conference Call #8</a:t>
            </a:r>
            <a:br>
              <a:rPr lang="en-US" sz="2000" dirty="0"/>
            </a:br>
            <a:r>
              <a:rPr lang="en-US" altLang="en-US" sz="2000" dirty="0">
                <a:latin typeface="Calibri" panose="020F0502020204030204" pitchFamily="34" charset="0"/>
              </a:rPr>
              <a:t>Valuation: VC Method -- Questions from the Forum</a:t>
            </a:r>
            <a:br>
              <a:rPr lang="en-US" sz="2000" dirty="0"/>
            </a:br>
            <a:endParaRPr lang="en-US" sz="2000" dirty="0"/>
          </a:p>
        </p:txBody>
      </p:sp>
    </p:spTree>
    <p:extLst>
      <p:ext uri="{BB962C8B-B14F-4D97-AF65-F5344CB8AC3E}">
        <p14:creationId xmlns:p14="http://schemas.microsoft.com/office/powerpoint/2010/main" val="4203799836"/>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161F53-5621-A641-9DDB-2284F315F375}"/>
              </a:ext>
            </a:extLst>
          </p:cNvPr>
          <p:cNvSpPr/>
          <p:nvPr/>
        </p:nvSpPr>
        <p:spPr bwMode="auto">
          <a:xfrm>
            <a:off x="0" y="2674834"/>
            <a:ext cx="9144000" cy="2085173"/>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p:cNvSpPr/>
          <p:nvPr/>
        </p:nvSpPr>
        <p:spPr bwMode="auto">
          <a:xfrm>
            <a:off x="457200" y="1341690"/>
            <a:ext cx="4859129" cy="4196555"/>
          </a:xfrm>
          <a:prstGeom prst="rect">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p:cNvSpPr>
            <a:spLocks noGrp="1"/>
          </p:cNvSpPr>
          <p:nvPr>
            <p:ph type="title"/>
          </p:nvPr>
        </p:nvSpPr>
        <p:spPr>
          <a:xfrm>
            <a:off x="457200" y="413877"/>
            <a:ext cx="5943600" cy="508000"/>
          </a:xfrm>
        </p:spPr>
        <p:txBody>
          <a:bodyPr/>
          <a:lstStyle/>
          <a:p>
            <a:r>
              <a:rPr lang="en-US" altLang="en-US" sz="2000" dirty="0">
                <a:latin typeface="Calibri" panose="020F0502020204030204" pitchFamily="34" charset="0"/>
              </a:rPr>
              <a:t>Business Fundamentals for Analytics</a:t>
            </a:r>
            <a:br>
              <a:rPr lang="en-US" altLang="en-US" sz="2000" dirty="0">
                <a:latin typeface="Calibri" panose="020F0502020204030204" pitchFamily="34" charset="0"/>
              </a:rPr>
            </a:br>
            <a:r>
              <a:rPr lang="en-US" altLang="en-US" sz="2000" dirty="0">
                <a:latin typeface="Calibri" panose="020F0502020204030204" pitchFamily="34" charset="0"/>
              </a:rPr>
              <a:t>Video Conference Call #8 </a:t>
            </a:r>
            <a:br>
              <a:rPr lang="en-US" altLang="en-US" sz="2000" dirty="0">
                <a:latin typeface="Calibri" panose="020F0502020204030204" pitchFamily="34" charset="0"/>
              </a:rPr>
            </a:br>
            <a:r>
              <a:rPr lang="en-US" altLang="en-US" sz="2000" dirty="0">
                <a:latin typeface="Calibri" panose="020F0502020204030204" pitchFamily="34" charset="0"/>
              </a:rPr>
              <a:t>Sample VC Method Problem: </a:t>
            </a:r>
            <a:r>
              <a:rPr lang="en-US" sz="2000" dirty="0"/>
              <a:t>Sig Fleming</a:t>
            </a:r>
          </a:p>
        </p:txBody>
      </p:sp>
      <p:pic>
        <p:nvPicPr>
          <p:cNvPr id="4" name="Content Placeholder 3" descr="Screen Shot 2017-11-05 at 11.46.28 AM.png"/>
          <p:cNvPicPr>
            <a:picLocks noGrp="1" noChangeAspect="1"/>
          </p:cNvPicPr>
          <p:nvPr>
            <p:ph idx="1"/>
          </p:nvPr>
        </p:nvPicPr>
        <p:blipFill>
          <a:blip r:embed="rId2">
            <a:extLst>
              <a:ext uri="{28A0092B-C50C-407E-A947-70E740481C1C}">
                <a14:useLocalDpi xmlns:a14="http://schemas.microsoft.com/office/drawing/2010/main" val="0"/>
              </a:ext>
            </a:extLst>
          </a:blip>
          <a:srcRect t="529" b="529"/>
          <a:stretch>
            <a:fillRect/>
          </a:stretch>
        </p:blipFill>
        <p:spPr>
          <a:xfrm>
            <a:off x="528981" y="1461332"/>
            <a:ext cx="4661454" cy="3996848"/>
          </a:xfrm>
        </p:spPr>
      </p:pic>
      <p:sp>
        <p:nvSpPr>
          <p:cNvPr id="6" name="TextBox 5"/>
          <p:cNvSpPr txBox="1"/>
          <p:nvPr/>
        </p:nvSpPr>
        <p:spPr>
          <a:xfrm>
            <a:off x="5405412" y="2877102"/>
            <a:ext cx="3738588" cy="2031325"/>
          </a:xfrm>
          <a:prstGeom prst="rect">
            <a:avLst/>
          </a:prstGeom>
          <a:noFill/>
        </p:spPr>
        <p:txBody>
          <a:bodyPr wrap="none" rtlCol="0">
            <a:spAutoFit/>
          </a:bodyPr>
          <a:lstStyle/>
          <a:p>
            <a:r>
              <a:rPr lang="en-US" sz="1800" dirty="0"/>
              <a:t>Valuation = ($2.8m*12)/(1.5)^5</a:t>
            </a:r>
          </a:p>
          <a:p>
            <a:r>
              <a:rPr lang="en-US" sz="1800" dirty="0"/>
              <a:t>= 33.6/7.594 = $4.425m</a:t>
            </a:r>
          </a:p>
          <a:p>
            <a:endParaRPr lang="en-US" sz="1800" dirty="0"/>
          </a:p>
          <a:p>
            <a:r>
              <a:rPr lang="en-US" sz="1800" dirty="0"/>
              <a:t>Sig’s ownership % = $1.25m/$4.425m</a:t>
            </a:r>
          </a:p>
          <a:p>
            <a:r>
              <a:rPr lang="en-US" sz="1800" dirty="0"/>
              <a:t>= 28.25%</a:t>
            </a:r>
          </a:p>
          <a:p>
            <a:endParaRPr lang="en-US" sz="1800" dirty="0"/>
          </a:p>
          <a:p>
            <a:endParaRPr lang="en-US" sz="1800" dirty="0"/>
          </a:p>
        </p:txBody>
      </p:sp>
      <p:cxnSp>
        <p:nvCxnSpPr>
          <p:cNvPr id="8" name="Straight Arrow Connector 7">
            <a:extLst>
              <a:ext uri="{FF2B5EF4-FFF2-40B4-BE49-F238E27FC236}">
                <a16:creationId xmlns:a16="http://schemas.microsoft.com/office/drawing/2014/main" id="{26E8D356-2D89-AD41-A830-85872F528F81}"/>
              </a:ext>
            </a:extLst>
          </p:cNvPr>
          <p:cNvCxnSpPr>
            <a:cxnSpLocks/>
          </p:cNvCxnSpPr>
          <p:nvPr/>
        </p:nvCxnSpPr>
        <p:spPr bwMode="auto">
          <a:xfrm flipH="1">
            <a:off x="1324599" y="4170348"/>
            <a:ext cx="408081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76574998"/>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8E6218-343C-2C41-B639-361BC244AD9D}"/>
              </a:ext>
            </a:extLst>
          </p:cNvPr>
          <p:cNvSpPr/>
          <p:nvPr/>
        </p:nvSpPr>
        <p:spPr bwMode="auto">
          <a:xfrm>
            <a:off x="0" y="2444098"/>
            <a:ext cx="9144000" cy="2085173"/>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nvGrpSpPr>
          <p:cNvPr id="6" name="Group 5"/>
          <p:cNvGrpSpPr/>
          <p:nvPr/>
        </p:nvGrpSpPr>
        <p:grpSpPr>
          <a:xfrm>
            <a:off x="316319" y="1956038"/>
            <a:ext cx="5168348" cy="3268870"/>
            <a:chOff x="265044" y="1016001"/>
            <a:chExt cx="5168348" cy="3268870"/>
          </a:xfrm>
        </p:grpSpPr>
        <p:sp>
          <p:nvSpPr>
            <p:cNvPr id="5" name="Rectangle 4"/>
            <p:cNvSpPr/>
            <p:nvPr/>
          </p:nvSpPr>
          <p:spPr bwMode="auto">
            <a:xfrm>
              <a:off x="265044" y="1016001"/>
              <a:ext cx="5168348" cy="3268870"/>
            </a:xfrm>
            <a:prstGeom prst="rect">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pic>
          <p:nvPicPr>
            <p:cNvPr id="4" name="Picture 3" descr="Screen Shot 2017-11-05 at 11.46.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22" y="1137478"/>
              <a:ext cx="4924012" cy="3053950"/>
            </a:xfrm>
            <a:prstGeom prst="rect">
              <a:avLst/>
            </a:prstGeom>
          </p:spPr>
        </p:pic>
      </p:grpSp>
      <p:sp>
        <p:nvSpPr>
          <p:cNvPr id="7" name="TextBox 6"/>
          <p:cNvSpPr txBox="1"/>
          <p:nvPr/>
        </p:nvSpPr>
        <p:spPr>
          <a:xfrm>
            <a:off x="5758647" y="2597199"/>
            <a:ext cx="3172012" cy="1631216"/>
          </a:xfrm>
          <a:prstGeom prst="rect">
            <a:avLst/>
          </a:prstGeom>
          <a:noFill/>
        </p:spPr>
        <p:txBody>
          <a:bodyPr wrap="none" rtlCol="0">
            <a:spAutoFit/>
          </a:bodyPr>
          <a:lstStyle/>
          <a:p>
            <a:r>
              <a:rPr lang="en-US" dirty="0"/>
              <a:t>Sig’s Retention Ratio = 1/1.2</a:t>
            </a:r>
          </a:p>
          <a:p>
            <a:r>
              <a:rPr lang="en-US" dirty="0"/>
              <a:t>= .8333</a:t>
            </a:r>
          </a:p>
          <a:p>
            <a:endParaRPr lang="en-US" dirty="0"/>
          </a:p>
          <a:p>
            <a:r>
              <a:rPr lang="en-US" dirty="0"/>
              <a:t>Sig’s % = 28.25/.8333</a:t>
            </a:r>
          </a:p>
          <a:p>
            <a:r>
              <a:rPr lang="en-US" dirty="0"/>
              <a:t>= 33.90</a:t>
            </a:r>
          </a:p>
        </p:txBody>
      </p:sp>
      <p:sp>
        <p:nvSpPr>
          <p:cNvPr id="8" name="Title 1">
            <a:extLst>
              <a:ext uri="{FF2B5EF4-FFF2-40B4-BE49-F238E27FC236}">
                <a16:creationId xmlns:a16="http://schemas.microsoft.com/office/drawing/2014/main" id="{6E61E8C5-8A38-5C44-B20F-BC303B9DF8CB}"/>
              </a:ext>
            </a:extLst>
          </p:cNvPr>
          <p:cNvSpPr>
            <a:spLocks noGrp="1"/>
          </p:cNvSpPr>
          <p:nvPr>
            <p:ph type="title"/>
          </p:nvPr>
        </p:nvSpPr>
        <p:spPr>
          <a:xfrm>
            <a:off x="214388" y="381270"/>
            <a:ext cx="5943600" cy="508000"/>
          </a:xfrm>
        </p:spPr>
        <p:txBody>
          <a:bodyPr/>
          <a:lstStyle/>
          <a:p>
            <a:r>
              <a:rPr lang="en-US" altLang="en-US" sz="2000" dirty="0">
                <a:latin typeface="Calibri" panose="020F0502020204030204" pitchFamily="34" charset="0"/>
              </a:rPr>
              <a:t>Business Fundamentals for Analytics</a:t>
            </a:r>
            <a:br>
              <a:rPr lang="en-US" altLang="en-US" sz="2000" dirty="0">
                <a:latin typeface="Calibri" panose="020F0502020204030204" pitchFamily="34" charset="0"/>
              </a:rPr>
            </a:br>
            <a:r>
              <a:rPr lang="en-US" altLang="en-US" sz="2000" dirty="0">
                <a:latin typeface="Calibri" panose="020F0502020204030204" pitchFamily="34" charset="0"/>
              </a:rPr>
              <a:t>Video Conference Call #8 </a:t>
            </a:r>
            <a:br>
              <a:rPr lang="en-US" altLang="en-US" sz="2000" dirty="0">
                <a:latin typeface="Calibri" panose="020F0502020204030204" pitchFamily="34" charset="0"/>
              </a:rPr>
            </a:br>
            <a:r>
              <a:rPr lang="en-US" altLang="en-US" sz="2000" dirty="0">
                <a:latin typeface="Calibri" panose="020F0502020204030204" pitchFamily="34" charset="0"/>
              </a:rPr>
              <a:t>Sample VC Method Problem: </a:t>
            </a:r>
            <a:r>
              <a:rPr lang="en-US" sz="2000" dirty="0"/>
              <a:t>Sig Flemming</a:t>
            </a:r>
          </a:p>
        </p:txBody>
      </p:sp>
      <p:cxnSp>
        <p:nvCxnSpPr>
          <p:cNvPr id="3" name="Straight Arrow Connector 2">
            <a:extLst>
              <a:ext uri="{FF2B5EF4-FFF2-40B4-BE49-F238E27FC236}">
                <a16:creationId xmlns:a16="http://schemas.microsoft.com/office/drawing/2014/main" id="{7BF29C75-30F4-6A40-90DF-7029F25D5D93}"/>
              </a:ext>
            </a:extLst>
          </p:cNvPr>
          <p:cNvCxnSpPr/>
          <p:nvPr/>
        </p:nvCxnSpPr>
        <p:spPr bwMode="auto">
          <a:xfrm flipH="1">
            <a:off x="1179320" y="3811424"/>
            <a:ext cx="4579327" cy="7862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49266584"/>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E860C5-7D80-1145-9DC3-84E2BE45D473}"/>
              </a:ext>
            </a:extLst>
          </p:cNvPr>
          <p:cNvSpPr/>
          <p:nvPr/>
        </p:nvSpPr>
        <p:spPr bwMode="auto">
          <a:xfrm>
            <a:off x="0" y="1204957"/>
            <a:ext cx="9144000" cy="4510042"/>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Rectangle 1">
            <a:extLst>
              <a:ext uri="{FF2B5EF4-FFF2-40B4-BE49-F238E27FC236}">
                <a16:creationId xmlns:a16="http://schemas.microsoft.com/office/drawing/2014/main" id="{1E6DCB90-33E9-5041-8583-CAB1FA6BAC55}"/>
              </a:ext>
            </a:extLst>
          </p:cNvPr>
          <p:cNvSpPr/>
          <p:nvPr/>
        </p:nvSpPr>
        <p:spPr bwMode="auto">
          <a:xfrm>
            <a:off x="0" y="1326412"/>
            <a:ext cx="9144000" cy="4313811"/>
          </a:xfrm>
          <a:prstGeom prst="rect">
            <a:avLst/>
          </a:prstGeom>
          <a:solidFill>
            <a:srgbClr val="F3BDB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p:cNvSpPr>
            <a:spLocks noGrp="1"/>
          </p:cNvSpPr>
          <p:nvPr>
            <p:ph idx="1"/>
          </p:nvPr>
        </p:nvSpPr>
        <p:spPr>
          <a:xfrm>
            <a:off x="487134" y="1538242"/>
            <a:ext cx="8194807" cy="3387766"/>
          </a:xfrm>
        </p:spPr>
        <p:txBody>
          <a:bodyPr/>
          <a:lstStyle/>
          <a:p>
            <a:pPr marL="0" indent="0">
              <a:buNone/>
            </a:pPr>
            <a:r>
              <a:rPr lang="en-US" sz="1400" dirty="0"/>
              <a:t>In valuing a firm using the VC Method: Where does the multiple come from? Where does “r” come from? Is it just the investor required rate of return. Why Professor Jayaraman gives two different ranges of ratios for VC's discount rate (in the videos)? One is 40%- 75%; the other one is 30%- 50%. Which one is correct?</a:t>
            </a:r>
          </a:p>
          <a:p>
            <a:pPr marL="0" indent="0">
              <a:buNone/>
            </a:pPr>
            <a:endParaRPr lang="en-US" sz="1400" dirty="0"/>
          </a:p>
          <a:p>
            <a:pPr marL="0" indent="0">
              <a:buNone/>
            </a:pPr>
            <a:r>
              <a:rPr lang="en-US" sz="1400" dirty="0"/>
              <a:t>Please explain the concept of Pre- and Post Money. Is Post Money always equal to the discounted terminal value? Why is the new investment considered to be included in the Post Money valuation?</a:t>
            </a:r>
          </a:p>
          <a:p>
            <a:pPr marL="0" indent="0">
              <a:buNone/>
            </a:pPr>
            <a:endParaRPr lang="en-US" sz="1400" dirty="0"/>
          </a:p>
          <a:p>
            <a:pPr marL="0" indent="0">
              <a:buNone/>
            </a:pPr>
            <a:r>
              <a:rPr lang="en-US" sz="1400" dirty="0"/>
              <a:t>When shares are given to the new investor are new shares issued or are existing shares just reallocated based on ownership percentages.</a:t>
            </a:r>
          </a:p>
          <a:p>
            <a:pPr marL="0" indent="0">
              <a:buNone/>
            </a:pPr>
            <a:endParaRPr lang="en-US" sz="1400" dirty="0"/>
          </a:p>
          <a:p>
            <a:pPr marL="0" indent="0">
              <a:buNone/>
            </a:pPr>
            <a:r>
              <a:rPr lang="en-US" sz="1400" dirty="0"/>
              <a:t>If the entrepreneur needs additional rounds of funding, how can they resell the equity that they sold to the first investor to a second investor? in other words, how do these additional rounds of funding </a:t>
            </a:r>
            <a:r>
              <a:rPr lang="en-US" sz="1400" i="1" dirty="0"/>
              <a:t>dilute </a:t>
            </a:r>
            <a:r>
              <a:rPr lang="en-US" sz="1400" dirty="0"/>
              <a:t>the percentage owned by the initial investor.</a:t>
            </a:r>
          </a:p>
          <a:p>
            <a:pPr marL="0" indent="0">
              <a:buNone/>
            </a:pPr>
            <a:r>
              <a:rPr lang="en-US" sz="1400" dirty="0"/>
              <a: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200" dirty="0"/>
          </a:p>
          <a:p>
            <a:pPr marL="0" indent="0">
              <a:buNone/>
            </a:pPr>
            <a:endParaRPr lang="en-US" sz="1200" dirty="0"/>
          </a:p>
        </p:txBody>
      </p:sp>
      <p:sp>
        <p:nvSpPr>
          <p:cNvPr id="6" name="Title 1">
            <a:extLst>
              <a:ext uri="{FF2B5EF4-FFF2-40B4-BE49-F238E27FC236}">
                <a16:creationId xmlns:a16="http://schemas.microsoft.com/office/drawing/2014/main" id="{B2E0BDB1-62CD-5C4B-8A02-5688D362ECA3}"/>
              </a:ext>
            </a:extLst>
          </p:cNvPr>
          <p:cNvSpPr>
            <a:spLocks noGrp="1"/>
          </p:cNvSpPr>
          <p:nvPr>
            <p:ph type="title"/>
          </p:nvPr>
        </p:nvSpPr>
        <p:spPr>
          <a:xfrm>
            <a:off x="125012" y="255643"/>
            <a:ext cx="7108283" cy="713107"/>
          </a:xfrm>
        </p:spPr>
        <p:txBody>
          <a:bodyPr/>
          <a:lstStyle/>
          <a:p>
            <a:r>
              <a:rPr lang="en-US" altLang="en-US" sz="2000" dirty="0">
                <a:latin typeface="Calibri" panose="020F0502020204030204" pitchFamily="34" charset="0"/>
              </a:rPr>
              <a:t>Business Fundamentals for Analytics</a:t>
            </a:r>
            <a:br>
              <a:rPr lang="en-US" altLang="en-US" sz="2000" dirty="0">
                <a:latin typeface="Calibri" panose="020F0502020204030204" pitchFamily="34" charset="0"/>
              </a:rPr>
            </a:br>
            <a:r>
              <a:rPr lang="en-US" altLang="en-US" sz="2000" dirty="0">
                <a:latin typeface="Calibri" panose="020F0502020204030204" pitchFamily="34" charset="0"/>
              </a:rPr>
              <a:t>Video Conference Call #10</a:t>
            </a:r>
            <a:br>
              <a:rPr lang="en-US" sz="2000" dirty="0"/>
            </a:br>
            <a:r>
              <a:rPr lang="en-US" altLang="en-US" sz="2000" dirty="0">
                <a:latin typeface="Calibri" panose="020F0502020204030204" pitchFamily="34" charset="0"/>
              </a:rPr>
              <a:t>Valuation: VC Method – Common Questions from Previous</a:t>
            </a:r>
            <a:endParaRPr lang="en-US" sz="2000" dirty="0"/>
          </a:p>
        </p:txBody>
      </p:sp>
    </p:spTree>
    <p:extLst>
      <p:ext uri="{BB962C8B-B14F-4D97-AF65-F5344CB8AC3E}">
        <p14:creationId xmlns:p14="http://schemas.microsoft.com/office/powerpoint/2010/main" val="2832145305"/>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1A73F9-D9F3-9340-BD98-793D6E8EF3BB}"/>
              </a:ext>
            </a:extLst>
          </p:cNvPr>
          <p:cNvSpPr/>
          <p:nvPr/>
        </p:nvSpPr>
        <p:spPr bwMode="auto">
          <a:xfrm>
            <a:off x="0" y="2649196"/>
            <a:ext cx="9144000" cy="176898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nvGrpSpPr>
          <p:cNvPr id="6" name="Group 5">
            <a:extLst>
              <a:ext uri="{FF2B5EF4-FFF2-40B4-BE49-F238E27FC236}">
                <a16:creationId xmlns:a16="http://schemas.microsoft.com/office/drawing/2014/main" id="{B8A3A927-A049-D64B-8231-85D05F771D75}"/>
              </a:ext>
            </a:extLst>
          </p:cNvPr>
          <p:cNvGrpSpPr/>
          <p:nvPr/>
        </p:nvGrpSpPr>
        <p:grpSpPr>
          <a:xfrm>
            <a:off x="169847" y="1291190"/>
            <a:ext cx="8804306" cy="4710960"/>
            <a:chOff x="339694" y="1188642"/>
            <a:chExt cx="8804306" cy="4710960"/>
          </a:xfrm>
        </p:grpSpPr>
        <p:sp>
          <p:nvSpPr>
            <p:cNvPr id="4" name="Rectangle 3">
              <a:extLst>
                <a:ext uri="{FF2B5EF4-FFF2-40B4-BE49-F238E27FC236}">
                  <a16:creationId xmlns:a16="http://schemas.microsoft.com/office/drawing/2014/main" id="{7294D58E-A48A-314C-B825-9FDAD1B5AFF4}"/>
                </a:ext>
              </a:extLst>
            </p:cNvPr>
            <p:cNvSpPr/>
            <p:nvPr/>
          </p:nvSpPr>
          <p:spPr bwMode="auto">
            <a:xfrm>
              <a:off x="339694" y="1617928"/>
              <a:ext cx="8804306" cy="361209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60C7B940-782C-3549-9E64-5025DA250812}"/>
                </a:ext>
              </a:extLst>
            </p:cNvPr>
            <p:cNvSpPr/>
            <p:nvPr/>
          </p:nvSpPr>
          <p:spPr bwMode="auto">
            <a:xfrm>
              <a:off x="339694" y="1188642"/>
              <a:ext cx="8804306" cy="537608"/>
            </a:xfrm>
            <a:prstGeom prst="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1683" name="Text Box 3">
              <a:extLst>
                <a:ext uri="{FF2B5EF4-FFF2-40B4-BE49-F238E27FC236}">
                  <a16:creationId xmlns:a16="http://schemas.microsoft.com/office/drawing/2014/main" id="{823845EC-386A-3F4A-BD10-7238AA5D5545}"/>
                </a:ext>
              </a:extLst>
            </p:cNvPr>
            <p:cNvSpPr txBox="1">
              <a:spLocks noChangeArrowheads="1"/>
            </p:cNvSpPr>
            <p:nvPr/>
          </p:nvSpPr>
          <p:spPr bwMode="auto">
            <a:xfrm>
              <a:off x="1510771" y="1300428"/>
              <a:ext cx="5410729" cy="3232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lgn="ctr">
                <a:lnSpc>
                  <a:spcPct val="90000"/>
                </a:lnSpc>
                <a:defRPr/>
              </a:pPr>
              <a:endParaRPr lang="en-US" sz="1667" b="1" dirty="0">
                <a:latin typeface="Arial" charset="0"/>
              </a:endParaRPr>
            </a:p>
          </p:txBody>
        </p:sp>
        <p:sp>
          <p:nvSpPr>
            <p:cNvPr id="71684" name="Text Box 4">
              <a:extLst>
                <a:ext uri="{FF2B5EF4-FFF2-40B4-BE49-F238E27FC236}">
                  <a16:creationId xmlns:a16="http://schemas.microsoft.com/office/drawing/2014/main" id="{5AC407ED-7DAF-D441-BF80-BB85E9A98CC7}"/>
                </a:ext>
              </a:extLst>
            </p:cNvPr>
            <p:cNvSpPr txBox="1">
              <a:spLocks noChangeArrowheads="1"/>
            </p:cNvSpPr>
            <p:nvPr/>
          </p:nvSpPr>
          <p:spPr bwMode="auto">
            <a:xfrm>
              <a:off x="1701271" y="1617928"/>
              <a:ext cx="5220229" cy="3232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lgn="ctr">
                <a:lnSpc>
                  <a:spcPct val="90000"/>
                </a:lnSpc>
                <a:defRPr/>
              </a:pPr>
              <a:endParaRPr lang="en-US" sz="1667" b="1" dirty="0">
                <a:latin typeface="Arial" charset="0"/>
              </a:endParaRPr>
            </a:p>
          </p:txBody>
        </p:sp>
        <p:sp>
          <p:nvSpPr>
            <p:cNvPr id="71685" name="Text Box 5">
              <a:extLst>
                <a:ext uri="{FF2B5EF4-FFF2-40B4-BE49-F238E27FC236}">
                  <a16:creationId xmlns:a16="http://schemas.microsoft.com/office/drawing/2014/main" id="{C1947CFE-D398-DE4F-B6AA-6772B38573AF}"/>
                </a:ext>
              </a:extLst>
            </p:cNvPr>
            <p:cNvSpPr txBox="1">
              <a:spLocks noChangeArrowheads="1"/>
            </p:cNvSpPr>
            <p:nvPr/>
          </p:nvSpPr>
          <p:spPr bwMode="auto">
            <a:xfrm>
              <a:off x="734827" y="1237941"/>
              <a:ext cx="8063178" cy="466166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lnSpc>
                  <a:spcPct val="90000"/>
                </a:lnSpc>
                <a:defRPr/>
              </a:pPr>
              <a:r>
                <a:rPr lang="en-US" sz="1667" b="1" dirty="0">
                  <a:solidFill>
                    <a:schemeClr val="bg1"/>
                  </a:solidFill>
                  <a:latin typeface="Arial" charset="0"/>
                </a:rPr>
                <a:t>			</a:t>
              </a:r>
              <a:r>
                <a:rPr lang="en-US" sz="1333" b="1" dirty="0">
                  <a:solidFill>
                    <a:schemeClr val="bg1"/>
                  </a:solidFill>
                  <a:latin typeface="Arial" charset="0"/>
                </a:rPr>
                <a:t>Strength			Weaknesses</a:t>
              </a:r>
            </a:p>
            <a:p>
              <a:pPr>
                <a:lnSpc>
                  <a:spcPct val="90000"/>
                </a:lnSpc>
                <a:defRPr/>
              </a:pPr>
              <a:r>
                <a:rPr lang="en-US" sz="1333" b="1" dirty="0">
                  <a:solidFill>
                    <a:srgbClr val="414141"/>
                  </a:solidFill>
                  <a:latin typeface="Arial" charset="0"/>
                </a:rPr>
                <a:t>_____________________________________________________________________________</a:t>
              </a:r>
            </a:p>
            <a:p>
              <a:pPr>
                <a:lnSpc>
                  <a:spcPct val="90000"/>
                </a:lnSpc>
                <a:defRPr/>
              </a:pPr>
              <a:endParaRPr lang="en-US" sz="1333" b="1" dirty="0">
                <a:solidFill>
                  <a:srgbClr val="002060"/>
                </a:solidFill>
                <a:latin typeface="Arial" charset="0"/>
              </a:endParaRPr>
            </a:p>
            <a:p>
              <a:pPr>
                <a:lnSpc>
                  <a:spcPct val="90000"/>
                </a:lnSpc>
                <a:defRPr/>
              </a:pPr>
              <a:r>
                <a:rPr lang="en-US" sz="1333" b="1" dirty="0">
                  <a:solidFill>
                    <a:srgbClr val="002060"/>
                  </a:solidFill>
                  <a:latin typeface="Arial" charset="0"/>
                </a:rPr>
                <a:t>Comparable		Quick to use		Private companies </a:t>
              </a:r>
            </a:p>
            <a:p>
              <a:pPr>
                <a:lnSpc>
                  <a:spcPct val="90000"/>
                </a:lnSpc>
                <a:defRPr/>
              </a:pPr>
              <a:r>
                <a:rPr lang="en-US" sz="1333" b="1" dirty="0">
                  <a:solidFill>
                    <a:srgbClr val="002060"/>
                  </a:solidFill>
                  <a:latin typeface="Arial" charset="0"/>
                </a:rPr>
                <a:t>			Simple to understand	                   comparable difficult</a:t>
              </a:r>
            </a:p>
            <a:p>
              <a:pPr>
                <a:lnSpc>
                  <a:spcPct val="90000"/>
                </a:lnSpc>
                <a:defRPr/>
              </a:pPr>
              <a:r>
                <a:rPr lang="en-US" sz="1333" b="1" dirty="0">
                  <a:solidFill>
                    <a:srgbClr val="002060"/>
                  </a:solidFill>
                  <a:latin typeface="Arial" charset="0"/>
                </a:rPr>
                <a:t>			Commonly used		to find</a:t>
              </a:r>
            </a:p>
            <a:p>
              <a:pPr>
                <a:lnSpc>
                  <a:spcPct val="90000"/>
                </a:lnSpc>
                <a:defRPr/>
              </a:pPr>
              <a:r>
                <a:rPr lang="en-US" sz="1333" b="1" dirty="0">
                  <a:solidFill>
                    <a:srgbClr val="002060"/>
                  </a:solidFill>
                  <a:latin typeface="Arial" charset="0"/>
                </a:rPr>
                <a:t>			Market based		If public company</a:t>
              </a:r>
            </a:p>
            <a:p>
              <a:pPr>
                <a:lnSpc>
                  <a:spcPct val="90000"/>
                </a:lnSpc>
                <a:defRPr/>
              </a:pPr>
              <a:r>
                <a:rPr lang="en-US" sz="1333" b="1" dirty="0">
                  <a:solidFill>
                    <a:srgbClr val="002060"/>
                  </a:solidFill>
                  <a:latin typeface="Arial" charset="0"/>
                </a:rPr>
                <a:t>						comparables use</a:t>
              </a:r>
            </a:p>
            <a:p>
              <a:pPr>
                <a:lnSpc>
                  <a:spcPct val="90000"/>
                </a:lnSpc>
                <a:defRPr/>
              </a:pPr>
              <a:r>
                <a:rPr lang="en-US" sz="1333" b="1" dirty="0">
                  <a:solidFill>
                    <a:srgbClr val="002060"/>
                  </a:solidFill>
                  <a:latin typeface="Arial" charset="0"/>
                </a:rPr>
                <a:t>						liquidity discount</a:t>
              </a:r>
            </a:p>
            <a:p>
              <a:pPr>
                <a:lnSpc>
                  <a:spcPct val="90000"/>
                </a:lnSpc>
                <a:defRPr/>
              </a:pPr>
              <a:r>
                <a:rPr lang="en-US" sz="1333" b="1" dirty="0">
                  <a:solidFill>
                    <a:srgbClr val="002060"/>
                  </a:solidFill>
                  <a:latin typeface="Arial" charset="0"/>
                </a:rPr>
                <a:t>_____________________________________________________________________________</a:t>
              </a:r>
            </a:p>
            <a:p>
              <a:pPr>
                <a:lnSpc>
                  <a:spcPct val="90000"/>
                </a:lnSpc>
                <a:defRPr/>
              </a:pPr>
              <a:endParaRPr lang="en-US" sz="1333" b="1" dirty="0">
                <a:solidFill>
                  <a:srgbClr val="002060"/>
                </a:solidFill>
                <a:latin typeface="Arial" charset="0"/>
              </a:endParaRPr>
            </a:p>
            <a:p>
              <a:pPr>
                <a:lnSpc>
                  <a:spcPct val="90000"/>
                </a:lnSpc>
                <a:defRPr/>
              </a:pPr>
              <a:r>
                <a:rPr lang="en-US" sz="1333" b="1" dirty="0">
                  <a:solidFill>
                    <a:srgbClr val="002060"/>
                  </a:solidFill>
                  <a:latin typeface="Arial" charset="0"/>
                </a:rPr>
                <a:t>Discounted Cash		Theoretically Sound		Cash flows difficult</a:t>
              </a:r>
            </a:p>
            <a:p>
              <a:pPr>
                <a:lnSpc>
                  <a:spcPct val="90000"/>
                </a:lnSpc>
                <a:defRPr/>
              </a:pPr>
              <a:r>
                <a:rPr lang="en-US" sz="1333" b="1" dirty="0">
                  <a:solidFill>
                    <a:srgbClr val="002060"/>
                  </a:solidFill>
                  <a:latin typeface="Arial" charset="0"/>
                </a:rPr>
                <a:t>Flow						to estimate</a:t>
              </a:r>
            </a:p>
            <a:p>
              <a:pPr>
                <a:lnSpc>
                  <a:spcPct val="90000"/>
                </a:lnSpc>
                <a:defRPr/>
              </a:pPr>
              <a:r>
                <a:rPr lang="en-US" sz="1333" b="1" dirty="0">
                  <a:solidFill>
                    <a:srgbClr val="002060"/>
                  </a:solidFill>
                  <a:latin typeface="Arial" charset="0"/>
                </a:rPr>
                <a:t>						WACC assumes constant</a:t>
              </a:r>
            </a:p>
            <a:p>
              <a:pPr>
                <a:lnSpc>
                  <a:spcPct val="90000"/>
                </a:lnSpc>
                <a:defRPr/>
              </a:pPr>
              <a:r>
                <a:rPr lang="en-US" sz="1333" b="1" dirty="0">
                  <a:solidFill>
                    <a:srgbClr val="002060"/>
                  </a:solidFill>
                  <a:latin typeface="Arial" charset="0"/>
                </a:rPr>
                <a:t>						capital structure</a:t>
              </a:r>
            </a:p>
            <a:p>
              <a:pPr>
                <a:lnSpc>
                  <a:spcPct val="90000"/>
                </a:lnSpc>
                <a:defRPr/>
              </a:pPr>
              <a:r>
                <a:rPr lang="en-US" sz="1333" b="1" dirty="0">
                  <a:solidFill>
                    <a:srgbClr val="002060"/>
                  </a:solidFill>
                  <a:latin typeface="Arial" charset="0"/>
                </a:rPr>
                <a:t>						Sensitive to terminal</a:t>
              </a:r>
            </a:p>
            <a:p>
              <a:pPr>
                <a:lnSpc>
                  <a:spcPct val="90000"/>
                </a:lnSpc>
                <a:defRPr/>
              </a:pPr>
              <a:r>
                <a:rPr lang="en-US" sz="1333" b="1" dirty="0">
                  <a:solidFill>
                    <a:srgbClr val="002060"/>
                  </a:solidFill>
                  <a:latin typeface="Arial" charset="0"/>
                </a:rPr>
                <a:t>						growth assumptions</a:t>
              </a:r>
            </a:p>
            <a:p>
              <a:pPr>
                <a:lnSpc>
                  <a:spcPct val="90000"/>
                </a:lnSpc>
                <a:defRPr/>
              </a:pPr>
              <a:r>
                <a:rPr lang="en-US" sz="1333" b="1" dirty="0">
                  <a:solidFill>
                    <a:srgbClr val="002060"/>
                  </a:solidFill>
                  <a:latin typeface="Arial" charset="0"/>
                </a:rPr>
                <a:t>______________________________________________________________________________</a:t>
              </a:r>
            </a:p>
            <a:p>
              <a:pPr>
                <a:lnSpc>
                  <a:spcPct val="90000"/>
                </a:lnSpc>
                <a:defRPr/>
              </a:pPr>
              <a:r>
                <a:rPr lang="en-US" sz="1333" b="1" dirty="0">
                  <a:solidFill>
                    <a:srgbClr val="002060"/>
                  </a:solidFill>
                  <a:latin typeface="Arial" charset="0"/>
                </a:rPr>
                <a:t>Venture Capital		Quick to use		Relies on terminal value </a:t>
              </a:r>
            </a:p>
            <a:p>
              <a:pPr>
                <a:lnSpc>
                  <a:spcPct val="90000"/>
                </a:lnSpc>
                <a:defRPr/>
              </a:pPr>
              <a:r>
                <a:rPr lang="en-US" sz="1333" b="1" dirty="0">
                  <a:solidFill>
                    <a:srgbClr val="002060"/>
                  </a:solidFill>
                  <a:latin typeface="Arial" charset="0"/>
                </a:rPr>
                <a:t>			Simple to understand		from other methods</a:t>
              </a:r>
            </a:p>
            <a:p>
              <a:pPr>
                <a:lnSpc>
                  <a:spcPct val="90000"/>
                </a:lnSpc>
                <a:defRPr/>
              </a:pPr>
              <a:r>
                <a:rPr lang="en-US" sz="1333" b="1" dirty="0">
                  <a:solidFill>
                    <a:srgbClr val="002060"/>
                  </a:solidFill>
                  <a:latin typeface="Arial" charset="0"/>
                </a:rPr>
                <a:t>			Commonly used		Large discount rates</a:t>
              </a:r>
            </a:p>
            <a:p>
              <a:pPr>
                <a:lnSpc>
                  <a:spcPct val="90000"/>
                </a:lnSpc>
                <a:defRPr/>
              </a:pPr>
              <a:r>
                <a:rPr lang="en-US" sz="1333" b="1" dirty="0">
                  <a:solidFill>
                    <a:srgbClr val="002060"/>
                  </a:solidFill>
                  <a:latin typeface="Arial" charset="0"/>
                </a:rPr>
                <a:t>			</a:t>
              </a:r>
            </a:p>
            <a:p>
              <a:pPr>
                <a:lnSpc>
                  <a:spcPct val="90000"/>
                </a:lnSpc>
                <a:defRPr/>
              </a:pPr>
              <a:r>
                <a:rPr lang="en-US" sz="1667" b="1" dirty="0">
                  <a:solidFill>
                    <a:srgbClr val="414141"/>
                  </a:solidFill>
                  <a:latin typeface="Arial" charset="0"/>
                </a:rPr>
                <a:t>					</a:t>
              </a:r>
            </a:p>
            <a:p>
              <a:pPr>
                <a:lnSpc>
                  <a:spcPct val="90000"/>
                </a:lnSpc>
                <a:defRPr/>
              </a:pPr>
              <a:r>
                <a:rPr lang="en-US" sz="1667" b="1" dirty="0">
                  <a:solidFill>
                    <a:srgbClr val="414141"/>
                  </a:solidFill>
                  <a:latin typeface="Arial" charset="0"/>
                </a:rPr>
                <a:t>			</a:t>
              </a:r>
            </a:p>
          </p:txBody>
        </p:sp>
      </p:grpSp>
      <p:sp>
        <p:nvSpPr>
          <p:cNvPr id="8" name="Title 1">
            <a:extLst>
              <a:ext uri="{FF2B5EF4-FFF2-40B4-BE49-F238E27FC236}">
                <a16:creationId xmlns:a16="http://schemas.microsoft.com/office/drawing/2014/main" id="{BB6287EF-1852-8149-A84A-275BFFC50568}"/>
              </a:ext>
            </a:extLst>
          </p:cNvPr>
          <p:cNvSpPr>
            <a:spLocks noGrp="1"/>
          </p:cNvSpPr>
          <p:nvPr>
            <p:ph type="title"/>
          </p:nvPr>
        </p:nvSpPr>
        <p:spPr>
          <a:xfrm>
            <a:off x="219017" y="475535"/>
            <a:ext cx="7108283" cy="713107"/>
          </a:xfrm>
        </p:spPr>
        <p:txBody>
          <a:bodyPr/>
          <a:lstStyle/>
          <a:p>
            <a:r>
              <a:rPr lang="en-US" altLang="en-US" sz="2000" dirty="0">
                <a:latin typeface="Calibri" panose="020F0502020204030204" pitchFamily="34" charset="0"/>
              </a:rPr>
              <a:t>Business Fundamentals for Analytics</a:t>
            </a:r>
            <a:br>
              <a:rPr lang="en-US" altLang="en-US" sz="2000" dirty="0">
                <a:latin typeface="Calibri" panose="020F0502020204030204" pitchFamily="34" charset="0"/>
              </a:rPr>
            </a:br>
            <a:r>
              <a:rPr lang="en-US" altLang="en-US" sz="2000" dirty="0">
                <a:latin typeface="Calibri" panose="020F0502020204030204" pitchFamily="34" charset="0"/>
              </a:rPr>
              <a:t>Video Conference Call #8</a:t>
            </a:r>
            <a:br>
              <a:rPr lang="en-US" sz="2000" dirty="0"/>
            </a:br>
            <a:r>
              <a:rPr lang="en-US" altLang="en-US" sz="2000" dirty="0">
                <a:latin typeface="Calibri" panose="020F0502020204030204" pitchFamily="34" charset="0"/>
              </a:rPr>
              <a:t>Valuation: Comparison of Valuation Methods</a:t>
            </a:r>
            <a:br>
              <a:rPr lang="en-US" sz="2000" dirty="0"/>
            </a:br>
            <a:r>
              <a:rPr lang="en-US" sz="2000" dirty="0"/>
              <a:t>  </a:t>
            </a:r>
          </a:p>
        </p:txBody>
      </p:sp>
    </p:spTree>
    <p:extLst>
      <p:ext uri="{BB962C8B-B14F-4D97-AF65-F5344CB8AC3E}">
        <p14:creationId xmlns:p14="http://schemas.microsoft.com/office/powerpoint/2010/main" val="16181351"/>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776" y="1375229"/>
            <a:ext cx="8428125" cy="3429000"/>
          </a:xfrm>
        </p:spPr>
        <p:txBody>
          <a:bodyPr/>
          <a:lstStyle/>
          <a:p>
            <a:pPr marL="0" indent="0">
              <a:buNone/>
            </a:pPr>
            <a:endParaRPr lang="en-US" sz="2400" dirty="0"/>
          </a:p>
          <a:p>
            <a:pPr marL="0" indent="0">
              <a:buNone/>
            </a:pPr>
            <a:r>
              <a:rPr lang="en-US" sz="2400" dirty="0"/>
              <a:t>Entrepreneurial Finance Homework (Open July 6 8am, Close July 14,  11:59pm eastern)</a:t>
            </a:r>
          </a:p>
          <a:p>
            <a:pPr marL="0" indent="0">
              <a:buNone/>
            </a:pPr>
            <a:endParaRPr lang="en-US" sz="2400" dirty="0"/>
          </a:p>
          <a:p>
            <a:pPr marL="0" indent="0">
              <a:buNone/>
            </a:pPr>
            <a:r>
              <a:rPr lang="en-US" sz="2400" dirty="0"/>
              <a:t>Next Videoconference Call will be Thursday July 11, 7pm eastern</a:t>
            </a:r>
          </a:p>
          <a:p>
            <a:pPr marL="0" indent="0">
              <a:buNone/>
            </a:pPr>
            <a:endParaRPr lang="en-US" sz="2400" dirty="0"/>
          </a:p>
          <a:p>
            <a:pPr marL="0" indent="0">
              <a:buNone/>
            </a:pPr>
            <a:r>
              <a:rPr lang="en-US" sz="2400" dirty="0"/>
              <a:t>Entrepreneurial Finance, Topics 1 and 2</a:t>
            </a:r>
          </a:p>
        </p:txBody>
      </p:sp>
      <p:sp>
        <p:nvSpPr>
          <p:cNvPr id="6" name="Rectangle 5">
            <a:extLst>
              <a:ext uri="{FF2B5EF4-FFF2-40B4-BE49-F238E27FC236}">
                <a16:creationId xmlns:a16="http://schemas.microsoft.com/office/drawing/2014/main" id="{C35752E4-B2CC-B748-85D9-D813968D9129}"/>
              </a:ext>
            </a:extLst>
          </p:cNvPr>
          <p:cNvSpPr/>
          <p:nvPr/>
        </p:nvSpPr>
        <p:spPr>
          <a:xfrm>
            <a:off x="397379" y="102061"/>
            <a:ext cx="5644498" cy="1015663"/>
          </a:xfrm>
          <a:prstGeom prst="rect">
            <a:avLst/>
          </a:prstGeom>
        </p:spPr>
        <p:txBody>
          <a:bodyPr wrap="square">
            <a:spAutoFit/>
          </a:bodyPr>
          <a:lstStyle/>
          <a:p>
            <a:r>
              <a:rPr lang="en-US" dirty="0">
                <a:latin typeface="Calibri" charset="0"/>
              </a:rPr>
              <a:t>MGT6754 Business Fundamentals for Analytics</a:t>
            </a:r>
            <a:br>
              <a:rPr lang="en-US" dirty="0">
                <a:latin typeface="Calibri" charset="0"/>
              </a:rPr>
            </a:br>
            <a:r>
              <a:rPr lang="en-US" dirty="0">
                <a:latin typeface="Calibri" charset="0"/>
              </a:rPr>
              <a:t>Video Conference Call #8</a:t>
            </a:r>
            <a:br>
              <a:rPr lang="en-US" dirty="0">
                <a:latin typeface="Calibri" charset="0"/>
              </a:rPr>
            </a:br>
            <a:r>
              <a:rPr lang="en-US" dirty="0">
                <a:latin typeface="Calibri" charset="0"/>
              </a:rPr>
              <a:t>Agenda</a:t>
            </a:r>
            <a:endParaRPr lang="en-US" dirty="0"/>
          </a:p>
        </p:txBody>
      </p:sp>
    </p:spTree>
    <p:extLst>
      <p:ext uri="{BB962C8B-B14F-4D97-AF65-F5344CB8AC3E}">
        <p14:creationId xmlns:p14="http://schemas.microsoft.com/office/powerpoint/2010/main" val="2114380728"/>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E5AE952-7067-ED48-B2C8-E8379F2B6081}"/>
              </a:ext>
            </a:extLst>
          </p:cNvPr>
          <p:cNvSpPr/>
          <p:nvPr/>
        </p:nvSpPr>
        <p:spPr bwMode="auto">
          <a:xfrm>
            <a:off x="0" y="2325189"/>
            <a:ext cx="9144000" cy="205522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122EDF8D-CE81-EF4D-858A-A59A97E593A6}"/>
              </a:ext>
            </a:extLst>
          </p:cNvPr>
          <p:cNvSpPr/>
          <p:nvPr/>
        </p:nvSpPr>
        <p:spPr>
          <a:xfrm>
            <a:off x="333371" y="120349"/>
            <a:ext cx="5644498" cy="1015663"/>
          </a:xfrm>
          <a:prstGeom prst="rect">
            <a:avLst/>
          </a:prstGeom>
        </p:spPr>
        <p:txBody>
          <a:bodyPr wrap="square">
            <a:spAutoFit/>
          </a:bodyPr>
          <a:lstStyle/>
          <a:p>
            <a:r>
              <a:rPr lang="en-US" dirty="0">
                <a:latin typeface="Calibri" charset="0"/>
              </a:rPr>
              <a:t>MGT6754 Business Fundamentals for Analytics</a:t>
            </a:r>
            <a:br>
              <a:rPr lang="en-US" dirty="0">
                <a:latin typeface="Calibri" charset="0"/>
              </a:rPr>
            </a:br>
            <a:r>
              <a:rPr lang="en-US" dirty="0">
                <a:latin typeface="Calibri" charset="0"/>
              </a:rPr>
              <a:t>Video Conference Call #8</a:t>
            </a:r>
            <a:br>
              <a:rPr lang="en-US" dirty="0">
                <a:latin typeface="Calibri" charset="0"/>
              </a:rPr>
            </a:br>
            <a:r>
              <a:rPr lang="en-US" dirty="0">
                <a:latin typeface="Calibri" charset="0"/>
              </a:rPr>
              <a:t>Entrepreneurial Finance - Valuation</a:t>
            </a:r>
            <a:endParaRPr lang="en-US" dirty="0"/>
          </a:p>
        </p:txBody>
      </p:sp>
      <p:sp>
        <p:nvSpPr>
          <p:cNvPr id="5" name="Rectangle 3">
            <a:extLst>
              <a:ext uri="{FF2B5EF4-FFF2-40B4-BE49-F238E27FC236}">
                <a16:creationId xmlns:a16="http://schemas.microsoft.com/office/drawing/2014/main" id="{207E0E9E-3952-EC47-BF32-30F2883D9C65}"/>
              </a:ext>
            </a:extLst>
          </p:cNvPr>
          <p:cNvSpPr txBox="1">
            <a:spLocks noChangeArrowheads="1"/>
          </p:cNvSpPr>
          <p:nvPr/>
        </p:nvSpPr>
        <p:spPr bwMode="auto">
          <a:xfrm>
            <a:off x="861075" y="1367748"/>
            <a:ext cx="6946306"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a:lstStyle>
          <a:p>
            <a:pPr marL="0" indent="0">
              <a:buNone/>
            </a:pPr>
            <a:r>
              <a:rPr lang="en-US" altLang="en-US" sz="2400" kern="0" dirty="0">
                <a:ea typeface="ＭＳ Ｐゴシック" panose="020B0600070205080204" pitchFamily="34" charset="-128"/>
              </a:rPr>
              <a:t>Considerations in Valuation</a:t>
            </a:r>
          </a:p>
          <a:p>
            <a:pPr marL="0" indent="0">
              <a:buNone/>
            </a:pPr>
            <a:endParaRPr lang="en-US" altLang="en-US" sz="2400" kern="0" dirty="0">
              <a:ea typeface="ＭＳ Ｐゴシック" panose="020B0600070205080204" pitchFamily="34" charset="-128"/>
            </a:endParaRPr>
          </a:p>
          <a:p>
            <a:pPr marL="0" indent="0">
              <a:buNone/>
            </a:pPr>
            <a:endParaRPr lang="en-US" altLang="en-US" sz="2400" kern="0" dirty="0">
              <a:ea typeface="ＭＳ Ｐゴシック" panose="020B0600070205080204" pitchFamily="34" charset="-128"/>
            </a:endParaRPr>
          </a:p>
          <a:p>
            <a:pPr marL="0" indent="0">
              <a:buNone/>
            </a:pPr>
            <a:r>
              <a:rPr lang="en-US" altLang="en-US" sz="2400" kern="0" dirty="0">
                <a:ea typeface="ＭＳ Ｐゴシック" panose="020B0600070205080204" pitchFamily="34" charset="-128"/>
              </a:rPr>
              <a:t>	Qualitative</a:t>
            </a:r>
          </a:p>
          <a:p>
            <a:pPr marL="0" indent="0">
              <a:buNone/>
            </a:pPr>
            <a:r>
              <a:rPr lang="en-US" altLang="en-US" sz="2400" kern="0" dirty="0">
                <a:ea typeface="ＭＳ Ｐゴシック" panose="020B0600070205080204" pitchFamily="34" charset="-128"/>
              </a:rPr>
              <a:t>	Quantitative</a:t>
            </a:r>
          </a:p>
        </p:txBody>
      </p:sp>
      <p:grpSp>
        <p:nvGrpSpPr>
          <p:cNvPr id="10" name="Group 9">
            <a:extLst>
              <a:ext uri="{FF2B5EF4-FFF2-40B4-BE49-F238E27FC236}">
                <a16:creationId xmlns:a16="http://schemas.microsoft.com/office/drawing/2014/main" id="{BBFA4F25-6A2A-1341-98E6-DE569283FB0F}"/>
              </a:ext>
            </a:extLst>
          </p:cNvPr>
          <p:cNvGrpSpPr/>
          <p:nvPr/>
        </p:nvGrpSpPr>
        <p:grpSpPr>
          <a:xfrm>
            <a:off x="3563682" y="1745492"/>
            <a:ext cx="4828374" cy="1946779"/>
            <a:chOff x="3281585" y="1719367"/>
            <a:chExt cx="4828374" cy="1946779"/>
          </a:xfrm>
        </p:grpSpPr>
        <p:sp>
          <p:nvSpPr>
            <p:cNvPr id="7" name="Rectangle 6">
              <a:extLst>
                <a:ext uri="{FF2B5EF4-FFF2-40B4-BE49-F238E27FC236}">
                  <a16:creationId xmlns:a16="http://schemas.microsoft.com/office/drawing/2014/main" id="{27D83123-8D4A-B54A-9B8B-1062A6F338CF}"/>
                </a:ext>
              </a:extLst>
            </p:cNvPr>
            <p:cNvSpPr/>
            <p:nvPr/>
          </p:nvSpPr>
          <p:spPr bwMode="auto">
            <a:xfrm>
              <a:off x="5255664" y="1719367"/>
              <a:ext cx="2854295" cy="1946779"/>
            </a:xfrm>
            <a:prstGeom prst="rect">
              <a:avLst/>
            </a:prstGeom>
            <a:solidFill>
              <a:srgbClr val="A3CC2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6" name="Rectangle 3">
              <a:extLst>
                <a:ext uri="{FF2B5EF4-FFF2-40B4-BE49-F238E27FC236}">
                  <a16:creationId xmlns:a16="http://schemas.microsoft.com/office/drawing/2014/main" id="{7812BFB9-FF10-7548-911E-2D0AE437817C}"/>
                </a:ext>
              </a:extLst>
            </p:cNvPr>
            <p:cNvSpPr txBox="1">
              <a:spLocks noChangeArrowheads="1"/>
            </p:cNvSpPr>
            <p:nvPr/>
          </p:nvSpPr>
          <p:spPr bwMode="auto">
            <a:xfrm>
              <a:off x="5385274" y="1821916"/>
              <a:ext cx="2630680" cy="1784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a:lstStyle>
            <a:p>
              <a:pPr marL="0" indent="0">
                <a:buNone/>
              </a:pPr>
              <a:r>
                <a:rPr lang="en-US" altLang="en-US" sz="1800" kern="0" dirty="0">
                  <a:ea typeface="ＭＳ Ｐゴシック" panose="020B0600070205080204" pitchFamily="34" charset="-128"/>
                </a:rPr>
                <a:t>Industry Dynamics</a:t>
              </a:r>
            </a:p>
            <a:p>
              <a:pPr marL="0" indent="0">
                <a:buNone/>
              </a:pPr>
              <a:r>
                <a:rPr lang="en-US" altLang="en-US" sz="1800" kern="0" dirty="0">
                  <a:ea typeface="ＭＳ Ｐゴシック" panose="020B0600070205080204" pitchFamily="34" charset="-128"/>
                </a:rPr>
                <a:t>Product / Service related</a:t>
              </a:r>
            </a:p>
            <a:p>
              <a:pPr marL="0" indent="0">
                <a:buNone/>
              </a:pPr>
              <a:r>
                <a:rPr lang="en-US" altLang="en-US" sz="1800" kern="0" dirty="0">
                  <a:ea typeface="ＭＳ Ｐゴシック" panose="020B0600070205080204" pitchFamily="34" charset="-128"/>
                </a:rPr>
                <a:t>Organizational factors</a:t>
              </a:r>
            </a:p>
            <a:p>
              <a:pPr marL="0" indent="0">
                <a:buNone/>
              </a:pPr>
              <a:r>
                <a:rPr lang="en-US" altLang="en-US" sz="1800" kern="0" dirty="0">
                  <a:ea typeface="ＭＳ Ｐゴシック" panose="020B0600070205080204" pitchFamily="34" charset="-128"/>
                </a:rPr>
                <a:t>Manufacturing or process</a:t>
              </a:r>
            </a:p>
            <a:p>
              <a:pPr marL="0" indent="0">
                <a:buNone/>
              </a:pPr>
              <a:r>
                <a:rPr lang="en-US" altLang="en-US" sz="1800" kern="0" dirty="0">
                  <a:ea typeface="ＭＳ Ｐゴシック" panose="020B0600070205080204" pitchFamily="34" charset="-128"/>
                </a:rPr>
                <a:t>Legal or other</a:t>
              </a:r>
            </a:p>
          </p:txBody>
        </p:sp>
        <p:cxnSp>
          <p:nvCxnSpPr>
            <p:cNvPr id="9" name="Straight Arrow Connector 8">
              <a:extLst>
                <a:ext uri="{FF2B5EF4-FFF2-40B4-BE49-F238E27FC236}">
                  <a16:creationId xmlns:a16="http://schemas.microsoft.com/office/drawing/2014/main" id="{ABD26422-A3A3-224B-8ED2-CD9A9AFB0B42}"/>
                </a:ext>
              </a:extLst>
            </p:cNvPr>
            <p:cNvCxnSpPr/>
            <p:nvPr/>
          </p:nvCxnSpPr>
          <p:spPr bwMode="auto">
            <a:xfrm flipV="1">
              <a:off x="3281585" y="2367185"/>
              <a:ext cx="1777525" cy="4529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20" name="Group 19">
            <a:extLst>
              <a:ext uri="{FF2B5EF4-FFF2-40B4-BE49-F238E27FC236}">
                <a16:creationId xmlns:a16="http://schemas.microsoft.com/office/drawing/2014/main" id="{BA7F6758-B9A9-DB49-B6F4-C6A480C6AC38}"/>
              </a:ext>
            </a:extLst>
          </p:cNvPr>
          <p:cNvGrpSpPr/>
          <p:nvPr/>
        </p:nvGrpSpPr>
        <p:grpSpPr>
          <a:xfrm>
            <a:off x="3538160" y="3424075"/>
            <a:ext cx="3567144" cy="2115760"/>
            <a:chOff x="3538160" y="3424075"/>
            <a:chExt cx="3567144" cy="2115760"/>
          </a:xfrm>
        </p:grpSpPr>
        <p:sp>
          <p:nvSpPr>
            <p:cNvPr id="13" name="Rectangle 12">
              <a:extLst>
                <a:ext uri="{FF2B5EF4-FFF2-40B4-BE49-F238E27FC236}">
                  <a16:creationId xmlns:a16="http://schemas.microsoft.com/office/drawing/2014/main" id="{5C7B7D8D-9BF4-6B48-AE60-FA33145AE794}"/>
                </a:ext>
              </a:extLst>
            </p:cNvPr>
            <p:cNvSpPr/>
            <p:nvPr/>
          </p:nvSpPr>
          <p:spPr bwMode="auto">
            <a:xfrm>
              <a:off x="3970218" y="4132959"/>
              <a:ext cx="3135086" cy="1406876"/>
            </a:xfrm>
            <a:prstGeom prst="rect">
              <a:avLst/>
            </a:prstGeom>
            <a:solidFill>
              <a:srgbClr val="F3BDB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cxnSp>
          <p:nvCxnSpPr>
            <p:cNvPr id="15" name="Straight Arrow Connector 14">
              <a:extLst>
                <a:ext uri="{FF2B5EF4-FFF2-40B4-BE49-F238E27FC236}">
                  <a16:creationId xmlns:a16="http://schemas.microsoft.com/office/drawing/2014/main" id="{1F59E795-FDA4-F34D-ADEB-59026857BBA3}"/>
                </a:ext>
              </a:extLst>
            </p:cNvPr>
            <p:cNvCxnSpPr/>
            <p:nvPr/>
          </p:nvCxnSpPr>
          <p:spPr bwMode="auto">
            <a:xfrm>
              <a:off x="3538160" y="3424075"/>
              <a:ext cx="1306285" cy="4963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12" name="Rectangle 3">
            <a:extLst>
              <a:ext uri="{FF2B5EF4-FFF2-40B4-BE49-F238E27FC236}">
                <a16:creationId xmlns:a16="http://schemas.microsoft.com/office/drawing/2014/main" id="{B97A8C87-D7C9-1D4F-AF8F-140A76640896}"/>
              </a:ext>
            </a:extLst>
          </p:cNvPr>
          <p:cNvSpPr txBox="1">
            <a:spLocks noChangeArrowheads="1"/>
          </p:cNvSpPr>
          <p:nvPr/>
        </p:nvSpPr>
        <p:spPr bwMode="auto">
          <a:xfrm>
            <a:off x="4334228" y="4145309"/>
            <a:ext cx="2630680" cy="1784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a:lstStyle>
          <a:p>
            <a:pPr marL="0" indent="0">
              <a:buNone/>
            </a:pPr>
            <a:r>
              <a:rPr lang="en-US" altLang="en-US" sz="1800" kern="0" dirty="0">
                <a:ea typeface="ＭＳ Ｐゴシック" panose="020B0600070205080204" pitchFamily="34" charset="-128"/>
              </a:rPr>
              <a:t>Comparables</a:t>
            </a:r>
          </a:p>
          <a:p>
            <a:pPr marL="0" indent="0">
              <a:buNone/>
            </a:pPr>
            <a:r>
              <a:rPr lang="en-US" altLang="en-US" sz="1800" kern="0" dirty="0">
                <a:ea typeface="ＭＳ Ｐゴシック" panose="020B0600070205080204" pitchFamily="34" charset="-128"/>
              </a:rPr>
              <a:t>Net Present Value Method</a:t>
            </a:r>
          </a:p>
          <a:p>
            <a:pPr marL="0" indent="0">
              <a:buNone/>
            </a:pPr>
            <a:r>
              <a:rPr lang="en-US" altLang="en-US" sz="1800" kern="0" dirty="0">
                <a:ea typeface="ＭＳ Ｐゴシック" panose="020B0600070205080204" pitchFamily="34" charset="-128"/>
              </a:rPr>
              <a:t>Venture Capital Method</a:t>
            </a:r>
          </a:p>
        </p:txBody>
      </p:sp>
    </p:spTree>
    <p:extLst>
      <p:ext uri="{BB962C8B-B14F-4D97-AF65-F5344CB8AC3E}">
        <p14:creationId xmlns:p14="http://schemas.microsoft.com/office/powerpoint/2010/main" val="3843882244"/>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5AF7EC-5788-0D41-B0BB-B6B02E134E03}"/>
              </a:ext>
            </a:extLst>
          </p:cNvPr>
          <p:cNvSpPr/>
          <p:nvPr/>
        </p:nvSpPr>
        <p:spPr bwMode="auto">
          <a:xfrm>
            <a:off x="0" y="1504060"/>
            <a:ext cx="9144000" cy="145278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1" name="Rectangle 10">
            <a:extLst>
              <a:ext uri="{FF2B5EF4-FFF2-40B4-BE49-F238E27FC236}">
                <a16:creationId xmlns:a16="http://schemas.microsoft.com/office/drawing/2014/main" id="{E7A29BFE-0DA9-794F-9692-55DC5BA91C0F}"/>
              </a:ext>
            </a:extLst>
          </p:cNvPr>
          <p:cNvSpPr/>
          <p:nvPr/>
        </p:nvSpPr>
        <p:spPr bwMode="auto">
          <a:xfrm>
            <a:off x="4435266" y="1"/>
            <a:ext cx="4708733" cy="3332858"/>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0" name="Rectangle 9">
            <a:extLst>
              <a:ext uri="{FF2B5EF4-FFF2-40B4-BE49-F238E27FC236}">
                <a16:creationId xmlns:a16="http://schemas.microsoft.com/office/drawing/2014/main" id="{0413A1CB-45D3-BC42-9523-B5E5AB178007}"/>
              </a:ext>
            </a:extLst>
          </p:cNvPr>
          <p:cNvSpPr/>
          <p:nvPr/>
        </p:nvSpPr>
        <p:spPr bwMode="auto">
          <a:xfrm>
            <a:off x="5657316" y="0"/>
            <a:ext cx="3486684" cy="57150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09BCAE89-C41F-4341-868F-44A87BEC6435}"/>
              </a:ext>
            </a:extLst>
          </p:cNvPr>
          <p:cNvSpPr>
            <a:spLocks noChangeArrowheads="1"/>
          </p:cNvSpPr>
          <p:nvPr/>
        </p:nvSpPr>
        <p:spPr bwMode="auto">
          <a:xfrm>
            <a:off x="324395" y="130119"/>
            <a:ext cx="457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#8</a:t>
            </a:r>
            <a:br>
              <a:rPr lang="en-US" altLang="en-US" dirty="0">
                <a:latin typeface="Calibri" panose="020F0502020204030204" pitchFamily="34" charset="0"/>
              </a:rPr>
            </a:br>
            <a:r>
              <a:rPr lang="en-US" altLang="en-US" dirty="0">
                <a:latin typeface="Calibri" panose="020F0502020204030204" pitchFamily="34" charset="0"/>
              </a:rPr>
              <a:t>Happy Healthcare Problem</a:t>
            </a:r>
            <a:endParaRPr lang="en-US" altLang="en-US" dirty="0"/>
          </a:p>
        </p:txBody>
      </p:sp>
      <p:graphicFrame>
        <p:nvGraphicFramePr>
          <p:cNvPr id="5" name="Content Placeholder 3">
            <a:extLst>
              <a:ext uri="{FF2B5EF4-FFF2-40B4-BE49-F238E27FC236}">
                <a16:creationId xmlns:a16="http://schemas.microsoft.com/office/drawing/2014/main" id="{1E58CFA0-B7E5-F44E-A0AF-1080558538A1}"/>
              </a:ext>
            </a:extLst>
          </p:cNvPr>
          <p:cNvGraphicFramePr>
            <a:graphicFrameLocks noGrp="1"/>
          </p:cNvGraphicFramePr>
          <p:nvPr>
            <p:ph idx="1"/>
            <p:extLst>
              <p:ext uri="{D42A27DB-BD31-4B8C-83A1-F6EECF244321}">
                <p14:modId xmlns:p14="http://schemas.microsoft.com/office/powerpoint/2010/main" val="3204678036"/>
              </p:ext>
            </p:extLst>
          </p:nvPr>
        </p:nvGraphicFramePr>
        <p:xfrm>
          <a:off x="4681801" y="318023"/>
          <a:ext cx="4462199" cy="2919000"/>
        </p:xfrm>
        <a:graphic>
          <a:graphicData uri="http://schemas.openxmlformats.org/drawingml/2006/table">
            <a:tbl>
              <a:tblPr/>
              <a:tblGrid>
                <a:gridCol w="1672167">
                  <a:extLst>
                    <a:ext uri="{9D8B030D-6E8A-4147-A177-3AD203B41FA5}">
                      <a16:colId xmlns:a16="http://schemas.microsoft.com/office/drawing/2014/main" val="3294279795"/>
                    </a:ext>
                  </a:extLst>
                </a:gridCol>
                <a:gridCol w="783167">
                  <a:extLst>
                    <a:ext uri="{9D8B030D-6E8A-4147-A177-3AD203B41FA5}">
                      <a16:colId xmlns:a16="http://schemas.microsoft.com/office/drawing/2014/main" val="1428956082"/>
                    </a:ext>
                  </a:extLst>
                </a:gridCol>
                <a:gridCol w="973667">
                  <a:extLst>
                    <a:ext uri="{9D8B030D-6E8A-4147-A177-3AD203B41FA5}">
                      <a16:colId xmlns:a16="http://schemas.microsoft.com/office/drawing/2014/main" val="1480098289"/>
                    </a:ext>
                  </a:extLst>
                </a:gridCol>
                <a:gridCol w="1033198">
                  <a:extLst>
                    <a:ext uri="{9D8B030D-6E8A-4147-A177-3AD203B41FA5}">
                      <a16:colId xmlns:a16="http://schemas.microsoft.com/office/drawing/2014/main" val="1628476177"/>
                    </a:ext>
                  </a:extLst>
                </a:gridCol>
              </a:tblGrid>
              <a:tr h="2345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Private Health</a:t>
                      </a: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Happy Healthcare</a:t>
                      </a: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Community Health</a:t>
                      </a: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680236608"/>
                  </a:ext>
                </a:extLst>
              </a:tr>
              <a:tr h="2345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rPr>
                        <a:t>($MM)</a:t>
                      </a: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601963226"/>
                  </a:ext>
                </a:extLst>
              </a:tr>
              <a:tr h="2345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Balance Sheet</a:t>
                      </a: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946043981"/>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Assets</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160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300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380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3727538305"/>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Long-Term Debt</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100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508738958"/>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Net Worth</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80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120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175</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436646490"/>
                  </a:ext>
                </a:extLst>
              </a:tr>
              <a:tr h="2345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Income Statement</a:t>
                      </a: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065425030"/>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Revenues</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350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420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850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677972944"/>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EBITDA</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45</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55</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130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401161607"/>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Net Income</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20.0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75.0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405332877"/>
                  </a:ext>
                </a:extLst>
              </a:tr>
              <a:tr h="2345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Market Data</a:t>
                      </a: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020417158"/>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Earnings per Share ($/share)</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3.00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0.67</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2.14</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790064326"/>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Price-Earnings Ratio (times)</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n/a</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21.0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14.5</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294295409"/>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Shares Outstanding (m)</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35</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968496973"/>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Number of Members</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500,000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600,000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1,100,000</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3300490333"/>
                  </a:ext>
                </a:extLst>
              </a:tr>
              <a:tr h="15875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423811199"/>
                  </a:ext>
                </a:extLst>
              </a:tr>
            </a:tbl>
          </a:graphicData>
        </a:graphic>
      </p:graphicFrame>
      <p:graphicFrame>
        <p:nvGraphicFramePr>
          <p:cNvPr id="6" name="Content Placeholder 3">
            <a:extLst>
              <a:ext uri="{FF2B5EF4-FFF2-40B4-BE49-F238E27FC236}">
                <a16:creationId xmlns:a16="http://schemas.microsoft.com/office/drawing/2014/main" id="{81EB4868-452B-AE44-8D2E-80D09C40BD7E}"/>
              </a:ext>
            </a:extLst>
          </p:cNvPr>
          <p:cNvGraphicFramePr>
            <a:graphicFrameLocks/>
          </p:cNvGraphicFramePr>
          <p:nvPr/>
        </p:nvGraphicFramePr>
        <p:xfrm>
          <a:off x="108960" y="3440846"/>
          <a:ext cx="5251980" cy="1910293"/>
        </p:xfrm>
        <a:graphic>
          <a:graphicData uri="http://schemas.openxmlformats.org/drawingml/2006/table">
            <a:tbl>
              <a:tblPr/>
              <a:tblGrid>
                <a:gridCol w="1607343">
                  <a:extLst>
                    <a:ext uri="{9D8B030D-6E8A-4147-A177-3AD203B41FA5}">
                      <a16:colId xmlns:a16="http://schemas.microsoft.com/office/drawing/2014/main" val="2018440931"/>
                    </a:ext>
                  </a:extLst>
                </a:gridCol>
                <a:gridCol w="751417">
                  <a:extLst>
                    <a:ext uri="{9D8B030D-6E8A-4147-A177-3AD203B41FA5}">
                      <a16:colId xmlns:a16="http://schemas.microsoft.com/office/drawing/2014/main" val="3031138450"/>
                    </a:ext>
                  </a:extLst>
                </a:gridCol>
                <a:gridCol w="935303">
                  <a:extLst>
                    <a:ext uri="{9D8B030D-6E8A-4147-A177-3AD203B41FA5}">
                      <a16:colId xmlns:a16="http://schemas.microsoft.com/office/drawing/2014/main" val="1478428738"/>
                    </a:ext>
                  </a:extLst>
                </a:gridCol>
                <a:gridCol w="993510">
                  <a:extLst>
                    <a:ext uri="{9D8B030D-6E8A-4147-A177-3AD203B41FA5}">
                      <a16:colId xmlns:a16="http://schemas.microsoft.com/office/drawing/2014/main" val="2382073222"/>
                    </a:ext>
                  </a:extLst>
                </a:gridCol>
                <a:gridCol w="964407">
                  <a:extLst>
                    <a:ext uri="{9D8B030D-6E8A-4147-A177-3AD203B41FA5}">
                      <a16:colId xmlns:a16="http://schemas.microsoft.com/office/drawing/2014/main" val="2395412583"/>
                    </a:ext>
                  </a:extLst>
                </a:gridCol>
              </a:tblGrid>
              <a:tr h="386292">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Happy Healthcare</a:t>
                      </a:r>
                      <a:endParaRPr kumimoji="0" lang="en-US" altLang="en-US" sz="9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Community Health</a:t>
                      </a:r>
                      <a:endParaRPr kumimoji="0" lang="en-US" altLang="en-US" sz="9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Average</a:t>
                      </a:r>
                      <a:endParaRPr kumimoji="0" lang="en-US" altLang="en-US" sz="9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Private Health Implied Value ($M)</a:t>
                      </a:r>
                      <a:endParaRPr kumimoji="0" lang="en-US" altLang="en-US" sz="9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3086662841"/>
                  </a:ext>
                </a:extLst>
              </a:tr>
              <a:tr h="238125">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400812357"/>
                  </a:ext>
                </a:extLst>
              </a:tr>
              <a:tr h="193146">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Price-Earnings Ratio</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21.0</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14.5</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17.8</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533</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291732198"/>
                  </a:ext>
                </a:extLst>
              </a:tr>
              <a:tr h="193146">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Market Value/EBITDA</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9.49</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8.35</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8.92</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397</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277964067"/>
                  </a:ext>
                </a:extLst>
              </a:tr>
              <a:tr h="193146">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Market Value/Sales</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1.24</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1.28</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1.26</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436</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585807911"/>
                  </a:ext>
                </a:extLst>
              </a:tr>
              <a:tr h="320146">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Market Value/Book Value of Equity</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3.52</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6.21</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4.86</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389</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3998602938"/>
                  </a:ext>
                </a:extLst>
              </a:tr>
              <a:tr h="193146">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Market Value/Member</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870</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987</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929</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459</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689767227"/>
                  </a:ext>
                </a:extLst>
              </a:tr>
              <a:tr h="193146">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9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5953" marR="5953" marT="595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3970453337"/>
                  </a:ext>
                </a:extLst>
              </a:tr>
            </a:tbl>
          </a:graphicData>
        </a:graphic>
      </p:graphicFrame>
      <p:sp>
        <p:nvSpPr>
          <p:cNvPr id="7" name="Rectangle 3">
            <a:extLst>
              <a:ext uri="{FF2B5EF4-FFF2-40B4-BE49-F238E27FC236}">
                <a16:creationId xmlns:a16="http://schemas.microsoft.com/office/drawing/2014/main" id="{5263C630-C1B5-B240-9FE6-2B6B711F5BD1}"/>
              </a:ext>
            </a:extLst>
          </p:cNvPr>
          <p:cNvSpPr>
            <a:spLocks noChangeArrowheads="1"/>
          </p:cNvSpPr>
          <p:nvPr/>
        </p:nvSpPr>
        <p:spPr bwMode="auto">
          <a:xfrm>
            <a:off x="108960" y="1648920"/>
            <a:ext cx="3864836" cy="106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729" tIns="38365" rIns="76729" bIns="38365">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600" b="1" dirty="0"/>
              <a:t>Use of Public Market Comparables to Value Private Companies</a:t>
            </a:r>
          </a:p>
          <a:p>
            <a:endParaRPr lang="en-US" altLang="en-US" sz="1600" b="1" dirty="0"/>
          </a:p>
          <a:p>
            <a:r>
              <a:rPr lang="en-US" altLang="en-US" sz="1600" b="1" dirty="0"/>
              <a:t>Use Discount for Liquidity  -  20 to 25 %</a:t>
            </a:r>
          </a:p>
        </p:txBody>
      </p:sp>
      <p:sp>
        <p:nvSpPr>
          <p:cNvPr id="9" name="Rectangle 3">
            <a:extLst>
              <a:ext uri="{FF2B5EF4-FFF2-40B4-BE49-F238E27FC236}">
                <a16:creationId xmlns:a16="http://schemas.microsoft.com/office/drawing/2014/main" id="{5CE63C23-69FA-5D44-94A5-F51B9AED0B81}"/>
              </a:ext>
            </a:extLst>
          </p:cNvPr>
          <p:cNvSpPr>
            <a:spLocks noChangeArrowheads="1"/>
          </p:cNvSpPr>
          <p:nvPr/>
        </p:nvSpPr>
        <p:spPr bwMode="auto">
          <a:xfrm>
            <a:off x="5739025" y="3496879"/>
            <a:ext cx="3961030" cy="198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729" tIns="38365" rIns="76729" bIns="38365">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000" b="1" dirty="0"/>
              <a:t>Public Firms</a:t>
            </a:r>
          </a:p>
          <a:p>
            <a:endParaRPr lang="en-US" altLang="en-US" sz="1000" b="1" dirty="0"/>
          </a:p>
          <a:p>
            <a:r>
              <a:rPr lang="en-US" altLang="en-US" sz="1000" b="1" dirty="0"/>
              <a:t>	</a:t>
            </a:r>
            <a:r>
              <a:rPr lang="en-US" altLang="en-US" sz="800" b="1" dirty="0"/>
              <a:t>Price/Earnings Ratio</a:t>
            </a:r>
          </a:p>
          <a:p>
            <a:r>
              <a:rPr lang="en-US" altLang="en-US" sz="800" b="1" dirty="0"/>
              <a:t>	Price/EBIT as an alternative</a:t>
            </a:r>
          </a:p>
          <a:p>
            <a:r>
              <a:rPr lang="en-US" altLang="en-US" sz="800" b="1" dirty="0"/>
              <a:t>	Market Value of Equity/Sales</a:t>
            </a:r>
          </a:p>
          <a:p>
            <a:r>
              <a:rPr lang="en-US" altLang="en-US" sz="800" b="1" dirty="0"/>
              <a:t>	Market Value of Equity/Book Value of Equity</a:t>
            </a:r>
          </a:p>
          <a:p>
            <a:endParaRPr lang="en-US" altLang="en-US" sz="1000" b="1" dirty="0"/>
          </a:p>
          <a:p>
            <a:r>
              <a:rPr lang="en-US" altLang="en-US" sz="1000" b="1" dirty="0"/>
              <a:t>Private Firms</a:t>
            </a:r>
          </a:p>
          <a:p>
            <a:endParaRPr lang="en-US" altLang="en-US" sz="1000" b="1" dirty="0"/>
          </a:p>
          <a:p>
            <a:r>
              <a:rPr lang="en-US" altLang="en-US" sz="1000" b="1" dirty="0"/>
              <a:t>	</a:t>
            </a:r>
            <a:r>
              <a:rPr lang="en-US" altLang="en-US" sz="800" b="1" dirty="0"/>
              <a:t>Internet --   Number of Subscribers</a:t>
            </a:r>
          </a:p>
          <a:p>
            <a:r>
              <a:rPr lang="en-US" altLang="en-US" sz="800" b="1" dirty="0"/>
              <a:t>	Biotechnology -- Number of Patents</a:t>
            </a:r>
          </a:p>
          <a:p>
            <a:endParaRPr lang="en-US" altLang="en-US" sz="1000" b="1" dirty="0"/>
          </a:p>
          <a:p>
            <a:r>
              <a:rPr lang="en-US" altLang="en-US" sz="1000" b="1" dirty="0"/>
              <a:t>Industry Specific Multiples</a:t>
            </a:r>
          </a:p>
        </p:txBody>
      </p:sp>
    </p:spTree>
    <p:extLst>
      <p:ext uri="{BB962C8B-B14F-4D97-AF65-F5344CB8AC3E}">
        <p14:creationId xmlns:p14="http://schemas.microsoft.com/office/powerpoint/2010/main" val="2106085087"/>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81EB4868-452B-AE44-8D2E-80D09C40BD7E}"/>
              </a:ext>
            </a:extLst>
          </p:cNvPr>
          <p:cNvGraphicFramePr>
            <a:graphicFrameLocks/>
          </p:cNvGraphicFramePr>
          <p:nvPr>
            <p:extLst>
              <p:ext uri="{D42A27DB-BD31-4B8C-83A1-F6EECF244321}">
                <p14:modId xmlns:p14="http://schemas.microsoft.com/office/powerpoint/2010/main" val="423564481"/>
              </p:ext>
            </p:extLst>
          </p:nvPr>
        </p:nvGraphicFramePr>
        <p:xfrm>
          <a:off x="581116" y="1512605"/>
          <a:ext cx="8246690" cy="3567866"/>
        </p:xfrm>
        <a:graphic>
          <a:graphicData uri="http://schemas.openxmlformats.org/drawingml/2006/table">
            <a:tbl>
              <a:tblPr/>
              <a:tblGrid>
                <a:gridCol w="2449698">
                  <a:extLst>
                    <a:ext uri="{9D8B030D-6E8A-4147-A177-3AD203B41FA5}">
                      <a16:colId xmlns:a16="http://schemas.microsoft.com/office/drawing/2014/main" val="2018440931"/>
                    </a:ext>
                  </a:extLst>
                </a:gridCol>
                <a:gridCol w="1681943">
                  <a:extLst>
                    <a:ext uri="{9D8B030D-6E8A-4147-A177-3AD203B41FA5}">
                      <a16:colId xmlns:a16="http://schemas.microsoft.com/office/drawing/2014/main" val="3031138450"/>
                    </a:ext>
                  </a:extLst>
                </a:gridCol>
                <a:gridCol w="2048702">
                  <a:extLst>
                    <a:ext uri="{9D8B030D-6E8A-4147-A177-3AD203B41FA5}">
                      <a16:colId xmlns:a16="http://schemas.microsoft.com/office/drawing/2014/main" val="1478428738"/>
                    </a:ext>
                  </a:extLst>
                </a:gridCol>
                <a:gridCol w="377281">
                  <a:extLst>
                    <a:ext uri="{9D8B030D-6E8A-4147-A177-3AD203B41FA5}">
                      <a16:colId xmlns:a16="http://schemas.microsoft.com/office/drawing/2014/main" val="2382073222"/>
                    </a:ext>
                  </a:extLst>
                </a:gridCol>
                <a:gridCol w="1689066">
                  <a:extLst>
                    <a:ext uri="{9D8B030D-6E8A-4147-A177-3AD203B41FA5}">
                      <a16:colId xmlns:a16="http://schemas.microsoft.com/office/drawing/2014/main" val="2395412583"/>
                    </a:ext>
                  </a:extLst>
                </a:gridCol>
              </a:tblGrid>
              <a:tr h="644742">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Happy Healthcare</a:t>
                      </a:r>
                      <a:endParaRPr kumimoji="0" lang="en-US" altLang="en-US" sz="12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Community Health</a:t>
                      </a:r>
                      <a:endParaRPr kumimoji="0" lang="en-US" altLang="en-US" sz="12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5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3086662841"/>
                  </a:ext>
                </a:extLst>
              </a:tr>
              <a:tr h="397443">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500" b="1"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400812357"/>
                  </a:ext>
                </a:extLst>
              </a:tr>
              <a:tr h="322372">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Market Value = EPS * P/E* Number of shares</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.67*21*30=420m</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2.14*14.5*35=1,086</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291732198"/>
                  </a:ext>
                </a:extLst>
              </a:tr>
              <a:tr h="322372">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Enterprise  Value = Market Value + Long term debt</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420 +100= 520 m</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1,086+0=1,086</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277964067"/>
                  </a:ext>
                </a:extLst>
              </a:tr>
              <a:tr h="322372">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Enterprise Value/Sales</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520/420=1.24</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1,086/850=1.28</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585807911"/>
                  </a:ext>
                </a:extLst>
              </a:tr>
              <a:tr h="534341">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Enterprise Value/EBITDA</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520/55= 9.49</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1086/130=8.35</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3998602938"/>
                  </a:ext>
                </a:extLst>
              </a:tr>
              <a:tr h="608382">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Enterprise  Value/Member</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520,000,000/600,000</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=870</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1,086,000,000/1,100,000</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=987</a:t>
                      </a:r>
                      <a:endParaRPr kumimoji="0" lang="en-US" altLang="en-US" sz="12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2689767227"/>
                  </a:ext>
                </a:extLst>
              </a:tr>
              <a:tr h="322372">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endParaRPr kumimoji="0" lang="en-US" altLang="en-US" sz="5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3349" marR="3349" marT="334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3970453337"/>
                  </a:ext>
                </a:extLst>
              </a:tr>
            </a:tbl>
          </a:graphicData>
        </a:graphic>
      </p:graphicFrame>
      <p:sp>
        <p:nvSpPr>
          <p:cNvPr id="4" name="Rectangle 3">
            <a:extLst>
              <a:ext uri="{FF2B5EF4-FFF2-40B4-BE49-F238E27FC236}">
                <a16:creationId xmlns:a16="http://schemas.microsoft.com/office/drawing/2014/main" id="{01D65D9C-635D-A544-815F-BB1B7A28582F}"/>
              </a:ext>
            </a:extLst>
          </p:cNvPr>
          <p:cNvSpPr>
            <a:spLocks noChangeArrowheads="1"/>
          </p:cNvSpPr>
          <p:nvPr/>
        </p:nvSpPr>
        <p:spPr bwMode="auto">
          <a:xfrm>
            <a:off x="324395" y="130119"/>
            <a:ext cx="67087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#8</a:t>
            </a:r>
            <a:br>
              <a:rPr lang="en-US" altLang="en-US" dirty="0">
                <a:latin typeface="Calibri" panose="020F0502020204030204" pitchFamily="34" charset="0"/>
              </a:rPr>
            </a:br>
            <a:r>
              <a:rPr lang="en-US" altLang="en-US" dirty="0">
                <a:latin typeface="Calibri" panose="020F0502020204030204" pitchFamily="34" charset="0"/>
              </a:rPr>
              <a:t>Computation Details for Happy Healthcare Valuation</a:t>
            </a:r>
            <a:endParaRPr lang="en-US" altLang="en-US" dirty="0"/>
          </a:p>
        </p:txBody>
      </p:sp>
    </p:spTree>
    <p:extLst>
      <p:ext uri="{BB962C8B-B14F-4D97-AF65-F5344CB8AC3E}">
        <p14:creationId xmlns:p14="http://schemas.microsoft.com/office/powerpoint/2010/main" val="3441978557"/>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CEB6B6-82CE-204F-A6F8-A74F40BE0EF2}"/>
              </a:ext>
            </a:extLst>
          </p:cNvPr>
          <p:cNvSpPr/>
          <p:nvPr/>
        </p:nvSpPr>
        <p:spPr bwMode="auto">
          <a:xfrm>
            <a:off x="-179462" y="2008199"/>
            <a:ext cx="9144000" cy="246973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nvGrpSpPr>
          <p:cNvPr id="3" name="Group 2">
            <a:extLst>
              <a:ext uri="{FF2B5EF4-FFF2-40B4-BE49-F238E27FC236}">
                <a16:creationId xmlns:a16="http://schemas.microsoft.com/office/drawing/2014/main" id="{8DA045F3-B659-6449-8F2D-FBE34208C574}"/>
              </a:ext>
            </a:extLst>
          </p:cNvPr>
          <p:cNvGrpSpPr/>
          <p:nvPr/>
        </p:nvGrpSpPr>
        <p:grpSpPr>
          <a:xfrm>
            <a:off x="194184" y="1195080"/>
            <a:ext cx="5148651" cy="2425073"/>
            <a:chOff x="102550" y="1810484"/>
            <a:chExt cx="5148651" cy="2316501"/>
          </a:xfrm>
        </p:grpSpPr>
        <p:sp>
          <p:nvSpPr>
            <p:cNvPr id="2" name="Rectangle 1">
              <a:extLst>
                <a:ext uri="{FF2B5EF4-FFF2-40B4-BE49-F238E27FC236}">
                  <a16:creationId xmlns:a16="http://schemas.microsoft.com/office/drawing/2014/main" id="{3E4AA41B-B98D-844C-A78D-686CE48C58E2}"/>
                </a:ext>
              </a:extLst>
            </p:cNvPr>
            <p:cNvSpPr/>
            <p:nvPr/>
          </p:nvSpPr>
          <p:spPr bwMode="auto">
            <a:xfrm>
              <a:off x="102550" y="1810484"/>
              <a:ext cx="4793845" cy="2231676"/>
            </a:xfrm>
            <a:prstGeom prst="rect">
              <a:avLst/>
            </a:prstGeom>
            <a:solidFill>
              <a:srgbClr val="F3BDB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9394" name="Rectangle 3">
              <a:extLst>
                <a:ext uri="{FF2B5EF4-FFF2-40B4-BE49-F238E27FC236}">
                  <a16:creationId xmlns:a16="http://schemas.microsoft.com/office/drawing/2014/main" id="{7F077A46-3859-E141-B07E-B2E7D7A6D602}"/>
                </a:ext>
              </a:extLst>
            </p:cNvPr>
            <p:cNvSpPr>
              <a:spLocks noChangeArrowheads="1"/>
            </p:cNvSpPr>
            <p:nvPr/>
          </p:nvSpPr>
          <p:spPr bwMode="auto">
            <a:xfrm>
              <a:off x="324395" y="1810484"/>
              <a:ext cx="4926806" cy="231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600" b="1" dirty="0"/>
                <a:t>CF</a:t>
              </a:r>
              <a:r>
                <a:rPr lang="en-US" altLang="en-US" sz="1600" b="1" baseline="-25000" dirty="0"/>
                <a:t>t</a:t>
              </a:r>
              <a:r>
                <a:rPr lang="en-US" altLang="en-US" sz="1600" b="1" dirty="0"/>
                <a:t>  = EBIT</a:t>
              </a:r>
              <a:r>
                <a:rPr lang="en-US" altLang="en-US" sz="1600" b="1" baseline="-25000" dirty="0"/>
                <a:t>t</a:t>
              </a:r>
              <a:r>
                <a:rPr lang="en-US" altLang="en-US" sz="1600" b="1" dirty="0"/>
                <a:t> * (1-T) +Depr.</a:t>
              </a:r>
              <a:r>
                <a:rPr lang="en-US" altLang="en-US" sz="1600" b="1" baseline="-25000" dirty="0"/>
                <a:t>t</a:t>
              </a:r>
              <a:r>
                <a:rPr lang="en-US" altLang="en-US" sz="1600" b="1" dirty="0"/>
                <a:t> - CAPEX</a:t>
              </a:r>
              <a:r>
                <a:rPr lang="en-US" altLang="en-US" sz="1600" b="1" baseline="-25000" dirty="0"/>
                <a:t>t</a:t>
              </a:r>
              <a:r>
                <a:rPr lang="en-US" altLang="en-US" sz="1600" b="1" dirty="0"/>
                <a:t> - </a:t>
              </a:r>
              <a:r>
                <a:rPr lang="en-US" altLang="en-US" sz="1600" b="1" dirty="0">
                  <a:latin typeface="Symbol" pitchFamily="2" charset="2"/>
                </a:rPr>
                <a:t>D</a:t>
              </a:r>
              <a:r>
                <a:rPr lang="en-US" altLang="en-US" sz="1600" b="1" dirty="0"/>
                <a:t>NWC</a:t>
              </a:r>
              <a:r>
                <a:rPr lang="en-US" altLang="en-US" sz="1600" b="1" baseline="-25000" dirty="0"/>
                <a:t>t</a:t>
              </a:r>
              <a:r>
                <a:rPr lang="en-US" altLang="en-US" sz="1600" b="1" dirty="0"/>
                <a:t> </a:t>
              </a:r>
            </a:p>
            <a:p>
              <a:endParaRPr lang="en-US" altLang="en-US" sz="1600" b="1" dirty="0"/>
            </a:p>
            <a:p>
              <a:r>
                <a:rPr lang="en-US" altLang="en-US" sz="1600" b="1" dirty="0"/>
                <a:t>CF = Cash Flow</a:t>
              </a:r>
            </a:p>
            <a:p>
              <a:r>
                <a:rPr lang="en-US" altLang="en-US" sz="1600" b="1" dirty="0"/>
                <a:t>EBIT = Earnings Before Interest and Taxes</a:t>
              </a:r>
            </a:p>
            <a:p>
              <a:r>
                <a:rPr lang="en-US" altLang="en-US" sz="1600" b="1" dirty="0"/>
                <a:t>T = Corporate Tax Rate</a:t>
              </a:r>
            </a:p>
            <a:p>
              <a:r>
                <a:rPr lang="en-US" altLang="en-US" sz="1600" b="1" dirty="0"/>
                <a:t>DEPR = Depreciation</a:t>
              </a:r>
            </a:p>
            <a:p>
              <a:r>
                <a:rPr lang="en-US" altLang="en-US" sz="1600" b="1" dirty="0"/>
                <a:t>CAPEX= Capital Expenditures</a:t>
              </a:r>
            </a:p>
            <a:p>
              <a:r>
                <a:rPr lang="en-US" altLang="en-US" sz="1600" b="1" dirty="0">
                  <a:latin typeface="Symbol" pitchFamily="2" charset="2"/>
                </a:rPr>
                <a:t>D</a:t>
              </a:r>
              <a:r>
                <a:rPr lang="en-US" altLang="en-US" sz="1600" b="1" dirty="0"/>
                <a:t>NWC = Increase in Net Working Capital</a:t>
              </a:r>
            </a:p>
            <a:p>
              <a:endParaRPr lang="en-US" altLang="en-US" sz="1800" b="1" dirty="0"/>
            </a:p>
          </p:txBody>
        </p:sp>
      </p:grpSp>
      <p:sp>
        <p:nvSpPr>
          <p:cNvPr id="4" name="Rectangle 3">
            <a:extLst>
              <a:ext uri="{FF2B5EF4-FFF2-40B4-BE49-F238E27FC236}">
                <a16:creationId xmlns:a16="http://schemas.microsoft.com/office/drawing/2014/main" id="{9C39F9D8-7E11-EC4C-9A49-57FDDB118FE9}"/>
              </a:ext>
            </a:extLst>
          </p:cNvPr>
          <p:cNvSpPr>
            <a:spLocks noChangeArrowheads="1"/>
          </p:cNvSpPr>
          <p:nvPr/>
        </p:nvSpPr>
        <p:spPr bwMode="auto">
          <a:xfrm>
            <a:off x="324395" y="130119"/>
            <a:ext cx="457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#8</a:t>
            </a:r>
            <a:br>
              <a:rPr lang="en-US" altLang="en-US" dirty="0">
                <a:latin typeface="Calibri" panose="020F0502020204030204" pitchFamily="34" charset="0"/>
              </a:rPr>
            </a:br>
            <a:r>
              <a:rPr lang="en-US" altLang="en-US" dirty="0">
                <a:latin typeface="Calibri" panose="020F0502020204030204" pitchFamily="34" charset="0"/>
              </a:rPr>
              <a:t>Valuation: NPV Method</a:t>
            </a:r>
            <a:endParaRPr lang="en-US" altLang="en-US" dirty="0"/>
          </a:p>
        </p:txBody>
      </p:sp>
      <p:grpSp>
        <p:nvGrpSpPr>
          <p:cNvPr id="7" name="Group 6">
            <a:extLst>
              <a:ext uri="{FF2B5EF4-FFF2-40B4-BE49-F238E27FC236}">
                <a16:creationId xmlns:a16="http://schemas.microsoft.com/office/drawing/2014/main" id="{448CBA68-582B-B44C-8108-07050AB66E4E}"/>
              </a:ext>
            </a:extLst>
          </p:cNvPr>
          <p:cNvGrpSpPr/>
          <p:nvPr/>
        </p:nvGrpSpPr>
        <p:grpSpPr>
          <a:xfrm>
            <a:off x="5342835" y="1523786"/>
            <a:ext cx="4572000" cy="1767662"/>
            <a:chOff x="5327767" y="3754239"/>
            <a:chExt cx="4572000" cy="1767662"/>
          </a:xfrm>
        </p:grpSpPr>
        <p:sp>
          <p:nvSpPr>
            <p:cNvPr id="6" name="Rectangle 5">
              <a:extLst>
                <a:ext uri="{FF2B5EF4-FFF2-40B4-BE49-F238E27FC236}">
                  <a16:creationId xmlns:a16="http://schemas.microsoft.com/office/drawing/2014/main" id="{0E7A7818-A99A-3E4F-86BE-9B0082965850}"/>
                </a:ext>
              </a:extLst>
            </p:cNvPr>
            <p:cNvSpPr/>
            <p:nvPr/>
          </p:nvSpPr>
          <p:spPr bwMode="auto">
            <a:xfrm>
              <a:off x="5776957" y="3754239"/>
              <a:ext cx="3033756" cy="1767662"/>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4E9F224F-7431-EC40-8CEF-9712035C6EB3}"/>
                </a:ext>
              </a:extLst>
            </p:cNvPr>
            <p:cNvSpPr/>
            <p:nvPr/>
          </p:nvSpPr>
          <p:spPr>
            <a:xfrm>
              <a:off x="5327767" y="3778559"/>
              <a:ext cx="4572000" cy="1631216"/>
            </a:xfrm>
            <a:prstGeom prst="rect">
              <a:avLst/>
            </a:prstGeom>
          </p:spPr>
          <p:txBody>
            <a:bodyPr>
              <a:spAutoFit/>
            </a:bodyPr>
            <a:lstStyle/>
            <a:p>
              <a:r>
                <a:rPr lang="en-US" altLang="en-US" b="1" dirty="0"/>
                <a:t>                 </a:t>
              </a:r>
              <a:r>
                <a:rPr lang="en-US" altLang="en-US" sz="1800" b="1" dirty="0">
                  <a:solidFill>
                    <a:schemeClr val="bg1"/>
                  </a:solidFill>
                </a:rPr>
                <a:t>Terminal Value</a:t>
              </a:r>
            </a:p>
            <a:p>
              <a:endParaRPr lang="en-US" altLang="en-US" b="1" dirty="0">
                <a:solidFill>
                  <a:schemeClr val="bg1"/>
                </a:solidFill>
              </a:endParaRPr>
            </a:p>
            <a:p>
              <a:r>
                <a:rPr lang="en-US" altLang="en-US" b="1" dirty="0">
                  <a:solidFill>
                    <a:schemeClr val="bg1"/>
                  </a:solidFill>
                </a:rPr>
                <a:t>	</a:t>
              </a:r>
              <a:r>
                <a:rPr lang="en-US" altLang="en-US" sz="1600" b="1" dirty="0">
                  <a:solidFill>
                    <a:schemeClr val="bg1"/>
                  </a:solidFill>
                </a:rPr>
                <a:t>                CF</a:t>
              </a:r>
              <a:r>
                <a:rPr lang="en-US" altLang="en-US" sz="1600" b="1" baseline="-25000" dirty="0">
                  <a:solidFill>
                    <a:schemeClr val="bg1"/>
                  </a:solidFill>
                </a:rPr>
                <a:t>T</a:t>
              </a:r>
              <a:r>
                <a:rPr lang="en-US" altLang="en-US" sz="1600" b="1" dirty="0">
                  <a:solidFill>
                    <a:schemeClr val="bg1"/>
                  </a:solidFill>
                </a:rPr>
                <a:t>  * (1+g)</a:t>
              </a:r>
            </a:p>
            <a:p>
              <a:r>
                <a:rPr lang="en-US" altLang="en-US" sz="1600" b="1" dirty="0">
                  <a:solidFill>
                    <a:schemeClr val="bg1"/>
                  </a:solidFill>
                </a:rPr>
                <a:t>             TV</a:t>
              </a:r>
              <a:r>
                <a:rPr lang="en-US" altLang="en-US" sz="1600" b="1" baseline="-25000" dirty="0">
                  <a:solidFill>
                    <a:schemeClr val="bg1"/>
                  </a:solidFill>
                </a:rPr>
                <a:t>T</a:t>
              </a:r>
              <a:r>
                <a:rPr lang="en-US" altLang="en-US" sz="1600" b="1" dirty="0">
                  <a:solidFill>
                    <a:schemeClr val="bg1"/>
                  </a:solidFill>
                </a:rPr>
                <a:t>  =      ---------------------</a:t>
              </a:r>
            </a:p>
            <a:p>
              <a:r>
                <a:rPr lang="en-US" altLang="en-US" b="1" dirty="0">
                  <a:solidFill>
                    <a:schemeClr val="bg1"/>
                  </a:solidFill>
                </a:rPr>
                <a:t>	</a:t>
              </a:r>
              <a:r>
                <a:rPr lang="en-US" altLang="en-US" sz="1600" b="1" dirty="0">
                  <a:solidFill>
                    <a:schemeClr val="bg1"/>
                  </a:solidFill>
                </a:rPr>
                <a:t>                      r -  g</a:t>
              </a:r>
            </a:p>
          </p:txBody>
        </p:sp>
      </p:grpSp>
      <p:grpSp>
        <p:nvGrpSpPr>
          <p:cNvPr id="10" name="Group 9">
            <a:extLst>
              <a:ext uri="{FF2B5EF4-FFF2-40B4-BE49-F238E27FC236}">
                <a16:creationId xmlns:a16="http://schemas.microsoft.com/office/drawing/2014/main" id="{3A546954-CC6E-704D-8DD4-8F673AE5D818}"/>
              </a:ext>
            </a:extLst>
          </p:cNvPr>
          <p:cNvGrpSpPr/>
          <p:nvPr/>
        </p:nvGrpSpPr>
        <p:grpSpPr>
          <a:xfrm>
            <a:off x="194184" y="4114625"/>
            <a:ext cx="7857579" cy="1162878"/>
            <a:chOff x="194183" y="4076344"/>
            <a:chExt cx="7857579" cy="1162878"/>
          </a:xfrm>
        </p:grpSpPr>
        <p:sp>
          <p:nvSpPr>
            <p:cNvPr id="9" name="Rectangle 8">
              <a:extLst>
                <a:ext uri="{FF2B5EF4-FFF2-40B4-BE49-F238E27FC236}">
                  <a16:creationId xmlns:a16="http://schemas.microsoft.com/office/drawing/2014/main" id="{D0E566FF-7ECD-BC48-AF69-F92FC505CA26}"/>
                </a:ext>
              </a:extLst>
            </p:cNvPr>
            <p:cNvSpPr/>
            <p:nvPr/>
          </p:nvSpPr>
          <p:spPr bwMode="auto">
            <a:xfrm>
              <a:off x="194183" y="4076344"/>
              <a:ext cx="4793845" cy="1162878"/>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8" name="Rectangle 7">
              <a:extLst>
                <a:ext uri="{FF2B5EF4-FFF2-40B4-BE49-F238E27FC236}">
                  <a16:creationId xmlns:a16="http://schemas.microsoft.com/office/drawing/2014/main" id="{A7A04C99-75D3-7547-906C-C0811C958EFF}"/>
                </a:ext>
              </a:extLst>
            </p:cNvPr>
            <p:cNvSpPr/>
            <p:nvPr/>
          </p:nvSpPr>
          <p:spPr>
            <a:xfrm>
              <a:off x="416029" y="4268237"/>
              <a:ext cx="7635733" cy="882293"/>
            </a:xfrm>
            <a:prstGeom prst="rect">
              <a:avLst/>
            </a:prstGeom>
          </p:spPr>
          <p:txBody>
            <a:bodyPr wrap="square">
              <a:spAutoFit/>
            </a:bodyPr>
            <a:lstStyle/>
            <a:p>
              <a:r>
                <a:rPr lang="en-US" altLang="en-US" sz="1400" b="1" dirty="0"/>
                <a:t>                 </a:t>
              </a:r>
              <a:r>
                <a:rPr lang="en-US" altLang="en-US" sz="1400" b="1" dirty="0">
                  <a:solidFill>
                    <a:schemeClr val="bg1"/>
                  </a:solidFill>
                </a:rPr>
                <a:t>CF</a:t>
              </a:r>
              <a:r>
                <a:rPr lang="en-US" altLang="en-US" sz="1400" b="1" baseline="-25000" dirty="0">
                  <a:solidFill>
                    <a:schemeClr val="bg1"/>
                  </a:solidFill>
                </a:rPr>
                <a:t>1       </a:t>
              </a:r>
              <a:r>
                <a:rPr lang="en-US" altLang="en-US" sz="1400" b="1" dirty="0">
                  <a:solidFill>
                    <a:schemeClr val="bg1"/>
                  </a:solidFill>
                </a:rPr>
                <a:t>CF</a:t>
              </a:r>
              <a:r>
                <a:rPr lang="en-US" altLang="en-US" sz="1400" b="1" baseline="-25000" dirty="0">
                  <a:solidFill>
                    <a:schemeClr val="bg1"/>
                  </a:solidFill>
                </a:rPr>
                <a:t>2</a:t>
              </a:r>
              <a:r>
                <a:rPr lang="en-US" altLang="en-US" sz="1400" b="1" dirty="0">
                  <a:solidFill>
                    <a:schemeClr val="bg1"/>
                  </a:solidFill>
                </a:rPr>
                <a:t>	CF</a:t>
              </a:r>
              <a:r>
                <a:rPr lang="en-US" altLang="en-US" sz="1400" b="1" baseline="-25000" dirty="0">
                  <a:solidFill>
                    <a:schemeClr val="bg1"/>
                  </a:solidFill>
                </a:rPr>
                <a:t>3</a:t>
              </a:r>
              <a:r>
                <a:rPr lang="en-US" altLang="en-US" sz="1400" b="1" dirty="0">
                  <a:solidFill>
                    <a:schemeClr val="bg1"/>
                  </a:solidFill>
                </a:rPr>
                <a:t>	 CF</a:t>
              </a:r>
              <a:r>
                <a:rPr lang="en-US" altLang="en-US" sz="1400" b="1" baseline="-25000" dirty="0">
                  <a:solidFill>
                    <a:schemeClr val="bg1"/>
                  </a:solidFill>
                </a:rPr>
                <a:t>T</a:t>
              </a:r>
              <a:r>
                <a:rPr lang="en-US" altLang="en-US" sz="1400" b="1" dirty="0">
                  <a:solidFill>
                    <a:schemeClr val="bg1"/>
                  </a:solidFill>
                </a:rPr>
                <a:t> + TV</a:t>
              </a:r>
              <a:r>
                <a:rPr lang="en-US" altLang="en-US" sz="1400" b="1" baseline="-25000" dirty="0">
                  <a:solidFill>
                    <a:schemeClr val="bg1"/>
                  </a:solidFill>
                </a:rPr>
                <a:t>T</a:t>
              </a:r>
              <a:endParaRPr lang="en-US" altLang="en-US" sz="1400" b="1" dirty="0">
                <a:solidFill>
                  <a:schemeClr val="bg1"/>
                </a:solidFill>
              </a:endParaRPr>
            </a:p>
            <a:p>
              <a:r>
                <a:rPr lang="en-US" altLang="en-US" sz="1400" b="1" dirty="0">
                  <a:solidFill>
                    <a:schemeClr val="bg1"/>
                  </a:solidFill>
                </a:rPr>
                <a:t>NPV =      ----  +  ----   +	-----  + …… +-----------</a:t>
              </a:r>
            </a:p>
            <a:p>
              <a:r>
                <a:rPr lang="en-US" altLang="en-US" sz="1400" b="1" dirty="0">
                  <a:solidFill>
                    <a:schemeClr val="bg1"/>
                  </a:solidFill>
                </a:rPr>
                <a:t>                 1+r.   (1+r)</a:t>
              </a:r>
              <a:r>
                <a:rPr lang="en-US" altLang="en-US" sz="1400" b="1" baseline="30000" dirty="0">
                  <a:solidFill>
                    <a:schemeClr val="bg1"/>
                  </a:solidFill>
                </a:rPr>
                <a:t>2.   </a:t>
              </a:r>
              <a:r>
                <a:rPr lang="en-US" altLang="en-US" sz="1400" b="1" dirty="0">
                  <a:solidFill>
                    <a:schemeClr val="bg1"/>
                  </a:solidFill>
                </a:rPr>
                <a:t>(1+r)</a:t>
              </a:r>
              <a:r>
                <a:rPr lang="en-US" altLang="en-US" sz="1400" b="1" baseline="30000" dirty="0">
                  <a:solidFill>
                    <a:schemeClr val="bg1"/>
                  </a:solidFill>
                </a:rPr>
                <a:t>3.                         </a:t>
              </a:r>
              <a:r>
                <a:rPr lang="en-US" altLang="en-US" sz="1400" b="1" dirty="0">
                  <a:solidFill>
                    <a:schemeClr val="bg1"/>
                  </a:solidFill>
                </a:rPr>
                <a:t>(1+r)</a:t>
              </a:r>
              <a:r>
                <a:rPr lang="en-US" altLang="en-US" sz="1400" b="1" baseline="30000" dirty="0">
                  <a:solidFill>
                    <a:schemeClr val="bg1"/>
                  </a:solidFill>
                </a:rPr>
                <a:t>T</a:t>
              </a:r>
            </a:p>
            <a:p>
              <a:endParaRPr lang="en-US" altLang="en-US" sz="1400" b="1" baseline="30000" dirty="0"/>
            </a:p>
          </p:txBody>
        </p:sp>
      </p:grpSp>
      <p:sp>
        <p:nvSpPr>
          <p:cNvPr id="11" name="Down Arrow 10">
            <a:extLst>
              <a:ext uri="{FF2B5EF4-FFF2-40B4-BE49-F238E27FC236}">
                <a16:creationId xmlns:a16="http://schemas.microsoft.com/office/drawing/2014/main" id="{2D6A51F5-649A-1141-AC72-C18D36014A36}"/>
              </a:ext>
            </a:extLst>
          </p:cNvPr>
          <p:cNvSpPr/>
          <p:nvPr/>
        </p:nvSpPr>
        <p:spPr bwMode="auto">
          <a:xfrm>
            <a:off x="4392538" y="3179322"/>
            <a:ext cx="256374" cy="1247399"/>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2" name="Right Arrow 11">
            <a:extLst>
              <a:ext uri="{FF2B5EF4-FFF2-40B4-BE49-F238E27FC236}">
                <a16:creationId xmlns:a16="http://schemas.microsoft.com/office/drawing/2014/main" id="{861F10C8-EBA5-7A47-AC1A-D53095557105}"/>
              </a:ext>
            </a:extLst>
          </p:cNvPr>
          <p:cNvSpPr/>
          <p:nvPr/>
        </p:nvSpPr>
        <p:spPr bwMode="auto">
          <a:xfrm rot="19038608">
            <a:off x="4389280" y="3630032"/>
            <a:ext cx="2432792" cy="278126"/>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4" name="TextBox 13">
            <a:extLst>
              <a:ext uri="{FF2B5EF4-FFF2-40B4-BE49-F238E27FC236}">
                <a16:creationId xmlns:a16="http://schemas.microsoft.com/office/drawing/2014/main" id="{F5474898-18E4-6B44-8893-70EC88D279A6}"/>
              </a:ext>
            </a:extLst>
          </p:cNvPr>
          <p:cNvSpPr txBox="1"/>
          <p:nvPr/>
        </p:nvSpPr>
        <p:spPr>
          <a:xfrm>
            <a:off x="6102973" y="3402218"/>
            <a:ext cx="2425729" cy="738664"/>
          </a:xfrm>
          <a:prstGeom prst="rect">
            <a:avLst/>
          </a:prstGeom>
          <a:noFill/>
        </p:spPr>
        <p:txBody>
          <a:bodyPr wrap="square" rtlCol="0">
            <a:spAutoFit/>
          </a:bodyPr>
          <a:lstStyle/>
          <a:p>
            <a:r>
              <a:rPr lang="en-US" sz="1400" dirty="0"/>
              <a:t>Typically assume that the    WC is zero year over year and that capex = depreciation</a:t>
            </a:r>
          </a:p>
        </p:txBody>
      </p:sp>
      <p:sp>
        <p:nvSpPr>
          <p:cNvPr id="15" name="Triangle 14">
            <a:extLst>
              <a:ext uri="{FF2B5EF4-FFF2-40B4-BE49-F238E27FC236}">
                <a16:creationId xmlns:a16="http://schemas.microsoft.com/office/drawing/2014/main" id="{AA196A78-2952-B44B-B313-C289504BD59B}"/>
              </a:ext>
            </a:extLst>
          </p:cNvPr>
          <p:cNvSpPr/>
          <p:nvPr/>
        </p:nvSpPr>
        <p:spPr bwMode="auto">
          <a:xfrm>
            <a:off x="8048120" y="3506949"/>
            <a:ext cx="113114" cy="104752"/>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Tree>
    <p:extLst>
      <p:ext uri="{BB962C8B-B14F-4D97-AF65-F5344CB8AC3E}">
        <p14:creationId xmlns:p14="http://schemas.microsoft.com/office/powerpoint/2010/main" val="3558992293"/>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F82324-480D-3C4F-8353-9F68CA5A83B1}"/>
              </a:ext>
            </a:extLst>
          </p:cNvPr>
          <p:cNvSpPr/>
          <p:nvPr/>
        </p:nvSpPr>
        <p:spPr bwMode="auto">
          <a:xfrm>
            <a:off x="1803163" y="623843"/>
            <a:ext cx="5751319" cy="5091157"/>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pic>
        <p:nvPicPr>
          <p:cNvPr id="4" name="Content Placeholder 3" descr="Screen Shot 2017-10-22 at 4.23.07 PM.png"/>
          <p:cNvPicPr>
            <a:picLocks noGrp="1" noChangeAspect="1"/>
          </p:cNvPicPr>
          <p:nvPr>
            <p:ph idx="1"/>
          </p:nvPr>
        </p:nvPicPr>
        <p:blipFill>
          <a:blip r:embed="rId2">
            <a:extLst>
              <a:ext uri="{28A0092B-C50C-407E-A947-70E740481C1C}">
                <a14:useLocalDpi xmlns:a14="http://schemas.microsoft.com/office/drawing/2010/main" val="0"/>
              </a:ext>
            </a:extLst>
          </a:blip>
          <a:srcRect l="-31854" r="-31854"/>
          <a:stretch>
            <a:fillRect/>
          </a:stretch>
        </p:blipFill>
        <p:spPr>
          <a:xfrm>
            <a:off x="222191" y="947211"/>
            <a:ext cx="8921809" cy="4693013"/>
          </a:xfrm>
        </p:spPr>
      </p:pic>
      <p:sp>
        <p:nvSpPr>
          <p:cNvPr id="6" name="Rectangle 5">
            <a:extLst>
              <a:ext uri="{FF2B5EF4-FFF2-40B4-BE49-F238E27FC236}">
                <a16:creationId xmlns:a16="http://schemas.microsoft.com/office/drawing/2014/main" id="{724E14D5-6F8A-9E44-9101-BF0D8D928C01}"/>
              </a:ext>
            </a:extLst>
          </p:cNvPr>
          <p:cNvSpPr>
            <a:spLocks noChangeArrowheads="1"/>
          </p:cNvSpPr>
          <p:nvPr/>
        </p:nvSpPr>
        <p:spPr bwMode="auto">
          <a:xfrm>
            <a:off x="160234" y="-48456"/>
            <a:ext cx="457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#8</a:t>
            </a:r>
            <a:br>
              <a:rPr lang="en-US" altLang="en-US" dirty="0">
                <a:latin typeface="Calibri" panose="020F0502020204030204" pitchFamily="34" charset="0"/>
              </a:rPr>
            </a:br>
            <a:r>
              <a:rPr lang="en-US" altLang="en-US" dirty="0">
                <a:latin typeface="Calibri" panose="020F0502020204030204" pitchFamily="34" charset="0"/>
              </a:rPr>
              <a:t>Sample NPV Valuation Problem</a:t>
            </a:r>
            <a:endParaRPr lang="en-US" altLang="en-US" dirty="0"/>
          </a:p>
        </p:txBody>
      </p:sp>
    </p:spTree>
    <p:extLst>
      <p:ext uri="{BB962C8B-B14F-4D97-AF65-F5344CB8AC3E}">
        <p14:creationId xmlns:p14="http://schemas.microsoft.com/office/powerpoint/2010/main" val="3500354420"/>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3E3C35-F682-674C-B2FD-0FFEBF05B9DC}"/>
              </a:ext>
            </a:extLst>
          </p:cNvPr>
          <p:cNvSpPr/>
          <p:nvPr/>
        </p:nvSpPr>
        <p:spPr bwMode="auto">
          <a:xfrm>
            <a:off x="290557" y="3374758"/>
            <a:ext cx="8678254" cy="234024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6" name="Rectangle 5">
            <a:extLst>
              <a:ext uri="{FF2B5EF4-FFF2-40B4-BE49-F238E27FC236}">
                <a16:creationId xmlns:a16="http://schemas.microsoft.com/office/drawing/2014/main" id="{ADB734E7-858C-AB47-8CFC-BBDF1A3B99AA}"/>
              </a:ext>
            </a:extLst>
          </p:cNvPr>
          <p:cNvSpPr/>
          <p:nvPr/>
        </p:nvSpPr>
        <p:spPr bwMode="auto">
          <a:xfrm>
            <a:off x="290557" y="1112615"/>
            <a:ext cx="8678254" cy="216897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094E07FF-2F2E-F743-87F2-26EC14C0EFE5}"/>
              </a:ext>
            </a:extLst>
          </p:cNvPr>
          <p:cNvSpPr/>
          <p:nvPr/>
        </p:nvSpPr>
        <p:spPr bwMode="auto">
          <a:xfrm>
            <a:off x="2879933" y="2290273"/>
            <a:ext cx="2572284" cy="828942"/>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8" name="Rectangle 7">
            <a:extLst>
              <a:ext uri="{FF2B5EF4-FFF2-40B4-BE49-F238E27FC236}">
                <a16:creationId xmlns:a16="http://schemas.microsoft.com/office/drawing/2014/main" id="{530EAC48-F09C-7E41-8D7C-08994F301BD2}"/>
              </a:ext>
            </a:extLst>
          </p:cNvPr>
          <p:cNvSpPr/>
          <p:nvPr/>
        </p:nvSpPr>
        <p:spPr bwMode="auto">
          <a:xfrm>
            <a:off x="2555193" y="5059110"/>
            <a:ext cx="3546504" cy="65589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3" name="Content Placeholder 2">
            <a:extLst>
              <a:ext uri="{FF2B5EF4-FFF2-40B4-BE49-F238E27FC236}">
                <a16:creationId xmlns:a16="http://schemas.microsoft.com/office/drawing/2014/main" id="{EE5848DB-B2DB-D542-944F-BAF48B8BD5A4}"/>
              </a:ext>
            </a:extLst>
          </p:cNvPr>
          <p:cNvSpPr>
            <a:spLocks noGrp="1"/>
          </p:cNvSpPr>
          <p:nvPr>
            <p:ph idx="1"/>
          </p:nvPr>
        </p:nvSpPr>
        <p:spPr>
          <a:xfrm>
            <a:off x="495656" y="1112615"/>
            <a:ext cx="8473155" cy="3429000"/>
          </a:xfrm>
        </p:spPr>
        <p:txBody>
          <a:bodyPr/>
          <a:lstStyle/>
          <a:p>
            <a:pPr marL="0" indent="0">
              <a:buNone/>
            </a:pPr>
            <a:r>
              <a:rPr lang="en-US" sz="1400" dirty="0"/>
              <a:t>A </a:t>
            </a:r>
            <a:r>
              <a:rPr lang="en-US" sz="1400" b="1" dirty="0"/>
              <a:t>perpetuity</a:t>
            </a:r>
            <a:r>
              <a:rPr lang="en-US" sz="1400" dirty="0"/>
              <a:t> is a constant stream of cash flows without end.   Present Value of perpetuity =  Constant cash flows  / Discount rate</a:t>
            </a:r>
          </a:p>
          <a:p>
            <a:pPr marL="0" indent="0">
              <a:buNone/>
            </a:pPr>
            <a:endParaRPr lang="en-US" sz="1400" b="1" dirty="0"/>
          </a:p>
          <a:p>
            <a:pPr marL="0" indent="0">
              <a:buNone/>
            </a:pPr>
            <a:r>
              <a:rPr lang="en-US" sz="1400" b="1" dirty="0"/>
              <a:t>Example</a:t>
            </a:r>
            <a:r>
              <a:rPr lang="en-US" sz="1400" dirty="0"/>
              <a:t> : Consider a perpetuity paying $100 per year. If the relevant discount rate is 8 percent, what is the value of the perpetuity today?</a:t>
            </a:r>
          </a:p>
          <a:p>
            <a:pPr marL="0" indent="0">
              <a:buNone/>
            </a:pPr>
            <a:r>
              <a:rPr lang="en-US" sz="1400" dirty="0"/>
              <a:t>	</a:t>
            </a:r>
          </a:p>
          <a:p>
            <a:pPr marL="0" indent="0">
              <a:buNone/>
            </a:pPr>
            <a:r>
              <a:rPr lang="en-US" sz="1400" dirty="0"/>
              <a:t>			PV  = 100/.08  = $1,250</a:t>
            </a:r>
          </a:p>
          <a:p>
            <a:pPr marL="0" indent="0">
              <a:buNone/>
            </a:pPr>
            <a:r>
              <a:rPr lang="en-US" sz="1400" dirty="0"/>
              <a:t> </a:t>
            </a:r>
          </a:p>
          <a:p>
            <a:pPr marL="0" indent="0">
              <a:buNone/>
            </a:pPr>
            <a:endParaRPr lang="en-US" sz="1400" dirty="0"/>
          </a:p>
          <a:p>
            <a:pPr marL="0" indent="0">
              <a:buNone/>
            </a:pPr>
            <a:endParaRPr lang="en-US" sz="1400" dirty="0"/>
          </a:p>
          <a:p>
            <a:pPr marL="0" indent="0">
              <a:buNone/>
            </a:pPr>
            <a:r>
              <a:rPr lang="en-US" sz="1400" dirty="0"/>
              <a:t>A </a:t>
            </a:r>
            <a:r>
              <a:rPr lang="en-US" sz="1400" b="1" dirty="0"/>
              <a:t>growing perpetuity</a:t>
            </a:r>
            <a:r>
              <a:rPr lang="en-US" sz="1400" dirty="0"/>
              <a:t> is where the cash flows are increasing at a constant rate “g.” Present Value of growing perpetuity =  Cash flow next year  / (Discount rate –g)  = Cash flow this year * (1+g)  / (Discount rate –g).  Note that the previous case is a special case of growing perpetuity with g =0 ]</a:t>
            </a:r>
          </a:p>
          <a:p>
            <a:pPr marL="0" indent="0">
              <a:buNone/>
            </a:pPr>
            <a:r>
              <a:rPr lang="en-US" sz="1400" dirty="0"/>
              <a:t> </a:t>
            </a:r>
          </a:p>
          <a:p>
            <a:pPr marL="0" indent="0">
              <a:buNone/>
            </a:pPr>
            <a:r>
              <a:rPr lang="en-US" sz="1400" b="1" dirty="0"/>
              <a:t>Example</a:t>
            </a:r>
            <a:r>
              <a:rPr lang="en-US" sz="1400" dirty="0"/>
              <a:t>: Popovich Corporation recently paid $3.00 dividend. The dividends are expected to raise 6 percent a year forever. The applicable discount rate is 11 percent. What is the price of the stock today?</a:t>
            </a:r>
          </a:p>
          <a:p>
            <a:pPr marL="0" indent="0">
              <a:buNone/>
            </a:pPr>
            <a:r>
              <a:rPr lang="en-US" sz="1400" dirty="0"/>
              <a:t> </a:t>
            </a:r>
          </a:p>
          <a:p>
            <a:pPr marL="0" indent="0">
              <a:buNone/>
            </a:pPr>
            <a:r>
              <a:rPr lang="en-US" sz="1400" dirty="0"/>
              <a:t>		        Price today   = 3 * (1.06)/ (.11-.06) = $  63.60</a:t>
            </a:r>
          </a:p>
          <a:p>
            <a:endParaRPr lang="en-US" dirty="0"/>
          </a:p>
        </p:txBody>
      </p:sp>
      <p:sp>
        <p:nvSpPr>
          <p:cNvPr id="4" name="Rectangle 3">
            <a:extLst>
              <a:ext uri="{FF2B5EF4-FFF2-40B4-BE49-F238E27FC236}">
                <a16:creationId xmlns:a16="http://schemas.microsoft.com/office/drawing/2014/main" id="{F29B39D2-09E0-744C-8F22-BFE9692F1E06}"/>
              </a:ext>
            </a:extLst>
          </p:cNvPr>
          <p:cNvSpPr>
            <a:spLocks noChangeArrowheads="1"/>
          </p:cNvSpPr>
          <p:nvPr/>
        </p:nvSpPr>
        <p:spPr bwMode="auto">
          <a:xfrm>
            <a:off x="160234" y="3779"/>
            <a:ext cx="457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#8</a:t>
            </a:r>
            <a:br>
              <a:rPr lang="en-US" altLang="en-US" dirty="0">
                <a:latin typeface="Calibri" panose="020F0502020204030204" pitchFamily="34" charset="0"/>
              </a:rPr>
            </a:br>
            <a:r>
              <a:rPr lang="en-US" altLang="en-US" dirty="0">
                <a:latin typeface="Calibri" panose="020F0502020204030204" pitchFamily="34" charset="0"/>
              </a:rPr>
              <a:t>The Perpetuity Formula</a:t>
            </a:r>
            <a:endParaRPr lang="en-US" altLang="en-US" dirty="0"/>
          </a:p>
        </p:txBody>
      </p:sp>
    </p:spTree>
    <p:extLst>
      <p:ext uri="{BB962C8B-B14F-4D97-AF65-F5344CB8AC3E}">
        <p14:creationId xmlns:p14="http://schemas.microsoft.com/office/powerpoint/2010/main" val="3312162840"/>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4E2C23-BE35-084A-941A-A0312CEED3A9}"/>
              </a:ext>
            </a:extLst>
          </p:cNvPr>
          <p:cNvSpPr/>
          <p:nvPr/>
        </p:nvSpPr>
        <p:spPr bwMode="auto">
          <a:xfrm>
            <a:off x="1" y="2153540"/>
            <a:ext cx="9144000" cy="146061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Rectangle 2">
            <a:extLst>
              <a:ext uri="{FF2B5EF4-FFF2-40B4-BE49-F238E27FC236}">
                <a16:creationId xmlns:a16="http://schemas.microsoft.com/office/drawing/2014/main" id="{3042386C-7FEE-7D4B-A2AA-C916902E2A21}"/>
              </a:ext>
            </a:extLst>
          </p:cNvPr>
          <p:cNvSpPr>
            <a:spLocks noChangeArrowheads="1"/>
          </p:cNvSpPr>
          <p:nvPr/>
        </p:nvSpPr>
        <p:spPr bwMode="auto">
          <a:xfrm>
            <a:off x="324395" y="130119"/>
            <a:ext cx="457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#8</a:t>
            </a:r>
            <a:br>
              <a:rPr lang="en-US" altLang="en-US" dirty="0">
                <a:latin typeface="Calibri" panose="020F0502020204030204" pitchFamily="34" charset="0"/>
              </a:rPr>
            </a:br>
            <a:r>
              <a:rPr lang="en-US" altLang="en-US" dirty="0">
                <a:latin typeface="Calibri" panose="020F0502020204030204" pitchFamily="34" charset="0"/>
              </a:rPr>
              <a:t>Valuation: NPV Method Recap</a:t>
            </a:r>
          </a:p>
          <a:p>
            <a:r>
              <a:rPr lang="en-US" altLang="en-US" dirty="0">
                <a:latin typeface="Calibri" panose="020F0502020204030204" pitchFamily="34" charset="0"/>
              </a:rPr>
              <a:t>Question from the Forum</a:t>
            </a:r>
            <a:endParaRPr lang="en-US" altLang="en-US" dirty="0"/>
          </a:p>
        </p:txBody>
      </p:sp>
      <p:pic>
        <p:nvPicPr>
          <p:cNvPr id="5" name="Picture 4">
            <a:extLst>
              <a:ext uri="{FF2B5EF4-FFF2-40B4-BE49-F238E27FC236}">
                <a16:creationId xmlns:a16="http://schemas.microsoft.com/office/drawing/2014/main" id="{53333FDF-E2BD-CA43-A606-81D270DE51C4}"/>
              </a:ext>
            </a:extLst>
          </p:cNvPr>
          <p:cNvPicPr>
            <a:picLocks noChangeAspect="1"/>
          </p:cNvPicPr>
          <p:nvPr/>
        </p:nvPicPr>
        <p:blipFill>
          <a:blip r:embed="rId2"/>
          <a:stretch>
            <a:fillRect/>
          </a:stretch>
        </p:blipFill>
        <p:spPr>
          <a:xfrm>
            <a:off x="3727456" y="982766"/>
            <a:ext cx="5239033" cy="3655464"/>
          </a:xfrm>
          <a:prstGeom prst="rect">
            <a:avLst/>
          </a:prstGeom>
        </p:spPr>
      </p:pic>
      <p:sp>
        <p:nvSpPr>
          <p:cNvPr id="6" name="TextBox 5">
            <a:extLst>
              <a:ext uri="{FF2B5EF4-FFF2-40B4-BE49-F238E27FC236}">
                <a16:creationId xmlns:a16="http://schemas.microsoft.com/office/drawing/2014/main" id="{35B87168-462A-F24F-858C-C18FBFC5D6B0}"/>
              </a:ext>
            </a:extLst>
          </p:cNvPr>
          <p:cNvSpPr txBox="1"/>
          <p:nvPr/>
        </p:nvSpPr>
        <p:spPr>
          <a:xfrm>
            <a:off x="434247" y="2352270"/>
            <a:ext cx="2838792" cy="1015663"/>
          </a:xfrm>
          <a:prstGeom prst="rect">
            <a:avLst/>
          </a:prstGeom>
          <a:noFill/>
        </p:spPr>
        <p:txBody>
          <a:bodyPr wrap="square" rtlCol="0">
            <a:spAutoFit/>
          </a:bodyPr>
          <a:lstStyle/>
          <a:p>
            <a:r>
              <a:rPr lang="en-US" dirty="0"/>
              <a:t>Can You Explain How the Tax Carry Forward Affects FCF? </a:t>
            </a:r>
          </a:p>
        </p:txBody>
      </p:sp>
    </p:spTree>
    <p:extLst>
      <p:ext uri="{BB962C8B-B14F-4D97-AF65-F5344CB8AC3E}">
        <p14:creationId xmlns:p14="http://schemas.microsoft.com/office/powerpoint/2010/main" val="2301040795"/>
      </p:ext>
    </p:extLst>
  </p:cSld>
  <p:clrMapOvr>
    <a:masterClrMapping/>
  </p:clrMapOvr>
  <p:transition>
    <p:checke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10884</TotalTime>
  <Words>833</Words>
  <Application>Microsoft Macintosh PowerPoint</Application>
  <PresentationFormat>On-screen Show (16:10)</PresentationFormat>
  <Paragraphs>351</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Symbol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Fundamentals for Analytics Video Conference Call #8 Valuation: VC Method </vt:lpstr>
      <vt:lpstr>Business Fundamentals for Analytics Video Conference Call #8 Valuation: VC Method -- Questions from the Forum </vt:lpstr>
      <vt:lpstr>Business Fundamentals for Analytics Video Conference Call #8  Sample VC Method Problem: Sig Fleming</vt:lpstr>
      <vt:lpstr>Business Fundamentals for Analytics Video Conference Call #8  Sample VC Method Problem: Sig Flemming</vt:lpstr>
      <vt:lpstr>Business Fundamentals for Analytics Video Conference Call #10 Valuation: VC Method – Common Questions from Previous</vt:lpstr>
      <vt:lpstr>Business Fundamentals for Analytics Video Conference Call #8 Valuation: Comparison of Valuation Methods   </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DuPree College of Management</dc:creator>
  <cp:lastModifiedBy>Sharifi, Hadi</cp:lastModifiedBy>
  <cp:revision>670</cp:revision>
  <cp:lastPrinted>2015-09-17T18:12:22Z</cp:lastPrinted>
  <dcterms:created xsi:type="dcterms:W3CDTF">2011-01-27T20:51:54Z</dcterms:created>
  <dcterms:modified xsi:type="dcterms:W3CDTF">2019-07-04T14:30:21Z</dcterms:modified>
</cp:coreProperties>
</file>