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478" r:id="rId2"/>
    <p:sldId id="460" r:id="rId3"/>
    <p:sldId id="608" r:id="rId4"/>
    <p:sldId id="609" r:id="rId5"/>
    <p:sldId id="461" r:id="rId6"/>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userDrawn="1">
          <p15:clr>
            <a:srgbClr val="A4A3A4"/>
          </p15:clr>
        </p15:guide>
        <p15:guide id="2" pos="1632" userDrawn="1">
          <p15:clr>
            <a:srgbClr val="A4A3A4"/>
          </p15:clr>
        </p15:guide>
        <p15:guide id="3" pos="5759" userDrawn="1">
          <p15:clr>
            <a:srgbClr val="A4A3A4"/>
          </p15:clr>
        </p15:guide>
        <p15:guide id="4" orient="horz" pos="3592" userDrawn="1">
          <p15:clr>
            <a:srgbClr val="A4A3A4"/>
          </p15:clr>
        </p15:guide>
        <p15:guide id="5" pos="4860" userDrawn="1">
          <p15:clr>
            <a:srgbClr val="A4A3A4"/>
          </p15:clr>
        </p15:guide>
        <p15:guide id="6" pos="44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00B0F0"/>
    <a:srgbClr val="FFFF00"/>
    <a:srgbClr val="00CC99"/>
    <a:srgbClr val="003366"/>
    <a:srgbClr val="9FD2EE"/>
    <a:srgbClr val="A3CC2F"/>
    <a:srgbClr val="F3BDB6"/>
    <a:srgbClr val="A6B325"/>
    <a:srgbClr val="9CB225"/>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67"/>
    <p:restoredTop sz="81537" autoAdjust="0"/>
  </p:normalViewPr>
  <p:slideViewPr>
    <p:cSldViewPr snapToGrid="0" showGuides="1">
      <p:cViewPr varScale="1">
        <p:scale>
          <a:sx n="93" d="100"/>
          <a:sy n="93" d="100"/>
        </p:scale>
        <p:origin x="1096" y="192"/>
      </p:cViewPr>
      <p:guideLst>
        <p:guide orient="horz" pos="3599"/>
        <p:guide pos="1632"/>
        <p:guide pos="5759"/>
        <p:guide orient="horz" pos="3592"/>
        <p:guide pos="4860"/>
        <p:guide pos="4492"/>
      </p:guideLst>
    </p:cSldViewPr>
  </p:slideViewPr>
  <p:outlineViewPr>
    <p:cViewPr>
      <p:scale>
        <a:sx n="33" d="100"/>
        <a:sy n="33" d="100"/>
      </p:scale>
      <p:origin x="0" y="-19584"/>
    </p:cViewPr>
  </p:outlineViewPr>
  <p:notesTextViewPr>
    <p:cViewPr>
      <p:scale>
        <a:sx n="100" d="100"/>
        <a:sy n="100" d="100"/>
      </p:scale>
      <p:origin x="0" y="0"/>
    </p:cViewPr>
  </p:notesTextViewPr>
  <p:sorterViewPr>
    <p:cViewPr>
      <p:scale>
        <a:sx n="135" d="100"/>
        <a:sy n="135"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1"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1"/>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5"/>
            <a:ext cx="4040188" cy="53313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279265"/>
            <a:ext cx="4041775" cy="533135"/>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5"/>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2000"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1" y="1651000"/>
            <a:ext cx="5105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196" algn="ctr" rtl="0" fontAlgn="base">
        <a:spcBef>
          <a:spcPct val="0"/>
        </a:spcBef>
        <a:spcAft>
          <a:spcPct val="0"/>
        </a:spcAft>
        <a:defRPr sz="2800">
          <a:solidFill>
            <a:schemeClr val="tx2"/>
          </a:solidFill>
          <a:latin typeface="Times New Roman" pitchFamily="-108" charset="0"/>
        </a:defRPr>
      </a:lvl6pPr>
      <a:lvl7pPr marL="914391" algn="ctr" rtl="0" fontAlgn="base">
        <a:spcBef>
          <a:spcPct val="0"/>
        </a:spcBef>
        <a:spcAft>
          <a:spcPct val="0"/>
        </a:spcAft>
        <a:defRPr sz="2800">
          <a:solidFill>
            <a:schemeClr val="tx2"/>
          </a:solidFill>
          <a:latin typeface="Times New Roman" pitchFamily="-108" charset="0"/>
        </a:defRPr>
      </a:lvl7pPr>
      <a:lvl8pPr marL="1371587" algn="ctr" rtl="0" fontAlgn="base">
        <a:spcBef>
          <a:spcPct val="0"/>
        </a:spcBef>
        <a:spcAft>
          <a:spcPct val="0"/>
        </a:spcAft>
        <a:defRPr sz="2800">
          <a:solidFill>
            <a:schemeClr val="tx2"/>
          </a:solidFill>
          <a:latin typeface="Times New Roman" pitchFamily="-108" charset="0"/>
        </a:defRPr>
      </a:lvl8pPr>
      <a:lvl9pPr marL="1828782" algn="ctr" rtl="0" fontAlgn="base">
        <a:spcBef>
          <a:spcPct val="0"/>
        </a:spcBef>
        <a:spcAft>
          <a:spcPct val="0"/>
        </a:spcAft>
        <a:defRPr sz="2800">
          <a:solidFill>
            <a:schemeClr val="tx2"/>
          </a:solidFill>
          <a:latin typeface="Times New Roman" pitchFamily="-108" charset="0"/>
        </a:defRPr>
      </a:lvl9pPr>
    </p:titleStyle>
    <p:bodyStyle>
      <a:lvl1pPr marL="342896" indent="-342896"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43" indent="-285747"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391"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587"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782"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575" indent="-228597"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770" indent="-228597"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8966" indent="-228597"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161" indent="-228597"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July 23 Final Exam Review</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440470" y="3683337"/>
              <a:ext cx="3375062" cy="707886"/>
            </a:xfrm>
            <a:prstGeom prst="rect">
              <a:avLst/>
            </a:prstGeom>
            <a:noFill/>
          </p:spPr>
          <p:txBody>
            <a:bodyPr wrap="square" rtlCol="0">
              <a:spAutoFit/>
            </a:bodyPr>
            <a:lstStyle/>
            <a:p>
              <a:r>
                <a:rPr lang="en-US" dirty="0"/>
                <a:t>Alan Flury</a:t>
              </a:r>
            </a:p>
            <a:p>
              <a:r>
                <a:rPr lang="en-US" dirty="0"/>
                <a:t>Scheller College of Business</a:t>
              </a:r>
            </a:p>
          </p:txBody>
        </p:sp>
      </p:grpSp>
    </p:spTree>
    <p:extLst>
      <p:ext uri="{BB962C8B-B14F-4D97-AF65-F5344CB8AC3E}">
        <p14:creationId xmlns:p14="http://schemas.microsoft.com/office/powerpoint/2010/main" val="724127299"/>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363262"/>
            <a:ext cx="8418443" cy="3165614"/>
          </a:xfrm>
        </p:spPr>
        <p:txBody>
          <a:bodyPr/>
          <a:lstStyle/>
          <a:p>
            <a:r>
              <a:rPr lang="en-US" sz="1800" dirty="0">
                <a:latin typeface="+mj-lt"/>
              </a:rPr>
              <a:t>Topics: Entrepreneurial Finance and Business Strategy</a:t>
            </a:r>
          </a:p>
          <a:p>
            <a:endParaRPr lang="en-US" sz="1800" dirty="0">
              <a:latin typeface="+mj-lt"/>
            </a:endParaRPr>
          </a:p>
          <a:p>
            <a:r>
              <a:rPr lang="en-US" sz="1800" dirty="0">
                <a:latin typeface="+mj-lt"/>
              </a:rPr>
              <a:t>Opens Thursday July 25 at 8:30pm eastern daylight time and Closes on Friday August 2 at 11:59pm eastern. Time Allowed to complete the exam: 2 hours and 30 minutes. Exam answers can be reviewed for 2 days starting August 3 at 8am.</a:t>
            </a:r>
          </a:p>
          <a:p>
            <a:endParaRPr lang="en-US" sz="1800" dirty="0">
              <a:latin typeface="+mj-lt"/>
            </a:endParaRPr>
          </a:p>
          <a:p>
            <a:r>
              <a:rPr lang="en-US" sz="1800" dirty="0">
                <a:latin typeface="+mj-lt"/>
              </a:rPr>
              <a:t>45 Questions (34 on Business Strategy (2 points each); 4 Entrepreneurial Finance theory questions (2 points each), 4 three  point Entrepreneurial Finance problems; 2 five point Entrepreneurial Finance problems; and 1 seven three point Entrepreneurial Finance problem). Maximum point earned will be 105 exam. Counts 40% of the course grade.</a:t>
            </a:r>
          </a:p>
          <a:p>
            <a:pPr marL="0" indent="0">
              <a:buNone/>
            </a:pPr>
            <a:endParaRPr lang="en-US" sz="1400" dirty="0">
              <a:latin typeface="+mj-lt"/>
            </a:endParaRPr>
          </a:p>
        </p:txBody>
      </p:sp>
      <p:sp>
        <p:nvSpPr>
          <p:cNvPr id="6" name="Title 1">
            <a:extLst>
              <a:ext uri="{FF2B5EF4-FFF2-40B4-BE49-F238E27FC236}">
                <a16:creationId xmlns:a16="http://schemas.microsoft.com/office/drawing/2014/main" id="{54F5F4D9-3745-4643-80E7-2046806128A0}"/>
              </a:ext>
            </a:extLst>
          </p:cNvPr>
          <p:cNvSpPr txBox="1">
            <a:spLocks/>
          </p:cNvSpPr>
          <p:nvPr/>
        </p:nvSpPr>
        <p:spPr bwMode="auto">
          <a:xfrm>
            <a:off x="342900" y="395342"/>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altLang="en-US" sz="2000" kern="0" dirty="0">
                <a:latin typeface="Calibri" panose="020F0502020204030204" pitchFamily="34" charset="0"/>
                <a:cs typeface="Calibri" panose="020F0502020204030204" pitchFamily="34" charset="0"/>
              </a:rPr>
              <a:t>MGT8803  Business Fundamentals for Analytics</a:t>
            </a:r>
            <a:br>
              <a:rPr lang="en-US" altLang="en-US" sz="2000" kern="0" dirty="0">
                <a:latin typeface="Calibri" panose="020F0502020204030204" pitchFamily="34" charset="0"/>
                <a:cs typeface="Calibri" panose="020F0502020204030204" pitchFamily="34" charset="0"/>
              </a:rPr>
            </a:br>
            <a:r>
              <a:rPr lang="en-US" altLang="en-US" sz="2000" kern="0" dirty="0">
                <a:latin typeface="Calibri" panose="020F0502020204030204" pitchFamily="34" charset="0"/>
                <a:cs typeface="Calibri" panose="020F0502020204030204" pitchFamily="34" charset="0"/>
              </a:rPr>
              <a:t>Final Exam Review</a:t>
            </a:r>
            <a:endParaRPr lang="en-US" sz="2000" kern="0" dirty="0"/>
          </a:p>
        </p:txBody>
      </p:sp>
    </p:spTree>
    <p:extLst>
      <p:ext uri="{BB962C8B-B14F-4D97-AF65-F5344CB8AC3E}">
        <p14:creationId xmlns:p14="http://schemas.microsoft.com/office/powerpoint/2010/main" val="265529594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C8CD5-515A-024E-82F8-82D5BE25F3A3}"/>
              </a:ext>
            </a:extLst>
          </p:cNvPr>
          <p:cNvSpPr>
            <a:spLocks noGrp="1"/>
          </p:cNvSpPr>
          <p:nvPr>
            <p:ph idx="1"/>
          </p:nvPr>
        </p:nvSpPr>
        <p:spPr>
          <a:xfrm>
            <a:off x="530320" y="1177031"/>
            <a:ext cx="7669135" cy="4450045"/>
          </a:xfrm>
        </p:spPr>
        <p:txBody>
          <a:bodyPr/>
          <a:lstStyle/>
          <a:p>
            <a:r>
              <a:rPr lang="en-US" sz="1400" dirty="0"/>
              <a:t>Coverage: Lesson videos, Videoconference calls (beginning July 3). All questions taken from lesson videos and videoconference calls. Module: Strategy - all topics are about equally covered with the exception of Topic 7 (Implementation) which is not covered on the exam; and the innovation videos in topic 5 which are also not covered on the exam (videos 9 -14). Entrepreneurial Finance – all topics covered. See below regarding Entrepreneurial Finance Problems</a:t>
            </a:r>
          </a:p>
          <a:p>
            <a:pPr marL="0" indent="0">
              <a:buNone/>
            </a:pPr>
            <a:endParaRPr lang="en-US" sz="1400" dirty="0"/>
          </a:p>
          <a:p>
            <a:r>
              <a:rPr lang="en-US" sz="1400" dirty="0"/>
              <a:t>Study Suggestions: Reading materials can be particularly helpful in developing a more detailed understanding – particularly related to the various frameworks (Porter, PESTEL, VRIO, SWOT, etc.) and the valuation methods (VC Method, Comparables method, and Net Present value method). If you don’t have the course pack do searches on web if you believe that a better understanding is necessary (some links provided in course website)  </a:t>
            </a:r>
          </a:p>
          <a:p>
            <a:pPr marL="0" indent="0">
              <a:buNone/>
            </a:pPr>
            <a:endParaRPr lang="en-US" sz="1400" dirty="0"/>
          </a:p>
          <a:p>
            <a:r>
              <a:rPr lang="en-US" sz="1400" dirty="0"/>
              <a:t>Only a few company specific questions and these firms were discussed as examples during the </a:t>
            </a:r>
            <a:r>
              <a:rPr lang="en-US" sz="1400" b="1" dirty="0"/>
              <a:t>strategy videoconference calls</a:t>
            </a:r>
            <a:r>
              <a:rPr lang="en-US" sz="1400" dirty="0"/>
              <a:t>. If a firm appears in any of the strategy videoconference call PowerPoints it may be asked about on the exam. Any company specific question will related to topics discussed in the videoconferences. No need to remember company specific company  examples from the </a:t>
            </a:r>
            <a:r>
              <a:rPr lang="en-US" sz="1400" b="1" dirty="0"/>
              <a:t>video lectures</a:t>
            </a:r>
            <a:r>
              <a:rPr lang="en-US" sz="1400" dirty="0"/>
              <a:t>. For example SWA’s business model, or Royal Dutch Shell being known for Scenario-Based planning, or Kodak’s innovation failures, etc.  </a:t>
            </a:r>
          </a:p>
          <a:p>
            <a:pPr marL="0" indent="0">
              <a:buNone/>
            </a:pPr>
            <a:endParaRPr lang="en-US" sz="1200" dirty="0"/>
          </a:p>
          <a:p>
            <a:pPr marL="457200" lvl="1" indent="0">
              <a:buNone/>
            </a:pPr>
            <a:r>
              <a:rPr lang="en-US" sz="1400" dirty="0"/>
              <a:t>	</a:t>
            </a:r>
            <a:endParaRPr lang="en-US" dirty="0"/>
          </a:p>
        </p:txBody>
      </p:sp>
      <p:sp>
        <p:nvSpPr>
          <p:cNvPr id="4" name="Rectangle 3">
            <a:extLst>
              <a:ext uri="{FF2B5EF4-FFF2-40B4-BE49-F238E27FC236}">
                <a16:creationId xmlns:a16="http://schemas.microsoft.com/office/drawing/2014/main" id="{AAFA6C6E-586A-E44A-9FB9-B87D43E77583}"/>
              </a:ext>
            </a:extLst>
          </p:cNvPr>
          <p:cNvSpPr/>
          <p:nvPr/>
        </p:nvSpPr>
        <p:spPr>
          <a:xfrm>
            <a:off x="301923" y="151321"/>
            <a:ext cx="6072997" cy="707886"/>
          </a:xfrm>
          <a:prstGeom prst="rect">
            <a:avLst/>
          </a:prstGeom>
        </p:spPr>
        <p:txBody>
          <a:bodyPr wrap="square">
            <a:spAutoFit/>
          </a:bodyPr>
          <a:lstStyle/>
          <a:p>
            <a:r>
              <a:rPr lang="en-US" altLang="en-US" kern="0" dirty="0">
                <a:latin typeface="Calibri" panose="020F0502020204030204" pitchFamily="34" charset="0"/>
                <a:cs typeface="Calibri" panose="020F0502020204030204" pitchFamily="34" charset="0"/>
              </a:rPr>
              <a:t>MGT8803 Business Fundamentals for Analytics</a:t>
            </a:r>
            <a:br>
              <a:rPr lang="en-US" altLang="en-US" kern="0" dirty="0">
                <a:latin typeface="Calibri" panose="020F0502020204030204" pitchFamily="34" charset="0"/>
                <a:cs typeface="Calibri" panose="020F0502020204030204" pitchFamily="34" charset="0"/>
              </a:rPr>
            </a:br>
            <a:r>
              <a:rPr lang="en-US" altLang="en-US" kern="0" dirty="0">
                <a:latin typeface="Calibri" panose="020F0502020204030204" pitchFamily="34" charset="0"/>
                <a:cs typeface="Calibri" panose="020F0502020204030204" pitchFamily="34" charset="0"/>
              </a:rPr>
              <a:t>Final Exam</a:t>
            </a:r>
            <a:endParaRPr lang="en-US" kern="0" dirty="0"/>
          </a:p>
        </p:txBody>
      </p:sp>
    </p:spTree>
    <p:extLst>
      <p:ext uri="{BB962C8B-B14F-4D97-AF65-F5344CB8AC3E}">
        <p14:creationId xmlns:p14="http://schemas.microsoft.com/office/powerpoint/2010/main" val="1146618796"/>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6675D-645C-D341-842E-D3F030C96218}"/>
              </a:ext>
            </a:extLst>
          </p:cNvPr>
          <p:cNvSpPr txBox="1"/>
          <p:nvPr/>
        </p:nvSpPr>
        <p:spPr>
          <a:xfrm>
            <a:off x="439845" y="955777"/>
            <a:ext cx="8292174" cy="4924425"/>
          </a:xfrm>
          <a:prstGeom prst="rect">
            <a:avLst/>
          </a:prstGeom>
          <a:noFill/>
        </p:spPr>
        <p:txBody>
          <a:bodyPr wrap="square" rtlCol="0">
            <a:spAutoFit/>
          </a:bodyPr>
          <a:lstStyle/>
          <a:p>
            <a:pPr marL="285750" indent="-285750">
              <a:buFont typeface="Arial" panose="020B0604020202020204" pitchFamily="34" charset="0"/>
              <a:buChar char="•"/>
            </a:pPr>
            <a:r>
              <a:rPr lang="en-US" sz="1400" dirty="0"/>
              <a:t>Entrepreneurial Finance. Know how to determine company valuations using </a:t>
            </a:r>
            <a:r>
              <a:rPr lang="en-US" sz="1400" b="1" dirty="0"/>
              <a:t>all three methods </a:t>
            </a:r>
            <a:r>
              <a:rPr lang="en-US" sz="1400" dirty="0"/>
              <a:t>discussed – Comparables, Net Present Value, and the VC Method. Remember to include the terminal value calculation when using the NPV Method. Also use the “consistency principle” in determining the exponent to use for discounting the terminal value.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VC Method know how to convert ownership % to # of shares and share price. Also know how to calculate the effect of dilution on  ownership percentage</a:t>
            </a:r>
          </a:p>
          <a:p>
            <a:endParaRPr lang="en-US" sz="1400" dirty="0"/>
          </a:p>
          <a:p>
            <a:pPr marL="285750" indent="-285750">
              <a:buFont typeface="Arial" panose="020B0604020202020204" pitchFamily="34" charset="0"/>
              <a:buChar char="•"/>
            </a:pPr>
            <a:r>
              <a:rPr lang="en-US" sz="1400" dirty="0"/>
              <a:t>You need to know the free cash formula (FCF = (EBIT*(1-t)) – capex – change in working capital + depreciation). Remember that the change in working capital can be a either a positive or negative number. Also you will need to know how to calculate terminal value (TV = (EBIT*(1-t))(1+g)/(r-g) OR TV = (FCF*(1+g))/(r-g) in situations where you are not provided EBIT but FCF instead. Remember that either the EBIT or the FCF (if EBIT is not provided) is taken from the year that leads up to the terminal value calculation. </a:t>
            </a:r>
          </a:p>
          <a:p>
            <a:endParaRPr lang="en-US" sz="1400" dirty="0"/>
          </a:p>
          <a:p>
            <a:pPr marL="285750" indent="-285750">
              <a:buFont typeface="Arial" panose="020B0604020202020204" pitchFamily="34" charset="0"/>
              <a:buChar char="•"/>
            </a:pPr>
            <a:r>
              <a:rPr lang="en-US" sz="1400" dirty="0"/>
              <a:t>Expect at least one cash flow problem to have a loss carry forward.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Rework all the practice problems and homework. Any problems you get on the exam will be similar to problems you worked before or for the comparable method, problems illustrated in the video lessons and videoconferences. For the comparables method you will be told what ratio to use and the amount of the liquidity discount.</a:t>
            </a:r>
          </a:p>
          <a:p>
            <a:endParaRPr lang="en-US" dirty="0"/>
          </a:p>
        </p:txBody>
      </p:sp>
      <p:sp>
        <p:nvSpPr>
          <p:cNvPr id="3" name="Rectangle 2">
            <a:extLst>
              <a:ext uri="{FF2B5EF4-FFF2-40B4-BE49-F238E27FC236}">
                <a16:creationId xmlns:a16="http://schemas.microsoft.com/office/drawing/2014/main" id="{6AF24BA6-3D24-734B-AA88-5002F0C99A9D}"/>
              </a:ext>
            </a:extLst>
          </p:cNvPr>
          <p:cNvSpPr/>
          <p:nvPr/>
        </p:nvSpPr>
        <p:spPr>
          <a:xfrm>
            <a:off x="301923" y="151321"/>
            <a:ext cx="6072997" cy="707886"/>
          </a:xfrm>
          <a:prstGeom prst="rect">
            <a:avLst/>
          </a:prstGeom>
        </p:spPr>
        <p:txBody>
          <a:bodyPr wrap="square">
            <a:spAutoFit/>
          </a:bodyPr>
          <a:lstStyle/>
          <a:p>
            <a:r>
              <a:rPr lang="en-US" altLang="en-US" kern="0" dirty="0">
                <a:latin typeface="Calibri" panose="020F0502020204030204" pitchFamily="34" charset="0"/>
                <a:cs typeface="Calibri" panose="020F0502020204030204" pitchFamily="34" charset="0"/>
              </a:rPr>
              <a:t>MGT8803 Business Fundamentals for Analytics</a:t>
            </a:r>
            <a:br>
              <a:rPr lang="en-US" altLang="en-US" kern="0" dirty="0">
                <a:latin typeface="Calibri" panose="020F0502020204030204" pitchFamily="34" charset="0"/>
                <a:cs typeface="Calibri" panose="020F0502020204030204" pitchFamily="34" charset="0"/>
              </a:rPr>
            </a:br>
            <a:r>
              <a:rPr lang="en-US" altLang="en-US" kern="0" dirty="0">
                <a:latin typeface="Calibri" panose="020F0502020204030204" pitchFamily="34" charset="0"/>
                <a:cs typeface="Calibri" panose="020F0502020204030204" pitchFamily="34" charset="0"/>
              </a:rPr>
              <a:t>Final Exam</a:t>
            </a:r>
            <a:endParaRPr lang="en-US" kern="0" dirty="0"/>
          </a:p>
        </p:txBody>
      </p:sp>
    </p:spTree>
    <p:extLst>
      <p:ext uri="{BB962C8B-B14F-4D97-AF65-F5344CB8AC3E}">
        <p14:creationId xmlns:p14="http://schemas.microsoft.com/office/powerpoint/2010/main" val="176585899"/>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7C497-6892-EE49-8548-53D3BF5216D8}"/>
              </a:ext>
            </a:extLst>
          </p:cNvPr>
          <p:cNvSpPr>
            <a:spLocks noGrp="1"/>
          </p:cNvSpPr>
          <p:nvPr>
            <p:ph idx="1"/>
          </p:nvPr>
        </p:nvSpPr>
        <p:spPr>
          <a:xfrm>
            <a:off x="445804" y="1283530"/>
            <a:ext cx="7723975" cy="4202869"/>
          </a:xfrm>
        </p:spPr>
        <p:txBody>
          <a:bodyPr/>
          <a:lstStyle/>
          <a:p>
            <a:pPr marL="0" indent="0">
              <a:buNone/>
            </a:pPr>
            <a:r>
              <a:rPr lang="en-US" sz="2400" dirty="0"/>
              <a:t>Exam Don’s:</a:t>
            </a:r>
          </a:p>
          <a:p>
            <a:pPr marL="0" indent="0">
              <a:buNone/>
            </a:pPr>
            <a:r>
              <a:rPr lang="en-US" sz="1800" b="1" dirty="0">
                <a:solidFill>
                  <a:srgbClr val="C00000"/>
                </a:solidFill>
              </a:rPr>
              <a:t>No open books or notes</a:t>
            </a:r>
          </a:p>
          <a:p>
            <a:pPr marL="0" indent="0">
              <a:buNone/>
            </a:pPr>
            <a:r>
              <a:rPr lang="en-US" sz="1800" b="1" dirty="0">
                <a:solidFill>
                  <a:srgbClr val="C00000"/>
                </a:solidFill>
              </a:rPr>
              <a:t>No interruptions. Once you start you need to finish in one seating</a:t>
            </a:r>
          </a:p>
          <a:p>
            <a:pPr marL="0" indent="0">
              <a:buNone/>
            </a:pPr>
            <a:endParaRPr lang="en-US" sz="2000" dirty="0"/>
          </a:p>
          <a:p>
            <a:pPr marL="0" indent="0">
              <a:buNone/>
            </a:pPr>
            <a:r>
              <a:rPr lang="en-US" sz="2400" dirty="0"/>
              <a:t>Exam Do’s</a:t>
            </a:r>
          </a:p>
          <a:p>
            <a:pPr marL="0" indent="0">
              <a:buNone/>
            </a:pPr>
            <a:r>
              <a:rPr lang="en-US" sz="1800" b="1" dirty="0">
                <a:solidFill>
                  <a:srgbClr val="00B050"/>
                </a:solidFill>
              </a:rPr>
              <a:t>Make sure that whatever Wifi you are using is reliable.</a:t>
            </a:r>
          </a:p>
          <a:p>
            <a:pPr marL="0" indent="0">
              <a:buNone/>
            </a:pPr>
            <a:r>
              <a:rPr lang="en-US" sz="1800" b="1" dirty="0">
                <a:solidFill>
                  <a:srgbClr val="00B050"/>
                </a:solidFill>
              </a:rPr>
              <a:t>Slot out a time and space where you can be uninterrupted for the 2:30 hour exam period.</a:t>
            </a: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r>
              <a:rPr lang="en-US" sz="1800" b="1" dirty="0">
                <a:solidFill>
                  <a:srgbClr val="00B050"/>
                </a:solidFill>
              </a:rPr>
              <a:t>GOOD LUCK!</a:t>
            </a:r>
          </a:p>
          <a:p>
            <a:pPr marL="0" indent="0">
              <a:buNone/>
            </a:pPr>
            <a:endParaRPr lang="en-US" sz="2400" dirty="0"/>
          </a:p>
        </p:txBody>
      </p:sp>
      <p:sp>
        <p:nvSpPr>
          <p:cNvPr id="5" name="Title 1">
            <a:extLst>
              <a:ext uri="{FF2B5EF4-FFF2-40B4-BE49-F238E27FC236}">
                <a16:creationId xmlns:a16="http://schemas.microsoft.com/office/drawing/2014/main" id="{7D800D18-71A1-FB4A-BE3C-78FFE8462D8E}"/>
              </a:ext>
            </a:extLst>
          </p:cNvPr>
          <p:cNvSpPr txBox="1">
            <a:spLocks/>
          </p:cNvSpPr>
          <p:nvPr/>
        </p:nvSpPr>
        <p:spPr bwMode="auto">
          <a:xfrm>
            <a:off x="342900" y="395342"/>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altLang="en-US" sz="2000" kern="0" dirty="0">
                <a:latin typeface="Calibri" panose="020F0502020204030204" pitchFamily="34" charset="0"/>
                <a:cs typeface="Calibri" panose="020F0502020204030204" pitchFamily="34" charset="0"/>
              </a:rPr>
              <a:t>MGT8803 Business Fundamentals for Analytics</a:t>
            </a:r>
            <a:br>
              <a:rPr lang="en-US" altLang="en-US" sz="2000" kern="0" dirty="0">
                <a:latin typeface="Calibri" panose="020F0502020204030204" pitchFamily="34" charset="0"/>
                <a:cs typeface="Calibri" panose="020F0502020204030204" pitchFamily="34" charset="0"/>
              </a:rPr>
            </a:br>
            <a:r>
              <a:rPr lang="en-US" altLang="en-US" sz="2000" kern="0" dirty="0">
                <a:latin typeface="Calibri" panose="020F0502020204030204" pitchFamily="34" charset="0"/>
                <a:cs typeface="Calibri" panose="020F0502020204030204" pitchFamily="34" charset="0"/>
              </a:rPr>
              <a:t>Final Exam</a:t>
            </a:r>
            <a:endParaRPr lang="en-US" sz="2000" kern="0" dirty="0"/>
          </a:p>
        </p:txBody>
      </p:sp>
    </p:spTree>
    <p:extLst>
      <p:ext uri="{BB962C8B-B14F-4D97-AF65-F5344CB8AC3E}">
        <p14:creationId xmlns:p14="http://schemas.microsoft.com/office/powerpoint/2010/main" val="140644388"/>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11132</TotalTime>
  <Words>730</Words>
  <Application>Microsoft Macintosh PowerPoint</Application>
  <PresentationFormat>On-screen Show (16:10)</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Default Design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Sharifi, Hadi</cp:lastModifiedBy>
  <cp:revision>707</cp:revision>
  <cp:lastPrinted>2018-11-20T13:49:09Z</cp:lastPrinted>
  <dcterms:created xsi:type="dcterms:W3CDTF">2011-01-27T20:51:54Z</dcterms:created>
  <dcterms:modified xsi:type="dcterms:W3CDTF">2019-07-25T18:29:38Z</dcterms:modified>
</cp:coreProperties>
</file>