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78" r:id="rId2"/>
    <p:sldId id="455" r:id="rId3"/>
    <p:sldId id="458" r:id="rId4"/>
    <p:sldId id="404" r:id="rId5"/>
    <p:sldId id="405" r:id="rId6"/>
    <p:sldId id="411" r:id="rId7"/>
    <p:sldId id="412" r:id="rId8"/>
    <p:sldId id="452" r:id="rId9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1632">
          <p15:clr>
            <a:srgbClr val="A4A3A4"/>
          </p15:clr>
        </p15:guide>
        <p15:guide id="3" pos="5759">
          <p15:clr>
            <a:srgbClr val="A4A3A4"/>
          </p15:clr>
        </p15:guide>
        <p15:guide id="4" orient="horz" pos="3592">
          <p15:clr>
            <a:srgbClr val="A4A3A4"/>
          </p15:clr>
        </p15:guide>
        <p15:guide id="5" pos="4860">
          <p15:clr>
            <a:srgbClr val="A4A3A4"/>
          </p15:clr>
        </p15:guide>
        <p15:guide id="6" pos="44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B1ACA7"/>
    <a:srgbClr val="003366"/>
    <a:srgbClr val="9CB225"/>
    <a:srgbClr val="A6B325"/>
    <a:srgbClr val="A3CC2F"/>
    <a:srgbClr val="336699"/>
    <a:srgbClr val="666633"/>
    <a:srgbClr val="9900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73"/>
    <p:restoredTop sz="94740" autoAdjust="0"/>
  </p:normalViewPr>
  <p:slideViewPr>
    <p:cSldViewPr snapToGrid="0" showGuides="1">
      <p:cViewPr varScale="1">
        <p:scale>
          <a:sx n="149" d="100"/>
          <a:sy n="149" d="100"/>
        </p:scale>
        <p:origin x="360" y="168"/>
      </p:cViewPr>
      <p:guideLst>
        <p:guide orient="horz" pos="3599"/>
        <p:guide pos="1632"/>
        <p:guide pos="5759"/>
        <p:guide orient="horz" pos="3592"/>
        <p:guide pos="4860"/>
        <p:guide pos="44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5328"/>
    </p:cViewPr>
  </p:sorterViewPr>
  <p:notesViewPr>
    <p:cSldViewPr showGuides="1">
      <p:cViewPr varScale="1">
        <p:scale>
          <a:sx n="99" d="100"/>
          <a:sy n="99" d="100"/>
        </p:scale>
        <p:origin x="-212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B0B3D0-31DA-1940-A903-34810B961A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57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65E416-626F-C548-851A-3A02D0E14B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3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2387709"/>
      </p:ext>
    </p:extLst>
  </p:cSld>
  <p:clrMapOvr>
    <a:masterClrMapping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1792288"/>
      </p:ext>
    </p:extLst>
  </p:cSld>
  <p:clrMapOvr>
    <a:masterClrMapping/>
  </p:clrMapOvr>
  <p:transition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27000"/>
            <a:ext cx="2076450" cy="4381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7000"/>
            <a:ext cx="6076950" cy="4381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665057"/>
      </p:ext>
    </p:extLst>
  </p:cSld>
  <p:clrMapOvr>
    <a:masterClrMapping/>
  </p:clrMapOvr>
  <p:transition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175843"/>
      </p:ext>
    </p:extLst>
  </p:cSld>
  <p:clrMapOvr>
    <a:masterClrMapping/>
  </p:clrMapOvr>
  <p:transition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958221"/>
      </p:ext>
    </p:extLst>
  </p:cSld>
  <p:clrMapOvr>
    <a:masterClrMapping/>
  </p:clrMapOvr>
  <p:transition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795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028681"/>
      </p:ext>
    </p:extLst>
  </p:cSld>
  <p:clrMapOvr>
    <a:masterClrMapping/>
  </p:clrMapOvr>
  <p:transition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794792"/>
      </p:ext>
    </p:extLst>
  </p:cSld>
  <p:clrMapOvr>
    <a:masterClrMapping/>
  </p:clrMapOvr>
  <p:transition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660793"/>
      </p:ext>
    </p:extLst>
  </p:cSld>
  <p:clrMapOvr>
    <a:masterClrMapping/>
  </p:clrMapOvr>
  <p:transition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44481"/>
      </p:ext>
    </p:extLst>
  </p:cSld>
  <p:clrMapOvr>
    <a:masterClrMapping/>
  </p:clrMapOvr>
  <p:transition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911447"/>
      </p:ext>
    </p:extLst>
  </p:cSld>
  <p:clrMapOvr>
    <a:masterClrMapping/>
  </p:clrMapOvr>
  <p:transition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857063"/>
      </p:ext>
    </p:extLst>
  </p:cSld>
  <p:clrMapOvr>
    <a:masterClrMapping/>
  </p:clrMapOvr>
  <p:transition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500"/>
            <a:ext cx="5943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5105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pic>
        <p:nvPicPr>
          <p:cNvPr id="6" name="Picture 5" descr="MGT6754_PP_template_image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81"/>
          <a:stretch/>
        </p:blipFill>
        <p:spPr>
          <a:xfrm>
            <a:off x="0" y="0"/>
            <a:ext cx="9144000" cy="18989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hecker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/>
          <a:ea typeface="MS PGothic" pitchFamily="34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-10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-10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-10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-10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/>
          <a:ea typeface="MS PGothic" pitchFamily="34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Char char="•"/>
        <a:defRPr sz="2400">
          <a:solidFill>
            <a:schemeClr val="tx1"/>
          </a:solidFill>
          <a:latin typeface="Calibri"/>
          <a:ea typeface="MS PGothic" pitchFamily="34" charset="-128"/>
          <a:cs typeface="Calibri"/>
        </a:defRPr>
      </a:lvl2pPr>
      <a:lvl3pPr marL="914400" indent="0" algn="l" rtl="0" eaLnBrk="0" fontAlgn="base" hangingPunct="0">
        <a:spcBef>
          <a:spcPct val="20000"/>
        </a:spcBef>
        <a:spcAft>
          <a:spcPct val="0"/>
        </a:spcAft>
        <a:buSzPct val="50000"/>
        <a:buNone/>
        <a:defRPr sz="1600">
          <a:solidFill>
            <a:schemeClr val="tx1"/>
          </a:solidFill>
          <a:latin typeface="Calibri"/>
          <a:ea typeface="MS PGothic" pitchFamily="34" charset="-128"/>
          <a:cs typeface="Calibri"/>
        </a:defRPr>
      </a:lvl3pPr>
      <a:lvl4pPr marL="1371600" indent="0" algn="l" rtl="0" eaLnBrk="0" fontAlgn="base" hangingPunct="0">
        <a:spcBef>
          <a:spcPct val="20000"/>
        </a:spcBef>
        <a:spcAft>
          <a:spcPct val="0"/>
        </a:spcAft>
        <a:buSzPct val="50000"/>
        <a:buNone/>
        <a:defRPr sz="1600">
          <a:solidFill>
            <a:schemeClr val="tx1"/>
          </a:solidFill>
          <a:latin typeface="Calibri"/>
          <a:ea typeface="MS PGothic" pitchFamily="34" charset="-128"/>
          <a:cs typeface="Calibri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SzPct val="50000"/>
        <a:buNone/>
        <a:defRPr sz="1600">
          <a:solidFill>
            <a:schemeClr val="tx1"/>
          </a:solidFill>
          <a:latin typeface="Calibri"/>
          <a:ea typeface="MS PGothic" pitchFamily="34" charset="-128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Char char="–"/>
        <a:defRPr sz="16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Char char="–"/>
        <a:defRPr sz="16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Char char="–"/>
        <a:defRPr sz="16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Char char="–"/>
        <a:defRPr sz="16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itle_design01_AlanFlu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TextBox 5"/>
          <p:cNvSpPr txBox="1"/>
          <p:nvPr/>
        </p:nvSpPr>
        <p:spPr>
          <a:xfrm>
            <a:off x="538124" y="2133007"/>
            <a:ext cx="5037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b="1" dirty="0">
                <a:latin typeface="Calibri"/>
                <a:cs typeface="Calibri"/>
              </a:rPr>
              <a:t>June 13 Videoconference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0C5030-C902-DD43-BBD4-981DDFF9496F}"/>
              </a:ext>
            </a:extLst>
          </p:cNvPr>
          <p:cNvGrpSpPr/>
          <p:nvPr/>
        </p:nvGrpSpPr>
        <p:grpSpPr>
          <a:xfrm>
            <a:off x="0" y="3503487"/>
            <a:ext cx="4037744" cy="1433633"/>
            <a:chOff x="0" y="3503487"/>
            <a:chExt cx="4037744" cy="14336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0BCA34-8E80-4B4A-AF87-816B22236764}"/>
                </a:ext>
              </a:extLst>
            </p:cNvPr>
            <p:cNvSpPr/>
            <p:nvPr/>
          </p:nvSpPr>
          <p:spPr bwMode="auto">
            <a:xfrm>
              <a:off x="0" y="3503487"/>
              <a:ext cx="4037744" cy="1433633"/>
            </a:xfrm>
            <a:prstGeom prst="rect">
              <a:avLst/>
            </a:prstGeom>
            <a:gradFill flip="none" rotWithShape="1">
              <a:gsLst>
                <a:gs pos="0">
                  <a:srgbClr val="FECB00">
                    <a:shade val="30000"/>
                    <a:satMod val="115000"/>
                  </a:srgbClr>
                </a:gs>
                <a:gs pos="50000">
                  <a:srgbClr val="FECB00">
                    <a:shade val="67500"/>
                    <a:satMod val="115000"/>
                  </a:srgbClr>
                </a:gs>
                <a:gs pos="100000">
                  <a:srgbClr val="FECB00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D8D892-4C11-3940-B0AF-728C321703F1}"/>
                </a:ext>
              </a:extLst>
            </p:cNvPr>
            <p:cNvSpPr txBox="1"/>
            <p:nvPr/>
          </p:nvSpPr>
          <p:spPr>
            <a:xfrm>
              <a:off x="440470" y="3683337"/>
              <a:ext cx="33750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Narayanan Jayaraman</a:t>
              </a:r>
            </a:p>
            <a:p>
              <a:r>
                <a:rPr lang="en-US" dirty="0"/>
                <a:t>Alan Flury</a:t>
              </a:r>
            </a:p>
            <a:p>
              <a:r>
                <a:rPr lang="en-US" dirty="0"/>
                <a:t>Scheller College of 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013882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99" y="1232506"/>
            <a:ext cx="7340345" cy="34290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Course Update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Introduction to Financial Analytical Techniques (Topic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Managerial Accounting Homework Review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5752E4-B2CC-B748-85D9-D813968D9129}"/>
              </a:ext>
            </a:extLst>
          </p:cNvPr>
          <p:cNvSpPr/>
          <p:nvPr/>
        </p:nvSpPr>
        <p:spPr>
          <a:xfrm>
            <a:off x="397379" y="102061"/>
            <a:ext cx="56444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</a:rPr>
              <a:t>MGT8803 Business Fundamentals for Analytics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Video Conference Call #6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31093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047C-8CCE-8F42-947E-AAF523B6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83" y="1249347"/>
            <a:ext cx="7896971" cy="3374224"/>
          </a:xfrm>
        </p:spPr>
        <p:txBody>
          <a:bodyPr/>
          <a:lstStyle/>
          <a:p>
            <a:r>
              <a:rPr lang="en-US" sz="2000" dirty="0"/>
              <a:t>No graded work due this week. Financial Analytical Techniques Homework will be Released Early, Saturday June 15</a:t>
            </a:r>
          </a:p>
          <a:p>
            <a:r>
              <a:rPr lang="en-US" sz="2000" dirty="0"/>
              <a:t>Financial Analytical Techniques Homework due on Tuesday June 24 at 11:59pm eastern</a:t>
            </a:r>
          </a:p>
          <a:p>
            <a:r>
              <a:rPr lang="en-US" sz="2000" dirty="0"/>
              <a:t>Next Videoconference will be on Thursday June 20. A brief exam review will be discussed after the Financial Analytical Techniques part of the call </a:t>
            </a:r>
            <a:r>
              <a:rPr lang="en-US" sz="2000"/>
              <a:t>is competed (may be a long call)</a:t>
            </a:r>
            <a:endParaRPr lang="en-US" sz="2000" dirty="0"/>
          </a:p>
          <a:p>
            <a:r>
              <a:rPr lang="en-US" sz="2000" dirty="0"/>
              <a:t>This week try to complete through Topic 5 in Financial Analytical Techniques</a:t>
            </a:r>
          </a:p>
          <a:p>
            <a:pPr lvl="1"/>
            <a:r>
              <a:rPr lang="en-US" sz="1600" dirty="0"/>
              <a:t>Topic 2 Decision Rules for Capital Investment</a:t>
            </a:r>
          </a:p>
          <a:p>
            <a:pPr lvl="1"/>
            <a:r>
              <a:rPr lang="en-US" sz="1600" dirty="0"/>
              <a:t>Topic 3 Making Capital Investment Decisions</a:t>
            </a:r>
          </a:p>
          <a:p>
            <a:pPr lvl="1"/>
            <a:r>
              <a:rPr lang="en-US" sz="1600" dirty="0"/>
              <a:t>Topic 4 Economic Value Added and Market value Added</a:t>
            </a:r>
          </a:p>
          <a:p>
            <a:pPr lvl="1"/>
            <a:r>
              <a:rPr lang="en-US" sz="1600" dirty="0"/>
              <a:t>Topic 5 Cost of Capital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890E7-C542-524C-B919-CAC88F8905F7}"/>
              </a:ext>
            </a:extLst>
          </p:cNvPr>
          <p:cNvSpPr/>
          <p:nvPr/>
        </p:nvSpPr>
        <p:spPr>
          <a:xfrm>
            <a:off x="320467" y="161882"/>
            <a:ext cx="58923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</a:rPr>
              <a:t>MGT8803 Business Fundamentals for Analytics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Video Conference Call #6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Course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85717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3378036-9E9A-1740-932D-705D3AD1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41" y="105311"/>
            <a:ext cx="59599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dirty="0">
                <a:latin typeface="Calibri" charset="0"/>
              </a:rPr>
              <a:t>MGT8803 Business Fundamentals for Analytics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Video Conference Call #6</a:t>
            </a:r>
            <a:br>
              <a:rPr lang="en-US" dirty="0">
                <a:latin typeface="Calibri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Discussion with Dr. Jayaraman</a:t>
            </a:r>
            <a:endParaRPr lang="en-US" altLang="en-US" dirty="0"/>
          </a:p>
        </p:txBody>
      </p:sp>
      <p:pic>
        <p:nvPicPr>
          <p:cNvPr id="7170" name="Picture 5">
            <a:extLst>
              <a:ext uri="{FF2B5EF4-FFF2-40B4-BE49-F238E27FC236}">
                <a16:creationId xmlns:a16="http://schemas.microsoft.com/office/drawing/2014/main" id="{1A66B696-C445-6940-9EBE-40DF4FA6A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9144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254453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2">
            <a:extLst>
              <a:ext uri="{FF2B5EF4-FFF2-40B4-BE49-F238E27FC236}">
                <a16:creationId xmlns:a16="http://schemas.microsoft.com/office/drawing/2014/main" id="{517CF2C7-FD07-1E45-81CE-10ED4E914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4628" y="1947863"/>
            <a:ext cx="6629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Mkt Cap		Capex</a:t>
            </a: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Microsoft		$1,008b		11.632b</a:t>
            </a: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Amazon			    $913b		13.427b</a:t>
            </a: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Apple			    $893b	 	13,313b</a:t>
            </a: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Alphabet		    $748b		25.139b</a:t>
            </a: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Berkshire Hathaway	    $502b		14.537b</a:t>
            </a:r>
          </a:p>
          <a:p>
            <a:pPr marL="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of 10:55pm June 12 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6" name="TextBox 7">
            <a:extLst>
              <a:ext uri="{FF2B5EF4-FFF2-40B4-BE49-F238E27FC236}">
                <a16:creationId xmlns:a16="http://schemas.microsoft.com/office/drawing/2014/main" id="{8B8D8052-31F1-7544-B35F-E07597122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258" y="1491823"/>
            <a:ext cx="51060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5 Largest US-Based Companies By Market 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8AF6B-A5ED-254D-87C8-3393C6F73A91}"/>
              </a:ext>
            </a:extLst>
          </p:cNvPr>
          <p:cNvSpPr/>
          <p:nvPr/>
        </p:nvSpPr>
        <p:spPr>
          <a:xfrm>
            <a:off x="363195" y="112455"/>
            <a:ext cx="59265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</a:rPr>
              <a:t>MGT8803 Business Fundamentals for Analytics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Video Conference Call #6</a:t>
            </a:r>
          </a:p>
          <a:p>
            <a:r>
              <a:rPr lang="en-US" dirty="0">
                <a:latin typeface="Calibri" charset="0"/>
              </a:rPr>
              <a:t>Yahoo.com Assignment</a:t>
            </a:r>
            <a:br>
              <a:rPr lang="en-US" dirty="0">
                <a:latin typeface="Calibri" charset="0"/>
              </a:rPr>
            </a:b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46A669-0334-1448-AD49-1BBFB7085AA4}"/>
              </a:ext>
            </a:extLst>
          </p:cNvPr>
          <p:cNvGrpSpPr/>
          <p:nvPr/>
        </p:nvGrpSpPr>
        <p:grpSpPr>
          <a:xfrm>
            <a:off x="1237438" y="2410306"/>
            <a:ext cx="6802453" cy="400110"/>
            <a:chOff x="964248" y="2391345"/>
            <a:chExt cx="6802453" cy="40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229614-D3EC-8B46-AC90-56B4383D96B2}"/>
                </a:ext>
              </a:extLst>
            </p:cNvPr>
            <p:cNvSpPr/>
            <p:nvPr/>
          </p:nvSpPr>
          <p:spPr bwMode="auto">
            <a:xfrm>
              <a:off x="964248" y="2455935"/>
              <a:ext cx="6802453" cy="32454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1A238C-B1E7-7C47-B321-3115A9C3DEAA}"/>
                </a:ext>
              </a:extLst>
            </p:cNvPr>
            <p:cNvSpPr txBox="1"/>
            <p:nvPr/>
          </p:nvSpPr>
          <p:spPr>
            <a:xfrm>
              <a:off x="4066099" y="239134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80D5D3-F36F-F54C-A0B8-F0F948FEDD04}"/>
              </a:ext>
            </a:extLst>
          </p:cNvPr>
          <p:cNvGrpSpPr/>
          <p:nvPr/>
        </p:nvGrpSpPr>
        <p:grpSpPr>
          <a:xfrm>
            <a:off x="1250967" y="2771314"/>
            <a:ext cx="6802453" cy="400110"/>
            <a:chOff x="977778" y="2768691"/>
            <a:chExt cx="6802453" cy="4001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E0D4AB-0538-3248-AFAB-8FD2D3B30C46}"/>
                </a:ext>
              </a:extLst>
            </p:cNvPr>
            <p:cNvSpPr/>
            <p:nvPr/>
          </p:nvSpPr>
          <p:spPr bwMode="auto">
            <a:xfrm>
              <a:off x="977778" y="2837635"/>
              <a:ext cx="6802453" cy="29591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4D62AF-0018-D944-B0B3-91EF0DD64D20}"/>
                </a:ext>
              </a:extLst>
            </p:cNvPr>
            <p:cNvSpPr txBox="1"/>
            <p:nvPr/>
          </p:nvSpPr>
          <p:spPr>
            <a:xfrm>
              <a:off x="4066099" y="27686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60CC0F-85C2-5146-82B0-85F059FDC5CB}"/>
              </a:ext>
            </a:extLst>
          </p:cNvPr>
          <p:cNvGrpSpPr/>
          <p:nvPr/>
        </p:nvGrpSpPr>
        <p:grpSpPr>
          <a:xfrm>
            <a:off x="1237438" y="3152451"/>
            <a:ext cx="6802453" cy="403495"/>
            <a:chOff x="964249" y="3136022"/>
            <a:chExt cx="6802453" cy="403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2CB92E-DCFC-454E-A310-004F105998D5}"/>
                </a:ext>
              </a:extLst>
            </p:cNvPr>
            <p:cNvSpPr/>
            <p:nvPr/>
          </p:nvSpPr>
          <p:spPr bwMode="auto">
            <a:xfrm>
              <a:off x="964249" y="3171269"/>
              <a:ext cx="6802453" cy="36824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8EAB3F-E274-2141-8799-FFF3DB871F7F}"/>
                </a:ext>
              </a:extLst>
            </p:cNvPr>
            <p:cNvSpPr txBox="1"/>
            <p:nvPr/>
          </p:nvSpPr>
          <p:spPr>
            <a:xfrm>
              <a:off x="4066099" y="313602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E35FB-13D5-E14E-AA26-5F119B1F44BC}"/>
              </a:ext>
            </a:extLst>
          </p:cNvPr>
          <p:cNvGrpSpPr/>
          <p:nvPr/>
        </p:nvGrpSpPr>
        <p:grpSpPr>
          <a:xfrm>
            <a:off x="1237438" y="3536972"/>
            <a:ext cx="6802453" cy="411463"/>
            <a:chOff x="964249" y="3533589"/>
            <a:chExt cx="6802453" cy="4114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5B21E2-9D44-8D46-B720-36668C20998B}"/>
                </a:ext>
              </a:extLst>
            </p:cNvPr>
            <p:cNvSpPr/>
            <p:nvPr/>
          </p:nvSpPr>
          <p:spPr bwMode="auto">
            <a:xfrm>
              <a:off x="964249" y="3576804"/>
              <a:ext cx="6802453" cy="36824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D081FD-DFC3-2149-BC6A-D60D4625D010}"/>
                </a:ext>
              </a:extLst>
            </p:cNvPr>
            <p:cNvSpPr txBox="1"/>
            <p:nvPr/>
          </p:nvSpPr>
          <p:spPr>
            <a:xfrm>
              <a:off x="4052568" y="353358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8FA4A0-FD7A-0245-AEAA-6890BD39BD78}"/>
              </a:ext>
            </a:extLst>
          </p:cNvPr>
          <p:cNvGrpSpPr/>
          <p:nvPr/>
        </p:nvGrpSpPr>
        <p:grpSpPr>
          <a:xfrm>
            <a:off x="1237438" y="3936690"/>
            <a:ext cx="6802453" cy="407958"/>
            <a:chOff x="964247" y="3938635"/>
            <a:chExt cx="6802453" cy="4079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08FC6-DE26-D149-A7EB-EBC8A16F22EB}"/>
                </a:ext>
              </a:extLst>
            </p:cNvPr>
            <p:cNvSpPr/>
            <p:nvPr/>
          </p:nvSpPr>
          <p:spPr bwMode="auto">
            <a:xfrm>
              <a:off x="964247" y="3978345"/>
              <a:ext cx="6802453" cy="36824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86589A-383F-404B-ADB4-05A543952F12}"/>
                </a:ext>
              </a:extLst>
            </p:cNvPr>
            <p:cNvSpPr txBox="1"/>
            <p:nvPr/>
          </p:nvSpPr>
          <p:spPr>
            <a:xfrm>
              <a:off x="4052568" y="39386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75519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D0EC8E-B737-8649-BC38-5295C0283573}"/>
              </a:ext>
            </a:extLst>
          </p:cNvPr>
          <p:cNvSpPr/>
          <p:nvPr/>
        </p:nvSpPr>
        <p:spPr bwMode="auto">
          <a:xfrm>
            <a:off x="0" y="4341264"/>
            <a:ext cx="9144000" cy="1373736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</a:endParaRPr>
          </a:p>
        </p:txBody>
      </p:sp>
      <p:sp>
        <p:nvSpPr>
          <p:cNvPr id="9217" name="Rectangle 8">
            <a:extLst>
              <a:ext uri="{FF2B5EF4-FFF2-40B4-BE49-F238E27FC236}">
                <a16:creationId xmlns:a16="http://schemas.microsoft.com/office/drawing/2014/main" id="{5956123D-63DD-1A41-AADC-BA79D9A4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9392"/>
            <a:ext cx="9144000" cy="30861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17219-D23F-A443-ADD7-8F66A681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75" y="2836111"/>
            <a:ext cx="2574504" cy="2449849"/>
          </a:xfrm>
          <a:prstGeom prst="rect">
            <a:avLst/>
          </a:prstGeom>
        </p:spPr>
      </p:pic>
      <p:sp>
        <p:nvSpPr>
          <p:cNvPr id="9218" name="Rectangle 3">
            <a:extLst>
              <a:ext uri="{FF2B5EF4-FFF2-40B4-BE49-F238E27FC236}">
                <a16:creationId xmlns:a16="http://schemas.microsoft.com/office/drawing/2014/main" id="{81B49448-1B33-FC45-A78D-794D1FF9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"/>
            <a:ext cx="57620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MGT8803 Business Fundamentals for Analytics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Video Conference Call #6</a:t>
            </a:r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Yahoo.com Assignment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(From Yahoo.com)</a:t>
            </a:r>
            <a:endParaRPr lang="en-US" altLang="en-US" dirty="0"/>
          </a:p>
        </p:txBody>
      </p:sp>
      <p:sp>
        <p:nvSpPr>
          <p:cNvPr id="9219" name="TextBox 9">
            <a:extLst>
              <a:ext uri="{FF2B5EF4-FFF2-40B4-BE49-F238E27FC236}">
                <a16:creationId xmlns:a16="http://schemas.microsoft.com/office/drawing/2014/main" id="{225CF10B-1FA7-3F4E-A898-3493DFC95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02" y="1848836"/>
            <a:ext cx="197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chemeClr val="bg1"/>
                </a:solidFill>
              </a:rPr>
              <a:t>From Financials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79B782-A0E4-6742-A0B4-37492FBA74E8}"/>
              </a:ext>
            </a:extLst>
          </p:cNvPr>
          <p:cNvCxnSpPr>
            <a:cxnSpLocks/>
          </p:cNvCxnSpPr>
          <p:nvPr/>
        </p:nvCxnSpPr>
        <p:spPr bwMode="auto">
          <a:xfrm>
            <a:off x="1536780" y="2262959"/>
            <a:ext cx="411661" cy="1431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3038F7-3B57-664E-A4AD-446F49B5FA90}"/>
              </a:ext>
            </a:extLst>
          </p:cNvPr>
          <p:cNvCxnSpPr>
            <a:cxnSpLocks/>
          </p:cNvCxnSpPr>
          <p:nvPr/>
        </p:nvCxnSpPr>
        <p:spPr bwMode="auto">
          <a:xfrm>
            <a:off x="1240984" y="2292279"/>
            <a:ext cx="1013842" cy="2643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259FF8-0257-5C4B-9DFB-2211EFC3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516" y="2013376"/>
            <a:ext cx="3777347" cy="2878889"/>
          </a:xfrm>
          <a:prstGeom prst="rect">
            <a:avLst/>
          </a:prstGeom>
        </p:spPr>
      </p:pic>
      <p:cxnSp>
        <p:nvCxnSpPr>
          <p:cNvPr id="9221" name="Straight Arrow Connector 4">
            <a:extLst>
              <a:ext uri="{FF2B5EF4-FFF2-40B4-BE49-F238E27FC236}">
                <a16:creationId xmlns:a16="http://schemas.microsoft.com/office/drawing/2014/main" id="{49A7CBA1-2573-5144-ADD1-1C0376CE86D6}"/>
              </a:ext>
            </a:extLst>
          </p:cNvPr>
          <p:cNvCxnSpPr>
            <a:cxnSpLocks/>
            <a:stCxn id="9219" idx="3"/>
          </p:cNvCxnSpPr>
          <p:nvPr/>
        </p:nvCxnSpPr>
        <p:spPr bwMode="auto">
          <a:xfrm>
            <a:off x="2755815" y="2048861"/>
            <a:ext cx="2217837" cy="644471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5B11CA-13F9-B142-9E05-EB7C24088926}"/>
              </a:ext>
            </a:extLst>
          </p:cNvPr>
          <p:cNvCxnSpPr>
            <a:cxnSpLocks/>
          </p:cNvCxnSpPr>
          <p:nvPr/>
        </p:nvCxnSpPr>
        <p:spPr bwMode="auto">
          <a:xfrm>
            <a:off x="2755815" y="2167129"/>
            <a:ext cx="3328791" cy="108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25996095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92CF7BA-80C8-054D-B4ED-A61C9118E007}"/>
              </a:ext>
            </a:extLst>
          </p:cNvPr>
          <p:cNvGrpSpPr/>
          <p:nvPr/>
        </p:nvGrpSpPr>
        <p:grpSpPr>
          <a:xfrm>
            <a:off x="1" y="114300"/>
            <a:ext cx="9144000" cy="5600700"/>
            <a:chOff x="1" y="114300"/>
            <a:chExt cx="9144000" cy="5600700"/>
          </a:xfrm>
        </p:grpSpPr>
        <p:sp>
          <p:nvSpPr>
            <p:cNvPr id="10241" name="Rectangle 19">
              <a:extLst>
                <a:ext uri="{FF2B5EF4-FFF2-40B4-BE49-F238E27FC236}">
                  <a16:creationId xmlns:a16="http://schemas.microsoft.com/office/drawing/2014/main" id="{1B7ABF97-06CE-084E-A181-CF1898275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857500"/>
              <a:ext cx="91440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242" name="Rectangle 3">
              <a:extLst>
                <a:ext uri="{FF2B5EF4-FFF2-40B4-BE49-F238E27FC236}">
                  <a16:creationId xmlns:a16="http://schemas.microsoft.com/office/drawing/2014/main" id="{EB6F6802-5B68-3E4D-A736-EC3F2D6F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9" y="114300"/>
              <a:ext cx="5291983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Calibri" panose="020F0502020204030204" pitchFamily="34" charset="0"/>
                </a:rPr>
                <a:t>MGT8803 Business Fundamentals for Analytics</a:t>
              </a:r>
              <a:br>
                <a:rPr lang="en-US" altLang="en-US" dirty="0">
                  <a:latin typeface="Calibri" panose="020F0502020204030204" pitchFamily="34" charset="0"/>
                </a:rPr>
              </a:br>
              <a:r>
                <a:rPr lang="en-US" altLang="en-US" dirty="0">
                  <a:latin typeface="Calibri" panose="020F0502020204030204" pitchFamily="34" charset="0"/>
                </a:rPr>
                <a:t>Video Conference Call #6</a:t>
              </a:r>
              <a:br>
                <a:rPr lang="en-US" altLang="en-US" dirty="0">
                  <a:latin typeface="Calibri" panose="020F0502020204030204" pitchFamily="34" charset="0"/>
                </a:rPr>
              </a:br>
              <a:r>
                <a:rPr lang="en-US" altLang="en-US" dirty="0">
                  <a:latin typeface="Calibri" panose="020F0502020204030204" pitchFamily="34" charset="0"/>
                </a:rPr>
                <a:t>Yahoo.com Assignment</a:t>
              </a:r>
            </a:p>
            <a:p>
              <a:r>
                <a:rPr lang="en-US" altLang="en-US" dirty="0">
                  <a:latin typeface="Calibri" panose="020F0502020204030204" pitchFamily="34" charset="0"/>
                </a:rPr>
                <a:t>(From Yahoo.com)</a:t>
              </a:r>
              <a:endParaRPr lang="en-US" altLang="en-US" dirty="0"/>
            </a:p>
          </p:txBody>
        </p:sp>
        <p:sp>
          <p:nvSpPr>
            <p:cNvPr id="10243" name="Rectangle 15">
              <a:extLst>
                <a:ext uri="{FF2B5EF4-FFF2-40B4-BE49-F238E27FC236}">
                  <a16:creationId xmlns:a16="http://schemas.microsoft.com/office/drawing/2014/main" id="{DBB07127-33B4-024F-BA5D-231E2205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067" y="290556"/>
              <a:ext cx="4020292" cy="54013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244" name="Rectangle 14">
              <a:extLst>
                <a:ext uri="{FF2B5EF4-FFF2-40B4-BE49-F238E27FC236}">
                  <a16:creationId xmlns:a16="http://schemas.microsoft.com/office/drawing/2014/main" id="{9DDE6FB8-AD33-AB45-BD21-EBCF1F3A6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778" y="1437739"/>
              <a:ext cx="3543443" cy="42772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36CF0E-2B32-464F-ACC6-D2526E7F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9928" y="390344"/>
              <a:ext cx="3713620" cy="5201809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2C3EF7-6FAF-E744-9197-3C14E02A4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8544" y="1218695"/>
              <a:ext cx="5301737" cy="4381737"/>
              <a:chOff x="898158" y="750758"/>
              <a:chExt cx="5301990" cy="4381074"/>
            </a:xfrm>
          </p:grpSpPr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69803CA5-8D8D-0243-825A-7B188D5FB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158" y="1638300"/>
                <a:ext cx="27389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2060"/>
                    </a:solidFill>
                  </a:rPr>
                  <a:t>Market Cap (Market Value)</a:t>
                </a:r>
              </a:p>
            </p:txBody>
          </p:sp>
          <p:cxnSp>
            <p:nvCxnSpPr>
              <p:cNvPr id="15" name="Straight Arrow Connector 3">
                <a:extLst>
                  <a:ext uri="{FF2B5EF4-FFF2-40B4-BE49-F238E27FC236}">
                    <a16:creationId xmlns:a16="http://schemas.microsoft.com/office/drawing/2014/main" id="{E907C2CB-F3B4-834A-BB17-3BC78B2814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645217" y="1229493"/>
                <a:ext cx="1407971" cy="59347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5113665-6D9F-B242-8B0F-D23BC47B3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2336" y="1129963"/>
                <a:ext cx="12426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2060"/>
                    </a:solidFill>
                  </a:rPr>
                  <a:t>Stock Price</a:t>
                </a:r>
              </a:p>
            </p:txBody>
          </p:sp>
          <p:cxnSp>
            <p:nvCxnSpPr>
              <p:cNvPr id="17" name="Straight Arrow Connector 5">
                <a:extLst>
                  <a:ext uri="{FF2B5EF4-FFF2-40B4-BE49-F238E27FC236}">
                    <a16:creationId xmlns:a16="http://schemas.microsoft.com/office/drawing/2014/main" id="{E62AEF9E-9C8F-794C-B8DA-078EC64E42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352800" y="750758"/>
                <a:ext cx="1697594" cy="49015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CA733B32-D312-AB45-8E11-3D4D53BA9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439" y="2059810"/>
                <a:ext cx="5693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2060"/>
                    </a:solidFill>
                  </a:rPr>
                  <a:t>beta</a:t>
                </a:r>
              </a:p>
            </p:txBody>
          </p:sp>
          <p:cxnSp>
            <p:nvCxnSpPr>
              <p:cNvPr id="19" name="Straight Arrow Connector 7">
                <a:extLst>
                  <a:ext uri="{FF2B5EF4-FFF2-40B4-BE49-F238E27FC236}">
                    <a16:creationId xmlns:a16="http://schemas.microsoft.com/office/drawing/2014/main" id="{562C9822-91E4-4D41-AADD-5708F54F93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737301" y="1326749"/>
                <a:ext cx="2462847" cy="91772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CCA762-5D27-1647-BE07-7A973A921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689" y="4762500"/>
                <a:ext cx="185409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2060"/>
                    </a:solidFill>
                  </a:rPr>
                  <a:t>Book Value/Share</a:t>
                </a:r>
              </a:p>
            </p:txBody>
          </p:sp>
          <p:cxnSp>
            <p:nvCxnSpPr>
              <p:cNvPr id="21" name="Straight Arrow Connector 10">
                <a:extLst>
                  <a:ext uri="{FF2B5EF4-FFF2-40B4-BE49-F238E27FC236}">
                    <a16:creationId xmlns:a16="http://schemas.microsoft.com/office/drawing/2014/main" id="{3011336E-E168-BD43-8E60-0ED75ECFD3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962400" y="4487961"/>
                <a:ext cx="1087994" cy="503139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" name="TextBox 23">
                <a:extLst>
                  <a:ext uri="{FF2B5EF4-FFF2-40B4-BE49-F238E27FC236}">
                    <a16:creationId xmlns:a16="http://schemas.microsoft.com/office/drawing/2014/main" id="{4D410125-055A-BA44-AFDE-F9FA2B0C1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182" y="2364611"/>
                <a:ext cx="305083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2060"/>
                    </a:solidFill>
                  </a:rPr>
                  <a:t>Number of Shares Outstanding</a:t>
                </a:r>
              </a:p>
            </p:txBody>
          </p:sp>
          <p:cxnSp>
            <p:nvCxnSpPr>
              <p:cNvPr id="23" name="Straight Arrow Connector 12">
                <a:extLst>
                  <a:ext uri="{FF2B5EF4-FFF2-40B4-BE49-F238E27FC236}">
                    <a16:creationId xmlns:a16="http://schemas.microsoft.com/office/drawing/2014/main" id="{6A4B3919-D101-2B4C-8F91-77A770B451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01597" y="2276729"/>
                <a:ext cx="1998551" cy="59542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" name="TextBox 26">
                <a:extLst>
                  <a:ext uri="{FF2B5EF4-FFF2-40B4-BE49-F238E27FC236}">
                    <a16:creationId xmlns:a16="http://schemas.microsoft.com/office/drawing/2014/main" id="{EC0D07CA-0D95-AB42-8A27-3D17A9E21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345" y="4393168"/>
                <a:ext cx="11624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2060"/>
                    </a:solidFill>
                  </a:rPr>
                  <a:t>Total Debt</a:t>
                </a:r>
              </a:p>
            </p:txBody>
          </p:sp>
          <p:cxnSp>
            <p:nvCxnSpPr>
              <p:cNvPr id="25" name="Straight Arrow Connector 15">
                <a:extLst>
                  <a:ext uri="{FF2B5EF4-FFF2-40B4-BE49-F238E27FC236}">
                    <a16:creationId xmlns:a16="http://schemas.microsoft.com/office/drawing/2014/main" id="{9EECE22B-FF89-3743-8B22-2FCFD71509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728779" y="4245962"/>
                <a:ext cx="2321615" cy="33187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E49136-CAE4-3841-B21B-E27B0D2609E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8028" y="3157919"/>
              <a:ext cx="113797" cy="1891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8788949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17" y="417193"/>
            <a:ext cx="7125706" cy="508000"/>
          </a:xfrm>
        </p:spPr>
        <p:txBody>
          <a:bodyPr/>
          <a:lstStyle/>
          <a:p>
            <a:r>
              <a:rPr lang="en-US" sz="2400" dirty="0"/>
              <a:t>Video Conference Call #6</a:t>
            </a:r>
            <a:br>
              <a:rPr lang="en-US" sz="2400" dirty="0"/>
            </a:br>
            <a:r>
              <a:rPr lang="en-US" sz="2400" dirty="0"/>
              <a:t>Managerial Accounting Homework #2</a:t>
            </a:r>
            <a:br>
              <a:rPr lang="en-US" sz="2400" dirty="0"/>
            </a:br>
            <a:r>
              <a:rPr lang="en-US" sz="2400" dirty="0"/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91D18-34B2-204D-8307-E37ED24CC79A}"/>
              </a:ext>
            </a:extLst>
          </p:cNvPr>
          <p:cNvGrpSpPr/>
          <p:nvPr/>
        </p:nvGrpSpPr>
        <p:grpSpPr>
          <a:xfrm>
            <a:off x="0" y="1375873"/>
            <a:ext cx="9144000" cy="2512463"/>
            <a:chOff x="0" y="2247544"/>
            <a:chExt cx="9144000" cy="2512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9DB45-7A40-2B4E-922B-91D338D55C94}"/>
                </a:ext>
              </a:extLst>
            </p:cNvPr>
            <p:cNvSpPr/>
            <p:nvPr/>
          </p:nvSpPr>
          <p:spPr bwMode="auto">
            <a:xfrm>
              <a:off x="179463" y="2247544"/>
              <a:ext cx="5623132" cy="2512463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1D8A8B-E313-2F4C-847B-88A1022D497F}"/>
                </a:ext>
              </a:extLst>
            </p:cNvPr>
            <p:cNvSpPr/>
            <p:nvPr/>
          </p:nvSpPr>
          <p:spPr bwMode="auto">
            <a:xfrm>
              <a:off x="0" y="2734654"/>
              <a:ext cx="9144000" cy="1392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DCE94A1-CD78-B84E-83C1-F5789145B29B}"/>
              </a:ext>
            </a:extLst>
          </p:cNvPr>
          <p:cNvGrpSpPr/>
          <p:nvPr/>
        </p:nvGrpSpPr>
        <p:grpSpPr>
          <a:xfrm>
            <a:off x="6272584" y="1155648"/>
            <a:ext cx="3050879" cy="2807633"/>
            <a:chOff x="4811281" y="1685892"/>
            <a:chExt cx="3050879" cy="28076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A5E050-3258-834E-A152-8F462EE93AA1}"/>
                </a:ext>
              </a:extLst>
            </p:cNvPr>
            <p:cNvSpPr/>
            <p:nvPr/>
          </p:nvSpPr>
          <p:spPr bwMode="auto">
            <a:xfrm>
              <a:off x="4811281" y="1685892"/>
              <a:ext cx="2639084" cy="280763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F71B1B-ED7A-B44D-A2D9-74240A08EB88}"/>
                </a:ext>
              </a:extLst>
            </p:cNvPr>
            <p:cNvSpPr txBox="1"/>
            <p:nvPr/>
          </p:nvSpPr>
          <p:spPr>
            <a:xfrm>
              <a:off x="5033245" y="1781657"/>
              <a:ext cx="2828915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Question 	%correct</a:t>
              </a:r>
            </a:p>
            <a:p>
              <a:r>
                <a:rPr lang="en-US" sz="1600" dirty="0"/>
                <a:t>1	95%</a:t>
              </a:r>
            </a:p>
            <a:p>
              <a:r>
                <a:rPr lang="en-US" sz="1600" dirty="0"/>
                <a:t>2	93%	</a:t>
              </a:r>
            </a:p>
            <a:p>
              <a:r>
                <a:rPr lang="en-US" sz="1600" dirty="0"/>
                <a:t>3	89%</a:t>
              </a:r>
            </a:p>
            <a:p>
              <a:r>
                <a:rPr lang="en-US" sz="1600" dirty="0"/>
                <a:t>4	87%</a:t>
              </a:r>
            </a:p>
            <a:p>
              <a:r>
                <a:rPr lang="en-US" sz="1600" dirty="0"/>
                <a:t>5	</a:t>
              </a:r>
              <a:r>
                <a:rPr lang="en-US" sz="1600" dirty="0">
                  <a:solidFill>
                    <a:srgbClr val="C00000"/>
                  </a:solidFill>
                </a:rPr>
                <a:t>79%</a:t>
              </a:r>
            </a:p>
            <a:p>
              <a:r>
                <a:rPr lang="en-US" sz="1600" dirty="0"/>
                <a:t>6	91%</a:t>
              </a:r>
            </a:p>
            <a:p>
              <a:r>
                <a:rPr lang="en-US" sz="1600" dirty="0"/>
                <a:t>7	</a:t>
              </a:r>
              <a:r>
                <a:rPr lang="en-US" sz="1600" dirty="0">
                  <a:solidFill>
                    <a:srgbClr val="C00000"/>
                  </a:solidFill>
                </a:rPr>
                <a:t>79%</a:t>
              </a:r>
            </a:p>
            <a:p>
              <a:r>
                <a:rPr lang="en-US" sz="1600" dirty="0"/>
                <a:t>8	89%</a:t>
              </a:r>
            </a:p>
            <a:p>
              <a:r>
                <a:rPr lang="en-US" sz="1600" dirty="0"/>
                <a:t>9	92%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55357ED-4497-0F4C-AD70-7FCEE1E1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2" y="1478422"/>
            <a:ext cx="5341121" cy="23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5047"/>
      </p:ext>
    </p:extLst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9537</TotalTime>
  <Words>199</Words>
  <Application>Microsoft Macintosh PowerPoint</Application>
  <PresentationFormat>On-screen Show (16:10)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ＭＳ Ｐゴシック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Conference Call #6 Managerial Accounting Homework #2 Results</vt:lpstr>
    </vt:vector>
  </TitlesOfParts>
  <Company>Georgia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DuPree College of Management</dc:creator>
  <cp:lastModifiedBy>Alan Flury</cp:lastModifiedBy>
  <cp:revision>610</cp:revision>
  <cp:lastPrinted>2015-09-17T18:12:22Z</cp:lastPrinted>
  <dcterms:created xsi:type="dcterms:W3CDTF">2011-01-27T20:51:54Z</dcterms:created>
  <dcterms:modified xsi:type="dcterms:W3CDTF">2019-06-14T14:20:56Z</dcterms:modified>
</cp:coreProperties>
</file>