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478" r:id="rId2"/>
    <p:sldId id="471" r:id="rId3"/>
    <p:sldId id="472" r:id="rId4"/>
    <p:sldId id="473" r:id="rId5"/>
    <p:sldId id="479" r:id="rId6"/>
    <p:sldId id="453" r:id="rId7"/>
    <p:sldId id="454" r:id="rId8"/>
    <p:sldId id="455" r:id="rId9"/>
    <p:sldId id="474" r:id="rId10"/>
    <p:sldId id="462" r:id="rId11"/>
    <p:sldId id="475" r:id="rId12"/>
    <p:sldId id="460" r:id="rId13"/>
    <p:sldId id="461" r:id="rId14"/>
    <p:sldId id="476" r:id="rId15"/>
    <p:sldId id="470" r:id="rId16"/>
    <p:sldId id="467" r:id="rId17"/>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3366"/>
    <a:srgbClr val="9CB225"/>
    <a:srgbClr val="A6B325"/>
    <a:srgbClr val="A3CC2F"/>
    <a:srgbClr val="336699"/>
    <a:srgbClr val="6666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40" autoAdjust="0"/>
  </p:normalViewPr>
  <p:slideViewPr>
    <p:cSldViewPr snapToGrid="0" showGuides="1">
      <p:cViewPr varScale="1">
        <p:scale>
          <a:sx n="111" d="100"/>
          <a:sy n="111" d="100"/>
        </p:scale>
        <p:origin x="1188" y="84"/>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June 6 Videoconference Call</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440470" y="3683337"/>
              <a:ext cx="3375062" cy="1015663"/>
            </a:xfrm>
            <a:prstGeom prst="rect">
              <a:avLst/>
            </a:prstGeom>
            <a:noFill/>
          </p:spPr>
          <p:txBody>
            <a:bodyPr wrap="square" rtlCol="0">
              <a:spAutoFit/>
            </a:bodyPr>
            <a:lstStyle/>
            <a:p>
              <a:r>
                <a:rPr lang="en-US" dirty="0"/>
                <a:t>Arnie Schneider</a:t>
              </a:r>
            </a:p>
            <a:p>
              <a:r>
                <a:rPr lang="en-US" dirty="0"/>
                <a:t>Brett Tambling </a:t>
              </a:r>
            </a:p>
            <a:p>
              <a:r>
                <a:rPr lang="en-US" dirty="0"/>
                <a:t>Scheller College of Business</a:t>
              </a:r>
            </a:p>
          </p:txBody>
        </p:sp>
      </p:grpSp>
    </p:spTree>
    <p:extLst>
      <p:ext uri="{BB962C8B-B14F-4D97-AF65-F5344CB8AC3E}">
        <p14:creationId xmlns:p14="http://schemas.microsoft.com/office/powerpoint/2010/main" val="1852719078"/>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B4FBB-AF4E-0442-9D3D-A66D5373BB6D}"/>
              </a:ext>
            </a:extLst>
          </p:cNvPr>
          <p:cNvSpPr/>
          <p:nvPr/>
        </p:nvSpPr>
        <p:spPr bwMode="auto">
          <a:xfrm>
            <a:off x="0" y="1219200"/>
            <a:ext cx="9144000" cy="44958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A85C2952-12A6-D44D-A29E-34AD5B6D8486}"/>
              </a:ext>
            </a:extLst>
          </p:cNvPr>
          <p:cNvSpPr>
            <a:spLocks noGrp="1"/>
          </p:cNvSpPr>
          <p:nvPr>
            <p:ph type="title"/>
          </p:nvPr>
        </p:nvSpPr>
        <p:spPr>
          <a:xfrm>
            <a:off x="342899" y="377265"/>
            <a:ext cx="7024551" cy="508000"/>
          </a:xfrm>
        </p:spPr>
        <p:txBody>
          <a:bodyPr/>
          <a:lstStyle/>
          <a:p>
            <a:r>
              <a:rPr lang="en-US" sz="2000" dirty="0"/>
              <a:t>MGT8803 Business Fundamentals for Analytics</a:t>
            </a:r>
            <a:br>
              <a:rPr lang="en-US" sz="2000" dirty="0"/>
            </a:br>
            <a:r>
              <a:rPr lang="en-US" sz="2000" dirty="0"/>
              <a:t>Video Conference Call #5</a:t>
            </a:r>
            <a:br>
              <a:rPr lang="en-US" sz="2000" dirty="0"/>
            </a:br>
            <a:r>
              <a:rPr lang="en-US" sz="2000" dirty="0"/>
              <a:t>Managerial Accounting Problems – Materials Variances</a:t>
            </a:r>
            <a:br>
              <a:rPr lang="en-US" sz="2000" dirty="0"/>
            </a:br>
            <a:endParaRPr lang="en-US" sz="2000" dirty="0"/>
          </a:p>
        </p:txBody>
      </p:sp>
      <p:sp>
        <p:nvSpPr>
          <p:cNvPr id="3" name="Content Placeholder 2">
            <a:extLst>
              <a:ext uri="{FF2B5EF4-FFF2-40B4-BE49-F238E27FC236}">
                <a16:creationId xmlns:a16="http://schemas.microsoft.com/office/drawing/2014/main" id="{6F60465A-56A9-9F4A-A2CA-AEC25086705A}"/>
              </a:ext>
            </a:extLst>
          </p:cNvPr>
          <p:cNvSpPr>
            <a:spLocks noGrp="1"/>
          </p:cNvSpPr>
          <p:nvPr>
            <p:ph idx="1"/>
          </p:nvPr>
        </p:nvSpPr>
        <p:spPr>
          <a:xfrm>
            <a:off x="342899" y="1219200"/>
            <a:ext cx="8113060" cy="3429000"/>
          </a:xfrm>
        </p:spPr>
        <p:txBody>
          <a:bodyPr/>
          <a:lstStyle/>
          <a:p>
            <a:pPr marL="0" indent="0">
              <a:buNone/>
            </a:pPr>
            <a:endParaRPr lang="en-US" sz="1400" dirty="0"/>
          </a:p>
          <a:p>
            <a:pPr marL="0" indent="0">
              <a:buNone/>
            </a:pPr>
            <a:r>
              <a:rPr lang="en-US" sz="1400" dirty="0"/>
              <a:t>Problem: The BJ Youth Baseball League has 3,000 baseballs in inventory, which were purchased by the director, Jack Williams, for a total of $6,600. Each baseball game should require a standard usage of five baseballs. During July, 330 baseball games were played. The total standard cost allowed for the baseballs amounted to $3,762. There was an unfavorable materials quantity variance of $171. QUESTION: What is the standard quantity? What is the standard price for one baseball? What was the actual quantity of baseballs used in July? </a:t>
            </a:r>
          </a:p>
          <a:p>
            <a:pPr marL="0" indent="0">
              <a:buNone/>
            </a:pPr>
            <a:r>
              <a:rPr lang="en-US" sz="1400" dirty="0"/>
              <a:t>	</a:t>
            </a:r>
          </a:p>
          <a:p>
            <a:pPr marL="0" indent="0">
              <a:buNone/>
            </a:pPr>
            <a:r>
              <a:rPr lang="en-US" sz="1400" b="1" dirty="0">
                <a:solidFill>
                  <a:srgbClr val="C00000"/>
                </a:solidFill>
              </a:rPr>
              <a:t>	</a:t>
            </a:r>
            <a:r>
              <a:rPr lang="en-US" sz="1600" b="1" dirty="0">
                <a:solidFill>
                  <a:srgbClr val="C00000"/>
                </a:solidFill>
              </a:rPr>
              <a:t>Standard Quantity = 330 * 5 = 1650</a:t>
            </a:r>
            <a:r>
              <a:rPr lang="en-US" sz="1600" dirty="0"/>
              <a:t>. (</a:t>
            </a:r>
            <a:r>
              <a:rPr lang="en-US" sz="1600" b="1" dirty="0"/>
              <a:t>the number of baseballs that should have 	been used for the 330 games played</a:t>
            </a:r>
            <a:r>
              <a:rPr lang="en-US" sz="1600" dirty="0"/>
              <a:t>).</a:t>
            </a:r>
          </a:p>
          <a:p>
            <a:pPr marL="0" indent="0">
              <a:buNone/>
            </a:pPr>
            <a:r>
              <a:rPr lang="en-US" sz="1600" dirty="0"/>
              <a:t>	</a:t>
            </a:r>
          </a:p>
          <a:p>
            <a:pPr marL="0" indent="0">
              <a:buNone/>
            </a:pPr>
            <a:r>
              <a:rPr lang="en-US" sz="1600" dirty="0"/>
              <a:t>	Standard Price would be determined as follows: </a:t>
            </a:r>
          </a:p>
          <a:p>
            <a:pPr marL="0" indent="0">
              <a:buNone/>
            </a:pPr>
            <a:r>
              <a:rPr lang="en-US" sz="1600" dirty="0"/>
              <a:t>	</a:t>
            </a:r>
            <a:r>
              <a:rPr lang="en-US" sz="1600" b="1" dirty="0">
                <a:solidFill>
                  <a:srgbClr val="C00000"/>
                </a:solidFill>
              </a:rPr>
              <a:t>Standard Cost =  Standard Price * Standard Quantity</a:t>
            </a:r>
          </a:p>
          <a:p>
            <a:pPr marL="0" indent="0">
              <a:buNone/>
            </a:pPr>
            <a:r>
              <a:rPr lang="en-US" sz="1600" dirty="0"/>
              <a:t>	$3762 = SP * 1650,  so SP = $2.28/baseball</a:t>
            </a:r>
          </a:p>
          <a:p>
            <a:pPr marL="0" indent="0">
              <a:buNone/>
            </a:pPr>
            <a:r>
              <a:rPr lang="en-US" sz="1600" dirty="0"/>
              <a:t>	Actual Quantity of Baseball used:</a:t>
            </a:r>
          </a:p>
          <a:p>
            <a:pPr marL="0" indent="0">
              <a:buNone/>
            </a:pPr>
            <a:r>
              <a:rPr lang="en-US" sz="1600" dirty="0"/>
              <a:t>	</a:t>
            </a:r>
            <a:r>
              <a:rPr lang="en-US" sz="1600" b="1" dirty="0">
                <a:solidFill>
                  <a:srgbClr val="C00000"/>
                </a:solidFill>
              </a:rPr>
              <a:t>MQV = SP (AQ – SQ)</a:t>
            </a:r>
            <a:r>
              <a:rPr lang="en-US" sz="1600" dirty="0"/>
              <a:t>,  $171 = $2.28 (AQ – 1650),  so AQ = 1725 baseballs</a:t>
            </a:r>
          </a:p>
          <a:p>
            <a:endParaRPr lang="en-US" dirty="0"/>
          </a:p>
        </p:txBody>
      </p:sp>
    </p:spTree>
    <p:extLst>
      <p:ext uri="{BB962C8B-B14F-4D97-AF65-F5344CB8AC3E}">
        <p14:creationId xmlns:p14="http://schemas.microsoft.com/office/powerpoint/2010/main" val="406593988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FE2601-B851-0A47-AED0-62317FE4D3C3}"/>
              </a:ext>
            </a:extLst>
          </p:cNvPr>
          <p:cNvGrpSpPr/>
          <p:nvPr/>
        </p:nvGrpSpPr>
        <p:grpSpPr>
          <a:xfrm>
            <a:off x="596379" y="1247504"/>
            <a:ext cx="7853601" cy="4467496"/>
            <a:chOff x="296090" y="844731"/>
            <a:chExt cx="7837715" cy="4737463"/>
          </a:xfrm>
        </p:grpSpPr>
        <p:sp>
          <p:nvSpPr>
            <p:cNvPr id="11" name="Rectangle 10">
              <a:extLst>
                <a:ext uri="{FF2B5EF4-FFF2-40B4-BE49-F238E27FC236}">
                  <a16:creationId xmlns:a16="http://schemas.microsoft.com/office/drawing/2014/main" id="{C95786E8-9945-724D-8DF4-D65847A8519E}"/>
                </a:ext>
              </a:extLst>
            </p:cNvPr>
            <p:cNvSpPr/>
            <p:nvPr/>
          </p:nvSpPr>
          <p:spPr bwMode="auto">
            <a:xfrm>
              <a:off x="296090" y="844731"/>
              <a:ext cx="7837715" cy="473746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10" name="Picture 9">
              <a:extLst>
                <a:ext uri="{FF2B5EF4-FFF2-40B4-BE49-F238E27FC236}">
                  <a16:creationId xmlns:a16="http://schemas.microsoft.com/office/drawing/2014/main" id="{7F2E3059-C410-8E4C-96F9-ECEF273DD435}"/>
                </a:ext>
              </a:extLst>
            </p:cNvPr>
            <p:cNvPicPr>
              <a:picLocks noChangeAspect="1"/>
            </p:cNvPicPr>
            <p:nvPr/>
          </p:nvPicPr>
          <p:blipFill>
            <a:blip r:embed="rId2"/>
            <a:stretch>
              <a:fillRect/>
            </a:stretch>
          </p:blipFill>
          <p:spPr>
            <a:xfrm>
              <a:off x="457200" y="957942"/>
              <a:ext cx="7489592" cy="4496209"/>
            </a:xfrm>
            <a:prstGeom prst="rect">
              <a:avLst/>
            </a:prstGeom>
          </p:spPr>
        </p:pic>
      </p:grpSp>
      <p:sp>
        <p:nvSpPr>
          <p:cNvPr id="13" name="Rectangle 12">
            <a:extLst>
              <a:ext uri="{FF2B5EF4-FFF2-40B4-BE49-F238E27FC236}">
                <a16:creationId xmlns:a16="http://schemas.microsoft.com/office/drawing/2014/main" id="{2985E0D3-2A90-9244-A134-A195A25645ED}"/>
              </a:ext>
            </a:extLst>
          </p:cNvPr>
          <p:cNvSpPr/>
          <p:nvPr/>
        </p:nvSpPr>
        <p:spPr>
          <a:xfrm>
            <a:off x="215948" y="71790"/>
            <a:ext cx="7099252" cy="1015663"/>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MGT8803 Business Fundamentals for Analytics</a:t>
            </a:r>
          </a:p>
          <a:p>
            <a:r>
              <a:rPr lang="en-US" dirty="0">
                <a:latin typeface="Calibri" panose="020F0502020204030204" pitchFamily="34" charset="0"/>
                <a:cs typeface="Calibri" panose="020F0502020204030204" pitchFamily="34" charset="0"/>
              </a:rPr>
              <a:t>Video Conference #5</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Managerial Accounting Sample Quiz Problem #10, #11, and #12</a:t>
            </a:r>
          </a:p>
        </p:txBody>
      </p:sp>
      <p:sp>
        <p:nvSpPr>
          <p:cNvPr id="14" name="Rectangle 13">
            <a:extLst>
              <a:ext uri="{FF2B5EF4-FFF2-40B4-BE49-F238E27FC236}">
                <a16:creationId xmlns:a16="http://schemas.microsoft.com/office/drawing/2014/main" id="{557F0DC3-DC4B-4B42-842C-58367905CDE7}"/>
              </a:ext>
            </a:extLst>
          </p:cNvPr>
          <p:cNvSpPr/>
          <p:nvPr/>
        </p:nvSpPr>
        <p:spPr>
          <a:xfrm>
            <a:off x="3399416" y="2222758"/>
            <a:ext cx="4572000" cy="707886"/>
          </a:xfrm>
          <a:prstGeom prst="rect">
            <a:avLst/>
          </a:prstGeom>
        </p:spPr>
        <p:txBody>
          <a:bodyPr>
            <a:spAutoFit/>
          </a:bodyPr>
          <a:lstStyle/>
          <a:p>
            <a:r>
              <a:rPr lang="en-US" sz="1000" dirty="0">
                <a:solidFill>
                  <a:srgbClr val="222222"/>
                </a:solidFill>
                <a:latin typeface="Open Sans"/>
              </a:rPr>
              <a:t>The manufacturing process at Fisherman's Pride uses input bought daily from local fishermen. The input (raw Kippers) are seasoned, prepared and frozen. During the process a small amount of material is wasted either through spoilage or rejection for poor quality. </a:t>
            </a:r>
            <a:endParaRPr lang="en-US" sz="1000" dirty="0"/>
          </a:p>
        </p:txBody>
      </p:sp>
    </p:spTree>
    <p:extLst>
      <p:ext uri="{BB962C8B-B14F-4D97-AF65-F5344CB8AC3E}">
        <p14:creationId xmlns:p14="http://schemas.microsoft.com/office/powerpoint/2010/main" val="39061375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15" y="238952"/>
            <a:ext cx="8521854" cy="508000"/>
          </a:xfrm>
        </p:spPr>
        <p:txBody>
          <a:bodyPr/>
          <a:lstStyle/>
          <a:p>
            <a:br>
              <a:rPr lang="en-US" sz="2400" dirty="0"/>
            </a:br>
            <a:r>
              <a:rPr lang="en-US" sz="1800" dirty="0"/>
              <a:t>MGT8803 Business Fundamentals for Analytics</a:t>
            </a:r>
            <a:br>
              <a:rPr lang="en-US" sz="1800" dirty="0"/>
            </a:br>
            <a:r>
              <a:rPr lang="en-US" sz="1800" dirty="0"/>
              <a:t>Video Conference #5</a:t>
            </a:r>
            <a:br>
              <a:rPr lang="en-US" sz="1800" dirty="0"/>
            </a:br>
            <a:r>
              <a:rPr lang="en-US" sz="1800" dirty="0"/>
              <a:t>Managerial Accounting Sample Quiz Problem #10, #11, and #12</a:t>
            </a:r>
            <a:br>
              <a:rPr lang="en-US" sz="1800" dirty="0"/>
            </a:br>
            <a:r>
              <a:rPr lang="en-US" sz="1800" dirty="0"/>
              <a:t>Fisherman’s Pride Frozen Kippers</a:t>
            </a:r>
          </a:p>
        </p:txBody>
      </p:sp>
      <p:sp>
        <p:nvSpPr>
          <p:cNvPr id="4" name="Rectangle 3"/>
          <p:cNvSpPr/>
          <p:nvPr/>
        </p:nvSpPr>
        <p:spPr>
          <a:xfrm>
            <a:off x="402063" y="1386164"/>
            <a:ext cx="7341989" cy="4031873"/>
          </a:xfrm>
          <a:prstGeom prst="rect">
            <a:avLst/>
          </a:prstGeom>
        </p:spPr>
        <p:txBody>
          <a:bodyPr wrap="square">
            <a:spAutoFit/>
          </a:bodyPr>
          <a:lstStyle/>
          <a:p>
            <a:r>
              <a:rPr lang="en-US" sz="1600" dirty="0"/>
              <a:t>			Standard Cost Per Case		</a:t>
            </a:r>
          </a:p>
          <a:p>
            <a:r>
              <a:rPr lang="en-US" sz="1600" dirty="0"/>
              <a:t>Direct materials (6kg @ $3.00)		$18.00	</a:t>
            </a:r>
          </a:p>
          <a:p>
            <a:r>
              <a:rPr lang="en-US" sz="1600" dirty="0"/>
              <a:t>Direct labor (.8hr @$5.00/hr)		$4.00	</a:t>
            </a:r>
          </a:p>
          <a:p>
            <a:r>
              <a:rPr lang="en-US" sz="1600" dirty="0"/>
              <a:t>Variable overhead (.8hr @$3.00/hr)	$2.40	</a:t>
            </a:r>
          </a:p>
          <a:p>
            <a:r>
              <a:rPr lang="en-US" sz="1600" dirty="0"/>
              <a:t>Fixed overhead (.8hr @$7.00/hr)		$5.60	</a:t>
            </a:r>
          </a:p>
          <a:p>
            <a:r>
              <a:rPr lang="en-US" sz="1600" dirty="0"/>
              <a:t>Total Cost				$30.00	</a:t>
            </a:r>
          </a:p>
          <a:p>
            <a:r>
              <a:rPr lang="en-US" sz="1600" dirty="0"/>
              <a:t>*****************************</a:t>
            </a:r>
          </a:p>
          <a:p>
            <a:endParaRPr lang="en-US" sz="1600" dirty="0"/>
          </a:p>
          <a:p>
            <a:endParaRPr lang="en-US" sz="1600" dirty="0"/>
          </a:p>
          <a:p>
            <a:r>
              <a:rPr lang="en-US" sz="1600" dirty="0"/>
              <a:t>	Total		---------    Variances	---------	</a:t>
            </a:r>
          </a:p>
          <a:p>
            <a:r>
              <a:rPr lang="en-US" sz="1600" dirty="0"/>
              <a:t>Costs	Standard Cost	Price	Budget	Qty/Eff	Volume	</a:t>
            </a:r>
          </a:p>
          <a:p>
            <a:r>
              <a:rPr lang="en-US" sz="1600" dirty="0"/>
              <a:t>						</a:t>
            </a:r>
          </a:p>
          <a:p>
            <a:r>
              <a:rPr lang="en-US" sz="1600" dirty="0"/>
              <a:t>Direct materials.   $405,000	$6,900F		$9,000U		</a:t>
            </a:r>
          </a:p>
          <a:p>
            <a:r>
              <a:rPr lang="en-US" sz="1600" dirty="0"/>
              <a:t>Direct labor.            $90,000	$4,850U		$7,000U		</a:t>
            </a:r>
          </a:p>
          <a:p>
            <a:r>
              <a:rPr lang="en-US" sz="1600" dirty="0"/>
              <a:t>Variable overhead.  $54,000	$1,300F				</a:t>
            </a:r>
          </a:p>
          <a:p>
            <a:r>
              <a:rPr lang="en-US" sz="1600" dirty="0"/>
              <a:t>Fixed overhead.     $126,000	$500F		$14,000U		</a:t>
            </a:r>
          </a:p>
        </p:txBody>
      </p:sp>
      <p:pic>
        <p:nvPicPr>
          <p:cNvPr id="6" name="Picture 5" descr="dockside-frozen-boil-in-bag-kippe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379" y="1022957"/>
            <a:ext cx="2293347" cy="2293347"/>
          </a:xfrm>
          <a:prstGeom prst="rect">
            <a:avLst/>
          </a:prstGeom>
        </p:spPr>
      </p:pic>
      <p:sp>
        <p:nvSpPr>
          <p:cNvPr id="3" name="Rectangle 2">
            <a:extLst>
              <a:ext uri="{FF2B5EF4-FFF2-40B4-BE49-F238E27FC236}">
                <a16:creationId xmlns:a16="http://schemas.microsoft.com/office/drawing/2014/main" id="{5271D44A-ADD4-2F4F-A9CC-A2C6E5D782D8}"/>
              </a:ext>
            </a:extLst>
          </p:cNvPr>
          <p:cNvSpPr/>
          <p:nvPr/>
        </p:nvSpPr>
        <p:spPr bwMode="auto">
          <a:xfrm>
            <a:off x="402063" y="4639415"/>
            <a:ext cx="6703137" cy="9320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Rectangle 6">
            <a:extLst>
              <a:ext uri="{FF2B5EF4-FFF2-40B4-BE49-F238E27FC236}">
                <a16:creationId xmlns:a16="http://schemas.microsoft.com/office/drawing/2014/main" id="{7E016C62-E985-4241-9B6F-150BF6BC0678}"/>
              </a:ext>
            </a:extLst>
          </p:cNvPr>
          <p:cNvSpPr/>
          <p:nvPr/>
        </p:nvSpPr>
        <p:spPr bwMode="auto">
          <a:xfrm>
            <a:off x="495332" y="1938175"/>
            <a:ext cx="5633094" cy="1186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11BCC897-26D3-4241-8AA8-53F9BCA02FB1}"/>
              </a:ext>
            </a:extLst>
          </p:cNvPr>
          <p:cNvSpPr/>
          <p:nvPr/>
        </p:nvSpPr>
        <p:spPr bwMode="auto">
          <a:xfrm>
            <a:off x="4315702" y="3641325"/>
            <a:ext cx="750073" cy="2834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787DA410-0C68-2048-BD0C-866A0C8C8179}"/>
              </a:ext>
            </a:extLst>
          </p:cNvPr>
          <p:cNvSpPr/>
          <p:nvPr/>
        </p:nvSpPr>
        <p:spPr bwMode="auto">
          <a:xfrm>
            <a:off x="6222342" y="3641325"/>
            <a:ext cx="750073" cy="2834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Tree>
    <p:extLst>
      <p:ext uri="{BB962C8B-B14F-4D97-AF65-F5344CB8AC3E}">
        <p14:creationId xmlns:p14="http://schemas.microsoft.com/office/powerpoint/2010/main" val="52345454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806" y="129912"/>
            <a:ext cx="7618987" cy="508000"/>
          </a:xfrm>
        </p:spPr>
        <p:txBody>
          <a:bodyPr/>
          <a:lstStyle/>
          <a:p>
            <a:r>
              <a:rPr lang="en-US" sz="2000" dirty="0"/>
              <a:t>MGT8803 Business Fundamentals for Analytics   </a:t>
            </a:r>
            <a:br>
              <a:rPr lang="en-US" sz="2000" dirty="0"/>
            </a:br>
            <a:r>
              <a:rPr lang="en-US" sz="2000" dirty="0"/>
              <a:t>Managerial Accounting Sample Quiz Problem #10, #11, and #12</a:t>
            </a:r>
          </a:p>
        </p:txBody>
      </p:sp>
      <p:sp>
        <p:nvSpPr>
          <p:cNvPr id="5" name="TextBox 4"/>
          <p:cNvSpPr txBox="1"/>
          <p:nvPr/>
        </p:nvSpPr>
        <p:spPr>
          <a:xfrm>
            <a:off x="183802" y="944463"/>
            <a:ext cx="8460675" cy="4770537"/>
          </a:xfrm>
          <a:prstGeom prst="rect">
            <a:avLst/>
          </a:prstGeom>
          <a:noFill/>
        </p:spPr>
        <p:txBody>
          <a:bodyPr wrap="square" rtlCol="0">
            <a:spAutoFit/>
          </a:bodyPr>
          <a:lstStyle/>
          <a:p>
            <a:r>
              <a:rPr lang="en-US" sz="1600" dirty="0">
                <a:solidFill>
                  <a:srgbClr val="C00000"/>
                </a:solidFill>
              </a:rPr>
              <a:t>Standard Cost = $405,000; Standard Price = $3/kg; variances  price  $6,900F	quantity $9,000U</a:t>
            </a:r>
            <a:r>
              <a:rPr lang="en-US" sz="1600" dirty="0"/>
              <a:t>	</a:t>
            </a:r>
          </a:p>
          <a:p>
            <a:endParaRPr lang="en-US" sz="1600" dirty="0"/>
          </a:p>
          <a:p>
            <a:r>
              <a:rPr lang="en-US" sz="1600" dirty="0"/>
              <a:t>(</a:t>
            </a:r>
            <a:r>
              <a:rPr lang="en-US" sz="1600" b="1" dirty="0"/>
              <a:t>Remember that Standard Quantity is the actual amount of material that SHOULD</a:t>
            </a:r>
          </a:p>
          <a:p>
            <a:r>
              <a:rPr lang="en-US" sz="1600" b="1" dirty="0"/>
              <a:t>have been used to produce the actual output</a:t>
            </a:r>
            <a:r>
              <a:rPr lang="en-US" sz="1600" dirty="0"/>
              <a:t>). In this problem Standard Quantity is determined by</a:t>
            </a:r>
          </a:p>
          <a:p>
            <a:r>
              <a:rPr lang="en-US" sz="1600" dirty="0"/>
              <a:t>The formula  SC = SP * SQ; $405,000 = $3 * SQ</a:t>
            </a:r>
          </a:p>
          <a:p>
            <a:r>
              <a:rPr lang="en-US" sz="1600" dirty="0"/>
              <a:t>Standard Quantity = </a:t>
            </a:r>
            <a:r>
              <a:rPr lang="en-US" sz="1600" b="1" dirty="0">
                <a:solidFill>
                  <a:srgbClr val="800000"/>
                </a:solidFill>
              </a:rPr>
              <a:t>which equals 135,000 kgs</a:t>
            </a:r>
            <a:r>
              <a:rPr lang="en-US" sz="1600" dirty="0"/>
              <a:t>. This is the answer to question 10. In terms of cases</a:t>
            </a:r>
          </a:p>
          <a:p>
            <a:r>
              <a:rPr lang="en-US" sz="1600" dirty="0"/>
              <a:t>22,500 cases was the </a:t>
            </a:r>
            <a:r>
              <a:rPr lang="en-US" sz="1600"/>
              <a:t>actual number </a:t>
            </a:r>
            <a:r>
              <a:rPr lang="en-US" sz="1600" dirty="0"/>
              <a:t>of </a:t>
            </a:r>
            <a:r>
              <a:rPr lang="en-US" sz="1600" b="1" dirty="0"/>
              <a:t>cases</a:t>
            </a:r>
            <a:r>
              <a:rPr lang="en-US" sz="1600" dirty="0"/>
              <a:t> produced (6kgs of processed kippers per case)</a:t>
            </a:r>
          </a:p>
          <a:p>
            <a:endParaRPr lang="en-US" sz="1600" dirty="0"/>
          </a:p>
          <a:p>
            <a:r>
              <a:rPr lang="en-US" sz="1600" dirty="0"/>
              <a:t>How much raw material (kgs of kippers) was actually </a:t>
            </a:r>
            <a:r>
              <a:rPr lang="en-US" sz="1600" b="1" dirty="0"/>
              <a:t>used. To answer this question use the Materials Quantity Variance.*</a:t>
            </a:r>
          </a:p>
          <a:p>
            <a:r>
              <a:rPr lang="en-US" sz="1600" dirty="0"/>
              <a:t>Actual Quantity is determined by SP (AQ </a:t>
            </a:r>
            <a:r>
              <a:rPr lang="mr-IN" sz="1600" dirty="0"/>
              <a:t>–</a:t>
            </a:r>
            <a:r>
              <a:rPr lang="en-US" sz="1600" dirty="0"/>
              <a:t> SQ) = MQV</a:t>
            </a:r>
          </a:p>
          <a:p>
            <a:r>
              <a:rPr lang="en-US" sz="1600" dirty="0"/>
              <a:t>+$9000 = $3 (AQ </a:t>
            </a:r>
            <a:r>
              <a:rPr lang="mr-IN" sz="1600" dirty="0"/>
              <a:t>–</a:t>
            </a:r>
            <a:r>
              <a:rPr lang="en-US" sz="1600" dirty="0"/>
              <a:t> 135,000kg)</a:t>
            </a:r>
          </a:p>
          <a:p>
            <a:r>
              <a:rPr lang="en-US" sz="1600" dirty="0"/>
              <a:t>+$9000 = $3AQ - 405,000    </a:t>
            </a:r>
            <a:r>
              <a:rPr lang="en-US" sz="1600" b="1" dirty="0">
                <a:solidFill>
                  <a:srgbClr val="800000"/>
                </a:solidFill>
              </a:rPr>
              <a:t>AQ = 138,000</a:t>
            </a:r>
          </a:p>
          <a:p>
            <a:endParaRPr lang="en-US" sz="1600" b="1" dirty="0"/>
          </a:p>
          <a:p>
            <a:r>
              <a:rPr lang="en-US" sz="1600" dirty="0"/>
              <a:t>Actual Price is determine by 138,000 (AP </a:t>
            </a:r>
            <a:r>
              <a:rPr lang="mr-IN" sz="1600" dirty="0"/>
              <a:t>–</a:t>
            </a:r>
            <a:r>
              <a:rPr lang="en-US" sz="1600" dirty="0"/>
              <a:t> 3) = MPV</a:t>
            </a:r>
          </a:p>
          <a:p>
            <a:r>
              <a:rPr lang="en-US" sz="1600" dirty="0"/>
              <a:t>-$6900 = 138,000(AP - $3),  </a:t>
            </a:r>
            <a:r>
              <a:rPr lang="en-US" sz="1600" b="1" dirty="0">
                <a:solidFill>
                  <a:srgbClr val="990033"/>
                </a:solidFill>
              </a:rPr>
              <a:t>AP = 2.95</a:t>
            </a:r>
          </a:p>
          <a:p>
            <a:endParaRPr lang="en-US" sz="1600" b="1" dirty="0"/>
          </a:p>
          <a:p>
            <a:r>
              <a:rPr lang="en-US" sz="1600" b="1" dirty="0"/>
              <a:t>Total Material Cost Variance = (AP*AQ) </a:t>
            </a:r>
            <a:r>
              <a:rPr lang="mr-IN" sz="1600" b="1" dirty="0"/>
              <a:t>–</a:t>
            </a:r>
            <a:r>
              <a:rPr lang="en-US" sz="1600" b="1" dirty="0"/>
              <a:t> (SP*SQ) = Total Material Cost Variance</a:t>
            </a:r>
          </a:p>
          <a:p>
            <a:r>
              <a:rPr lang="en-US" sz="1600" b="1" dirty="0"/>
              <a:t>			($2.95 * 138,000) </a:t>
            </a:r>
            <a:r>
              <a:rPr lang="mr-IN" sz="1600" b="1" dirty="0"/>
              <a:t>–</a:t>
            </a:r>
            <a:r>
              <a:rPr lang="en-US" sz="1600" b="1" dirty="0"/>
              <a:t> ($3 * 135,000) = </a:t>
            </a:r>
            <a:r>
              <a:rPr lang="en-US" sz="1600" b="1" dirty="0">
                <a:solidFill>
                  <a:srgbClr val="990033"/>
                </a:solidFill>
              </a:rPr>
              <a:t>$2,100. U</a:t>
            </a:r>
          </a:p>
        </p:txBody>
      </p:sp>
      <p:sp>
        <p:nvSpPr>
          <p:cNvPr id="2" name="Rectangle 1">
            <a:extLst>
              <a:ext uri="{FF2B5EF4-FFF2-40B4-BE49-F238E27FC236}">
                <a16:creationId xmlns:a16="http://schemas.microsoft.com/office/drawing/2014/main" id="{072DA705-1478-D345-BD93-D3BD0F177522}"/>
              </a:ext>
            </a:extLst>
          </p:cNvPr>
          <p:cNvSpPr/>
          <p:nvPr/>
        </p:nvSpPr>
        <p:spPr bwMode="auto">
          <a:xfrm>
            <a:off x="-12189" y="681567"/>
            <a:ext cx="9144000" cy="9400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7" name="Group 6">
            <a:extLst>
              <a:ext uri="{FF2B5EF4-FFF2-40B4-BE49-F238E27FC236}">
                <a16:creationId xmlns:a16="http://schemas.microsoft.com/office/drawing/2014/main" id="{6F2C43D3-790F-FE48-8A68-6E7A07BF724B}"/>
              </a:ext>
            </a:extLst>
          </p:cNvPr>
          <p:cNvGrpSpPr/>
          <p:nvPr/>
        </p:nvGrpSpPr>
        <p:grpSpPr>
          <a:xfrm>
            <a:off x="5285193" y="3341406"/>
            <a:ext cx="3777241" cy="854580"/>
            <a:chOff x="5221480" y="3392680"/>
            <a:chExt cx="3777241" cy="854580"/>
          </a:xfrm>
        </p:grpSpPr>
        <p:sp>
          <p:nvSpPr>
            <p:cNvPr id="6" name="TextBox 5">
              <a:extLst>
                <a:ext uri="{FF2B5EF4-FFF2-40B4-BE49-F238E27FC236}">
                  <a16:creationId xmlns:a16="http://schemas.microsoft.com/office/drawing/2014/main" id="{E30EE335-314F-3E4D-A221-CE6ABC626F29}"/>
                </a:ext>
              </a:extLst>
            </p:cNvPr>
            <p:cNvSpPr txBox="1"/>
            <p:nvPr/>
          </p:nvSpPr>
          <p:spPr>
            <a:xfrm>
              <a:off x="5358999" y="3529412"/>
              <a:ext cx="3593126" cy="646331"/>
            </a:xfrm>
            <a:prstGeom prst="rect">
              <a:avLst/>
            </a:prstGeom>
            <a:noFill/>
          </p:spPr>
          <p:txBody>
            <a:bodyPr wrap="square" rtlCol="0">
              <a:spAutoFit/>
            </a:bodyPr>
            <a:lstStyle/>
            <a:p>
              <a:pPr algn="ctr"/>
              <a:r>
                <a:rPr lang="en-US" sz="1200" b="1" dirty="0"/>
                <a:t>*The term Material </a:t>
              </a:r>
              <a:r>
                <a:rPr lang="en-US" sz="1200" b="1" dirty="0">
                  <a:solidFill>
                    <a:srgbClr val="C00000"/>
                  </a:solidFill>
                </a:rPr>
                <a:t>Usage</a:t>
              </a:r>
              <a:r>
                <a:rPr lang="en-US" sz="1200" b="1" dirty="0"/>
                <a:t> Variance may be used in some situations rather than Materials </a:t>
              </a:r>
              <a:r>
                <a:rPr lang="en-US" sz="1200" b="1" dirty="0">
                  <a:solidFill>
                    <a:srgbClr val="C00000"/>
                  </a:solidFill>
                </a:rPr>
                <a:t>Quantity </a:t>
              </a:r>
              <a:r>
                <a:rPr lang="en-US" sz="1200" b="1" dirty="0"/>
                <a:t>Variance. The terms are interchangeable</a:t>
              </a:r>
            </a:p>
          </p:txBody>
        </p:sp>
        <p:sp>
          <p:nvSpPr>
            <p:cNvPr id="3" name="Rectangle 2">
              <a:extLst>
                <a:ext uri="{FF2B5EF4-FFF2-40B4-BE49-F238E27FC236}">
                  <a16:creationId xmlns:a16="http://schemas.microsoft.com/office/drawing/2014/main" id="{BAB7421B-E50E-F948-896A-D153D6F2CFC3}"/>
                </a:ext>
              </a:extLst>
            </p:cNvPr>
            <p:cNvSpPr/>
            <p:nvPr/>
          </p:nvSpPr>
          <p:spPr bwMode="auto">
            <a:xfrm>
              <a:off x="5221480" y="3392680"/>
              <a:ext cx="3777241" cy="854580"/>
            </a:xfrm>
            <a:prstGeom prst="rect">
              <a:avLst/>
            </a:prstGeom>
            <a:noFill/>
            <a:ln w="28575" cap="flat" cmpd="sng" algn="ctr">
              <a:solidFill>
                <a:srgbClr val="0033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spTree>
    <p:extLst>
      <p:ext uri="{BB962C8B-B14F-4D97-AF65-F5344CB8AC3E}">
        <p14:creationId xmlns:p14="http://schemas.microsoft.com/office/powerpoint/2010/main" val="282181537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BE885-1D42-344A-8994-9FDC2DDA8117}"/>
              </a:ext>
            </a:extLst>
          </p:cNvPr>
          <p:cNvSpPr/>
          <p:nvPr/>
        </p:nvSpPr>
        <p:spPr>
          <a:xfrm>
            <a:off x="215949" y="-6459"/>
            <a:ext cx="6159214" cy="1015663"/>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MGT8803 Business Fundamentals for Analytics</a:t>
            </a:r>
          </a:p>
          <a:p>
            <a:r>
              <a:rPr lang="en-US" dirty="0">
                <a:latin typeface="Calibri" panose="020F0502020204030204" pitchFamily="34" charset="0"/>
                <a:cs typeface="Calibri" panose="020F0502020204030204" pitchFamily="34" charset="0"/>
              </a:rPr>
              <a:t>Video Conference #5</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Managerial Accounting Sample Quiz Problem 7</a:t>
            </a:r>
          </a:p>
        </p:txBody>
      </p:sp>
      <p:grpSp>
        <p:nvGrpSpPr>
          <p:cNvPr id="11" name="Group 10">
            <a:extLst>
              <a:ext uri="{FF2B5EF4-FFF2-40B4-BE49-F238E27FC236}">
                <a16:creationId xmlns:a16="http://schemas.microsoft.com/office/drawing/2014/main" id="{156F61DB-2A2E-E445-9F80-A3AFFC8E4237}"/>
              </a:ext>
            </a:extLst>
          </p:cNvPr>
          <p:cNvGrpSpPr/>
          <p:nvPr/>
        </p:nvGrpSpPr>
        <p:grpSpPr>
          <a:xfrm>
            <a:off x="87763" y="1068758"/>
            <a:ext cx="8808409" cy="4508974"/>
            <a:chOff x="87763" y="1068758"/>
            <a:chExt cx="8808409" cy="4508974"/>
          </a:xfrm>
        </p:grpSpPr>
        <p:sp>
          <p:nvSpPr>
            <p:cNvPr id="10" name="Rectangle 9">
              <a:extLst>
                <a:ext uri="{FF2B5EF4-FFF2-40B4-BE49-F238E27FC236}">
                  <a16:creationId xmlns:a16="http://schemas.microsoft.com/office/drawing/2014/main" id="{4A791D60-B106-B14F-8673-F1F7A72A4A62}"/>
                </a:ext>
              </a:extLst>
            </p:cNvPr>
            <p:cNvSpPr/>
            <p:nvPr/>
          </p:nvSpPr>
          <p:spPr bwMode="auto">
            <a:xfrm>
              <a:off x="4033615" y="1068758"/>
              <a:ext cx="4862557" cy="260593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9" name="Rectangle 8">
              <a:extLst>
                <a:ext uri="{FF2B5EF4-FFF2-40B4-BE49-F238E27FC236}">
                  <a16:creationId xmlns:a16="http://schemas.microsoft.com/office/drawing/2014/main" id="{5F654361-0A7F-5A46-BD49-322D8A70058B}"/>
                </a:ext>
              </a:extLst>
            </p:cNvPr>
            <p:cNvSpPr/>
            <p:nvPr/>
          </p:nvSpPr>
          <p:spPr bwMode="auto">
            <a:xfrm>
              <a:off x="87763" y="1068758"/>
              <a:ext cx="3945852" cy="450897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6" name="Picture 5">
              <a:extLst>
                <a:ext uri="{FF2B5EF4-FFF2-40B4-BE49-F238E27FC236}">
                  <a16:creationId xmlns:a16="http://schemas.microsoft.com/office/drawing/2014/main" id="{55EF7890-0804-F44E-9B59-6322BDDC0F32}"/>
                </a:ext>
              </a:extLst>
            </p:cNvPr>
            <p:cNvPicPr>
              <a:picLocks noChangeAspect="1"/>
            </p:cNvPicPr>
            <p:nvPr/>
          </p:nvPicPr>
          <p:blipFill>
            <a:blip r:embed="rId2"/>
            <a:stretch>
              <a:fillRect/>
            </a:stretch>
          </p:blipFill>
          <p:spPr>
            <a:xfrm>
              <a:off x="215949" y="1187865"/>
              <a:ext cx="3669639" cy="4270761"/>
            </a:xfrm>
            <a:prstGeom prst="rect">
              <a:avLst/>
            </a:prstGeom>
            <a:ln>
              <a:noFill/>
            </a:ln>
          </p:spPr>
        </p:pic>
        <p:pic>
          <p:nvPicPr>
            <p:cNvPr id="8" name="Picture 7">
              <a:extLst>
                <a:ext uri="{FF2B5EF4-FFF2-40B4-BE49-F238E27FC236}">
                  <a16:creationId xmlns:a16="http://schemas.microsoft.com/office/drawing/2014/main" id="{925BEB93-2DE6-3547-946B-D6B47222D997}"/>
                </a:ext>
              </a:extLst>
            </p:cNvPr>
            <p:cNvPicPr>
              <a:picLocks noChangeAspect="1"/>
            </p:cNvPicPr>
            <p:nvPr/>
          </p:nvPicPr>
          <p:blipFill>
            <a:blip r:embed="rId3"/>
            <a:stretch>
              <a:fillRect/>
            </a:stretch>
          </p:blipFill>
          <p:spPr>
            <a:xfrm>
              <a:off x="3448879" y="1187865"/>
              <a:ext cx="5327649" cy="2313773"/>
            </a:xfrm>
            <a:prstGeom prst="rect">
              <a:avLst/>
            </a:prstGeom>
            <a:ln>
              <a:noFill/>
            </a:ln>
          </p:spPr>
        </p:pic>
      </p:grpSp>
    </p:spTree>
    <p:extLst>
      <p:ext uri="{BB962C8B-B14F-4D97-AF65-F5344CB8AC3E}">
        <p14:creationId xmlns:p14="http://schemas.microsoft.com/office/powerpoint/2010/main" val="1485299974"/>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DCFE-0355-7941-B662-076BA8F122F6}"/>
              </a:ext>
            </a:extLst>
          </p:cNvPr>
          <p:cNvSpPr/>
          <p:nvPr/>
        </p:nvSpPr>
        <p:spPr bwMode="auto">
          <a:xfrm>
            <a:off x="0" y="1689463"/>
            <a:ext cx="9144000" cy="26735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6BE9A8ED-4515-004E-8A6B-43B480B9C826}"/>
              </a:ext>
            </a:extLst>
          </p:cNvPr>
          <p:cNvSpPr>
            <a:spLocks noGrp="1"/>
          </p:cNvSpPr>
          <p:nvPr>
            <p:ph type="title"/>
          </p:nvPr>
        </p:nvSpPr>
        <p:spPr>
          <a:xfrm>
            <a:off x="132460" y="328419"/>
            <a:ext cx="7926224" cy="508000"/>
          </a:xfrm>
        </p:spPr>
        <p:txBody>
          <a:bodyPr/>
          <a:lstStyle/>
          <a:p>
            <a:r>
              <a:rPr lang="en-US" sz="2000" dirty="0"/>
              <a:t>Video Conference Call #5</a:t>
            </a:r>
            <a:br>
              <a:rPr lang="en-US" sz="2000" dirty="0"/>
            </a:br>
            <a:r>
              <a:rPr lang="en-US" sz="2000" dirty="0"/>
              <a:t>Managerial Accounting Sample Quiz Problem #7 and #8</a:t>
            </a:r>
            <a:br>
              <a:rPr lang="en-US" sz="2000" dirty="0"/>
            </a:br>
            <a:r>
              <a:rPr lang="en-US" sz="2000" dirty="0"/>
              <a:t>Blue Ridge Vista and Zips</a:t>
            </a:r>
          </a:p>
        </p:txBody>
      </p:sp>
      <p:sp>
        <p:nvSpPr>
          <p:cNvPr id="4" name="TextBox 3">
            <a:extLst>
              <a:ext uri="{FF2B5EF4-FFF2-40B4-BE49-F238E27FC236}">
                <a16:creationId xmlns:a16="http://schemas.microsoft.com/office/drawing/2014/main" id="{85BBE67A-EF14-4642-BB7A-383CD04215E0}"/>
              </a:ext>
            </a:extLst>
          </p:cNvPr>
          <p:cNvSpPr txBox="1"/>
          <p:nvPr/>
        </p:nvSpPr>
        <p:spPr>
          <a:xfrm>
            <a:off x="269192" y="1803163"/>
            <a:ext cx="8609888" cy="2246769"/>
          </a:xfrm>
          <a:prstGeom prst="rect">
            <a:avLst/>
          </a:prstGeom>
          <a:noFill/>
        </p:spPr>
        <p:txBody>
          <a:bodyPr wrap="square" rtlCol="0">
            <a:spAutoFit/>
          </a:bodyPr>
          <a:lstStyle/>
          <a:p>
            <a:r>
              <a:rPr lang="en-US" sz="1800" dirty="0">
                <a:solidFill>
                  <a:srgbClr val="002060"/>
                </a:solidFill>
              </a:rPr>
              <a:t>Question 7: Effect on monthly income if price is increased $18/tour but demand drops</a:t>
            </a:r>
          </a:p>
          <a:p>
            <a:r>
              <a:rPr lang="en-US" sz="1800" dirty="0">
                <a:solidFill>
                  <a:srgbClr val="002060"/>
                </a:solidFill>
              </a:rPr>
              <a:t>By 200 tours.</a:t>
            </a:r>
          </a:p>
          <a:p>
            <a:endParaRPr lang="en-US" sz="1800" dirty="0">
              <a:solidFill>
                <a:srgbClr val="002060"/>
              </a:solidFill>
            </a:endParaRPr>
          </a:p>
          <a:p>
            <a:r>
              <a:rPr lang="en-US" sz="1400" dirty="0"/>
              <a:t>The fixed costs of $18,000 will the same under the original and the revised pricing scheme so its not relevant to the decision whereas the variable cost of $60/tour day is. </a:t>
            </a:r>
          </a:p>
          <a:p>
            <a:r>
              <a:rPr lang="en-US" sz="1400" dirty="0"/>
              <a:t>Original contributing margin (the difference between the price and the variable costs is</a:t>
            </a:r>
          </a:p>
          <a:p>
            <a:r>
              <a:rPr lang="en-US" sz="1400" b="1" dirty="0"/>
              <a:t>= $75 - $60 = $15/tour day.  $15 * number of tours (600) = $9000. </a:t>
            </a:r>
            <a:r>
              <a:rPr lang="en-US" sz="1400" dirty="0"/>
              <a:t>If the firm raises prices by $18/tour, the contributing margin will be </a:t>
            </a:r>
            <a:r>
              <a:rPr lang="en-US" sz="1400" b="1" dirty="0"/>
              <a:t>$93 - $60 = $33/tour day. $33 * number of tours (600 -200) = $13,200. $13,200 - $9,000 = $4,200. </a:t>
            </a:r>
            <a:r>
              <a:rPr lang="en-US" sz="1400" dirty="0"/>
              <a:t>So raising the tour day price is the best option</a:t>
            </a:r>
            <a:r>
              <a:rPr lang="en-US" sz="1600" dirty="0"/>
              <a:t>.</a:t>
            </a:r>
            <a:r>
              <a:rPr lang="en-US" sz="1600" b="1" dirty="0"/>
              <a:t> </a:t>
            </a:r>
          </a:p>
        </p:txBody>
      </p:sp>
    </p:spTree>
    <p:extLst>
      <p:ext uri="{BB962C8B-B14F-4D97-AF65-F5344CB8AC3E}">
        <p14:creationId xmlns:p14="http://schemas.microsoft.com/office/powerpoint/2010/main" val="2538276144"/>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5C9C36-18E4-354E-8893-2AD079BA6D53}"/>
              </a:ext>
            </a:extLst>
          </p:cNvPr>
          <p:cNvSpPr/>
          <p:nvPr/>
        </p:nvSpPr>
        <p:spPr bwMode="auto">
          <a:xfrm>
            <a:off x="0" y="3537546"/>
            <a:ext cx="9144000" cy="217745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E1072E80-5B42-1D42-AF3D-DE2007A3FB60}"/>
              </a:ext>
            </a:extLst>
          </p:cNvPr>
          <p:cNvSpPr/>
          <p:nvPr/>
        </p:nvSpPr>
        <p:spPr bwMode="auto">
          <a:xfrm>
            <a:off x="0" y="1023249"/>
            <a:ext cx="9144000" cy="243813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6" name="Content Placeholder 5">
            <a:extLst>
              <a:ext uri="{FF2B5EF4-FFF2-40B4-BE49-F238E27FC236}">
                <a16:creationId xmlns:a16="http://schemas.microsoft.com/office/drawing/2014/main" id="{FD636BE8-AF86-FC4F-AC1C-40300564B5CC}"/>
              </a:ext>
            </a:extLst>
          </p:cNvPr>
          <p:cNvPicPr>
            <a:picLocks noGrp="1" noChangeAspect="1"/>
          </p:cNvPicPr>
          <p:nvPr>
            <p:ph idx="1"/>
          </p:nvPr>
        </p:nvPicPr>
        <p:blipFill>
          <a:blip r:embed="rId2"/>
          <a:stretch>
            <a:fillRect/>
          </a:stretch>
        </p:blipFill>
        <p:spPr>
          <a:xfrm>
            <a:off x="264920" y="1096832"/>
            <a:ext cx="8673980" cy="2234741"/>
          </a:xfrm>
        </p:spPr>
      </p:pic>
      <p:sp>
        <p:nvSpPr>
          <p:cNvPr id="4" name="Rectangle 3">
            <a:extLst>
              <a:ext uri="{FF2B5EF4-FFF2-40B4-BE49-F238E27FC236}">
                <a16:creationId xmlns:a16="http://schemas.microsoft.com/office/drawing/2014/main" id="{8DAF8FB2-6022-6148-A57F-51F4DB28A90B}"/>
              </a:ext>
            </a:extLst>
          </p:cNvPr>
          <p:cNvSpPr/>
          <p:nvPr/>
        </p:nvSpPr>
        <p:spPr>
          <a:xfrm>
            <a:off x="329012" y="127699"/>
            <a:ext cx="7080192" cy="1200329"/>
          </a:xfrm>
          <a:prstGeom prst="rect">
            <a:avLst/>
          </a:prstGeom>
        </p:spPr>
        <p:txBody>
          <a:bodyPr wrap="square">
            <a:spAutoFit/>
          </a:bodyPr>
          <a:lstStyle/>
          <a:p>
            <a:r>
              <a:rPr lang="en-US" sz="1800" dirty="0"/>
              <a:t>MGT8803 Business Fundamentals for Analytics</a:t>
            </a:r>
          </a:p>
          <a:p>
            <a:r>
              <a:rPr lang="en-US" sz="1800" dirty="0"/>
              <a:t>Video Conference Call #5</a:t>
            </a:r>
            <a:br>
              <a:rPr lang="en-US" sz="1800" dirty="0"/>
            </a:br>
            <a:r>
              <a:rPr lang="en-US" sz="1800" dirty="0"/>
              <a:t>Managerial Accounting Sample Quiz Problem #7 and #8</a:t>
            </a:r>
            <a:br>
              <a:rPr lang="en-US" sz="1800" dirty="0"/>
            </a:br>
            <a:endParaRPr lang="en-US" sz="1800" dirty="0"/>
          </a:p>
        </p:txBody>
      </p:sp>
      <p:sp>
        <p:nvSpPr>
          <p:cNvPr id="7" name="TextBox 6">
            <a:extLst>
              <a:ext uri="{FF2B5EF4-FFF2-40B4-BE49-F238E27FC236}">
                <a16:creationId xmlns:a16="http://schemas.microsoft.com/office/drawing/2014/main" id="{A610E439-6CED-C644-BF85-09C5FE9FF947}"/>
              </a:ext>
            </a:extLst>
          </p:cNvPr>
          <p:cNvSpPr txBox="1"/>
          <p:nvPr/>
        </p:nvSpPr>
        <p:spPr>
          <a:xfrm>
            <a:off x="264920" y="3534965"/>
            <a:ext cx="8609888" cy="2092881"/>
          </a:xfrm>
          <a:prstGeom prst="rect">
            <a:avLst/>
          </a:prstGeom>
          <a:noFill/>
        </p:spPr>
        <p:txBody>
          <a:bodyPr wrap="square" rtlCol="0">
            <a:spAutoFit/>
          </a:bodyPr>
          <a:lstStyle/>
          <a:p>
            <a:r>
              <a:rPr lang="en-US" sz="1800" dirty="0">
                <a:solidFill>
                  <a:srgbClr val="002060"/>
                </a:solidFill>
              </a:rPr>
              <a:t>Question 8: Should the firm take the national firm offer? </a:t>
            </a:r>
          </a:p>
          <a:p>
            <a:endParaRPr lang="en-US" sz="1400" dirty="0"/>
          </a:p>
          <a:p>
            <a:r>
              <a:rPr lang="en-US" sz="1400" dirty="0"/>
              <a:t>The fixed costs of $18,000 will the same under the original and the revised pricing scheme so its not relevant to the decision. The incremental fixed cost for the new offer ($300) is relevant. The reduction in variable costs ($7.50 for food) is also relevant. The contributing margin for the national firm offer is  = </a:t>
            </a:r>
            <a:r>
              <a:rPr lang="en-US" sz="1400" b="1" dirty="0"/>
              <a:t> $67.50 – ($60 - $7.50) = $15.00 * 300 (number of tour days) = $4,500. The incremental profit will be $4,500 – $300 (the bus) = $4,200. </a:t>
            </a:r>
            <a:r>
              <a:rPr lang="en-US" sz="1400" dirty="0"/>
              <a:t>However to accept the deal there is an opportunity cost of 100 tours days at the full price of $75 (and associated variable costs of $60). </a:t>
            </a:r>
            <a:r>
              <a:rPr lang="en-US" sz="1400" b="1" dirty="0"/>
              <a:t>The opportunity cost is 100 * $15 or $1,500. </a:t>
            </a:r>
            <a:r>
              <a:rPr lang="en-US" sz="1400" dirty="0"/>
              <a:t>So the incremental profits of accepting the national firm offer is </a:t>
            </a:r>
            <a:r>
              <a:rPr lang="en-US" sz="1400" b="1" dirty="0"/>
              <a:t>= $4,200 - $1,500 = $2,700. So the offer should be accepted. </a:t>
            </a:r>
          </a:p>
        </p:txBody>
      </p:sp>
    </p:spTree>
    <p:extLst>
      <p:ext uri="{BB962C8B-B14F-4D97-AF65-F5344CB8AC3E}">
        <p14:creationId xmlns:p14="http://schemas.microsoft.com/office/powerpoint/2010/main" val="3696817636"/>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B26A3E-0A77-3449-AACC-4DF805EFEF93}"/>
              </a:ext>
            </a:extLst>
          </p:cNvPr>
          <p:cNvSpPr/>
          <p:nvPr/>
        </p:nvSpPr>
        <p:spPr bwMode="auto">
          <a:xfrm>
            <a:off x="0" y="1663336"/>
            <a:ext cx="9144000" cy="33188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a:extLst>
              <a:ext uri="{FF2B5EF4-FFF2-40B4-BE49-F238E27FC236}">
                <a16:creationId xmlns:a16="http://schemas.microsoft.com/office/drawing/2014/main" id="{A95F8853-C9B7-D94A-BA9C-809624FD354F}"/>
              </a:ext>
            </a:extLst>
          </p:cNvPr>
          <p:cNvSpPr>
            <a:spLocks noGrp="1"/>
          </p:cNvSpPr>
          <p:nvPr>
            <p:ph idx="1"/>
          </p:nvPr>
        </p:nvSpPr>
        <p:spPr>
          <a:xfrm>
            <a:off x="526868" y="1851297"/>
            <a:ext cx="8094617" cy="2241731"/>
          </a:xfrm>
        </p:spPr>
        <p:txBody>
          <a:bodyPr/>
          <a:lstStyle/>
          <a:p>
            <a:r>
              <a:rPr lang="en-US" sz="1800" dirty="0"/>
              <a:t>Homework Assignment #2 (Managerial Accounting) is Due on  Wednesday, June 12 by 11:59pm eastern daylight time</a:t>
            </a:r>
          </a:p>
          <a:p>
            <a:r>
              <a:rPr lang="en-US" sz="1800" dirty="0"/>
              <a:t>This call will conclude the videoconferences related to the Accounting Modules</a:t>
            </a:r>
          </a:p>
          <a:p>
            <a:r>
              <a:rPr lang="en-US" sz="1800" dirty="0"/>
              <a:t>Our call next Thursday will be the first call devoted to the Financial Analytical Techniques module. Answers to the Managerial Accounting Homework will be Posted in a Separate Video  prior to the 7</a:t>
            </a:r>
            <a:r>
              <a:rPr lang="en-US" sz="1800" dirty="0">
                <a:sym typeface="Wingdings" pitchFamily="2" charset="2"/>
              </a:rPr>
              <a:t>:00 pm videoconference. We will take Homework related Questions During the Video Conference Call</a:t>
            </a:r>
          </a:p>
          <a:p>
            <a:r>
              <a:rPr lang="en-US" sz="1800" dirty="0">
                <a:sym typeface="Wingdings" pitchFamily="2" charset="2"/>
              </a:rPr>
              <a:t>This week focus on completing the Managerial Accounting Module and Homework Assignment #2. Try to complete Topic 1 in Financial Analytical Techniques By Thursday’s call. </a:t>
            </a:r>
            <a:endParaRPr lang="en-US" sz="1800" dirty="0"/>
          </a:p>
        </p:txBody>
      </p:sp>
      <p:sp>
        <p:nvSpPr>
          <p:cNvPr id="4" name="Rectangle 3">
            <a:extLst>
              <a:ext uri="{FF2B5EF4-FFF2-40B4-BE49-F238E27FC236}">
                <a16:creationId xmlns:a16="http://schemas.microsoft.com/office/drawing/2014/main" id="{A02B9F1D-B395-D14C-A68A-44CD7B210734}"/>
              </a:ext>
            </a:extLst>
          </p:cNvPr>
          <p:cNvSpPr/>
          <p:nvPr/>
        </p:nvSpPr>
        <p:spPr>
          <a:xfrm>
            <a:off x="239485" y="99880"/>
            <a:ext cx="6483531" cy="1015663"/>
          </a:xfrm>
          <a:prstGeom prst="rect">
            <a:avLst/>
          </a:prstGeom>
        </p:spPr>
        <p:txBody>
          <a:bodyPr wrap="square">
            <a:spAutoFit/>
          </a:bodyPr>
          <a:lstStyle/>
          <a:p>
            <a:r>
              <a:rPr lang="en-US" dirty="0">
                <a:latin typeface="Calibri" charset="0"/>
              </a:rPr>
              <a:t>MGT8803 Business Fundamentals for Analytics</a:t>
            </a:r>
            <a:br>
              <a:rPr lang="en-US" dirty="0">
                <a:latin typeface="Calibri" charset="0"/>
              </a:rPr>
            </a:br>
            <a:r>
              <a:rPr lang="en-US" dirty="0">
                <a:latin typeface="Calibri" charset="0"/>
              </a:rPr>
              <a:t>Video Conference Call #5</a:t>
            </a:r>
            <a:br>
              <a:rPr lang="en-US" dirty="0">
                <a:latin typeface="Calibri" charset="0"/>
              </a:rPr>
            </a:br>
            <a:r>
              <a:rPr lang="en-US" dirty="0">
                <a:latin typeface="Calibri" charset="0"/>
              </a:rPr>
              <a:t>Course Update</a:t>
            </a:r>
            <a:endParaRPr lang="en-US" dirty="0"/>
          </a:p>
        </p:txBody>
      </p:sp>
    </p:spTree>
    <p:extLst>
      <p:ext uri="{BB962C8B-B14F-4D97-AF65-F5344CB8AC3E}">
        <p14:creationId xmlns:p14="http://schemas.microsoft.com/office/powerpoint/2010/main" val="102075161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E368E-849F-B044-8EFD-C6D3E6DBA30B}"/>
              </a:ext>
            </a:extLst>
          </p:cNvPr>
          <p:cNvSpPr>
            <a:spLocks noGrp="1"/>
          </p:cNvSpPr>
          <p:nvPr>
            <p:ph idx="1"/>
          </p:nvPr>
        </p:nvSpPr>
        <p:spPr>
          <a:xfrm>
            <a:off x="666205" y="1781628"/>
            <a:ext cx="7204471" cy="3429000"/>
          </a:xfrm>
        </p:spPr>
        <p:txBody>
          <a:bodyPr/>
          <a:lstStyle/>
          <a:p>
            <a:r>
              <a:rPr lang="en-US" dirty="0"/>
              <a:t>Material and Labor Cost Variances</a:t>
            </a:r>
          </a:p>
          <a:p>
            <a:pPr marL="0" indent="0">
              <a:buNone/>
            </a:pPr>
            <a:endParaRPr lang="en-US" dirty="0"/>
          </a:p>
          <a:p>
            <a:r>
              <a:rPr lang="en-US" dirty="0"/>
              <a:t>Accounting Data and Decision-Making</a:t>
            </a:r>
          </a:p>
        </p:txBody>
      </p:sp>
      <p:sp>
        <p:nvSpPr>
          <p:cNvPr id="4" name="Rectangle 3">
            <a:extLst>
              <a:ext uri="{FF2B5EF4-FFF2-40B4-BE49-F238E27FC236}">
                <a16:creationId xmlns:a16="http://schemas.microsoft.com/office/drawing/2014/main" id="{D6E0A1A9-45CB-8E46-A6BA-CA5A757B1135}"/>
              </a:ext>
            </a:extLst>
          </p:cNvPr>
          <p:cNvSpPr/>
          <p:nvPr/>
        </p:nvSpPr>
        <p:spPr>
          <a:xfrm>
            <a:off x="239485" y="99880"/>
            <a:ext cx="6483531" cy="1015663"/>
          </a:xfrm>
          <a:prstGeom prst="rect">
            <a:avLst/>
          </a:prstGeom>
        </p:spPr>
        <p:txBody>
          <a:bodyPr wrap="square">
            <a:spAutoFit/>
          </a:bodyPr>
          <a:lstStyle/>
          <a:p>
            <a:r>
              <a:rPr lang="en-US" dirty="0">
                <a:latin typeface="Calibri" charset="0"/>
              </a:rPr>
              <a:t>MGT8803 Business Fundamentals for Analytics</a:t>
            </a:r>
            <a:br>
              <a:rPr lang="en-US" dirty="0">
                <a:latin typeface="Calibri" charset="0"/>
              </a:rPr>
            </a:br>
            <a:r>
              <a:rPr lang="en-US" dirty="0">
                <a:latin typeface="Calibri" charset="0"/>
              </a:rPr>
              <a:t>Video Conference Call #5</a:t>
            </a:r>
            <a:br>
              <a:rPr lang="en-US" dirty="0">
                <a:latin typeface="Calibri" charset="0"/>
              </a:rPr>
            </a:br>
            <a:r>
              <a:rPr lang="en-US" dirty="0">
                <a:latin typeface="Calibri" charset="0"/>
              </a:rPr>
              <a:t>Managerial Accounting</a:t>
            </a:r>
            <a:endParaRPr lang="en-US" dirty="0"/>
          </a:p>
        </p:txBody>
      </p:sp>
    </p:spTree>
    <p:extLst>
      <p:ext uri="{BB962C8B-B14F-4D97-AF65-F5344CB8AC3E}">
        <p14:creationId xmlns:p14="http://schemas.microsoft.com/office/powerpoint/2010/main" val="1081492474"/>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AD27C-451E-E94A-8E54-E7E75939C8CB}"/>
              </a:ext>
            </a:extLst>
          </p:cNvPr>
          <p:cNvSpPr>
            <a:spLocks noGrp="1"/>
          </p:cNvSpPr>
          <p:nvPr>
            <p:ph idx="1"/>
          </p:nvPr>
        </p:nvSpPr>
        <p:spPr>
          <a:xfrm>
            <a:off x="354651" y="1143490"/>
            <a:ext cx="8006809" cy="3429000"/>
          </a:xfrm>
        </p:spPr>
        <p:txBody>
          <a:bodyPr/>
          <a:lstStyle/>
          <a:p>
            <a:r>
              <a:rPr lang="en-US" sz="1600" dirty="0"/>
              <a:t>Are there any accounting standards in the U.S. that deal specifically with costing/valuation of by-products (products unintentionally and unavoidably yielded while producing something else), or is that pretty much just a judgement call?</a:t>
            </a:r>
          </a:p>
          <a:p>
            <a:endParaRPr lang="en-US" sz="1600" dirty="0"/>
          </a:p>
          <a:p>
            <a:r>
              <a:rPr lang="en-US" sz="1600" dirty="0"/>
              <a:t>Please, I am confused about the concept of relevant cost.  It would appear that basically we can make any cost relevant or irrelevant?  Are there any rules/guidelines regarding this? Also, with regards to opportunity cost, it seems like there multiple costs that may/may not be used in deciding this.  Are there any guidelines for this?</a:t>
            </a:r>
          </a:p>
          <a:p>
            <a:endParaRPr lang="en-US" sz="1600" dirty="0"/>
          </a:p>
          <a:p>
            <a:r>
              <a:rPr lang="en-US" sz="1600" dirty="0"/>
              <a:t>Please discuss avoidable vs. unavoidable costs and controllable and non-controllable costs  and their significant in decision-making models. Is controllable vs. uncontrollable costs dynamic depending on what level of management we are talking about, or does it refer to the highest level of management in the plant.</a:t>
            </a:r>
          </a:p>
          <a:p>
            <a:endParaRPr lang="en-US" sz="1600" dirty="0"/>
          </a:p>
          <a:p>
            <a:r>
              <a:rPr lang="en-US" sz="1400" b="1" dirty="0"/>
              <a:t>Fixed vs variable and controllable vs noncontrollable costs.</a:t>
            </a:r>
            <a:r>
              <a:rPr lang="en-US" sz="1400" dirty="0"/>
              <a:t> I am trying to differentiate between these terms. At least in </a:t>
            </a:r>
            <a:r>
              <a:rPr lang="en-US" sz="1400"/>
              <a:t>the  </a:t>
            </a:r>
            <a:r>
              <a:rPr lang="en-US" sz="1400" dirty="0"/>
              <a:t>example given in the topic 4 lecture the fixed and uncontrollable costs appear to be synonymous...is this generally the case.  If not, when would they be different?</a:t>
            </a:r>
          </a:p>
          <a:p>
            <a:endParaRPr lang="en-US" sz="1600" dirty="0"/>
          </a:p>
        </p:txBody>
      </p:sp>
      <p:sp>
        <p:nvSpPr>
          <p:cNvPr id="4" name="Rectangle 3">
            <a:extLst>
              <a:ext uri="{FF2B5EF4-FFF2-40B4-BE49-F238E27FC236}">
                <a16:creationId xmlns:a16="http://schemas.microsoft.com/office/drawing/2014/main" id="{1B72FF01-DB85-ED47-9CB9-CF64D21506B9}"/>
              </a:ext>
            </a:extLst>
          </p:cNvPr>
          <p:cNvSpPr/>
          <p:nvPr/>
        </p:nvSpPr>
        <p:spPr>
          <a:xfrm>
            <a:off x="243555" y="127827"/>
            <a:ext cx="5644498" cy="1015663"/>
          </a:xfrm>
          <a:prstGeom prst="rect">
            <a:avLst/>
          </a:prstGeom>
        </p:spPr>
        <p:txBody>
          <a:bodyPr wrap="square">
            <a:spAutoFit/>
          </a:bodyPr>
          <a:lstStyle/>
          <a:p>
            <a:r>
              <a:rPr lang="en-US" dirty="0">
                <a:latin typeface="Calibri" charset="0"/>
              </a:rPr>
              <a:t>MGT8803 Business Fundamentals for Analytics</a:t>
            </a:r>
          </a:p>
          <a:p>
            <a:r>
              <a:rPr lang="en-US" dirty="0">
                <a:latin typeface="Calibri" charset="0"/>
              </a:rPr>
              <a:t>Video Conference Call #5</a:t>
            </a:r>
            <a:br>
              <a:rPr lang="en-US" dirty="0">
                <a:latin typeface="Calibri" charset="0"/>
              </a:rPr>
            </a:br>
            <a:r>
              <a:rPr lang="en-US" dirty="0">
                <a:latin typeface="Calibri" charset="0"/>
              </a:rPr>
              <a:t>Managerial Accounting Questions from the Forum</a:t>
            </a:r>
            <a:endParaRPr lang="en-US" dirty="0"/>
          </a:p>
        </p:txBody>
      </p:sp>
    </p:spTree>
    <p:extLst>
      <p:ext uri="{BB962C8B-B14F-4D97-AF65-F5344CB8AC3E}">
        <p14:creationId xmlns:p14="http://schemas.microsoft.com/office/powerpoint/2010/main" val="1650996280"/>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AF9A9F-B9D8-854E-BBF4-BEE7C3DDE7AA}"/>
              </a:ext>
            </a:extLst>
          </p:cNvPr>
          <p:cNvSpPr/>
          <p:nvPr/>
        </p:nvSpPr>
        <p:spPr>
          <a:xfrm>
            <a:off x="128188" y="1348339"/>
            <a:ext cx="8434698" cy="4093428"/>
          </a:xfrm>
          <a:prstGeom prst="rect">
            <a:avLst/>
          </a:prstGeom>
        </p:spPr>
        <p:txBody>
          <a:bodyPr wrap="square">
            <a:spAutoFit/>
          </a:bodyPr>
          <a:lstStyle/>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Please explain why sunk costs are not considered relevant in decision making? In the very first lecture we talked about how assets are valued at their historical cost</a:t>
            </a:r>
          </a:p>
          <a:p>
            <a:pPr marL="342900" indent="-34290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 The most common question relates to the concept of Standard Quantity and the calculation of Material Quantity Variances. Can you review the terms Standard Quantity, Standard Price, and Budgeted Quantity and are the concepts consistent with the determination of labor variances?</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Lets say a special order problem states a capacity. Can you provide some guidance on how to deduce whether this capacity is ideal or practical and if ideal how can one determine the practical capacity if its not provided. Can we assume that the quantity being currently produced is the practical capacity.</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When reviewing the course video around Make or Buy, I am more used to the logic where I calculated the total cost for both make or buy and then do &gt; or &lt; instead of comparing the differences. Is it ok?</a:t>
            </a:r>
            <a:br>
              <a:rPr lang="en-US" dirty="0"/>
            </a:br>
            <a:endParaRPr lang="en-US" dirty="0"/>
          </a:p>
        </p:txBody>
      </p:sp>
      <p:sp>
        <p:nvSpPr>
          <p:cNvPr id="3" name="Rectangle 2">
            <a:extLst>
              <a:ext uri="{FF2B5EF4-FFF2-40B4-BE49-F238E27FC236}">
                <a16:creationId xmlns:a16="http://schemas.microsoft.com/office/drawing/2014/main" id="{BB65EA2F-35E8-6C46-932E-70E6C9ADC443}"/>
              </a:ext>
            </a:extLst>
          </p:cNvPr>
          <p:cNvSpPr/>
          <p:nvPr/>
        </p:nvSpPr>
        <p:spPr>
          <a:xfrm>
            <a:off x="243555" y="127827"/>
            <a:ext cx="5644498" cy="1015663"/>
          </a:xfrm>
          <a:prstGeom prst="rect">
            <a:avLst/>
          </a:prstGeom>
        </p:spPr>
        <p:txBody>
          <a:bodyPr wrap="square">
            <a:spAutoFit/>
          </a:bodyPr>
          <a:lstStyle/>
          <a:p>
            <a:r>
              <a:rPr lang="en-US" dirty="0">
                <a:latin typeface="Calibri" charset="0"/>
              </a:rPr>
              <a:t>MGT8803 Business Fundamentals for Analytics</a:t>
            </a:r>
          </a:p>
          <a:p>
            <a:r>
              <a:rPr lang="en-US" dirty="0">
                <a:latin typeface="Calibri" charset="0"/>
              </a:rPr>
              <a:t>Video Conference Call #5</a:t>
            </a:r>
            <a:br>
              <a:rPr lang="en-US" dirty="0">
                <a:latin typeface="Calibri" charset="0"/>
              </a:rPr>
            </a:br>
            <a:r>
              <a:rPr lang="en-US" dirty="0">
                <a:latin typeface="Calibri" charset="0"/>
              </a:rPr>
              <a:t>Managerial Accounting Questions from the Forum</a:t>
            </a:r>
            <a:endParaRPr lang="en-US" dirty="0"/>
          </a:p>
        </p:txBody>
      </p:sp>
    </p:spTree>
    <p:extLst>
      <p:ext uri="{BB962C8B-B14F-4D97-AF65-F5344CB8AC3E}">
        <p14:creationId xmlns:p14="http://schemas.microsoft.com/office/powerpoint/2010/main" val="2173643002"/>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1053F3-06EA-EB42-B580-4BAE13C29706}"/>
              </a:ext>
            </a:extLst>
          </p:cNvPr>
          <p:cNvSpPr/>
          <p:nvPr/>
        </p:nvSpPr>
        <p:spPr bwMode="auto">
          <a:xfrm>
            <a:off x="0" y="1297577"/>
            <a:ext cx="9144000" cy="303929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p:cNvSpPr>
            <a:spLocks noGrp="1"/>
          </p:cNvSpPr>
          <p:nvPr>
            <p:ph type="ctrTitle"/>
          </p:nvPr>
        </p:nvSpPr>
        <p:spPr>
          <a:xfrm>
            <a:off x="452153" y="0"/>
            <a:ext cx="7772400" cy="1225021"/>
          </a:xfrm>
        </p:spPr>
        <p:txBody>
          <a:bodyPr>
            <a:normAutofit fontScale="90000"/>
          </a:bodyPr>
          <a:lstStyle/>
          <a:p>
            <a:r>
              <a:rPr lang="en-US" sz="2000" dirty="0"/>
              <a:t>MGT8803 Business Fundamentals for Analytics</a:t>
            </a:r>
            <a:br>
              <a:rPr lang="en-US" sz="2000" dirty="0"/>
            </a:br>
            <a:r>
              <a:rPr lang="en-US" sz="2000" dirty="0"/>
              <a:t>Video Conference Call #5</a:t>
            </a:r>
            <a:br>
              <a:rPr lang="en-US" sz="2000" dirty="0"/>
            </a:br>
            <a:r>
              <a:rPr lang="en-US" sz="2000" dirty="0"/>
              <a:t>Managerial Accounting Problems - Labor Variances</a:t>
            </a:r>
            <a:br>
              <a:rPr lang="en-US" sz="2000" dirty="0"/>
            </a:br>
            <a:endParaRPr lang="en-US" sz="2000" dirty="0"/>
          </a:p>
        </p:txBody>
      </p:sp>
      <p:sp>
        <p:nvSpPr>
          <p:cNvPr id="5" name="Rectangle 1"/>
          <p:cNvSpPr>
            <a:spLocks noGrp="1" noChangeArrowheads="1"/>
          </p:cNvSpPr>
          <p:nvPr>
            <p:ph type="subTitle" idx="1"/>
          </p:nvPr>
        </p:nvSpPr>
        <p:spPr bwMode="auto">
          <a:xfrm>
            <a:off x="336884" y="2814469"/>
            <a:ext cx="8470232" cy="81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mn-lt"/>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52153" y="1431253"/>
            <a:ext cx="7565456" cy="2599173"/>
          </a:xfrm>
          <a:prstGeom prst="rect">
            <a:avLst/>
          </a:prstGeom>
        </p:spPr>
        <p:txBody>
          <a:bodyPr wrap="square">
            <a:spAutoFit/>
          </a:bodyPr>
          <a:lstStyle/>
          <a:p>
            <a:pPr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Marvin &amp; Singer TV Repair Shop fixed 550 television sets during the year, using 1,447 direct labor hours. Standards state that television sets, on average, should take 2.5 hours to repair. The standard direct labor rate is $19 per hour, while the actual rate averaged $18.60 per hour.</a:t>
            </a:r>
          </a:p>
          <a:p>
            <a:pPr marL="457200" marR="0" indent="-22860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Compute the labor rate variance and the labor efficiency variance.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2275953"/>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6B2DD5-8B02-D544-B9D1-2EDA5BA9F38F}"/>
              </a:ext>
            </a:extLst>
          </p:cNvPr>
          <p:cNvSpPr/>
          <p:nvPr/>
        </p:nvSpPr>
        <p:spPr bwMode="auto">
          <a:xfrm>
            <a:off x="0" y="3492137"/>
            <a:ext cx="9144000" cy="107986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1"/>
          <p:cNvSpPr>
            <a:spLocks noGrp="1" noChangeArrowheads="1"/>
          </p:cNvSpPr>
          <p:nvPr>
            <p:ph type="subTitle" idx="1"/>
          </p:nvPr>
        </p:nvSpPr>
        <p:spPr bwMode="auto">
          <a:xfrm>
            <a:off x="336884" y="2814469"/>
            <a:ext cx="8470232" cy="81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mn-lt"/>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59097" y="1467690"/>
            <a:ext cx="7565456" cy="3347327"/>
          </a:xfrm>
          <a:prstGeom prst="rect">
            <a:avLst/>
          </a:prstGeom>
        </p:spPr>
        <p:txBody>
          <a:bodyPr wrap="square">
            <a:spAutoFit/>
          </a:bodyPr>
          <a:lstStyle/>
          <a:p>
            <a:pPr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Marvin &amp; Singer TV Repair Shop fixed 550 television sets during the year, using 1,447 direct labor hours. Standards state that television sets, on average, should take 2.5 hours to repair. The standard direct labor rate is $19 per hour, while the actual rate averaged $18.60 per hour. Compute the labor rate variance and the labor efficiency variance.</a:t>
            </a:r>
          </a:p>
          <a:p>
            <a:r>
              <a:rPr lang="en-US" dirty="0">
                <a:latin typeface="Calibri" panose="020F0502020204030204" pitchFamily="34" charset="0"/>
                <a:cs typeface="Times New Roman" panose="02020603050405020304" pitchFamily="18" charset="0"/>
              </a:rPr>
              <a:t>		</a:t>
            </a:r>
            <a:r>
              <a:rPr lang="en-US" sz="2800" dirty="0">
                <a:solidFill>
                  <a:srgbClr val="002060"/>
                </a:solidFill>
              </a:rPr>
              <a:t>Labor Rate Variance: </a:t>
            </a:r>
          </a:p>
          <a:p>
            <a:r>
              <a:rPr lang="en-US" sz="2800" dirty="0">
                <a:solidFill>
                  <a:srgbClr val="002060"/>
                </a:solidFill>
              </a:rPr>
              <a:t>1,447 x ($18.60 – $19.00)  =  $579 Favorable </a:t>
            </a:r>
          </a:p>
          <a:p>
            <a:pPr marL="457200" marR="0" indent="-22860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986EA3A3-845B-5E47-A843-C11CE6CCD7CB}"/>
              </a:ext>
            </a:extLst>
          </p:cNvPr>
          <p:cNvSpPr txBox="1">
            <a:spLocks/>
          </p:cNvSpPr>
          <p:nvPr/>
        </p:nvSpPr>
        <p:spPr bwMode="auto">
          <a:xfrm>
            <a:off x="336884" y="181790"/>
            <a:ext cx="7772400" cy="1225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lnSpcReduction="10000"/>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000" kern="0" dirty="0"/>
              <a:t>MGT8803 Business Fundamentals for Analytics</a:t>
            </a:r>
          </a:p>
          <a:p>
            <a:r>
              <a:rPr lang="en-US" sz="2000" kern="0" dirty="0"/>
              <a:t>Video Conference Call #5</a:t>
            </a:r>
            <a:br>
              <a:rPr lang="en-US" sz="2000" kern="0" dirty="0"/>
            </a:br>
            <a:r>
              <a:rPr lang="en-US" sz="2000" kern="0" dirty="0"/>
              <a:t>Managerial Accounting Problem – Labor Variances</a:t>
            </a:r>
            <a:br>
              <a:rPr lang="en-US" sz="2000" kern="0" dirty="0"/>
            </a:br>
            <a:endParaRPr lang="en-US" sz="2000" kern="0" dirty="0"/>
          </a:p>
        </p:txBody>
      </p:sp>
      <p:grpSp>
        <p:nvGrpSpPr>
          <p:cNvPr id="11" name="Group 10">
            <a:extLst>
              <a:ext uri="{FF2B5EF4-FFF2-40B4-BE49-F238E27FC236}">
                <a16:creationId xmlns:a16="http://schemas.microsoft.com/office/drawing/2014/main" id="{3119C0ED-2280-D543-9929-37FD0F33B840}"/>
              </a:ext>
            </a:extLst>
          </p:cNvPr>
          <p:cNvGrpSpPr/>
          <p:nvPr/>
        </p:nvGrpSpPr>
        <p:grpSpPr>
          <a:xfrm>
            <a:off x="1785257" y="4815017"/>
            <a:ext cx="4580529" cy="523337"/>
            <a:chOff x="1785257" y="4815017"/>
            <a:chExt cx="4580529" cy="523337"/>
          </a:xfrm>
        </p:grpSpPr>
        <p:sp>
          <p:nvSpPr>
            <p:cNvPr id="10" name="Rectangle 9">
              <a:extLst>
                <a:ext uri="{FF2B5EF4-FFF2-40B4-BE49-F238E27FC236}">
                  <a16:creationId xmlns:a16="http://schemas.microsoft.com/office/drawing/2014/main" id="{BC799F6E-6AA4-F147-9988-02F3BB9B0837}"/>
                </a:ext>
              </a:extLst>
            </p:cNvPr>
            <p:cNvSpPr/>
            <p:nvPr/>
          </p:nvSpPr>
          <p:spPr bwMode="auto">
            <a:xfrm>
              <a:off x="1785257" y="4815017"/>
              <a:ext cx="4580529" cy="52333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9" name="TextBox 8">
              <a:extLst>
                <a:ext uri="{FF2B5EF4-FFF2-40B4-BE49-F238E27FC236}">
                  <a16:creationId xmlns:a16="http://schemas.microsoft.com/office/drawing/2014/main" id="{B26323A5-3385-E14A-8175-283FD6C12956}"/>
                </a:ext>
              </a:extLst>
            </p:cNvPr>
            <p:cNvSpPr txBox="1"/>
            <p:nvPr/>
          </p:nvSpPr>
          <p:spPr>
            <a:xfrm>
              <a:off x="1942011" y="4849558"/>
              <a:ext cx="4423775" cy="400110"/>
            </a:xfrm>
            <a:prstGeom prst="rect">
              <a:avLst/>
            </a:prstGeom>
            <a:noFill/>
          </p:spPr>
          <p:txBody>
            <a:bodyPr wrap="none" rtlCol="0">
              <a:spAutoFit/>
            </a:bodyPr>
            <a:lstStyle/>
            <a:p>
              <a:r>
                <a:rPr lang="en-US" dirty="0"/>
                <a:t>Formula used   LRV = ALH (ALR-SLR)</a:t>
              </a:r>
            </a:p>
          </p:txBody>
        </p:sp>
      </p:grpSp>
    </p:spTree>
    <p:extLst>
      <p:ext uri="{BB962C8B-B14F-4D97-AF65-F5344CB8AC3E}">
        <p14:creationId xmlns:p14="http://schemas.microsoft.com/office/powerpoint/2010/main" val="2628458179"/>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BFF98F-8A19-6D45-BFA8-838F194BB656}"/>
              </a:ext>
            </a:extLst>
          </p:cNvPr>
          <p:cNvSpPr/>
          <p:nvPr/>
        </p:nvSpPr>
        <p:spPr bwMode="auto">
          <a:xfrm>
            <a:off x="0" y="3291841"/>
            <a:ext cx="9144000" cy="141826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1"/>
          <p:cNvSpPr>
            <a:spLocks noGrp="1" noChangeArrowheads="1"/>
          </p:cNvSpPr>
          <p:nvPr>
            <p:ph type="subTitle" idx="1"/>
          </p:nvPr>
        </p:nvSpPr>
        <p:spPr bwMode="auto">
          <a:xfrm>
            <a:off x="336884" y="2899107"/>
            <a:ext cx="847023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mn-lt"/>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543828" y="1297293"/>
            <a:ext cx="7565456" cy="3278846"/>
          </a:xfrm>
          <a:prstGeom prst="rect">
            <a:avLst/>
          </a:prstGeom>
        </p:spPr>
        <p:txBody>
          <a:bodyPr wrap="square">
            <a:spAutoFit/>
          </a:bodyPr>
          <a:lstStyle/>
          <a:p>
            <a:pPr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Marvin &amp; Singer TV Repair Shop fixed 550 television sets during the year, using 1,447 direct labor hours. Standards state that television sets, on average, should take 2.5 hours to repair. The standard direct labor rate is $19 per hour, while the actual rate averaged $18.60 per hour. Compute the labor rate variance and the labor efficiency variance.</a:t>
            </a:r>
          </a:p>
          <a:p>
            <a:r>
              <a:rPr lang="en-US" sz="2400" dirty="0">
                <a:solidFill>
                  <a:srgbClr val="FF0000"/>
                </a:solidFill>
              </a:rPr>
              <a:t>		</a:t>
            </a:r>
            <a:r>
              <a:rPr lang="en-US" sz="2400" dirty="0">
                <a:solidFill>
                  <a:srgbClr val="002060"/>
                </a:solidFill>
              </a:rPr>
              <a:t>Labor Efficiency Variance: </a:t>
            </a:r>
          </a:p>
          <a:p>
            <a:r>
              <a:rPr lang="en-US" sz="2400" dirty="0">
                <a:solidFill>
                  <a:srgbClr val="002060"/>
                </a:solidFill>
              </a:rPr>
              <a:t>$19 x [1,447 – 550 (2.5)]  =  $19 x (1,447 – 1,375)  =  $1,368 Unfavorable </a:t>
            </a:r>
            <a:endParaRPr lang="en-US" sz="2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639455A-2229-BD48-AC0D-09E29B88277A}"/>
              </a:ext>
            </a:extLst>
          </p:cNvPr>
          <p:cNvSpPr txBox="1">
            <a:spLocks/>
          </p:cNvSpPr>
          <p:nvPr/>
        </p:nvSpPr>
        <p:spPr bwMode="auto">
          <a:xfrm>
            <a:off x="336884" y="181790"/>
            <a:ext cx="7772400" cy="1225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lnSpcReduction="10000"/>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000" kern="0" dirty="0"/>
              <a:t>MGT8803 Business Fundamentals for Analytics </a:t>
            </a:r>
          </a:p>
          <a:p>
            <a:r>
              <a:rPr lang="en-US" sz="2000" kern="0" dirty="0"/>
              <a:t>Video Conference Call #5</a:t>
            </a:r>
          </a:p>
          <a:p>
            <a:r>
              <a:rPr lang="en-US" sz="2000" kern="0" dirty="0"/>
              <a:t>Managerial Accounting Problems – Labor Variances</a:t>
            </a:r>
            <a:br>
              <a:rPr lang="en-US" sz="2000" kern="0" dirty="0"/>
            </a:br>
            <a:endParaRPr lang="en-US" sz="2000" kern="0" dirty="0"/>
          </a:p>
        </p:txBody>
      </p:sp>
      <p:grpSp>
        <p:nvGrpSpPr>
          <p:cNvPr id="9" name="Group 8">
            <a:extLst>
              <a:ext uri="{FF2B5EF4-FFF2-40B4-BE49-F238E27FC236}">
                <a16:creationId xmlns:a16="http://schemas.microsoft.com/office/drawing/2014/main" id="{B1FCC609-244A-004A-8D3B-177BFEB2EA0D}"/>
              </a:ext>
            </a:extLst>
          </p:cNvPr>
          <p:cNvGrpSpPr/>
          <p:nvPr/>
        </p:nvGrpSpPr>
        <p:grpSpPr>
          <a:xfrm>
            <a:off x="1785257" y="4815017"/>
            <a:ext cx="4580529" cy="523337"/>
            <a:chOff x="1785257" y="4815017"/>
            <a:chExt cx="4580529" cy="523337"/>
          </a:xfrm>
        </p:grpSpPr>
        <p:sp>
          <p:nvSpPr>
            <p:cNvPr id="10" name="Rectangle 9">
              <a:extLst>
                <a:ext uri="{FF2B5EF4-FFF2-40B4-BE49-F238E27FC236}">
                  <a16:creationId xmlns:a16="http://schemas.microsoft.com/office/drawing/2014/main" id="{CC27F33D-6340-5843-B8D1-977EE671F090}"/>
                </a:ext>
              </a:extLst>
            </p:cNvPr>
            <p:cNvSpPr/>
            <p:nvPr/>
          </p:nvSpPr>
          <p:spPr bwMode="auto">
            <a:xfrm>
              <a:off x="1785257" y="4815017"/>
              <a:ext cx="4580529" cy="523337"/>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1" name="TextBox 10">
              <a:extLst>
                <a:ext uri="{FF2B5EF4-FFF2-40B4-BE49-F238E27FC236}">
                  <a16:creationId xmlns:a16="http://schemas.microsoft.com/office/drawing/2014/main" id="{727E5824-169B-D64F-8102-0F181C1F78A4}"/>
                </a:ext>
              </a:extLst>
            </p:cNvPr>
            <p:cNvSpPr txBox="1"/>
            <p:nvPr/>
          </p:nvSpPr>
          <p:spPr>
            <a:xfrm>
              <a:off x="1942011" y="4849558"/>
              <a:ext cx="4415183" cy="400110"/>
            </a:xfrm>
            <a:prstGeom prst="rect">
              <a:avLst/>
            </a:prstGeom>
            <a:noFill/>
          </p:spPr>
          <p:txBody>
            <a:bodyPr wrap="none" rtlCol="0">
              <a:spAutoFit/>
            </a:bodyPr>
            <a:lstStyle/>
            <a:p>
              <a:r>
                <a:rPr lang="en-US" dirty="0"/>
                <a:t>Formula used.   LEV = SLR (ALH-SLH)</a:t>
              </a:r>
            </a:p>
          </p:txBody>
        </p:sp>
      </p:grpSp>
    </p:spTree>
    <p:extLst>
      <p:ext uri="{BB962C8B-B14F-4D97-AF65-F5344CB8AC3E}">
        <p14:creationId xmlns:p14="http://schemas.microsoft.com/office/powerpoint/2010/main" val="1388909384"/>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78F26E7-B1B0-9A44-9A22-96CE169F3836}"/>
              </a:ext>
            </a:extLst>
          </p:cNvPr>
          <p:cNvGrpSpPr/>
          <p:nvPr/>
        </p:nvGrpSpPr>
        <p:grpSpPr>
          <a:xfrm>
            <a:off x="496388" y="1706923"/>
            <a:ext cx="7907384" cy="2917328"/>
            <a:chOff x="531222" y="1515335"/>
            <a:chExt cx="7907384" cy="2917328"/>
          </a:xfrm>
        </p:grpSpPr>
        <p:sp>
          <p:nvSpPr>
            <p:cNvPr id="7" name="Rectangle 6">
              <a:extLst>
                <a:ext uri="{FF2B5EF4-FFF2-40B4-BE49-F238E27FC236}">
                  <a16:creationId xmlns:a16="http://schemas.microsoft.com/office/drawing/2014/main" id="{AB94C591-7CF0-9748-B0CA-DC8D37D8E45C}"/>
                </a:ext>
              </a:extLst>
            </p:cNvPr>
            <p:cNvSpPr/>
            <p:nvPr/>
          </p:nvSpPr>
          <p:spPr bwMode="auto">
            <a:xfrm>
              <a:off x="531222" y="1515335"/>
              <a:ext cx="7907384" cy="291732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B67D98D2-6C3E-9040-87F6-45C651400609}"/>
                </a:ext>
              </a:extLst>
            </p:cNvPr>
            <p:cNvSpPr/>
            <p:nvPr/>
          </p:nvSpPr>
          <p:spPr bwMode="auto">
            <a:xfrm>
              <a:off x="609600" y="1584960"/>
              <a:ext cx="7733211" cy="276932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TextBox 3">
              <a:extLst>
                <a:ext uri="{FF2B5EF4-FFF2-40B4-BE49-F238E27FC236}">
                  <a16:creationId xmlns:a16="http://schemas.microsoft.com/office/drawing/2014/main" id="{36F29C4B-72DF-B141-A831-6DB486C62F6D}"/>
                </a:ext>
              </a:extLst>
            </p:cNvPr>
            <p:cNvSpPr txBox="1"/>
            <p:nvPr/>
          </p:nvSpPr>
          <p:spPr>
            <a:xfrm>
              <a:off x="917760" y="1881051"/>
              <a:ext cx="6914970" cy="2246769"/>
            </a:xfrm>
            <a:prstGeom prst="rect">
              <a:avLst/>
            </a:prstGeom>
            <a:noFill/>
          </p:spPr>
          <p:txBody>
            <a:bodyPr wrap="none" rtlCol="0">
              <a:spAutoFit/>
            </a:bodyPr>
            <a:lstStyle/>
            <a:p>
              <a:pPr algn="ctr"/>
              <a:r>
                <a:rPr lang="en-US" dirty="0"/>
                <a:t>Labor Cost Variance = LRV + LEV</a:t>
              </a:r>
            </a:p>
            <a:p>
              <a:pPr algn="ctr"/>
              <a:r>
                <a:rPr lang="en-US" dirty="0"/>
                <a:t>= -$579 + $1,368 = $789</a:t>
              </a:r>
            </a:p>
            <a:p>
              <a:pPr algn="ctr"/>
              <a:endParaRPr lang="en-US" dirty="0"/>
            </a:p>
            <a:p>
              <a:pPr algn="ctr"/>
              <a:r>
                <a:rPr lang="en-US" dirty="0"/>
                <a:t>Labor Cost Variance = Actual Labor Cost – Standard Labor Costs</a:t>
              </a:r>
            </a:p>
            <a:p>
              <a:pPr algn="ctr"/>
              <a:r>
                <a:rPr lang="en-US" dirty="0"/>
                <a:t>= ($18.60 x 1447) – ($19 x (550x2.5))</a:t>
              </a:r>
            </a:p>
            <a:p>
              <a:pPr algn="ctr"/>
              <a:r>
                <a:rPr lang="en-US" dirty="0"/>
                <a:t>= $26,914 – $26,125</a:t>
              </a:r>
            </a:p>
            <a:p>
              <a:pPr algn="ctr"/>
              <a:r>
                <a:rPr lang="en-US" dirty="0"/>
                <a:t>= $789</a:t>
              </a:r>
            </a:p>
          </p:txBody>
        </p:sp>
      </p:grpSp>
      <p:sp>
        <p:nvSpPr>
          <p:cNvPr id="5" name="Title 1">
            <a:extLst>
              <a:ext uri="{FF2B5EF4-FFF2-40B4-BE49-F238E27FC236}">
                <a16:creationId xmlns:a16="http://schemas.microsoft.com/office/drawing/2014/main" id="{4A3E0114-EB6F-2049-851A-FADCFD35EFF6}"/>
              </a:ext>
            </a:extLst>
          </p:cNvPr>
          <p:cNvSpPr txBox="1">
            <a:spLocks/>
          </p:cNvSpPr>
          <p:nvPr/>
        </p:nvSpPr>
        <p:spPr bwMode="auto">
          <a:xfrm>
            <a:off x="302700" y="325061"/>
            <a:ext cx="7772400" cy="1225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lnSpcReduction="10000"/>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000" kern="0" dirty="0"/>
              <a:t>MGT8803 Business Fundamentals for Analytics</a:t>
            </a:r>
          </a:p>
          <a:p>
            <a:r>
              <a:rPr lang="en-US" sz="2000" kern="0" dirty="0"/>
              <a:t>Video Conference Call #5</a:t>
            </a:r>
            <a:br>
              <a:rPr lang="en-US" sz="2000" kern="0" dirty="0"/>
            </a:br>
            <a:r>
              <a:rPr lang="en-US" sz="2000" kern="0" dirty="0"/>
              <a:t>Managerial Accounting Problems - Labor Variances</a:t>
            </a:r>
          </a:p>
          <a:p>
            <a:r>
              <a:rPr lang="en-US" sz="2000" kern="0" dirty="0"/>
              <a:t>Marvin &amp; Singer Recap</a:t>
            </a:r>
          </a:p>
          <a:p>
            <a:endParaRPr lang="en-US" sz="2000" kern="0" dirty="0"/>
          </a:p>
        </p:txBody>
      </p:sp>
    </p:spTree>
    <p:extLst>
      <p:ext uri="{BB962C8B-B14F-4D97-AF65-F5344CB8AC3E}">
        <p14:creationId xmlns:p14="http://schemas.microsoft.com/office/powerpoint/2010/main" val="4244430010"/>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8959</TotalTime>
  <Words>1276</Words>
  <Application>Microsoft Office PowerPoint</Application>
  <PresentationFormat>On-screen Show (16:10)</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Open Sans</vt:lpstr>
      <vt:lpstr>Times New Roman</vt:lpstr>
      <vt:lpstr>Default Design</vt:lpstr>
      <vt:lpstr>PowerPoint Presentation</vt:lpstr>
      <vt:lpstr>PowerPoint Presentation</vt:lpstr>
      <vt:lpstr>PowerPoint Presentation</vt:lpstr>
      <vt:lpstr>PowerPoint Presentation</vt:lpstr>
      <vt:lpstr>PowerPoint Presentation</vt:lpstr>
      <vt:lpstr>MGT8803 Business Fundamentals for Analytics Video Conference Call #5 Managerial Accounting Problems - Labor Variances </vt:lpstr>
      <vt:lpstr>PowerPoint Presentation</vt:lpstr>
      <vt:lpstr>PowerPoint Presentation</vt:lpstr>
      <vt:lpstr>PowerPoint Presentation</vt:lpstr>
      <vt:lpstr>MGT8803 Business Fundamentals for Analytics Video Conference Call #5 Managerial Accounting Problems – Materials Variances </vt:lpstr>
      <vt:lpstr>PowerPoint Presentation</vt:lpstr>
      <vt:lpstr> MGT8803 Business Fundamentals for Analytics Video Conference #5 Managerial Accounting Sample Quiz Problem #10, #11, and #12 Fisherman’s Pride Frozen Kippers</vt:lpstr>
      <vt:lpstr>MGT8803 Business Fundamentals for Analytics    Managerial Accounting Sample Quiz Problem #10, #11, and #12</vt:lpstr>
      <vt:lpstr>PowerPoint Presentation</vt:lpstr>
      <vt:lpstr>Video Conference Call #5 Managerial Accounting Sample Quiz Problem #7 and #8 Blue Ridge Vista and Zips</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Brett Tambling</cp:lastModifiedBy>
  <cp:revision>576</cp:revision>
  <cp:lastPrinted>2015-09-17T18:12:22Z</cp:lastPrinted>
  <dcterms:created xsi:type="dcterms:W3CDTF">2011-01-27T20:51:54Z</dcterms:created>
  <dcterms:modified xsi:type="dcterms:W3CDTF">2019-06-07T00:38:41Z</dcterms:modified>
</cp:coreProperties>
</file>