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handoutMasterIdLst>
    <p:handoutMasterId r:id="rId14"/>
  </p:handoutMasterIdLst>
  <p:sldIdLst>
    <p:sldId id="443" r:id="rId2"/>
    <p:sldId id="452" r:id="rId3"/>
    <p:sldId id="472" r:id="rId4"/>
    <p:sldId id="471" r:id="rId5"/>
    <p:sldId id="458" r:id="rId6"/>
    <p:sldId id="459" r:id="rId7"/>
    <p:sldId id="473" r:id="rId8"/>
    <p:sldId id="462" r:id="rId9"/>
    <p:sldId id="460" r:id="rId10"/>
    <p:sldId id="461" r:id="rId11"/>
    <p:sldId id="463" r:id="rId12"/>
  </p:sldIdLst>
  <p:sldSz cx="9144000" cy="5715000" type="screen16x10"/>
  <p:notesSz cx="6858000" cy="9144000"/>
  <p:defaultTextStyle>
    <a:defPPr>
      <a:defRPr lang="en-US"/>
    </a:defPPr>
    <a:lvl1pPr algn="l" rtl="0" fontAlgn="base">
      <a:spcBef>
        <a:spcPct val="0"/>
      </a:spcBef>
      <a:spcAft>
        <a:spcPct val="0"/>
      </a:spcAft>
      <a:defRPr sz="2000" kern="1200">
        <a:solidFill>
          <a:schemeClr val="tx1"/>
        </a:solidFill>
        <a:latin typeface="Times New Roman" charset="0"/>
        <a:ea typeface="MS PGothic" charset="0"/>
        <a:cs typeface="MS PGothic" charset="0"/>
      </a:defRPr>
    </a:lvl1pPr>
    <a:lvl2pPr marL="457200" algn="l" rtl="0" fontAlgn="base">
      <a:spcBef>
        <a:spcPct val="0"/>
      </a:spcBef>
      <a:spcAft>
        <a:spcPct val="0"/>
      </a:spcAft>
      <a:defRPr sz="2000" kern="1200">
        <a:solidFill>
          <a:schemeClr val="tx1"/>
        </a:solidFill>
        <a:latin typeface="Times New Roman" charset="0"/>
        <a:ea typeface="MS PGothic" charset="0"/>
        <a:cs typeface="MS PGothic" charset="0"/>
      </a:defRPr>
    </a:lvl2pPr>
    <a:lvl3pPr marL="914400" algn="l" rtl="0" fontAlgn="base">
      <a:spcBef>
        <a:spcPct val="0"/>
      </a:spcBef>
      <a:spcAft>
        <a:spcPct val="0"/>
      </a:spcAft>
      <a:defRPr sz="2000" kern="1200">
        <a:solidFill>
          <a:schemeClr val="tx1"/>
        </a:solidFill>
        <a:latin typeface="Times New Roman" charset="0"/>
        <a:ea typeface="MS PGothic" charset="0"/>
        <a:cs typeface="MS PGothic" charset="0"/>
      </a:defRPr>
    </a:lvl3pPr>
    <a:lvl4pPr marL="1371600" algn="l" rtl="0" fontAlgn="base">
      <a:spcBef>
        <a:spcPct val="0"/>
      </a:spcBef>
      <a:spcAft>
        <a:spcPct val="0"/>
      </a:spcAft>
      <a:defRPr sz="2000" kern="1200">
        <a:solidFill>
          <a:schemeClr val="tx1"/>
        </a:solidFill>
        <a:latin typeface="Times New Roman" charset="0"/>
        <a:ea typeface="MS PGothic" charset="0"/>
        <a:cs typeface="MS PGothic" charset="0"/>
      </a:defRPr>
    </a:lvl4pPr>
    <a:lvl5pPr marL="1828800" algn="l" rtl="0" fontAlgn="base">
      <a:spcBef>
        <a:spcPct val="0"/>
      </a:spcBef>
      <a:spcAft>
        <a:spcPct val="0"/>
      </a:spcAft>
      <a:defRPr sz="2000" kern="1200">
        <a:solidFill>
          <a:schemeClr val="tx1"/>
        </a:solidFill>
        <a:latin typeface="Times New Roman" charset="0"/>
        <a:ea typeface="MS PGothic" charset="0"/>
        <a:cs typeface="MS PGothic" charset="0"/>
      </a:defRPr>
    </a:lvl5pPr>
    <a:lvl6pPr marL="2286000" algn="l" defTabSz="457200" rtl="0" eaLnBrk="1" latinLnBrk="0" hangingPunct="1">
      <a:defRPr sz="2000" kern="1200">
        <a:solidFill>
          <a:schemeClr val="tx1"/>
        </a:solidFill>
        <a:latin typeface="Times New Roman" charset="0"/>
        <a:ea typeface="MS PGothic" charset="0"/>
        <a:cs typeface="MS PGothic" charset="0"/>
      </a:defRPr>
    </a:lvl6pPr>
    <a:lvl7pPr marL="2743200" algn="l" defTabSz="457200" rtl="0" eaLnBrk="1" latinLnBrk="0" hangingPunct="1">
      <a:defRPr sz="2000" kern="1200">
        <a:solidFill>
          <a:schemeClr val="tx1"/>
        </a:solidFill>
        <a:latin typeface="Times New Roman" charset="0"/>
        <a:ea typeface="MS PGothic" charset="0"/>
        <a:cs typeface="MS PGothic" charset="0"/>
      </a:defRPr>
    </a:lvl7pPr>
    <a:lvl8pPr marL="3200400" algn="l" defTabSz="457200" rtl="0" eaLnBrk="1" latinLnBrk="0" hangingPunct="1">
      <a:defRPr sz="2000" kern="1200">
        <a:solidFill>
          <a:schemeClr val="tx1"/>
        </a:solidFill>
        <a:latin typeface="Times New Roman" charset="0"/>
        <a:ea typeface="MS PGothic" charset="0"/>
        <a:cs typeface="MS PGothic" charset="0"/>
      </a:defRPr>
    </a:lvl8pPr>
    <a:lvl9pPr marL="3657600" algn="l" defTabSz="457200" rtl="0" eaLnBrk="1" latinLnBrk="0" hangingPunct="1">
      <a:defRPr sz="2000" kern="1200">
        <a:solidFill>
          <a:schemeClr val="tx1"/>
        </a:solidFill>
        <a:latin typeface="Times New Roman" charset="0"/>
        <a:ea typeface="MS PGothic" charset="0"/>
        <a:cs typeface="MS PGothic" charset="0"/>
      </a:defRPr>
    </a:lvl9pPr>
  </p:defaultTextStyle>
  <p:extLst>
    <p:ext uri="{EFAFB233-063F-42B5-8137-9DF3F51BA10A}">
      <p15:sldGuideLst xmlns:p15="http://schemas.microsoft.com/office/powerpoint/2012/main">
        <p15:guide id="1" orient="horz" pos="3599">
          <p15:clr>
            <a:srgbClr val="A4A3A4"/>
          </p15:clr>
        </p15:guide>
        <p15:guide id="2" pos="1632">
          <p15:clr>
            <a:srgbClr val="A4A3A4"/>
          </p15:clr>
        </p15:guide>
        <p15:guide id="3" pos="5759">
          <p15:clr>
            <a:srgbClr val="A4A3A4"/>
          </p15:clr>
        </p15:guide>
        <p15:guide id="4" orient="horz" pos="3592">
          <p15:clr>
            <a:srgbClr val="A4A3A4"/>
          </p15:clr>
        </p15:guide>
        <p15:guide id="5" pos="4860">
          <p15:clr>
            <a:srgbClr val="A4A3A4"/>
          </p15:clr>
        </p15:guide>
        <p15:guide id="6" pos="449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frameSlides="1"/>
  <p:clrMru>
    <a:srgbClr val="336699"/>
    <a:srgbClr val="A3CC2F"/>
    <a:srgbClr val="FECB00"/>
    <a:srgbClr val="003366"/>
    <a:srgbClr val="FEB811"/>
    <a:srgbClr val="9CB225"/>
    <a:srgbClr val="A6B325"/>
    <a:srgbClr val="666633"/>
    <a:srgbClr val="990033"/>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806"/>
    <p:restoredTop sz="91744" autoAdjust="0"/>
  </p:normalViewPr>
  <p:slideViewPr>
    <p:cSldViewPr snapToGrid="0" showGuides="1">
      <p:cViewPr varScale="1">
        <p:scale>
          <a:sx n="144" d="100"/>
          <a:sy n="144" d="100"/>
        </p:scale>
        <p:origin x="480" y="176"/>
      </p:cViewPr>
      <p:guideLst>
        <p:guide orient="horz" pos="3599"/>
        <p:guide pos="1632"/>
        <p:guide pos="5759"/>
        <p:guide orient="horz" pos="3592"/>
        <p:guide pos="4860"/>
        <p:guide pos="4492"/>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5328"/>
    </p:cViewPr>
  </p:sorterViewPr>
  <p:notesViewPr>
    <p:cSldViewPr showGuides="1">
      <p:cViewPr varScale="1">
        <p:scale>
          <a:sx n="99" d="100"/>
          <a:sy n="99" d="100"/>
        </p:scale>
        <p:origin x="-2120" y="-11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99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12" charset="0"/>
                <a:ea typeface="+mn-ea"/>
                <a:cs typeface="+mn-cs"/>
              </a:defRPr>
            </a:lvl1pPr>
          </a:lstStyle>
          <a:p>
            <a:pPr>
              <a:defRPr/>
            </a:pPr>
            <a:endParaRPr lang="en-US" dirty="0"/>
          </a:p>
        </p:txBody>
      </p:sp>
      <p:sp>
        <p:nvSpPr>
          <p:cNvPr id="33997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12" charset="0"/>
                <a:ea typeface="+mn-ea"/>
                <a:cs typeface="+mn-cs"/>
              </a:defRPr>
            </a:lvl1pPr>
          </a:lstStyle>
          <a:p>
            <a:pPr>
              <a:defRPr/>
            </a:pPr>
            <a:endParaRPr lang="en-US" dirty="0"/>
          </a:p>
        </p:txBody>
      </p:sp>
      <p:sp>
        <p:nvSpPr>
          <p:cNvPr id="33997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12" charset="0"/>
                <a:ea typeface="+mn-ea"/>
                <a:cs typeface="+mn-cs"/>
              </a:defRPr>
            </a:lvl1pPr>
          </a:lstStyle>
          <a:p>
            <a:pPr>
              <a:defRPr/>
            </a:pPr>
            <a:endParaRPr lang="en-US" dirty="0"/>
          </a:p>
        </p:txBody>
      </p:sp>
      <p:sp>
        <p:nvSpPr>
          <p:cNvPr id="33997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B6B0B3D0-31DA-1940-A903-34810B961A29}" type="slidenum">
              <a:rPr lang="en-US"/>
              <a:pPr>
                <a:defRPr/>
              </a:pPr>
              <a:t>‹#›</a:t>
            </a:fld>
            <a:endParaRPr lang="en-US" dirty="0"/>
          </a:p>
        </p:txBody>
      </p:sp>
    </p:spTree>
    <p:extLst>
      <p:ext uri="{BB962C8B-B14F-4D97-AF65-F5344CB8AC3E}">
        <p14:creationId xmlns:p14="http://schemas.microsoft.com/office/powerpoint/2010/main" val="17644574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12" charset="0"/>
                <a:ea typeface="+mn-ea"/>
                <a:cs typeface="+mn-cs"/>
              </a:defRPr>
            </a:lvl1pPr>
          </a:lstStyle>
          <a:p>
            <a:pPr>
              <a:defRPr/>
            </a:pPr>
            <a:endParaRPr lang="en-US" dirty="0"/>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12" charset="0"/>
                <a:ea typeface="+mn-ea"/>
                <a:cs typeface="+mn-cs"/>
              </a:defRPr>
            </a:lvl1pPr>
          </a:lstStyle>
          <a:p>
            <a:pPr>
              <a:defRPr/>
            </a:pPr>
            <a:endParaRPr lang="en-US" dirty="0"/>
          </a:p>
        </p:txBody>
      </p:sp>
      <p:sp>
        <p:nvSpPr>
          <p:cNvPr id="3076" name="Rectangle 4"/>
          <p:cNvSpPr>
            <a:spLocks noGrp="1" noRot="1" noChangeAspect="1" noChangeArrowheads="1" noTextEdit="1"/>
          </p:cNvSpPr>
          <p:nvPr>
            <p:ph type="sldImg" idx="2"/>
          </p:nvPr>
        </p:nvSpPr>
        <p:spPr bwMode="auto">
          <a:xfrm>
            <a:off x="685800" y="685800"/>
            <a:ext cx="5486400" cy="342900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12" charset="0"/>
                <a:ea typeface="+mn-ea"/>
                <a:cs typeface="+mn-cs"/>
              </a:defRPr>
            </a:lvl1pPr>
          </a:lstStyle>
          <a:p>
            <a:pPr>
              <a:defRPr/>
            </a:pPr>
            <a:endParaRPr lang="en-US" dirty="0"/>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E565E416-626F-C548-851A-3A02D0E14BAE}" type="slidenum">
              <a:rPr lang="en-US"/>
              <a:pPr>
                <a:defRPr/>
              </a:pPr>
              <a:t>‹#›</a:t>
            </a:fld>
            <a:endParaRPr lang="en-US" dirty="0"/>
          </a:p>
        </p:txBody>
      </p:sp>
    </p:spTree>
    <p:extLst>
      <p:ext uri="{BB962C8B-B14F-4D97-AF65-F5344CB8AC3E}">
        <p14:creationId xmlns:p14="http://schemas.microsoft.com/office/powerpoint/2010/main" val="28726539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08" charset="0"/>
        <a:ea typeface="MS PGothic" pitchFamily="34" charset="-128"/>
        <a:cs typeface="MS PGothic" charset="0"/>
      </a:defRPr>
    </a:lvl1pPr>
    <a:lvl2pPr marL="457200" algn="l" rtl="0" eaLnBrk="0" fontAlgn="base" hangingPunct="0">
      <a:spcBef>
        <a:spcPct val="30000"/>
      </a:spcBef>
      <a:spcAft>
        <a:spcPct val="0"/>
      </a:spcAft>
      <a:defRPr sz="1200" kern="1200">
        <a:solidFill>
          <a:schemeClr val="tx1"/>
        </a:solidFill>
        <a:latin typeface="Times New Roman" pitchFamily="-108" charset="0"/>
        <a:ea typeface="MS PGothic" pitchFamily="34" charset="-128"/>
        <a:cs typeface="MS PGothic" charset="0"/>
      </a:defRPr>
    </a:lvl2pPr>
    <a:lvl3pPr marL="914400" algn="l" rtl="0" eaLnBrk="0" fontAlgn="base" hangingPunct="0">
      <a:spcBef>
        <a:spcPct val="30000"/>
      </a:spcBef>
      <a:spcAft>
        <a:spcPct val="0"/>
      </a:spcAft>
      <a:defRPr sz="1200" kern="1200">
        <a:solidFill>
          <a:schemeClr val="tx1"/>
        </a:solidFill>
        <a:latin typeface="Times New Roman" pitchFamily="-108" charset="0"/>
        <a:ea typeface="MS PGothic" pitchFamily="34" charset="-128"/>
        <a:cs typeface="MS PGothic" charset="0"/>
      </a:defRPr>
    </a:lvl3pPr>
    <a:lvl4pPr marL="1371600" algn="l" rtl="0" eaLnBrk="0" fontAlgn="base" hangingPunct="0">
      <a:spcBef>
        <a:spcPct val="30000"/>
      </a:spcBef>
      <a:spcAft>
        <a:spcPct val="0"/>
      </a:spcAft>
      <a:defRPr sz="1200" kern="1200">
        <a:solidFill>
          <a:schemeClr val="tx1"/>
        </a:solidFill>
        <a:latin typeface="Times New Roman" pitchFamily="-108" charset="0"/>
        <a:ea typeface="MS PGothic" pitchFamily="34" charset="-128"/>
        <a:cs typeface="MS PGothic" charset="0"/>
      </a:defRPr>
    </a:lvl4pPr>
    <a:lvl5pPr marL="1828800" algn="l" rtl="0" eaLnBrk="0" fontAlgn="base" hangingPunct="0">
      <a:spcBef>
        <a:spcPct val="30000"/>
      </a:spcBef>
      <a:spcAft>
        <a:spcPct val="0"/>
      </a:spcAft>
      <a:defRPr sz="1200" kern="1200">
        <a:solidFill>
          <a:schemeClr val="tx1"/>
        </a:solidFill>
        <a:latin typeface="Times New Roman" pitchFamily="-108" charset="0"/>
        <a:ea typeface="MS PGothic" pitchFamily="34" charset="-128"/>
        <a:cs typeface="MS PGothic"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565E416-626F-C548-851A-3A02D0E14BAE}" type="slidenum">
              <a:rPr lang="en-US" smtClean="0"/>
              <a:pPr>
                <a:defRPr/>
              </a:pPr>
              <a:t>11</a:t>
            </a:fld>
            <a:endParaRPr lang="en-US" dirty="0"/>
          </a:p>
        </p:txBody>
      </p:sp>
    </p:spTree>
    <p:extLst>
      <p:ext uri="{BB962C8B-B14F-4D97-AF65-F5344CB8AC3E}">
        <p14:creationId xmlns:p14="http://schemas.microsoft.com/office/powerpoint/2010/main" val="1070049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5358"/>
            <a:ext cx="7772400" cy="1225021"/>
          </a:xfrm>
        </p:spPr>
        <p:txBody>
          <a:bodyPr/>
          <a:lstStyle/>
          <a:p>
            <a:r>
              <a:rPr lang="en-US"/>
              <a:t>Click to edit Master title style</a:t>
            </a:r>
          </a:p>
        </p:txBody>
      </p:sp>
      <p:sp>
        <p:nvSpPr>
          <p:cNvPr id="3" name="Subtitle 2"/>
          <p:cNvSpPr>
            <a:spLocks noGrp="1"/>
          </p:cNvSpPr>
          <p:nvPr>
            <p:ph type="subTitle" idx="1"/>
          </p:nvPr>
        </p:nvSpPr>
        <p:spPr>
          <a:xfrm>
            <a:off x="1371600" y="3238500"/>
            <a:ext cx="6400800" cy="14605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2152387709"/>
      </p:ext>
    </p:extLst>
  </p:cSld>
  <p:clrMapOvr>
    <a:masterClrMapping/>
  </p:clrMapOvr>
  <p:transition>
    <p:check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31792288"/>
      </p:ext>
    </p:extLst>
  </p:cSld>
  <p:clrMapOvr>
    <a:masterClrMapping/>
  </p:clrMapOvr>
  <p:transition>
    <p:check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150" y="127000"/>
            <a:ext cx="2076450" cy="43815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127000"/>
            <a:ext cx="6076950" cy="43815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23665057"/>
      </p:ext>
    </p:extLst>
  </p:cSld>
  <p:clrMapOvr>
    <a:masterClrMapping/>
  </p:clrMapOvr>
  <p:transition>
    <p:check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54175843"/>
      </p:ext>
    </p:extLst>
  </p:cSld>
  <p:clrMapOvr>
    <a:masterClrMapping/>
  </p:clrMapOvr>
  <p:transition>
    <p:check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9"/>
            <a:ext cx="7772400" cy="1135063"/>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422261"/>
            <a:ext cx="7772400" cy="1250156"/>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900958221"/>
      </p:ext>
    </p:extLst>
  </p:cSld>
  <p:clrMapOvr>
    <a:masterClrMapping/>
  </p:clrMapOvr>
  <p:transition>
    <p:check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079500"/>
            <a:ext cx="3810000" cy="3429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79500"/>
            <a:ext cx="3810000" cy="3429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6028681"/>
      </p:ext>
    </p:extLst>
  </p:cSld>
  <p:clrMapOvr>
    <a:masterClrMapping/>
  </p:clrMapOvr>
  <p:transition>
    <p:check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8229600" cy="9525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279263"/>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2" y="1279263"/>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2"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70794792"/>
      </p:ext>
    </p:extLst>
  </p:cSld>
  <p:clrMapOvr>
    <a:masterClrMapping/>
  </p:clrMapOvr>
  <p:transition>
    <p:check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10660793"/>
      </p:ext>
    </p:extLst>
  </p:cSld>
  <p:clrMapOvr>
    <a:masterClrMapping/>
  </p:clrMapOvr>
  <p:transition>
    <p:check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2844481"/>
      </p:ext>
    </p:extLst>
  </p:cSld>
  <p:clrMapOvr>
    <a:masterClrMapping/>
  </p:clrMapOvr>
  <p:transition>
    <p:check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7" y="227543"/>
            <a:ext cx="3008313" cy="968375"/>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7" y="1195920"/>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810911447"/>
      </p:ext>
    </p:extLst>
  </p:cSld>
  <p:clrMapOvr>
    <a:masterClrMapping/>
  </p:clrMapOvr>
  <p:transition>
    <p:check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573857063"/>
      </p:ext>
    </p:extLst>
  </p:cSld>
  <p:clrMapOvr>
    <a:masterClrMapping/>
  </p:clrMapOvr>
  <p:transition>
    <p:check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ChangeArrowheads="1"/>
          </p:cNvSpPr>
          <p:nvPr userDrawn="1"/>
        </p:nvSpPr>
        <p:spPr bwMode="auto">
          <a:xfrm>
            <a:off x="0" y="0"/>
            <a:ext cx="9144000" cy="571500"/>
          </a:xfrm>
          <a:prstGeom prst="rect">
            <a:avLst/>
          </a:pr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1027" name="Rectangle 2"/>
          <p:cNvSpPr>
            <a:spLocks noGrp="1" noChangeArrowheads="1"/>
          </p:cNvSpPr>
          <p:nvPr>
            <p:ph type="title"/>
          </p:nvPr>
        </p:nvSpPr>
        <p:spPr bwMode="auto">
          <a:xfrm>
            <a:off x="457200" y="63500"/>
            <a:ext cx="5943600" cy="50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8" name="Rectangle 3"/>
          <p:cNvSpPr>
            <a:spLocks noGrp="1" noChangeArrowheads="1"/>
          </p:cNvSpPr>
          <p:nvPr>
            <p:ph type="body" idx="1"/>
          </p:nvPr>
        </p:nvSpPr>
        <p:spPr bwMode="auto">
          <a:xfrm>
            <a:off x="762000" y="1651000"/>
            <a:ext cx="5105400" cy="3429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1"/>
            <a:r>
              <a:rPr lang="en-US" dirty="0"/>
              <a:t>Third level</a:t>
            </a:r>
          </a:p>
          <a:p>
            <a:pPr lvl="1"/>
            <a:r>
              <a:rPr lang="en-US" dirty="0"/>
              <a:t>Fourth level</a:t>
            </a:r>
          </a:p>
          <a:p>
            <a:pPr lvl="1"/>
            <a:r>
              <a:rPr lang="en-US" dirty="0"/>
              <a:t>Fifth level</a:t>
            </a:r>
          </a:p>
        </p:txBody>
      </p:sp>
      <p:pic>
        <p:nvPicPr>
          <p:cNvPr id="6" name="Picture 5" descr="MGT6754_PP_template_image.jpg"/>
          <p:cNvPicPr>
            <a:picLocks noChangeAspect="1"/>
          </p:cNvPicPr>
          <p:nvPr userDrawn="1"/>
        </p:nvPicPr>
        <p:blipFill rotWithShape="1">
          <a:blip r:embed="rId13">
            <a:extLst>
              <a:ext uri="{28A0092B-C50C-407E-A947-70E740481C1C}">
                <a14:useLocalDpi xmlns:a14="http://schemas.microsoft.com/office/drawing/2010/main" val="0"/>
              </a:ext>
            </a:extLst>
          </a:blip>
          <a:srcRect b="63081"/>
          <a:stretch/>
        </p:blipFill>
        <p:spPr>
          <a:xfrm>
            <a:off x="0" y="0"/>
            <a:ext cx="9144000" cy="189895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checker/>
  </p:transition>
  <p:txStyles>
    <p:titleStyle>
      <a:lvl1pPr algn="l" rtl="0" eaLnBrk="0" fontAlgn="base" hangingPunct="0">
        <a:spcBef>
          <a:spcPct val="0"/>
        </a:spcBef>
        <a:spcAft>
          <a:spcPct val="0"/>
        </a:spcAft>
        <a:defRPr sz="3200">
          <a:solidFill>
            <a:schemeClr val="tx2"/>
          </a:solidFill>
          <a:latin typeface="Calibri"/>
          <a:ea typeface="MS PGothic" pitchFamily="34" charset="-128"/>
          <a:cs typeface="Calibri"/>
        </a:defRPr>
      </a:lvl1pPr>
      <a:lvl2pPr algn="ctr" rtl="0" eaLnBrk="0" fontAlgn="base" hangingPunct="0">
        <a:spcBef>
          <a:spcPct val="0"/>
        </a:spcBef>
        <a:spcAft>
          <a:spcPct val="0"/>
        </a:spcAft>
        <a:defRPr sz="2800">
          <a:solidFill>
            <a:schemeClr val="tx2"/>
          </a:solidFill>
          <a:latin typeface="Times New Roman" pitchFamily="-108" charset="0"/>
          <a:ea typeface="MS PGothic" pitchFamily="34" charset="-128"/>
          <a:cs typeface="MS PGothic" charset="0"/>
        </a:defRPr>
      </a:lvl2pPr>
      <a:lvl3pPr algn="ctr" rtl="0" eaLnBrk="0" fontAlgn="base" hangingPunct="0">
        <a:spcBef>
          <a:spcPct val="0"/>
        </a:spcBef>
        <a:spcAft>
          <a:spcPct val="0"/>
        </a:spcAft>
        <a:defRPr sz="2800">
          <a:solidFill>
            <a:schemeClr val="tx2"/>
          </a:solidFill>
          <a:latin typeface="Times New Roman" pitchFamily="-108" charset="0"/>
          <a:ea typeface="MS PGothic" pitchFamily="34" charset="-128"/>
          <a:cs typeface="MS PGothic" charset="0"/>
        </a:defRPr>
      </a:lvl3pPr>
      <a:lvl4pPr algn="ctr" rtl="0" eaLnBrk="0" fontAlgn="base" hangingPunct="0">
        <a:spcBef>
          <a:spcPct val="0"/>
        </a:spcBef>
        <a:spcAft>
          <a:spcPct val="0"/>
        </a:spcAft>
        <a:defRPr sz="2800">
          <a:solidFill>
            <a:schemeClr val="tx2"/>
          </a:solidFill>
          <a:latin typeface="Times New Roman" pitchFamily="-108" charset="0"/>
          <a:ea typeface="MS PGothic" pitchFamily="34" charset="-128"/>
          <a:cs typeface="MS PGothic" charset="0"/>
        </a:defRPr>
      </a:lvl4pPr>
      <a:lvl5pPr algn="ctr" rtl="0" eaLnBrk="0" fontAlgn="base" hangingPunct="0">
        <a:spcBef>
          <a:spcPct val="0"/>
        </a:spcBef>
        <a:spcAft>
          <a:spcPct val="0"/>
        </a:spcAft>
        <a:defRPr sz="2800">
          <a:solidFill>
            <a:schemeClr val="tx2"/>
          </a:solidFill>
          <a:latin typeface="Times New Roman" pitchFamily="-108" charset="0"/>
          <a:ea typeface="MS PGothic" pitchFamily="34" charset="-128"/>
          <a:cs typeface="MS PGothic" charset="0"/>
        </a:defRPr>
      </a:lvl5pPr>
      <a:lvl6pPr marL="457200" algn="ctr" rtl="0" fontAlgn="base">
        <a:spcBef>
          <a:spcPct val="0"/>
        </a:spcBef>
        <a:spcAft>
          <a:spcPct val="0"/>
        </a:spcAft>
        <a:defRPr sz="2800">
          <a:solidFill>
            <a:schemeClr val="tx2"/>
          </a:solidFill>
          <a:latin typeface="Times New Roman" pitchFamily="-108" charset="0"/>
        </a:defRPr>
      </a:lvl6pPr>
      <a:lvl7pPr marL="914400" algn="ctr" rtl="0" fontAlgn="base">
        <a:spcBef>
          <a:spcPct val="0"/>
        </a:spcBef>
        <a:spcAft>
          <a:spcPct val="0"/>
        </a:spcAft>
        <a:defRPr sz="2800">
          <a:solidFill>
            <a:schemeClr val="tx2"/>
          </a:solidFill>
          <a:latin typeface="Times New Roman" pitchFamily="-108" charset="0"/>
        </a:defRPr>
      </a:lvl7pPr>
      <a:lvl8pPr marL="1371600" algn="ctr" rtl="0" fontAlgn="base">
        <a:spcBef>
          <a:spcPct val="0"/>
        </a:spcBef>
        <a:spcAft>
          <a:spcPct val="0"/>
        </a:spcAft>
        <a:defRPr sz="2800">
          <a:solidFill>
            <a:schemeClr val="tx2"/>
          </a:solidFill>
          <a:latin typeface="Times New Roman" pitchFamily="-108" charset="0"/>
        </a:defRPr>
      </a:lvl8pPr>
      <a:lvl9pPr marL="1828800" algn="ctr" rtl="0" fontAlgn="base">
        <a:spcBef>
          <a:spcPct val="0"/>
        </a:spcBef>
        <a:spcAft>
          <a:spcPct val="0"/>
        </a:spcAft>
        <a:defRPr sz="2800">
          <a:solidFill>
            <a:schemeClr val="tx2"/>
          </a:solidFill>
          <a:latin typeface="Times New Roman" pitchFamily="-108" charset="0"/>
        </a:defRPr>
      </a:lvl9pPr>
    </p:titleStyle>
    <p:bodyStyle>
      <a:lvl1pPr marL="342900" indent="-342900" algn="l" rtl="0" eaLnBrk="0" fontAlgn="base" hangingPunct="0">
        <a:spcBef>
          <a:spcPct val="20000"/>
        </a:spcBef>
        <a:spcAft>
          <a:spcPct val="0"/>
        </a:spcAft>
        <a:buChar char="•"/>
        <a:defRPr sz="2800">
          <a:solidFill>
            <a:schemeClr val="tx1"/>
          </a:solidFill>
          <a:latin typeface="Calibri"/>
          <a:ea typeface="MS PGothic" pitchFamily="34" charset="-128"/>
          <a:cs typeface="Calibri"/>
        </a:defRPr>
      </a:lvl1pPr>
      <a:lvl2pPr marL="742950" indent="-285750" algn="l" rtl="0" eaLnBrk="0" fontAlgn="base" hangingPunct="0">
        <a:spcBef>
          <a:spcPct val="20000"/>
        </a:spcBef>
        <a:spcAft>
          <a:spcPct val="0"/>
        </a:spcAft>
        <a:buSzPct val="50000"/>
        <a:buChar char="•"/>
        <a:defRPr sz="2400">
          <a:solidFill>
            <a:schemeClr val="tx1"/>
          </a:solidFill>
          <a:latin typeface="Calibri"/>
          <a:ea typeface="MS PGothic" pitchFamily="34" charset="-128"/>
          <a:cs typeface="Calibri"/>
        </a:defRPr>
      </a:lvl2pPr>
      <a:lvl3pPr marL="914400" indent="0" algn="l" rtl="0" eaLnBrk="0" fontAlgn="base" hangingPunct="0">
        <a:spcBef>
          <a:spcPct val="20000"/>
        </a:spcBef>
        <a:spcAft>
          <a:spcPct val="0"/>
        </a:spcAft>
        <a:buSzPct val="50000"/>
        <a:buNone/>
        <a:defRPr sz="1600">
          <a:solidFill>
            <a:schemeClr val="tx1"/>
          </a:solidFill>
          <a:latin typeface="Calibri"/>
          <a:ea typeface="MS PGothic" pitchFamily="34" charset="-128"/>
          <a:cs typeface="Calibri"/>
        </a:defRPr>
      </a:lvl3pPr>
      <a:lvl4pPr marL="1371600" indent="0" algn="l" rtl="0" eaLnBrk="0" fontAlgn="base" hangingPunct="0">
        <a:spcBef>
          <a:spcPct val="20000"/>
        </a:spcBef>
        <a:spcAft>
          <a:spcPct val="0"/>
        </a:spcAft>
        <a:buSzPct val="50000"/>
        <a:buNone/>
        <a:defRPr sz="1600">
          <a:solidFill>
            <a:schemeClr val="tx1"/>
          </a:solidFill>
          <a:latin typeface="Calibri"/>
          <a:ea typeface="MS PGothic" pitchFamily="34" charset="-128"/>
          <a:cs typeface="Calibri"/>
        </a:defRPr>
      </a:lvl4pPr>
      <a:lvl5pPr marL="1828800" indent="0" algn="l" rtl="0" eaLnBrk="0" fontAlgn="base" hangingPunct="0">
        <a:spcBef>
          <a:spcPct val="20000"/>
        </a:spcBef>
        <a:spcAft>
          <a:spcPct val="0"/>
        </a:spcAft>
        <a:buSzPct val="50000"/>
        <a:buNone/>
        <a:defRPr sz="1600">
          <a:solidFill>
            <a:schemeClr val="tx1"/>
          </a:solidFill>
          <a:latin typeface="Calibri"/>
          <a:ea typeface="MS PGothic" pitchFamily="34" charset="-128"/>
          <a:cs typeface="Calibri"/>
        </a:defRPr>
      </a:lvl5pPr>
      <a:lvl6pPr marL="2514600" indent="-228600" algn="l" rtl="0" fontAlgn="base">
        <a:spcBef>
          <a:spcPct val="20000"/>
        </a:spcBef>
        <a:spcAft>
          <a:spcPct val="0"/>
        </a:spcAft>
        <a:buSzPct val="50000"/>
        <a:buChar char="–"/>
        <a:defRPr sz="1600">
          <a:solidFill>
            <a:schemeClr val="tx1"/>
          </a:solidFill>
          <a:latin typeface="+mn-lt"/>
          <a:ea typeface="ＭＳ Ｐゴシック" pitchFamily="-108" charset="-128"/>
        </a:defRPr>
      </a:lvl6pPr>
      <a:lvl7pPr marL="2971800" indent="-228600" algn="l" rtl="0" fontAlgn="base">
        <a:spcBef>
          <a:spcPct val="20000"/>
        </a:spcBef>
        <a:spcAft>
          <a:spcPct val="0"/>
        </a:spcAft>
        <a:buSzPct val="50000"/>
        <a:buChar char="–"/>
        <a:defRPr sz="1600">
          <a:solidFill>
            <a:schemeClr val="tx1"/>
          </a:solidFill>
          <a:latin typeface="+mn-lt"/>
          <a:ea typeface="ＭＳ Ｐゴシック" pitchFamily="-108" charset="-128"/>
        </a:defRPr>
      </a:lvl7pPr>
      <a:lvl8pPr marL="3429000" indent="-228600" algn="l" rtl="0" fontAlgn="base">
        <a:spcBef>
          <a:spcPct val="20000"/>
        </a:spcBef>
        <a:spcAft>
          <a:spcPct val="0"/>
        </a:spcAft>
        <a:buSzPct val="50000"/>
        <a:buChar char="–"/>
        <a:defRPr sz="1600">
          <a:solidFill>
            <a:schemeClr val="tx1"/>
          </a:solidFill>
          <a:latin typeface="+mn-lt"/>
          <a:ea typeface="ＭＳ Ｐゴシック" pitchFamily="-108" charset="-128"/>
        </a:defRPr>
      </a:lvl8pPr>
      <a:lvl9pPr marL="3886200" indent="-228600" algn="l" rtl="0" fontAlgn="base">
        <a:spcBef>
          <a:spcPct val="20000"/>
        </a:spcBef>
        <a:spcAft>
          <a:spcPct val="0"/>
        </a:spcAft>
        <a:buSzPct val="50000"/>
        <a:buChar char="–"/>
        <a:defRPr sz="1600">
          <a:solidFill>
            <a:schemeClr val="tx1"/>
          </a:solidFill>
          <a:latin typeface="+mn-lt"/>
          <a:ea typeface="ＭＳ Ｐゴシック" pitchFamily="-108"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hbsp.harvard.edu/import/623583" TargetMode="External"/><Relationship Id="rId2" Type="http://schemas.openxmlformats.org/officeDocument/2006/relationships/hyperlink" Target="https://create.mheducation.com/shop/" TargetMode="External"/><Relationship Id="rId1" Type="http://schemas.openxmlformats.org/officeDocument/2006/relationships/slideLayout" Target="../slideLayouts/slideLayout2.xml"/><Relationship Id="rId4" Type="http://schemas.openxmlformats.org/officeDocument/2006/relationships/hyperlink" Target="http://shop.mheducation.com/mhshop/productDetails?isbn=1260867749"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5" name="Picture 4" descr="title_design01_AlanFlur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a:solidFill>
            <a:srgbClr val="FFC000"/>
          </a:solidFill>
        </p:spPr>
      </p:pic>
      <p:sp>
        <p:nvSpPr>
          <p:cNvPr id="6" name="TextBox 5"/>
          <p:cNvSpPr txBox="1"/>
          <p:nvPr/>
        </p:nvSpPr>
        <p:spPr>
          <a:xfrm>
            <a:off x="538124" y="2133007"/>
            <a:ext cx="5037176" cy="369332"/>
          </a:xfrm>
          <a:prstGeom prst="rect">
            <a:avLst/>
          </a:prstGeom>
          <a:noFill/>
          <a:ln>
            <a:noFill/>
          </a:ln>
        </p:spPr>
        <p:txBody>
          <a:bodyPr wrap="square" rtlCol="0">
            <a:spAutoFit/>
          </a:bodyPr>
          <a:lstStyle/>
          <a:p>
            <a:pPr eaLnBrk="1" hangingPunct="1"/>
            <a:r>
              <a:rPr lang="en-US" sz="1800" b="1" dirty="0">
                <a:latin typeface="Calibri"/>
                <a:cs typeface="Calibri"/>
              </a:rPr>
              <a:t>May 13 Videoconference</a:t>
            </a:r>
          </a:p>
        </p:txBody>
      </p:sp>
      <p:grpSp>
        <p:nvGrpSpPr>
          <p:cNvPr id="8" name="Group 7">
            <a:extLst>
              <a:ext uri="{FF2B5EF4-FFF2-40B4-BE49-F238E27FC236}">
                <a16:creationId xmlns:a16="http://schemas.microsoft.com/office/drawing/2014/main" id="{120C5030-C902-DD43-BBD4-981DDFF9496F}"/>
              </a:ext>
            </a:extLst>
          </p:cNvPr>
          <p:cNvGrpSpPr/>
          <p:nvPr/>
        </p:nvGrpSpPr>
        <p:grpSpPr>
          <a:xfrm>
            <a:off x="0" y="3503487"/>
            <a:ext cx="4037744" cy="1433633"/>
            <a:chOff x="0" y="3503487"/>
            <a:chExt cx="4037744" cy="1433633"/>
          </a:xfrm>
        </p:grpSpPr>
        <p:sp>
          <p:nvSpPr>
            <p:cNvPr id="4" name="Rectangle 3">
              <a:extLst>
                <a:ext uri="{FF2B5EF4-FFF2-40B4-BE49-F238E27FC236}">
                  <a16:creationId xmlns:a16="http://schemas.microsoft.com/office/drawing/2014/main" id="{850BCA34-8E80-4B4A-AF87-816B22236764}"/>
                </a:ext>
              </a:extLst>
            </p:cNvPr>
            <p:cNvSpPr/>
            <p:nvPr/>
          </p:nvSpPr>
          <p:spPr bwMode="auto">
            <a:xfrm>
              <a:off x="0" y="3503487"/>
              <a:ext cx="4037744" cy="1433633"/>
            </a:xfrm>
            <a:prstGeom prst="rect">
              <a:avLst/>
            </a:prstGeom>
            <a:gradFill flip="none" rotWithShape="1">
              <a:gsLst>
                <a:gs pos="0">
                  <a:srgbClr val="FECB00">
                    <a:shade val="30000"/>
                    <a:satMod val="115000"/>
                  </a:srgbClr>
                </a:gs>
                <a:gs pos="50000">
                  <a:srgbClr val="FECB00">
                    <a:shade val="67500"/>
                    <a:satMod val="115000"/>
                  </a:srgbClr>
                </a:gs>
                <a:gs pos="100000">
                  <a:srgbClr val="FECB00">
                    <a:shade val="100000"/>
                    <a:satMod val="115000"/>
                  </a:srgbClr>
                </a:gs>
              </a:gsLst>
              <a:path path="circle">
                <a:fillToRect l="100000" b="100000"/>
              </a:path>
              <a:tileRect t="-100000" r="-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08" charset="0"/>
              </a:endParaRPr>
            </a:p>
          </p:txBody>
        </p:sp>
        <p:sp>
          <p:nvSpPr>
            <p:cNvPr id="7" name="TextBox 6">
              <a:extLst>
                <a:ext uri="{FF2B5EF4-FFF2-40B4-BE49-F238E27FC236}">
                  <a16:creationId xmlns:a16="http://schemas.microsoft.com/office/drawing/2014/main" id="{E0D8D892-4C11-3940-B0AF-728C321703F1}"/>
                </a:ext>
              </a:extLst>
            </p:cNvPr>
            <p:cNvSpPr txBox="1"/>
            <p:nvPr/>
          </p:nvSpPr>
          <p:spPr>
            <a:xfrm>
              <a:off x="538124" y="3836262"/>
              <a:ext cx="3375062" cy="707886"/>
            </a:xfrm>
            <a:prstGeom prst="rect">
              <a:avLst/>
            </a:prstGeom>
            <a:noFill/>
          </p:spPr>
          <p:txBody>
            <a:bodyPr wrap="square" rtlCol="0">
              <a:spAutoFit/>
            </a:bodyPr>
            <a:lstStyle/>
            <a:p>
              <a:r>
                <a:rPr lang="en-US" dirty="0"/>
                <a:t>Alan Flury</a:t>
              </a:r>
            </a:p>
            <a:p>
              <a:r>
                <a:rPr lang="en-US" dirty="0"/>
                <a:t>Scheller College of Business</a:t>
              </a:r>
            </a:p>
          </p:txBody>
        </p:sp>
      </p:grpSp>
    </p:spTree>
    <p:extLst>
      <p:ext uri="{BB962C8B-B14F-4D97-AF65-F5344CB8AC3E}">
        <p14:creationId xmlns:p14="http://schemas.microsoft.com/office/powerpoint/2010/main" val="1403091064"/>
      </p:ext>
    </p:extLst>
  </p:cSld>
  <p:clrMapOvr>
    <a:masterClrMapping/>
  </p:clrMapOvr>
  <p:transition>
    <p:check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0" y="1300239"/>
            <a:ext cx="9144000" cy="4253492"/>
          </a:xfrm>
          <a:prstGeom prst="rect">
            <a:avLst/>
          </a:prstGeom>
          <a:solidFill>
            <a:srgbClr val="FEB81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08" charset="0"/>
            </a:endParaRPr>
          </a:p>
        </p:txBody>
      </p:sp>
      <p:sp>
        <p:nvSpPr>
          <p:cNvPr id="3" name="Content Placeholder 2"/>
          <p:cNvSpPr>
            <a:spLocks noGrp="1"/>
          </p:cNvSpPr>
          <p:nvPr>
            <p:ph idx="1"/>
          </p:nvPr>
        </p:nvSpPr>
        <p:spPr>
          <a:xfrm>
            <a:off x="530186" y="1469573"/>
            <a:ext cx="7986407" cy="3429000"/>
          </a:xfrm>
        </p:spPr>
        <p:txBody>
          <a:bodyPr/>
          <a:lstStyle/>
          <a:p>
            <a:r>
              <a:rPr lang="en-US" sz="1800" dirty="0"/>
              <a:t>Keep with the pace of the course. See schedule in Canvas. During each weekly video conference call the up coming week’s schedule will also be discussed.</a:t>
            </a:r>
          </a:p>
          <a:p>
            <a:r>
              <a:rPr lang="en-US" sz="1800" dirty="0"/>
              <a:t>Go through the lessons in order (as indicated in edX). Although not graded, complete the self assessments and try to work out any mistakes that you make. Prior to the exams also make sure that you complete all of the questions and problems in the sample exams.</a:t>
            </a:r>
          </a:p>
          <a:p>
            <a:r>
              <a:rPr lang="en-US" sz="1800" dirty="0"/>
              <a:t>Use the suggested readings to better understand the materials presented in the video lectures. Readings are listed in edX at the beginning of each module</a:t>
            </a:r>
          </a:p>
          <a:p>
            <a:r>
              <a:rPr lang="en-US" sz="1800" dirty="0"/>
              <a:t>Try to relate what you are learning in this course to your current job or to situations you encountered in previous work experiences</a:t>
            </a:r>
          </a:p>
          <a:p>
            <a:r>
              <a:rPr lang="en-US" sz="1800" dirty="0"/>
              <a:t>Monitor the forums and attend or view the recorded video conference calls. If you have a point of view regarding a forum entry please post it. To the extent you can, help out fellow students in the course.</a:t>
            </a:r>
          </a:p>
        </p:txBody>
      </p:sp>
      <p:sp>
        <p:nvSpPr>
          <p:cNvPr id="4" name="Title 1"/>
          <p:cNvSpPr txBox="1">
            <a:spLocks/>
          </p:cNvSpPr>
          <p:nvPr/>
        </p:nvSpPr>
        <p:spPr bwMode="auto">
          <a:xfrm>
            <a:off x="590026" y="414499"/>
            <a:ext cx="7125706" cy="50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a:solidFill>
                  <a:schemeClr val="tx2"/>
                </a:solidFill>
                <a:latin typeface="Calibri"/>
                <a:ea typeface="MS PGothic" pitchFamily="34" charset="-128"/>
                <a:cs typeface="Calibri"/>
              </a:defRPr>
            </a:lvl1pPr>
            <a:lvl2pPr algn="ctr" rtl="0" eaLnBrk="0" fontAlgn="base" hangingPunct="0">
              <a:spcBef>
                <a:spcPct val="0"/>
              </a:spcBef>
              <a:spcAft>
                <a:spcPct val="0"/>
              </a:spcAft>
              <a:defRPr sz="2800">
                <a:solidFill>
                  <a:schemeClr val="tx2"/>
                </a:solidFill>
                <a:latin typeface="Times New Roman" pitchFamily="-108" charset="0"/>
                <a:ea typeface="MS PGothic" pitchFamily="34" charset="-128"/>
                <a:cs typeface="MS PGothic" charset="0"/>
              </a:defRPr>
            </a:lvl2pPr>
            <a:lvl3pPr algn="ctr" rtl="0" eaLnBrk="0" fontAlgn="base" hangingPunct="0">
              <a:spcBef>
                <a:spcPct val="0"/>
              </a:spcBef>
              <a:spcAft>
                <a:spcPct val="0"/>
              </a:spcAft>
              <a:defRPr sz="2800">
                <a:solidFill>
                  <a:schemeClr val="tx2"/>
                </a:solidFill>
                <a:latin typeface="Times New Roman" pitchFamily="-108" charset="0"/>
                <a:ea typeface="MS PGothic" pitchFamily="34" charset="-128"/>
                <a:cs typeface="MS PGothic" charset="0"/>
              </a:defRPr>
            </a:lvl3pPr>
            <a:lvl4pPr algn="ctr" rtl="0" eaLnBrk="0" fontAlgn="base" hangingPunct="0">
              <a:spcBef>
                <a:spcPct val="0"/>
              </a:spcBef>
              <a:spcAft>
                <a:spcPct val="0"/>
              </a:spcAft>
              <a:defRPr sz="2800">
                <a:solidFill>
                  <a:schemeClr val="tx2"/>
                </a:solidFill>
                <a:latin typeface="Times New Roman" pitchFamily="-108" charset="0"/>
                <a:ea typeface="MS PGothic" pitchFamily="34" charset="-128"/>
                <a:cs typeface="MS PGothic" charset="0"/>
              </a:defRPr>
            </a:lvl4pPr>
            <a:lvl5pPr algn="ctr" rtl="0" eaLnBrk="0" fontAlgn="base" hangingPunct="0">
              <a:spcBef>
                <a:spcPct val="0"/>
              </a:spcBef>
              <a:spcAft>
                <a:spcPct val="0"/>
              </a:spcAft>
              <a:defRPr sz="2800">
                <a:solidFill>
                  <a:schemeClr val="tx2"/>
                </a:solidFill>
                <a:latin typeface="Times New Roman" pitchFamily="-108" charset="0"/>
                <a:ea typeface="MS PGothic" pitchFamily="34" charset="-128"/>
                <a:cs typeface="MS PGothic" charset="0"/>
              </a:defRPr>
            </a:lvl5pPr>
            <a:lvl6pPr marL="457200" algn="ctr" rtl="0" fontAlgn="base">
              <a:spcBef>
                <a:spcPct val="0"/>
              </a:spcBef>
              <a:spcAft>
                <a:spcPct val="0"/>
              </a:spcAft>
              <a:defRPr sz="2800">
                <a:solidFill>
                  <a:schemeClr val="tx2"/>
                </a:solidFill>
                <a:latin typeface="Times New Roman" pitchFamily="-108" charset="0"/>
              </a:defRPr>
            </a:lvl6pPr>
            <a:lvl7pPr marL="914400" algn="ctr" rtl="0" fontAlgn="base">
              <a:spcBef>
                <a:spcPct val="0"/>
              </a:spcBef>
              <a:spcAft>
                <a:spcPct val="0"/>
              </a:spcAft>
              <a:defRPr sz="2800">
                <a:solidFill>
                  <a:schemeClr val="tx2"/>
                </a:solidFill>
                <a:latin typeface="Times New Roman" pitchFamily="-108" charset="0"/>
              </a:defRPr>
            </a:lvl7pPr>
            <a:lvl8pPr marL="1371600" algn="ctr" rtl="0" fontAlgn="base">
              <a:spcBef>
                <a:spcPct val="0"/>
              </a:spcBef>
              <a:spcAft>
                <a:spcPct val="0"/>
              </a:spcAft>
              <a:defRPr sz="2800">
                <a:solidFill>
                  <a:schemeClr val="tx2"/>
                </a:solidFill>
                <a:latin typeface="Times New Roman" pitchFamily="-108" charset="0"/>
              </a:defRPr>
            </a:lvl8pPr>
            <a:lvl9pPr marL="1828800" algn="ctr" rtl="0" fontAlgn="base">
              <a:spcBef>
                <a:spcPct val="0"/>
              </a:spcBef>
              <a:spcAft>
                <a:spcPct val="0"/>
              </a:spcAft>
              <a:defRPr sz="2800">
                <a:solidFill>
                  <a:schemeClr val="tx2"/>
                </a:solidFill>
                <a:latin typeface="Times New Roman" pitchFamily="-108" charset="0"/>
              </a:defRPr>
            </a:lvl9pPr>
          </a:lstStyle>
          <a:p>
            <a:r>
              <a:rPr lang="en-US" sz="2400" dirty="0"/>
              <a:t>MGT8803 Business Fundamentals for Analytics</a:t>
            </a:r>
            <a:br>
              <a:rPr lang="en-US" sz="2400" dirty="0"/>
            </a:br>
            <a:r>
              <a:rPr lang="en-US" sz="2400" dirty="0"/>
              <a:t>Course Overview</a:t>
            </a:r>
            <a:br>
              <a:rPr lang="en-US" sz="2400" dirty="0"/>
            </a:br>
            <a:r>
              <a:rPr lang="en-US" sz="2400" dirty="0"/>
              <a:t>Key Success Factors</a:t>
            </a:r>
          </a:p>
        </p:txBody>
      </p:sp>
    </p:spTree>
    <p:extLst>
      <p:ext uri="{BB962C8B-B14F-4D97-AF65-F5344CB8AC3E}">
        <p14:creationId xmlns:p14="http://schemas.microsoft.com/office/powerpoint/2010/main" val="2455591903"/>
      </p:ext>
    </p:extLst>
  </p:cSld>
  <p:clrMapOvr>
    <a:masterClrMapping/>
  </p:clrMapOvr>
  <p:transition>
    <p:check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2022900" y="1002896"/>
            <a:ext cx="6087601" cy="4616349"/>
          </a:xfrm>
          <a:prstGeom prst="rect">
            <a:avLst/>
          </a:prstGeom>
          <a:solidFill>
            <a:srgbClr val="FEB81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08" charset="0"/>
            </a:endParaRPr>
          </a:p>
        </p:txBody>
      </p:sp>
      <p:sp>
        <p:nvSpPr>
          <p:cNvPr id="28" name="Rectangle 27">
            <a:extLst>
              <a:ext uri="{FF2B5EF4-FFF2-40B4-BE49-F238E27FC236}">
                <a16:creationId xmlns:a16="http://schemas.microsoft.com/office/drawing/2014/main" id="{1BA9D89F-2288-3B4F-969A-EA54EDDBE8F8}"/>
              </a:ext>
            </a:extLst>
          </p:cNvPr>
          <p:cNvSpPr/>
          <p:nvPr/>
        </p:nvSpPr>
        <p:spPr bwMode="auto">
          <a:xfrm>
            <a:off x="6059504" y="1097280"/>
            <a:ext cx="2481850" cy="1055963"/>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itchFamily="-108" charset="0"/>
            </a:endParaRPr>
          </a:p>
        </p:txBody>
      </p:sp>
      <p:sp>
        <p:nvSpPr>
          <p:cNvPr id="4" name="Title 1"/>
          <p:cNvSpPr>
            <a:spLocks noGrp="1"/>
          </p:cNvSpPr>
          <p:nvPr>
            <p:ph type="title"/>
          </p:nvPr>
        </p:nvSpPr>
        <p:spPr>
          <a:xfrm>
            <a:off x="477358" y="748896"/>
            <a:ext cx="7555453" cy="508000"/>
          </a:xfrm>
        </p:spPr>
        <p:txBody>
          <a:bodyPr/>
          <a:lstStyle/>
          <a:p>
            <a:r>
              <a:rPr lang="en-US" sz="2400" dirty="0"/>
              <a:t>MGT8803 Business Fundamentals for Analytics</a:t>
            </a:r>
            <a:br>
              <a:rPr lang="en-US" sz="2400" dirty="0"/>
            </a:br>
            <a:r>
              <a:rPr lang="en-US" sz="2400" dirty="0"/>
              <a:t>Course Overview</a:t>
            </a:r>
            <a:br>
              <a:rPr lang="en-US" sz="2400" dirty="0"/>
            </a:br>
            <a:r>
              <a:rPr lang="en-US" sz="2400" dirty="0"/>
              <a:t>This Week</a:t>
            </a:r>
            <a:br>
              <a:rPr lang="en-US" sz="2400" dirty="0"/>
            </a:br>
            <a:br>
              <a:rPr lang="en-US" sz="2400" dirty="0"/>
            </a:br>
            <a:endParaRPr lang="en-US" sz="2400" dirty="0"/>
          </a:p>
        </p:txBody>
      </p:sp>
      <p:pic>
        <p:nvPicPr>
          <p:cNvPr id="5" name="Picture 4">
            <a:extLst>
              <a:ext uri="{FF2B5EF4-FFF2-40B4-BE49-F238E27FC236}">
                <a16:creationId xmlns:a16="http://schemas.microsoft.com/office/drawing/2014/main" id="{9E193D9E-73DF-FC48-B748-A7BE69AECDF6}"/>
              </a:ext>
            </a:extLst>
          </p:cNvPr>
          <p:cNvPicPr>
            <a:picLocks noChangeAspect="1"/>
          </p:cNvPicPr>
          <p:nvPr/>
        </p:nvPicPr>
        <p:blipFill>
          <a:blip r:embed="rId3"/>
          <a:stretch>
            <a:fillRect/>
          </a:stretch>
        </p:blipFill>
        <p:spPr>
          <a:xfrm>
            <a:off x="2320852" y="1256896"/>
            <a:ext cx="3544887" cy="4108349"/>
          </a:xfrm>
          <a:prstGeom prst="rect">
            <a:avLst/>
          </a:prstGeom>
        </p:spPr>
      </p:pic>
      <p:grpSp>
        <p:nvGrpSpPr>
          <p:cNvPr id="22" name="Group 21">
            <a:extLst>
              <a:ext uri="{FF2B5EF4-FFF2-40B4-BE49-F238E27FC236}">
                <a16:creationId xmlns:a16="http://schemas.microsoft.com/office/drawing/2014/main" id="{48782D88-B739-8E46-B3A6-08A0F8AF1BBB}"/>
              </a:ext>
            </a:extLst>
          </p:cNvPr>
          <p:cNvGrpSpPr/>
          <p:nvPr/>
        </p:nvGrpSpPr>
        <p:grpSpPr>
          <a:xfrm>
            <a:off x="239239" y="1737745"/>
            <a:ext cx="8176790" cy="2901601"/>
            <a:chOff x="239239" y="1737745"/>
            <a:chExt cx="8176790" cy="2901601"/>
          </a:xfrm>
        </p:grpSpPr>
        <p:sp>
          <p:nvSpPr>
            <p:cNvPr id="7" name="Rectangle 6">
              <a:extLst>
                <a:ext uri="{FF2B5EF4-FFF2-40B4-BE49-F238E27FC236}">
                  <a16:creationId xmlns:a16="http://schemas.microsoft.com/office/drawing/2014/main" id="{A1805302-57D3-4044-86ED-3A5A4C744302}"/>
                </a:ext>
              </a:extLst>
            </p:cNvPr>
            <p:cNvSpPr/>
            <p:nvPr/>
          </p:nvSpPr>
          <p:spPr bwMode="auto">
            <a:xfrm>
              <a:off x="1717370" y="2274278"/>
              <a:ext cx="6698659" cy="1099237"/>
            </a:xfrm>
            <a:prstGeom prst="rect">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08" charset="0"/>
              </a:endParaRPr>
            </a:p>
          </p:txBody>
        </p:sp>
        <p:sp>
          <p:nvSpPr>
            <p:cNvPr id="8" name="TextBox 7">
              <a:extLst>
                <a:ext uri="{FF2B5EF4-FFF2-40B4-BE49-F238E27FC236}">
                  <a16:creationId xmlns:a16="http://schemas.microsoft.com/office/drawing/2014/main" id="{046072AE-0D36-0B4E-8C74-858FCCC0171C}"/>
                </a:ext>
              </a:extLst>
            </p:cNvPr>
            <p:cNvSpPr txBox="1"/>
            <p:nvPr/>
          </p:nvSpPr>
          <p:spPr>
            <a:xfrm>
              <a:off x="239239" y="1737745"/>
              <a:ext cx="1630896" cy="400110"/>
            </a:xfrm>
            <a:prstGeom prst="rect">
              <a:avLst/>
            </a:prstGeom>
            <a:noFill/>
          </p:spPr>
          <p:txBody>
            <a:bodyPr wrap="none" rtlCol="0">
              <a:spAutoFit/>
            </a:bodyPr>
            <a:lstStyle/>
            <a:p>
              <a:r>
                <a:rPr lang="en-US" dirty="0"/>
                <a:t>Week 1 Focus</a:t>
              </a:r>
            </a:p>
          </p:txBody>
        </p:sp>
        <p:cxnSp>
          <p:nvCxnSpPr>
            <p:cNvPr id="10" name="Straight Connector 9">
              <a:extLst>
                <a:ext uri="{FF2B5EF4-FFF2-40B4-BE49-F238E27FC236}">
                  <a16:creationId xmlns:a16="http://schemas.microsoft.com/office/drawing/2014/main" id="{4C7DA516-12F3-7A4F-9433-9B75FB9EC3F2}"/>
                </a:ext>
              </a:extLst>
            </p:cNvPr>
            <p:cNvCxnSpPr>
              <a:cxnSpLocks/>
              <a:stCxn id="8" idx="2"/>
            </p:cNvCxnSpPr>
            <p:nvPr/>
          </p:nvCxnSpPr>
          <p:spPr bwMode="auto">
            <a:xfrm>
              <a:off x="1054687" y="2137855"/>
              <a:ext cx="0" cy="686042"/>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2" name="Straight Connector 11">
              <a:extLst>
                <a:ext uri="{FF2B5EF4-FFF2-40B4-BE49-F238E27FC236}">
                  <a16:creationId xmlns:a16="http://schemas.microsoft.com/office/drawing/2014/main" id="{165440F6-A62F-D94A-A6E5-B7CDC4A1684D}"/>
                </a:ext>
              </a:extLst>
            </p:cNvPr>
            <p:cNvCxnSpPr>
              <a:cxnSpLocks/>
              <a:endCxn id="7" idx="1"/>
            </p:cNvCxnSpPr>
            <p:nvPr/>
          </p:nvCxnSpPr>
          <p:spPr bwMode="auto">
            <a:xfrm>
              <a:off x="1054687" y="2823897"/>
              <a:ext cx="662683"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16" name="Rectangle 15">
              <a:extLst>
                <a:ext uri="{FF2B5EF4-FFF2-40B4-BE49-F238E27FC236}">
                  <a16:creationId xmlns:a16="http://schemas.microsoft.com/office/drawing/2014/main" id="{0F45B0C4-8E1D-3E41-A1DE-677EAEC9F03D}"/>
                </a:ext>
              </a:extLst>
            </p:cNvPr>
            <p:cNvSpPr/>
            <p:nvPr/>
          </p:nvSpPr>
          <p:spPr bwMode="auto">
            <a:xfrm>
              <a:off x="1532418" y="3291660"/>
              <a:ext cx="6698659" cy="767897"/>
            </a:xfrm>
            <a:prstGeom prst="rect">
              <a:avLst/>
            </a:prstGeom>
            <a:noFill/>
            <a:ln w="2857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08" charset="0"/>
              </a:endParaRPr>
            </a:p>
          </p:txBody>
        </p:sp>
        <p:sp>
          <p:nvSpPr>
            <p:cNvPr id="17" name="TextBox 16">
              <a:extLst>
                <a:ext uri="{FF2B5EF4-FFF2-40B4-BE49-F238E27FC236}">
                  <a16:creationId xmlns:a16="http://schemas.microsoft.com/office/drawing/2014/main" id="{136B0B68-9159-234A-9EAC-4190C1259F80}"/>
                </a:ext>
              </a:extLst>
            </p:cNvPr>
            <p:cNvSpPr txBox="1"/>
            <p:nvPr/>
          </p:nvSpPr>
          <p:spPr>
            <a:xfrm>
              <a:off x="239239" y="4239236"/>
              <a:ext cx="1630896" cy="400110"/>
            </a:xfrm>
            <a:prstGeom prst="rect">
              <a:avLst/>
            </a:prstGeom>
            <a:noFill/>
          </p:spPr>
          <p:txBody>
            <a:bodyPr wrap="none" rtlCol="0">
              <a:spAutoFit/>
            </a:bodyPr>
            <a:lstStyle/>
            <a:p>
              <a:r>
                <a:rPr lang="en-US" dirty="0"/>
                <a:t>Week 2 Focus</a:t>
              </a:r>
            </a:p>
          </p:txBody>
        </p:sp>
        <p:cxnSp>
          <p:nvCxnSpPr>
            <p:cNvPr id="19" name="Straight Connector 18">
              <a:extLst>
                <a:ext uri="{FF2B5EF4-FFF2-40B4-BE49-F238E27FC236}">
                  <a16:creationId xmlns:a16="http://schemas.microsoft.com/office/drawing/2014/main" id="{4D5B8CA3-DEA1-5045-AC60-63785C21C114}"/>
                </a:ext>
              </a:extLst>
            </p:cNvPr>
            <p:cNvCxnSpPr>
              <a:stCxn id="16" idx="1"/>
            </p:cNvCxnSpPr>
            <p:nvPr/>
          </p:nvCxnSpPr>
          <p:spPr bwMode="auto">
            <a:xfrm flipH="1" flipV="1">
              <a:off x="1131070" y="3675608"/>
              <a:ext cx="401348" cy="1"/>
            </a:xfrm>
            <a:prstGeom prst="line">
              <a:avLst/>
            </a:prstGeom>
            <a:solidFill>
              <a:schemeClr val="accent1"/>
            </a:solidFill>
            <a:ln w="28575" cap="flat" cmpd="sng" algn="ctr">
              <a:solidFill>
                <a:srgbClr val="C00000"/>
              </a:solidFill>
              <a:prstDash val="solid"/>
              <a:round/>
              <a:headEnd type="none" w="med" len="med"/>
              <a:tailEnd type="none" w="med" len="med"/>
            </a:ln>
            <a:effectLst/>
          </p:spPr>
        </p:cxnSp>
        <p:cxnSp>
          <p:nvCxnSpPr>
            <p:cNvPr id="21" name="Straight Connector 20">
              <a:extLst>
                <a:ext uri="{FF2B5EF4-FFF2-40B4-BE49-F238E27FC236}">
                  <a16:creationId xmlns:a16="http://schemas.microsoft.com/office/drawing/2014/main" id="{9DDD1E72-F1BB-644E-91A1-B7DDCD4B715D}"/>
                </a:ext>
              </a:extLst>
            </p:cNvPr>
            <p:cNvCxnSpPr/>
            <p:nvPr/>
          </p:nvCxnSpPr>
          <p:spPr bwMode="auto">
            <a:xfrm>
              <a:off x="1131070" y="3675608"/>
              <a:ext cx="0" cy="563628"/>
            </a:xfrm>
            <a:prstGeom prst="line">
              <a:avLst/>
            </a:prstGeom>
            <a:solidFill>
              <a:schemeClr val="accent1"/>
            </a:solidFill>
            <a:ln w="28575" cap="flat" cmpd="sng" algn="ctr">
              <a:solidFill>
                <a:srgbClr val="C00000"/>
              </a:solidFill>
              <a:prstDash val="solid"/>
              <a:round/>
              <a:headEnd type="none" w="med" len="med"/>
              <a:tailEnd type="none" w="med" len="med"/>
            </a:ln>
            <a:effectLst/>
          </p:spPr>
        </p:cxnSp>
      </p:grpSp>
      <p:sp>
        <p:nvSpPr>
          <p:cNvPr id="23" name="TextBox 22">
            <a:extLst>
              <a:ext uri="{FF2B5EF4-FFF2-40B4-BE49-F238E27FC236}">
                <a16:creationId xmlns:a16="http://schemas.microsoft.com/office/drawing/2014/main" id="{EF85D176-F115-2E4D-B009-BF8FA5532C21}"/>
              </a:ext>
            </a:extLst>
          </p:cNvPr>
          <p:cNvSpPr txBox="1"/>
          <p:nvPr/>
        </p:nvSpPr>
        <p:spPr>
          <a:xfrm>
            <a:off x="6104062" y="1199136"/>
            <a:ext cx="2437292" cy="954107"/>
          </a:xfrm>
          <a:prstGeom prst="rect">
            <a:avLst/>
          </a:prstGeom>
          <a:noFill/>
        </p:spPr>
        <p:txBody>
          <a:bodyPr wrap="square" rtlCol="0">
            <a:spAutoFit/>
          </a:bodyPr>
          <a:lstStyle/>
          <a:p>
            <a:r>
              <a:rPr lang="en-US" sz="1400" b="1" i="1" dirty="0"/>
              <a:t>Be sure to complete the NCR Assignment before</a:t>
            </a:r>
          </a:p>
          <a:p>
            <a:r>
              <a:rPr lang="en-US" sz="1400" b="1" i="1" dirty="0"/>
              <a:t>the videoconference on May 16</a:t>
            </a:r>
          </a:p>
        </p:txBody>
      </p:sp>
      <p:cxnSp>
        <p:nvCxnSpPr>
          <p:cNvPr id="30" name="Straight Connector 29">
            <a:extLst>
              <a:ext uri="{FF2B5EF4-FFF2-40B4-BE49-F238E27FC236}">
                <a16:creationId xmlns:a16="http://schemas.microsoft.com/office/drawing/2014/main" id="{64BD819B-0FE3-C346-9A27-D347E6CD3733}"/>
              </a:ext>
            </a:extLst>
          </p:cNvPr>
          <p:cNvCxnSpPr/>
          <p:nvPr/>
        </p:nvCxnSpPr>
        <p:spPr bwMode="auto">
          <a:xfrm>
            <a:off x="5088396" y="2948940"/>
            <a:ext cx="2031331" cy="0"/>
          </a:xfrm>
          <a:prstGeom prst="line">
            <a:avLst/>
          </a:prstGeom>
          <a:solidFill>
            <a:schemeClr val="accent1"/>
          </a:solidFill>
          <a:ln w="28575" cap="flat" cmpd="sng" algn="ctr">
            <a:solidFill>
              <a:schemeClr val="accent1"/>
            </a:solidFill>
            <a:prstDash val="solid"/>
            <a:round/>
            <a:headEnd type="none" w="med" len="med"/>
            <a:tailEnd type="none" w="med" len="med"/>
          </a:ln>
          <a:effectLst/>
        </p:spPr>
      </p:cxnSp>
      <p:cxnSp>
        <p:nvCxnSpPr>
          <p:cNvPr id="32" name="Straight Connector 31">
            <a:extLst>
              <a:ext uri="{FF2B5EF4-FFF2-40B4-BE49-F238E27FC236}">
                <a16:creationId xmlns:a16="http://schemas.microsoft.com/office/drawing/2014/main" id="{CBA183BA-C44E-364D-9E1C-B364B899C83B}"/>
              </a:ext>
            </a:extLst>
          </p:cNvPr>
          <p:cNvCxnSpPr>
            <a:cxnSpLocks/>
          </p:cNvCxnSpPr>
          <p:nvPr/>
        </p:nvCxnSpPr>
        <p:spPr bwMode="auto">
          <a:xfrm flipV="1">
            <a:off x="7109460" y="2153244"/>
            <a:ext cx="0" cy="795696"/>
          </a:xfrm>
          <a:prstGeom prst="line">
            <a:avLst/>
          </a:prstGeom>
          <a:solidFill>
            <a:schemeClr val="accent1"/>
          </a:solidFill>
          <a:ln w="28575" cap="flat" cmpd="sng" algn="ctr">
            <a:solidFill>
              <a:schemeClr val="accent1"/>
            </a:solidFill>
            <a:prstDash val="solid"/>
            <a:round/>
            <a:headEnd type="none" w="med" len="med"/>
            <a:tailEnd type="none" w="med" len="med"/>
          </a:ln>
          <a:effectLst/>
        </p:spPr>
      </p:cxnSp>
    </p:spTree>
    <p:extLst>
      <p:ext uri="{BB962C8B-B14F-4D97-AF65-F5344CB8AC3E}">
        <p14:creationId xmlns:p14="http://schemas.microsoft.com/office/powerpoint/2010/main" val="3494884450"/>
      </p:ext>
    </p:extLst>
  </p:cSld>
  <p:clrMapOvr>
    <a:masterClrMapping/>
  </p:clrMapOvr>
  <p:transition>
    <p:check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0" y="1229683"/>
            <a:ext cx="9144000" cy="4051904"/>
          </a:xfrm>
          <a:prstGeom prst="rect">
            <a:avLst/>
          </a:prstGeom>
          <a:solidFill>
            <a:srgbClr val="FEB81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08" charset="0"/>
            </a:endParaRPr>
          </a:p>
        </p:txBody>
      </p:sp>
      <p:sp>
        <p:nvSpPr>
          <p:cNvPr id="2" name="Title 1"/>
          <p:cNvSpPr>
            <a:spLocks noGrp="1"/>
          </p:cNvSpPr>
          <p:nvPr>
            <p:ph type="title"/>
          </p:nvPr>
        </p:nvSpPr>
        <p:spPr>
          <a:xfrm>
            <a:off x="484550" y="376969"/>
            <a:ext cx="7125706" cy="508000"/>
          </a:xfrm>
        </p:spPr>
        <p:txBody>
          <a:bodyPr/>
          <a:lstStyle/>
          <a:p>
            <a:r>
              <a:rPr lang="en-US" sz="2400" dirty="0"/>
              <a:t>MGT8803 Business Fundamentals for Analytics</a:t>
            </a:r>
            <a:br>
              <a:rPr lang="en-US" sz="2400" dirty="0"/>
            </a:br>
            <a:r>
              <a:rPr lang="en-US" sz="2400" dirty="0"/>
              <a:t>Course Overview</a:t>
            </a:r>
            <a:br>
              <a:rPr lang="en-US" sz="2400" dirty="0"/>
            </a:br>
            <a:r>
              <a:rPr lang="en-US" sz="2400" dirty="0"/>
              <a:t>Objectives</a:t>
            </a:r>
          </a:p>
        </p:txBody>
      </p:sp>
      <p:sp>
        <p:nvSpPr>
          <p:cNvPr id="4" name="Content Placeholder 3"/>
          <p:cNvSpPr>
            <a:spLocks noGrp="1"/>
          </p:cNvSpPr>
          <p:nvPr>
            <p:ph idx="1"/>
          </p:nvPr>
        </p:nvSpPr>
        <p:spPr>
          <a:xfrm>
            <a:off x="590659" y="1368778"/>
            <a:ext cx="8036801" cy="3429000"/>
          </a:xfrm>
        </p:spPr>
        <p:txBody>
          <a:bodyPr/>
          <a:lstStyle/>
          <a:p>
            <a:r>
              <a:rPr lang="en-US" sz="2000" dirty="0"/>
              <a:t>To provide Data Analytics students with an accelerated introduction to basic business concepts and to enhance the analyst’s effectiveness in the business world. </a:t>
            </a:r>
          </a:p>
          <a:p>
            <a:r>
              <a:rPr lang="en-US" sz="2000" dirty="0"/>
              <a:t>Areas of Focus:</a:t>
            </a:r>
          </a:p>
          <a:p>
            <a:pPr lvl="1"/>
            <a:r>
              <a:rPr lang="en-US" sz="1600" dirty="0"/>
              <a:t>Accounting (Financial and Managerial)</a:t>
            </a:r>
          </a:p>
          <a:p>
            <a:pPr lvl="1"/>
            <a:r>
              <a:rPr lang="en-US" sz="1600" dirty="0"/>
              <a:t>Finance (Financial Analytical Techniques; Entrepreneurial Finance)</a:t>
            </a:r>
          </a:p>
          <a:p>
            <a:pPr lvl="1"/>
            <a:r>
              <a:rPr lang="en-US" sz="1600" dirty="0"/>
              <a:t>Business Strategy </a:t>
            </a:r>
          </a:p>
          <a:p>
            <a:r>
              <a:rPr lang="en-US" sz="2000" dirty="0"/>
              <a:t>Why Business  Fundamentals?</a:t>
            </a:r>
          </a:p>
          <a:p>
            <a:pPr lvl="1"/>
            <a:r>
              <a:rPr lang="en-US" sz="1600" dirty="0"/>
              <a:t>Business Analytics and decision-making </a:t>
            </a:r>
          </a:p>
          <a:p>
            <a:pPr lvl="1"/>
            <a:r>
              <a:rPr lang="en-US" sz="1600" dirty="0"/>
              <a:t>Consider a waiver if you have an business UG degree, MBA, or a business minor (omsanalytics@gatech.edu)</a:t>
            </a:r>
          </a:p>
        </p:txBody>
      </p:sp>
    </p:spTree>
    <p:extLst>
      <p:ext uri="{BB962C8B-B14F-4D97-AF65-F5344CB8AC3E}">
        <p14:creationId xmlns:p14="http://schemas.microsoft.com/office/powerpoint/2010/main" val="1749108737"/>
      </p:ext>
    </p:extLst>
  </p:cSld>
  <p:clrMapOvr>
    <a:masterClrMapping/>
  </p:clrMapOvr>
  <p:transition>
    <p:check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277BD3-FDFA-DF4E-88F4-ECB57427CE61}"/>
              </a:ext>
            </a:extLst>
          </p:cNvPr>
          <p:cNvSpPr>
            <a:spLocks noGrp="1"/>
          </p:cNvSpPr>
          <p:nvPr>
            <p:ph idx="1"/>
          </p:nvPr>
        </p:nvSpPr>
        <p:spPr>
          <a:xfrm>
            <a:off x="486356" y="1491202"/>
            <a:ext cx="5834109" cy="3429000"/>
          </a:xfrm>
        </p:spPr>
        <p:txBody>
          <a:bodyPr/>
          <a:lstStyle/>
          <a:p>
            <a:r>
              <a:rPr lang="en-US" dirty="0"/>
              <a:t>Financial Accounting</a:t>
            </a:r>
          </a:p>
          <a:p>
            <a:r>
              <a:rPr lang="en-US" dirty="0"/>
              <a:t>Managerial Accounting</a:t>
            </a:r>
          </a:p>
          <a:p>
            <a:r>
              <a:rPr lang="en-US" dirty="0"/>
              <a:t>Finance</a:t>
            </a:r>
          </a:p>
          <a:p>
            <a:pPr lvl="1"/>
            <a:r>
              <a:rPr lang="en-US" dirty="0"/>
              <a:t>Financial Analytical Techniques</a:t>
            </a:r>
          </a:p>
          <a:p>
            <a:pPr lvl="1"/>
            <a:r>
              <a:rPr lang="en-US" dirty="0"/>
              <a:t>Entrepreneurial Finance</a:t>
            </a:r>
          </a:p>
          <a:p>
            <a:r>
              <a:rPr lang="en-US" dirty="0"/>
              <a:t>Business Strategy and Innovation</a:t>
            </a:r>
          </a:p>
          <a:p>
            <a:endParaRPr lang="en-US" dirty="0"/>
          </a:p>
        </p:txBody>
      </p:sp>
      <p:sp>
        <p:nvSpPr>
          <p:cNvPr id="4" name="Rectangle 3">
            <a:extLst>
              <a:ext uri="{FF2B5EF4-FFF2-40B4-BE49-F238E27FC236}">
                <a16:creationId xmlns:a16="http://schemas.microsoft.com/office/drawing/2014/main" id="{EE4B09F9-BA80-EE45-B657-D133EF8CC9C7}"/>
              </a:ext>
            </a:extLst>
          </p:cNvPr>
          <p:cNvSpPr/>
          <p:nvPr/>
        </p:nvSpPr>
        <p:spPr>
          <a:xfrm>
            <a:off x="386177" y="74018"/>
            <a:ext cx="5624005" cy="1015663"/>
          </a:xfrm>
          <a:prstGeom prst="rect">
            <a:avLst/>
          </a:prstGeom>
        </p:spPr>
        <p:txBody>
          <a:bodyPr wrap="square">
            <a:spAutoFit/>
          </a:bodyPr>
          <a:lstStyle/>
          <a:p>
            <a:r>
              <a:rPr lang="en-US" dirty="0"/>
              <a:t>MGT8803 Business Fundamentals for Analytics</a:t>
            </a:r>
            <a:br>
              <a:rPr lang="en-US" dirty="0"/>
            </a:br>
            <a:r>
              <a:rPr lang="en-US" dirty="0"/>
              <a:t>Course Overview</a:t>
            </a:r>
            <a:br>
              <a:rPr lang="en-US" dirty="0"/>
            </a:br>
            <a:r>
              <a:rPr lang="en-US" dirty="0"/>
              <a:t>Topic Overviews</a:t>
            </a:r>
          </a:p>
        </p:txBody>
      </p:sp>
      <p:pic>
        <p:nvPicPr>
          <p:cNvPr id="5" name="Picture 4" descr="schneider_arnold_profile.jpg">
            <a:extLst>
              <a:ext uri="{FF2B5EF4-FFF2-40B4-BE49-F238E27FC236}">
                <a16:creationId xmlns:a16="http://schemas.microsoft.com/office/drawing/2014/main" id="{049BCC9C-4360-F947-A7D0-E9B4CEF9A0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2392" y="1089681"/>
            <a:ext cx="1288073" cy="1288073"/>
          </a:xfrm>
          <a:prstGeom prst="rect">
            <a:avLst/>
          </a:prstGeom>
        </p:spPr>
      </p:pic>
      <p:pic>
        <p:nvPicPr>
          <p:cNvPr id="7" name="Picture 6" descr="maxresdefault.jpg">
            <a:extLst>
              <a:ext uri="{FF2B5EF4-FFF2-40B4-BE49-F238E27FC236}">
                <a16:creationId xmlns:a16="http://schemas.microsoft.com/office/drawing/2014/main" id="{41963DF1-DDA8-FF49-9375-5469A718DC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9286" y="2585867"/>
            <a:ext cx="1811061" cy="1018722"/>
          </a:xfrm>
          <a:prstGeom prst="rect">
            <a:avLst/>
          </a:prstGeom>
        </p:spPr>
      </p:pic>
      <p:sp>
        <p:nvSpPr>
          <p:cNvPr id="11" name="TextBox 10">
            <a:extLst>
              <a:ext uri="{FF2B5EF4-FFF2-40B4-BE49-F238E27FC236}">
                <a16:creationId xmlns:a16="http://schemas.microsoft.com/office/drawing/2014/main" id="{9E25A72D-535C-1841-A6F2-BC039B1E7319}"/>
              </a:ext>
            </a:extLst>
          </p:cNvPr>
          <p:cNvSpPr txBox="1"/>
          <p:nvPr/>
        </p:nvSpPr>
        <p:spPr>
          <a:xfrm>
            <a:off x="6395993" y="1628230"/>
            <a:ext cx="1191352" cy="276999"/>
          </a:xfrm>
          <a:prstGeom prst="rect">
            <a:avLst/>
          </a:prstGeom>
          <a:noFill/>
        </p:spPr>
        <p:txBody>
          <a:bodyPr wrap="none" rtlCol="0">
            <a:spAutoFit/>
          </a:bodyPr>
          <a:lstStyle/>
          <a:p>
            <a:r>
              <a:rPr lang="en-US" sz="1200" dirty="0"/>
              <a:t>Arnie Schneider</a:t>
            </a:r>
          </a:p>
        </p:txBody>
      </p:sp>
      <p:sp>
        <p:nvSpPr>
          <p:cNvPr id="12" name="TextBox 11">
            <a:extLst>
              <a:ext uri="{FF2B5EF4-FFF2-40B4-BE49-F238E27FC236}">
                <a16:creationId xmlns:a16="http://schemas.microsoft.com/office/drawing/2014/main" id="{D0310BE1-D084-6348-AD61-FFEC89C119D1}"/>
              </a:ext>
            </a:extLst>
          </p:cNvPr>
          <p:cNvSpPr txBox="1"/>
          <p:nvPr/>
        </p:nvSpPr>
        <p:spPr>
          <a:xfrm>
            <a:off x="5541977" y="3604589"/>
            <a:ext cx="1778051" cy="307777"/>
          </a:xfrm>
          <a:prstGeom prst="rect">
            <a:avLst/>
          </a:prstGeom>
          <a:noFill/>
        </p:spPr>
        <p:txBody>
          <a:bodyPr wrap="none" rtlCol="0">
            <a:spAutoFit/>
          </a:bodyPr>
          <a:lstStyle/>
          <a:p>
            <a:r>
              <a:rPr lang="en-US" sz="1400" dirty="0"/>
              <a:t>Narayanan Jayaraman</a:t>
            </a:r>
          </a:p>
        </p:txBody>
      </p:sp>
      <p:sp>
        <p:nvSpPr>
          <p:cNvPr id="14" name="TextBox 13">
            <a:extLst>
              <a:ext uri="{FF2B5EF4-FFF2-40B4-BE49-F238E27FC236}">
                <a16:creationId xmlns:a16="http://schemas.microsoft.com/office/drawing/2014/main" id="{84A37E8B-4BA6-5146-B1D3-CD6A54FE7D70}"/>
              </a:ext>
            </a:extLst>
          </p:cNvPr>
          <p:cNvSpPr txBox="1"/>
          <p:nvPr/>
        </p:nvSpPr>
        <p:spPr>
          <a:xfrm>
            <a:off x="6803930" y="4920202"/>
            <a:ext cx="966931" cy="307777"/>
          </a:xfrm>
          <a:prstGeom prst="rect">
            <a:avLst/>
          </a:prstGeom>
          <a:noFill/>
        </p:spPr>
        <p:txBody>
          <a:bodyPr wrap="none" rtlCol="0">
            <a:spAutoFit/>
          </a:bodyPr>
          <a:lstStyle/>
          <a:p>
            <a:r>
              <a:rPr lang="en-US" sz="1400" dirty="0"/>
              <a:t>Alan Flury</a:t>
            </a:r>
          </a:p>
        </p:txBody>
      </p:sp>
      <p:pic>
        <p:nvPicPr>
          <p:cNvPr id="8" name="Picture 7">
            <a:extLst>
              <a:ext uri="{FF2B5EF4-FFF2-40B4-BE49-F238E27FC236}">
                <a16:creationId xmlns:a16="http://schemas.microsoft.com/office/drawing/2014/main" id="{A2E3D740-DC59-234E-9A6D-9DAF5245B160}"/>
              </a:ext>
            </a:extLst>
          </p:cNvPr>
          <p:cNvPicPr>
            <a:picLocks noChangeAspect="1"/>
          </p:cNvPicPr>
          <p:nvPr/>
        </p:nvPicPr>
        <p:blipFill>
          <a:blip r:embed="rId4"/>
          <a:stretch>
            <a:fillRect/>
          </a:stretch>
        </p:blipFill>
        <p:spPr>
          <a:xfrm>
            <a:off x="7803493" y="3725912"/>
            <a:ext cx="1142026" cy="1596241"/>
          </a:xfrm>
          <a:prstGeom prst="rect">
            <a:avLst/>
          </a:prstGeom>
        </p:spPr>
      </p:pic>
    </p:spTree>
    <p:extLst>
      <p:ext uri="{BB962C8B-B14F-4D97-AF65-F5344CB8AC3E}">
        <p14:creationId xmlns:p14="http://schemas.microsoft.com/office/powerpoint/2010/main" val="896976405"/>
      </p:ext>
    </p:extLst>
  </p:cSld>
  <p:clrMapOvr>
    <a:masterClrMapping/>
  </p:clrMapOvr>
  <p:transition>
    <p:check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26FF503-FD2F-3B49-BAB7-CB319F0DCBC2}"/>
              </a:ext>
            </a:extLst>
          </p:cNvPr>
          <p:cNvSpPr/>
          <p:nvPr/>
        </p:nvSpPr>
        <p:spPr bwMode="auto">
          <a:xfrm>
            <a:off x="0" y="1642369"/>
            <a:ext cx="3613212" cy="4064532"/>
          </a:xfrm>
          <a:prstGeom prst="rect">
            <a:avLst/>
          </a:prstGeom>
          <a:solidFill>
            <a:srgbClr val="92D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08" charset="0"/>
            </a:endParaRPr>
          </a:p>
        </p:txBody>
      </p:sp>
      <p:sp>
        <p:nvSpPr>
          <p:cNvPr id="3" name="Content Placeholder 2">
            <a:extLst>
              <a:ext uri="{FF2B5EF4-FFF2-40B4-BE49-F238E27FC236}">
                <a16:creationId xmlns:a16="http://schemas.microsoft.com/office/drawing/2014/main" id="{C6543E87-A14B-3E45-B8D1-2968EAEAA4A8}"/>
              </a:ext>
            </a:extLst>
          </p:cNvPr>
          <p:cNvSpPr>
            <a:spLocks noGrp="1"/>
          </p:cNvSpPr>
          <p:nvPr>
            <p:ph idx="1"/>
          </p:nvPr>
        </p:nvSpPr>
        <p:spPr>
          <a:xfrm>
            <a:off x="664346" y="1810618"/>
            <a:ext cx="2511765" cy="3016261"/>
          </a:xfrm>
        </p:spPr>
        <p:txBody>
          <a:bodyPr/>
          <a:lstStyle/>
          <a:p>
            <a:r>
              <a:rPr lang="en-US" sz="2000" dirty="0"/>
              <a:t>Brett Tambling</a:t>
            </a:r>
          </a:p>
          <a:p>
            <a:r>
              <a:rPr lang="en-US" sz="2000" dirty="0"/>
              <a:t>Navya Pusapati</a:t>
            </a:r>
          </a:p>
          <a:p>
            <a:r>
              <a:rPr lang="en-US" sz="2000" dirty="0"/>
              <a:t>Raja Sarkar</a:t>
            </a:r>
          </a:p>
          <a:p>
            <a:r>
              <a:rPr lang="en-US" sz="2000" dirty="0"/>
              <a:t>Nathan Kurlansik</a:t>
            </a:r>
          </a:p>
          <a:p>
            <a:r>
              <a:rPr lang="en-US" sz="2000" dirty="0"/>
              <a:t>Cindy Orosz</a:t>
            </a:r>
          </a:p>
        </p:txBody>
      </p:sp>
      <p:sp>
        <p:nvSpPr>
          <p:cNvPr id="4" name="Title 1">
            <a:extLst>
              <a:ext uri="{FF2B5EF4-FFF2-40B4-BE49-F238E27FC236}">
                <a16:creationId xmlns:a16="http://schemas.microsoft.com/office/drawing/2014/main" id="{E6D25287-1696-D24D-9F58-B24219BD5248}"/>
              </a:ext>
            </a:extLst>
          </p:cNvPr>
          <p:cNvSpPr txBox="1">
            <a:spLocks/>
          </p:cNvSpPr>
          <p:nvPr/>
        </p:nvSpPr>
        <p:spPr bwMode="auto">
          <a:xfrm>
            <a:off x="590026" y="414499"/>
            <a:ext cx="7125706" cy="50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a:solidFill>
                  <a:schemeClr val="tx2"/>
                </a:solidFill>
                <a:latin typeface="Calibri"/>
                <a:ea typeface="MS PGothic" pitchFamily="34" charset="-128"/>
                <a:cs typeface="Calibri"/>
              </a:defRPr>
            </a:lvl1pPr>
            <a:lvl2pPr algn="ctr" rtl="0" eaLnBrk="0" fontAlgn="base" hangingPunct="0">
              <a:spcBef>
                <a:spcPct val="0"/>
              </a:spcBef>
              <a:spcAft>
                <a:spcPct val="0"/>
              </a:spcAft>
              <a:defRPr sz="2800">
                <a:solidFill>
                  <a:schemeClr val="tx2"/>
                </a:solidFill>
                <a:latin typeface="Times New Roman" pitchFamily="-108" charset="0"/>
                <a:ea typeface="MS PGothic" pitchFamily="34" charset="-128"/>
                <a:cs typeface="MS PGothic" charset="0"/>
              </a:defRPr>
            </a:lvl2pPr>
            <a:lvl3pPr algn="ctr" rtl="0" eaLnBrk="0" fontAlgn="base" hangingPunct="0">
              <a:spcBef>
                <a:spcPct val="0"/>
              </a:spcBef>
              <a:spcAft>
                <a:spcPct val="0"/>
              </a:spcAft>
              <a:defRPr sz="2800">
                <a:solidFill>
                  <a:schemeClr val="tx2"/>
                </a:solidFill>
                <a:latin typeface="Times New Roman" pitchFamily="-108" charset="0"/>
                <a:ea typeface="MS PGothic" pitchFamily="34" charset="-128"/>
                <a:cs typeface="MS PGothic" charset="0"/>
              </a:defRPr>
            </a:lvl3pPr>
            <a:lvl4pPr algn="ctr" rtl="0" eaLnBrk="0" fontAlgn="base" hangingPunct="0">
              <a:spcBef>
                <a:spcPct val="0"/>
              </a:spcBef>
              <a:spcAft>
                <a:spcPct val="0"/>
              </a:spcAft>
              <a:defRPr sz="2800">
                <a:solidFill>
                  <a:schemeClr val="tx2"/>
                </a:solidFill>
                <a:latin typeface="Times New Roman" pitchFamily="-108" charset="0"/>
                <a:ea typeface="MS PGothic" pitchFamily="34" charset="-128"/>
                <a:cs typeface="MS PGothic" charset="0"/>
              </a:defRPr>
            </a:lvl4pPr>
            <a:lvl5pPr algn="ctr" rtl="0" eaLnBrk="0" fontAlgn="base" hangingPunct="0">
              <a:spcBef>
                <a:spcPct val="0"/>
              </a:spcBef>
              <a:spcAft>
                <a:spcPct val="0"/>
              </a:spcAft>
              <a:defRPr sz="2800">
                <a:solidFill>
                  <a:schemeClr val="tx2"/>
                </a:solidFill>
                <a:latin typeface="Times New Roman" pitchFamily="-108" charset="0"/>
                <a:ea typeface="MS PGothic" pitchFamily="34" charset="-128"/>
                <a:cs typeface="MS PGothic" charset="0"/>
              </a:defRPr>
            </a:lvl5pPr>
            <a:lvl6pPr marL="457200" algn="ctr" rtl="0" fontAlgn="base">
              <a:spcBef>
                <a:spcPct val="0"/>
              </a:spcBef>
              <a:spcAft>
                <a:spcPct val="0"/>
              </a:spcAft>
              <a:defRPr sz="2800">
                <a:solidFill>
                  <a:schemeClr val="tx2"/>
                </a:solidFill>
                <a:latin typeface="Times New Roman" pitchFamily="-108" charset="0"/>
              </a:defRPr>
            </a:lvl6pPr>
            <a:lvl7pPr marL="914400" algn="ctr" rtl="0" fontAlgn="base">
              <a:spcBef>
                <a:spcPct val="0"/>
              </a:spcBef>
              <a:spcAft>
                <a:spcPct val="0"/>
              </a:spcAft>
              <a:defRPr sz="2800">
                <a:solidFill>
                  <a:schemeClr val="tx2"/>
                </a:solidFill>
                <a:latin typeface="Times New Roman" pitchFamily="-108" charset="0"/>
              </a:defRPr>
            </a:lvl7pPr>
            <a:lvl8pPr marL="1371600" algn="ctr" rtl="0" fontAlgn="base">
              <a:spcBef>
                <a:spcPct val="0"/>
              </a:spcBef>
              <a:spcAft>
                <a:spcPct val="0"/>
              </a:spcAft>
              <a:defRPr sz="2800">
                <a:solidFill>
                  <a:schemeClr val="tx2"/>
                </a:solidFill>
                <a:latin typeface="Times New Roman" pitchFamily="-108" charset="0"/>
              </a:defRPr>
            </a:lvl8pPr>
            <a:lvl9pPr marL="1828800" algn="ctr" rtl="0" fontAlgn="base">
              <a:spcBef>
                <a:spcPct val="0"/>
              </a:spcBef>
              <a:spcAft>
                <a:spcPct val="0"/>
              </a:spcAft>
              <a:defRPr sz="2800">
                <a:solidFill>
                  <a:schemeClr val="tx2"/>
                </a:solidFill>
                <a:latin typeface="Times New Roman" pitchFamily="-108" charset="0"/>
              </a:defRPr>
            </a:lvl9pPr>
          </a:lstStyle>
          <a:p>
            <a:r>
              <a:rPr lang="en-US" sz="2400" dirty="0"/>
              <a:t>MGT8803 Business Fundamentals for Analytics</a:t>
            </a:r>
            <a:br>
              <a:rPr lang="en-US" sz="2400" dirty="0"/>
            </a:br>
            <a:r>
              <a:rPr lang="en-US" sz="2400" dirty="0"/>
              <a:t>Course Overview</a:t>
            </a:r>
            <a:br>
              <a:rPr lang="en-US" sz="2400" dirty="0"/>
            </a:br>
            <a:r>
              <a:rPr lang="en-US" sz="2400" dirty="0"/>
              <a:t>Course TAs</a:t>
            </a:r>
          </a:p>
        </p:txBody>
      </p:sp>
      <p:sp>
        <p:nvSpPr>
          <p:cNvPr id="2" name="TextBox 1">
            <a:extLst>
              <a:ext uri="{FF2B5EF4-FFF2-40B4-BE49-F238E27FC236}">
                <a16:creationId xmlns:a16="http://schemas.microsoft.com/office/drawing/2014/main" id="{4B603A12-A73A-6346-8C5C-0CF39F2C966C}"/>
              </a:ext>
            </a:extLst>
          </p:cNvPr>
          <p:cNvSpPr txBox="1"/>
          <p:nvPr/>
        </p:nvSpPr>
        <p:spPr>
          <a:xfrm>
            <a:off x="3772700" y="1995309"/>
            <a:ext cx="3765479" cy="1323439"/>
          </a:xfrm>
          <a:prstGeom prst="rect">
            <a:avLst/>
          </a:prstGeom>
          <a:noFill/>
        </p:spPr>
        <p:txBody>
          <a:bodyPr wrap="square" rtlCol="0">
            <a:spAutoFit/>
          </a:bodyPr>
          <a:lstStyle/>
          <a:p>
            <a:r>
              <a:rPr lang="en-US" dirty="0"/>
              <a:t>Their job is to help the instructors monitor the forum and review the Procter Track recordings of flagged exams. </a:t>
            </a:r>
          </a:p>
        </p:txBody>
      </p:sp>
    </p:spTree>
    <p:extLst>
      <p:ext uri="{BB962C8B-B14F-4D97-AF65-F5344CB8AC3E}">
        <p14:creationId xmlns:p14="http://schemas.microsoft.com/office/powerpoint/2010/main" val="873168172"/>
      </p:ext>
    </p:extLst>
  </p:cSld>
  <p:clrMapOvr>
    <a:masterClrMapping/>
  </p:clrMapOvr>
  <p:transition>
    <p:check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0" y="1239762"/>
            <a:ext cx="9144000" cy="4364365"/>
          </a:xfrm>
          <a:prstGeom prst="rect">
            <a:avLst/>
          </a:prstGeom>
          <a:solidFill>
            <a:srgbClr val="FEB81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08" charset="0"/>
            </a:endParaRPr>
          </a:p>
        </p:txBody>
      </p:sp>
      <p:sp>
        <p:nvSpPr>
          <p:cNvPr id="3" name="Content Placeholder 2"/>
          <p:cNvSpPr>
            <a:spLocks noGrp="1"/>
          </p:cNvSpPr>
          <p:nvPr>
            <p:ph idx="1"/>
          </p:nvPr>
        </p:nvSpPr>
        <p:spPr>
          <a:xfrm>
            <a:off x="580581" y="1550206"/>
            <a:ext cx="7835225" cy="3429000"/>
          </a:xfrm>
        </p:spPr>
        <p:txBody>
          <a:bodyPr/>
          <a:lstStyle/>
          <a:p>
            <a:pPr lvl="1"/>
            <a:r>
              <a:rPr lang="en-US" dirty="0"/>
              <a:t>Canvas</a:t>
            </a:r>
          </a:p>
          <a:p>
            <a:pPr lvl="1"/>
            <a:endParaRPr lang="en-US" dirty="0"/>
          </a:p>
          <a:p>
            <a:pPr lvl="1"/>
            <a:endParaRPr lang="en-US" dirty="0"/>
          </a:p>
          <a:p>
            <a:pPr lvl="1"/>
            <a:endParaRPr lang="en-US" dirty="0"/>
          </a:p>
          <a:p>
            <a:pPr lvl="1"/>
            <a:endParaRPr lang="en-US" dirty="0"/>
          </a:p>
          <a:p>
            <a:pPr lvl="1"/>
            <a:endParaRPr lang="en-US" dirty="0"/>
          </a:p>
          <a:p>
            <a:pPr marL="457200" lvl="1" indent="0">
              <a:buNone/>
            </a:pPr>
            <a:endParaRPr lang="en-US" dirty="0"/>
          </a:p>
          <a:p>
            <a:pPr lvl="1"/>
            <a:r>
              <a:rPr lang="en-US" dirty="0"/>
              <a:t>edX</a:t>
            </a:r>
          </a:p>
        </p:txBody>
      </p:sp>
      <p:sp>
        <p:nvSpPr>
          <p:cNvPr id="4" name="Title 1"/>
          <p:cNvSpPr>
            <a:spLocks noGrp="1"/>
          </p:cNvSpPr>
          <p:nvPr>
            <p:ph type="title"/>
          </p:nvPr>
        </p:nvSpPr>
        <p:spPr>
          <a:xfrm>
            <a:off x="497515" y="335643"/>
            <a:ext cx="7152301" cy="508000"/>
          </a:xfrm>
        </p:spPr>
        <p:txBody>
          <a:bodyPr/>
          <a:lstStyle/>
          <a:p>
            <a:r>
              <a:rPr lang="en-US" sz="2400" dirty="0"/>
              <a:t>MGT8803 Business Fundamentals for Analytics</a:t>
            </a:r>
            <a:br>
              <a:rPr lang="en-US" sz="2400" dirty="0"/>
            </a:br>
            <a:r>
              <a:rPr lang="en-US" sz="2400" dirty="0"/>
              <a:t>Course Overview</a:t>
            </a:r>
            <a:br>
              <a:rPr lang="en-US" sz="2400" dirty="0"/>
            </a:br>
            <a:r>
              <a:rPr lang="en-US" sz="2400" dirty="0"/>
              <a:t>Educational Platforms</a:t>
            </a:r>
          </a:p>
        </p:txBody>
      </p:sp>
      <p:sp>
        <p:nvSpPr>
          <p:cNvPr id="2" name="TextBox 1">
            <a:extLst>
              <a:ext uri="{FF2B5EF4-FFF2-40B4-BE49-F238E27FC236}">
                <a16:creationId xmlns:a16="http://schemas.microsoft.com/office/drawing/2014/main" id="{D036390A-F087-BE4E-91C8-793FFCDF6B1A}"/>
              </a:ext>
            </a:extLst>
          </p:cNvPr>
          <p:cNvSpPr txBox="1"/>
          <p:nvPr/>
        </p:nvSpPr>
        <p:spPr>
          <a:xfrm>
            <a:off x="222191" y="2406280"/>
            <a:ext cx="2978617" cy="707886"/>
          </a:xfrm>
          <a:prstGeom prst="rect">
            <a:avLst/>
          </a:prstGeom>
          <a:noFill/>
        </p:spPr>
        <p:txBody>
          <a:bodyPr wrap="square" rtlCol="0">
            <a:spAutoFit/>
          </a:bodyPr>
          <a:lstStyle/>
          <a:p>
            <a:r>
              <a:rPr lang="en-US" dirty="0">
                <a:solidFill>
                  <a:srgbClr val="003366"/>
                </a:solidFill>
              </a:rPr>
              <a:t>IMPORTANT: All Graded Work Is on CANVAS</a:t>
            </a:r>
          </a:p>
        </p:txBody>
      </p:sp>
      <p:grpSp>
        <p:nvGrpSpPr>
          <p:cNvPr id="11" name="Group 10">
            <a:extLst>
              <a:ext uri="{FF2B5EF4-FFF2-40B4-BE49-F238E27FC236}">
                <a16:creationId xmlns:a16="http://schemas.microsoft.com/office/drawing/2014/main" id="{CF6A7037-8C06-B84B-B42F-20F3BDF8517D}"/>
              </a:ext>
            </a:extLst>
          </p:cNvPr>
          <p:cNvGrpSpPr/>
          <p:nvPr/>
        </p:nvGrpSpPr>
        <p:grpSpPr>
          <a:xfrm>
            <a:off x="3916573" y="1427473"/>
            <a:ext cx="3242220" cy="3988942"/>
            <a:chOff x="3916573" y="1427473"/>
            <a:chExt cx="3242220" cy="3988942"/>
          </a:xfrm>
        </p:grpSpPr>
        <p:pic>
          <p:nvPicPr>
            <p:cNvPr id="8" name="Picture 7">
              <a:extLst>
                <a:ext uri="{FF2B5EF4-FFF2-40B4-BE49-F238E27FC236}">
                  <a16:creationId xmlns:a16="http://schemas.microsoft.com/office/drawing/2014/main" id="{33E6BD41-CC5A-1149-AEF7-D29418A6F090}"/>
                </a:ext>
              </a:extLst>
            </p:cNvPr>
            <p:cNvPicPr>
              <a:picLocks noChangeAspect="1"/>
            </p:cNvPicPr>
            <p:nvPr/>
          </p:nvPicPr>
          <p:blipFill>
            <a:blip r:embed="rId2"/>
            <a:stretch>
              <a:fillRect/>
            </a:stretch>
          </p:blipFill>
          <p:spPr>
            <a:xfrm>
              <a:off x="3916573" y="1427473"/>
              <a:ext cx="3242220" cy="3988942"/>
            </a:xfrm>
            <a:prstGeom prst="rect">
              <a:avLst/>
            </a:prstGeom>
          </p:spPr>
        </p:pic>
        <p:pic>
          <p:nvPicPr>
            <p:cNvPr id="10" name="Picture 9">
              <a:extLst>
                <a:ext uri="{FF2B5EF4-FFF2-40B4-BE49-F238E27FC236}">
                  <a16:creationId xmlns:a16="http://schemas.microsoft.com/office/drawing/2014/main" id="{1AD72D7C-1CB6-FC43-9064-2C4C5758228C}"/>
                </a:ext>
              </a:extLst>
            </p:cNvPr>
            <p:cNvPicPr>
              <a:picLocks noChangeAspect="1"/>
            </p:cNvPicPr>
            <p:nvPr/>
          </p:nvPicPr>
          <p:blipFill>
            <a:blip r:embed="rId3"/>
            <a:stretch>
              <a:fillRect/>
            </a:stretch>
          </p:blipFill>
          <p:spPr>
            <a:xfrm>
              <a:off x="5907640" y="2527442"/>
              <a:ext cx="1042808" cy="729465"/>
            </a:xfrm>
            <a:prstGeom prst="rect">
              <a:avLst/>
            </a:prstGeom>
          </p:spPr>
        </p:pic>
      </p:grpSp>
    </p:spTree>
    <p:extLst>
      <p:ext uri="{BB962C8B-B14F-4D97-AF65-F5344CB8AC3E}">
        <p14:creationId xmlns:p14="http://schemas.microsoft.com/office/powerpoint/2010/main" val="1284286510"/>
      </p:ext>
    </p:extLst>
  </p:cSld>
  <p:clrMapOvr>
    <a:masterClrMapping/>
  </p:clrMapOvr>
  <p:transition>
    <p:check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0" y="1349405"/>
            <a:ext cx="9144000" cy="4365595"/>
          </a:xfrm>
          <a:prstGeom prst="rect">
            <a:avLst/>
          </a:prstGeom>
          <a:solidFill>
            <a:srgbClr val="FECB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08" charset="0"/>
            </a:endParaRPr>
          </a:p>
        </p:txBody>
      </p:sp>
      <p:sp>
        <p:nvSpPr>
          <p:cNvPr id="3" name="Content Placeholder 2"/>
          <p:cNvSpPr>
            <a:spLocks noGrp="1"/>
          </p:cNvSpPr>
          <p:nvPr>
            <p:ph idx="1"/>
          </p:nvPr>
        </p:nvSpPr>
        <p:spPr>
          <a:xfrm>
            <a:off x="477358" y="1687321"/>
            <a:ext cx="7744515" cy="3429000"/>
          </a:xfrm>
        </p:spPr>
        <p:txBody>
          <a:bodyPr/>
          <a:lstStyle/>
          <a:p>
            <a:pPr marL="0" indent="0">
              <a:buNone/>
            </a:pPr>
            <a:r>
              <a:rPr lang="en-US" dirty="0"/>
              <a:t>Course Packs</a:t>
            </a:r>
          </a:p>
          <a:p>
            <a:r>
              <a:rPr lang="en-US" sz="1800" dirty="0"/>
              <a:t>Strategy Module: eBook: Business Fundamentals for Analytics – Summer 2019 order: </a:t>
            </a:r>
            <a:r>
              <a:rPr lang="en-US" sz="1800" dirty="0">
                <a:hlinkClick r:id="rId2">
                  <a:extLst>
                    <a:ext uri="{A12FA001-AC4F-418D-AE19-62706E023703}">
                      <ahyp:hlinkClr xmlns:ahyp="http://schemas.microsoft.com/office/drawing/2018/hyperlinkcolor" val="tx"/>
                    </a:ext>
                  </a:extLst>
                </a:hlinkClick>
              </a:rPr>
              <a:t> https://create.mheducation.com/shop/ (Links to an external site.)Links to an external site.</a:t>
            </a:r>
            <a:r>
              <a:rPr lang="en-US" sz="1800" dirty="0"/>
              <a:t>  ISBN 13: 9781307433623 </a:t>
            </a:r>
          </a:p>
          <a:p>
            <a:endParaRPr lang="en-US" sz="1800" dirty="0"/>
          </a:p>
          <a:p>
            <a:r>
              <a:rPr lang="en-US" sz="1800" dirty="0"/>
              <a:t>All Other Modules: HBSP: </a:t>
            </a:r>
            <a:r>
              <a:rPr lang="en-US" sz="1800" u="sng" dirty="0"/>
              <a:t>Business Fundamentals for Analytics – Summer 2019</a:t>
            </a:r>
            <a:r>
              <a:rPr lang="en-US" sz="1800" dirty="0"/>
              <a:t>. link: </a:t>
            </a:r>
            <a:r>
              <a:rPr lang="en-US" sz="1800" dirty="0">
                <a:hlinkClick r:id="rId3">
                  <a:extLst>
                    <a:ext uri="{A12FA001-AC4F-418D-AE19-62706E023703}">
                      <ahyp:hlinkClr xmlns:ahyp="http://schemas.microsoft.com/office/drawing/2018/hyperlinkcolor" val="tx"/>
                    </a:ext>
                  </a:extLst>
                </a:hlinkClick>
              </a:rPr>
              <a:t>https://hbsp.harvard.edu/import/623583</a:t>
            </a:r>
            <a:endParaRPr lang="en-US" sz="1800" dirty="0"/>
          </a:p>
          <a:p>
            <a:endParaRPr lang="en-US" sz="1800" dirty="0"/>
          </a:p>
          <a:p>
            <a:r>
              <a:rPr lang="en-US" sz="1800" dirty="0"/>
              <a:t>Course packs are NOT required but recommended. Provide excellent source material for topics covered in video lessons.</a:t>
            </a:r>
          </a:p>
          <a:p>
            <a:endParaRPr lang="en-US" sz="1800" dirty="0"/>
          </a:p>
          <a:p>
            <a:endParaRPr lang="en-US" sz="1800" dirty="0"/>
          </a:p>
          <a:p>
            <a:endParaRPr lang="en-US" sz="1800" dirty="0"/>
          </a:p>
          <a:p>
            <a:pPr marL="0" indent="0">
              <a:buNone/>
            </a:pPr>
            <a:r>
              <a:rPr lang="en-US" sz="1800" dirty="0"/>
              <a:t> </a:t>
            </a:r>
            <a:endParaRPr lang="en-US" sz="1800" u="sng" dirty="0"/>
          </a:p>
          <a:p>
            <a:pPr marL="0" indent="0">
              <a:buNone/>
            </a:pPr>
            <a:r>
              <a:rPr lang="en-US" sz="1800" u="sng" dirty="0">
                <a:hlinkClick r:id="rId4"/>
              </a:rPr>
              <a:t>.</a:t>
            </a:r>
            <a:endParaRPr lang="en-US" sz="1800" u="sng" dirty="0"/>
          </a:p>
        </p:txBody>
      </p:sp>
      <p:sp>
        <p:nvSpPr>
          <p:cNvPr id="4" name="Title 1"/>
          <p:cNvSpPr>
            <a:spLocks noGrp="1"/>
          </p:cNvSpPr>
          <p:nvPr>
            <p:ph type="title"/>
          </p:nvPr>
        </p:nvSpPr>
        <p:spPr>
          <a:xfrm>
            <a:off x="477358" y="748896"/>
            <a:ext cx="7555453" cy="508000"/>
          </a:xfrm>
        </p:spPr>
        <p:txBody>
          <a:bodyPr/>
          <a:lstStyle/>
          <a:p>
            <a:r>
              <a:rPr lang="en-US" sz="2400" dirty="0"/>
              <a:t>MGT8803 Business Fundamentals for Analytics</a:t>
            </a:r>
            <a:br>
              <a:rPr lang="en-US" sz="2400" dirty="0"/>
            </a:br>
            <a:r>
              <a:rPr lang="en-US" sz="2400" dirty="0"/>
              <a:t>Course Overview</a:t>
            </a:r>
            <a:br>
              <a:rPr lang="en-US" sz="2400" dirty="0"/>
            </a:br>
            <a:r>
              <a:rPr lang="en-US" sz="2400" dirty="0"/>
              <a:t>Highlights</a:t>
            </a:r>
            <a:br>
              <a:rPr lang="en-US" sz="2400" dirty="0"/>
            </a:br>
            <a:br>
              <a:rPr lang="en-US" sz="2400" dirty="0"/>
            </a:br>
            <a:endParaRPr lang="en-US" sz="2400" dirty="0"/>
          </a:p>
        </p:txBody>
      </p:sp>
    </p:spTree>
    <p:extLst>
      <p:ext uri="{BB962C8B-B14F-4D97-AF65-F5344CB8AC3E}">
        <p14:creationId xmlns:p14="http://schemas.microsoft.com/office/powerpoint/2010/main" val="649917992"/>
      </p:ext>
    </p:extLst>
  </p:cSld>
  <p:clrMapOvr>
    <a:masterClrMapping/>
  </p:clrMapOvr>
  <p:transition>
    <p:check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E9D11B9-37AF-0448-ACA6-FB337D7BEB52}"/>
              </a:ext>
            </a:extLst>
          </p:cNvPr>
          <p:cNvSpPr/>
          <p:nvPr/>
        </p:nvSpPr>
        <p:spPr bwMode="auto">
          <a:xfrm>
            <a:off x="0" y="1756881"/>
            <a:ext cx="9144000" cy="2599362"/>
          </a:xfrm>
          <a:prstGeom prst="rect">
            <a:avLst/>
          </a:prstGeom>
          <a:solidFill>
            <a:srgbClr val="92D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08" charset="0"/>
            </a:endParaRPr>
          </a:p>
        </p:txBody>
      </p:sp>
      <p:sp>
        <p:nvSpPr>
          <p:cNvPr id="3" name="Content Placeholder 2">
            <a:extLst>
              <a:ext uri="{FF2B5EF4-FFF2-40B4-BE49-F238E27FC236}">
                <a16:creationId xmlns:a16="http://schemas.microsoft.com/office/drawing/2014/main" id="{123873A9-F988-804F-B519-12FBF0E6C570}"/>
              </a:ext>
            </a:extLst>
          </p:cNvPr>
          <p:cNvSpPr>
            <a:spLocks noGrp="1"/>
          </p:cNvSpPr>
          <p:nvPr>
            <p:ph idx="1"/>
          </p:nvPr>
        </p:nvSpPr>
        <p:spPr>
          <a:xfrm>
            <a:off x="813371" y="1846209"/>
            <a:ext cx="7190198" cy="3429000"/>
          </a:xfrm>
        </p:spPr>
        <p:txBody>
          <a:bodyPr/>
          <a:lstStyle/>
          <a:p>
            <a:pPr marL="0" indent="0">
              <a:buNone/>
            </a:pPr>
            <a:r>
              <a:rPr lang="en-US" dirty="0"/>
              <a:t>Grading</a:t>
            </a:r>
          </a:p>
          <a:p>
            <a:pPr lvl="1"/>
            <a:r>
              <a:rPr lang="en-US" sz="2000" dirty="0"/>
              <a:t>4 Homework Assignments </a:t>
            </a:r>
            <a:r>
              <a:rPr lang="mr-IN" sz="2000" dirty="0"/>
              <a:t>–</a:t>
            </a:r>
            <a:r>
              <a:rPr lang="en-US" sz="2000" dirty="0"/>
              <a:t> all count 5%  of course grade</a:t>
            </a:r>
          </a:p>
          <a:p>
            <a:pPr lvl="1"/>
            <a:r>
              <a:rPr lang="en-US" sz="2000" dirty="0"/>
              <a:t>Mid-Term Exam </a:t>
            </a:r>
            <a:r>
              <a:rPr lang="mr-IN" sz="2000" dirty="0"/>
              <a:t>–</a:t>
            </a:r>
            <a:r>
              <a:rPr lang="en-US" sz="2000" dirty="0"/>
              <a:t> 40% of Course Grade</a:t>
            </a:r>
          </a:p>
          <a:p>
            <a:pPr lvl="1"/>
            <a:r>
              <a:rPr lang="en-US" sz="2000" dirty="0"/>
              <a:t>Final Exam </a:t>
            </a:r>
            <a:r>
              <a:rPr lang="mr-IN" sz="2000" dirty="0"/>
              <a:t>–</a:t>
            </a:r>
            <a:r>
              <a:rPr lang="en-US" sz="2000" dirty="0"/>
              <a:t> 40% of Course Grade</a:t>
            </a:r>
          </a:p>
          <a:p>
            <a:pPr lvl="1"/>
            <a:r>
              <a:rPr lang="en-US" sz="2000" dirty="0"/>
              <a:t>All homework and exam questions are either multiple choice, TF, or problems. No cases or essay questions.</a:t>
            </a:r>
            <a:endParaRPr lang="en-US" dirty="0"/>
          </a:p>
        </p:txBody>
      </p:sp>
      <p:sp>
        <p:nvSpPr>
          <p:cNvPr id="4" name="Rectangle 3">
            <a:extLst>
              <a:ext uri="{FF2B5EF4-FFF2-40B4-BE49-F238E27FC236}">
                <a16:creationId xmlns:a16="http://schemas.microsoft.com/office/drawing/2014/main" id="{690CA195-9FBD-3F44-A075-374CF0DADC53}"/>
              </a:ext>
            </a:extLst>
          </p:cNvPr>
          <p:cNvSpPr/>
          <p:nvPr/>
        </p:nvSpPr>
        <p:spPr>
          <a:xfrm>
            <a:off x="405829" y="120401"/>
            <a:ext cx="4572000" cy="1323439"/>
          </a:xfrm>
          <a:prstGeom prst="rect">
            <a:avLst/>
          </a:prstGeom>
        </p:spPr>
        <p:txBody>
          <a:bodyPr>
            <a:spAutoFit/>
          </a:bodyPr>
          <a:lstStyle/>
          <a:p>
            <a:r>
              <a:rPr lang="en-US" dirty="0"/>
              <a:t>MGT8803 Business Fundamentals for Analytics</a:t>
            </a:r>
            <a:br>
              <a:rPr lang="en-US" dirty="0"/>
            </a:br>
            <a:r>
              <a:rPr lang="en-US" dirty="0"/>
              <a:t>Course Overview</a:t>
            </a:r>
            <a:br>
              <a:rPr lang="en-US" dirty="0"/>
            </a:br>
            <a:r>
              <a:rPr lang="en-US" dirty="0"/>
              <a:t>Highlights</a:t>
            </a:r>
          </a:p>
        </p:txBody>
      </p:sp>
    </p:spTree>
    <p:extLst>
      <p:ext uri="{BB962C8B-B14F-4D97-AF65-F5344CB8AC3E}">
        <p14:creationId xmlns:p14="http://schemas.microsoft.com/office/powerpoint/2010/main" val="374551822"/>
      </p:ext>
    </p:extLst>
  </p:cSld>
  <p:clrMapOvr>
    <a:masterClrMapping/>
  </p:clrMapOvr>
  <p:transition>
    <p:check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3206F49-8A19-6144-A94B-7E29572AF38E}"/>
              </a:ext>
            </a:extLst>
          </p:cNvPr>
          <p:cNvSpPr/>
          <p:nvPr/>
        </p:nvSpPr>
        <p:spPr bwMode="auto">
          <a:xfrm>
            <a:off x="0" y="4002652"/>
            <a:ext cx="9144000" cy="1712348"/>
          </a:xfrm>
          <a:prstGeom prst="rect">
            <a:avLst/>
          </a:prstGeom>
          <a:solidFill>
            <a:srgbClr val="92D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08" charset="0"/>
            </a:endParaRPr>
          </a:p>
        </p:txBody>
      </p:sp>
      <p:sp>
        <p:nvSpPr>
          <p:cNvPr id="8" name="Rectangle 7"/>
          <p:cNvSpPr/>
          <p:nvPr/>
        </p:nvSpPr>
        <p:spPr bwMode="auto">
          <a:xfrm>
            <a:off x="0" y="1428892"/>
            <a:ext cx="9144000" cy="2573760"/>
          </a:xfrm>
          <a:prstGeom prst="rect">
            <a:avLst/>
          </a:prstGeom>
          <a:solidFill>
            <a:srgbClr val="FEB81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08" charset="0"/>
            </a:endParaRPr>
          </a:p>
        </p:txBody>
      </p:sp>
      <p:sp>
        <p:nvSpPr>
          <p:cNvPr id="3" name="Content Placeholder 2"/>
          <p:cNvSpPr>
            <a:spLocks noGrp="1"/>
          </p:cNvSpPr>
          <p:nvPr>
            <p:ph idx="1"/>
          </p:nvPr>
        </p:nvSpPr>
        <p:spPr>
          <a:xfrm>
            <a:off x="399163" y="1530783"/>
            <a:ext cx="5255049" cy="3429000"/>
          </a:xfrm>
        </p:spPr>
        <p:txBody>
          <a:bodyPr/>
          <a:lstStyle/>
          <a:p>
            <a:r>
              <a:rPr lang="en-US" sz="2000" dirty="0"/>
              <a:t>Homework 1 Financial Accounting</a:t>
            </a:r>
          </a:p>
          <a:p>
            <a:r>
              <a:rPr lang="en-US" sz="2000" dirty="0"/>
              <a:t>Homework 2 Managerial Accounting</a:t>
            </a:r>
          </a:p>
          <a:p>
            <a:r>
              <a:rPr lang="en-US" sz="2000" dirty="0"/>
              <a:t>Homework 3 Financial Analytical Techniques</a:t>
            </a:r>
          </a:p>
          <a:p>
            <a:r>
              <a:rPr lang="en-US" sz="2000" dirty="0"/>
              <a:t>Mid-Term Exam</a:t>
            </a:r>
          </a:p>
          <a:p>
            <a:r>
              <a:rPr lang="en-US" sz="2000" dirty="0"/>
              <a:t>Homework 4 Entrepreneurial Finance</a:t>
            </a:r>
          </a:p>
          <a:p>
            <a:r>
              <a:rPr lang="en-US" sz="2000" dirty="0"/>
              <a:t>Final Exam</a:t>
            </a:r>
          </a:p>
        </p:txBody>
      </p:sp>
      <p:sp>
        <p:nvSpPr>
          <p:cNvPr id="4" name="Title 1"/>
          <p:cNvSpPr txBox="1">
            <a:spLocks/>
          </p:cNvSpPr>
          <p:nvPr/>
        </p:nvSpPr>
        <p:spPr bwMode="auto">
          <a:xfrm>
            <a:off x="426964" y="728738"/>
            <a:ext cx="7555453" cy="50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a:solidFill>
                  <a:schemeClr val="tx2"/>
                </a:solidFill>
                <a:latin typeface="Calibri"/>
                <a:ea typeface="MS PGothic" pitchFamily="34" charset="-128"/>
                <a:cs typeface="Calibri"/>
              </a:defRPr>
            </a:lvl1pPr>
            <a:lvl2pPr algn="ctr" rtl="0" eaLnBrk="0" fontAlgn="base" hangingPunct="0">
              <a:spcBef>
                <a:spcPct val="0"/>
              </a:spcBef>
              <a:spcAft>
                <a:spcPct val="0"/>
              </a:spcAft>
              <a:defRPr sz="2800">
                <a:solidFill>
                  <a:schemeClr val="tx2"/>
                </a:solidFill>
                <a:latin typeface="Times New Roman" pitchFamily="-108" charset="0"/>
                <a:ea typeface="MS PGothic" pitchFamily="34" charset="-128"/>
                <a:cs typeface="MS PGothic" charset="0"/>
              </a:defRPr>
            </a:lvl2pPr>
            <a:lvl3pPr algn="ctr" rtl="0" eaLnBrk="0" fontAlgn="base" hangingPunct="0">
              <a:spcBef>
                <a:spcPct val="0"/>
              </a:spcBef>
              <a:spcAft>
                <a:spcPct val="0"/>
              </a:spcAft>
              <a:defRPr sz="2800">
                <a:solidFill>
                  <a:schemeClr val="tx2"/>
                </a:solidFill>
                <a:latin typeface="Times New Roman" pitchFamily="-108" charset="0"/>
                <a:ea typeface="MS PGothic" pitchFamily="34" charset="-128"/>
                <a:cs typeface="MS PGothic" charset="0"/>
              </a:defRPr>
            </a:lvl3pPr>
            <a:lvl4pPr algn="ctr" rtl="0" eaLnBrk="0" fontAlgn="base" hangingPunct="0">
              <a:spcBef>
                <a:spcPct val="0"/>
              </a:spcBef>
              <a:spcAft>
                <a:spcPct val="0"/>
              </a:spcAft>
              <a:defRPr sz="2800">
                <a:solidFill>
                  <a:schemeClr val="tx2"/>
                </a:solidFill>
                <a:latin typeface="Times New Roman" pitchFamily="-108" charset="0"/>
                <a:ea typeface="MS PGothic" pitchFamily="34" charset="-128"/>
                <a:cs typeface="MS PGothic" charset="0"/>
              </a:defRPr>
            </a:lvl4pPr>
            <a:lvl5pPr algn="ctr" rtl="0" eaLnBrk="0" fontAlgn="base" hangingPunct="0">
              <a:spcBef>
                <a:spcPct val="0"/>
              </a:spcBef>
              <a:spcAft>
                <a:spcPct val="0"/>
              </a:spcAft>
              <a:defRPr sz="2800">
                <a:solidFill>
                  <a:schemeClr val="tx2"/>
                </a:solidFill>
                <a:latin typeface="Times New Roman" pitchFamily="-108" charset="0"/>
                <a:ea typeface="MS PGothic" pitchFamily="34" charset="-128"/>
                <a:cs typeface="MS PGothic" charset="0"/>
              </a:defRPr>
            </a:lvl5pPr>
            <a:lvl6pPr marL="457200" algn="ctr" rtl="0" fontAlgn="base">
              <a:spcBef>
                <a:spcPct val="0"/>
              </a:spcBef>
              <a:spcAft>
                <a:spcPct val="0"/>
              </a:spcAft>
              <a:defRPr sz="2800">
                <a:solidFill>
                  <a:schemeClr val="tx2"/>
                </a:solidFill>
                <a:latin typeface="Times New Roman" pitchFamily="-108" charset="0"/>
              </a:defRPr>
            </a:lvl6pPr>
            <a:lvl7pPr marL="914400" algn="ctr" rtl="0" fontAlgn="base">
              <a:spcBef>
                <a:spcPct val="0"/>
              </a:spcBef>
              <a:spcAft>
                <a:spcPct val="0"/>
              </a:spcAft>
              <a:defRPr sz="2800">
                <a:solidFill>
                  <a:schemeClr val="tx2"/>
                </a:solidFill>
                <a:latin typeface="Times New Roman" pitchFamily="-108" charset="0"/>
              </a:defRPr>
            </a:lvl7pPr>
            <a:lvl8pPr marL="1371600" algn="ctr" rtl="0" fontAlgn="base">
              <a:spcBef>
                <a:spcPct val="0"/>
              </a:spcBef>
              <a:spcAft>
                <a:spcPct val="0"/>
              </a:spcAft>
              <a:defRPr sz="2800">
                <a:solidFill>
                  <a:schemeClr val="tx2"/>
                </a:solidFill>
                <a:latin typeface="Times New Roman" pitchFamily="-108" charset="0"/>
              </a:defRPr>
            </a:lvl8pPr>
            <a:lvl9pPr marL="1828800" algn="ctr" rtl="0" fontAlgn="base">
              <a:spcBef>
                <a:spcPct val="0"/>
              </a:spcBef>
              <a:spcAft>
                <a:spcPct val="0"/>
              </a:spcAft>
              <a:defRPr sz="2800">
                <a:solidFill>
                  <a:schemeClr val="tx2"/>
                </a:solidFill>
                <a:latin typeface="Times New Roman" pitchFamily="-108" charset="0"/>
              </a:defRPr>
            </a:lvl9pPr>
          </a:lstStyle>
          <a:p>
            <a:r>
              <a:rPr lang="en-US" sz="2400" dirty="0"/>
              <a:t>MGT8803 Business Fundamentals for Analytics</a:t>
            </a:r>
            <a:br>
              <a:rPr lang="en-US" sz="2400" dirty="0"/>
            </a:br>
            <a:r>
              <a:rPr lang="en-US" sz="2400" dirty="0"/>
              <a:t>Course Overview</a:t>
            </a:r>
            <a:br>
              <a:rPr lang="en-US" sz="2400" dirty="0"/>
            </a:br>
            <a:r>
              <a:rPr lang="en-US" sz="2400" dirty="0"/>
              <a:t>Key Dates</a:t>
            </a:r>
            <a:br>
              <a:rPr lang="en-US" sz="2400" dirty="0"/>
            </a:br>
            <a:br>
              <a:rPr lang="en-US" sz="2400" dirty="0"/>
            </a:br>
            <a:endParaRPr lang="en-US" sz="2400" dirty="0"/>
          </a:p>
        </p:txBody>
      </p:sp>
      <p:sp>
        <p:nvSpPr>
          <p:cNvPr id="7" name="Content Placeholder 2"/>
          <p:cNvSpPr txBox="1">
            <a:spLocks/>
          </p:cNvSpPr>
          <p:nvPr/>
        </p:nvSpPr>
        <p:spPr bwMode="auto">
          <a:xfrm>
            <a:off x="5774460" y="1530783"/>
            <a:ext cx="3369540" cy="3429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alibri"/>
                <a:ea typeface="MS PGothic" pitchFamily="34" charset="-128"/>
                <a:cs typeface="Calibri"/>
              </a:defRPr>
            </a:lvl1pPr>
            <a:lvl2pPr marL="742950" indent="-285750" algn="l" rtl="0" eaLnBrk="0" fontAlgn="base" hangingPunct="0">
              <a:spcBef>
                <a:spcPct val="20000"/>
              </a:spcBef>
              <a:spcAft>
                <a:spcPct val="0"/>
              </a:spcAft>
              <a:buSzPct val="50000"/>
              <a:buChar char="•"/>
              <a:defRPr sz="2400">
                <a:solidFill>
                  <a:schemeClr val="tx1"/>
                </a:solidFill>
                <a:latin typeface="Calibri"/>
                <a:ea typeface="MS PGothic" pitchFamily="34" charset="-128"/>
                <a:cs typeface="Calibri"/>
              </a:defRPr>
            </a:lvl2pPr>
            <a:lvl3pPr marL="914400" indent="0" algn="l" rtl="0" eaLnBrk="0" fontAlgn="base" hangingPunct="0">
              <a:spcBef>
                <a:spcPct val="20000"/>
              </a:spcBef>
              <a:spcAft>
                <a:spcPct val="0"/>
              </a:spcAft>
              <a:buSzPct val="50000"/>
              <a:buNone/>
              <a:defRPr sz="1600">
                <a:solidFill>
                  <a:schemeClr val="tx1"/>
                </a:solidFill>
                <a:latin typeface="Calibri"/>
                <a:ea typeface="MS PGothic" pitchFamily="34" charset="-128"/>
                <a:cs typeface="Calibri"/>
              </a:defRPr>
            </a:lvl3pPr>
            <a:lvl4pPr marL="1371600" indent="0" algn="l" rtl="0" eaLnBrk="0" fontAlgn="base" hangingPunct="0">
              <a:spcBef>
                <a:spcPct val="20000"/>
              </a:spcBef>
              <a:spcAft>
                <a:spcPct val="0"/>
              </a:spcAft>
              <a:buSzPct val="50000"/>
              <a:buNone/>
              <a:defRPr sz="1600">
                <a:solidFill>
                  <a:schemeClr val="tx1"/>
                </a:solidFill>
                <a:latin typeface="Calibri"/>
                <a:ea typeface="MS PGothic" pitchFamily="34" charset="-128"/>
                <a:cs typeface="Calibri"/>
              </a:defRPr>
            </a:lvl4pPr>
            <a:lvl5pPr marL="1828800" indent="0" algn="l" rtl="0" eaLnBrk="0" fontAlgn="base" hangingPunct="0">
              <a:spcBef>
                <a:spcPct val="20000"/>
              </a:spcBef>
              <a:spcAft>
                <a:spcPct val="0"/>
              </a:spcAft>
              <a:buSzPct val="50000"/>
              <a:buNone/>
              <a:defRPr sz="1600">
                <a:solidFill>
                  <a:schemeClr val="tx1"/>
                </a:solidFill>
                <a:latin typeface="Calibri"/>
                <a:ea typeface="MS PGothic" pitchFamily="34" charset="-128"/>
                <a:cs typeface="Calibri"/>
              </a:defRPr>
            </a:lvl5pPr>
            <a:lvl6pPr marL="2514600" indent="-228600" algn="l" rtl="0" fontAlgn="base">
              <a:spcBef>
                <a:spcPct val="20000"/>
              </a:spcBef>
              <a:spcAft>
                <a:spcPct val="0"/>
              </a:spcAft>
              <a:buSzPct val="50000"/>
              <a:buChar char="–"/>
              <a:defRPr sz="1600">
                <a:solidFill>
                  <a:schemeClr val="tx1"/>
                </a:solidFill>
                <a:latin typeface="+mn-lt"/>
                <a:ea typeface="ＭＳ Ｐゴシック" pitchFamily="-108" charset="-128"/>
              </a:defRPr>
            </a:lvl6pPr>
            <a:lvl7pPr marL="2971800" indent="-228600" algn="l" rtl="0" fontAlgn="base">
              <a:spcBef>
                <a:spcPct val="20000"/>
              </a:spcBef>
              <a:spcAft>
                <a:spcPct val="0"/>
              </a:spcAft>
              <a:buSzPct val="50000"/>
              <a:buChar char="–"/>
              <a:defRPr sz="1600">
                <a:solidFill>
                  <a:schemeClr val="tx1"/>
                </a:solidFill>
                <a:latin typeface="+mn-lt"/>
                <a:ea typeface="ＭＳ Ｐゴシック" pitchFamily="-108" charset="-128"/>
              </a:defRPr>
            </a:lvl7pPr>
            <a:lvl8pPr marL="3429000" indent="-228600" algn="l" rtl="0" fontAlgn="base">
              <a:spcBef>
                <a:spcPct val="20000"/>
              </a:spcBef>
              <a:spcAft>
                <a:spcPct val="0"/>
              </a:spcAft>
              <a:buSzPct val="50000"/>
              <a:buChar char="–"/>
              <a:defRPr sz="1600">
                <a:solidFill>
                  <a:schemeClr val="tx1"/>
                </a:solidFill>
                <a:latin typeface="+mn-lt"/>
                <a:ea typeface="ＭＳ Ｐゴシック" pitchFamily="-108" charset="-128"/>
              </a:defRPr>
            </a:lvl8pPr>
            <a:lvl9pPr marL="3886200" indent="-228600" algn="l" rtl="0" fontAlgn="base">
              <a:spcBef>
                <a:spcPct val="20000"/>
              </a:spcBef>
              <a:spcAft>
                <a:spcPct val="0"/>
              </a:spcAft>
              <a:buSzPct val="50000"/>
              <a:buChar char="–"/>
              <a:defRPr sz="1600">
                <a:solidFill>
                  <a:schemeClr val="tx1"/>
                </a:solidFill>
                <a:latin typeface="+mn-lt"/>
                <a:ea typeface="ＭＳ Ｐゴシック" pitchFamily="-108" charset="-128"/>
              </a:defRPr>
            </a:lvl9pPr>
          </a:lstStyle>
          <a:p>
            <a:pPr marL="0" indent="0">
              <a:buNone/>
            </a:pPr>
            <a:r>
              <a:rPr lang="en-US" sz="2000" dirty="0"/>
              <a:t>May 29</a:t>
            </a:r>
          </a:p>
          <a:p>
            <a:pPr marL="0" indent="0">
              <a:buNone/>
            </a:pPr>
            <a:r>
              <a:rPr lang="en-US" sz="2000" dirty="0"/>
              <a:t>June 12 </a:t>
            </a:r>
          </a:p>
          <a:p>
            <a:pPr marL="0" indent="0">
              <a:buNone/>
            </a:pPr>
            <a:r>
              <a:rPr lang="en-US" sz="2000" dirty="0"/>
              <a:t>June 24</a:t>
            </a:r>
          </a:p>
          <a:p>
            <a:pPr marL="0" indent="0">
              <a:buNone/>
            </a:pPr>
            <a:r>
              <a:rPr lang="en-US" sz="2000" dirty="0"/>
              <a:t>June 25 – June 30</a:t>
            </a:r>
          </a:p>
          <a:p>
            <a:pPr marL="0" indent="0">
              <a:buNone/>
            </a:pPr>
            <a:r>
              <a:rPr lang="en-US" sz="2000" dirty="0"/>
              <a:t>July 10</a:t>
            </a:r>
          </a:p>
          <a:p>
            <a:pPr marL="0" indent="0">
              <a:buNone/>
            </a:pPr>
            <a:r>
              <a:rPr lang="en-US" sz="2000" dirty="0"/>
              <a:t>July 26 – August 1</a:t>
            </a:r>
          </a:p>
        </p:txBody>
      </p:sp>
      <p:sp>
        <p:nvSpPr>
          <p:cNvPr id="2" name="TextBox 1">
            <a:extLst>
              <a:ext uri="{FF2B5EF4-FFF2-40B4-BE49-F238E27FC236}">
                <a16:creationId xmlns:a16="http://schemas.microsoft.com/office/drawing/2014/main" id="{2539A75C-43CC-4A40-90B7-AD15CEEB70B5}"/>
              </a:ext>
            </a:extLst>
          </p:cNvPr>
          <p:cNvSpPr txBox="1"/>
          <p:nvPr/>
        </p:nvSpPr>
        <p:spPr>
          <a:xfrm>
            <a:off x="84338" y="4121121"/>
            <a:ext cx="9059662" cy="1384995"/>
          </a:xfrm>
          <a:prstGeom prst="rect">
            <a:avLst/>
          </a:prstGeom>
          <a:noFill/>
        </p:spPr>
        <p:txBody>
          <a:bodyPr wrap="square" rtlCol="0">
            <a:spAutoFit/>
          </a:bodyPr>
          <a:lstStyle/>
          <a:p>
            <a:r>
              <a:rPr lang="en-US" sz="1400" dirty="0"/>
              <a:t>Exams are closed book, no formula or cheat sheets. Students will be allowed to use Excel and/or the calculator of their choice (all formulas must be cleared from memory before using on exam)</a:t>
            </a:r>
          </a:p>
          <a:p>
            <a:endParaRPr lang="en-US" sz="1400" dirty="0"/>
          </a:p>
          <a:p>
            <a:r>
              <a:rPr lang="en-US" sz="1400" dirty="0"/>
              <a:t>Homework assignments are open book and students are allowed to collaborate with each other. However the students ultimate work must be original and students are not allowed to discuss or post specific answers to the course forums. Student may ask instructors specific homework related questions in the forums but the post need to be marked as private.  </a:t>
            </a:r>
          </a:p>
        </p:txBody>
      </p:sp>
    </p:spTree>
    <p:extLst>
      <p:ext uri="{BB962C8B-B14F-4D97-AF65-F5344CB8AC3E}">
        <p14:creationId xmlns:p14="http://schemas.microsoft.com/office/powerpoint/2010/main" val="1378139058"/>
      </p:ext>
    </p:extLst>
  </p:cSld>
  <p:clrMapOvr>
    <a:masterClrMapping/>
  </p:clrMapOvr>
  <p:transition>
    <p:check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0" y="1300238"/>
            <a:ext cx="9144000" cy="4414761"/>
          </a:xfrm>
          <a:prstGeom prst="rect">
            <a:avLst/>
          </a:prstGeom>
          <a:solidFill>
            <a:srgbClr val="FEB81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08" charset="0"/>
            </a:endParaRPr>
          </a:p>
        </p:txBody>
      </p:sp>
      <p:sp>
        <p:nvSpPr>
          <p:cNvPr id="3" name="Content Placeholder 2"/>
          <p:cNvSpPr>
            <a:spLocks noGrp="1"/>
          </p:cNvSpPr>
          <p:nvPr>
            <p:ph idx="1"/>
          </p:nvPr>
        </p:nvSpPr>
        <p:spPr>
          <a:xfrm>
            <a:off x="510029" y="1358699"/>
            <a:ext cx="7905776" cy="3429000"/>
          </a:xfrm>
        </p:spPr>
        <p:txBody>
          <a:bodyPr/>
          <a:lstStyle/>
          <a:p>
            <a:r>
              <a:rPr lang="en-US" sz="1800" dirty="0"/>
              <a:t>All weekly videoconference calls will be on Thursday evenings at 7 pm eastern daylight time except 2 calls as noted in the Meeting Schedule at the Canvas website.   See Canvas for schedule and links.</a:t>
            </a:r>
          </a:p>
          <a:p>
            <a:r>
              <a:rPr lang="en-US" sz="1800" b="1" dirty="0"/>
              <a:t>Videoconference calls are an integral part of the course</a:t>
            </a:r>
            <a:r>
              <a:rPr lang="en-US" sz="1800" dirty="0"/>
              <a:t>. If  you cannot attend due to a schedule conflict, you should review the recording of the conference call after it’s is posted to the class website in Canvas. You will be </a:t>
            </a:r>
            <a:r>
              <a:rPr lang="en-US" sz="1800" b="1" dirty="0"/>
              <a:t>tested</a:t>
            </a:r>
            <a:r>
              <a:rPr lang="en-US" sz="1800" dirty="0"/>
              <a:t> on content discussed in the videocalls </a:t>
            </a:r>
          </a:p>
          <a:p>
            <a:r>
              <a:rPr lang="en-US" sz="1800" dirty="0"/>
              <a:t>Due to the potential volume of forum entries, forum posts that ask about topics or questions PREVIOUSLY answered in the videoconference calls will be referred back to the video call where the topic/question was addressed. </a:t>
            </a:r>
          </a:p>
          <a:p>
            <a:r>
              <a:rPr lang="en-US" sz="1800" dirty="0"/>
              <a:t>Any questions regarding the graded homework or exams posted to the forum need to be </a:t>
            </a:r>
            <a:r>
              <a:rPr lang="en-US" sz="1800" b="1" dirty="0"/>
              <a:t>private</a:t>
            </a:r>
            <a:r>
              <a:rPr lang="en-US" sz="1800" dirty="0"/>
              <a:t>.</a:t>
            </a:r>
          </a:p>
          <a:p>
            <a:r>
              <a:rPr lang="en-US" sz="1800" dirty="0"/>
              <a:t>You are not allowed to screen print or copy homework or exam questions or post homework or exam questions to any course related forum (includes slack) </a:t>
            </a:r>
          </a:p>
        </p:txBody>
      </p:sp>
      <p:sp>
        <p:nvSpPr>
          <p:cNvPr id="4" name="Title 1"/>
          <p:cNvSpPr txBox="1">
            <a:spLocks/>
          </p:cNvSpPr>
          <p:nvPr/>
        </p:nvSpPr>
        <p:spPr bwMode="auto">
          <a:xfrm>
            <a:off x="590026" y="414499"/>
            <a:ext cx="7125706" cy="50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a:solidFill>
                  <a:schemeClr val="tx2"/>
                </a:solidFill>
                <a:latin typeface="Calibri"/>
                <a:ea typeface="MS PGothic" pitchFamily="34" charset="-128"/>
                <a:cs typeface="Calibri"/>
              </a:defRPr>
            </a:lvl1pPr>
            <a:lvl2pPr algn="ctr" rtl="0" eaLnBrk="0" fontAlgn="base" hangingPunct="0">
              <a:spcBef>
                <a:spcPct val="0"/>
              </a:spcBef>
              <a:spcAft>
                <a:spcPct val="0"/>
              </a:spcAft>
              <a:defRPr sz="2800">
                <a:solidFill>
                  <a:schemeClr val="tx2"/>
                </a:solidFill>
                <a:latin typeface="Times New Roman" pitchFamily="-108" charset="0"/>
                <a:ea typeface="MS PGothic" pitchFamily="34" charset="-128"/>
                <a:cs typeface="MS PGothic" charset="0"/>
              </a:defRPr>
            </a:lvl2pPr>
            <a:lvl3pPr algn="ctr" rtl="0" eaLnBrk="0" fontAlgn="base" hangingPunct="0">
              <a:spcBef>
                <a:spcPct val="0"/>
              </a:spcBef>
              <a:spcAft>
                <a:spcPct val="0"/>
              </a:spcAft>
              <a:defRPr sz="2800">
                <a:solidFill>
                  <a:schemeClr val="tx2"/>
                </a:solidFill>
                <a:latin typeface="Times New Roman" pitchFamily="-108" charset="0"/>
                <a:ea typeface="MS PGothic" pitchFamily="34" charset="-128"/>
                <a:cs typeface="MS PGothic" charset="0"/>
              </a:defRPr>
            </a:lvl3pPr>
            <a:lvl4pPr algn="ctr" rtl="0" eaLnBrk="0" fontAlgn="base" hangingPunct="0">
              <a:spcBef>
                <a:spcPct val="0"/>
              </a:spcBef>
              <a:spcAft>
                <a:spcPct val="0"/>
              </a:spcAft>
              <a:defRPr sz="2800">
                <a:solidFill>
                  <a:schemeClr val="tx2"/>
                </a:solidFill>
                <a:latin typeface="Times New Roman" pitchFamily="-108" charset="0"/>
                <a:ea typeface="MS PGothic" pitchFamily="34" charset="-128"/>
                <a:cs typeface="MS PGothic" charset="0"/>
              </a:defRPr>
            </a:lvl4pPr>
            <a:lvl5pPr algn="ctr" rtl="0" eaLnBrk="0" fontAlgn="base" hangingPunct="0">
              <a:spcBef>
                <a:spcPct val="0"/>
              </a:spcBef>
              <a:spcAft>
                <a:spcPct val="0"/>
              </a:spcAft>
              <a:defRPr sz="2800">
                <a:solidFill>
                  <a:schemeClr val="tx2"/>
                </a:solidFill>
                <a:latin typeface="Times New Roman" pitchFamily="-108" charset="0"/>
                <a:ea typeface="MS PGothic" pitchFamily="34" charset="-128"/>
                <a:cs typeface="MS PGothic" charset="0"/>
              </a:defRPr>
            </a:lvl5pPr>
            <a:lvl6pPr marL="457200" algn="ctr" rtl="0" fontAlgn="base">
              <a:spcBef>
                <a:spcPct val="0"/>
              </a:spcBef>
              <a:spcAft>
                <a:spcPct val="0"/>
              </a:spcAft>
              <a:defRPr sz="2800">
                <a:solidFill>
                  <a:schemeClr val="tx2"/>
                </a:solidFill>
                <a:latin typeface="Times New Roman" pitchFamily="-108" charset="0"/>
              </a:defRPr>
            </a:lvl6pPr>
            <a:lvl7pPr marL="914400" algn="ctr" rtl="0" fontAlgn="base">
              <a:spcBef>
                <a:spcPct val="0"/>
              </a:spcBef>
              <a:spcAft>
                <a:spcPct val="0"/>
              </a:spcAft>
              <a:defRPr sz="2800">
                <a:solidFill>
                  <a:schemeClr val="tx2"/>
                </a:solidFill>
                <a:latin typeface="Times New Roman" pitchFamily="-108" charset="0"/>
              </a:defRPr>
            </a:lvl7pPr>
            <a:lvl8pPr marL="1371600" algn="ctr" rtl="0" fontAlgn="base">
              <a:spcBef>
                <a:spcPct val="0"/>
              </a:spcBef>
              <a:spcAft>
                <a:spcPct val="0"/>
              </a:spcAft>
              <a:defRPr sz="2800">
                <a:solidFill>
                  <a:schemeClr val="tx2"/>
                </a:solidFill>
                <a:latin typeface="Times New Roman" pitchFamily="-108" charset="0"/>
              </a:defRPr>
            </a:lvl8pPr>
            <a:lvl9pPr marL="1828800" algn="ctr" rtl="0" fontAlgn="base">
              <a:spcBef>
                <a:spcPct val="0"/>
              </a:spcBef>
              <a:spcAft>
                <a:spcPct val="0"/>
              </a:spcAft>
              <a:defRPr sz="2800">
                <a:solidFill>
                  <a:schemeClr val="tx2"/>
                </a:solidFill>
                <a:latin typeface="Times New Roman" pitchFamily="-108" charset="0"/>
              </a:defRPr>
            </a:lvl9pPr>
          </a:lstStyle>
          <a:p>
            <a:r>
              <a:rPr lang="en-US" sz="2400" dirty="0"/>
              <a:t>MGT8803 Business Fundamentals for Analytics</a:t>
            </a:r>
            <a:br>
              <a:rPr lang="en-US" sz="2400" dirty="0"/>
            </a:br>
            <a:r>
              <a:rPr lang="en-US" sz="2400" dirty="0"/>
              <a:t>Course Overview</a:t>
            </a:r>
            <a:br>
              <a:rPr lang="en-US" sz="2400" dirty="0"/>
            </a:br>
            <a:r>
              <a:rPr lang="en-US" sz="2400" dirty="0"/>
              <a:t>Other </a:t>
            </a:r>
          </a:p>
        </p:txBody>
      </p:sp>
    </p:spTree>
    <p:extLst>
      <p:ext uri="{BB962C8B-B14F-4D97-AF65-F5344CB8AC3E}">
        <p14:creationId xmlns:p14="http://schemas.microsoft.com/office/powerpoint/2010/main" val="1041762798"/>
      </p:ext>
    </p:extLst>
  </p:cSld>
  <p:clrMapOvr>
    <a:masterClrMapping/>
  </p:clrMapOvr>
  <p:transition>
    <p:checker/>
  </p:transition>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a:ln>
              <a:noFill/>
            </a:ln>
            <a:solidFill>
              <a:schemeClr val="tx1"/>
            </a:solidFill>
            <a:effectLst/>
            <a:latin typeface="Times New Roman" pitchFamily="-10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a:ln>
              <a:noFill/>
            </a:ln>
            <a:solidFill>
              <a:schemeClr val="tx1"/>
            </a:solidFill>
            <a:effectLst/>
            <a:latin typeface="Times New Roman" pitchFamily="-10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8529</TotalTime>
  <Words>752</Words>
  <Application>Microsoft Macintosh PowerPoint</Application>
  <PresentationFormat>On-screen Show (16:10)</PresentationFormat>
  <Paragraphs>91</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ＭＳ Ｐゴシック</vt:lpstr>
      <vt:lpstr>ＭＳ Ｐゴシック</vt:lpstr>
      <vt:lpstr>Calibri</vt:lpstr>
      <vt:lpstr>Times New Roman</vt:lpstr>
      <vt:lpstr>Default Design</vt:lpstr>
      <vt:lpstr>PowerPoint Presentation</vt:lpstr>
      <vt:lpstr>MGT8803 Business Fundamentals for Analytics Course Overview Objectives</vt:lpstr>
      <vt:lpstr>PowerPoint Presentation</vt:lpstr>
      <vt:lpstr>PowerPoint Presentation</vt:lpstr>
      <vt:lpstr>MGT8803 Business Fundamentals for Analytics Course Overview Educational Platforms</vt:lpstr>
      <vt:lpstr>MGT8803 Business Fundamentals for Analytics Course Overview Highlights  </vt:lpstr>
      <vt:lpstr>PowerPoint Presentation</vt:lpstr>
      <vt:lpstr>PowerPoint Presentation</vt:lpstr>
      <vt:lpstr>PowerPoint Presentation</vt:lpstr>
      <vt:lpstr>PowerPoint Presentation</vt:lpstr>
      <vt:lpstr>MGT8803 Business Fundamentals for Analytics Course Overview This Week  </vt:lpstr>
    </vt:vector>
  </TitlesOfParts>
  <Company>Georgia Institute of Technology</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dc:title>
  <dc:creator>DuPree College of Management</dc:creator>
  <cp:lastModifiedBy>Alan Flury</cp:lastModifiedBy>
  <cp:revision>543</cp:revision>
  <cp:lastPrinted>2015-09-17T18:12:22Z</cp:lastPrinted>
  <dcterms:created xsi:type="dcterms:W3CDTF">2011-01-27T20:51:54Z</dcterms:created>
  <dcterms:modified xsi:type="dcterms:W3CDTF">2019-05-13T21:36:06Z</dcterms:modified>
</cp:coreProperties>
</file>