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478" r:id="rId2"/>
    <p:sldId id="464" r:id="rId3"/>
    <p:sldId id="477" r:id="rId4"/>
    <p:sldId id="473" r:id="rId5"/>
    <p:sldId id="487" r:id="rId6"/>
    <p:sldId id="486" r:id="rId7"/>
    <p:sldId id="482" r:id="rId8"/>
    <p:sldId id="471" r:id="rId9"/>
    <p:sldId id="484" r:id="rId10"/>
    <p:sldId id="488" r:id="rId11"/>
    <p:sldId id="383" r:id="rId12"/>
    <p:sldId id="476" r:id="rId13"/>
    <p:sldId id="457" r:id="rId14"/>
    <p:sldId id="444" r:id="rId15"/>
    <p:sldId id="485" r:id="rId16"/>
  </p:sldIdLst>
  <p:sldSz cx="9144000" cy="5715000" type="screen16x10"/>
  <p:notesSz cx="6858000" cy="9144000"/>
  <p:defaultTextStyle>
    <a:defPPr>
      <a:defRPr lang="en-US"/>
    </a:defPPr>
    <a:lvl1pPr algn="l" rtl="0" fontAlgn="base">
      <a:spcBef>
        <a:spcPct val="0"/>
      </a:spcBef>
      <a:spcAft>
        <a:spcPct val="0"/>
      </a:spcAft>
      <a:defRPr sz="2000" kern="1200">
        <a:solidFill>
          <a:schemeClr val="tx1"/>
        </a:solidFill>
        <a:latin typeface="Times New Roman" charset="0"/>
        <a:ea typeface="MS PGothic" charset="0"/>
        <a:cs typeface="MS PGothic" charset="0"/>
      </a:defRPr>
    </a:lvl1pPr>
    <a:lvl2pPr marL="457200" algn="l" rtl="0" fontAlgn="base">
      <a:spcBef>
        <a:spcPct val="0"/>
      </a:spcBef>
      <a:spcAft>
        <a:spcPct val="0"/>
      </a:spcAft>
      <a:defRPr sz="2000" kern="1200">
        <a:solidFill>
          <a:schemeClr val="tx1"/>
        </a:solidFill>
        <a:latin typeface="Times New Roman" charset="0"/>
        <a:ea typeface="MS PGothic" charset="0"/>
        <a:cs typeface="MS PGothic" charset="0"/>
      </a:defRPr>
    </a:lvl2pPr>
    <a:lvl3pPr marL="914400" algn="l" rtl="0" fontAlgn="base">
      <a:spcBef>
        <a:spcPct val="0"/>
      </a:spcBef>
      <a:spcAft>
        <a:spcPct val="0"/>
      </a:spcAft>
      <a:defRPr sz="2000" kern="1200">
        <a:solidFill>
          <a:schemeClr val="tx1"/>
        </a:solidFill>
        <a:latin typeface="Times New Roman" charset="0"/>
        <a:ea typeface="MS PGothic" charset="0"/>
        <a:cs typeface="MS PGothic" charset="0"/>
      </a:defRPr>
    </a:lvl3pPr>
    <a:lvl4pPr marL="1371600" algn="l" rtl="0" fontAlgn="base">
      <a:spcBef>
        <a:spcPct val="0"/>
      </a:spcBef>
      <a:spcAft>
        <a:spcPct val="0"/>
      </a:spcAft>
      <a:defRPr sz="2000" kern="1200">
        <a:solidFill>
          <a:schemeClr val="tx1"/>
        </a:solidFill>
        <a:latin typeface="Times New Roman" charset="0"/>
        <a:ea typeface="MS PGothic" charset="0"/>
        <a:cs typeface="MS PGothic" charset="0"/>
      </a:defRPr>
    </a:lvl4pPr>
    <a:lvl5pPr marL="1828800" algn="l" rtl="0" fontAlgn="base">
      <a:spcBef>
        <a:spcPct val="0"/>
      </a:spcBef>
      <a:spcAft>
        <a:spcPct val="0"/>
      </a:spcAft>
      <a:defRPr sz="2000" kern="1200">
        <a:solidFill>
          <a:schemeClr val="tx1"/>
        </a:solidFill>
        <a:latin typeface="Times New Roman" charset="0"/>
        <a:ea typeface="MS PGothic" charset="0"/>
        <a:cs typeface="MS PGothic" charset="0"/>
      </a:defRPr>
    </a:lvl5pPr>
    <a:lvl6pPr marL="2286000" algn="l" defTabSz="457200" rtl="0" eaLnBrk="1" latinLnBrk="0" hangingPunct="1">
      <a:defRPr sz="2000" kern="1200">
        <a:solidFill>
          <a:schemeClr val="tx1"/>
        </a:solidFill>
        <a:latin typeface="Times New Roman" charset="0"/>
        <a:ea typeface="MS PGothic" charset="0"/>
        <a:cs typeface="MS PGothic" charset="0"/>
      </a:defRPr>
    </a:lvl6pPr>
    <a:lvl7pPr marL="2743200" algn="l" defTabSz="457200" rtl="0" eaLnBrk="1" latinLnBrk="0" hangingPunct="1">
      <a:defRPr sz="2000" kern="1200">
        <a:solidFill>
          <a:schemeClr val="tx1"/>
        </a:solidFill>
        <a:latin typeface="Times New Roman" charset="0"/>
        <a:ea typeface="MS PGothic" charset="0"/>
        <a:cs typeface="MS PGothic" charset="0"/>
      </a:defRPr>
    </a:lvl7pPr>
    <a:lvl8pPr marL="3200400" algn="l" defTabSz="457200" rtl="0" eaLnBrk="1" latinLnBrk="0" hangingPunct="1">
      <a:defRPr sz="2000" kern="1200">
        <a:solidFill>
          <a:schemeClr val="tx1"/>
        </a:solidFill>
        <a:latin typeface="Times New Roman" charset="0"/>
        <a:ea typeface="MS PGothic" charset="0"/>
        <a:cs typeface="MS PGothic" charset="0"/>
      </a:defRPr>
    </a:lvl8pPr>
    <a:lvl9pPr marL="3657600" algn="l" defTabSz="457200" rtl="0" eaLnBrk="1" latinLnBrk="0" hangingPunct="1">
      <a:defRPr sz="2000" kern="1200">
        <a:solidFill>
          <a:schemeClr val="tx1"/>
        </a:solidFill>
        <a:latin typeface="Times New Roman" charset="0"/>
        <a:ea typeface="MS PGothic" charset="0"/>
        <a:cs typeface="MS PGothic" charset="0"/>
      </a:defRPr>
    </a:lvl9pPr>
  </p:defaultTextStyle>
  <p:extLst>
    <p:ext uri="{EFAFB233-063F-42B5-8137-9DF3F51BA10A}">
      <p15:sldGuideLst xmlns:p15="http://schemas.microsoft.com/office/powerpoint/2012/main">
        <p15:guide id="1" orient="horz" pos="3599">
          <p15:clr>
            <a:srgbClr val="A4A3A4"/>
          </p15:clr>
        </p15:guide>
        <p15:guide id="2" pos="1632">
          <p15:clr>
            <a:srgbClr val="A4A3A4"/>
          </p15:clr>
        </p15:guide>
        <p15:guide id="3" pos="5759">
          <p15:clr>
            <a:srgbClr val="A4A3A4"/>
          </p15:clr>
        </p15:guide>
        <p15:guide id="4" orient="horz" pos="3592">
          <p15:clr>
            <a:srgbClr val="A4A3A4"/>
          </p15:clr>
        </p15:guide>
        <p15:guide id="5" pos="4860">
          <p15:clr>
            <a:srgbClr val="A4A3A4"/>
          </p15:clr>
        </p15:guide>
        <p15:guide id="6" pos="44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clrMru>
    <a:srgbClr val="FEB811"/>
    <a:srgbClr val="336699"/>
    <a:srgbClr val="003366"/>
    <a:srgbClr val="9CB225"/>
    <a:srgbClr val="A6B325"/>
    <a:srgbClr val="A3CC2F"/>
    <a:srgbClr val="666633"/>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806"/>
    <p:restoredTop sz="91744" autoAdjust="0"/>
  </p:normalViewPr>
  <p:slideViewPr>
    <p:cSldViewPr snapToGrid="0" showGuides="1">
      <p:cViewPr varScale="1">
        <p:scale>
          <a:sx n="144" d="100"/>
          <a:sy n="144" d="100"/>
        </p:scale>
        <p:origin x="480" y="176"/>
      </p:cViewPr>
      <p:guideLst>
        <p:guide orient="horz" pos="3599"/>
        <p:guide pos="1632"/>
        <p:guide pos="5759"/>
        <p:guide orient="horz" pos="3592"/>
        <p:guide pos="4860"/>
        <p:guide pos="44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5" d="100"/>
        <a:sy n="135" d="100"/>
      </p:scale>
      <p:origin x="0" y="5328"/>
    </p:cViewPr>
  </p:sorterViewPr>
  <p:notesViewPr>
    <p:cSldViewPr showGuides="1">
      <p:cViewPr varScale="1">
        <p:scale>
          <a:sx n="99" d="100"/>
          <a:sy n="99" d="100"/>
        </p:scale>
        <p:origin x="-212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399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6B0B3D0-31DA-1940-A903-34810B961A29}" type="slidenum">
              <a:rPr lang="en-US"/>
              <a:pPr>
                <a:defRPr/>
              </a:pPr>
              <a:t>‹#›</a:t>
            </a:fld>
            <a:endParaRPr lang="en-US" dirty="0"/>
          </a:p>
        </p:txBody>
      </p:sp>
    </p:spTree>
    <p:extLst>
      <p:ext uri="{BB962C8B-B14F-4D97-AF65-F5344CB8AC3E}">
        <p14:creationId xmlns:p14="http://schemas.microsoft.com/office/powerpoint/2010/main" val="176445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565E416-626F-C548-851A-3A02D0E14BAE}" type="slidenum">
              <a:rPr lang="en-US"/>
              <a:pPr>
                <a:defRPr/>
              </a:pPr>
              <a:t>‹#›</a:t>
            </a:fld>
            <a:endParaRPr lang="en-US" dirty="0"/>
          </a:p>
        </p:txBody>
      </p:sp>
    </p:spTree>
    <p:extLst>
      <p:ext uri="{BB962C8B-B14F-4D97-AF65-F5344CB8AC3E}">
        <p14:creationId xmlns:p14="http://schemas.microsoft.com/office/powerpoint/2010/main" val="2872653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65E416-626F-C548-851A-3A02D0E14BAE}" type="slidenum">
              <a:rPr lang="en-US" smtClean="0"/>
              <a:pPr>
                <a:defRPr/>
              </a:pPr>
              <a:t>2</a:t>
            </a:fld>
            <a:endParaRPr lang="en-US" dirty="0"/>
          </a:p>
        </p:txBody>
      </p:sp>
    </p:spTree>
    <p:extLst>
      <p:ext uri="{BB962C8B-B14F-4D97-AF65-F5344CB8AC3E}">
        <p14:creationId xmlns:p14="http://schemas.microsoft.com/office/powerpoint/2010/main" val="9240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65E416-626F-C548-851A-3A02D0E14BAE}" type="slidenum">
              <a:rPr lang="en-US" smtClean="0"/>
              <a:pPr>
                <a:defRPr/>
              </a:pPr>
              <a:t>13</a:t>
            </a:fld>
            <a:endParaRPr lang="en-US" dirty="0"/>
          </a:p>
        </p:txBody>
      </p:sp>
    </p:spTree>
    <p:extLst>
      <p:ext uri="{BB962C8B-B14F-4D97-AF65-F5344CB8AC3E}">
        <p14:creationId xmlns:p14="http://schemas.microsoft.com/office/powerpoint/2010/main" val="404977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8"/>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52387709"/>
      </p:ext>
    </p:extLst>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1792288"/>
      </p:ext>
    </p:extLst>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27000"/>
            <a:ext cx="2076450" cy="4381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27000"/>
            <a:ext cx="6076950" cy="4381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3665057"/>
      </p:ext>
    </p:extLst>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175843"/>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00958221"/>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028681"/>
      </p:ext>
    </p:extLst>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794792"/>
      </p:ext>
    </p:extLst>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0660793"/>
      </p:ext>
    </p:extLst>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844481"/>
      </p:ext>
    </p:extLst>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27543"/>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0911447"/>
      </p:ext>
    </p:extLst>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3857063"/>
      </p:ext>
    </p:extLst>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0" y="0"/>
            <a:ext cx="9144000" cy="5715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27" name="Rectangle 2"/>
          <p:cNvSpPr>
            <a:spLocks noGrp="1" noChangeArrowheads="1"/>
          </p:cNvSpPr>
          <p:nvPr>
            <p:ph type="title"/>
          </p:nvPr>
        </p:nvSpPr>
        <p:spPr bwMode="auto">
          <a:xfrm>
            <a:off x="457200" y="63500"/>
            <a:ext cx="59436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762000" y="1651000"/>
            <a:ext cx="51054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pic>
        <p:nvPicPr>
          <p:cNvPr id="6" name="Picture 5" descr="MGT6754_PP_template_image.jpg"/>
          <p:cNvPicPr>
            <a:picLocks noChangeAspect="1"/>
          </p:cNvPicPr>
          <p:nvPr userDrawn="1"/>
        </p:nvPicPr>
        <p:blipFill rotWithShape="1">
          <a:blip r:embed="rId13">
            <a:extLst>
              <a:ext uri="{28A0092B-C50C-407E-A947-70E740481C1C}">
                <a14:useLocalDpi xmlns:a14="http://schemas.microsoft.com/office/drawing/2010/main" val="0"/>
              </a:ext>
            </a:extLst>
          </a:blip>
          <a:srcRect b="63081"/>
          <a:stretch/>
        </p:blipFill>
        <p:spPr>
          <a:xfrm>
            <a:off x="0" y="0"/>
            <a:ext cx="9144000" cy="18989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hecker/>
  </p:transition>
  <p:txStyles>
    <p:title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50" indent="-285750"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4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6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8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6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8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90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2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descr="title_design01_AlanFlu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a:solidFill>
            <a:srgbClr val="FFC000"/>
          </a:solidFill>
        </p:spPr>
      </p:pic>
      <p:sp>
        <p:nvSpPr>
          <p:cNvPr id="6" name="TextBox 5"/>
          <p:cNvSpPr txBox="1"/>
          <p:nvPr/>
        </p:nvSpPr>
        <p:spPr>
          <a:xfrm>
            <a:off x="538124" y="2133007"/>
            <a:ext cx="5037176" cy="369332"/>
          </a:xfrm>
          <a:prstGeom prst="rect">
            <a:avLst/>
          </a:prstGeom>
          <a:noFill/>
          <a:ln>
            <a:noFill/>
          </a:ln>
        </p:spPr>
        <p:txBody>
          <a:bodyPr wrap="square" rtlCol="0">
            <a:spAutoFit/>
          </a:bodyPr>
          <a:lstStyle/>
          <a:p>
            <a:pPr eaLnBrk="1" hangingPunct="1"/>
            <a:r>
              <a:rPr lang="en-US" sz="1800" b="1" dirty="0">
                <a:latin typeface="Calibri"/>
                <a:cs typeface="Calibri"/>
              </a:rPr>
              <a:t>May 23 Videoconference</a:t>
            </a:r>
          </a:p>
        </p:txBody>
      </p:sp>
      <p:grpSp>
        <p:nvGrpSpPr>
          <p:cNvPr id="8" name="Group 7">
            <a:extLst>
              <a:ext uri="{FF2B5EF4-FFF2-40B4-BE49-F238E27FC236}">
                <a16:creationId xmlns:a16="http://schemas.microsoft.com/office/drawing/2014/main" id="{120C5030-C902-DD43-BBD4-981DDFF9496F}"/>
              </a:ext>
            </a:extLst>
          </p:cNvPr>
          <p:cNvGrpSpPr/>
          <p:nvPr/>
        </p:nvGrpSpPr>
        <p:grpSpPr>
          <a:xfrm>
            <a:off x="0" y="3503487"/>
            <a:ext cx="4037744" cy="1433633"/>
            <a:chOff x="0" y="3503487"/>
            <a:chExt cx="4037744" cy="1433633"/>
          </a:xfrm>
        </p:grpSpPr>
        <p:sp>
          <p:nvSpPr>
            <p:cNvPr id="4" name="Rectangle 3">
              <a:extLst>
                <a:ext uri="{FF2B5EF4-FFF2-40B4-BE49-F238E27FC236}">
                  <a16:creationId xmlns:a16="http://schemas.microsoft.com/office/drawing/2014/main" id="{850BCA34-8E80-4B4A-AF87-816B22236764}"/>
                </a:ext>
              </a:extLst>
            </p:cNvPr>
            <p:cNvSpPr/>
            <p:nvPr/>
          </p:nvSpPr>
          <p:spPr bwMode="auto">
            <a:xfrm>
              <a:off x="0" y="3503487"/>
              <a:ext cx="4037744" cy="1433633"/>
            </a:xfrm>
            <a:prstGeom prst="rect">
              <a:avLst/>
            </a:prstGeom>
            <a:gradFill flip="none" rotWithShape="1">
              <a:gsLst>
                <a:gs pos="0">
                  <a:srgbClr val="FECB00">
                    <a:shade val="30000"/>
                    <a:satMod val="115000"/>
                  </a:srgbClr>
                </a:gs>
                <a:gs pos="50000">
                  <a:srgbClr val="FECB00">
                    <a:shade val="67500"/>
                    <a:satMod val="115000"/>
                  </a:srgbClr>
                </a:gs>
                <a:gs pos="100000">
                  <a:srgbClr val="FECB00">
                    <a:shade val="100000"/>
                    <a:satMod val="115000"/>
                  </a:srgbClr>
                </a:gs>
              </a:gsLst>
              <a:path path="circle">
                <a:fillToRect l="100000" b="100000"/>
              </a:path>
              <a:tileRect t="-100000" r="-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7" name="TextBox 6">
              <a:extLst>
                <a:ext uri="{FF2B5EF4-FFF2-40B4-BE49-F238E27FC236}">
                  <a16:creationId xmlns:a16="http://schemas.microsoft.com/office/drawing/2014/main" id="{E0D8D892-4C11-3940-B0AF-728C321703F1}"/>
                </a:ext>
              </a:extLst>
            </p:cNvPr>
            <p:cNvSpPr txBox="1"/>
            <p:nvPr/>
          </p:nvSpPr>
          <p:spPr>
            <a:xfrm>
              <a:off x="440470" y="3683337"/>
              <a:ext cx="3375062" cy="1015663"/>
            </a:xfrm>
            <a:prstGeom prst="rect">
              <a:avLst/>
            </a:prstGeom>
            <a:noFill/>
          </p:spPr>
          <p:txBody>
            <a:bodyPr wrap="square" rtlCol="0">
              <a:spAutoFit/>
            </a:bodyPr>
            <a:lstStyle/>
            <a:p>
              <a:r>
                <a:rPr lang="en-US" dirty="0"/>
                <a:t>Arnie Schneider</a:t>
              </a:r>
            </a:p>
            <a:p>
              <a:r>
                <a:rPr lang="en-US" dirty="0"/>
                <a:t>Alan Flury</a:t>
              </a:r>
            </a:p>
            <a:p>
              <a:r>
                <a:rPr lang="en-US" dirty="0"/>
                <a:t>Scheller College of Business</a:t>
              </a:r>
            </a:p>
          </p:txBody>
        </p:sp>
      </p:grpSp>
    </p:spTree>
    <p:extLst>
      <p:ext uri="{BB962C8B-B14F-4D97-AF65-F5344CB8AC3E}">
        <p14:creationId xmlns:p14="http://schemas.microsoft.com/office/powerpoint/2010/main" val="400757738"/>
      </p:ext>
    </p:extLst>
  </p:cSld>
  <p:clrMapOvr>
    <a:masterClrMapping/>
  </p:clrMapOvr>
  <p:transition>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A0D5F4E-90BF-DC4D-958A-D72EA20E9FE0}"/>
              </a:ext>
            </a:extLst>
          </p:cNvPr>
          <p:cNvSpPr txBox="1"/>
          <p:nvPr/>
        </p:nvSpPr>
        <p:spPr>
          <a:xfrm>
            <a:off x="7086709" y="5259808"/>
            <a:ext cx="699230" cy="276999"/>
          </a:xfrm>
          <a:prstGeom prst="rect">
            <a:avLst/>
          </a:prstGeom>
          <a:noFill/>
        </p:spPr>
        <p:txBody>
          <a:bodyPr wrap="none" rtlCol="0">
            <a:spAutoFit/>
          </a:bodyPr>
          <a:lstStyle/>
          <a:p>
            <a:r>
              <a:rPr lang="en-US" sz="1200" dirty="0"/>
              <a:t>*current</a:t>
            </a:r>
          </a:p>
        </p:txBody>
      </p:sp>
      <p:sp>
        <p:nvSpPr>
          <p:cNvPr id="2" name="Rectangle 1">
            <a:extLst>
              <a:ext uri="{FF2B5EF4-FFF2-40B4-BE49-F238E27FC236}">
                <a16:creationId xmlns:a16="http://schemas.microsoft.com/office/drawing/2014/main" id="{1F12AA23-3794-6440-A852-E16EF1A440AF}"/>
              </a:ext>
            </a:extLst>
          </p:cNvPr>
          <p:cNvSpPr/>
          <p:nvPr/>
        </p:nvSpPr>
        <p:spPr>
          <a:xfrm>
            <a:off x="1180732" y="1719120"/>
            <a:ext cx="7448364" cy="3754874"/>
          </a:xfrm>
          <a:prstGeom prst="rect">
            <a:avLst/>
          </a:prstGeom>
        </p:spPr>
        <p:txBody>
          <a:bodyPr wrap="square">
            <a:spAutoFit/>
          </a:bodyPr>
          <a:lstStyle/>
          <a:p>
            <a:r>
              <a:rPr lang="en-US" altLang="en-US" sz="1400" dirty="0"/>
              <a:t>Taxes Payable			Liability		BS*</a:t>
            </a:r>
          </a:p>
          <a:p>
            <a:r>
              <a:rPr lang="en-US" altLang="en-US" sz="1400" dirty="0"/>
              <a:t>Pre-Paid Expense			</a:t>
            </a:r>
            <a:r>
              <a:rPr lang="en-US" altLang="en-US" sz="1400" b="1" dirty="0"/>
              <a:t>Asset</a:t>
            </a:r>
            <a:r>
              <a:rPr lang="en-US" altLang="en-US" sz="1400" dirty="0"/>
              <a:t>		BS*</a:t>
            </a:r>
          </a:p>
          <a:p>
            <a:r>
              <a:rPr lang="en-US" altLang="en-US" sz="1400" dirty="0"/>
              <a:t>Dividends Payable			Liability		BS*</a:t>
            </a:r>
          </a:p>
          <a:p>
            <a:r>
              <a:rPr lang="en-US" altLang="en-US" sz="1400" dirty="0"/>
              <a:t>Depreciation Expense			Expense		IS</a:t>
            </a:r>
          </a:p>
          <a:p>
            <a:r>
              <a:rPr lang="en-US" altLang="en-US" sz="1400" dirty="0"/>
              <a:t>Short Term Marketable Securities		Asset		BS*</a:t>
            </a:r>
          </a:p>
          <a:p>
            <a:r>
              <a:rPr lang="en-US" altLang="en-US" sz="1400" dirty="0"/>
              <a:t>Allowance for Uncollectable Receivables	Contra-Asset	BS* </a:t>
            </a:r>
          </a:p>
          <a:p>
            <a:r>
              <a:rPr lang="en-US" altLang="en-US" sz="1400" dirty="0"/>
              <a:t>Bad Debt Expense			Expense		IS</a:t>
            </a:r>
          </a:p>
          <a:p>
            <a:r>
              <a:rPr lang="en-US" altLang="en-US" sz="1400" dirty="0"/>
              <a:t>Utilities Expense			Expense		IS</a:t>
            </a:r>
          </a:p>
          <a:p>
            <a:r>
              <a:rPr lang="en-US" altLang="en-US" sz="1400" dirty="0"/>
              <a:t>Rent Expense			Expense		IS</a:t>
            </a:r>
          </a:p>
          <a:p>
            <a:r>
              <a:rPr lang="en-US" altLang="en-US" sz="1400" dirty="0"/>
              <a:t>Bonds Payable			Liability		BS</a:t>
            </a:r>
          </a:p>
          <a:p>
            <a:r>
              <a:rPr lang="en-US" altLang="en-US" sz="1400" dirty="0"/>
              <a:t>Current Portion of Bonds Payable		Liability		BS*</a:t>
            </a:r>
          </a:p>
          <a:p>
            <a:r>
              <a:rPr lang="en-US" altLang="en-US" sz="1400" dirty="0"/>
              <a:t>Current Portion of Mortgage Payable		Liability		BS*</a:t>
            </a:r>
          </a:p>
          <a:p>
            <a:r>
              <a:rPr lang="en-US" altLang="en-US" sz="1400" dirty="0"/>
              <a:t>Mortgage Payable			Liability		BS</a:t>
            </a:r>
          </a:p>
          <a:p>
            <a:r>
              <a:rPr lang="en-US" altLang="en-US" sz="1400" dirty="0"/>
              <a:t>Retained Earnings			Equity		BS</a:t>
            </a:r>
          </a:p>
          <a:p>
            <a:r>
              <a:rPr lang="en-US" altLang="en-US" sz="1400" dirty="0"/>
              <a:t>Salaries Expense			Expense		IS</a:t>
            </a:r>
          </a:p>
          <a:p>
            <a:r>
              <a:rPr lang="en-US" sz="1400" dirty="0"/>
              <a:t>Salaries Payable			Liability		BS*</a:t>
            </a:r>
          </a:p>
          <a:p>
            <a:r>
              <a:rPr lang="en-US" sz="1400" dirty="0"/>
              <a:t>Common Stock Paid in Capital		Equity		BS</a:t>
            </a:r>
          </a:p>
        </p:txBody>
      </p:sp>
      <p:sp>
        <p:nvSpPr>
          <p:cNvPr id="5" name="Rectangle 4">
            <a:extLst>
              <a:ext uri="{FF2B5EF4-FFF2-40B4-BE49-F238E27FC236}">
                <a16:creationId xmlns:a16="http://schemas.microsoft.com/office/drawing/2014/main" id="{A3CC0E4E-044C-2E49-8A45-3E7A8E69D05E}"/>
              </a:ext>
            </a:extLst>
          </p:cNvPr>
          <p:cNvSpPr/>
          <p:nvPr/>
        </p:nvSpPr>
        <p:spPr>
          <a:xfrm>
            <a:off x="332913" y="80681"/>
            <a:ext cx="7816787" cy="1015663"/>
          </a:xfrm>
          <a:prstGeom prst="rect">
            <a:avLst/>
          </a:prstGeom>
        </p:spPr>
        <p:txBody>
          <a:bodyPr wrap="square">
            <a:spAutoFit/>
          </a:bodyPr>
          <a:lstStyle/>
          <a:p>
            <a:r>
              <a:rPr lang="en-US" altLang="en-US" dirty="0">
                <a:solidFill>
                  <a:schemeClr val="tx2"/>
                </a:solidFill>
                <a:latin typeface="Calibri" panose="020F0502020204030204" pitchFamily="34" charset="0"/>
              </a:rPr>
              <a:t>MGT8803 Business Fundamentals for Analytics</a:t>
            </a:r>
            <a:br>
              <a:rPr lang="en-US" altLang="en-US" dirty="0">
                <a:solidFill>
                  <a:schemeClr val="tx2"/>
                </a:solidFill>
                <a:latin typeface="Calibri" panose="020F0502020204030204" pitchFamily="34" charset="0"/>
              </a:rPr>
            </a:br>
            <a:r>
              <a:rPr lang="en-US" altLang="en-US" dirty="0">
                <a:solidFill>
                  <a:schemeClr val="tx2"/>
                </a:solidFill>
                <a:latin typeface="Calibri" panose="020F0502020204030204" pitchFamily="34" charset="0"/>
              </a:rPr>
              <a:t>Video Conference Call #3</a:t>
            </a:r>
            <a:br>
              <a:rPr lang="en-US" altLang="en-US" dirty="0">
                <a:solidFill>
                  <a:schemeClr val="tx2"/>
                </a:solidFill>
                <a:latin typeface="Calibri" panose="020F0502020204030204" pitchFamily="34" charset="0"/>
              </a:rPr>
            </a:br>
            <a:r>
              <a:rPr lang="en-US" altLang="en-US" dirty="0">
                <a:solidFill>
                  <a:schemeClr val="tx2"/>
                </a:solidFill>
                <a:latin typeface="Calibri" panose="020F0502020204030204" pitchFamily="34" charset="0"/>
              </a:rPr>
              <a:t>Financial Accounting Class Exercise</a:t>
            </a:r>
          </a:p>
        </p:txBody>
      </p:sp>
      <p:sp>
        <p:nvSpPr>
          <p:cNvPr id="6" name="Rectangle 5">
            <a:extLst>
              <a:ext uri="{FF2B5EF4-FFF2-40B4-BE49-F238E27FC236}">
                <a16:creationId xmlns:a16="http://schemas.microsoft.com/office/drawing/2014/main" id="{D7D0F01A-0F93-EB4A-990A-069D764AF5B3}"/>
              </a:ext>
            </a:extLst>
          </p:cNvPr>
          <p:cNvSpPr/>
          <p:nvPr/>
        </p:nvSpPr>
        <p:spPr>
          <a:xfrm>
            <a:off x="1180732" y="1207677"/>
            <a:ext cx="6782538" cy="400110"/>
          </a:xfrm>
          <a:prstGeom prst="rect">
            <a:avLst/>
          </a:prstGeom>
        </p:spPr>
        <p:txBody>
          <a:bodyPr wrap="square">
            <a:spAutoFit/>
          </a:bodyPr>
          <a:lstStyle/>
          <a:p>
            <a:r>
              <a:rPr lang="en-US" altLang="en-US" b="1" dirty="0">
                <a:solidFill>
                  <a:srgbClr val="800000"/>
                </a:solidFill>
              </a:rPr>
              <a:t>Account				Type		Statement</a:t>
            </a:r>
          </a:p>
        </p:txBody>
      </p:sp>
    </p:spTree>
    <p:extLst>
      <p:ext uri="{BB962C8B-B14F-4D97-AF65-F5344CB8AC3E}">
        <p14:creationId xmlns:p14="http://schemas.microsoft.com/office/powerpoint/2010/main" val="496803421"/>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6">
            <a:extLst>
              <a:ext uri="{FF2B5EF4-FFF2-40B4-BE49-F238E27FC236}">
                <a16:creationId xmlns:a16="http://schemas.microsoft.com/office/drawing/2014/main" id="{65C324C8-6CE5-B142-AD0F-EFB56C821FE7}"/>
              </a:ext>
            </a:extLst>
          </p:cNvPr>
          <p:cNvSpPr>
            <a:spLocks noChangeArrowheads="1"/>
          </p:cNvSpPr>
          <p:nvPr/>
        </p:nvSpPr>
        <p:spPr bwMode="auto">
          <a:xfrm>
            <a:off x="152400" y="1257300"/>
            <a:ext cx="8763000" cy="4343400"/>
          </a:xfrm>
          <a:prstGeom prst="rect">
            <a:avLst/>
          </a:prstGeom>
          <a:solidFill>
            <a:schemeClr val="accent1"/>
          </a:solidFill>
          <a:ln w="9525" algn="ctr">
            <a:solidFill>
              <a:schemeClr val="tx1"/>
            </a:solidFill>
            <a:round/>
            <a:headEnd/>
            <a:tailEnd/>
          </a:ln>
        </p:spPr>
        <p:txBody>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dirty="0"/>
          </a:p>
        </p:txBody>
      </p:sp>
      <p:pic>
        <p:nvPicPr>
          <p:cNvPr id="13314" name="Picture 4">
            <a:extLst>
              <a:ext uri="{FF2B5EF4-FFF2-40B4-BE49-F238E27FC236}">
                <a16:creationId xmlns:a16="http://schemas.microsoft.com/office/drawing/2014/main" id="{FC2ED22F-DE2D-1743-905D-6B58FF9D7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9225"/>
            <a:ext cx="82296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5">
            <a:extLst>
              <a:ext uri="{FF2B5EF4-FFF2-40B4-BE49-F238E27FC236}">
                <a16:creationId xmlns:a16="http://schemas.microsoft.com/office/drawing/2014/main" id="{F709F737-D0E5-A44A-8AE2-A02716B371FF}"/>
              </a:ext>
            </a:extLst>
          </p:cNvPr>
          <p:cNvSpPr>
            <a:spLocks noChangeArrowheads="1"/>
          </p:cNvSpPr>
          <p:nvPr/>
        </p:nvSpPr>
        <p:spPr bwMode="auto">
          <a:xfrm>
            <a:off x="304800" y="190500"/>
            <a:ext cx="6400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dirty="0">
                <a:latin typeface="Calibri" panose="020F0502020204030204" pitchFamily="34" charset="0"/>
              </a:rPr>
              <a:t>MGT8803 Business Fundamentals for Analytics</a:t>
            </a:r>
            <a:br>
              <a:rPr lang="en-US" altLang="en-US" dirty="0">
                <a:latin typeface="Calibri" panose="020F0502020204030204" pitchFamily="34" charset="0"/>
              </a:rPr>
            </a:br>
            <a:r>
              <a:rPr lang="en-US" altLang="en-US" dirty="0">
                <a:latin typeface="Calibri" panose="020F0502020204030204" pitchFamily="34" charset="0"/>
              </a:rPr>
              <a:t>Video Conference Call #3</a:t>
            </a:r>
            <a:br>
              <a:rPr lang="en-US" altLang="en-US" dirty="0">
                <a:latin typeface="Calibri" panose="020F0502020204030204" pitchFamily="34" charset="0"/>
              </a:rPr>
            </a:br>
            <a:r>
              <a:rPr lang="en-US" altLang="en-US" dirty="0">
                <a:latin typeface="Calibri" panose="020F0502020204030204" pitchFamily="34" charset="0"/>
              </a:rPr>
              <a:t>Structural Relationships Between Financial Statements</a:t>
            </a:r>
            <a:endParaRPr lang="en-US" altLang="en-US" dirty="0"/>
          </a:p>
        </p:txBody>
      </p:sp>
    </p:spTree>
    <p:extLst>
      <p:ext uri="{BB962C8B-B14F-4D97-AF65-F5344CB8AC3E}">
        <p14:creationId xmlns:p14="http://schemas.microsoft.com/office/powerpoint/2010/main" val="2259473839"/>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18BDAD-4BAF-9643-B115-5EDFD93BEC01}"/>
              </a:ext>
            </a:extLst>
          </p:cNvPr>
          <p:cNvSpPr/>
          <p:nvPr/>
        </p:nvSpPr>
        <p:spPr bwMode="auto">
          <a:xfrm>
            <a:off x="4076330" y="1015662"/>
            <a:ext cx="4046738" cy="3432051"/>
          </a:xfrm>
          <a:prstGeom prst="rect">
            <a:avLst/>
          </a:prstGeom>
          <a:solidFill>
            <a:srgbClr val="FEB81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6" name="Rectangle 5">
            <a:extLst>
              <a:ext uri="{FF2B5EF4-FFF2-40B4-BE49-F238E27FC236}">
                <a16:creationId xmlns:a16="http://schemas.microsoft.com/office/drawing/2014/main" id="{0A58FEE3-730F-2A49-A5B5-9BB326380355}"/>
              </a:ext>
            </a:extLst>
          </p:cNvPr>
          <p:cNvSpPr/>
          <p:nvPr/>
        </p:nvSpPr>
        <p:spPr bwMode="auto">
          <a:xfrm>
            <a:off x="337351" y="1015663"/>
            <a:ext cx="3338004" cy="343205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4" name="Rectangle 3">
            <a:extLst>
              <a:ext uri="{FF2B5EF4-FFF2-40B4-BE49-F238E27FC236}">
                <a16:creationId xmlns:a16="http://schemas.microsoft.com/office/drawing/2014/main" id="{F3FB747F-EB4A-5844-9645-CD90183C2F2A}"/>
              </a:ext>
            </a:extLst>
          </p:cNvPr>
          <p:cNvSpPr/>
          <p:nvPr/>
        </p:nvSpPr>
        <p:spPr>
          <a:xfrm>
            <a:off x="164237" y="0"/>
            <a:ext cx="5668392" cy="1015663"/>
          </a:xfrm>
          <a:prstGeom prst="rect">
            <a:avLst/>
          </a:prstGeom>
        </p:spPr>
        <p:txBody>
          <a:bodyPr wrap="square">
            <a:spAutoFit/>
          </a:bodyPr>
          <a:lstStyle/>
          <a:p>
            <a:r>
              <a:rPr lang="en-US" dirty="0">
                <a:latin typeface="Calibri" charset="0"/>
                <a:cs typeface="Calibri" charset="0"/>
              </a:rPr>
              <a:t>MGT8803 Business Fundamentals for Analytics </a:t>
            </a:r>
            <a:r>
              <a:rPr lang="en-US" dirty="0"/>
              <a:t>Video Conference Call #3</a:t>
            </a:r>
            <a:br>
              <a:rPr lang="en-US" dirty="0"/>
            </a:br>
            <a:r>
              <a:rPr lang="en-US" dirty="0"/>
              <a:t>Mike’s Soft Drinks Sample Problem </a:t>
            </a:r>
          </a:p>
        </p:txBody>
      </p:sp>
      <p:sp>
        <p:nvSpPr>
          <p:cNvPr id="5" name="TextBox 4">
            <a:extLst>
              <a:ext uri="{FF2B5EF4-FFF2-40B4-BE49-F238E27FC236}">
                <a16:creationId xmlns:a16="http://schemas.microsoft.com/office/drawing/2014/main" id="{296C0808-B54A-4D41-8A3E-BC33DAD4D853}"/>
              </a:ext>
            </a:extLst>
          </p:cNvPr>
          <p:cNvSpPr txBox="1"/>
          <p:nvPr/>
        </p:nvSpPr>
        <p:spPr>
          <a:xfrm>
            <a:off x="461638" y="1077807"/>
            <a:ext cx="7998781" cy="4462760"/>
          </a:xfrm>
          <a:prstGeom prst="rect">
            <a:avLst/>
          </a:prstGeom>
          <a:noFill/>
        </p:spPr>
        <p:txBody>
          <a:bodyPr wrap="square" rtlCol="0">
            <a:spAutoFit/>
          </a:bodyPr>
          <a:lstStyle/>
          <a:p>
            <a:r>
              <a:rPr lang="en-US" sz="1400" dirty="0"/>
              <a:t>Cash $8,488				Accounts Payable $5,200</a:t>
            </a:r>
          </a:p>
          <a:p>
            <a:r>
              <a:rPr lang="en-US" sz="1400" dirty="0"/>
              <a:t>Ending Inventory $8,374			Bonds Payable $2,150</a:t>
            </a:r>
          </a:p>
          <a:p>
            <a:r>
              <a:rPr lang="en-US" sz="1400" dirty="0"/>
              <a:t>Inventory Purchases (Net) $19,222		Common Stock $9,500</a:t>
            </a:r>
          </a:p>
          <a:p>
            <a:r>
              <a:rPr lang="en-US" sz="1400" dirty="0"/>
              <a:t>Sales Discounts $1,100			Cost of Goods Sold ???</a:t>
            </a:r>
          </a:p>
          <a:p>
            <a:r>
              <a:rPr lang="en-US" sz="1400" dirty="0"/>
              <a:t>Buildings and Equipment $12,500		Land $6,000 	</a:t>
            </a:r>
          </a:p>
          <a:p>
            <a:r>
              <a:rPr lang="en-US" sz="1400" dirty="0"/>
              <a:t>Bad Debt Expense $75			Dividends Declared $1,800</a:t>
            </a:r>
          </a:p>
          <a:p>
            <a:r>
              <a:rPr lang="en-US" sz="1400" dirty="0"/>
              <a:t>Beginning Inventory $7,225		Mortgage Payable $4,700</a:t>
            </a:r>
          </a:p>
          <a:p>
            <a:r>
              <a:rPr lang="en-US" sz="1400" dirty="0"/>
              <a:t>Retained Earning (Ending) ??? 		Retained Earning at Beginning of Period $12,200 </a:t>
            </a:r>
          </a:p>
          <a:p>
            <a:r>
              <a:rPr lang="en-US" sz="1400" dirty="0"/>
              <a:t>Rent  and Utilities $770			Premium on Bonds Payable $175 </a:t>
            </a:r>
          </a:p>
          <a:p>
            <a:r>
              <a:rPr lang="en-US" sz="1400" dirty="0"/>
              <a:t>Accounts Receivable $7,199 		Treasury Stock $750 </a:t>
            </a:r>
          </a:p>
          <a:p>
            <a:r>
              <a:rPr lang="en-US" sz="1400" dirty="0"/>
              <a:t>Sales $29,555 			Accumulated Depreciation $3,750 </a:t>
            </a:r>
          </a:p>
          <a:p>
            <a:r>
              <a:rPr lang="en-US" sz="1400" dirty="0"/>
              <a:t>Allowance for Doubtful Accounts $800 	Dividends Payable $1,800	</a:t>
            </a:r>
          </a:p>
          <a:p>
            <a:r>
              <a:rPr lang="en-US" sz="1400" dirty="0"/>
              <a:t>Depreciation Expense $725 		Interest Expense $130 </a:t>
            </a:r>
          </a:p>
          <a:p>
            <a:r>
              <a:rPr lang="en-US" sz="1400" dirty="0"/>
              <a:t>Short Term Marketable Securities $320 	Income Tax Expense $1,448 	</a:t>
            </a:r>
          </a:p>
          <a:p>
            <a:r>
              <a:rPr lang="en-US" sz="1400" dirty="0"/>
              <a:t>Wages Payable $22 			Wages Expense $2,100 </a:t>
            </a:r>
          </a:p>
          <a:p>
            <a:r>
              <a:rPr lang="en-US" sz="1400" b="1" dirty="0">
                <a:solidFill>
                  <a:srgbClr val="C00000"/>
                </a:solidFill>
              </a:rPr>
              <a:t>		</a:t>
            </a:r>
            <a:r>
              <a:rPr lang="en-US" sz="1400" dirty="0"/>
              <a:t>		</a:t>
            </a:r>
          </a:p>
          <a:p>
            <a:endParaRPr lang="en-US" sz="1200" dirty="0"/>
          </a:p>
          <a:p>
            <a:r>
              <a:rPr lang="en-US" sz="1200" dirty="0"/>
              <a:t>Indicated above is accounting information for Mike’s Soft Drinks as of the period ending December 31, 2018. All information shown is in $000. Using the information shown above please develop a Balance Sheet and Income Statement for the period ending December 31, 2018. </a:t>
            </a:r>
            <a:br>
              <a:rPr lang="en-US" sz="1200" dirty="0"/>
            </a:br>
            <a:endParaRPr lang="en-US" sz="1200" dirty="0"/>
          </a:p>
        </p:txBody>
      </p:sp>
    </p:spTree>
    <p:extLst>
      <p:ext uri="{BB962C8B-B14F-4D97-AF65-F5344CB8AC3E}">
        <p14:creationId xmlns:p14="http://schemas.microsoft.com/office/powerpoint/2010/main" val="3401827686"/>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38B72D33-094E-1940-B077-D0DB17FA5B8D}"/>
              </a:ext>
            </a:extLst>
          </p:cNvPr>
          <p:cNvSpPr>
            <a:spLocks noGrp="1"/>
          </p:cNvSpPr>
          <p:nvPr>
            <p:ph type="title"/>
          </p:nvPr>
        </p:nvSpPr>
        <p:spPr>
          <a:xfrm>
            <a:off x="247539" y="435717"/>
            <a:ext cx="7217898" cy="508000"/>
          </a:xfrm>
        </p:spPr>
        <p:txBody>
          <a:bodyPr/>
          <a:lstStyle/>
          <a:p>
            <a:r>
              <a:rPr lang="en-US" sz="2000" dirty="0">
                <a:latin typeface="Calibri" charset="0"/>
                <a:cs typeface="Calibri" charset="0"/>
              </a:rPr>
              <a:t>MGT8803 Business Fundamentals for Analytics</a:t>
            </a:r>
            <a:br>
              <a:rPr lang="en-US" sz="2000" dirty="0">
                <a:latin typeface="Calibri" charset="0"/>
                <a:cs typeface="Calibri" charset="0"/>
              </a:rPr>
            </a:br>
            <a:r>
              <a:rPr lang="en-US" sz="2000" dirty="0"/>
              <a:t>Video Conference Call #3</a:t>
            </a:r>
            <a:br>
              <a:rPr lang="en-US" sz="2000" dirty="0"/>
            </a:br>
            <a:r>
              <a:rPr lang="en-US" sz="2000" dirty="0"/>
              <a:t>Mike’s Soft Drinks </a:t>
            </a:r>
            <a:r>
              <a:rPr lang="en-US" altLang="en-US" sz="2000" dirty="0">
                <a:latin typeface="Calibri" panose="020F0502020204030204" pitchFamily="34" charset="0"/>
              </a:rPr>
              <a:t>Income Statement</a:t>
            </a:r>
          </a:p>
        </p:txBody>
      </p:sp>
      <p:sp>
        <p:nvSpPr>
          <p:cNvPr id="7170" name="Content Placeholder 2">
            <a:extLst>
              <a:ext uri="{FF2B5EF4-FFF2-40B4-BE49-F238E27FC236}">
                <a16:creationId xmlns:a16="http://schemas.microsoft.com/office/drawing/2014/main" id="{BFFDA5E2-4217-C642-A65E-E293869F4178}"/>
              </a:ext>
            </a:extLst>
          </p:cNvPr>
          <p:cNvSpPr>
            <a:spLocks noGrp="1"/>
          </p:cNvSpPr>
          <p:nvPr>
            <p:ph idx="1"/>
          </p:nvPr>
        </p:nvSpPr>
        <p:spPr>
          <a:xfrm>
            <a:off x="726490" y="1212342"/>
            <a:ext cx="5105400" cy="4860925"/>
          </a:xfrm>
        </p:spPr>
        <p:txBody>
          <a:bodyPr/>
          <a:lstStyle/>
          <a:p>
            <a:pPr marL="0" indent="0"/>
            <a:endParaRPr lang="en-US" altLang="en-US" sz="1200" dirty="0">
              <a:latin typeface="Calibri" panose="020F0502020204030204" pitchFamily="34" charset="0"/>
            </a:endParaRPr>
          </a:p>
          <a:p>
            <a:pPr marL="0" indent="0"/>
            <a:endParaRPr lang="en-US" altLang="en-US" sz="1200" dirty="0">
              <a:latin typeface="Calibri" panose="020F0502020204030204" pitchFamily="34" charset="0"/>
            </a:endParaRPr>
          </a:p>
          <a:p>
            <a:pPr marL="0" indent="0">
              <a:buNone/>
            </a:pPr>
            <a:r>
              <a:rPr lang="en-US" altLang="en-US" sz="1200" dirty="0">
                <a:latin typeface="Calibri" panose="020F0502020204030204" pitchFamily="34" charset="0"/>
              </a:rPr>
              <a:t>Sales 			   $29,555</a:t>
            </a:r>
          </a:p>
          <a:p>
            <a:pPr marL="0" indent="0">
              <a:buNone/>
            </a:pPr>
            <a:r>
              <a:rPr lang="en-US" altLang="en-US" sz="1200" dirty="0">
                <a:latin typeface="Calibri" panose="020F0502020204030204" pitchFamily="34" charset="0"/>
              </a:rPr>
              <a:t>Sales Discounts		      (1,100)		</a:t>
            </a:r>
          </a:p>
          <a:p>
            <a:pPr marL="0" indent="0">
              <a:buNone/>
            </a:pPr>
            <a:r>
              <a:rPr lang="en-US" altLang="en-US" sz="1200" dirty="0">
                <a:latin typeface="Calibri" panose="020F0502020204030204" pitchFamily="34" charset="0"/>
              </a:rPr>
              <a:t>Less Cost of Goods Sold 		    (18,073)</a:t>
            </a:r>
          </a:p>
          <a:p>
            <a:pPr marL="0" indent="0">
              <a:buNone/>
            </a:pPr>
            <a:r>
              <a:rPr lang="en-US" altLang="en-US" sz="1200" dirty="0">
                <a:latin typeface="Calibri" panose="020F0502020204030204" pitchFamily="34" charset="0"/>
              </a:rPr>
              <a:t>Gross Margin		   	</a:t>
            </a:r>
            <a:r>
              <a:rPr lang="en-US" altLang="en-US" sz="1200" b="1" u="sng" dirty="0">
                <a:latin typeface="Calibri" panose="020F0502020204030204" pitchFamily="34" charset="0"/>
              </a:rPr>
              <a:t>   $10,382</a:t>
            </a:r>
          </a:p>
          <a:p>
            <a:pPr marL="0" indent="0">
              <a:buNone/>
            </a:pPr>
            <a:endParaRPr lang="en-US" altLang="en-US" sz="1200" dirty="0">
              <a:latin typeface="Calibri" panose="020F0502020204030204" pitchFamily="34" charset="0"/>
            </a:endParaRPr>
          </a:p>
          <a:p>
            <a:pPr marL="0" indent="0">
              <a:buNone/>
            </a:pPr>
            <a:r>
              <a:rPr lang="en-US" altLang="en-US" sz="1200" dirty="0">
                <a:latin typeface="Calibri" panose="020F0502020204030204" pitchFamily="34" charset="0"/>
              </a:rPr>
              <a:t>Less: Operating Expenses</a:t>
            </a:r>
          </a:p>
          <a:p>
            <a:pPr marL="0" indent="0">
              <a:buNone/>
            </a:pPr>
            <a:r>
              <a:rPr lang="en-US" altLang="en-US" sz="1200" dirty="0">
                <a:latin typeface="Calibri" panose="020F0502020204030204" pitchFamily="34" charset="0"/>
              </a:rPr>
              <a:t>Wages Expense		      $2,100</a:t>
            </a:r>
          </a:p>
          <a:p>
            <a:pPr marL="0" indent="0">
              <a:buNone/>
            </a:pPr>
            <a:r>
              <a:rPr lang="en-US" altLang="en-US" sz="1200" dirty="0">
                <a:latin typeface="Calibri" panose="020F0502020204030204" pitchFamily="34" charset="0"/>
              </a:rPr>
              <a:t>Rent and Utilities		            770</a:t>
            </a:r>
          </a:p>
          <a:p>
            <a:pPr marL="0" indent="0">
              <a:buNone/>
            </a:pPr>
            <a:r>
              <a:rPr lang="en-US" altLang="en-US" sz="1200" dirty="0">
                <a:latin typeface="Calibri" panose="020F0502020204030204" pitchFamily="34" charset="0"/>
              </a:rPr>
              <a:t>Bad Debt Expense 		              75</a:t>
            </a:r>
          </a:p>
          <a:p>
            <a:pPr marL="0" indent="0">
              <a:buNone/>
            </a:pPr>
            <a:r>
              <a:rPr lang="en-US" altLang="en-US" sz="1200" dirty="0">
                <a:latin typeface="Calibri" panose="020F0502020204030204" pitchFamily="34" charset="0"/>
              </a:rPr>
              <a:t>Depreciation Expense		            725</a:t>
            </a:r>
          </a:p>
          <a:p>
            <a:pPr marL="0" indent="0">
              <a:buNone/>
            </a:pPr>
            <a:r>
              <a:rPr lang="en-US" altLang="en-US" sz="1200" b="1" dirty="0">
                <a:latin typeface="Calibri" panose="020F0502020204030204" pitchFamily="34" charset="0"/>
              </a:rPr>
              <a:t>Total Operating Expenses</a:t>
            </a:r>
            <a:r>
              <a:rPr lang="en-US" altLang="en-US" sz="1200" dirty="0">
                <a:latin typeface="Calibri" panose="020F0502020204030204" pitchFamily="34" charset="0"/>
              </a:rPr>
              <a:t>	     	       </a:t>
            </a:r>
            <a:r>
              <a:rPr lang="en-US" altLang="en-US" sz="1200" b="1" u="sng" dirty="0">
                <a:latin typeface="Calibri" panose="020F0502020204030204" pitchFamily="34" charset="0"/>
              </a:rPr>
              <a:t>$3,670</a:t>
            </a:r>
          </a:p>
          <a:p>
            <a:pPr marL="0" indent="0">
              <a:buNone/>
            </a:pPr>
            <a:endParaRPr lang="en-US" altLang="en-US" sz="1200" dirty="0">
              <a:latin typeface="Calibri" panose="020F0502020204030204" pitchFamily="34" charset="0"/>
            </a:endParaRPr>
          </a:p>
          <a:p>
            <a:pPr marL="0" indent="0">
              <a:buNone/>
            </a:pPr>
            <a:r>
              <a:rPr lang="en-US" altLang="en-US" sz="1200" b="1" dirty="0">
                <a:latin typeface="Calibri" panose="020F0502020204030204" pitchFamily="34" charset="0"/>
              </a:rPr>
              <a:t>EBIT</a:t>
            </a:r>
            <a:r>
              <a:rPr lang="en-US" altLang="en-US" sz="1200" dirty="0">
                <a:latin typeface="Calibri" panose="020F0502020204030204" pitchFamily="34" charset="0"/>
              </a:rPr>
              <a:t>			       </a:t>
            </a:r>
            <a:r>
              <a:rPr lang="en-US" altLang="en-US" sz="1200" b="1" u="sng" dirty="0">
                <a:latin typeface="Calibri" panose="020F0502020204030204" pitchFamily="34" charset="0"/>
              </a:rPr>
              <a:t>$6,712</a:t>
            </a:r>
          </a:p>
          <a:p>
            <a:pPr marL="0" indent="0">
              <a:buNone/>
            </a:pPr>
            <a:r>
              <a:rPr lang="en-US" altLang="en-US" sz="1200" dirty="0">
                <a:latin typeface="Calibri" panose="020F0502020204030204" pitchFamily="34" charset="0"/>
              </a:rPr>
              <a:t>Interest Expense		             130</a:t>
            </a:r>
          </a:p>
          <a:p>
            <a:pPr marL="0" indent="0">
              <a:buNone/>
            </a:pPr>
            <a:r>
              <a:rPr lang="en-US" altLang="en-US" sz="1200" dirty="0">
                <a:latin typeface="Calibri" panose="020F0502020204030204" pitchFamily="34" charset="0"/>
              </a:rPr>
              <a:t>Income Tax Expense		          1,448</a:t>
            </a:r>
          </a:p>
          <a:p>
            <a:pPr marL="0" indent="0">
              <a:buNone/>
            </a:pPr>
            <a:endParaRPr lang="en-US" altLang="en-US" sz="1200" dirty="0">
              <a:latin typeface="Calibri" panose="020F0502020204030204" pitchFamily="34" charset="0"/>
            </a:endParaRPr>
          </a:p>
          <a:p>
            <a:pPr marL="0" indent="0">
              <a:buNone/>
            </a:pPr>
            <a:r>
              <a:rPr lang="en-US" altLang="en-US" sz="1200" b="1" dirty="0">
                <a:latin typeface="Calibri" panose="020F0502020204030204" pitchFamily="34" charset="0"/>
              </a:rPr>
              <a:t>Net Income</a:t>
            </a:r>
            <a:r>
              <a:rPr lang="en-US" altLang="en-US" sz="1200" dirty="0">
                <a:latin typeface="Calibri" panose="020F0502020204030204" pitchFamily="34" charset="0"/>
              </a:rPr>
              <a:t>			</a:t>
            </a:r>
            <a:r>
              <a:rPr lang="en-US" altLang="en-US" sz="1200" b="1" dirty="0">
                <a:latin typeface="Calibri" panose="020F0502020204030204" pitchFamily="34" charset="0"/>
              </a:rPr>
              <a:t>       </a:t>
            </a:r>
            <a:r>
              <a:rPr lang="en-US" altLang="en-US" sz="1200" b="1" u="sng" dirty="0">
                <a:latin typeface="Calibri" panose="020F0502020204030204" pitchFamily="34" charset="0"/>
              </a:rPr>
              <a:t>$5,134</a:t>
            </a:r>
            <a:r>
              <a:rPr lang="en-US" altLang="en-US" sz="1200" dirty="0">
                <a:latin typeface="Calibri" panose="020F0502020204030204" pitchFamily="34" charset="0"/>
              </a:rPr>
              <a:t>	</a:t>
            </a:r>
            <a:r>
              <a:rPr lang="en-US" altLang="en-US" sz="1400" dirty="0">
                <a:latin typeface="Calibri" panose="020F0502020204030204" pitchFamily="34" charset="0"/>
              </a:rPr>
              <a:t>			 </a:t>
            </a:r>
          </a:p>
        </p:txBody>
      </p:sp>
      <p:sp>
        <p:nvSpPr>
          <p:cNvPr id="7171" name="TextBox 3">
            <a:extLst>
              <a:ext uri="{FF2B5EF4-FFF2-40B4-BE49-F238E27FC236}">
                <a16:creationId xmlns:a16="http://schemas.microsoft.com/office/drawing/2014/main" id="{086D8548-72FC-C64C-8950-E19DFC1821D1}"/>
              </a:ext>
            </a:extLst>
          </p:cNvPr>
          <p:cNvSpPr txBox="1">
            <a:spLocks noChangeArrowheads="1"/>
          </p:cNvSpPr>
          <p:nvPr/>
        </p:nvSpPr>
        <p:spPr bwMode="auto">
          <a:xfrm>
            <a:off x="5547338" y="3118576"/>
            <a:ext cx="299312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200" b="1" dirty="0"/>
              <a:t>Retained Earning Calculation:</a:t>
            </a:r>
          </a:p>
          <a:p>
            <a:endParaRPr lang="en-US" altLang="en-US" sz="1200" dirty="0"/>
          </a:p>
          <a:p>
            <a:r>
              <a:rPr lang="en-US" altLang="en-US" sz="1200" dirty="0"/>
              <a:t>Beginning RE		$12,200</a:t>
            </a:r>
          </a:p>
          <a:p>
            <a:r>
              <a:rPr lang="en-US" altLang="en-US" sz="1200" dirty="0"/>
              <a:t>Plus NI		    5,134</a:t>
            </a:r>
          </a:p>
          <a:p>
            <a:r>
              <a:rPr lang="en-US" altLang="en-US" sz="1200" dirty="0"/>
              <a:t>Less Dividends Declared          (1,800) 	 </a:t>
            </a:r>
          </a:p>
          <a:p>
            <a:r>
              <a:rPr lang="en-US" altLang="en-US" sz="1200" dirty="0"/>
              <a:t>Ending RE		</a:t>
            </a:r>
            <a:r>
              <a:rPr lang="en-US" altLang="en-US" sz="1200" b="1" u="sng" dirty="0"/>
              <a:t>$15,534</a:t>
            </a:r>
          </a:p>
          <a:p>
            <a:endParaRPr lang="en-US" altLang="en-US" sz="1200" dirty="0"/>
          </a:p>
          <a:p>
            <a:endParaRPr lang="en-US" altLang="en-US" sz="1200" dirty="0"/>
          </a:p>
        </p:txBody>
      </p:sp>
      <p:sp>
        <p:nvSpPr>
          <p:cNvPr id="5" name="TextBox 3">
            <a:extLst>
              <a:ext uri="{FF2B5EF4-FFF2-40B4-BE49-F238E27FC236}">
                <a16:creationId xmlns:a16="http://schemas.microsoft.com/office/drawing/2014/main" id="{5151DCE5-4808-FA40-9102-A6B563D8344A}"/>
              </a:ext>
            </a:extLst>
          </p:cNvPr>
          <p:cNvSpPr txBox="1">
            <a:spLocks noChangeArrowheads="1"/>
          </p:cNvSpPr>
          <p:nvPr/>
        </p:nvSpPr>
        <p:spPr bwMode="auto">
          <a:xfrm>
            <a:off x="5547338" y="1459645"/>
            <a:ext cx="34547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200" b="1" dirty="0"/>
              <a:t>Cost of Good Sold Calculation</a:t>
            </a:r>
          </a:p>
          <a:p>
            <a:r>
              <a:rPr lang="en-US" altLang="en-US" sz="1200" dirty="0"/>
              <a:t> </a:t>
            </a:r>
          </a:p>
          <a:p>
            <a:r>
              <a:rPr lang="en-US" altLang="en-US" sz="1200" dirty="0"/>
              <a:t>Beginning Finished Goods Inventory	$7,225</a:t>
            </a:r>
          </a:p>
          <a:p>
            <a:r>
              <a:rPr lang="en-US" altLang="en-US" sz="1200" dirty="0"/>
              <a:t>Plus Cost of Goods Purchased for Resale	19,222</a:t>
            </a:r>
          </a:p>
          <a:p>
            <a:r>
              <a:rPr lang="en-US" altLang="en-US" sz="1200" dirty="0"/>
              <a:t>Less Ending Finished Goods Inventory 	(8,374)</a:t>
            </a:r>
          </a:p>
          <a:p>
            <a:endParaRPr lang="en-US" altLang="en-US" sz="1200" dirty="0"/>
          </a:p>
          <a:p>
            <a:r>
              <a:rPr lang="en-US" altLang="en-US" sz="1200" dirty="0"/>
              <a:t>Cost of Goods	Sold		</a:t>
            </a:r>
            <a:r>
              <a:rPr lang="en-US" altLang="en-US" sz="1200" b="1" u="sng" dirty="0"/>
              <a:t>$18,073</a:t>
            </a:r>
          </a:p>
        </p:txBody>
      </p:sp>
    </p:spTree>
    <p:extLst>
      <p:ext uri="{BB962C8B-B14F-4D97-AF65-F5344CB8AC3E}">
        <p14:creationId xmlns:p14="http://schemas.microsoft.com/office/powerpoint/2010/main" val="1799998839"/>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92" y="276563"/>
            <a:ext cx="6815797" cy="508000"/>
          </a:xfrm>
        </p:spPr>
        <p:txBody>
          <a:bodyPr/>
          <a:lstStyle/>
          <a:p>
            <a:r>
              <a:rPr lang="en-US" sz="2000" dirty="0">
                <a:latin typeface="Calibri" charset="0"/>
                <a:cs typeface="Calibri" charset="0"/>
              </a:rPr>
              <a:t>MGT6754 Business Fundamentals for Analytics </a:t>
            </a:r>
            <a:r>
              <a:rPr lang="en-US" sz="2000" dirty="0"/>
              <a:t>Video Conference Call #3</a:t>
            </a:r>
            <a:br>
              <a:rPr lang="en-US" sz="2000" dirty="0"/>
            </a:br>
            <a:r>
              <a:rPr lang="en-US" sz="2000" dirty="0"/>
              <a:t>Mike’s Soft Drinks </a:t>
            </a:r>
            <a:r>
              <a:rPr lang="mr-IN" altLang="en-US" sz="2000" dirty="0">
                <a:latin typeface="Calibri" panose="020F0502020204030204" pitchFamily="34" charset="0"/>
              </a:rPr>
              <a:t>–</a:t>
            </a:r>
            <a:r>
              <a:rPr lang="en-US" altLang="en-US" sz="2000" dirty="0">
                <a:latin typeface="Calibri" panose="020F0502020204030204" pitchFamily="34" charset="0"/>
              </a:rPr>
              <a:t> Balance Sheet</a:t>
            </a:r>
            <a:endParaRPr lang="en-US" sz="2000" dirty="0"/>
          </a:p>
        </p:txBody>
      </p:sp>
      <p:sp>
        <p:nvSpPr>
          <p:cNvPr id="3" name="Content Placeholder 2"/>
          <p:cNvSpPr>
            <a:spLocks noGrp="1"/>
          </p:cNvSpPr>
          <p:nvPr>
            <p:ph idx="1"/>
          </p:nvPr>
        </p:nvSpPr>
        <p:spPr>
          <a:xfrm>
            <a:off x="4536666" y="1061675"/>
            <a:ext cx="4280818" cy="3429000"/>
          </a:xfrm>
        </p:spPr>
        <p:txBody>
          <a:bodyPr/>
          <a:lstStyle/>
          <a:p>
            <a:pPr marL="0" indent="0">
              <a:buNone/>
            </a:pPr>
            <a:r>
              <a:rPr lang="en-US" sz="1400" dirty="0"/>
              <a:t>Accounts Payable		 $5,200</a:t>
            </a:r>
          </a:p>
          <a:p>
            <a:pPr marL="0" indent="0">
              <a:buNone/>
            </a:pPr>
            <a:r>
              <a:rPr lang="en-US" sz="1400" dirty="0"/>
              <a:t>Wages Payable                                                   22</a:t>
            </a:r>
          </a:p>
          <a:p>
            <a:pPr marL="0" indent="0">
              <a:buNone/>
            </a:pPr>
            <a:r>
              <a:rPr lang="en-US" sz="1400" dirty="0"/>
              <a:t>Dividends Payable		    1,800</a:t>
            </a:r>
          </a:p>
          <a:p>
            <a:pPr marL="0" indent="0">
              <a:buNone/>
            </a:pPr>
            <a:r>
              <a:rPr lang="en-US" sz="1400" dirty="0"/>
              <a:t>Total Current Liabilities		  </a:t>
            </a:r>
            <a:r>
              <a:rPr lang="en-US" sz="1400" b="1" u="sng" dirty="0"/>
              <a:t>$7,022</a:t>
            </a:r>
          </a:p>
          <a:p>
            <a:pPr marL="0" indent="0">
              <a:buNone/>
            </a:pPr>
            <a:endParaRPr lang="en-US" sz="1400" dirty="0"/>
          </a:p>
          <a:p>
            <a:pPr marL="0" indent="0">
              <a:buNone/>
            </a:pPr>
            <a:r>
              <a:rPr lang="en-US" sz="1400" dirty="0"/>
              <a:t>Bonds Payable		 $2,150</a:t>
            </a:r>
          </a:p>
          <a:p>
            <a:pPr marL="0" indent="0">
              <a:buNone/>
            </a:pPr>
            <a:r>
              <a:rPr lang="en-US" sz="1400" dirty="0"/>
              <a:t>Premium on Bonds Payable	      175</a:t>
            </a:r>
          </a:p>
          <a:p>
            <a:pPr marL="0" indent="0">
              <a:buNone/>
            </a:pPr>
            <a:r>
              <a:rPr lang="en-US" sz="1400" dirty="0"/>
              <a:t>Mortgage Payable		   4,700</a:t>
            </a:r>
          </a:p>
          <a:p>
            <a:pPr marL="0" indent="0">
              <a:buNone/>
            </a:pPr>
            <a:endParaRPr lang="en-US" sz="1400" dirty="0"/>
          </a:p>
          <a:p>
            <a:pPr marL="0" indent="0">
              <a:buNone/>
            </a:pPr>
            <a:r>
              <a:rPr lang="en-US" sz="1400" dirty="0"/>
              <a:t>Total Liabilities		</a:t>
            </a:r>
            <a:r>
              <a:rPr lang="en-US" sz="1400" b="1" u="sng" dirty="0"/>
              <a:t> $14,047</a:t>
            </a:r>
          </a:p>
          <a:p>
            <a:pPr marL="0" indent="0">
              <a:buNone/>
            </a:pPr>
            <a:endParaRPr lang="en-US" sz="1400" dirty="0"/>
          </a:p>
          <a:p>
            <a:pPr marL="0" indent="0">
              <a:buNone/>
            </a:pPr>
            <a:r>
              <a:rPr lang="en-US" sz="1400" dirty="0"/>
              <a:t>Owners Equity:</a:t>
            </a:r>
          </a:p>
          <a:p>
            <a:pPr marL="0" indent="0">
              <a:buNone/>
            </a:pPr>
            <a:r>
              <a:rPr lang="en-US" sz="1400" dirty="0"/>
              <a:t>Capital Stock		  $9,500</a:t>
            </a:r>
          </a:p>
          <a:p>
            <a:pPr marL="0" indent="0">
              <a:buNone/>
            </a:pPr>
            <a:r>
              <a:rPr lang="en-US" sz="1400" dirty="0"/>
              <a:t>Treasury Stock		      (750)</a:t>
            </a:r>
          </a:p>
          <a:p>
            <a:pPr marL="0" indent="0">
              <a:buNone/>
            </a:pPr>
            <a:r>
              <a:rPr lang="en-US" sz="1400" dirty="0"/>
              <a:t>Retained Earnings		   15,534</a:t>
            </a:r>
          </a:p>
          <a:p>
            <a:pPr marL="0" indent="0">
              <a:buNone/>
            </a:pPr>
            <a:r>
              <a:rPr lang="en-US" sz="1400" b="1" dirty="0"/>
              <a:t>Total Owners Equity	                        </a:t>
            </a:r>
            <a:r>
              <a:rPr lang="en-US" sz="1400" b="1" u="sng" dirty="0"/>
              <a:t>$24,284</a:t>
            </a:r>
          </a:p>
          <a:p>
            <a:pPr marL="0" indent="0">
              <a:buNone/>
            </a:pPr>
            <a:endParaRPr lang="en-US" sz="1400" b="1" u="sng" dirty="0"/>
          </a:p>
          <a:p>
            <a:pPr marL="0" indent="0">
              <a:buNone/>
            </a:pPr>
            <a:r>
              <a:rPr lang="en-US" sz="1400" dirty="0"/>
              <a:t>Total Liabilities and Owners Equity       </a:t>
            </a:r>
            <a:r>
              <a:rPr lang="en-US" sz="1400" b="1" u="sng" dirty="0"/>
              <a:t>$38,331</a:t>
            </a:r>
            <a:r>
              <a:rPr lang="en-US" sz="1400" dirty="0"/>
              <a:t>	  </a:t>
            </a:r>
          </a:p>
        </p:txBody>
      </p:sp>
      <p:sp>
        <p:nvSpPr>
          <p:cNvPr id="4" name="Content Placeholder 2"/>
          <p:cNvSpPr txBox="1">
            <a:spLocks/>
          </p:cNvSpPr>
          <p:nvPr/>
        </p:nvSpPr>
        <p:spPr bwMode="auto">
          <a:xfrm>
            <a:off x="403932" y="1141573"/>
            <a:ext cx="361791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50" indent="-285750"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4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6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8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6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8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90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2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9pPr>
          </a:lstStyle>
          <a:p>
            <a:pPr marL="0" indent="0">
              <a:buNone/>
            </a:pPr>
            <a:r>
              <a:rPr lang="en-US" sz="1400" dirty="0"/>
              <a:t>Cash			 $8,488</a:t>
            </a:r>
          </a:p>
          <a:p>
            <a:pPr marL="0" indent="0">
              <a:buNone/>
            </a:pPr>
            <a:r>
              <a:rPr lang="en-US" sz="1400" dirty="0"/>
              <a:t>Short Term Marketable Securities 	       320</a:t>
            </a:r>
          </a:p>
          <a:p>
            <a:pPr marL="0" indent="0">
              <a:buNone/>
            </a:pPr>
            <a:r>
              <a:rPr lang="en-US" sz="1400" dirty="0"/>
              <a:t>Accounts Receivable (Net of $800).         6,399</a:t>
            </a:r>
          </a:p>
          <a:p>
            <a:pPr marL="0" indent="0">
              <a:buNone/>
            </a:pPr>
            <a:r>
              <a:rPr lang="en-US" sz="1400" dirty="0"/>
              <a:t>Inventory		                          8,374</a:t>
            </a:r>
          </a:p>
          <a:p>
            <a:pPr marL="0" indent="0">
              <a:buNone/>
            </a:pPr>
            <a:r>
              <a:rPr lang="en-US" sz="1400" dirty="0"/>
              <a:t>Total Current Assets	                      </a:t>
            </a:r>
            <a:r>
              <a:rPr lang="en-US" sz="1400" b="1" u="sng" dirty="0"/>
              <a:t>$23,581</a:t>
            </a:r>
          </a:p>
          <a:p>
            <a:pPr marL="0" indent="0">
              <a:buNone/>
            </a:pPr>
            <a:endParaRPr lang="en-US" sz="1400" dirty="0"/>
          </a:p>
          <a:p>
            <a:pPr marL="0" indent="0">
              <a:buNone/>
            </a:pPr>
            <a:r>
              <a:rPr lang="en-US" sz="1400" dirty="0"/>
              <a:t>Building and Equipment	                      $12,500 Less Accumulated Depreciation	  (3,750)</a:t>
            </a:r>
          </a:p>
          <a:p>
            <a:pPr marL="0" indent="0">
              <a:buNone/>
            </a:pPr>
            <a:r>
              <a:rPr lang="en-US" sz="1400" dirty="0"/>
              <a:t>Land			   6,000</a:t>
            </a:r>
          </a:p>
          <a:p>
            <a:pPr marL="0" indent="0">
              <a:buNone/>
            </a:pPr>
            <a:endParaRPr lang="en-US" sz="1400" dirty="0"/>
          </a:p>
          <a:p>
            <a:pPr marL="0" indent="0">
              <a:buNone/>
            </a:pPr>
            <a:r>
              <a:rPr lang="en-US" sz="1400" dirty="0"/>
              <a:t>Total Assets		                     </a:t>
            </a:r>
            <a:r>
              <a:rPr lang="en-US" sz="1400" b="1" u="sng" dirty="0"/>
              <a:t>$38,331</a:t>
            </a:r>
          </a:p>
          <a:p>
            <a:pPr marL="0" indent="0">
              <a:buNone/>
            </a:pPr>
            <a:endParaRPr lang="en-US" sz="1400" dirty="0"/>
          </a:p>
          <a:p>
            <a:pPr marL="0" indent="0">
              <a:buNone/>
            </a:pPr>
            <a:r>
              <a:rPr lang="en-US" sz="1400" dirty="0"/>
              <a:t>        										</a:t>
            </a:r>
          </a:p>
        </p:txBody>
      </p:sp>
    </p:spTree>
    <p:extLst>
      <p:ext uri="{BB962C8B-B14F-4D97-AF65-F5344CB8AC3E}">
        <p14:creationId xmlns:p14="http://schemas.microsoft.com/office/powerpoint/2010/main" val="3469379081"/>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3B456-4D73-AC42-960F-9FB60EF48D59}"/>
              </a:ext>
            </a:extLst>
          </p:cNvPr>
          <p:cNvSpPr/>
          <p:nvPr/>
        </p:nvSpPr>
        <p:spPr>
          <a:xfrm>
            <a:off x="84338" y="121373"/>
            <a:ext cx="5668392" cy="1015663"/>
          </a:xfrm>
          <a:prstGeom prst="rect">
            <a:avLst/>
          </a:prstGeom>
        </p:spPr>
        <p:txBody>
          <a:bodyPr wrap="square">
            <a:spAutoFit/>
          </a:bodyPr>
          <a:lstStyle/>
          <a:p>
            <a:r>
              <a:rPr lang="en-US" dirty="0">
                <a:latin typeface="Calibri" charset="0"/>
                <a:cs typeface="Calibri" charset="0"/>
              </a:rPr>
              <a:t>MGT6754 Business Fundamentals for Analytics </a:t>
            </a:r>
            <a:r>
              <a:rPr lang="en-US" dirty="0"/>
              <a:t>Video Conference Call #3</a:t>
            </a:r>
            <a:br>
              <a:rPr lang="en-US" dirty="0"/>
            </a:br>
            <a:r>
              <a:rPr lang="en-US" dirty="0"/>
              <a:t>Mike’s Soft Drinks </a:t>
            </a:r>
            <a:r>
              <a:rPr lang="mr-IN" altLang="en-US" dirty="0">
                <a:latin typeface="Calibri" panose="020F0502020204030204" pitchFamily="34" charset="0"/>
              </a:rPr>
              <a:t>–</a:t>
            </a:r>
            <a:r>
              <a:rPr lang="en-US" altLang="en-US" dirty="0">
                <a:latin typeface="Calibri" panose="020F0502020204030204" pitchFamily="34" charset="0"/>
              </a:rPr>
              <a:t> Key Ratios</a:t>
            </a:r>
            <a:endParaRPr lang="en-US" dirty="0"/>
          </a:p>
        </p:txBody>
      </p:sp>
      <p:grpSp>
        <p:nvGrpSpPr>
          <p:cNvPr id="2" name="Group 1">
            <a:extLst>
              <a:ext uri="{FF2B5EF4-FFF2-40B4-BE49-F238E27FC236}">
                <a16:creationId xmlns:a16="http://schemas.microsoft.com/office/drawing/2014/main" id="{2048BE3C-1E8B-DA47-B86B-46E148910914}"/>
              </a:ext>
            </a:extLst>
          </p:cNvPr>
          <p:cNvGrpSpPr/>
          <p:nvPr/>
        </p:nvGrpSpPr>
        <p:grpSpPr>
          <a:xfrm>
            <a:off x="0" y="1660124"/>
            <a:ext cx="9144000" cy="3131752"/>
            <a:chOff x="0" y="2041864"/>
            <a:chExt cx="9144000" cy="3131752"/>
          </a:xfrm>
        </p:grpSpPr>
        <p:sp>
          <p:nvSpPr>
            <p:cNvPr id="9" name="Rectangle 8">
              <a:extLst>
                <a:ext uri="{FF2B5EF4-FFF2-40B4-BE49-F238E27FC236}">
                  <a16:creationId xmlns:a16="http://schemas.microsoft.com/office/drawing/2014/main" id="{3FB5C5F4-F5CD-5D44-902F-02FB2CD381FA}"/>
                </a:ext>
              </a:extLst>
            </p:cNvPr>
            <p:cNvSpPr/>
            <p:nvPr/>
          </p:nvSpPr>
          <p:spPr bwMode="auto">
            <a:xfrm>
              <a:off x="0" y="2041864"/>
              <a:ext cx="9144000" cy="3131752"/>
            </a:xfrm>
            <a:prstGeom prst="rect">
              <a:avLst/>
            </a:prstGeom>
            <a:solidFill>
              <a:srgbClr val="FEB81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5" name="Rectangle 4">
              <a:extLst>
                <a:ext uri="{FF2B5EF4-FFF2-40B4-BE49-F238E27FC236}">
                  <a16:creationId xmlns:a16="http://schemas.microsoft.com/office/drawing/2014/main" id="{23DFD553-64DF-4341-9466-0B654D010B66}"/>
                </a:ext>
              </a:extLst>
            </p:cNvPr>
            <p:cNvSpPr/>
            <p:nvPr/>
          </p:nvSpPr>
          <p:spPr>
            <a:xfrm>
              <a:off x="239697" y="3139682"/>
              <a:ext cx="8442664" cy="830997"/>
            </a:xfrm>
            <a:prstGeom prst="rect">
              <a:avLst/>
            </a:prstGeom>
          </p:spPr>
          <p:txBody>
            <a:bodyPr wrap="square">
              <a:spAutoFit/>
            </a:bodyPr>
            <a:lstStyle/>
            <a:p>
              <a:r>
                <a:rPr lang="en-US" sz="1600" dirty="0"/>
                <a:t>Debt ratio:</a:t>
              </a:r>
            </a:p>
            <a:p>
              <a:r>
                <a:rPr lang="en-US" sz="1600" dirty="0"/>
                <a:t>	</a:t>
              </a:r>
              <a:r>
                <a:rPr lang="en-US" sz="1600" u="sng" dirty="0"/>
                <a:t>Total liabilities</a:t>
              </a:r>
              <a:r>
                <a:rPr lang="en-US" sz="1600" dirty="0"/>
                <a:t>		</a:t>
              </a:r>
              <a:r>
                <a:rPr lang="en-US" sz="1600" u="sng" dirty="0"/>
                <a:t>$14,047</a:t>
              </a:r>
              <a:endParaRPr lang="en-US" sz="1600" dirty="0"/>
            </a:p>
            <a:p>
              <a:r>
                <a:rPr lang="en-US" sz="1600" dirty="0"/>
                <a:t>	Total assets		$38,331		</a:t>
              </a:r>
            </a:p>
          </p:txBody>
        </p:sp>
        <p:sp>
          <p:nvSpPr>
            <p:cNvPr id="6" name="TextBox 5">
              <a:extLst>
                <a:ext uri="{FF2B5EF4-FFF2-40B4-BE49-F238E27FC236}">
                  <a16:creationId xmlns:a16="http://schemas.microsoft.com/office/drawing/2014/main" id="{2B8E538E-C3D1-6047-8D9D-193F0BF739ED}"/>
                </a:ext>
              </a:extLst>
            </p:cNvPr>
            <p:cNvSpPr txBox="1"/>
            <p:nvPr/>
          </p:nvSpPr>
          <p:spPr>
            <a:xfrm>
              <a:off x="201967" y="2270670"/>
              <a:ext cx="8518124" cy="1138773"/>
            </a:xfrm>
            <a:prstGeom prst="rect">
              <a:avLst/>
            </a:prstGeom>
            <a:noFill/>
          </p:spPr>
          <p:txBody>
            <a:bodyPr wrap="square" rtlCol="0">
              <a:spAutoFit/>
            </a:bodyPr>
            <a:lstStyle/>
            <a:p>
              <a:r>
                <a:rPr lang="en-US" sz="1600" dirty="0"/>
                <a:t>Current ratio:</a:t>
              </a:r>
            </a:p>
            <a:p>
              <a:r>
                <a:rPr lang="en-US" sz="1600" dirty="0"/>
                <a:t>	</a:t>
              </a:r>
              <a:r>
                <a:rPr lang="en-US" sz="1600" u="sng" dirty="0"/>
                <a:t>Total current assets	</a:t>
              </a:r>
              <a:r>
                <a:rPr lang="en-US" sz="1600" dirty="0"/>
                <a:t>	</a:t>
              </a:r>
              <a:r>
                <a:rPr lang="en-US" sz="1600" u="sng" dirty="0"/>
                <a:t>$23,581</a:t>
              </a:r>
              <a:endParaRPr lang="en-US" sz="1600" dirty="0"/>
            </a:p>
            <a:p>
              <a:r>
                <a:rPr lang="en-US" sz="1600" dirty="0"/>
                <a:t>	Total current liabilities	  $7,022</a:t>
              </a:r>
            </a:p>
            <a:p>
              <a:endParaRPr lang="en-US" dirty="0"/>
            </a:p>
          </p:txBody>
        </p:sp>
        <p:sp>
          <p:nvSpPr>
            <p:cNvPr id="7" name="TextBox 6">
              <a:extLst>
                <a:ext uri="{FF2B5EF4-FFF2-40B4-BE49-F238E27FC236}">
                  <a16:creationId xmlns:a16="http://schemas.microsoft.com/office/drawing/2014/main" id="{AC8708D5-A5DD-0F42-B343-2EE817D10F77}"/>
                </a:ext>
              </a:extLst>
            </p:cNvPr>
            <p:cNvSpPr txBox="1"/>
            <p:nvPr/>
          </p:nvSpPr>
          <p:spPr>
            <a:xfrm>
              <a:off x="201967" y="4034842"/>
              <a:ext cx="8442664" cy="1138773"/>
            </a:xfrm>
            <a:prstGeom prst="rect">
              <a:avLst/>
            </a:prstGeom>
            <a:noFill/>
          </p:spPr>
          <p:txBody>
            <a:bodyPr wrap="square" rtlCol="0">
              <a:spAutoFit/>
            </a:bodyPr>
            <a:lstStyle/>
            <a:p>
              <a:r>
                <a:rPr lang="en-US" sz="1600" dirty="0"/>
                <a:t>Profit margin ratio:</a:t>
              </a:r>
            </a:p>
            <a:p>
              <a:r>
                <a:rPr lang="en-US" sz="1600" dirty="0"/>
                <a:t>	</a:t>
              </a:r>
              <a:r>
                <a:rPr lang="en-US" sz="1600" u="sng" dirty="0"/>
                <a:t>Net income</a:t>
              </a:r>
              <a:r>
                <a:rPr lang="en-US" sz="1600" dirty="0"/>
                <a:t>		</a:t>
              </a:r>
              <a:r>
                <a:rPr lang="en-US" sz="1600" u="sng" dirty="0"/>
                <a:t>  $5,134</a:t>
              </a:r>
              <a:endParaRPr lang="en-US" sz="1600" dirty="0"/>
            </a:p>
            <a:p>
              <a:r>
                <a:rPr lang="en-US" sz="1600" dirty="0"/>
                <a:t>	 Net Sales			$28,455</a:t>
              </a:r>
            </a:p>
            <a:p>
              <a:endParaRPr lang="en-US" dirty="0"/>
            </a:p>
          </p:txBody>
        </p:sp>
        <p:sp>
          <p:nvSpPr>
            <p:cNvPr id="10" name="TextBox 9">
              <a:extLst>
                <a:ext uri="{FF2B5EF4-FFF2-40B4-BE49-F238E27FC236}">
                  <a16:creationId xmlns:a16="http://schemas.microsoft.com/office/drawing/2014/main" id="{33122E4D-DD4B-234F-9372-5EFE7B8F1AF3}"/>
                </a:ext>
              </a:extLst>
            </p:cNvPr>
            <p:cNvSpPr txBox="1"/>
            <p:nvPr/>
          </p:nvSpPr>
          <p:spPr>
            <a:xfrm>
              <a:off x="5018642" y="2706031"/>
              <a:ext cx="1531188" cy="338554"/>
            </a:xfrm>
            <a:prstGeom prst="rect">
              <a:avLst/>
            </a:prstGeom>
            <a:noFill/>
          </p:spPr>
          <p:txBody>
            <a:bodyPr wrap="none" rtlCol="0">
              <a:spAutoFit/>
            </a:bodyPr>
            <a:lstStyle/>
            <a:p>
              <a:r>
                <a:rPr lang="en-US" sz="1600" dirty="0"/>
                <a:t>=        3.36         </a:t>
              </a:r>
            </a:p>
          </p:txBody>
        </p:sp>
        <p:sp>
          <p:nvSpPr>
            <p:cNvPr id="11" name="TextBox 10">
              <a:extLst>
                <a:ext uri="{FF2B5EF4-FFF2-40B4-BE49-F238E27FC236}">
                  <a16:creationId xmlns:a16="http://schemas.microsoft.com/office/drawing/2014/main" id="{51B361F2-C683-1045-98A2-92A2A6C708A9}"/>
                </a:ext>
              </a:extLst>
            </p:cNvPr>
            <p:cNvSpPr txBox="1"/>
            <p:nvPr/>
          </p:nvSpPr>
          <p:spPr>
            <a:xfrm>
              <a:off x="5036977" y="3502844"/>
              <a:ext cx="1069524" cy="338554"/>
            </a:xfrm>
            <a:prstGeom prst="rect">
              <a:avLst/>
            </a:prstGeom>
            <a:noFill/>
          </p:spPr>
          <p:txBody>
            <a:bodyPr wrap="none" rtlCol="0">
              <a:spAutoFit/>
            </a:bodyPr>
            <a:lstStyle/>
            <a:p>
              <a:r>
                <a:rPr lang="en-US" sz="1600" dirty="0"/>
                <a:t>=          .37</a:t>
              </a:r>
            </a:p>
          </p:txBody>
        </p:sp>
        <p:sp>
          <p:nvSpPr>
            <p:cNvPr id="12" name="TextBox 11">
              <a:extLst>
                <a:ext uri="{FF2B5EF4-FFF2-40B4-BE49-F238E27FC236}">
                  <a16:creationId xmlns:a16="http://schemas.microsoft.com/office/drawing/2014/main" id="{561CF2BB-079F-1843-9D0E-5F85E545E4C8}"/>
                </a:ext>
              </a:extLst>
            </p:cNvPr>
            <p:cNvSpPr txBox="1"/>
            <p:nvPr/>
          </p:nvSpPr>
          <p:spPr>
            <a:xfrm>
              <a:off x="5036977" y="4401410"/>
              <a:ext cx="1874231" cy="338554"/>
            </a:xfrm>
            <a:prstGeom prst="rect">
              <a:avLst/>
            </a:prstGeom>
            <a:noFill/>
          </p:spPr>
          <p:txBody>
            <a:bodyPr wrap="none" rtlCol="0">
              <a:spAutoFit/>
            </a:bodyPr>
            <a:lstStyle/>
            <a:p>
              <a:r>
                <a:rPr lang="en-US" sz="1600" dirty="0"/>
                <a:t>=          .18    or 18%</a:t>
              </a:r>
            </a:p>
          </p:txBody>
        </p:sp>
      </p:grpSp>
    </p:spTree>
    <p:extLst>
      <p:ext uri="{BB962C8B-B14F-4D97-AF65-F5344CB8AC3E}">
        <p14:creationId xmlns:p14="http://schemas.microsoft.com/office/powerpoint/2010/main" val="2412718210"/>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50099" y="411377"/>
            <a:ext cx="7124700" cy="508000"/>
          </a:xfrm>
        </p:spPr>
        <p:txBody>
          <a:bodyPr/>
          <a:lstStyle/>
          <a:p>
            <a:r>
              <a:rPr lang="en-US" sz="2400" dirty="0">
                <a:latin typeface="Calibri" charset="0"/>
                <a:ea typeface="MS PGothic" charset="0"/>
              </a:rPr>
              <a:t>MGT8803 Business Fundamentals for Analytics</a:t>
            </a:r>
            <a:br>
              <a:rPr lang="en-US" sz="2400" dirty="0">
                <a:latin typeface="Calibri" charset="0"/>
                <a:ea typeface="MS PGothic" charset="0"/>
              </a:rPr>
            </a:br>
            <a:r>
              <a:rPr lang="en-US" sz="2400" dirty="0">
                <a:latin typeface="Calibri" charset="0"/>
                <a:ea typeface="MS PGothic" charset="0"/>
              </a:rPr>
              <a:t>Video Conference Call #3</a:t>
            </a:r>
            <a:br>
              <a:rPr lang="en-US" sz="2400" dirty="0">
                <a:latin typeface="Calibri" charset="0"/>
                <a:ea typeface="MS PGothic" charset="0"/>
              </a:rPr>
            </a:br>
            <a:r>
              <a:rPr lang="en-US" sz="2400" dirty="0">
                <a:latin typeface="Calibri" charset="0"/>
                <a:ea typeface="MS PGothic" charset="0"/>
              </a:rPr>
              <a:t>Announcements</a:t>
            </a:r>
          </a:p>
        </p:txBody>
      </p:sp>
      <p:grpSp>
        <p:nvGrpSpPr>
          <p:cNvPr id="3" name="Group 2">
            <a:extLst>
              <a:ext uri="{FF2B5EF4-FFF2-40B4-BE49-F238E27FC236}">
                <a16:creationId xmlns:a16="http://schemas.microsoft.com/office/drawing/2014/main" id="{8AA7B3FB-8423-FB4C-A03E-751C87DF325B}"/>
              </a:ext>
            </a:extLst>
          </p:cNvPr>
          <p:cNvGrpSpPr/>
          <p:nvPr/>
        </p:nvGrpSpPr>
        <p:grpSpPr>
          <a:xfrm>
            <a:off x="0" y="1198485"/>
            <a:ext cx="9144000" cy="4407629"/>
            <a:chOff x="0" y="1252945"/>
            <a:chExt cx="9144000" cy="4292085"/>
          </a:xfrm>
        </p:grpSpPr>
        <p:sp>
          <p:nvSpPr>
            <p:cNvPr id="5121" name="Rectangle 4"/>
            <p:cNvSpPr>
              <a:spLocks noChangeArrowheads="1"/>
            </p:cNvSpPr>
            <p:nvPr/>
          </p:nvSpPr>
          <p:spPr bwMode="auto">
            <a:xfrm>
              <a:off x="0" y="1252945"/>
              <a:ext cx="9144000" cy="4292085"/>
            </a:xfrm>
            <a:prstGeom prst="rect">
              <a:avLst/>
            </a:prstGeom>
            <a:solidFill>
              <a:srgbClr val="FEB81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lang="en-US" dirty="0"/>
            </a:p>
          </p:txBody>
        </p:sp>
        <p:pic>
          <p:nvPicPr>
            <p:cNvPr id="5" name="Picture 4">
              <a:extLst>
                <a:ext uri="{FF2B5EF4-FFF2-40B4-BE49-F238E27FC236}">
                  <a16:creationId xmlns:a16="http://schemas.microsoft.com/office/drawing/2014/main" id="{21EEC0B8-6B14-A24A-B7D6-C5342C971C2F}"/>
                </a:ext>
              </a:extLst>
            </p:cNvPr>
            <p:cNvPicPr>
              <a:picLocks noChangeAspect="1"/>
            </p:cNvPicPr>
            <p:nvPr/>
          </p:nvPicPr>
          <p:blipFill>
            <a:blip r:embed="rId3"/>
            <a:stretch>
              <a:fillRect/>
            </a:stretch>
          </p:blipFill>
          <p:spPr>
            <a:xfrm>
              <a:off x="1257668" y="3413194"/>
              <a:ext cx="6110796" cy="1891481"/>
            </a:xfrm>
            <a:prstGeom prst="rect">
              <a:avLst/>
            </a:prstGeom>
          </p:spPr>
        </p:pic>
        <p:sp>
          <p:nvSpPr>
            <p:cNvPr id="2" name="Rectangle 1">
              <a:extLst>
                <a:ext uri="{FF2B5EF4-FFF2-40B4-BE49-F238E27FC236}">
                  <a16:creationId xmlns:a16="http://schemas.microsoft.com/office/drawing/2014/main" id="{E25D32DC-312B-6646-B264-D545DC19193F}"/>
                </a:ext>
              </a:extLst>
            </p:cNvPr>
            <p:cNvSpPr/>
            <p:nvPr/>
          </p:nvSpPr>
          <p:spPr bwMode="auto">
            <a:xfrm>
              <a:off x="6230381" y="3398988"/>
              <a:ext cx="1212224" cy="1905687"/>
            </a:xfrm>
            <a:prstGeom prst="rect">
              <a:avLst/>
            </a:prstGeom>
            <a:solidFill>
              <a:srgbClr val="FEB81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sp>
          <p:nvSpPr>
            <p:cNvPr id="6" name="Rectangle 5">
              <a:extLst>
                <a:ext uri="{FF2B5EF4-FFF2-40B4-BE49-F238E27FC236}">
                  <a16:creationId xmlns:a16="http://schemas.microsoft.com/office/drawing/2014/main" id="{156F8C4C-6F9B-7B42-9100-9AFBEF339014}"/>
                </a:ext>
              </a:extLst>
            </p:cNvPr>
            <p:cNvSpPr/>
            <p:nvPr/>
          </p:nvSpPr>
          <p:spPr bwMode="auto">
            <a:xfrm>
              <a:off x="588144" y="3684233"/>
              <a:ext cx="6176639" cy="835525"/>
            </a:xfrm>
            <a:prstGeom prst="rect">
              <a:avLst/>
            </a:prstGeom>
            <a:noFill/>
            <a:ln w="38100" cap="flat" cmpd="sng" algn="ctr">
              <a:solidFill>
                <a:srgbClr val="003366"/>
              </a:solidFill>
              <a:prstDash val="solid"/>
              <a:round/>
              <a:headEnd type="none" w="med" len="med"/>
              <a:tailEnd type="none" w="med" len="med"/>
            </a:ln>
            <a:effec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761993"/>
              <a:endParaRPr lang="en-US" sz="1667" dirty="0">
                <a:latin typeface="Times New Roman" pitchFamily="-108" charset="0"/>
              </a:endParaRPr>
            </a:p>
          </p:txBody>
        </p:sp>
      </p:grpSp>
      <p:sp>
        <p:nvSpPr>
          <p:cNvPr id="5123" name="Content Placeholder 3"/>
          <p:cNvSpPr>
            <a:spLocks noGrp="1"/>
          </p:cNvSpPr>
          <p:nvPr>
            <p:ph idx="1"/>
          </p:nvPr>
        </p:nvSpPr>
        <p:spPr>
          <a:xfrm>
            <a:off x="610707" y="933583"/>
            <a:ext cx="8037513" cy="3611858"/>
          </a:xfrm>
        </p:spPr>
        <p:txBody>
          <a:bodyPr/>
          <a:lstStyle/>
          <a:p>
            <a:endParaRPr lang="en-US" sz="2400" dirty="0">
              <a:latin typeface="Calibri" charset="0"/>
              <a:ea typeface="MS PGothic" charset="0"/>
            </a:endParaRPr>
          </a:p>
          <a:p>
            <a:r>
              <a:rPr lang="en-US" sz="1800" dirty="0">
                <a:latin typeface="Calibri" charset="0"/>
                <a:ea typeface="MS PGothic" charset="0"/>
              </a:rPr>
              <a:t>Financial Accounting Homework is due on Wednesday May 29 at 11:59pm eastern daylight time. Remember you can use outside resources and can collaborate with other students but cannot share actual answers. Any related posts that contain your work should be private. Homework questions cannot be discussed on the call tonight</a:t>
            </a:r>
          </a:p>
          <a:p>
            <a:r>
              <a:rPr lang="en-US" sz="1800" dirty="0">
                <a:latin typeface="Calibri" charset="0"/>
                <a:ea typeface="MS PGothic" charset="0"/>
              </a:rPr>
              <a:t>This week to keep on pace you will need to compete the homework and work on the following topics by the next Videoconference  </a:t>
            </a:r>
          </a:p>
        </p:txBody>
      </p:sp>
    </p:spTree>
    <p:extLst>
      <p:ext uri="{BB962C8B-B14F-4D97-AF65-F5344CB8AC3E}">
        <p14:creationId xmlns:p14="http://schemas.microsoft.com/office/powerpoint/2010/main" val="4032309683"/>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D6C6D2-D669-7143-BA38-7D2754853D5C}"/>
              </a:ext>
            </a:extLst>
          </p:cNvPr>
          <p:cNvSpPr/>
          <p:nvPr/>
        </p:nvSpPr>
        <p:spPr bwMode="auto">
          <a:xfrm>
            <a:off x="0" y="1824360"/>
            <a:ext cx="9144000" cy="25967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2" name="Title 1">
            <a:extLst>
              <a:ext uri="{FF2B5EF4-FFF2-40B4-BE49-F238E27FC236}">
                <a16:creationId xmlns:a16="http://schemas.microsoft.com/office/drawing/2014/main" id="{C775D1C2-12C7-2742-AC6B-CC3BAEEDCAA1}"/>
              </a:ext>
            </a:extLst>
          </p:cNvPr>
          <p:cNvSpPr>
            <a:spLocks noGrp="1"/>
          </p:cNvSpPr>
          <p:nvPr>
            <p:ph type="title"/>
          </p:nvPr>
        </p:nvSpPr>
        <p:spPr>
          <a:xfrm>
            <a:off x="502920" y="474980"/>
            <a:ext cx="5943600" cy="508000"/>
          </a:xfrm>
        </p:spPr>
        <p:txBody>
          <a:bodyPr/>
          <a:lstStyle/>
          <a:p>
            <a:r>
              <a:rPr lang="en-US" sz="2000" dirty="0">
                <a:latin typeface="Calibri" charset="0"/>
                <a:ea typeface="MS PGothic" charset="0"/>
              </a:rPr>
              <a:t>MGT8803 Business Fundamentals for Analytics</a:t>
            </a:r>
            <a:br>
              <a:rPr lang="en-US" sz="2000" dirty="0">
                <a:latin typeface="Calibri" charset="0"/>
                <a:ea typeface="MS PGothic" charset="0"/>
              </a:rPr>
            </a:br>
            <a:r>
              <a:rPr lang="en-US" sz="2000" dirty="0">
                <a:latin typeface="Calibri" charset="0"/>
                <a:ea typeface="MS PGothic" charset="0"/>
              </a:rPr>
              <a:t>Video Conference Call #3</a:t>
            </a:r>
            <a:br>
              <a:rPr lang="en-US" sz="2000" dirty="0">
                <a:latin typeface="Calibri" charset="0"/>
                <a:ea typeface="MS PGothic" charset="0"/>
              </a:rPr>
            </a:br>
            <a:r>
              <a:rPr lang="en-US" sz="2000" dirty="0">
                <a:latin typeface="Calibri" charset="0"/>
                <a:ea typeface="MS PGothic" charset="0"/>
              </a:rPr>
              <a:t>Financial Accounting Topics 3 and 4</a:t>
            </a:r>
            <a:endParaRPr lang="en-US" sz="2000" dirty="0"/>
          </a:p>
        </p:txBody>
      </p:sp>
      <p:sp>
        <p:nvSpPr>
          <p:cNvPr id="3" name="Content Placeholder 2">
            <a:extLst>
              <a:ext uri="{FF2B5EF4-FFF2-40B4-BE49-F238E27FC236}">
                <a16:creationId xmlns:a16="http://schemas.microsoft.com/office/drawing/2014/main" id="{566195AF-E558-9A4B-A442-2C3749F79DBE}"/>
              </a:ext>
            </a:extLst>
          </p:cNvPr>
          <p:cNvSpPr>
            <a:spLocks noGrp="1"/>
          </p:cNvSpPr>
          <p:nvPr>
            <p:ph idx="1"/>
          </p:nvPr>
        </p:nvSpPr>
        <p:spPr>
          <a:xfrm>
            <a:off x="1170372" y="1970596"/>
            <a:ext cx="6781800" cy="3429000"/>
          </a:xfrm>
        </p:spPr>
        <p:txBody>
          <a:bodyPr/>
          <a:lstStyle/>
          <a:p>
            <a:r>
              <a:rPr lang="en-US" dirty="0"/>
              <a:t>Questions, Discussion, Problems:</a:t>
            </a:r>
          </a:p>
          <a:p>
            <a:pPr lvl="1"/>
            <a:r>
              <a:rPr lang="en-US" dirty="0"/>
              <a:t>Non-Current Assets and Liabilities</a:t>
            </a:r>
          </a:p>
          <a:p>
            <a:pPr lvl="1"/>
            <a:r>
              <a:rPr lang="en-US" dirty="0"/>
              <a:t>Stockholders Equity and Ratio Analysis</a:t>
            </a:r>
          </a:p>
          <a:p>
            <a:r>
              <a:rPr lang="en-US" dirty="0"/>
              <a:t>Class Exercise: Constructing Financial Statements</a:t>
            </a:r>
          </a:p>
        </p:txBody>
      </p:sp>
    </p:spTree>
    <p:extLst>
      <p:ext uri="{BB962C8B-B14F-4D97-AF65-F5344CB8AC3E}">
        <p14:creationId xmlns:p14="http://schemas.microsoft.com/office/powerpoint/2010/main" val="3947892041"/>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809D5719-3186-6148-B61A-75BBB71F55E0}"/>
              </a:ext>
            </a:extLst>
          </p:cNvPr>
          <p:cNvSpPr>
            <a:spLocks noChangeArrowheads="1"/>
          </p:cNvSpPr>
          <p:nvPr/>
        </p:nvSpPr>
        <p:spPr bwMode="auto">
          <a:xfrm>
            <a:off x="0" y="1171852"/>
            <a:ext cx="9144000" cy="4451708"/>
          </a:xfrm>
          <a:prstGeom prst="rect">
            <a:avLst/>
          </a:prstGeom>
          <a:solidFill>
            <a:srgbClr val="FEB81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lang="en-US" dirty="0"/>
          </a:p>
        </p:txBody>
      </p:sp>
      <p:sp>
        <p:nvSpPr>
          <p:cNvPr id="3" name="Content Placeholder 2"/>
          <p:cNvSpPr>
            <a:spLocks noGrp="1"/>
          </p:cNvSpPr>
          <p:nvPr>
            <p:ph idx="1"/>
          </p:nvPr>
        </p:nvSpPr>
        <p:spPr>
          <a:xfrm>
            <a:off x="0" y="1242873"/>
            <a:ext cx="8712486" cy="3429000"/>
          </a:xfrm>
        </p:spPr>
        <p:txBody>
          <a:bodyPr/>
          <a:lstStyle/>
          <a:p>
            <a:pPr lvl="1"/>
            <a:r>
              <a:rPr lang="en-US" sz="1400" dirty="0"/>
              <a:t>Please explain again what Discounts on Bonds Payable are and how they should be shown on the Balance Sheet. Also explain how a Premium on Bonds Payable is treated. What does “carrying value” mean?</a:t>
            </a:r>
          </a:p>
          <a:p>
            <a:pPr lvl="1"/>
            <a:endParaRPr lang="en-US" sz="1400" dirty="0"/>
          </a:p>
          <a:p>
            <a:pPr lvl="1"/>
            <a:r>
              <a:rPr lang="en-US" sz="1400" dirty="0"/>
              <a:t>In order to calculate the total of liabilities, are we meant to add the "Current Portion" to the aggregated one? For example, for "Current Portion of Bonds Payable" and "Bonds Payable", are we meant to add them up or do we just take "Bonds Payable"?</a:t>
            </a:r>
          </a:p>
          <a:p>
            <a:pPr lvl="1"/>
            <a:endParaRPr lang="en-US" sz="1400" dirty="0"/>
          </a:p>
          <a:p>
            <a:pPr lvl="1"/>
            <a:r>
              <a:rPr lang="en-US" sz="1400" dirty="0"/>
              <a:t>Some confusion about the treatment of dividends declared vs dividends paid and the impact on retained earnings.</a:t>
            </a:r>
          </a:p>
          <a:p>
            <a:pPr lvl="1"/>
            <a:endParaRPr lang="en-US" sz="1400" dirty="0"/>
          </a:p>
          <a:p>
            <a:pPr lvl="1"/>
            <a:r>
              <a:rPr lang="en-US" sz="1400" dirty="0"/>
              <a:t>The Capital Stock video (first video in Module 1 Topic 4) mentions that treasury stock is recorded as a contra-equity account and that no gain or loss is recorded if that treasury stock is re-issued at a later date. Does this mean that treasury stock must be re-issued at the same price for which it was re-purchased, resulting in no gain/loss? Or is it sold at the current market price and the gain/loss goes straight into something like retained earnings to balance the inflow of cash on the asset side of the balance sheet? After all, you would have to record the cash from the treasury stock sale, so that gain/loss needs to balance somewhere on the liability/equity side of the balance sheet right. I feel like the latter situation makes more sense, but the video clearly says no gain or loss is recorded so I'm confused about what would happen here.</a:t>
            </a:r>
          </a:p>
          <a:p>
            <a:pPr marL="0" indent="0">
              <a:buNone/>
            </a:pPr>
            <a:br>
              <a:rPr lang="en-US" dirty="0"/>
            </a:br>
            <a:endParaRPr lang="en-US" sz="1600" dirty="0"/>
          </a:p>
          <a:p>
            <a:pPr lvl="1"/>
            <a:endParaRPr lang="en-US" sz="1600" dirty="0"/>
          </a:p>
          <a:p>
            <a:pPr lvl="1"/>
            <a:endParaRPr lang="en-US" sz="1600" dirty="0"/>
          </a:p>
          <a:p>
            <a:pPr marL="0" indent="0">
              <a:buNone/>
            </a:pPr>
            <a:endParaRPr lang="en-US" sz="1400" dirty="0"/>
          </a:p>
          <a:p>
            <a:pPr marL="457200" lvl="1" indent="0">
              <a:buNone/>
            </a:pPr>
            <a:endParaRPr lang="en-US" sz="1600" dirty="0"/>
          </a:p>
          <a:p>
            <a:pPr lvl="1"/>
            <a:endParaRPr lang="en-US" sz="1600" dirty="0"/>
          </a:p>
          <a:p>
            <a:endParaRPr lang="en-US" sz="2000" dirty="0"/>
          </a:p>
        </p:txBody>
      </p:sp>
      <p:sp>
        <p:nvSpPr>
          <p:cNvPr id="5" name="Title 4">
            <a:extLst>
              <a:ext uri="{FF2B5EF4-FFF2-40B4-BE49-F238E27FC236}">
                <a16:creationId xmlns:a16="http://schemas.microsoft.com/office/drawing/2014/main" id="{09057252-F9E2-9843-8CA9-586E3667E989}"/>
              </a:ext>
            </a:extLst>
          </p:cNvPr>
          <p:cNvSpPr>
            <a:spLocks noGrp="1"/>
          </p:cNvSpPr>
          <p:nvPr>
            <p:ph type="title"/>
          </p:nvPr>
        </p:nvSpPr>
        <p:spPr>
          <a:xfrm>
            <a:off x="329013" y="448061"/>
            <a:ext cx="5943600" cy="508000"/>
          </a:xfrm>
        </p:spPr>
        <p:txBody>
          <a:bodyPr/>
          <a:lstStyle/>
          <a:p>
            <a:r>
              <a:rPr lang="en-US" sz="2000" dirty="0">
                <a:latin typeface="Calibri" charset="0"/>
                <a:ea typeface="MS PGothic" charset="0"/>
              </a:rPr>
              <a:t>MGT8803 Business Fundamentals for Analytics</a:t>
            </a:r>
            <a:br>
              <a:rPr lang="en-US" sz="2000" dirty="0">
                <a:latin typeface="Calibri" charset="0"/>
                <a:ea typeface="MS PGothic" charset="0"/>
              </a:rPr>
            </a:br>
            <a:r>
              <a:rPr lang="en-US" sz="2000" dirty="0">
                <a:latin typeface="Calibri" charset="0"/>
                <a:ea typeface="MS PGothic" charset="0"/>
              </a:rPr>
              <a:t>Video Conference Call #3</a:t>
            </a:r>
            <a:br>
              <a:rPr lang="en-US" sz="2000" dirty="0">
                <a:latin typeface="Calibri" charset="0"/>
                <a:ea typeface="MS PGothic" charset="0"/>
              </a:rPr>
            </a:br>
            <a:r>
              <a:rPr lang="en-US" sz="2000" dirty="0">
                <a:latin typeface="Calibri" charset="0"/>
                <a:ea typeface="MS PGothic" charset="0"/>
              </a:rPr>
              <a:t>Questions and Discussion Items (From the Forum)</a:t>
            </a:r>
            <a:endParaRPr lang="en-US" sz="2000" dirty="0"/>
          </a:p>
        </p:txBody>
      </p:sp>
    </p:spTree>
    <p:extLst>
      <p:ext uri="{BB962C8B-B14F-4D97-AF65-F5344CB8AC3E}">
        <p14:creationId xmlns:p14="http://schemas.microsoft.com/office/powerpoint/2010/main" val="2652527823"/>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B610F-61F0-B545-B4A7-D876364EAA97}"/>
              </a:ext>
            </a:extLst>
          </p:cNvPr>
          <p:cNvSpPr/>
          <p:nvPr/>
        </p:nvSpPr>
        <p:spPr bwMode="auto">
          <a:xfrm>
            <a:off x="0" y="1645286"/>
            <a:ext cx="9144000" cy="406971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sp>
        <p:nvSpPr>
          <p:cNvPr id="2" name="Title 1">
            <a:extLst>
              <a:ext uri="{FF2B5EF4-FFF2-40B4-BE49-F238E27FC236}">
                <a16:creationId xmlns:a16="http://schemas.microsoft.com/office/drawing/2014/main" id="{612E6949-9E2F-2A49-9103-3BC7B5FFA30D}"/>
              </a:ext>
            </a:extLst>
          </p:cNvPr>
          <p:cNvSpPr>
            <a:spLocks noGrp="1"/>
          </p:cNvSpPr>
          <p:nvPr>
            <p:ph type="title"/>
          </p:nvPr>
        </p:nvSpPr>
        <p:spPr>
          <a:xfrm>
            <a:off x="226379" y="702692"/>
            <a:ext cx="6556159" cy="508000"/>
          </a:xfrm>
        </p:spPr>
        <p:txBody>
          <a:bodyPr/>
          <a:lstStyle/>
          <a:p>
            <a:r>
              <a:rPr lang="en-US" sz="2400" dirty="0">
                <a:latin typeface="Calibri" charset="0"/>
                <a:ea typeface="MS PGothic" charset="0"/>
              </a:rPr>
              <a:t>MGT8803 Business Fundamentals for Analytics</a:t>
            </a:r>
            <a:br>
              <a:rPr lang="en-US" sz="2400" dirty="0">
                <a:latin typeface="Calibri" charset="0"/>
                <a:ea typeface="MS PGothic" charset="0"/>
              </a:rPr>
            </a:br>
            <a:r>
              <a:rPr lang="en-US" sz="2400" dirty="0">
                <a:latin typeface="Calibri" charset="0"/>
                <a:ea typeface="MS PGothic" charset="0"/>
              </a:rPr>
              <a:t>Video Conference Call #3</a:t>
            </a:r>
            <a:br>
              <a:rPr lang="en-US" sz="2400" dirty="0">
                <a:latin typeface="Calibri" charset="0"/>
                <a:ea typeface="MS PGothic" charset="0"/>
              </a:rPr>
            </a:br>
            <a:r>
              <a:rPr lang="en-US" sz="2400" dirty="0">
                <a:latin typeface="Calibri" charset="0"/>
                <a:ea typeface="MS PGothic" charset="0"/>
              </a:rPr>
              <a:t>Questions and Discussion Items (From the Forum)</a:t>
            </a:r>
            <a:endParaRPr lang="en-US" sz="2400" dirty="0"/>
          </a:p>
        </p:txBody>
      </p:sp>
      <p:sp>
        <p:nvSpPr>
          <p:cNvPr id="3" name="Rectangle 2">
            <a:extLst>
              <a:ext uri="{FF2B5EF4-FFF2-40B4-BE49-F238E27FC236}">
                <a16:creationId xmlns:a16="http://schemas.microsoft.com/office/drawing/2014/main" id="{6DB7B09D-2DF3-5842-9431-584977D2D422}"/>
              </a:ext>
            </a:extLst>
          </p:cNvPr>
          <p:cNvSpPr/>
          <p:nvPr/>
        </p:nvSpPr>
        <p:spPr>
          <a:xfrm>
            <a:off x="412811" y="1813963"/>
            <a:ext cx="8669045" cy="4462760"/>
          </a:xfrm>
          <a:prstGeom prst="rect">
            <a:avLst/>
          </a:prstGeom>
        </p:spPr>
        <p:txBody>
          <a:bodyPr wrap="square">
            <a:spAutoFit/>
          </a:bodyPr>
          <a:lstStyle/>
          <a:p>
            <a:pPr marL="285750" indent="-285750">
              <a:buFont typeface="Arial" panose="020B0604020202020204" pitchFamily="34" charset="0"/>
              <a:buChar char="•"/>
            </a:pPr>
            <a:r>
              <a:rPr lang="en-US" sz="1400" dirty="0">
                <a:solidFill>
                  <a:srgbClr val="333333"/>
                </a:solidFill>
                <a:latin typeface="Calibri" panose="020F0502020204030204" pitchFamily="34" charset="0"/>
                <a:cs typeface="Calibri" panose="020F0502020204030204" pitchFamily="34" charset="0"/>
              </a:rPr>
              <a:t>When we see a question that list common stock, should be assume that the account combines the “Paid-In Capital” and the Par Value” into a single account.   Are companies required to report the two separately as separate line items on the balance sheet?</a:t>
            </a:r>
          </a:p>
          <a:p>
            <a:pPr marL="285750" indent="-285750">
              <a:buFont typeface="Arial" panose="020B0604020202020204" pitchFamily="34" charset="0"/>
              <a:buChar char="•"/>
            </a:pPr>
            <a:endParaRPr lang="en-US" sz="1400" dirty="0">
              <a:solidFill>
                <a:srgbClr val="333333"/>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If a company develops software for it's own internal use (not for resale), and uses that software as part of services that it provides, does the company have to wait for technological feasibility until it capitalizes the cost incurred to develop the software?  Is that software considered an intangible asset and amortized over a period of time, or is the software continuously evaluated for impairment?  I am curious because I know of many companies that continue to expand and refine their internal software systems for many many years.  (Well over 20, in the case of some large health insurance companies.)</a:t>
            </a: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t>Is it typical that the most recent columns in a financial sheet that uses successive years places the most recent year in the left most column. e.g. 2019   2018   2017   2016</a:t>
            </a:r>
          </a:p>
          <a:p>
            <a:endParaRPr lang="en-US" sz="1400" dirty="0"/>
          </a:p>
          <a:p>
            <a:pPr marL="285750" indent="-285750">
              <a:buFont typeface="Arial" panose="020B0604020202020204" pitchFamily="34" charset="0"/>
              <a:buChar char="•"/>
            </a:pPr>
            <a:r>
              <a:rPr lang="en-US" sz="1400"/>
              <a:t>Is </a:t>
            </a:r>
            <a:r>
              <a:rPr lang="en-US" sz="1400" dirty="0"/>
              <a:t>Market Capitalization (# shares * price of share) same as Paid-In Capital (= Par Value of Common Stock + Paid-In Capital In Excess of Par)?</a:t>
            </a:r>
          </a:p>
          <a:p>
            <a:br>
              <a:rPr lang="en-US" dirty="0"/>
            </a:br>
            <a:br>
              <a:rPr lang="en-US" dirty="0">
                <a:solidFill>
                  <a:srgbClr val="333333"/>
                </a:solidFill>
                <a:latin typeface="Helvetica Neue" panose="02000503000000020004" pitchFamily="2" charset="0"/>
              </a:rPr>
            </a:br>
            <a:endParaRPr lang="en-US" dirty="0">
              <a:solidFill>
                <a:srgbClr val="333333"/>
              </a:solidFill>
              <a:latin typeface="Helvetica Neue" panose="02000503000000020004" pitchFamily="2" charset="0"/>
            </a:endParaRPr>
          </a:p>
        </p:txBody>
      </p:sp>
    </p:spTree>
    <p:extLst>
      <p:ext uri="{BB962C8B-B14F-4D97-AF65-F5344CB8AC3E}">
        <p14:creationId xmlns:p14="http://schemas.microsoft.com/office/powerpoint/2010/main" val="2443738309"/>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BACAC8-499D-804D-AB4E-A20490A0842F}"/>
              </a:ext>
            </a:extLst>
          </p:cNvPr>
          <p:cNvSpPr/>
          <p:nvPr/>
        </p:nvSpPr>
        <p:spPr bwMode="auto">
          <a:xfrm>
            <a:off x="257453" y="2911875"/>
            <a:ext cx="7714695" cy="621437"/>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sp>
        <p:nvSpPr>
          <p:cNvPr id="4" name="Rectangle 3">
            <a:extLst>
              <a:ext uri="{FF2B5EF4-FFF2-40B4-BE49-F238E27FC236}">
                <a16:creationId xmlns:a16="http://schemas.microsoft.com/office/drawing/2014/main" id="{752B55E8-1FE7-FE40-8347-218A4306840B}"/>
              </a:ext>
            </a:extLst>
          </p:cNvPr>
          <p:cNvSpPr/>
          <p:nvPr/>
        </p:nvSpPr>
        <p:spPr>
          <a:xfrm>
            <a:off x="173114" y="136162"/>
            <a:ext cx="5952478" cy="1015663"/>
          </a:xfrm>
          <a:prstGeom prst="rect">
            <a:avLst/>
          </a:prstGeom>
        </p:spPr>
        <p:txBody>
          <a:bodyPr wrap="square">
            <a:spAutoFit/>
          </a:bodyPr>
          <a:lstStyle/>
          <a:p>
            <a:r>
              <a:rPr lang="en-US" dirty="0">
                <a:latin typeface="Calibri" charset="0"/>
              </a:rPr>
              <a:t>MGT8803 Business Fundamentals for Analytics</a:t>
            </a:r>
            <a:br>
              <a:rPr lang="en-US" dirty="0">
                <a:latin typeface="Calibri" charset="0"/>
              </a:rPr>
            </a:br>
            <a:r>
              <a:rPr lang="en-US" dirty="0">
                <a:latin typeface="Calibri" charset="0"/>
              </a:rPr>
              <a:t>Video Conference Call #3</a:t>
            </a:r>
            <a:br>
              <a:rPr lang="en-US" dirty="0">
                <a:latin typeface="Calibri" charset="0"/>
              </a:rPr>
            </a:br>
            <a:r>
              <a:rPr lang="en-US" dirty="0">
                <a:latin typeface="Calibri" charset="0"/>
              </a:rPr>
              <a:t>Gain or Loss on Retirement of Bonds</a:t>
            </a:r>
            <a:endParaRPr lang="en-US" dirty="0"/>
          </a:p>
        </p:txBody>
      </p:sp>
      <p:sp>
        <p:nvSpPr>
          <p:cNvPr id="5" name="Rectangle 4">
            <a:extLst>
              <a:ext uri="{FF2B5EF4-FFF2-40B4-BE49-F238E27FC236}">
                <a16:creationId xmlns:a16="http://schemas.microsoft.com/office/drawing/2014/main" id="{BD592060-9BEA-AE49-A7E5-777842B908FF}"/>
              </a:ext>
            </a:extLst>
          </p:cNvPr>
          <p:cNvSpPr/>
          <p:nvPr/>
        </p:nvSpPr>
        <p:spPr>
          <a:xfrm>
            <a:off x="421689" y="1476663"/>
            <a:ext cx="7985464" cy="1323439"/>
          </a:xfrm>
          <a:prstGeom prst="rect">
            <a:avLst/>
          </a:prstGeom>
        </p:spPr>
        <p:txBody>
          <a:bodyPr wrap="square">
            <a:spAutoFit/>
          </a:bodyPr>
          <a:lstStyle/>
          <a:p>
            <a:r>
              <a:rPr lang="en-US" dirty="0" err="1">
                <a:solidFill>
                  <a:srgbClr val="222222"/>
                </a:solidFill>
                <a:latin typeface="Open Sans"/>
              </a:rPr>
              <a:t>Cann</a:t>
            </a:r>
            <a:r>
              <a:rPr lang="en-US" dirty="0">
                <a:solidFill>
                  <a:srgbClr val="222222"/>
                </a:solidFill>
                <a:latin typeface="Open Sans"/>
              </a:rPr>
              <a:t> Corp. issued bonds with a face value of $100,000 and a stated interest rate of 8%. </a:t>
            </a:r>
            <a:r>
              <a:rPr lang="en-US" dirty="0" err="1">
                <a:solidFill>
                  <a:srgbClr val="222222"/>
                </a:solidFill>
                <a:latin typeface="Open Sans"/>
              </a:rPr>
              <a:t>Cann</a:t>
            </a:r>
            <a:r>
              <a:rPr lang="en-US" dirty="0">
                <a:solidFill>
                  <a:srgbClr val="222222"/>
                </a:solidFill>
                <a:latin typeface="Open Sans"/>
              </a:rPr>
              <a:t> Corp. retired these bonds for $125,000 before the maturity date. At the time, the bonds had a carrying value of $118,000. Determine the amount of gain or loss on the bond retirement.</a:t>
            </a:r>
            <a:endParaRPr lang="en-US" dirty="0"/>
          </a:p>
        </p:txBody>
      </p:sp>
      <p:sp>
        <p:nvSpPr>
          <p:cNvPr id="6" name="TextBox 5">
            <a:extLst>
              <a:ext uri="{FF2B5EF4-FFF2-40B4-BE49-F238E27FC236}">
                <a16:creationId xmlns:a16="http://schemas.microsoft.com/office/drawing/2014/main" id="{96947F80-0F54-BF4D-834B-167E1E059C36}"/>
              </a:ext>
            </a:extLst>
          </p:cNvPr>
          <p:cNvSpPr txBox="1"/>
          <p:nvPr/>
        </p:nvSpPr>
        <p:spPr>
          <a:xfrm>
            <a:off x="421689" y="3027286"/>
            <a:ext cx="7128769" cy="1631216"/>
          </a:xfrm>
          <a:prstGeom prst="rect">
            <a:avLst/>
          </a:prstGeom>
          <a:noFill/>
        </p:spPr>
        <p:txBody>
          <a:bodyPr wrap="square" rtlCol="0">
            <a:spAutoFit/>
          </a:bodyPr>
          <a:lstStyle/>
          <a:p>
            <a:r>
              <a:rPr lang="en-US" dirty="0"/>
              <a:t>Loss on Retirement of Bonds = $125,000 - $118,000 = $7,000 (loss)</a:t>
            </a:r>
          </a:p>
          <a:p>
            <a:endParaRPr lang="en-US" dirty="0"/>
          </a:p>
          <a:p>
            <a:endParaRPr lang="en-US" dirty="0"/>
          </a:p>
          <a:p>
            <a:r>
              <a:rPr lang="en-US" dirty="0"/>
              <a:t>Related Question. Why would the company pay $125,000 to retire bonds that only have a face value of $100,000</a:t>
            </a:r>
          </a:p>
        </p:txBody>
      </p:sp>
    </p:spTree>
    <p:extLst>
      <p:ext uri="{BB962C8B-B14F-4D97-AF65-F5344CB8AC3E}">
        <p14:creationId xmlns:p14="http://schemas.microsoft.com/office/powerpoint/2010/main" val="3612367944"/>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1970EA-C3B7-BF41-8354-9C903E5B7D7D}"/>
              </a:ext>
            </a:extLst>
          </p:cNvPr>
          <p:cNvSpPr/>
          <p:nvPr/>
        </p:nvSpPr>
        <p:spPr bwMode="auto">
          <a:xfrm>
            <a:off x="5143499" y="4485860"/>
            <a:ext cx="3805191" cy="1229140"/>
          </a:xfrm>
          <a:prstGeom prst="rect">
            <a:avLst/>
          </a:prstGeom>
          <a:solidFill>
            <a:srgbClr val="3366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9217" name="Rectangle 11">
            <a:extLst>
              <a:ext uri="{FF2B5EF4-FFF2-40B4-BE49-F238E27FC236}">
                <a16:creationId xmlns:a16="http://schemas.microsoft.com/office/drawing/2014/main" id="{314CD4B0-CDE5-B243-8447-90344752BFEF}"/>
              </a:ext>
            </a:extLst>
          </p:cNvPr>
          <p:cNvSpPr>
            <a:spLocks noChangeArrowheads="1"/>
          </p:cNvSpPr>
          <p:nvPr/>
        </p:nvSpPr>
        <p:spPr bwMode="auto">
          <a:xfrm>
            <a:off x="4519613" y="1108075"/>
            <a:ext cx="4624387" cy="1960563"/>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dirty="0"/>
          </a:p>
        </p:txBody>
      </p:sp>
      <p:sp>
        <p:nvSpPr>
          <p:cNvPr id="9218" name="Rectangle 10">
            <a:extLst>
              <a:ext uri="{FF2B5EF4-FFF2-40B4-BE49-F238E27FC236}">
                <a16:creationId xmlns:a16="http://schemas.microsoft.com/office/drawing/2014/main" id="{BA5D2438-9F2A-2E4A-B246-78EC7BC69D87}"/>
              </a:ext>
            </a:extLst>
          </p:cNvPr>
          <p:cNvSpPr>
            <a:spLocks noChangeArrowheads="1"/>
          </p:cNvSpPr>
          <p:nvPr/>
        </p:nvSpPr>
        <p:spPr bwMode="auto">
          <a:xfrm>
            <a:off x="5367338" y="3386138"/>
            <a:ext cx="3197225" cy="647700"/>
          </a:xfrm>
          <a:prstGeom prst="rect">
            <a:avLst/>
          </a:prstGeom>
          <a:solidFill>
            <a:srgbClr val="FEB81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dirty="0"/>
          </a:p>
        </p:txBody>
      </p:sp>
      <p:sp>
        <p:nvSpPr>
          <p:cNvPr id="9219" name="Rectangle 7">
            <a:extLst>
              <a:ext uri="{FF2B5EF4-FFF2-40B4-BE49-F238E27FC236}">
                <a16:creationId xmlns:a16="http://schemas.microsoft.com/office/drawing/2014/main" id="{5A2C7141-E72A-844A-8125-7CF8DF6764D0}"/>
              </a:ext>
            </a:extLst>
          </p:cNvPr>
          <p:cNvSpPr>
            <a:spLocks noChangeArrowheads="1"/>
          </p:cNvSpPr>
          <p:nvPr/>
        </p:nvSpPr>
        <p:spPr bwMode="auto">
          <a:xfrm>
            <a:off x="0" y="1108075"/>
            <a:ext cx="4724400" cy="3748088"/>
          </a:xfrm>
          <a:prstGeom prst="rect">
            <a:avLst/>
          </a:prstGeom>
          <a:solidFill>
            <a:srgbClr val="FEB81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dirty="0"/>
          </a:p>
        </p:txBody>
      </p:sp>
      <p:sp>
        <p:nvSpPr>
          <p:cNvPr id="9220" name="Rectangle 3">
            <a:extLst>
              <a:ext uri="{FF2B5EF4-FFF2-40B4-BE49-F238E27FC236}">
                <a16:creationId xmlns:a16="http://schemas.microsoft.com/office/drawing/2014/main" id="{033EC24B-E49C-DC4C-8684-CB12CE0AC78E}"/>
              </a:ext>
            </a:extLst>
          </p:cNvPr>
          <p:cNvSpPr>
            <a:spLocks noChangeArrowheads="1"/>
          </p:cNvSpPr>
          <p:nvPr/>
        </p:nvSpPr>
        <p:spPr bwMode="auto">
          <a:xfrm>
            <a:off x="247650" y="92075"/>
            <a:ext cx="56657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dirty="0">
                <a:latin typeface="Calibri" panose="020F0502020204030204" pitchFamily="34" charset="0"/>
              </a:rPr>
              <a:t>MGT8803 Business Fundamentals for Analytics</a:t>
            </a:r>
            <a:br>
              <a:rPr lang="en-US" altLang="en-US" dirty="0">
                <a:latin typeface="Calibri" panose="020F0502020204030204" pitchFamily="34" charset="0"/>
              </a:rPr>
            </a:br>
            <a:r>
              <a:rPr lang="en-US" altLang="en-US" dirty="0">
                <a:latin typeface="Calibri" panose="020F0502020204030204" pitchFamily="34" charset="0"/>
              </a:rPr>
              <a:t>Video Conference Call #3</a:t>
            </a:r>
            <a:br>
              <a:rPr lang="en-US" altLang="en-US" dirty="0">
                <a:latin typeface="Calibri" panose="020F0502020204030204" pitchFamily="34" charset="0"/>
              </a:rPr>
            </a:br>
            <a:r>
              <a:rPr lang="en-US" altLang="en-US" dirty="0">
                <a:latin typeface="Calibri" panose="020F0502020204030204" pitchFamily="34" charset="0"/>
              </a:rPr>
              <a:t>Dividends</a:t>
            </a:r>
            <a:endParaRPr lang="en-US" altLang="en-US" dirty="0"/>
          </a:p>
        </p:txBody>
      </p:sp>
      <p:pic>
        <p:nvPicPr>
          <p:cNvPr id="9221" name="Picture 5">
            <a:extLst>
              <a:ext uri="{FF2B5EF4-FFF2-40B4-BE49-F238E27FC236}">
                <a16:creationId xmlns:a16="http://schemas.microsoft.com/office/drawing/2014/main" id="{36F956B5-B8DF-2D42-B168-3802BB5A4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392238"/>
            <a:ext cx="4271963"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Box 8">
            <a:extLst>
              <a:ext uri="{FF2B5EF4-FFF2-40B4-BE49-F238E27FC236}">
                <a16:creationId xmlns:a16="http://schemas.microsoft.com/office/drawing/2014/main" id="{9C2AAE28-9385-FA40-8348-CD5C3BF9DD97}"/>
              </a:ext>
            </a:extLst>
          </p:cNvPr>
          <p:cNvSpPr txBox="1">
            <a:spLocks noChangeArrowheads="1"/>
          </p:cNvSpPr>
          <p:nvPr/>
        </p:nvSpPr>
        <p:spPr bwMode="auto">
          <a:xfrm>
            <a:off x="5143500" y="1427163"/>
            <a:ext cx="35718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600" dirty="0"/>
              <a:t>Year	Scheduled	Actual	Arrears</a:t>
            </a:r>
          </a:p>
          <a:p>
            <a:endParaRPr lang="en-US" altLang="en-US" sz="1600" dirty="0"/>
          </a:p>
          <a:p>
            <a:r>
              <a:rPr lang="en-US" altLang="en-US" sz="1600" dirty="0"/>
              <a:t>2016	$4000*	$3000	$1000</a:t>
            </a:r>
          </a:p>
          <a:p>
            <a:r>
              <a:rPr lang="en-US" altLang="en-US" sz="1600" dirty="0"/>
              <a:t>2017	$4000	$5000	$0</a:t>
            </a:r>
          </a:p>
          <a:p>
            <a:endParaRPr lang="en-US" altLang="en-US" sz="1600" dirty="0"/>
          </a:p>
        </p:txBody>
      </p:sp>
      <p:sp>
        <p:nvSpPr>
          <p:cNvPr id="10" name="TextBox 9">
            <a:extLst>
              <a:ext uri="{FF2B5EF4-FFF2-40B4-BE49-F238E27FC236}">
                <a16:creationId xmlns:a16="http://schemas.microsoft.com/office/drawing/2014/main" id="{A46BBEE7-15A4-4F44-8BDB-F6051F5988E8}"/>
              </a:ext>
            </a:extLst>
          </p:cNvPr>
          <p:cNvSpPr txBox="1"/>
          <p:nvPr/>
        </p:nvSpPr>
        <p:spPr>
          <a:xfrm>
            <a:off x="5367338" y="3386138"/>
            <a:ext cx="3197225" cy="893762"/>
          </a:xfrm>
          <a:prstGeom prst="rect">
            <a:avLst/>
          </a:prstGeom>
          <a:noFill/>
        </p:spPr>
        <p:txBody>
          <a:bodyPr>
            <a:spAutoFit/>
          </a:bodyPr>
          <a:lstStyle/>
          <a:p>
            <a:pPr>
              <a:defRPr/>
            </a:pPr>
            <a:r>
              <a:rPr lang="en-US" sz="1600" dirty="0"/>
              <a:t>Preferred dividend payment = ($50 * 1000) * .08  = $4000/year</a:t>
            </a:r>
          </a:p>
          <a:p>
            <a:pPr marL="342900" indent="-342900">
              <a:buFont typeface="Arial" panose="020B0604020202020204" pitchFamily="34" charset="0"/>
              <a:buChar char="•"/>
              <a:defRPr/>
            </a:pPr>
            <a:endParaRPr lang="en-US" dirty="0"/>
          </a:p>
        </p:txBody>
      </p:sp>
      <p:sp>
        <p:nvSpPr>
          <p:cNvPr id="3" name="TextBox 2">
            <a:extLst>
              <a:ext uri="{FF2B5EF4-FFF2-40B4-BE49-F238E27FC236}">
                <a16:creationId xmlns:a16="http://schemas.microsoft.com/office/drawing/2014/main" id="{E5E0D647-28FA-A541-820F-9F187C8215D3}"/>
              </a:ext>
            </a:extLst>
          </p:cNvPr>
          <p:cNvSpPr txBox="1"/>
          <p:nvPr/>
        </p:nvSpPr>
        <p:spPr>
          <a:xfrm>
            <a:off x="5161254" y="4592598"/>
            <a:ext cx="3787436" cy="1015663"/>
          </a:xfrm>
          <a:prstGeom prst="rect">
            <a:avLst/>
          </a:prstGeom>
          <a:noFill/>
        </p:spPr>
        <p:txBody>
          <a:bodyPr wrap="square" rtlCol="0">
            <a:spAutoFit/>
          </a:bodyPr>
          <a:lstStyle/>
          <a:p>
            <a:r>
              <a:rPr lang="en-US" b="1" dirty="0">
                <a:solidFill>
                  <a:schemeClr val="bg1"/>
                </a:solidFill>
              </a:rPr>
              <a:t>NOTE that the common share holders will be paid $0 dividends in 2016 and $7000 in 2017. </a:t>
            </a:r>
          </a:p>
        </p:txBody>
      </p:sp>
    </p:spTree>
    <p:extLst>
      <p:ext uri="{BB962C8B-B14F-4D97-AF65-F5344CB8AC3E}">
        <p14:creationId xmlns:p14="http://schemas.microsoft.com/office/powerpoint/2010/main" val="627996603"/>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8F9B63-CC11-5547-BB88-BD4893DEAEED}"/>
              </a:ext>
            </a:extLst>
          </p:cNvPr>
          <p:cNvSpPr/>
          <p:nvPr/>
        </p:nvSpPr>
        <p:spPr bwMode="auto">
          <a:xfrm>
            <a:off x="0" y="2313432"/>
            <a:ext cx="9144000" cy="188570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6" name="Rectangle 5">
            <a:extLst>
              <a:ext uri="{FF2B5EF4-FFF2-40B4-BE49-F238E27FC236}">
                <a16:creationId xmlns:a16="http://schemas.microsoft.com/office/drawing/2014/main" id="{293DC842-A788-AE49-8052-B5A6310F6A1A}"/>
              </a:ext>
            </a:extLst>
          </p:cNvPr>
          <p:cNvSpPr/>
          <p:nvPr/>
        </p:nvSpPr>
        <p:spPr bwMode="auto">
          <a:xfrm>
            <a:off x="228600" y="1367160"/>
            <a:ext cx="3375734" cy="4347839"/>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4" name="Title 4">
            <a:extLst>
              <a:ext uri="{FF2B5EF4-FFF2-40B4-BE49-F238E27FC236}">
                <a16:creationId xmlns:a16="http://schemas.microsoft.com/office/drawing/2014/main" id="{796963B4-439B-2F45-9AB0-335566251A36}"/>
              </a:ext>
            </a:extLst>
          </p:cNvPr>
          <p:cNvSpPr txBox="1">
            <a:spLocks/>
          </p:cNvSpPr>
          <p:nvPr/>
        </p:nvSpPr>
        <p:spPr bwMode="auto">
          <a:xfrm>
            <a:off x="329012" y="448061"/>
            <a:ext cx="6336707"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a:lstStyle>
          <a:p>
            <a:r>
              <a:rPr lang="en-US" sz="2000" kern="0" dirty="0">
                <a:latin typeface="Calibri" charset="0"/>
                <a:ea typeface="MS PGothic" charset="0"/>
              </a:rPr>
              <a:t>MGT8803 Business Fundamentals for Analytics</a:t>
            </a:r>
            <a:br>
              <a:rPr lang="en-US" sz="2000" kern="0" dirty="0">
                <a:latin typeface="Calibri" charset="0"/>
                <a:ea typeface="MS PGothic" charset="0"/>
              </a:rPr>
            </a:br>
            <a:r>
              <a:rPr lang="en-US" sz="2000" kern="0" dirty="0">
                <a:latin typeface="Calibri" charset="0"/>
                <a:ea typeface="MS PGothic" charset="0"/>
              </a:rPr>
              <a:t>Video Conference Call #3</a:t>
            </a:r>
            <a:br>
              <a:rPr lang="en-US" sz="2000" kern="0" dirty="0">
                <a:latin typeface="Calibri" charset="0"/>
                <a:ea typeface="MS PGothic" charset="0"/>
              </a:rPr>
            </a:br>
            <a:r>
              <a:rPr lang="en-US" sz="2000" kern="0" dirty="0">
                <a:latin typeface="Calibri" charset="0"/>
                <a:ea typeface="MS PGothic" charset="0"/>
              </a:rPr>
              <a:t>Retained Earnings Problem</a:t>
            </a:r>
            <a:endParaRPr lang="en-US" sz="2000" kern="0" dirty="0"/>
          </a:p>
        </p:txBody>
      </p:sp>
      <p:sp>
        <p:nvSpPr>
          <p:cNvPr id="5" name="TextBox 4">
            <a:extLst>
              <a:ext uri="{FF2B5EF4-FFF2-40B4-BE49-F238E27FC236}">
                <a16:creationId xmlns:a16="http://schemas.microsoft.com/office/drawing/2014/main" id="{265F47CA-6096-1744-AA03-5A8367EF0FD7}"/>
              </a:ext>
            </a:extLst>
          </p:cNvPr>
          <p:cNvSpPr txBox="1"/>
          <p:nvPr/>
        </p:nvSpPr>
        <p:spPr>
          <a:xfrm>
            <a:off x="228600" y="1453896"/>
            <a:ext cx="3375734" cy="4031873"/>
          </a:xfrm>
          <a:prstGeom prst="rect">
            <a:avLst/>
          </a:prstGeom>
          <a:noFill/>
        </p:spPr>
        <p:txBody>
          <a:bodyPr wrap="square" rtlCol="0">
            <a:spAutoFit/>
          </a:bodyPr>
          <a:lstStyle/>
          <a:p>
            <a:r>
              <a:rPr lang="en-US" sz="1200" dirty="0"/>
              <a:t>At the end of fiscal year 2017 ClownCar Products had the following account balances on their firms Balance Sheet:</a:t>
            </a:r>
          </a:p>
          <a:p>
            <a:endParaRPr lang="en-US" sz="1200" dirty="0"/>
          </a:p>
          <a:p>
            <a:r>
              <a:rPr lang="en-US" sz="1200" dirty="0"/>
              <a:t>Common Stock 	$45,550,500</a:t>
            </a:r>
          </a:p>
          <a:p>
            <a:r>
              <a:rPr lang="en-US" sz="1200" dirty="0"/>
              <a:t>Treasury Stock	$(2,750,000)</a:t>
            </a:r>
          </a:p>
          <a:p>
            <a:r>
              <a:rPr lang="en-US" sz="1200" dirty="0"/>
              <a:t>Retained Earnings	$18,950,000</a:t>
            </a:r>
          </a:p>
          <a:p>
            <a:r>
              <a:rPr lang="en-US" sz="1200" dirty="0"/>
              <a:t>Total Owners Equity	$61,750,500</a:t>
            </a:r>
          </a:p>
          <a:p>
            <a:endParaRPr lang="en-US" sz="1200" dirty="0"/>
          </a:p>
          <a:p>
            <a:r>
              <a:rPr lang="en-US" sz="1200" dirty="0"/>
              <a:t>During FY2018 the firm had Net Earnings (after tax) of $3,200,150; declared $2,000,000 in shareholder dividends, and repurchased 250,000 shares of their outstanding stock $11.20/share*. No new shares of stock were issued.</a:t>
            </a:r>
          </a:p>
          <a:p>
            <a:endParaRPr lang="en-US" sz="1200" dirty="0"/>
          </a:p>
          <a:p>
            <a:r>
              <a:rPr lang="en-US" sz="1200" dirty="0"/>
              <a:t>What are the ending balances for ClownCar’s equity section for FY ending 2018		</a:t>
            </a:r>
          </a:p>
          <a:p>
            <a:endParaRPr lang="en-US" dirty="0"/>
          </a:p>
          <a:p>
            <a:endParaRPr lang="en-US" dirty="0"/>
          </a:p>
        </p:txBody>
      </p:sp>
      <p:sp>
        <p:nvSpPr>
          <p:cNvPr id="7" name="TextBox 6">
            <a:extLst>
              <a:ext uri="{FF2B5EF4-FFF2-40B4-BE49-F238E27FC236}">
                <a16:creationId xmlns:a16="http://schemas.microsoft.com/office/drawing/2014/main" id="{8795EA58-A49E-4D42-B1A9-5E9961C9D2D9}"/>
              </a:ext>
            </a:extLst>
          </p:cNvPr>
          <p:cNvSpPr txBox="1"/>
          <p:nvPr/>
        </p:nvSpPr>
        <p:spPr>
          <a:xfrm>
            <a:off x="3604335" y="2538448"/>
            <a:ext cx="5539666" cy="1754326"/>
          </a:xfrm>
          <a:prstGeom prst="rect">
            <a:avLst/>
          </a:prstGeom>
          <a:noFill/>
        </p:spPr>
        <p:txBody>
          <a:bodyPr wrap="square" rtlCol="0">
            <a:spAutoFit/>
          </a:bodyPr>
          <a:lstStyle/>
          <a:p>
            <a:r>
              <a:rPr lang="en-US" sz="1200" dirty="0"/>
              <a:t>	                  	 </a:t>
            </a:r>
            <a:r>
              <a:rPr lang="en-US" sz="1200" b="1" dirty="0"/>
              <a:t>Beginning 	2017 Activity	    Ending</a:t>
            </a:r>
          </a:p>
          <a:p>
            <a:r>
              <a:rPr lang="en-US" sz="1200" dirty="0"/>
              <a:t>Common Stock 	$45,550,500		$45,550,500</a:t>
            </a:r>
          </a:p>
          <a:p>
            <a:r>
              <a:rPr lang="en-US" sz="1200" dirty="0"/>
              <a:t>Treasury Stock	$(2,750,000)    ($2,800,000)	$(5,550,000)</a:t>
            </a:r>
          </a:p>
          <a:p>
            <a:r>
              <a:rPr lang="en-US" sz="1200" dirty="0"/>
              <a:t>Retained Earnings	$18,950,000</a:t>
            </a:r>
          </a:p>
          <a:p>
            <a:r>
              <a:rPr lang="en-US" sz="1200" dirty="0"/>
              <a:t>Net Income			+$3,200,150</a:t>
            </a:r>
          </a:p>
          <a:p>
            <a:r>
              <a:rPr lang="en-US" sz="1200" dirty="0"/>
              <a:t>Dividends Declared		</a:t>
            </a:r>
            <a:r>
              <a:rPr lang="en-US" sz="1200"/>
              <a:t> ($2,000,000)</a:t>
            </a:r>
            <a:r>
              <a:rPr lang="en-US" sz="1200" dirty="0"/>
              <a:t>	$20,150,150</a:t>
            </a:r>
          </a:p>
          <a:p>
            <a:r>
              <a:rPr lang="en-US" sz="1200" dirty="0"/>
              <a:t>Total Owners Equity	</a:t>
            </a:r>
            <a:r>
              <a:rPr lang="en-US" sz="1200" b="1" dirty="0"/>
              <a:t>$61,750,500</a:t>
            </a:r>
            <a:r>
              <a:rPr lang="en-US" sz="1200" dirty="0"/>
              <a:t>		</a:t>
            </a:r>
            <a:r>
              <a:rPr lang="en-US" sz="1200" b="1" dirty="0"/>
              <a:t>$60,150,650</a:t>
            </a:r>
          </a:p>
          <a:p>
            <a:endParaRPr lang="en-US" sz="1200" dirty="0"/>
          </a:p>
          <a:p>
            <a:endParaRPr lang="en-US" sz="1200" dirty="0"/>
          </a:p>
        </p:txBody>
      </p:sp>
      <p:sp>
        <p:nvSpPr>
          <p:cNvPr id="2" name="TextBox 1">
            <a:extLst>
              <a:ext uri="{FF2B5EF4-FFF2-40B4-BE49-F238E27FC236}">
                <a16:creationId xmlns:a16="http://schemas.microsoft.com/office/drawing/2014/main" id="{01E14664-FE98-F749-88F3-58540D72F5A6}"/>
              </a:ext>
            </a:extLst>
          </p:cNvPr>
          <p:cNvSpPr txBox="1"/>
          <p:nvPr/>
        </p:nvSpPr>
        <p:spPr>
          <a:xfrm>
            <a:off x="4572000" y="4740973"/>
            <a:ext cx="2521588" cy="338554"/>
          </a:xfrm>
          <a:prstGeom prst="rect">
            <a:avLst/>
          </a:prstGeom>
          <a:noFill/>
        </p:spPr>
        <p:txBody>
          <a:bodyPr wrap="none" rtlCol="0">
            <a:spAutoFit/>
          </a:bodyPr>
          <a:lstStyle/>
          <a:p>
            <a:r>
              <a:rPr lang="en-US" sz="1600" dirty="0"/>
              <a:t>* </a:t>
            </a:r>
            <a:r>
              <a:rPr lang="en-US" sz="1400" dirty="0"/>
              <a:t>250,000*$11.20 = $2.8million</a:t>
            </a:r>
          </a:p>
        </p:txBody>
      </p:sp>
    </p:spTree>
    <p:extLst>
      <p:ext uri="{BB962C8B-B14F-4D97-AF65-F5344CB8AC3E}">
        <p14:creationId xmlns:p14="http://schemas.microsoft.com/office/powerpoint/2010/main" val="2996885064"/>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Box 1">
            <a:extLst>
              <a:ext uri="{FF2B5EF4-FFF2-40B4-BE49-F238E27FC236}">
                <a16:creationId xmlns:a16="http://schemas.microsoft.com/office/drawing/2014/main" id="{16371CF4-0369-4841-862A-D03B207F9EF5}"/>
              </a:ext>
            </a:extLst>
          </p:cNvPr>
          <p:cNvSpPr txBox="1">
            <a:spLocks noChangeArrowheads="1"/>
          </p:cNvSpPr>
          <p:nvPr/>
        </p:nvSpPr>
        <p:spPr bwMode="auto">
          <a:xfrm>
            <a:off x="6160562" y="4692681"/>
            <a:ext cx="698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200" dirty="0"/>
              <a:t>*current</a:t>
            </a:r>
          </a:p>
        </p:txBody>
      </p:sp>
      <p:sp>
        <p:nvSpPr>
          <p:cNvPr id="12289" name="Title 1">
            <a:extLst>
              <a:ext uri="{FF2B5EF4-FFF2-40B4-BE49-F238E27FC236}">
                <a16:creationId xmlns:a16="http://schemas.microsoft.com/office/drawing/2014/main" id="{E2FD672F-5A2A-6941-BE98-1B9CC57A45F4}"/>
              </a:ext>
            </a:extLst>
          </p:cNvPr>
          <p:cNvSpPr txBox="1">
            <a:spLocks noChangeArrowheads="1"/>
          </p:cNvSpPr>
          <p:nvPr/>
        </p:nvSpPr>
        <p:spPr bwMode="auto">
          <a:xfrm>
            <a:off x="433388" y="333375"/>
            <a:ext cx="69262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dirty="0">
                <a:solidFill>
                  <a:schemeClr val="tx2"/>
                </a:solidFill>
                <a:latin typeface="Calibri" panose="020F0502020204030204" pitchFamily="34" charset="0"/>
              </a:rPr>
              <a:t>MGT8803 Business Fundamentals for Analytics</a:t>
            </a:r>
            <a:br>
              <a:rPr lang="en-US" altLang="en-US" dirty="0">
                <a:solidFill>
                  <a:schemeClr val="tx2"/>
                </a:solidFill>
                <a:latin typeface="Calibri" panose="020F0502020204030204" pitchFamily="34" charset="0"/>
              </a:rPr>
            </a:br>
            <a:r>
              <a:rPr lang="en-US" altLang="en-US" dirty="0">
                <a:solidFill>
                  <a:schemeClr val="tx2"/>
                </a:solidFill>
                <a:latin typeface="Calibri" panose="020F0502020204030204" pitchFamily="34" charset="0"/>
              </a:rPr>
              <a:t>Video Conference Call #3</a:t>
            </a:r>
            <a:br>
              <a:rPr lang="en-US" altLang="en-US" dirty="0">
                <a:solidFill>
                  <a:schemeClr val="tx2"/>
                </a:solidFill>
                <a:latin typeface="Calibri" panose="020F0502020204030204" pitchFamily="34" charset="0"/>
              </a:rPr>
            </a:br>
            <a:r>
              <a:rPr lang="en-US" altLang="en-US" dirty="0">
                <a:solidFill>
                  <a:schemeClr val="tx2"/>
                </a:solidFill>
                <a:latin typeface="Calibri" panose="020F0502020204030204" pitchFamily="34" charset="0"/>
              </a:rPr>
              <a:t>Financial Accounting Class Exercise</a:t>
            </a:r>
          </a:p>
        </p:txBody>
      </p:sp>
      <p:sp>
        <p:nvSpPr>
          <p:cNvPr id="12290" name="TextBox 4">
            <a:extLst>
              <a:ext uri="{FF2B5EF4-FFF2-40B4-BE49-F238E27FC236}">
                <a16:creationId xmlns:a16="http://schemas.microsoft.com/office/drawing/2014/main" id="{F79F9D73-E5D5-2B4F-ADFE-520F1961F343}"/>
              </a:ext>
            </a:extLst>
          </p:cNvPr>
          <p:cNvSpPr txBox="1">
            <a:spLocks noChangeArrowheads="1"/>
          </p:cNvSpPr>
          <p:nvPr/>
        </p:nvSpPr>
        <p:spPr bwMode="auto">
          <a:xfrm>
            <a:off x="925628" y="1226395"/>
            <a:ext cx="7924800"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600" b="1" dirty="0">
                <a:solidFill>
                  <a:srgbClr val="800000"/>
                </a:solidFill>
              </a:rPr>
              <a:t>Account			Type		Statement</a:t>
            </a:r>
          </a:p>
          <a:p>
            <a:endParaRPr lang="en-US" altLang="en-US" sz="1400" dirty="0"/>
          </a:p>
          <a:p>
            <a:r>
              <a:rPr lang="en-US" altLang="en-US" sz="1400" dirty="0"/>
              <a:t>Cash			Asset		BS*</a:t>
            </a:r>
          </a:p>
          <a:p>
            <a:r>
              <a:rPr lang="en-US" altLang="en-US" sz="1400" dirty="0"/>
              <a:t>Deferred Revenue		</a:t>
            </a:r>
            <a:r>
              <a:rPr lang="en-US" altLang="en-US" sz="1400" b="1" dirty="0"/>
              <a:t>Liability</a:t>
            </a:r>
            <a:r>
              <a:rPr lang="en-US" altLang="en-US" sz="1400" dirty="0"/>
              <a:t>		BS*</a:t>
            </a:r>
          </a:p>
          <a:p>
            <a:r>
              <a:rPr lang="en-US" altLang="en-US" sz="1400" dirty="0"/>
              <a:t>Treasury Stock		Contra-Equity	BS</a:t>
            </a:r>
          </a:p>
          <a:p>
            <a:r>
              <a:rPr lang="en-US" altLang="en-US" sz="1400" dirty="0"/>
              <a:t>Cost of Goods Sold		Expense		IS</a:t>
            </a:r>
          </a:p>
          <a:p>
            <a:r>
              <a:rPr lang="en-US" altLang="en-US" sz="1400" dirty="0"/>
              <a:t>Interest Expense		Expense		IS</a:t>
            </a:r>
          </a:p>
          <a:p>
            <a:r>
              <a:rPr lang="en-US" altLang="en-US" sz="1400" dirty="0"/>
              <a:t>Interest Payable		Liability		BS*</a:t>
            </a:r>
          </a:p>
          <a:p>
            <a:r>
              <a:rPr lang="en-US" altLang="en-US" sz="1400" dirty="0"/>
              <a:t>Sales 			Revenues		IS</a:t>
            </a:r>
          </a:p>
          <a:p>
            <a:r>
              <a:rPr lang="en-US" altLang="en-US" sz="1400" dirty="0"/>
              <a:t>Sales Discounts		Contra-Revenue	IS</a:t>
            </a:r>
          </a:p>
          <a:p>
            <a:r>
              <a:rPr lang="en-US" altLang="en-US" sz="1400" dirty="0"/>
              <a:t>Sales Returns		Contra-Revenue	IS</a:t>
            </a:r>
          </a:p>
          <a:p>
            <a:r>
              <a:rPr lang="en-US" altLang="en-US" sz="1400" dirty="0"/>
              <a:t>Discounts on Bonds Payable	Contra-Liability	BS</a:t>
            </a:r>
          </a:p>
          <a:p>
            <a:r>
              <a:rPr lang="en-US" altLang="en-US" sz="1400" dirty="0"/>
              <a:t>Premium on Bonds Payable	Liability		BS</a:t>
            </a:r>
          </a:p>
          <a:p>
            <a:r>
              <a:rPr lang="en-US" altLang="en-US" sz="1400" dirty="0"/>
              <a:t>Inventory			Asset		BS*</a:t>
            </a:r>
          </a:p>
          <a:p>
            <a:r>
              <a:rPr lang="en-US" altLang="en-US" sz="1400" dirty="0"/>
              <a:t>Wages Payable		Liability		BS*</a:t>
            </a:r>
          </a:p>
          <a:p>
            <a:r>
              <a:rPr lang="en-US" altLang="en-US" sz="1400" dirty="0"/>
              <a:t>Common Stock at Par Value	Equity		BS</a:t>
            </a:r>
          </a:p>
          <a:p>
            <a:r>
              <a:rPr lang="en-US" altLang="en-US" sz="1400" dirty="0"/>
              <a:t>Accumulated Depreciation	Contra-Asset	BS</a:t>
            </a:r>
          </a:p>
          <a:p>
            <a:endParaRPr lang="en-US" altLang="en-US" sz="1000" dirty="0"/>
          </a:p>
        </p:txBody>
      </p:sp>
    </p:spTree>
    <p:extLst>
      <p:ext uri="{BB962C8B-B14F-4D97-AF65-F5344CB8AC3E}">
        <p14:creationId xmlns:p14="http://schemas.microsoft.com/office/powerpoint/2010/main" val="1093031504"/>
      </p:ext>
    </p:extLst>
  </p:cSld>
  <p:clrMapOvr>
    <a:masterClrMapping/>
  </p:clrMapOvr>
  <p:transition>
    <p:checker/>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8839</TotalTime>
  <Words>729</Words>
  <Application>Microsoft Macintosh PowerPoint</Application>
  <PresentationFormat>On-screen Show (16:10)</PresentationFormat>
  <Paragraphs>205</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ＭＳ Ｐゴシック</vt:lpstr>
      <vt:lpstr>ＭＳ Ｐゴシック</vt:lpstr>
      <vt:lpstr>Arial</vt:lpstr>
      <vt:lpstr>Calibri</vt:lpstr>
      <vt:lpstr>Helvetica Neue</vt:lpstr>
      <vt:lpstr>Open Sans</vt:lpstr>
      <vt:lpstr>Times New Roman</vt:lpstr>
      <vt:lpstr>Default Design</vt:lpstr>
      <vt:lpstr>PowerPoint Presentation</vt:lpstr>
      <vt:lpstr>MGT8803 Business Fundamentals for Analytics Video Conference Call #3 Announcements</vt:lpstr>
      <vt:lpstr>MGT8803 Business Fundamentals for Analytics Video Conference Call #3 Financial Accounting Topics 3 and 4</vt:lpstr>
      <vt:lpstr>MGT8803 Business Fundamentals for Analytics Video Conference Call #3 Questions and Discussion Items (From the Forum)</vt:lpstr>
      <vt:lpstr>MGT8803 Business Fundamentals for Analytics Video Conference Call #3 Questions and Discussion Items (From the Forum)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MGT8803 Business Fundamentals for Analytics Video Conference Call #3 Mike’s Soft Drinks Income Statement</vt:lpstr>
      <vt:lpstr>MGT6754 Business Fundamentals for Analytics Video Conference Call #3 Mike’s Soft Drinks – Balance Sheet</vt:lpstr>
      <vt:lpstr>PowerPoint Presentation</vt:lpstr>
    </vt:vector>
  </TitlesOfParts>
  <Company>Georgia Institute of Technology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DuPree College of Management</dc:creator>
  <cp:lastModifiedBy>Flury, Alan D</cp:lastModifiedBy>
  <cp:revision>568</cp:revision>
  <cp:lastPrinted>2019-01-22T15:03:32Z</cp:lastPrinted>
  <dcterms:created xsi:type="dcterms:W3CDTF">2011-01-27T20:51:54Z</dcterms:created>
  <dcterms:modified xsi:type="dcterms:W3CDTF">2019-05-24T02:11:36Z</dcterms:modified>
</cp:coreProperties>
</file>