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478" r:id="rId2"/>
    <p:sldId id="459" r:id="rId3"/>
    <p:sldId id="458" r:id="rId4"/>
    <p:sldId id="479" r:id="rId5"/>
    <p:sldId id="456" r:id="rId6"/>
    <p:sldId id="465" r:id="rId7"/>
    <p:sldId id="466" r:id="rId8"/>
    <p:sldId id="447" r:id="rId9"/>
    <p:sldId id="448" r:id="rId10"/>
    <p:sldId id="449" r:id="rId11"/>
    <p:sldId id="450" r:id="rId12"/>
    <p:sldId id="463" r:id="rId13"/>
  </p:sldIdLst>
  <p:sldSz cx="9144000" cy="5715000" type="screen16x10"/>
  <p:notesSz cx="6858000" cy="9144000"/>
  <p:defaultTextStyle>
    <a:defPPr>
      <a:defRPr lang="en-US"/>
    </a:defPPr>
    <a:lvl1pPr algn="l" rtl="0" fontAlgn="base">
      <a:spcBef>
        <a:spcPct val="0"/>
      </a:spcBef>
      <a:spcAft>
        <a:spcPct val="0"/>
      </a:spcAft>
      <a:defRPr sz="2000" kern="1200">
        <a:solidFill>
          <a:schemeClr val="tx1"/>
        </a:solidFill>
        <a:latin typeface="Times New Roman" charset="0"/>
        <a:ea typeface="MS PGothic" charset="0"/>
        <a:cs typeface="MS PGothic" charset="0"/>
      </a:defRPr>
    </a:lvl1pPr>
    <a:lvl2pPr marL="457200" algn="l" rtl="0" fontAlgn="base">
      <a:spcBef>
        <a:spcPct val="0"/>
      </a:spcBef>
      <a:spcAft>
        <a:spcPct val="0"/>
      </a:spcAft>
      <a:defRPr sz="2000" kern="1200">
        <a:solidFill>
          <a:schemeClr val="tx1"/>
        </a:solidFill>
        <a:latin typeface="Times New Roman" charset="0"/>
        <a:ea typeface="MS PGothic" charset="0"/>
        <a:cs typeface="MS PGothic" charset="0"/>
      </a:defRPr>
    </a:lvl2pPr>
    <a:lvl3pPr marL="914400" algn="l" rtl="0" fontAlgn="base">
      <a:spcBef>
        <a:spcPct val="0"/>
      </a:spcBef>
      <a:spcAft>
        <a:spcPct val="0"/>
      </a:spcAft>
      <a:defRPr sz="2000" kern="1200">
        <a:solidFill>
          <a:schemeClr val="tx1"/>
        </a:solidFill>
        <a:latin typeface="Times New Roman" charset="0"/>
        <a:ea typeface="MS PGothic" charset="0"/>
        <a:cs typeface="MS PGothic" charset="0"/>
      </a:defRPr>
    </a:lvl3pPr>
    <a:lvl4pPr marL="1371600" algn="l" rtl="0" fontAlgn="base">
      <a:spcBef>
        <a:spcPct val="0"/>
      </a:spcBef>
      <a:spcAft>
        <a:spcPct val="0"/>
      </a:spcAft>
      <a:defRPr sz="2000" kern="1200">
        <a:solidFill>
          <a:schemeClr val="tx1"/>
        </a:solidFill>
        <a:latin typeface="Times New Roman" charset="0"/>
        <a:ea typeface="MS PGothic" charset="0"/>
        <a:cs typeface="MS PGothic" charset="0"/>
      </a:defRPr>
    </a:lvl4pPr>
    <a:lvl5pPr marL="1828800" algn="l" rtl="0" fontAlgn="base">
      <a:spcBef>
        <a:spcPct val="0"/>
      </a:spcBef>
      <a:spcAft>
        <a:spcPct val="0"/>
      </a:spcAft>
      <a:defRPr sz="2000" kern="1200">
        <a:solidFill>
          <a:schemeClr val="tx1"/>
        </a:solidFill>
        <a:latin typeface="Times New Roman" charset="0"/>
        <a:ea typeface="MS PGothic" charset="0"/>
        <a:cs typeface="MS PGothic" charset="0"/>
      </a:defRPr>
    </a:lvl5pPr>
    <a:lvl6pPr marL="2286000" algn="l" defTabSz="457200" rtl="0" eaLnBrk="1" latinLnBrk="0" hangingPunct="1">
      <a:defRPr sz="2000" kern="1200">
        <a:solidFill>
          <a:schemeClr val="tx1"/>
        </a:solidFill>
        <a:latin typeface="Times New Roman" charset="0"/>
        <a:ea typeface="MS PGothic" charset="0"/>
        <a:cs typeface="MS PGothic" charset="0"/>
      </a:defRPr>
    </a:lvl6pPr>
    <a:lvl7pPr marL="2743200" algn="l" defTabSz="457200" rtl="0" eaLnBrk="1" latinLnBrk="0" hangingPunct="1">
      <a:defRPr sz="2000" kern="1200">
        <a:solidFill>
          <a:schemeClr val="tx1"/>
        </a:solidFill>
        <a:latin typeface="Times New Roman" charset="0"/>
        <a:ea typeface="MS PGothic" charset="0"/>
        <a:cs typeface="MS PGothic" charset="0"/>
      </a:defRPr>
    </a:lvl7pPr>
    <a:lvl8pPr marL="3200400" algn="l" defTabSz="457200" rtl="0" eaLnBrk="1" latinLnBrk="0" hangingPunct="1">
      <a:defRPr sz="2000" kern="1200">
        <a:solidFill>
          <a:schemeClr val="tx1"/>
        </a:solidFill>
        <a:latin typeface="Times New Roman" charset="0"/>
        <a:ea typeface="MS PGothic" charset="0"/>
        <a:cs typeface="MS PGothic" charset="0"/>
      </a:defRPr>
    </a:lvl8pPr>
    <a:lvl9pPr marL="3657600" algn="l" defTabSz="457200" rtl="0" eaLnBrk="1" latinLnBrk="0" hangingPunct="1">
      <a:defRPr sz="2000" kern="1200">
        <a:solidFill>
          <a:schemeClr val="tx1"/>
        </a:solidFill>
        <a:latin typeface="Times New Roman" charset="0"/>
        <a:ea typeface="MS PGothic" charset="0"/>
        <a:cs typeface="MS PGothic" charset="0"/>
      </a:defRPr>
    </a:lvl9pPr>
  </p:defaultTextStyle>
  <p:extLst>
    <p:ext uri="{EFAFB233-063F-42B5-8137-9DF3F51BA10A}">
      <p15:sldGuideLst xmlns:p15="http://schemas.microsoft.com/office/powerpoint/2012/main">
        <p15:guide id="1" orient="horz" pos="3599">
          <p15:clr>
            <a:srgbClr val="A4A3A4"/>
          </p15:clr>
        </p15:guide>
        <p15:guide id="2" pos="1632">
          <p15:clr>
            <a:srgbClr val="A4A3A4"/>
          </p15:clr>
        </p15:guide>
        <p15:guide id="3" pos="5759">
          <p15:clr>
            <a:srgbClr val="A4A3A4"/>
          </p15:clr>
        </p15:guide>
        <p15:guide id="4" orient="horz" pos="3592">
          <p15:clr>
            <a:srgbClr val="A4A3A4"/>
          </p15:clr>
        </p15:guide>
        <p15:guide id="5" pos="4860">
          <p15:clr>
            <a:srgbClr val="A4A3A4"/>
          </p15:clr>
        </p15:guide>
        <p15:guide id="6" pos="44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FF"/>
    <a:srgbClr val="9CB225"/>
    <a:srgbClr val="A6B325"/>
    <a:srgbClr val="A3CC2F"/>
    <a:srgbClr val="336699"/>
    <a:srgbClr val="003366"/>
    <a:srgbClr val="666633"/>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740" autoAdjust="0"/>
  </p:normalViewPr>
  <p:slideViewPr>
    <p:cSldViewPr snapToGrid="0" showGuides="1">
      <p:cViewPr varScale="1">
        <p:scale>
          <a:sx n="111" d="100"/>
          <a:sy n="111" d="100"/>
        </p:scale>
        <p:origin x="366" y="102"/>
      </p:cViewPr>
      <p:guideLst>
        <p:guide orient="horz" pos="3599"/>
        <p:guide pos="1632"/>
        <p:guide pos="5759"/>
        <p:guide orient="horz" pos="3592"/>
        <p:guide pos="4860"/>
        <p:guide pos="449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5328"/>
    </p:cViewPr>
  </p:sorterViewPr>
  <p:notesViewPr>
    <p:cSldViewPr showGuides="1">
      <p:cViewPr varScale="1">
        <p:scale>
          <a:sx n="99" d="100"/>
          <a:sy n="99" d="100"/>
        </p:scale>
        <p:origin x="-212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399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3399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0B3D0-31DA-1940-A903-34810B961A29}" type="slidenum">
              <a:rPr lang="en-US"/>
              <a:pPr>
                <a:defRPr/>
              </a:pPr>
              <a:t>‹#›</a:t>
            </a:fld>
            <a:endParaRPr lang="en-US" dirty="0"/>
          </a:p>
        </p:txBody>
      </p:sp>
    </p:spTree>
    <p:extLst>
      <p:ext uri="{BB962C8B-B14F-4D97-AF65-F5344CB8AC3E}">
        <p14:creationId xmlns:p14="http://schemas.microsoft.com/office/powerpoint/2010/main" val="1764457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12" charset="0"/>
                <a:ea typeface="+mn-ea"/>
                <a:cs typeface="+mn-cs"/>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12"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565E416-626F-C548-851A-3A02D0E14BAE}" type="slidenum">
              <a:rPr lang="en-US"/>
              <a:pPr>
                <a:defRPr/>
              </a:pPr>
              <a:t>‹#›</a:t>
            </a:fld>
            <a:endParaRPr lang="en-US" dirty="0"/>
          </a:p>
        </p:txBody>
      </p:sp>
    </p:spTree>
    <p:extLst>
      <p:ext uri="{BB962C8B-B14F-4D97-AF65-F5344CB8AC3E}">
        <p14:creationId xmlns:p14="http://schemas.microsoft.com/office/powerpoint/2010/main" val="287265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08"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65E416-626F-C548-851A-3A02D0E14BAE}" type="slidenum">
              <a:rPr lang="en-US" smtClean="0"/>
              <a:pPr>
                <a:defRPr/>
              </a:pPr>
              <a:t>7</a:t>
            </a:fld>
            <a:endParaRPr lang="en-US" dirty="0"/>
          </a:p>
        </p:txBody>
      </p:sp>
    </p:spTree>
    <p:extLst>
      <p:ext uri="{BB962C8B-B14F-4D97-AF65-F5344CB8AC3E}">
        <p14:creationId xmlns:p14="http://schemas.microsoft.com/office/powerpoint/2010/main" val="34646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8"/>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52387709"/>
      </p:ext>
    </p:extLst>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1792288"/>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27000"/>
            <a:ext cx="2076450" cy="4381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7000"/>
            <a:ext cx="6076950" cy="4381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3665057"/>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175843"/>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00958221"/>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9500"/>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2868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279263"/>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79479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0660793"/>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844481"/>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27543"/>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0911447"/>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3857063"/>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0" y="0"/>
            <a:ext cx="9144000" cy="5715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7" name="Rectangle 2"/>
          <p:cNvSpPr>
            <a:spLocks noGrp="1" noChangeArrowheads="1"/>
          </p:cNvSpPr>
          <p:nvPr>
            <p:ph type="title"/>
          </p:nvPr>
        </p:nvSpPr>
        <p:spPr bwMode="auto">
          <a:xfrm>
            <a:off x="457200" y="63500"/>
            <a:ext cx="59436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762000" y="1651000"/>
            <a:ext cx="51054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pic>
        <p:nvPicPr>
          <p:cNvPr id="6" name="Picture 5" descr="MGT6754_PP_template_image.jpg"/>
          <p:cNvPicPr>
            <a:picLocks noChangeAspect="1"/>
          </p:cNvPicPr>
          <p:nvPr userDrawn="1"/>
        </p:nvPicPr>
        <p:blipFill rotWithShape="1">
          <a:blip r:embed="rId13">
            <a:extLst>
              <a:ext uri="{28A0092B-C50C-407E-A947-70E740481C1C}">
                <a14:useLocalDpi xmlns:a14="http://schemas.microsoft.com/office/drawing/2010/main" val="0"/>
              </a:ext>
            </a:extLst>
          </a:blip>
          <a:srcRect b="63081"/>
          <a:stretch/>
        </p:blipFill>
        <p:spPr>
          <a:xfrm>
            <a:off x="0" y="0"/>
            <a:ext cx="9144000" cy="189895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p:transition>
  <p:txStyles>
    <p:title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MS PGothic" pitchFamily="34" charset="-128"/>
          <a:cs typeface="Calibri"/>
        </a:defRPr>
      </a:lvl1pPr>
      <a:lvl2pPr marL="742950" indent="-285750" algn="l" rtl="0" eaLnBrk="0" fontAlgn="base" hangingPunct="0">
        <a:spcBef>
          <a:spcPct val="20000"/>
        </a:spcBef>
        <a:spcAft>
          <a:spcPct val="0"/>
        </a:spcAft>
        <a:buSzPct val="50000"/>
        <a:buChar char="•"/>
        <a:defRPr sz="2400">
          <a:solidFill>
            <a:schemeClr val="tx1"/>
          </a:solidFill>
          <a:latin typeface="Calibri"/>
          <a:ea typeface="MS PGothic" pitchFamily="34" charset="-128"/>
          <a:cs typeface="Calibri"/>
        </a:defRPr>
      </a:lvl2pPr>
      <a:lvl3pPr marL="9144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3pPr>
      <a:lvl4pPr marL="13716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4pPr>
      <a:lvl5pPr marL="1828800" indent="0" algn="l" rtl="0" eaLnBrk="0" fontAlgn="base" hangingPunct="0">
        <a:spcBef>
          <a:spcPct val="20000"/>
        </a:spcBef>
        <a:spcAft>
          <a:spcPct val="0"/>
        </a:spcAft>
        <a:buSzPct val="50000"/>
        <a:buNone/>
        <a:defRPr sz="1600">
          <a:solidFill>
            <a:schemeClr val="tx1"/>
          </a:solidFill>
          <a:latin typeface="Calibri"/>
          <a:ea typeface="MS PGothic" pitchFamily="34" charset="-128"/>
          <a:cs typeface="Calibri"/>
        </a:defRPr>
      </a:lvl5pPr>
      <a:lvl6pPr marL="25146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6pPr>
      <a:lvl7pPr marL="29718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7pPr>
      <a:lvl8pPr marL="34290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8pPr>
      <a:lvl9pPr marL="3886200" indent="-228600" algn="l" rtl="0" fontAlgn="base">
        <a:spcBef>
          <a:spcPct val="20000"/>
        </a:spcBef>
        <a:spcAft>
          <a:spcPct val="0"/>
        </a:spcAft>
        <a:buSzPct val="50000"/>
        <a:buChar char="–"/>
        <a:defRPr sz="1600">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title_design01_AlanFlu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a:solidFill>
            <a:srgbClr val="FFC000"/>
          </a:solidFill>
        </p:spPr>
      </p:pic>
      <p:sp>
        <p:nvSpPr>
          <p:cNvPr id="6" name="TextBox 5"/>
          <p:cNvSpPr txBox="1"/>
          <p:nvPr/>
        </p:nvSpPr>
        <p:spPr>
          <a:xfrm>
            <a:off x="538124" y="2133007"/>
            <a:ext cx="5037176" cy="369332"/>
          </a:xfrm>
          <a:prstGeom prst="rect">
            <a:avLst/>
          </a:prstGeom>
          <a:noFill/>
          <a:ln>
            <a:noFill/>
          </a:ln>
        </p:spPr>
        <p:txBody>
          <a:bodyPr wrap="square" rtlCol="0">
            <a:spAutoFit/>
          </a:bodyPr>
          <a:lstStyle/>
          <a:p>
            <a:pPr eaLnBrk="1" hangingPunct="1"/>
            <a:r>
              <a:rPr lang="en-US" sz="1800" b="1" dirty="0">
                <a:latin typeface="Calibri"/>
                <a:cs typeface="Calibri"/>
              </a:rPr>
              <a:t>May 30 Videoconference</a:t>
            </a:r>
          </a:p>
        </p:txBody>
      </p:sp>
      <p:grpSp>
        <p:nvGrpSpPr>
          <p:cNvPr id="8" name="Group 7">
            <a:extLst>
              <a:ext uri="{FF2B5EF4-FFF2-40B4-BE49-F238E27FC236}">
                <a16:creationId xmlns:a16="http://schemas.microsoft.com/office/drawing/2014/main" id="{120C5030-C902-DD43-BBD4-981DDFF9496F}"/>
              </a:ext>
            </a:extLst>
          </p:cNvPr>
          <p:cNvGrpSpPr/>
          <p:nvPr/>
        </p:nvGrpSpPr>
        <p:grpSpPr>
          <a:xfrm>
            <a:off x="0" y="3503487"/>
            <a:ext cx="4037744" cy="1433633"/>
            <a:chOff x="0" y="3503487"/>
            <a:chExt cx="4037744" cy="1433633"/>
          </a:xfrm>
        </p:grpSpPr>
        <p:sp>
          <p:nvSpPr>
            <p:cNvPr id="4" name="Rectangle 3">
              <a:extLst>
                <a:ext uri="{FF2B5EF4-FFF2-40B4-BE49-F238E27FC236}">
                  <a16:creationId xmlns:a16="http://schemas.microsoft.com/office/drawing/2014/main" id="{850BCA34-8E80-4B4A-AF87-816B22236764}"/>
                </a:ext>
              </a:extLst>
            </p:cNvPr>
            <p:cNvSpPr/>
            <p:nvPr/>
          </p:nvSpPr>
          <p:spPr bwMode="auto">
            <a:xfrm>
              <a:off x="0" y="3503487"/>
              <a:ext cx="4037744" cy="1433633"/>
            </a:xfrm>
            <a:prstGeom prst="rect">
              <a:avLst/>
            </a:prstGeom>
            <a:gradFill flip="none" rotWithShape="1">
              <a:gsLst>
                <a:gs pos="0">
                  <a:srgbClr val="FECB00">
                    <a:shade val="30000"/>
                    <a:satMod val="115000"/>
                  </a:srgbClr>
                </a:gs>
                <a:gs pos="50000">
                  <a:srgbClr val="FECB00">
                    <a:shade val="67500"/>
                    <a:satMod val="115000"/>
                  </a:srgbClr>
                </a:gs>
                <a:gs pos="100000">
                  <a:srgbClr val="FECB00">
                    <a:shade val="100000"/>
                    <a:satMod val="115000"/>
                  </a:srgbClr>
                </a:gs>
              </a:gsLst>
              <a:path path="circle">
                <a:fillToRect l="100000" b="100000"/>
              </a:path>
              <a:tileRect t="-100000" r="-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TextBox 6">
              <a:extLst>
                <a:ext uri="{FF2B5EF4-FFF2-40B4-BE49-F238E27FC236}">
                  <a16:creationId xmlns:a16="http://schemas.microsoft.com/office/drawing/2014/main" id="{E0D8D892-4C11-3940-B0AF-728C321703F1}"/>
                </a:ext>
              </a:extLst>
            </p:cNvPr>
            <p:cNvSpPr txBox="1"/>
            <p:nvPr/>
          </p:nvSpPr>
          <p:spPr>
            <a:xfrm>
              <a:off x="440470" y="3683337"/>
              <a:ext cx="3375062" cy="1015663"/>
            </a:xfrm>
            <a:prstGeom prst="rect">
              <a:avLst/>
            </a:prstGeom>
            <a:noFill/>
          </p:spPr>
          <p:txBody>
            <a:bodyPr wrap="square" rtlCol="0">
              <a:spAutoFit/>
            </a:bodyPr>
            <a:lstStyle/>
            <a:p>
              <a:r>
                <a:rPr lang="en-US" dirty="0"/>
                <a:t>Arnie Schneider</a:t>
              </a:r>
            </a:p>
            <a:p>
              <a:r>
                <a:rPr lang="en-US" dirty="0"/>
                <a:t>Brett Tambling</a:t>
              </a:r>
            </a:p>
            <a:p>
              <a:r>
                <a:rPr lang="en-US" dirty="0"/>
                <a:t>Scheller College of Business</a:t>
              </a:r>
            </a:p>
          </p:txBody>
        </p:sp>
      </p:grpSp>
    </p:spTree>
    <p:extLst>
      <p:ext uri="{BB962C8B-B14F-4D97-AF65-F5344CB8AC3E}">
        <p14:creationId xmlns:p14="http://schemas.microsoft.com/office/powerpoint/2010/main" val="310765331"/>
      </p:ext>
    </p:extLst>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53" y="0"/>
            <a:ext cx="7398867" cy="855342"/>
          </a:xfrm>
        </p:spPr>
        <p:txBody>
          <a:bodyPr>
            <a:normAutofit/>
          </a:bodyPr>
          <a:lstStyle/>
          <a:p>
            <a:r>
              <a:rPr lang="en-US" sz="2000" dirty="0"/>
              <a:t>Video Conference Call #4</a:t>
            </a:r>
            <a:br>
              <a:rPr lang="en-US" sz="2000" dirty="0"/>
            </a:br>
            <a:r>
              <a:rPr lang="en-US" sz="2000" dirty="0"/>
              <a:t>Exercise on Cost Concepts</a:t>
            </a:r>
          </a:p>
        </p:txBody>
      </p:sp>
      <p:graphicFrame>
        <p:nvGraphicFramePr>
          <p:cNvPr id="4" name="Table 3"/>
          <p:cNvGraphicFramePr>
            <a:graphicFrameLocks noGrp="1"/>
          </p:cNvGraphicFramePr>
          <p:nvPr>
            <p:extLst/>
          </p:nvPr>
        </p:nvGraphicFramePr>
        <p:xfrm>
          <a:off x="1742173" y="2334545"/>
          <a:ext cx="5187632" cy="1290970"/>
        </p:xfrm>
        <a:graphic>
          <a:graphicData uri="http://schemas.openxmlformats.org/drawingml/2006/table">
            <a:tbl>
              <a:tblPr firstRow="1" firstCol="1" bandRow="1">
                <a:tableStyleId>{5C22544A-7EE6-4342-B048-85BDC9FD1C3A}</a:tableStyleId>
              </a:tblPr>
              <a:tblGrid>
                <a:gridCol w="1609955">
                  <a:extLst>
                    <a:ext uri="{9D8B030D-6E8A-4147-A177-3AD203B41FA5}">
                      <a16:colId xmlns:a16="http://schemas.microsoft.com/office/drawing/2014/main" val="20000"/>
                    </a:ext>
                  </a:extLst>
                </a:gridCol>
                <a:gridCol w="3577677">
                  <a:extLst>
                    <a:ext uri="{9D8B030D-6E8A-4147-A177-3AD203B41FA5}">
                      <a16:colId xmlns:a16="http://schemas.microsoft.com/office/drawing/2014/main" val="20001"/>
                    </a:ext>
                  </a:extLst>
                </a:gridCol>
              </a:tblGrid>
              <a:tr h="258194">
                <a:tc>
                  <a:txBody>
                    <a:bodyPr/>
                    <a:lstStyle/>
                    <a:p>
                      <a:pPr marL="0" marR="0">
                        <a:lnSpc>
                          <a:spcPct val="107000"/>
                        </a:lnSpc>
                        <a:spcBef>
                          <a:spcPts val="0"/>
                        </a:spcBef>
                        <a:spcAft>
                          <a:spcPts val="0"/>
                        </a:spcAft>
                      </a:pPr>
                      <a:r>
                        <a:rPr lang="en-US" sz="800" dirty="0">
                          <a:effectLst/>
                        </a:rPr>
                        <a:t>Production output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25,000 suits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8194">
                <a:tc>
                  <a:txBody>
                    <a:bodyPr/>
                    <a:lstStyle/>
                    <a:p>
                      <a:pPr marL="0" marR="0">
                        <a:lnSpc>
                          <a:spcPct val="107000"/>
                        </a:lnSpc>
                        <a:spcBef>
                          <a:spcPts val="0"/>
                        </a:spcBef>
                        <a:spcAft>
                          <a:spcPts val="0"/>
                        </a:spcAft>
                      </a:pPr>
                      <a:r>
                        <a:rPr lang="en-US" sz="800" dirty="0">
                          <a:effectLst/>
                        </a:rPr>
                        <a:t>Materials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$50,000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8194">
                <a:tc>
                  <a:txBody>
                    <a:bodyPr/>
                    <a:lstStyle/>
                    <a:p>
                      <a:pPr marL="0" marR="0">
                        <a:lnSpc>
                          <a:spcPct val="107000"/>
                        </a:lnSpc>
                        <a:spcBef>
                          <a:spcPts val="0"/>
                        </a:spcBef>
                        <a:spcAft>
                          <a:spcPts val="0"/>
                        </a:spcAft>
                      </a:pPr>
                      <a:r>
                        <a:rPr lang="en-US" sz="800" dirty="0">
                          <a:effectLst/>
                        </a:rPr>
                        <a:t>Direct labor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2,000 hours at $10 per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8194">
                <a:tc>
                  <a:txBody>
                    <a:bodyPr/>
                    <a:lstStyle/>
                    <a:p>
                      <a:pPr marL="0" marR="0">
                        <a:lnSpc>
                          <a:spcPct val="107000"/>
                        </a:lnSpc>
                        <a:spcBef>
                          <a:spcPts val="0"/>
                        </a:spcBef>
                        <a:spcAft>
                          <a:spcPts val="0"/>
                        </a:spcAft>
                      </a:pPr>
                      <a:r>
                        <a:rPr lang="en-US" sz="800" dirty="0">
                          <a:effectLst/>
                        </a:rPr>
                        <a:t>Factory overhead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 per outfit plus $40,000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8194">
                <a:tc>
                  <a:txBody>
                    <a:bodyPr/>
                    <a:lstStyle/>
                    <a:p>
                      <a:pPr marL="0" marR="0">
                        <a:lnSpc>
                          <a:spcPct val="107000"/>
                        </a:lnSpc>
                        <a:spcBef>
                          <a:spcPts val="0"/>
                        </a:spcBef>
                        <a:spcAft>
                          <a:spcPts val="0"/>
                        </a:spcAft>
                      </a:pPr>
                      <a:r>
                        <a:rPr lang="en-US" sz="800" dirty="0">
                          <a:effectLst/>
                        </a:rPr>
                        <a:t>Selling expenses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$1 per outfit sold plus $50,000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Grp="1" noChangeArrowheads="1"/>
          </p:cNvSpPr>
          <p:nvPr>
            <p:ph type="subTitle" idx="1"/>
          </p:nvPr>
        </p:nvSpPr>
        <p:spPr bwMode="auto">
          <a:xfrm>
            <a:off x="336884" y="744673"/>
            <a:ext cx="8470232" cy="4955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Asnien Outfitters makes Artic Hotsuits. The general manager has a special board on his office wall where he writes key statistics. For March, the board shows the following: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He heard the sales manager brag about selling 22,000 suits this month.</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r>
              <a:rPr lang="en-US" altLang="en-US" sz="1800" b="1" dirty="0">
                <a:latin typeface="+mn-lt"/>
                <a:ea typeface="Calibri" panose="020F0502020204030204" pitchFamily="34" charset="0"/>
                <a:cs typeface="Times New Roman" panose="02020603050405020304" pitchFamily="18" charset="0"/>
              </a:rPr>
              <a:t>Questions:</a:t>
            </a:r>
            <a:endParaRPr lang="en-US" altLang="en-US" sz="1800" dirty="0">
              <a:latin typeface="+mn-lt"/>
            </a:endParaRPr>
          </a:p>
          <a:p>
            <a:pPr lvl="0" algn="l" defTabSz="914400"/>
            <a:r>
              <a:rPr lang="en-US" altLang="en-US" sz="1800" dirty="0">
                <a:latin typeface="+mn-lt"/>
                <a:cs typeface="Times New Roman" panose="02020603050405020304" pitchFamily="18" charset="0"/>
              </a:rPr>
              <a:t>2. What was the cost of goods sold in March?</a:t>
            </a:r>
          </a:p>
          <a:p>
            <a:pPr lvl="0" algn="l" defTabSz="914400"/>
            <a:endParaRPr lang="en-US" altLang="en-US" sz="1800" dirty="0">
              <a:latin typeface="+mn-lt"/>
              <a:cs typeface="Times New Roman" panose="02020603050405020304" pitchFamily="18" charset="0"/>
            </a:endParaRPr>
          </a:p>
          <a:p>
            <a:pPr lvl="0" algn="l" defTabSz="914400"/>
            <a:r>
              <a:rPr lang="en-US" altLang="en-US" sz="1800" dirty="0">
                <a:solidFill>
                  <a:srgbClr val="FF0000"/>
                </a:solidFill>
                <a:latin typeface="+mn-lt"/>
                <a:cs typeface="Times New Roman" panose="02020603050405020304" pitchFamily="18" charset="0"/>
              </a:rPr>
              <a:t>$6.40 per suit x 22,000 suits = $140,800</a:t>
            </a:r>
          </a:p>
          <a:p>
            <a:pPr lvl="0" algn="l" defTabSz="914400"/>
            <a:endParaRPr lang="en-US" altLang="en-US" sz="1800" dirty="0">
              <a:solidFill>
                <a:srgbClr val="FF0000"/>
              </a:solidFill>
              <a:latin typeface="+mn-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9407192"/>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619" y="0"/>
            <a:ext cx="7306260" cy="791383"/>
          </a:xfrm>
        </p:spPr>
        <p:txBody>
          <a:bodyPr>
            <a:normAutofit/>
          </a:bodyPr>
          <a:lstStyle/>
          <a:p>
            <a:r>
              <a:rPr lang="en-US" sz="2000" dirty="0"/>
              <a:t>Video Conference Call #4</a:t>
            </a:r>
            <a:br>
              <a:rPr lang="en-US" sz="2000" dirty="0"/>
            </a:br>
            <a:r>
              <a:rPr lang="en-US" sz="2000" dirty="0"/>
              <a:t>Exercise on Cost Concepts</a:t>
            </a:r>
          </a:p>
        </p:txBody>
      </p:sp>
      <p:graphicFrame>
        <p:nvGraphicFramePr>
          <p:cNvPr id="4" name="Table 3"/>
          <p:cNvGraphicFramePr>
            <a:graphicFrameLocks noGrp="1"/>
          </p:cNvGraphicFramePr>
          <p:nvPr>
            <p:extLst/>
          </p:nvPr>
        </p:nvGraphicFramePr>
        <p:xfrm>
          <a:off x="1742173" y="2334545"/>
          <a:ext cx="5187632" cy="1290970"/>
        </p:xfrm>
        <a:graphic>
          <a:graphicData uri="http://schemas.openxmlformats.org/drawingml/2006/table">
            <a:tbl>
              <a:tblPr firstRow="1" firstCol="1" bandRow="1">
                <a:tableStyleId>{5C22544A-7EE6-4342-B048-85BDC9FD1C3A}</a:tableStyleId>
              </a:tblPr>
              <a:tblGrid>
                <a:gridCol w="1609955">
                  <a:extLst>
                    <a:ext uri="{9D8B030D-6E8A-4147-A177-3AD203B41FA5}">
                      <a16:colId xmlns:a16="http://schemas.microsoft.com/office/drawing/2014/main" val="20000"/>
                    </a:ext>
                  </a:extLst>
                </a:gridCol>
                <a:gridCol w="3577677">
                  <a:extLst>
                    <a:ext uri="{9D8B030D-6E8A-4147-A177-3AD203B41FA5}">
                      <a16:colId xmlns:a16="http://schemas.microsoft.com/office/drawing/2014/main" val="20001"/>
                    </a:ext>
                  </a:extLst>
                </a:gridCol>
              </a:tblGrid>
              <a:tr h="258194">
                <a:tc>
                  <a:txBody>
                    <a:bodyPr/>
                    <a:lstStyle/>
                    <a:p>
                      <a:pPr marL="0" marR="0">
                        <a:lnSpc>
                          <a:spcPct val="107000"/>
                        </a:lnSpc>
                        <a:spcBef>
                          <a:spcPts val="0"/>
                        </a:spcBef>
                        <a:spcAft>
                          <a:spcPts val="0"/>
                        </a:spcAft>
                      </a:pPr>
                      <a:r>
                        <a:rPr lang="en-US" sz="800" dirty="0">
                          <a:effectLst/>
                        </a:rPr>
                        <a:t>Production output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25,000 suits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8194">
                <a:tc>
                  <a:txBody>
                    <a:bodyPr/>
                    <a:lstStyle/>
                    <a:p>
                      <a:pPr marL="0" marR="0">
                        <a:lnSpc>
                          <a:spcPct val="107000"/>
                        </a:lnSpc>
                        <a:spcBef>
                          <a:spcPts val="0"/>
                        </a:spcBef>
                        <a:spcAft>
                          <a:spcPts val="0"/>
                        </a:spcAft>
                      </a:pPr>
                      <a:r>
                        <a:rPr lang="en-US" sz="800" dirty="0">
                          <a:effectLst/>
                        </a:rPr>
                        <a:t>Materials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$50,000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8194">
                <a:tc>
                  <a:txBody>
                    <a:bodyPr/>
                    <a:lstStyle/>
                    <a:p>
                      <a:pPr marL="0" marR="0">
                        <a:lnSpc>
                          <a:spcPct val="107000"/>
                        </a:lnSpc>
                        <a:spcBef>
                          <a:spcPts val="0"/>
                        </a:spcBef>
                        <a:spcAft>
                          <a:spcPts val="0"/>
                        </a:spcAft>
                      </a:pPr>
                      <a:r>
                        <a:rPr lang="en-US" sz="800" dirty="0">
                          <a:effectLst/>
                        </a:rPr>
                        <a:t>Direct labor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2,000 hours at $10 per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8194">
                <a:tc>
                  <a:txBody>
                    <a:bodyPr/>
                    <a:lstStyle/>
                    <a:p>
                      <a:pPr marL="0" marR="0">
                        <a:lnSpc>
                          <a:spcPct val="107000"/>
                        </a:lnSpc>
                        <a:spcBef>
                          <a:spcPts val="0"/>
                        </a:spcBef>
                        <a:spcAft>
                          <a:spcPts val="0"/>
                        </a:spcAft>
                      </a:pPr>
                      <a:r>
                        <a:rPr lang="en-US" sz="800" dirty="0">
                          <a:effectLst/>
                        </a:rPr>
                        <a:t>Factory overhead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 per outfit plus $40,000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8194">
                <a:tc>
                  <a:txBody>
                    <a:bodyPr/>
                    <a:lstStyle/>
                    <a:p>
                      <a:pPr marL="0" marR="0">
                        <a:lnSpc>
                          <a:spcPct val="107000"/>
                        </a:lnSpc>
                        <a:spcBef>
                          <a:spcPts val="0"/>
                        </a:spcBef>
                        <a:spcAft>
                          <a:spcPts val="0"/>
                        </a:spcAft>
                      </a:pPr>
                      <a:r>
                        <a:rPr lang="en-US" sz="800" dirty="0">
                          <a:effectLst/>
                        </a:rPr>
                        <a:t>Selling expenses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$1 per outfit sold plus $50,000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Grp="1" noChangeArrowheads="1"/>
          </p:cNvSpPr>
          <p:nvPr>
            <p:ph type="subTitle" idx="1"/>
          </p:nvPr>
        </p:nvSpPr>
        <p:spPr bwMode="auto">
          <a:xfrm>
            <a:off x="349335" y="430322"/>
            <a:ext cx="8470232" cy="55092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Asnien Outfitters makes Artic Hotsuits. The general manager has a special board on his office wall where he writes key statistics. For March, the board shows the following: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He heard the sales manager brag about selling 22,000 suits this month.</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r>
              <a:rPr lang="en-US" altLang="en-US" sz="1800" b="1" dirty="0">
                <a:latin typeface="+mn-lt"/>
                <a:ea typeface="Calibri" panose="020F0502020204030204" pitchFamily="34" charset="0"/>
                <a:cs typeface="Times New Roman" panose="02020603050405020304" pitchFamily="18" charset="0"/>
              </a:rPr>
              <a:t>Questions:</a:t>
            </a:r>
            <a:endParaRPr lang="en-US" altLang="en-US" sz="1800" dirty="0">
              <a:latin typeface="+mn-lt"/>
            </a:endParaRPr>
          </a:p>
          <a:p>
            <a:pPr algn="l" defTabSz="914400"/>
            <a:r>
              <a:rPr lang="en-US" altLang="en-US" sz="1800" dirty="0">
                <a:latin typeface="+mn-lt"/>
                <a:cs typeface="Times New Roman" panose="02020603050405020304" pitchFamily="18" charset="0"/>
              </a:rPr>
              <a:t>3. </a:t>
            </a:r>
            <a:r>
              <a:rPr lang="en-US" altLang="en-US" sz="1800" dirty="0">
                <a:ea typeface="Calibri" panose="020F0502020204030204" pitchFamily="34" charset="0"/>
                <a:cs typeface="Times New Roman" panose="02020603050405020304" pitchFamily="18" charset="0"/>
              </a:rPr>
              <a:t>What are the total product and period costs that will appear on Asnien Outfitters’ income statement for March?</a:t>
            </a:r>
            <a:endParaRPr lang="en-US" altLang="en-US" sz="1100" dirty="0">
              <a:latin typeface="Calibri" panose="020F0502020204030204" pitchFamily="34" charset="0"/>
              <a:cs typeface="Times New Roman" panose="02020603050405020304" pitchFamily="18" charset="0"/>
            </a:endParaRPr>
          </a:p>
          <a:p>
            <a:pPr lvl="0" algn="l" defTabSz="914400"/>
            <a:endParaRPr lang="en-US" altLang="en-US" sz="1800" dirty="0">
              <a:latin typeface="+mn-lt"/>
              <a:cs typeface="Times New Roman" panose="02020603050405020304" pitchFamily="18" charset="0"/>
            </a:endParaRPr>
          </a:p>
          <a:p>
            <a:pPr lvl="0" algn="l" defTabSz="914400"/>
            <a:r>
              <a:rPr lang="en-US" altLang="en-US" sz="1800" dirty="0">
                <a:solidFill>
                  <a:srgbClr val="FF0000"/>
                </a:solidFill>
                <a:latin typeface="+mn-lt"/>
                <a:cs typeface="Times New Roman" panose="02020603050405020304" pitchFamily="18" charset="0"/>
              </a:rPr>
              <a:t>Product costs: $140,800 (cost of goods sold)</a:t>
            </a:r>
          </a:p>
          <a:p>
            <a:pPr lvl="0" algn="l" defTabSz="914400"/>
            <a:r>
              <a:rPr lang="en-US" altLang="en-US" sz="1800" dirty="0">
                <a:solidFill>
                  <a:srgbClr val="FF0000"/>
                </a:solidFill>
                <a:latin typeface="+mn-lt"/>
                <a:cs typeface="Times New Roman" panose="02020603050405020304" pitchFamily="18" charset="0"/>
              </a:rPr>
              <a:t>Period costs: ($1 per suit x 22,000 suits) + $50,000 = $72,000</a:t>
            </a: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071868"/>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84B90E-8713-3641-A20F-11A1B7E308D5}"/>
              </a:ext>
            </a:extLst>
          </p:cNvPr>
          <p:cNvSpPr/>
          <p:nvPr/>
        </p:nvSpPr>
        <p:spPr bwMode="auto">
          <a:xfrm>
            <a:off x="0" y="3693459"/>
            <a:ext cx="3443450" cy="202154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3CA67EE9-6099-8F44-AB98-23179F77CCCD}"/>
              </a:ext>
            </a:extLst>
          </p:cNvPr>
          <p:cNvSpPr/>
          <p:nvPr/>
        </p:nvSpPr>
        <p:spPr bwMode="auto">
          <a:xfrm>
            <a:off x="0" y="1398494"/>
            <a:ext cx="9144000" cy="2294965"/>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Title 1">
            <a:extLst>
              <a:ext uri="{FF2B5EF4-FFF2-40B4-BE49-F238E27FC236}">
                <a16:creationId xmlns:a16="http://schemas.microsoft.com/office/drawing/2014/main" id="{394DB43D-8498-D54A-BC6C-AD1601E71018}"/>
              </a:ext>
            </a:extLst>
          </p:cNvPr>
          <p:cNvSpPr txBox="1">
            <a:spLocks/>
          </p:cNvSpPr>
          <p:nvPr/>
        </p:nvSpPr>
        <p:spPr bwMode="auto">
          <a:xfrm>
            <a:off x="342900" y="484841"/>
            <a:ext cx="6730253"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Calibri"/>
                <a:ea typeface="MS PGothic" pitchFamily="34" charset="-128"/>
                <a:cs typeface="Calibri"/>
              </a:defRPr>
            </a:lvl1pPr>
            <a:lvl2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2pPr>
            <a:lvl3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3pPr>
            <a:lvl4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4pPr>
            <a:lvl5pPr algn="ctr" rtl="0" eaLnBrk="0" fontAlgn="base" hangingPunct="0">
              <a:spcBef>
                <a:spcPct val="0"/>
              </a:spcBef>
              <a:spcAft>
                <a:spcPct val="0"/>
              </a:spcAft>
              <a:defRPr sz="2800">
                <a:solidFill>
                  <a:schemeClr val="tx2"/>
                </a:solidFill>
                <a:latin typeface="Times New Roman" pitchFamily="-108" charset="0"/>
                <a:ea typeface="MS PGothic" pitchFamily="34" charset="-128"/>
                <a:cs typeface="MS PGothic" charset="0"/>
              </a:defRPr>
            </a:lvl5pPr>
            <a:lvl6pPr marL="457200" algn="ctr" rtl="0" fontAlgn="base">
              <a:spcBef>
                <a:spcPct val="0"/>
              </a:spcBef>
              <a:spcAft>
                <a:spcPct val="0"/>
              </a:spcAft>
              <a:defRPr sz="2800">
                <a:solidFill>
                  <a:schemeClr val="tx2"/>
                </a:solidFill>
                <a:latin typeface="Times New Roman" pitchFamily="-108" charset="0"/>
              </a:defRPr>
            </a:lvl6pPr>
            <a:lvl7pPr marL="914400" algn="ctr" rtl="0" fontAlgn="base">
              <a:spcBef>
                <a:spcPct val="0"/>
              </a:spcBef>
              <a:spcAft>
                <a:spcPct val="0"/>
              </a:spcAft>
              <a:defRPr sz="2800">
                <a:solidFill>
                  <a:schemeClr val="tx2"/>
                </a:solidFill>
                <a:latin typeface="Times New Roman" pitchFamily="-108" charset="0"/>
              </a:defRPr>
            </a:lvl7pPr>
            <a:lvl8pPr marL="1371600" algn="ctr" rtl="0" fontAlgn="base">
              <a:spcBef>
                <a:spcPct val="0"/>
              </a:spcBef>
              <a:spcAft>
                <a:spcPct val="0"/>
              </a:spcAft>
              <a:defRPr sz="2800">
                <a:solidFill>
                  <a:schemeClr val="tx2"/>
                </a:solidFill>
                <a:latin typeface="Times New Roman" pitchFamily="-108" charset="0"/>
              </a:defRPr>
            </a:lvl8pPr>
            <a:lvl9pPr marL="1828800" algn="ctr" rtl="0" fontAlgn="base">
              <a:spcBef>
                <a:spcPct val="0"/>
              </a:spcBef>
              <a:spcAft>
                <a:spcPct val="0"/>
              </a:spcAft>
              <a:defRPr sz="2800">
                <a:solidFill>
                  <a:schemeClr val="tx2"/>
                </a:solidFill>
                <a:latin typeface="Times New Roman" pitchFamily="-108" charset="0"/>
              </a:defRPr>
            </a:lvl9pPr>
          </a:lstStyle>
          <a:p>
            <a:r>
              <a:rPr lang="en-US" sz="2000" kern="0"/>
              <a:t>MGT8803 Business </a:t>
            </a:r>
            <a:r>
              <a:rPr lang="en-US" sz="2000" kern="0" dirty="0"/>
              <a:t>Fundamentals for Analytics</a:t>
            </a:r>
          </a:p>
          <a:p>
            <a:r>
              <a:rPr lang="en-US" sz="2000" kern="0" dirty="0"/>
              <a:t>Video Conference Call #4</a:t>
            </a:r>
            <a:br>
              <a:rPr lang="en-US" sz="2000" kern="0" dirty="0"/>
            </a:br>
            <a:r>
              <a:rPr lang="en-US" sz="2000" kern="0" dirty="0"/>
              <a:t>ABC Method of Overhead Calculation</a:t>
            </a:r>
          </a:p>
        </p:txBody>
      </p:sp>
      <p:sp>
        <p:nvSpPr>
          <p:cNvPr id="5" name="Rectangle 4">
            <a:extLst>
              <a:ext uri="{FF2B5EF4-FFF2-40B4-BE49-F238E27FC236}">
                <a16:creationId xmlns:a16="http://schemas.microsoft.com/office/drawing/2014/main" id="{F87BDD2C-A9B0-4744-83C6-B5F48783B932}"/>
              </a:ext>
            </a:extLst>
          </p:cNvPr>
          <p:cNvSpPr/>
          <p:nvPr/>
        </p:nvSpPr>
        <p:spPr>
          <a:xfrm>
            <a:off x="342900" y="1462303"/>
            <a:ext cx="8606118" cy="2123658"/>
          </a:xfrm>
          <a:prstGeom prst="rect">
            <a:avLst/>
          </a:prstGeom>
        </p:spPr>
        <p:txBody>
          <a:bodyPr wrap="square">
            <a:spAutoFit/>
          </a:bodyPr>
          <a:lstStyle/>
          <a:p>
            <a:r>
              <a:rPr lang="en-US" sz="1200" dirty="0">
                <a:solidFill>
                  <a:srgbClr val="333333"/>
                </a:solidFill>
                <a:latin typeface="Open Sans"/>
              </a:rPr>
              <a:t>In manufacturing baseball bats, Chana Company's plant used 360 direct labor hours, 450 machine hours, and 23 setups. The following overhead costs were taken from the factory accounts:</a:t>
            </a:r>
          </a:p>
          <a:p>
            <a:r>
              <a:rPr lang="en-US" sz="1200" dirty="0">
                <a:solidFill>
                  <a:srgbClr val="333333"/>
                </a:solidFill>
                <a:latin typeface="Open Sans"/>
              </a:rPr>
              <a:t> </a:t>
            </a:r>
          </a:p>
          <a:p>
            <a:r>
              <a:rPr lang="en-US" sz="1200" dirty="0">
                <a:solidFill>
                  <a:srgbClr val="333333"/>
                </a:solidFill>
                <a:latin typeface="Open Sans"/>
              </a:rPr>
              <a:t>                                                   </a:t>
            </a:r>
            <a:r>
              <a:rPr lang="en-US" sz="1200" u="sng" dirty="0">
                <a:solidFill>
                  <a:srgbClr val="333333"/>
                </a:solidFill>
                <a:latin typeface="inherit"/>
              </a:rPr>
              <a:t>Overhead expenses</a:t>
            </a:r>
            <a:r>
              <a:rPr lang="en-US" sz="1200" dirty="0">
                <a:solidFill>
                  <a:srgbClr val="333333"/>
                </a:solidFill>
                <a:latin typeface="Open Sans"/>
              </a:rPr>
              <a:t>:           </a:t>
            </a:r>
            <a:r>
              <a:rPr lang="en-US" sz="1200" u="sng" dirty="0">
                <a:solidFill>
                  <a:srgbClr val="333333"/>
                </a:solidFill>
                <a:latin typeface="inherit"/>
              </a:rPr>
              <a:t>Volume of activities:</a:t>
            </a:r>
            <a:endParaRPr lang="en-US" sz="1200" dirty="0">
              <a:solidFill>
                <a:srgbClr val="333333"/>
              </a:solidFill>
              <a:latin typeface="Open Sans"/>
            </a:endParaRPr>
          </a:p>
          <a:p>
            <a:r>
              <a:rPr lang="en-US" sz="1200" dirty="0">
                <a:solidFill>
                  <a:srgbClr val="333333"/>
                </a:solidFill>
                <a:latin typeface="Open Sans"/>
              </a:rPr>
              <a:t>              Machining center               $175,000                 25,000 machine hours</a:t>
            </a:r>
          </a:p>
          <a:p>
            <a:r>
              <a:rPr lang="en-US" sz="1200" dirty="0">
                <a:solidFill>
                  <a:srgbClr val="333333"/>
                </a:solidFill>
                <a:latin typeface="Open Sans"/>
              </a:rPr>
              <a:t>              Setup center                          </a:t>
            </a:r>
            <a:r>
              <a:rPr lang="en-US" sz="1200" dirty="0">
                <a:solidFill>
                  <a:srgbClr val="333333"/>
                </a:solidFill>
                <a:latin typeface="inherit"/>
              </a:rPr>
              <a:t>  66,000</a:t>
            </a:r>
            <a:r>
              <a:rPr lang="en-US" sz="1200" dirty="0">
                <a:solidFill>
                  <a:srgbClr val="333333"/>
                </a:solidFill>
                <a:latin typeface="Open Sans"/>
              </a:rPr>
              <a:t>                           100 setups</a:t>
            </a:r>
          </a:p>
          <a:p>
            <a:r>
              <a:rPr lang="en-US" sz="1200" dirty="0">
                <a:solidFill>
                  <a:srgbClr val="333333"/>
                </a:solidFill>
                <a:latin typeface="Open Sans"/>
              </a:rPr>
              <a:t>              Total                                      </a:t>
            </a:r>
            <a:r>
              <a:rPr lang="en-US" sz="1200" u="sng" dirty="0">
                <a:solidFill>
                  <a:srgbClr val="333333"/>
                </a:solidFill>
                <a:latin typeface="inherit"/>
              </a:rPr>
              <a:t>$241,000</a:t>
            </a:r>
            <a:r>
              <a:rPr lang="en-US" sz="1200" dirty="0">
                <a:solidFill>
                  <a:srgbClr val="333333"/>
                </a:solidFill>
                <a:latin typeface="Open Sans"/>
              </a:rPr>
              <a:t>                5,000 direct labor hours</a:t>
            </a:r>
          </a:p>
          <a:p>
            <a:r>
              <a:rPr lang="en-US" sz="1200" dirty="0">
                <a:solidFill>
                  <a:srgbClr val="333333"/>
                </a:solidFill>
                <a:latin typeface="Open Sans"/>
              </a:rPr>
              <a:t> </a:t>
            </a:r>
          </a:p>
          <a:p>
            <a:r>
              <a:rPr lang="en-US" sz="1200" dirty="0">
                <a:solidFill>
                  <a:srgbClr val="333333"/>
                </a:solidFill>
                <a:latin typeface="Open Sans"/>
              </a:rPr>
              <a:t>The plant was using a factory-wide overhead rate based on direct labor hours. A new ABC system will use machine hours in the Machining Department and number of setups in the Setup Department as cost drivers. By what amount would the amount of overhead costs assigned to baseball bats differ between the prior system and the ABC system? </a:t>
            </a:r>
            <a:endParaRPr lang="en-US" sz="1200" b="0" i="0" u="none" strike="noStrike" dirty="0">
              <a:solidFill>
                <a:srgbClr val="333333"/>
              </a:solidFill>
              <a:effectLst/>
              <a:latin typeface="Open Sans"/>
            </a:endParaRPr>
          </a:p>
        </p:txBody>
      </p:sp>
      <p:sp>
        <p:nvSpPr>
          <p:cNvPr id="7" name="TextBox 6">
            <a:extLst>
              <a:ext uri="{FF2B5EF4-FFF2-40B4-BE49-F238E27FC236}">
                <a16:creationId xmlns:a16="http://schemas.microsoft.com/office/drawing/2014/main" id="{350E0119-A97F-284C-8F90-B022D6887CE0}"/>
              </a:ext>
            </a:extLst>
          </p:cNvPr>
          <p:cNvSpPr txBox="1"/>
          <p:nvPr/>
        </p:nvSpPr>
        <p:spPr>
          <a:xfrm>
            <a:off x="89647" y="3917576"/>
            <a:ext cx="3353803" cy="954107"/>
          </a:xfrm>
          <a:prstGeom prst="rect">
            <a:avLst/>
          </a:prstGeom>
          <a:noFill/>
        </p:spPr>
        <p:txBody>
          <a:bodyPr wrap="none" rtlCol="0">
            <a:spAutoFit/>
          </a:bodyPr>
          <a:lstStyle/>
          <a:p>
            <a:r>
              <a:rPr lang="en-US" sz="1400" b="1" dirty="0"/>
              <a:t>Using Direct Labor Hours</a:t>
            </a:r>
          </a:p>
          <a:p>
            <a:r>
              <a:rPr lang="en-US" sz="1400" dirty="0"/>
              <a:t>Overhead rate = $241,000/5000 = $48.20/hr</a:t>
            </a:r>
          </a:p>
          <a:p>
            <a:r>
              <a:rPr lang="en-US" sz="1400" dirty="0"/>
              <a:t>Bats used 360 hours direct labor</a:t>
            </a:r>
          </a:p>
          <a:p>
            <a:r>
              <a:rPr lang="en-US" sz="1400" b="1" dirty="0">
                <a:solidFill>
                  <a:srgbClr val="002060"/>
                </a:solidFill>
              </a:rPr>
              <a:t>So OH allocation = 360*$48.20 = $17,352</a:t>
            </a:r>
          </a:p>
        </p:txBody>
      </p:sp>
      <p:sp>
        <p:nvSpPr>
          <p:cNvPr id="9" name="TextBox 8">
            <a:extLst>
              <a:ext uri="{FF2B5EF4-FFF2-40B4-BE49-F238E27FC236}">
                <a16:creationId xmlns:a16="http://schemas.microsoft.com/office/drawing/2014/main" id="{55BC50B3-7BCA-954A-B33E-25631456B443}"/>
              </a:ext>
            </a:extLst>
          </p:cNvPr>
          <p:cNvSpPr txBox="1"/>
          <p:nvPr/>
        </p:nvSpPr>
        <p:spPr>
          <a:xfrm>
            <a:off x="4196485" y="3904010"/>
            <a:ext cx="4067139" cy="1600438"/>
          </a:xfrm>
          <a:prstGeom prst="rect">
            <a:avLst/>
          </a:prstGeom>
          <a:noFill/>
        </p:spPr>
        <p:txBody>
          <a:bodyPr wrap="none" rtlCol="0">
            <a:spAutoFit/>
          </a:bodyPr>
          <a:lstStyle/>
          <a:p>
            <a:r>
              <a:rPr lang="en-US" sz="1400" b="1" dirty="0"/>
              <a:t>Using ABC</a:t>
            </a:r>
          </a:p>
          <a:p>
            <a:r>
              <a:rPr lang="en-US" sz="1400" b="1" dirty="0">
                <a:solidFill>
                  <a:srgbClr val="002060"/>
                </a:solidFill>
              </a:rPr>
              <a:t>Mach Center: </a:t>
            </a:r>
            <a:r>
              <a:rPr lang="en-US" sz="1400" dirty="0">
                <a:solidFill>
                  <a:srgbClr val="002060"/>
                </a:solidFill>
              </a:rPr>
              <a:t>($175,000/25,000) * 450 hrs = $3,150</a:t>
            </a:r>
          </a:p>
          <a:p>
            <a:r>
              <a:rPr lang="en-US" sz="1400" b="1" dirty="0">
                <a:solidFill>
                  <a:srgbClr val="002060"/>
                </a:solidFill>
              </a:rPr>
              <a:t>Setup Center: </a:t>
            </a:r>
            <a:r>
              <a:rPr lang="en-US" sz="1400" dirty="0">
                <a:solidFill>
                  <a:srgbClr val="002060"/>
                </a:solidFill>
              </a:rPr>
              <a:t>($66,000/100) * 23 = $15,180</a:t>
            </a:r>
          </a:p>
          <a:p>
            <a:endParaRPr lang="en-US" sz="1400" b="1" dirty="0">
              <a:solidFill>
                <a:srgbClr val="002060"/>
              </a:solidFill>
            </a:endParaRPr>
          </a:p>
          <a:p>
            <a:r>
              <a:rPr lang="en-US" sz="1400" b="1" dirty="0">
                <a:solidFill>
                  <a:srgbClr val="002060"/>
                </a:solidFill>
              </a:rPr>
              <a:t>Total OH Allocated = $18,330</a:t>
            </a:r>
          </a:p>
          <a:p>
            <a:endParaRPr lang="en-US" sz="1400" b="1" dirty="0">
              <a:solidFill>
                <a:srgbClr val="002060"/>
              </a:solidFill>
            </a:endParaRPr>
          </a:p>
          <a:p>
            <a:r>
              <a:rPr lang="en-US" sz="1400" b="1" dirty="0">
                <a:solidFill>
                  <a:srgbClr val="002060"/>
                </a:solidFill>
              </a:rPr>
              <a:t>Difference = $18,330 - $17, 352 = $978 </a:t>
            </a:r>
          </a:p>
        </p:txBody>
      </p:sp>
    </p:spTree>
    <p:extLst>
      <p:ext uri="{BB962C8B-B14F-4D97-AF65-F5344CB8AC3E}">
        <p14:creationId xmlns:p14="http://schemas.microsoft.com/office/powerpoint/2010/main" val="3395960696"/>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A890-EC90-E546-8C1D-DDACF62E307F}"/>
              </a:ext>
            </a:extLst>
          </p:cNvPr>
          <p:cNvSpPr>
            <a:spLocks noGrp="1"/>
          </p:cNvSpPr>
          <p:nvPr>
            <p:ph type="title"/>
          </p:nvPr>
        </p:nvSpPr>
        <p:spPr>
          <a:xfrm>
            <a:off x="282102" y="267781"/>
            <a:ext cx="5943600" cy="508000"/>
          </a:xfrm>
        </p:spPr>
        <p:txBody>
          <a:bodyPr/>
          <a:lstStyle/>
          <a:p>
            <a:r>
              <a:rPr lang="en-US" sz="2000" dirty="0"/>
              <a:t>MGT8803 Business Fundamentals for Analytics</a:t>
            </a:r>
            <a:br>
              <a:rPr lang="en-US" sz="2000" dirty="0"/>
            </a:br>
            <a:r>
              <a:rPr lang="en-US" sz="2000" dirty="0"/>
              <a:t>Video Conference Call #4</a:t>
            </a:r>
            <a:br>
              <a:rPr lang="en-US" sz="2000" dirty="0"/>
            </a:br>
            <a:r>
              <a:rPr lang="en-US" sz="2000" dirty="0"/>
              <a:t>Video Call Agenda</a:t>
            </a:r>
          </a:p>
        </p:txBody>
      </p:sp>
      <p:sp>
        <p:nvSpPr>
          <p:cNvPr id="3" name="Content Placeholder 2">
            <a:extLst>
              <a:ext uri="{FF2B5EF4-FFF2-40B4-BE49-F238E27FC236}">
                <a16:creationId xmlns:a16="http://schemas.microsoft.com/office/drawing/2014/main" id="{E3A6A964-E1CC-3B49-806B-6663DBD423E3}"/>
              </a:ext>
            </a:extLst>
          </p:cNvPr>
          <p:cNvSpPr>
            <a:spLocks noGrp="1"/>
          </p:cNvSpPr>
          <p:nvPr>
            <p:ph idx="1"/>
          </p:nvPr>
        </p:nvSpPr>
        <p:spPr>
          <a:xfrm>
            <a:off x="516906" y="1546663"/>
            <a:ext cx="8139983" cy="3429000"/>
          </a:xfrm>
        </p:spPr>
        <p:txBody>
          <a:bodyPr/>
          <a:lstStyle/>
          <a:p>
            <a:r>
              <a:rPr lang="en-US" sz="2400" dirty="0"/>
              <a:t>Course Update</a:t>
            </a:r>
          </a:p>
          <a:p>
            <a:r>
              <a:rPr lang="en-US" sz="2400" dirty="0"/>
              <a:t>Financial Accounting Questions from the Forum</a:t>
            </a:r>
            <a:br>
              <a:rPr lang="en-US" sz="2400" dirty="0"/>
            </a:br>
            <a:r>
              <a:rPr lang="en-US" sz="2400" dirty="0"/>
              <a:t>Hold homework related questions until after video review</a:t>
            </a:r>
          </a:p>
          <a:p>
            <a:r>
              <a:rPr lang="en-US" sz="2400" dirty="0"/>
              <a:t>Sample Managerial Accounting Problems</a:t>
            </a:r>
            <a:br>
              <a:rPr lang="en-US" sz="2400" dirty="0"/>
            </a:br>
            <a:r>
              <a:rPr lang="en-US" sz="2400" dirty="0"/>
              <a:t>From Topics 1 and 2.</a:t>
            </a:r>
          </a:p>
        </p:txBody>
      </p:sp>
    </p:spTree>
    <p:extLst>
      <p:ext uri="{BB962C8B-B14F-4D97-AF65-F5344CB8AC3E}">
        <p14:creationId xmlns:p14="http://schemas.microsoft.com/office/powerpoint/2010/main" val="228781607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7966FB-35E9-574A-8D57-428AA47BC845}"/>
              </a:ext>
            </a:extLst>
          </p:cNvPr>
          <p:cNvSpPr/>
          <p:nvPr/>
        </p:nvSpPr>
        <p:spPr bwMode="auto">
          <a:xfrm>
            <a:off x="0" y="1486968"/>
            <a:ext cx="9144000" cy="3712049"/>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50C4A10F-6B1A-4341-B4E5-B69EC6DCE6C1}"/>
              </a:ext>
            </a:extLst>
          </p:cNvPr>
          <p:cNvSpPr>
            <a:spLocks noGrp="1"/>
          </p:cNvSpPr>
          <p:nvPr>
            <p:ph type="title"/>
          </p:nvPr>
        </p:nvSpPr>
        <p:spPr>
          <a:xfrm>
            <a:off x="290649" y="370127"/>
            <a:ext cx="5943600" cy="508000"/>
          </a:xfrm>
          <a:noFill/>
          <a:ln>
            <a:noFill/>
          </a:ln>
        </p:spPr>
        <p:txBody>
          <a:bodyPr/>
          <a:lstStyle/>
          <a:p>
            <a:r>
              <a:rPr lang="en-US" sz="2000" dirty="0"/>
              <a:t>MGT8803 Business Fundamentals for Analytics</a:t>
            </a:r>
            <a:br>
              <a:rPr lang="en-US" sz="2000" dirty="0"/>
            </a:br>
            <a:r>
              <a:rPr lang="en-US" sz="2000" dirty="0"/>
              <a:t>Video Conference Call #4</a:t>
            </a:r>
            <a:br>
              <a:rPr lang="en-US" sz="2000" dirty="0"/>
            </a:br>
            <a:r>
              <a:rPr lang="en-US" sz="2000" dirty="0"/>
              <a:t>Course Update</a:t>
            </a:r>
          </a:p>
        </p:txBody>
      </p:sp>
      <p:sp>
        <p:nvSpPr>
          <p:cNvPr id="3" name="Content Placeholder 2">
            <a:extLst>
              <a:ext uri="{FF2B5EF4-FFF2-40B4-BE49-F238E27FC236}">
                <a16:creationId xmlns:a16="http://schemas.microsoft.com/office/drawing/2014/main" id="{E5552936-158A-E345-90A8-73B91AC1B66B}"/>
              </a:ext>
            </a:extLst>
          </p:cNvPr>
          <p:cNvSpPr>
            <a:spLocks noGrp="1"/>
          </p:cNvSpPr>
          <p:nvPr>
            <p:ph idx="1"/>
          </p:nvPr>
        </p:nvSpPr>
        <p:spPr>
          <a:xfrm>
            <a:off x="454352" y="1700566"/>
            <a:ext cx="8071104" cy="3429000"/>
          </a:xfrm>
        </p:spPr>
        <p:txBody>
          <a:bodyPr/>
          <a:lstStyle/>
          <a:p>
            <a:r>
              <a:rPr lang="en-US" sz="2000" dirty="0"/>
              <a:t>The Financial Accounting Homework assignment closed Wednesday night. Results will be reviewed on Sunday June 2 by </a:t>
            </a:r>
            <a:r>
              <a:rPr lang="en-US" sz="2000" dirty="0" err="1"/>
              <a:t>BlueJeans</a:t>
            </a:r>
            <a:r>
              <a:rPr lang="en-US" sz="2000" dirty="0"/>
              <a:t> recording that will be posted to the Canvas website. Students will be alerted by </a:t>
            </a:r>
            <a:r>
              <a:rPr lang="en-US" sz="2000" dirty="0" err="1"/>
              <a:t>eMail</a:t>
            </a:r>
            <a:r>
              <a:rPr lang="en-US" sz="2000" dirty="0"/>
              <a:t> when the recording is ready for review. </a:t>
            </a:r>
          </a:p>
          <a:p>
            <a:r>
              <a:rPr lang="en-US" sz="2000" dirty="0"/>
              <a:t>The Managerial Accounting graded homework assignment will open on Tuesday June 4 and is due on Wednesday June 12. </a:t>
            </a:r>
          </a:p>
          <a:p>
            <a:r>
              <a:rPr lang="en-US" sz="2000" dirty="0"/>
              <a:t>This week focus on completing Managerial Accounting topics 3 and 4.</a:t>
            </a:r>
          </a:p>
          <a:p>
            <a:r>
              <a:rPr lang="en-US" sz="2000" dirty="0"/>
              <a:t>The next Videoconference call will be on Thursday  June 6</a:t>
            </a:r>
          </a:p>
        </p:txBody>
      </p:sp>
    </p:spTree>
    <p:extLst>
      <p:ext uri="{BB962C8B-B14F-4D97-AF65-F5344CB8AC3E}">
        <p14:creationId xmlns:p14="http://schemas.microsoft.com/office/powerpoint/2010/main" val="1429958270"/>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B4447A-FD01-044F-A979-D49BD22A798B}"/>
              </a:ext>
            </a:extLst>
          </p:cNvPr>
          <p:cNvSpPr/>
          <p:nvPr/>
        </p:nvSpPr>
        <p:spPr>
          <a:xfrm>
            <a:off x="387530" y="105723"/>
            <a:ext cx="5891349" cy="1015663"/>
          </a:xfrm>
          <a:prstGeom prst="rect">
            <a:avLst/>
          </a:prstGeom>
        </p:spPr>
        <p:txBody>
          <a:bodyPr wrap="square">
            <a:spAutoFit/>
          </a:bodyPr>
          <a:lstStyle/>
          <a:p>
            <a:r>
              <a:rPr lang="en-US" dirty="0"/>
              <a:t>MGT8803 Business Fundamentals for Analytics</a:t>
            </a:r>
            <a:br>
              <a:rPr lang="en-US" dirty="0"/>
            </a:br>
            <a:r>
              <a:rPr lang="en-US" dirty="0"/>
              <a:t>Video Conference Call #4</a:t>
            </a:r>
            <a:br>
              <a:rPr lang="en-US" dirty="0"/>
            </a:br>
            <a:r>
              <a:rPr lang="en-US" dirty="0"/>
              <a:t>Managerial Accounting</a:t>
            </a:r>
          </a:p>
        </p:txBody>
      </p:sp>
      <p:sp>
        <p:nvSpPr>
          <p:cNvPr id="5" name="TextBox 4">
            <a:extLst>
              <a:ext uri="{FF2B5EF4-FFF2-40B4-BE49-F238E27FC236}">
                <a16:creationId xmlns:a16="http://schemas.microsoft.com/office/drawing/2014/main" id="{26F265C6-FAB2-1149-94D2-428B544A1D98}"/>
              </a:ext>
            </a:extLst>
          </p:cNvPr>
          <p:cNvSpPr txBox="1"/>
          <p:nvPr/>
        </p:nvSpPr>
        <p:spPr>
          <a:xfrm>
            <a:off x="387530" y="1236732"/>
            <a:ext cx="8054502" cy="2462213"/>
          </a:xfrm>
          <a:prstGeom prst="rect">
            <a:avLst/>
          </a:prstGeom>
          <a:noFill/>
        </p:spPr>
        <p:txBody>
          <a:bodyPr wrap="square" rtlCol="0">
            <a:spAutoFit/>
          </a:bodyPr>
          <a:lstStyle/>
          <a:p>
            <a:r>
              <a:rPr lang="en-US" sz="1400" b="1" dirty="0"/>
              <a:t>Financial Accounting Follow-up Questions from Piazza Forum Discussions:</a:t>
            </a:r>
          </a:p>
          <a:p>
            <a:endParaRPr lang="en-US" sz="1400" dirty="0"/>
          </a:p>
          <a:p>
            <a:r>
              <a:rPr lang="en-US" sz="1400" dirty="0"/>
              <a:t>Are marketable securities always current assets? At times they were referred to as “short-term” marketable securities. Was that just to help us or are they referred to both ways? What are these things exactly?</a:t>
            </a:r>
          </a:p>
          <a:p>
            <a:endParaRPr lang="en-US" sz="1400" dirty="0"/>
          </a:p>
          <a:p>
            <a:r>
              <a:rPr lang="en-US" sz="1400" dirty="0"/>
              <a:t>Are mortgage payable and notes payable generally long-term liabilities except when you see something added like “current portion of”? How else might it appear? Will it always be obvious like that?</a:t>
            </a:r>
          </a:p>
          <a:p>
            <a:endParaRPr lang="en-US" sz="1400" dirty="0"/>
          </a:p>
          <a:p>
            <a:r>
              <a:rPr lang="en-US" sz="1400" dirty="0"/>
              <a:t>Can you discuss Goodwill a little more. How do the mechanics of this work with buying another company? Any strategy for how to handle this?</a:t>
            </a:r>
          </a:p>
          <a:p>
            <a:endParaRPr lang="en-US" sz="1400" dirty="0"/>
          </a:p>
        </p:txBody>
      </p:sp>
      <p:graphicFrame>
        <p:nvGraphicFramePr>
          <p:cNvPr id="6" name="Table 5">
            <a:extLst>
              <a:ext uri="{FF2B5EF4-FFF2-40B4-BE49-F238E27FC236}">
                <a16:creationId xmlns:a16="http://schemas.microsoft.com/office/drawing/2014/main" id="{954725F7-1594-4120-B44F-5FEA57C34352}"/>
              </a:ext>
            </a:extLst>
          </p:cNvPr>
          <p:cNvGraphicFramePr>
            <a:graphicFrameLocks noGrp="1"/>
          </p:cNvGraphicFramePr>
          <p:nvPr>
            <p:extLst>
              <p:ext uri="{D42A27DB-BD31-4B8C-83A1-F6EECF244321}">
                <p14:modId xmlns:p14="http://schemas.microsoft.com/office/powerpoint/2010/main" val="2722022004"/>
              </p:ext>
            </p:extLst>
          </p:nvPr>
        </p:nvGraphicFramePr>
        <p:xfrm>
          <a:off x="387530" y="3814291"/>
          <a:ext cx="8054502" cy="1086844"/>
        </p:xfrm>
        <a:graphic>
          <a:graphicData uri="http://schemas.openxmlformats.org/drawingml/2006/table">
            <a:tbl>
              <a:tblPr firstRow="1" bandRow="1">
                <a:tableStyleId>{5C22544A-7EE6-4342-B048-85BDC9FD1C3A}</a:tableStyleId>
              </a:tblPr>
              <a:tblGrid>
                <a:gridCol w="3842471">
                  <a:extLst>
                    <a:ext uri="{9D8B030D-6E8A-4147-A177-3AD203B41FA5}">
                      <a16:colId xmlns:a16="http://schemas.microsoft.com/office/drawing/2014/main" val="2693173870"/>
                    </a:ext>
                  </a:extLst>
                </a:gridCol>
                <a:gridCol w="4212031">
                  <a:extLst>
                    <a:ext uri="{9D8B030D-6E8A-4147-A177-3AD203B41FA5}">
                      <a16:colId xmlns:a16="http://schemas.microsoft.com/office/drawing/2014/main" val="4060307212"/>
                    </a:ext>
                  </a:extLst>
                </a:gridCol>
              </a:tblGrid>
              <a:tr h="280732">
                <a:tc gridSpan="2">
                  <a:txBody>
                    <a:bodyPr/>
                    <a:lstStyle/>
                    <a:p>
                      <a:pPr algn="ctr"/>
                      <a:r>
                        <a:rPr lang="en-US" sz="1400" dirty="0"/>
                        <a:t>When revenues aren’t revenues and expenses not expenses! Commonly missed.</a:t>
                      </a:r>
                    </a:p>
                  </a:txBody>
                  <a:tcPr/>
                </a:tc>
                <a:tc hMerge="1">
                  <a:txBody>
                    <a:bodyPr/>
                    <a:lstStyle/>
                    <a:p>
                      <a:endParaRPr lang="en-US" dirty="0"/>
                    </a:p>
                  </a:txBody>
                  <a:tcPr/>
                </a:tc>
                <a:extLst>
                  <a:ext uri="{0D108BD9-81ED-4DB2-BD59-A6C34878D82A}">
                    <a16:rowId xmlns:a16="http://schemas.microsoft.com/office/drawing/2014/main" val="2965818863"/>
                  </a:ext>
                </a:extLst>
              </a:tr>
              <a:tr h="280732">
                <a:tc>
                  <a:txBody>
                    <a:bodyPr/>
                    <a:lstStyle/>
                    <a:p>
                      <a:r>
                        <a:rPr lang="en-US" sz="1400" dirty="0"/>
                        <a:t>Current Assets:</a:t>
                      </a:r>
                    </a:p>
                  </a:txBody>
                  <a:tcPr/>
                </a:tc>
                <a:tc>
                  <a:txBody>
                    <a:bodyPr/>
                    <a:lstStyle/>
                    <a:p>
                      <a:r>
                        <a:rPr lang="en-US" sz="1400" dirty="0"/>
                        <a:t>Current Liabilities:</a:t>
                      </a:r>
                    </a:p>
                  </a:txBody>
                  <a:tcPr/>
                </a:tc>
                <a:extLst>
                  <a:ext uri="{0D108BD9-81ED-4DB2-BD59-A6C34878D82A}">
                    <a16:rowId xmlns:a16="http://schemas.microsoft.com/office/drawing/2014/main" val="2047760744"/>
                  </a:ext>
                </a:extLst>
              </a:tr>
              <a:tr h="477244">
                <a:tc>
                  <a:txBody>
                    <a:bodyPr/>
                    <a:lstStyle/>
                    <a:p>
                      <a:r>
                        <a:rPr lang="en-US" sz="1400" dirty="0"/>
                        <a:t>Deferred </a:t>
                      </a:r>
                      <a:r>
                        <a:rPr lang="en-US" sz="1400" b="1" dirty="0"/>
                        <a:t>expenses</a:t>
                      </a:r>
                      <a:r>
                        <a:rPr lang="en-US" sz="1400" dirty="0"/>
                        <a:t> (we </a:t>
                      </a:r>
                      <a:r>
                        <a:rPr lang="en-US" sz="1400" b="1" dirty="0"/>
                        <a:t>prepaid</a:t>
                      </a:r>
                      <a:r>
                        <a:rPr lang="en-US" sz="1400" dirty="0"/>
                        <a:t> some expenses)</a:t>
                      </a:r>
                    </a:p>
                  </a:txBody>
                  <a:tcPr/>
                </a:tc>
                <a:tc>
                  <a:txBody>
                    <a:bodyPr/>
                    <a:lstStyle/>
                    <a:p>
                      <a:r>
                        <a:rPr lang="en-US" sz="1400" b="1" dirty="0"/>
                        <a:t>Deferred revenues (</a:t>
                      </a:r>
                      <a:r>
                        <a:rPr lang="en-US" sz="1400" b="0" dirty="0"/>
                        <a:t>we </a:t>
                      </a:r>
                      <a:r>
                        <a:rPr lang="en-US" sz="1400" dirty="0"/>
                        <a:t>got paid for ‘</a:t>
                      </a:r>
                      <a:r>
                        <a:rPr lang="en-US" sz="1400" b="1" dirty="0"/>
                        <a:t>unearned</a:t>
                      </a:r>
                      <a:r>
                        <a:rPr lang="en-US" sz="1400" dirty="0"/>
                        <a:t>’ work)</a:t>
                      </a:r>
                    </a:p>
                  </a:txBody>
                  <a:tcPr/>
                </a:tc>
                <a:extLst>
                  <a:ext uri="{0D108BD9-81ED-4DB2-BD59-A6C34878D82A}">
                    <a16:rowId xmlns:a16="http://schemas.microsoft.com/office/drawing/2014/main" val="1152334273"/>
                  </a:ext>
                </a:extLst>
              </a:tr>
            </a:tbl>
          </a:graphicData>
        </a:graphic>
      </p:graphicFrame>
    </p:spTree>
    <p:extLst>
      <p:ext uri="{BB962C8B-B14F-4D97-AF65-F5344CB8AC3E}">
        <p14:creationId xmlns:p14="http://schemas.microsoft.com/office/powerpoint/2010/main" val="1126886615"/>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220255"/>
            <a:ext cx="5943600" cy="508000"/>
          </a:xfrm>
        </p:spPr>
        <p:txBody>
          <a:bodyPr/>
          <a:lstStyle/>
          <a:p>
            <a:br>
              <a:rPr lang="en-US" dirty="0"/>
            </a:br>
            <a:r>
              <a:rPr lang="en-US" sz="2000" dirty="0"/>
              <a:t>MGT8803 Business Fundamentals for Analytics</a:t>
            </a:r>
            <a:br>
              <a:rPr lang="en-US" dirty="0"/>
            </a:br>
            <a:r>
              <a:rPr lang="en-US" sz="2000" dirty="0"/>
              <a:t>Video Conference Call #4</a:t>
            </a:r>
            <a:br>
              <a:rPr lang="en-US" sz="2000" dirty="0"/>
            </a:br>
            <a:r>
              <a:rPr lang="en-US" sz="2000" dirty="0"/>
              <a:t>Managerial Accounting</a:t>
            </a:r>
          </a:p>
        </p:txBody>
      </p:sp>
      <p:sp>
        <p:nvSpPr>
          <p:cNvPr id="3" name="Content Placeholder 2"/>
          <p:cNvSpPr>
            <a:spLocks noGrp="1"/>
          </p:cNvSpPr>
          <p:nvPr>
            <p:ph idx="1"/>
          </p:nvPr>
        </p:nvSpPr>
        <p:spPr>
          <a:xfrm>
            <a:off x="630371" y="1502749"/>
            <a:ext cx="6580325" cy="3429000"/>
          </a:xfrm>
        </p:spPr>
        <p:txBody>
          <a:bodyPr/>
          <a:lstStyle/>
          <a:p>
            <a:pPr marL="457200" lvl="1" indent="0">
              <a:buNone/>
            </a:pPr>
            <a:r>
              <a:rPr lang="en-US" dirty="0"/>
              <a:t>Overview of Cost Concepts</a:t>
            </a:r>
          </a:p>
          <a:p>
            <a:pPr marL="457200" lvl="1" indent="0">
              <a:buNone/>
            </a:pPr>
            <a:r>
              <a:rPr lang="en-US" dirty="0"/>
              <a:t>	</a:t>
            </a:r>
            <a:r>
              <a:rPr lang="en-US" sz="1800" dirty="0"/>
              <a:t>Product vs. Period Costs</a:t>
            </a:r>
          </a:p>
          <a:p>
            <a:pPr marL="457200" lvl="1" indent="0">
              <a:buNone/>
            </a:pPr>
            <a:r>
              <a:rPr lang="en-US" sz="1800" dirty="0"/>
              <a:t>	Cost of Goods Manufactured</a:t>
            </a:r>
          </a:p>
          <a:p>
            <a:pPr marL="457200" lvl="1" indent="0">
              <a:buNone/>
            </a:pPr>
            <a:r>
              <a:rPr lang="en-US" sz="1800" dirty="0"/>
              <a:t>	Cost of Goods Sold	</a:t>
            </a:r>
          </a:p>
          <a:p>
            <a:pPr marL="457200" lvl="1" indent="0">
              <a:buNone/>
            </a:pPr>
            <a:r>
              <a:rPr lang="en-US" dirty="0"/>
              <a:t>Overhead Allocation Methods</a:t>
            </a:r>
          </a:p>
          <a:p>
            <a:pPr marL="457200" lvl="1" indent="0">
              <a:buNone/>
            </a:pPr>
            <a:r>
              <a:rPr lang="en-US" dirty="0"/>
              <a:t>	</a:t>
            </a:r>
            <a:r>
              <a:rPr lang="en-US" sz="1800" dirty="0"/>
              <a:t>Plant-wide Rate (Direct labor Hours)</a:t>
            </a:r>
          </a:p>
          <a:p>
            <a:pPr marL="457200" lvl="1" indent="0">
              <a:buNone/>
            </a:pPr>
            <a:r>
              <a:rPr lang="en-US" sz="1800" dirty="0"/>
              <a:t>	ABC Method</a:t>
            </a:r>
          </a:p>
          <a:p>
            <a:pPr marL="457200" lvl="1" indent="0">
              <a:buNone/>
            </a:pPr>
            <a:r>
              <a:rPr lang="en-US" dirty="0"/>
              <a:t>	</a:t>
            </a:r>
          </a:p>
        </p:txBody>
      </p:sp>
    </p:spTree>
    <p:extLst>
      <p:ext uri="{BB962C8B-B14F-4D97-AF65-F5344CB8AC3E}">
        <p14:creationId xmlns:p14="http://schemas.microsoft.com/office/powerpoint/2010/main" val="2155016680"/>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5E7A9A-CBC5-8346-AAEF-C8FF1EDC55AF}"/>
              </a:ext>
            </a:extLst>
          </p:cNvPr>
          <p:cNvSpPr/>
          <p:nvPr/>
        </p:nvSpPr>
        <p:spPr bwMode="auto">
          <a:xfrm>
            <a:off x="0" y="3135087"/>
            <a:ext cx="9144000" cy="2264228"/>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6" name="Rectangle 5">
            <a:extLst>
              <a:ext uri="{FF2B5EF4-FFF2-40B4-BE49-F238E27FC236}">
                <a16:creationId xmlns:a16="http://schemas.microsoft.com/office/drawing/2014/main" id="{F9E80E67-11CD-F141-8AE5-7BE4AC6BF89A}"/>
              </a:ext>
            </a:extLst>
          </p:cNvPr>
          <p:cNvSpPr/>
          <p:nvPr/>
        </p:nvSpPr>
        <p:spPr bwMode="auto">
          <a:xfrm>
            <a:off x="0" y="1193074"/>
            <a:ext cx="4929051" cy="4521926"/>
          </a:xfrm>
          <a:prstGeom prst="rect">
            <a:avLst/>
          </a:prstGeom>
          <a:solidFill>
            <a:srgbClr val="0051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a:extLst>
              <a:ext uri="{FF2B5EF4-FFF2-40B4-BE49-F238E27FC236}">
                <a16:creationId xmlns:a16="http://schemas.microsoft.com/office/drawing/2014/main" id="{833FD2A7-A84F-9F48-B62F-566A557C594A}"/>
              </a:ext>
            </a:extLst>
          </p:cNvPr>
          <p:cNvSpPr>
            <a:spLocks noGrp="1"/>
          </p:cNvSpPr>
          <p:nvPr>
            <p:ph type="title"/>
          </p:nvPr>
        </p:nvSpPr>
        <p:spPr>
          <a:xfrm>
            <a:off x="342900" y="377008"/>
            <a:ext cx="5943600" cy="508000"/>
          </a:xfrm>
        </p:spPr>
        <p:txBody>
          <a:bodyPr/>
          <a:lstStyle/>
          <a:p>
            <a:r>
              <a:rPr lang="en-US" sz="2000" dirty="0"/>
              <a:t>MGT8803 Business Fundamentals for Analytics</a:t>
            </a:r>
            <a:br>
              <a:rPr lang="en-US" sz="2000" dirty="0"/>
            </a:br>
            <a:r>
              <a:rPr lang="en-US" sz="2000" dirty="0"/>
              <a:t>Video Conference Call #4</a:t>
            </a:r>
            <a:br>
              <a:rPr lang="en-US" sz="2000" dirty="0"/>
            </a:br>
            <a:r>
              <a:rPr lang="en-US" sz="2000" dirty="0"/>
              <a:t>Managerial Accounting</a:t>
            </a:r>
          </a:p>
        </p:txBody>
      </p:sp>
      <p:pic>
        <p:nvPicPr>
          <p:cNvPr id="5" name="Content Placeholder 4">
            <a:extLst>
              <a:ext uri="{FF2B5EF4-FFF2-40B4-BE49-F238E27FC236}">
                <a16:creationId xmlns:a16="http://schemas.microsoft.com/office/drawing/2014/main" id="{1EB2C486-77F2-E344-9DB8-5778097ABE11}"/>
              </a:ext>
            </a:extLst>
          </p:cNvPr>
          <p:cNvPicPr>
            <a:picLocks noGrp="1" noChangeAspect="1"/>
          </p:cNvPicPr>
          <p:nvPr>
            <p:ph idx="1"/>
          </p:nvPr>
        </p:nvPicPr>
        <p:blipFill>
          <a:blip r:embed="rId2"/>
          <a:stretch>
            <a:fillRect/>
          </a:stretch>
        </p:blipFill>
        <p:spPr>
          <a:xfrm>
            <a:off x="267245" y="1356509"/>
            <a:ext cx="4513761" cy="4121182"/>
          </a:xfrm>
        </p:spPr>
      </p:pic>
      <p:sp>
        <p:nvSpPr>
          <p:cNvPr id="7" name="TextBox 6">
            <a:extLst>
              <a:ext uri="{FF2B5EF4-FFF2-40B4-BE49-F238E27FC236}">
                <a16:creationId xmlns:a16="http://schemas.microsoft.com/office/drawing/2014/main" id="{9F08C73D-C86C-B647-9E2C-3EB87204E382}"/>
              </a:ext>
            </a:extLst>
          </p:cNvPr>
          <p:cNvSpPr txBox="1"/>
          <p:nvPr/>
        </p:nvSpPr>
        <p:spPr>
          <a:xfrm>
            <a:off x="5023961" y="1480457"/>
            <a:ext cx="3826689" cy="3785652"/>
          </a:xfrm>
          <a:prstGeom prst="rect">
            <a:avLst/>
          </a:prstGeom>
          <a:noFill/>
        </p:spPr>
        <p:txBody>
          <a:bodyPr wrap="none" rtlCol="0">
            <a:spAutoFit/>
          </a:bodyPr>
          <a:lstStyle/>
          <a:p>
            <a:r>
              <a:rPr lang="en-US" sz="1600" dirty="0"/>
              <a:t>MFG Costs = $60,000 + (.4*$300.000)</a:t>
            </a:r>
          </a:p>
          <a:p>
            <a:r>
              <a:rPr lang="en-US" sz="1600" dirty="0"/>
              <a:t>= $180,000</a:t>
            </a:r>
          </a:p>
          <a:p>
            <a:r>
              <a:rPr lang="en-US" sz="1600" dirty="0"/>
              <a:t>Selling Costs = $15,000 + (.1*$300,000)</a:t>
            </a:r>
          </a:p>
          <a:p>
            <a:r>
              <a:rPr lang="en-US" sz="1600" dirty="0"/>
              <a:t>= $45,000</a:t>
            </a:r>
          </a:p>
          <a:p>
            <a:r>
              <a:rPr lang="en-US" sz="1600" dirty="0"/>
              <a:t>Adm Costs = $18,000 + (.1*$300,000)</a:t>
            </a:r>
          </a:p>
          <a:p>
            <a:r>
              <a:rPr lang="en-US" sz="1600" dirty="0"/>
              <a:t>= $48,000</a:t>
            </a:r>
          </a:p>
          <a:p>
            <a:endParaRPr lang="en-US" sz="1600" dirty="0"/>
          </a:p>
          <a:p>
            <a:r>
              <a:rPr lang="en-US" sz="1600" dirty="0"/>
              <a:t>Net Income</a:t>
            </a:r>
          </a:p>
          <a:p>
            <a:r>
              <a:rPr lang="en-US" sz="1600" dirty="0"/>
              <a:t>	Sales		$300,000</a:t>
            </a:r>
          </a:p>
          <a:p>
            <a:r>
              <a:rPr lang="en-US" sz="1600" dirty="0"/>
              <a:t>	COGS  	  	 (180,000)</a:t>
            </a:r>
          </a:p>
          <a:p>
            <a:r>
              <a:rPr lang="en-US" sz="1600" dirty="0"/>
              <a:t>	GM		$120,000</a:t>
            </a:r>
          </a:p>
          <a:p>
            <a:endParaRPr lang="en-US" sz="1600" dirty="0"/>
          </a:p>
          <a:p>
            <a:r>
              <a:rPr lang="en-US" sz="1600" dirty="0"/>
              <a:t>	S,G,&amp;A		$  93,000</a:t>
            </a:r>
          </a:p>
          <a:p>
            <a:endParaRPr lang="en-US" sz="1600" dirty="0"/>
          </a:p>
          <a:p>
            <a:r>
              <a:rPr lang="en-US" sz="1600" dirty="0"/>
              <a:t>	</a:t>
            </a:r>
            <a:r>
              <a:rPr lang="en-US" sz="1600" b="1" dirty="0">
                <a:solidFill>
                  <a:srgbClr val="C00000"/>
                </a:solidFill>
              </a:rPr>
              <a:t>Net Income	$  27,000</a:t>
            </a:r>
          </a:p>
        </p:txBody>
      </p:sp>
    </p:spTree>
    <p:extLst>
      <p:ext uri="{BB962C8B-B14F-4D97-AF65-F5344CB8AC3E}">
        <p14:creationId xmlns:p14="http://schemas.microsoft.com/office/powerpoint/2010/main" val="3019611129"/>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1885C7-329E-0B41-85C9-26991FBB29BE}"/>
              </a:ext>
            </a:extLst>
          </p:cNvPr>
          <p:cNvSpPr/>
          <p:nvPr/>
        </p:nvSpPr>
        <p:spPr bwMode="auto">
          <a:xfrm>
            <a:off x="0" y="3936274"/>
            <a:ext cx="9144000" cy="177872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7" name="Rectangle 6">
            <a:extLst>
              <a:ext uri="{FF2B5EF4-FFF2-40B4-BE49-F238E27FC236}">
                <a16:creationId xmlns:a16="http://schemas.microsoft.com/office/drawing/2014/main" id="{55C096FC-A489-284A-99D1-7F895C9689C7}"/>
              </a:ext>
            </a:extLst>
          </p:cNvPr>
          <p:cNvSpPr/>
          <p:nvPr/>
        </p:nvSpPr>
        <p:spPr bwMode="auto">
          <a:xfrm>
            <a:off x="0" y="1015663"/>
            <a:ext cx="9144000" cy="2920611"/>
          </a:xfrm>
          <a:prstGeom prst="rect">
            <a:avLst/>
          </a:prstGeom>
          <a:solidFill>
            <a:srgbClr val="0051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4" name="Rectangle 3">
            <a:extLst>
              <a:ext uri="{FF2B5EF4-FFF2-40B4-BE49-F238E27FC236}">
                <a16:creationId xmlns:a16="http://schemas.microsoft.com/office/drawing/2014/main" id="{2A33DD66-B886-D940-83AD-33B473944976}"/>
              </a:ext>
            </a:extLst>
          </p:cNvPr>
          <p:cNvSpPr/>
          <p:nvPr/>
        </p:nvSpPr>
        <p:spPr>
          <a:xfrm>
            <a:off x="248195" y="0"/>
            <a:ext cx="5743302" cy="1015663"/>
          </a:xfrm>
          <a:prstGeom prst="rect">
            <a:avLst/>
          </a:prstGeom>
        </p:spPr>
        <p:txBody>
          <a:bodyPr wrap="square">
            <a:spAutoFit/>
          </a:bodyPr>
          <a:lstStyle/>
          <a:p>
            <a:r>
              <a:rPr lang="en-US" dirty="0"/>
              <a:t>MGT8803 Business Fundamentals for Analytics</a:t>
            </a:r>
            <a:br>
              <a:rPr lang="en-US" dirty="0"/>
            </a:br>
            <a:r>
              <a:rPr lang="en-US" dirty="0"/>
              <a:t>Video Conference Call #4</a:t>
            </a:r>
            <a:br>
              <a:rPr lang="en-US" dirty="0"/>
            </a:br>
            <a:r>
              <a:rPr lang="en-US" dirty="0"/>
              <a:t>Managerial Accounting</a:t>
            </a:r>
          </a:p>
        </p:txBody>
      </p:sp>
      <p:sp>
        <p:nvSpPr>
          <p:cNvPr id="10" name="TextBox 9">
            <a:extLst>
              <a:ext uri="{FF2B5EF4-FFF2-40B4-BE49-F238E27FC236}">
                <a16:creationId xmlns:a16="http://schemas.microsoft.com/office/drawing/2014/main" id="{1B2F090B-3CE1-3C43-AED0-4DF08F16C51C}"/>
              </a:ext>
            </a:extLst>
          </p:cNvPr>
          <p:cNvSpPr txBox="1"/>
          <p:nvPr/>
        </p:nvSpPr>
        <p:spPr>
          <a:xfrm>
            <a:off x="409303" y="4214949"/>
            <a:ext cx="8534400" cy="1231106"/>
          </a:xfrm>
          <a:prstGeom prst="rect">
            <a:avLst/>
          </a:prstGeom>
          <a:noFill/>
        </p:spPr>
        <p:txBody>
          <a:bodyPr wrap="square" rtlCol="0">
            <a:spAutoFit/>
          </a:bodyPr>
          <a:lstStyle/>
          <a:p>
            <a:r>
              <a:rPr lang="en-US" sz="1800" dirty="0"/>
              <a:t>Increase in Sales = 		$60,000</a:t>
            </a:r>
          </a:p>
          <a:p>
            <a:r>
              <a:rPr lang="en-US" sz="1800" dirty="0"/>
              <a:t>Increase in Fixed Costs	($23,250)			(60,000+15,000+18,000)*.25</a:t>
            </a:r>
          </a:p>
          <a:p>
            <a:r>
              <a:rPr lang="en-US" sz="1800" dirty="0"/>
              <a:t>Increase in Var. Costs	($36,000)			(.6*$60,000) </a:t>
            </a:r>
          </a:p>
          <a:p>
            <a:r>
              <a:rPr lang="en-US" sz="1800" dirty="0"/>
              <a:t>Profit Increase (decrease)	</a:t>
            </a:r>
            <a:r>
              <a:rPr lang="en-US" sz="1800" b="1" dirty="0">
                <a:solidFill>
                  <a:srgbClr val="C00000"/>
                </a:solidFill>
              </a:rPr>
              <a:t>    $750</a:t>
            </a:r>
          </a:p>
        </p:txBody>
      </p:sp>
      <p:pic>
        <p:nvPicPr>
          <p:cNvPr id="12" name="Picture 11">
            <a:extLst>
              <a:ext uri="{FF2B5EF4-FFF2-40B4-BE49-F238E27FC236}">
                <a16:creationId xmlns:a16="http://schemas.microsoft.com/office/drawing/2014/main" id="{D075A45F-A3DB-4448-98D2-2156C9D6397F}"/>
              </a:ext>
            </a:extLst>
          </p:cNvPr>
          <p:cNvPicPr>
            <a:picLocks noChangeAspect="1"/>
          </p:cNvPicPr>
          <p:nvPr/>
        </p:nvPicPr>
        <p:blipFill>
          <a:blip r:embed="rId3"/>
          <a:stretch>
            <a:fillRect/>
          </a:stretch>
        </p:blipFill>
        <p:spPr>
          <a:xfrm>
            <a:off x="0" y="1149531"/>
            <a:ext cx="9144000" cy="2682240"/>
          </a:xfrm>
          <a:prstGeom prst="rect">
            <a:avLst/>
          </a:prstGeom>
        </p:spPr>
      </p:pic>
      <p:grpSp>
        <p:nvGrpSpPr>
          <p:cNvPr id="6" name="Group 5">
            <a:extLst>
              <a:ext uri="{FF2B5EF4-FFF2-40B4-BE49-F238E27FC236}">
                <a16:creationId xmlns:a16="http://schemas.microsoft.com/office/drawing/2014/main" id="{846D5F93-F949-E648-ADA1-011FE227A020}"/>
              </a:ext>
            </a:extLst>
          </p:cNvPr>
          <p:cNvGrpSpPr/>
          <p:nvPr/>
        </p:nvGrpSpPr>
        <p:grpSpPr>
          <a:xfrm>
            <a:off x="409303" y="2031326"/>
            <a:ext cx="7336972" cy="389658"/>
            <a:chOff x="409303" y="2031326"/>
            <a:chExt cx="7336972" cy="389658"/>
          </a:xfrm>
        </p:grpSpPr>
        <p:sp>
          <p:nvSpPr>
            <p:cNvPr id="3" name="Rectangle 2">
              <a:extLst>
                <a:ext uri="{FF2B5EF4-FFF2-40B4-BE49-F238E27FC236}">
                  <a16:creationId xmlns:a16="http://schemas.microsoft.com/office/drawing/2014/main" id="{43BE1086-81DB-A74F-9AD4-BCE79DBF29FF}"/>
                </a:ext>
              </a:extLst>
            </p:cNvPr>
            <p:cNvSpPr/>
            <p:nvPr/>
          </p:nvSpPr>
          <p:spPr bwMode="auto">
            <a:xfrm>
              <a:off x="409303" y="2098766"/>
              <a:ext cx="7219406" cy="95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8" name="Rectangle 7">
              <a:extLst>
                <a:ext uri="{FF2B5EF4-FFF2-40B4-BE49-F238E27FC236}">
                  <a16:creationId xmlns:a16="http://schemas.microsoft.com/office/drawing/2014/main" id="{BBD566E2-4A67-D74A-9BCD-9C4A488B3086}"/>
                </a:ext>
              </a:extLst>
            </p:cNvPr>
            <p:cNvSpPr/>
            <p:nvPr/>
          </p:nvSpPr>
          <p:spPr bwMode="auto">
            <a:xfrm>
              <a:off x="526869" y="2325190"/>
              <a:ext cx="7219406" cy="95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5" name="Rectangle 4">
              <a:extLst>
                <a:ext uri="{FF2B5EF4-FFF2-40B4-BE49-F238E27FC236}">
                  <a16:creationId xmlns:a16="http://schemas.microsoft.com/office/drawing/2014/main" id="{9DD82C1D-A3AB-8445-82D7-2EAC3F2D2166}"/>
                </a:ext>
              </a:extLst>
            </p:cNvPr>
            <p:cNvSpPr/>
            <p:nvPr/>
          </p:nvSpPr>
          <p:spPr bwMode="auto">
            <a:xfrm>
              <a:off x="7428411" y="2031326"/>
              <a:ext cx="200298" cy="3461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sp>
          <p:nvSpPr>
            <p:cNvPr id="11" name="Rectangle 10">
              <a:extLst>
                <a:ext uri="{FF2B5EF4-FFF2-40B4-BE49-F238E27FC236}">
                  <a16:creationId xmlns:a16="http://schemas.microsoft.com/office/drawing/2014/main" id="{C88E874E-48B4-B84B-B7AA-E0B6B78CFB98}"/>
                </a:ext>
              </a:extLst>
            </p:cNvPr>
            <p:cNvSpPr/>
            <p:nvPr/>
          </p:nvSpPr>
          <p:spPr bwMode="auto">
            <a:xfrm>
              <a:off x="426720" y="2056245"/>
              <a:ext cx="200298" cy="34611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8" charset="0"/>
              </a:endParaRPr>
            </a:p>
          </p:txBody>
        </p:sp>
      </p:grpSp>
    </p:spTree>
    <p:extLst>
      <p:ext uri="{BB962C8B-B14F-4D97-AF65-F5344CB8AC3E}">
        <p14:creationId xmlns:p14="http://schemas.microsoft.com/office/powerpoint/2010/main" val="2529362774"/>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0D957F-C8E3-9244-B73D-B2FB0F96C710}"/>
              </a:ext>
            </a:extLst>
          </p:cNvPr>
          <p:cNvSpPr/>
          <p:nvPr/>
        </p:nvSpPr>
        <p:spPr bwMode="auto">
          <a:xfrm>
            <a:off x="0" y="4153988"/>
            <a:ext cx="9144000" cy="156101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08" charset="0"/>
            </a:endParaRPr>
          </a:p>
        </p:txBody>
      </p:sp>
      <p:sp>
        <p:nvSpPr>
          <p:cNvPr id="2" name="Title 1"/>
          <p:cNvSpPr>
            <a:spLocks noGrp="1"/>
          </p:cNvSpPr>
          <p:nvPr>
            <p:ph type="ctrTitle"/>
          </p:nvPr>
        </p:nvSpPr>
        <p:spPr>
          <a:xfrm>
            <a:off x="155737" y="107004"/>
            <a:ext cx="7660347" cy="768185"/>
          </a:xfrm>
        </p:spPr>
        <p:txBody>
          <a:bodyPr>
            <a:normAutofit fontScale="90000"/>
          </a:bodyPr>
          <a:lstStyle/>
          <a:p>
            <a:r>
              <a:rPr lang="en-US" sz="2000" dirty="0"/>
              <a:t>Video Conference Call #4</a:t>
            </a:r>
            <a:br>
              <a:rPr lang="en-US" sz="2000" dirty="0"/>
            </a:br>
            <a:r>
              <a:rPr lang="en-US" sz="2000" dirty="0"/>
              <a:t>New Problem</a:t>
            </a:r>
            <a:br>
              <a:rPr lang="en-US" sz="2000" dirty="0"/>
            </a:br>
            <a:r>
              <a:rPr lang="en-US" sz="2000" dirty="0"/>
              <a:t>Exercise on Cost Concepts</a:t>
            </a:r>
          </a:p>
        </p:txBody>
      </p:sp>
      <p:graphicFrame>
        <p:nvGraphicFramePr>
          <p:cNvPr id="4" name="Table 3"/>
          <p:cNvGraphicFramePr>
            <a:graphicFrameLocks noGrp="1"/>
          </p:cNvGraphicFramePr>
          <p:nvPr>
            <p:extLst/>
          </p:nvPr>
        </p:nvGraphicFramePr>
        <p:xfrm>
          <a:off x="1742173" y="2334545"/>
          <a:ext cx="5187632" cy="1290970"/>
        </p:xfrm>
        <a:graphic>
          <a:graphicData uri="http://schemas.openxmlformats.org/drawingml/2006/table">
            <a:tbl>
              <a:tblPr firstRow="1" firstCol="1" bandRow="1">
                <a:tableStyleId>{5C22544A-7EE6-4342-B048-85BDC9FD1C3A}</a:tableStyleId>
              </a:tblPr>
              <a:tblGrid>
                <a:gridCol w="1609955">
                  <a:extLst>
                    <a:ext uri="{9D8B030D-6E8A-4147-A177-3AD203B41FA5}">
                      <a16:colId xmlns:a16="http://schemas.microsoft.com/office/drawing/2014/main" val="20000"/>
                    </a:ext>
                  </a:extLst>
                </a:gridCol>
                <a:gridCol w="3577677">
                  <a:extLst>
                    <a:ext uri="{9D8B030D-6E8A-4147-A177-3AD203B41FA5}">
                      <a16:colId xmlns:a16="http://schemas.microsoft.com/office/drawing/2014/main" val="20001"/>
                    </a:ext>
                  </a:extLst>
                </a:gridCol>
              </a:tblGrid>
              <a:tr h="258194">
                <a:tc>
                  <a:txBody>
                    <a:bodyPr/>
                    <a:lstStyle/>
                    <a:p>
                      <a:pPr marL="0" marR="0">
                        <a:lnSpc>
                          <a:spcPct val="107000"/>
                        </a:lnSpc>
                        <a:spcBef>
                          <a:spcPts val="0"/>
                        </a:spcBef>
                        <a:spcAft>
                          <a:spcPts val="0"/>
                        </a:spcAft>
                      </a:pPr>
                      <a:r>
                        <a:rPr lang="en-US" sz="800" dirty="0">
                          <a:effectLst/>
                        </a:rPr>
                        <a:t>Production output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25,000 suits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8194">
                <a:tc>
                  <a:txBody>
                    <a:bodyPr/>
                    <a:lstStyle/>
                    <a:p>
                      <a:pPr marL="0" marR="0">
                        <a:lnSpc>
                          <a:spcPct val="107000"/>
                        </a:lnSpc>
                        <a:spcBef>
                          <a:spcPts val="0"/>
                        </a:spcBef>
                        <a:spcAft>
                          <a:spcPts val="0"/>
                        </a:spcAft>
                      </a:pPr>
                      <a:r>
                        <a:rPr lang="en-US" sz="800" dirty="0">
                          <a:effectLst/>
                        </a:rPr>
                        <a:t>Materials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$50,000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8194">
                <a:tc>
                  <a:txBody>
                    <a:bodyPr/>
                    <a:lstStyle/>
                    <a:p>
                      <a:pPr marL="0" marR="0">
                        <a:lnSpc>
                          <a:spcPct val="107000"/>
                        </a:lnSpc>
                        <a:spcBef>
                          <a:spcPts val="0"/>
                        </a:spcBef>
                        <a:spcAft>
                          <a:spcPts val="0"/>
                        </a:spcAft>
                      </a:pPr>
                      <a:r>
                        <a:rPr lang="en-US" sz="800" dirty="0">
                          <a:effectLst/>
                        </a:rPr>
                        <a:t>Direct labor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2,000 hours at $10 per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8194">
                <a:tc>
                  <a:txBody>
                    <a:bodyPr/>
                    <a:lstStyle/>
                    <a:p>
                      <a:pPr marL="0" marR="0">
                        <a:lnSpc>
                          <a:spcPct val="107000"/>
                        </a:lnSpc>
                        <a:spcBef>
                          <a:spcPts val="0"/>
                        </a:spcBef>
                        <a:spcAft>
                          <a:spcPts val="0"/>
                        </a:spcAft>
                      </a:pPr>
                      <a:r>
                        <a:rPr lang="en-US" sz="800" dirty="0">
                          <a:effectLst/>
                        </a:rPr>
                        <a:t>Factory overhead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 per outfit plus $40,000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8194">
                <a:tc>
                  <a:txBody>
                    <a:bodyPr/>
                    <a:lstStyle/>
                    <a:p>
                      <a:pPr marL="0" marR="0">
                        <a:lnSpc>
                          <a:spcPct val="107000"/>
                        </a:lnSpc>
                        <a:spcBef>
                          <a:spcPts val="0"/>
                        </a:spcBef>
                        <a:spcAft>
                          <a:spcPts val="0"/>
                        </a:spcAft>
                      </a:pPr>
                      <a:r>
                        <a:rPr lang="en-US" sz="800" dirty="0">
                          <a:effectLst/>
                        </a:rPr>
                        <a:t>Selling expenses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$1 per outfit sold plus $50,000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Grp="1" noChangeArrowheads="1"/>
          </p:cNvSpPr>
          <p:nvPr>
            <p:ph type="subTitle" idx="1"/>
          </p:nvPr>
        </p:nvSpPr>
        <p:spPr bwMode="auto">
          <a:xfrm>
            <a:off x="155737" y="460533"/>
            <a:ext cx="8470232" cy="54014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mn-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Asnien Outfitters makes Artic Hotsuits. The general manager has a special board on his office wall where he writes key statistics. For March, the board shows the following:</a:t>
            </a: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algn="l"/>
            <a:endParaRPr lang="en-US" altLang="en-US" sz="1800" dirty="0">
              <a:latin typeface="+mj-lt"/>
              <a:ea typeface="Calibri" panose="020F0502020204030204" pitchFamily="34" charset="0"/>
              <a:cs typeface="Times New Roman" panose="02020603050405020304" pitchFamily="18" charset="0"/>
            </a:endParaRPr>
          </a:p>
          <a:p>
            <a:pPr algn="l"/>
            <a:endParaRPr lang="en-US" altLang="en-US" sz="1800" dirty="0">
              <a:latin typeface="+mj-lt"/>
              <a:ea typeface="Calibri" panose="020F0502020204030204" pitchFamily="34" charset="0"/>
              <a:cs typeface="Times New Roman" panose="02020603050405020304" pitchFamily="18" charset="0"/>
            </a:endParaRPr>
          </a:p>
          <a:p>
            <a:pPr algn="l"/>
            <a:endParaRPr lang="en-US" altLang="en-US" sz="1800" dirty="0">
              <a:latin typeface="+mj-lt"/>
              <a:ea typeface="Calibri" panose="020F0502020204030204" pitchFamily="34" charset="0"/>
              <a:cs typeface="Times New Roman" panose="02020603050405020304" pitchFamily="18" charset="0"/>
            </a:endParaRPr>
          </a:p>
          <a:p>
            <a:pPr algn="l"/>
            <a:r>
              <a:rPr lang="en-US" altLang="en-US" sz="1800" dirty="0">
                <a:latin typeface="+mj-lt"/>
                <a:ea typeface="Calibri" panose="020F0502020204030204" pitchFamily="34" charset="0"/>
                <a:cs typeface="Times New Roman" panose="02020603050405020304" pitchFamily="18" charset="0"/>
              </a:rPr>
              <a:t>Also he heard the sales manager brag about selling 22,000 suits this month.</a:t>
            </a:r>
            <a:endParaRPr lang="en-US" altLang="en-US" sz="1800" dirty="0">
              <a:latin typeface="+mj-lt"/>
            </a:endParaRPr>
          </a:p>
          <a:p>
            <a:pPr lvl="0" algn="l" defTabSz="914400"/>
            <a:endParaRPr lang="en-US" altLang="en-US" sz="1800" b="1" dirty="0">
              <a:latin typeface="+mn-lt"/>
              <a:ea typeface="Calibri" panose="020F0502020204030204" pitchFamily="34" charset="0"/>
              <a:cs typeface="Times New Roman" panose="02020603050405020304" pitchFamily="18" charset="0"/>
            </a:endParaRPr>
          </a:p>
          <a:p>
            <a:pPr lvl="0" algn="l" defTabSz="914400"/>
            <a:r>
              <a:rPr lang="en-US" altLang="en-US" sz="1800" b="1" dirty="0">
                <a:latin typeface="+mn-lt"/>
                <a:ea typeface="Calibri" panose="020F0502020204030204" pitchFamily="34" charset="0"/>
                <a:cs typeface="Times New Roman" panose="02020603050405020304" pitchFamily="18" charset="0"/>
              </a:rPr>
              <a:t>Questions:</a:t>
            </a:r>
            <a:endParaRPr lang="en-US" altLang="en-US" sz="1800" dirty="0">
              <a:latin typeface="+mn-lt"/>
            </a:endParaRPr>
          </a:p>
          <a:p>
            <a:pPr lvl="0" algn="l" defTabSz="914400"/>
            <a:r>
              <a:rPr lang="en-US" altLang="en-US" sz="1800" dirty="0">
                <a:latin typeface="+mn-lt"/>
                <a:ea typeface="Calibri" panose="020F0502020204030204" pitchFamily="34" charset="0"/>
                <a:cs typeface="Times New Roman" panose="02020603050405020304" pitchFamily="18" charset="0"/>
              </a:rPr>
              <a:t>1. </a:t>
            </a:r>
            <a:r>
              <a:rPr lang="en-US" altLang="en-US" sz="1600" dirty="0">
                <a:latin typeface="+mn-lt"/>
                <a:ea typeface="Calibri" panose="020F0502020204030204" pitchFamily="34" charset="0"/>
                <a:cs typeface="Times New Roman" panose="02020603050405020304" pitchFamily="18" charset="0"/>
              </a:rPr>
              <a:t>From the data, what was the cost of producing an Artic Hotsuit in March?</a:t>
            </a:r>
            <a:endParaRPr lang="en-US" altLang="en-US" sz="1600" dirty="0">
              <a:latin typeface="+mn-lt"/>
            </a:endParaRPr>
          </a:p>
          <a:p>
            <a:pPr lvl="0" algn="l" defTabSz="914400"/>
            <a:r>
              <a:rPr lang="en-US" altLang="en-US" sz="1600" dirty="0">
                <a:latin typeface="+mn-lt"/>
                <a:ea typeface="Calibri" panose="020F0502020204030204" pitchFamily="34" charset="0"/>
                <a:cs typeface="Times New Roman" panose="02020603050405020304" pitchFamily="18" charset="0"/>
              </a:rPr>
              <a:t>2. What was cost of goods sold in March?</a:t>
            </a:r>
            <a:endParaRPr lang="en-US" altLang="en-US" sz="1600" dirty="0">
              <a:latin typeface="+mn-lt"/>
            </a:endParaRPr>
          </a:p>
          <a:p>
            <a:pPr marL="228600" lvl="0" indent="-228600" algn="l" defTabSz="914400">
              <a:buFontTx/>
              <a:buAutoNum type="arabicPeriod" startAt="3"/>
            </a:pPr>
            <a:r>
              <a:rPr lang="en-US" altLang="en-US" sz="1600" dirty="0">
                <a:latin typeface="+mn-lt"/>
                <a:ea typeface="Calibri" panose="020F0502020204030204" pitchFamily="34" charset="0"/>
                <a:cs typeface="Times New Roman" panose="02020603050405020304" pitchFamily="18" charset="0"/>
              </a:rPr>
              <a:t>What are the total product and period costs that will appear on Asnien Outfitters’ income statement for March?</a:t>
            </a:r>
            <a:endParaRPr kumimoji="0" lang="en-US" altLang="en-US" sz="16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3021718"/>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603" y="90933"/>
            <a:ext cx="7157670" cy="793087"/>
          </a:xfrm>
        </p:spPr>
        <p:txBody>
          <a:bodyPr>
            <a:normAutofit/>
          </a:bodyPr>
          <a:lstStyle/>
          <a:p>
            <a:r>
              <a:rPr lang="en-US" sz="2000" dirty="0"/>
              <a:t>Video Conference Call #4</a:t>
            </a:r>
            <a:br>
              <a:rPr lang="en-US" sz="2000" dirty="0"/>
            </a:br>
            <a:r>
              <a:rPr lang="en-US" sz="2000" dirty="0"/>
              <a:t>Exercise on Cost Concepts</a:t>
            </a:r>
          </a:p>
        </p:txBody>
      </p:sp>
      <p:graphicFrame>
        <p:nvGraphicFramePr>
          <p:cNvPr id="4" name="Table 3"/>
          <p:cNvGraphicFramePr>
            <a:graphicFrameLocks noGrp="1"/>
          </p:cNvGraphicFramePr>
          <p:nvPr>
            <p:extLst/>
          </p:nvPr>
        </p:nvGraphicFramePr>
        <p:xfrm>
          <a:off x="1742173" y="2334545"/>
          <a:ext cx="5187632" cy="1290970"/>
        </p:xfrm>
        <a:graphic>
          <a:graphicData uri="http://schemas.openxmlformats.org/drawingml/2006/table">
            <a:tbl>
              <a:tblPr firstRow="1" firstCol="1" bandRow="1">
                <a:tableStyleId>{5C22544A-7EE6-4342-B048-85BDC9FD1C3A}</a:tableStyleId>
              </a:tblPr>
              <a:tblGrid>
                <a:gridCol w="1609955">
                  <a:extLst>
                    <a:ext uri="{9D8B030D-6E8A-4147-A177-3AD203B41FA5}">
                      <a16:colId xmlns:a16="http://schemas.microsoft.com/office/drawing/2014/main" val="20000"/>
                    </a:ext>
                  </a:extLst>
                </a:gridCol>
                <a:gridCol w="3577677">
                  <a:extLst>
                    <a:ext uri="{9D8B030D-6E8A-4147-A177-3AD203B41FA5}">
                      <a16:colId xmlns:a16="http://schemas.microsoft.com/office/drawing/2014/main" val="20001"/>
                    </a:ext>
                  </a:extLst>
                </a:gridCol>
              </a:tblGrid>
              <a:tr h="258194">
                <a:tc>
                  <a:txBody>
                    <a:bodyPr/>
                    <a:lstStyle/>
                    <a:p>
                      <a:pPr marL="0" marR="0">
                        <a:lnSpc>
                          <a:spcPct val="107000"/>
                        </a:lnSpc>
                        <a:spcBef>
                          <a:spcPts val="0"/>
                        </a:spcBef>
                        <a:spcAft>
                          <a:spcPts val="0"/>
                        </a:spcAft>
                      </a:pPr>
                      <a:r>
                        <a:rPr lang="en-US" sz="800" dirty="0">
                          <a:effectLst/>
                        </a:rPr>
                        <a:t>Production output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25,000 suits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8194">
                <a:tc>
                  <a:txBody>
                    <a:bodyPr/>
                    <a:lstStyle/>
                    <a:p>
                      <a:pPr marL="0" marR="0">
                        <a:lnSpc>
                          <a:spcPct val="107000"/>
                        </a:lnSpc>
                        <a:spcBef>
                          <a:spcPts val="0"/>
                        </a:spcBef>
                        <a:spcAft>
                          <a:spcPts val="0"/>
                        </a:spcAft>
                      </a:pPr>
                      <a:r>
                        <a:rPr lang="en-US" sz="800" dirty="0">
                          <a:effectLst/>
                        </a:rPr>
                        <a:t>Materials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$50,000</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8194">
                <a:tc>
                  <a:txBody>
                    <a:bodyPr/>
                    <a:lstStyle/>
                    <a:p>
                      <a:pPr marL="0" marR="0">
                        <a:lnSpc>
                          <a:spcPct val="107000"/>
                        </a:lnSpc>
                        <a:spcBef>
                          <a:spcPts val="0"/>
                        </a:spcBef>
                        <a:spcAft>
                          <a:spcPts val="0"/>
                        </a:spcAft>
                      </a:pPr>
                      <a:r>
                        <a:rPr lang="en-US" sz="800" dirty="0">
                          <a:effectLst/>
                        </a:rPr>
                        <a:t>Direct labor costs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2,000 hours at $10 per hour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8194">
                <a:tc>
                  <a:txBody>
                    <a:bodyPr/>
                    <a:lstStyle/>
                    <a:p>
                      <a:pPr marL="0" marR="0">
                        <a:lnSpc>
                          <a:spcPct val="107000"/>
                        </a:lnSpc>
                        <a:spcBef>
                          <a:spcPts val="0"/>
                        </a:spcBef>
                        <a:spcAft>
                          <a:spcPts val="0"/>
                        </a:spcAft>
                      </a:pPr>
                      <a:r>
                        <a:rPr lang="en-US" sz="800" dirty="0">
                          <a:effectLst/>
                        </a:rPr>
                        <a:t>Factory overhead</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$2 per outfit plus $40,000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8194">
                <a:tc>
                  <a:txBody>
                    <a:bodyPr/>
                    <a:lstStyle/>
                    <a:p>
                      <a:pPr marL="0" marR="0">
                        <a:lnSpc>
                          <a:spcPct val="107000"/>
                        </a:lnSpc>
                        <a:spcBef>
                          <a:spcPts val="0"/>
                        </a:spcBef>
                        <a:spcAft>
                          <a:spcPts val="0"/>
                        </a:spcAft>
                      </a:pPr>
                      <a:r>
                        <a:rPr lang="en-US" sz="800" dirty="0">
                          <a:effectLst/>
                        </a:rPr>
                        <a:t>Selling expenses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800" dirty="0">
                          <a:effectLst/>
                        </a:rPr>
                        <a:t>$1 per outfit sold plus $50,000 per month</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Grp="1" noChangeArrowheads="1"/>
          </p:cNvSpPr>
          <p:nvPr>
            <p:ph type="subTitle" idx="1"/>
          </p:nvPr>
        </p:nvSpPr>
        <p:spPr bwMode="auto">
          <a:xfrm>
            <a:off x="302603" y="807339"/>
            <a:ext cx="8470232" cy="5232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Asnien Outfitters makes Artic Hotsuits. The general manager has a special board on his office wall where he writes key statistics. For March, the board shows the following: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He heard the sales manager brag about selling 22,000 suits this month.</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1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lang="en-US" altLang="en-US" sz="1100" dirty="0">
              <a:latin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endParaRPr lang="en-US" altLang="en-US" sz="1100" b="1" dirty="0">
              <a:latin typeface="Calibri" panose="020F0502020204030204" pitchFamily="34" charset="0"/>
              <a:ea typeface="Calibri" panose="020F0502020204030204" pitchFamily="34" charset="0"/>
              <a:cs typeface="Times New Roman" panose="02020603050405020304" pitchFamily="18" charset="0"/>
            </a:endParaRPr>
          </a:p>
          <a:p>
            <a:pPr lvl="0" algn="l" defTabSz="914400"/>
            <a:r>
              <a:rPr lang="en-US" altLang="en-US" sz="1800" b="1" dirty="0">
                <a:latin typeface="+mn-lt"/>
                <a:ea typeface="Calibri" panose="020F0502020204030204" pitchFamily="34" charset="0"/>
                <a:cs typeface="Times New Roman" panose="02020603050405020304" pitchFamily="18" charset="0"/>
              </a:rPr>
              <a:t>Questions:</a:t>
            </a:r>
            <a:endParaRPr lang="en-US" altLang="en-US" sz="1800" dirty="0">
              <a:latin typeface="+mn-lt"/>
            </a:endParaRPr>
          </a:p>
          <a:p>
            <a:pPr marL="342900" lvl="0" indent="-342900" algn="l" defTabSz="914400">
              <a:buAutoNum type="arabicPeriod"/>
            </a:pPr>
            <a:r>
              <a:rPr lang="en-US" altLang="en-US" sz="1800" dirty="0">
                <a:latin typeface="+mn-lt"/>
                <a:ea typeface="Calibri" panose="020F0502020204030204" pitchFamily="34" charset="0"/>
                <a:cs typeface="Times New Roman" panose="02020603050405020304" pitchFamily="18" charset="0"/>
              </a:rPr>
              <a:t>From the data, what was the cost of producing an Artic Hotsuit in March?</a:t>
            </a:r>
          </a:p>
          <a:p>
            <a:pPr marL="342900" lvl="0" indent="-342900" algn="l" defTabSz="914400">
              <a:buAutoNum type="arabicPeriod"/>
            </a:pPr>
            <a:endParaRPr lang="en-US" altLang="en-US" sz="1800" dirty="0">
              <a:latin typeface="+mn-lt"/>
              <a:cs typeface="Times New Roman" panose="02020603050405020304" pitchFamily="18" charset="0"/>
            </a:endParaRPr>
          </a:p>
          <a:p>
            <a:pPr lvl="0" defTabSz="914400"/>
            <a:r>
              <a:rPr lang="en-US" altLang="en-US" sz="1800" dirty="0">
                <a:solidFill>
                  <a:srgbClr val="FF0000"/>
                </a:solidFill>
                <a:latin typeface="+mn-lt"/>
                <a:cs typeface="Times New Roman" panose="02020603050405020304" pitchFamily="18" charset="0"/>
              </a:rPr>
              <a:t>$50,000 + 2,000($10) + [$2(25,000) + $40,000] = $160,000</a:t>
            </a:r>
          </a:p>
          <a:p>
            <a:pPr lvl="0" defTabSz="914400"/>
            <a:endParaRPr lang="en-US" altLang="en-US" sz="1800" dirty="0">
              <a:solidFill>
                <a:srgbClr val="FF0000"/>
              </a:solidFill>
              <a:latin typeface="+mn-lt"/>
              <a:cs typeface="Times New Roman" panose="02020603050405020304" pitchFamily="18" charset="0"/>
            </a:endParaRPr>
          </a:p>
          <a:p>
            <a:pPr lvl="0" defTabSz="914400"/>
            <a:r>
              <a:rPr lang="en-US" altLang="en-US" sz="1800" dirty="0">
                <a:solidFill>
                  <a:srgbClr val="FF0000"/>
                </a:solidFill>
                <a:latin typeface="+mn-lt"/>
                <a:cs typeface="Times New Roman" panose="02020603050405020304" pitchFamily="18" charset="0"/>
              </a:rPr>
              <a:t>$160,000 / 25,000 = $6.40</a:t>
            </a:r>
            <a:endParaRPr lang="en-US" altLang="en-US" sz="1800" dirty="0">
              <a:solidFill>
                <a:srgbClr val="FF0000"/>
              </a:solidFill>
              <a:latin typeface="+mn-lt"/>
            </a:endParaRPr>
          </a:p>
          <a:p>
            <a:pPr marL="342900" marR="0" lvl="0" indent="-34290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196893"/>
      </p:ext>
    </p:extLst>
  </p:cSld>
  <p:clrMapOvr>
    <a:masterClrMapping/>
  </p:clrMapOvr>
  <p:transition>
    <p:checker/>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8679</TotalTime>
  <Words>983</Words>
  <Application>Microsoft Office PowerPoint</Application>
  <PresentationFormat>On-screen Show (16:10)</PresentationFormat>
  <Paragraphs>206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inherit</vt:lpstr>
      <vt:lpstr>Open Sans</vt:lpstr>
      <vt:lpstr>Times New Roman</vt:lpstr>
      <vt:lpstr>Default Design</vt:lpstr>
      <vt:lpstr>PowerPoint Presentation</vt:lpstr>
      <vt:lpstr>MGT8803 Business Fundamentals for Analytics Video Conference Call #4 Video Call Agenda</vt:lpstr>
      <vt:lpstr>MGT8803 Business Fundamentals for Analytics Video Conference Call #4 Course Update</vt:lpstr>
      <vt:lpstr>PowerPoint Presentation</vt:lpstr>
      <vt:lpstr> MGT8803 Business Fundamentals for Analytics Video Conference Call #4 Managerial Accounting</vt:lpstr>
      <vt:lpstr>MGT8803 Business Fundamentals for Analytics Video Conference Call #4 Managerial Accounting</vt:lpstr>
      <vt:lpstr>PowerPoint Presentation</vt:lpstr>
      <vt:lpstr>Video Conference Call #4 New Problem Exercise on Cost Concepts</vt:lpstr>
      <vt:lpstr>Video Conference Call #4 Exercise on Cost Concepts</vt:lpstr>
      <vt:lpstr>Video Conference Call #4 Exercise on Cost Concepts</vt:lpstr>
      <vt:lpstr>Video Conference Call #4 Exercise on Cost Concepts</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DuPree College of Management</dc:creator>
  <cp:lastModifiedBy>Brett Tambling</cp:lastModifiedBy>
  <cp:revision>568</cp:revision>
  <cp:lastPrinted>2015-09-17T18:12:22Z</cp:lastPrinted>
  <dcterms:created xsi:type="dcterms:W3CDTF">2011-01-27T20:51:54Z</dcterms:created>
  <dcterms:modified xsi:type="dcterms:W3CDTF">2019-05-31T00:16:26Z</dcterms:modified>
</cp:coreProperties>
</file>