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0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61341"/>
    <a:srgbClr val="000058"/>
    <a:srgbClr val="E4A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69" autoAdjust="0"/>
  </p:normalViewPr>
  <p:slideViewPr>
    <p:cSldViewPr snapToGrid="0" snapToObjects="1">
      <p:cViewPr varScale="1">
        <p:scale>
          <a:sx n="58" d="100"/>
          <a:sy n="58" d="100"/>
        </p:scale>
        <p:origin x="-488" y="-21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C248-B5A8-0D4E-BE0A-1EAC4DA9EA49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 smtClean="0"/>
              <a:t>Cash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3600" y="4021915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3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27761"/>
            <a:ext cx="66009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</a:t>
            </a:r>
            <a:endParaRPr lang="en-US" dirty="0"/>
          </a:p>
          <a:p>
            <a:r>
              <a:rPr lang="en-US" i="1" dirty="0"/>
              <a:t>Previous Allow. for B.D. = $1,800</a:t>
            </a:r>
            <a:endParaRPr lang="en-US" dirty="0"/>
          </a:p>
          <a:p>
            <a:r>
              <a:rPr lang="en-US" i="1" dirty="0"/>
              <a:t> </a:t>
            </a:r>
            <a:endParaRPr lang="en-US" dirty="0"/>
          </a:p>
          <a:p>
            <a:r>
              <a:rPr lang="en-US" i="1" dirty="0"/>
              <a:t>Ending balance of A/R=$100,000: </a:t>
            </a:r>
            <a:endParaRPr lang="en-US" dirty="0"/>
          </a:p>
          <a:p>
            <a:r>
              <a:rPr lang="en-US" i="1" dirty="0"/>
              <a:t>	&lt; 30 days: $62,000 x 1% = $620</a:t>
            </a:r>
            <a:endParaRPr lang="en-US" dirty="0"/>
          </a:p>
          <a:p>
            <a:r>
              <a:rPr lang="en-US" i="1" dirty="0"/>
              <a:t>	31-60 days: $15,000 x 3% = $450</a:t>
            </a:r>
            <a:endParaRPr lang="en-US" dirty="0"/>
          </a:p>
          <a:p>
            <a:r>
              <a:rPr lang="en-US" i="1" dirty="0"/>
              <a:t>	61-120 days: $20,000 x 7% = $1,400</a:t>
            </a:r>
            <a:endParaRPr lang="en-US" dirty="0"/>
          </a:p>
          <a:p>
            <a:r>
              <a:rPr lang="en-US" i="1" dirty="0"/>
              <a:t>	&gt;120 days: $3,000 x 20% = $600</a:t>
            </a:r>
            <a:endParaRPr lang="en-US" dirty="0"/>
          </a:p>
          <a:p>
            <a:r>
              <a:rPr lang="en-US" i="1" dirty="0"/>
              <a:t> </a:t>
            </a:r>
            <a:endParaRPr lang="en-US" dirty="0"/>
          </a:p>
          <a:p>
            <a:r>
              <a:rPr lang="en-US" i="1" dirty="0"/>
              <a:t>New Allow. for B. D. = $620 + $450 + $1,400 + $600 = $3,070</a:t>
            </a:r>
            <a:endParaRPr lang="en-US" dirty="0"/>
          </a:p>
          <a:p>
            <a:r>
              <a:rPr lang="en-US" i="1" dirty="0"/>
              <a:t> </a:t>
            </a:r>
            <a:endParaRPr lang="en-US" dirty="0"/>
          </a:p>
          <a:p>
            <a:r>
              <a:rPr lang="en-US" i="1" dirty="0"/>
              <a:t>Bad Debt Expense = $3,070 – $1,800 = $1,270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[NCR, p. 57]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422987"/>
            <a:ext cx="168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Receivables</a:t>
            </a:r>
          </a:p>
        </p:txBody>
      </p:sp>
    </p:spTree>
    <p:extLst>
      <p:ext uri="{BB962C8B-B14F-4D97-AF65-F5344CB8AC3E}">
        <p14:creationId xmlns:p14="http://schemas.microsoft.com/office/powerpoint/2010/main" val="73438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27761"/>
            <a:ext cx="59532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Notes Receivable (N/R)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Formal contracts signed when a customer buys merchandise or services on credit.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Classified as a current or long-term asset, depending on due date.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422987"/>
            <a:ext cx="168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Receivables</a:t>
            </a:r>
          </a:p>
        </p:txBody>
      </p:sp>
    </p:spTree>
    <p:extLst>
      <p:ext uri="{BB962C8B-B14F-4D97-AF65-F5344CB8AC3E}">
        <p14:creationId xmlns:p14="http://schemas.microsoft.com/office/powerpoint/2010/main" val="231158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27761"/>
            <a:ext cx="595322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N/R terminology:</a:t>
            </a:r>
          </a:p>
          <a:p>
            <a:r>
              <a:rPr lang="en-US" sz="2400" dirty="0"/>
              <a:t>Principal--The face amount of the note (amount borrowed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/>
              <a:t>Interest Rate--A percentage of the principal the maker is charged to borrow money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Maturity Value--Principal plus interest</a:t>
            </a:r>
          </a:p>
          <a:p>
            <a:r>
              <a:rPr lang="en-US" sz="2400" dirty="0"/>
              <a:t> </a:t>
            </a:r>
          </a:p>
          <a:p>
            <a:r>
              <a:rPr lang="en-US" sz="2400" i="1" dirty="0"/>
              <a:t>Principal x Interest Rate x Time = Interest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422987"/>
            <a:ext cx="168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Receivables</a:t>
            </a:r>
          </a:p>
        </p:txBody>
      </p:sp>
    </p:spTree>
    <p:extLst>
      <p:ext uri="{BB962C8B-B14F-4D97-AF65-F5344CB8AC3E}">
        <p14:creationId xmlns:p14="http://schemas.microsoft.com/office/powerpoint/2010/main" val="276475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27761"/>
            <a:ext cx="5953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Example:</a:t>
            </a:r>
            <a:endParaRPr lang="en-US" sz="2400" dirty="0"/>
          </a:p>
          <a:p>
            <a:r>
              <a:rPr lang="en-US" sz="2400" i="1" dirty="0"/>
              <a:t>	On January 1, a company sold equipment and received a 90-day, $5,000 note. The interest rate is 14%.  </a:t>
            </a:r>
            <a:endParaRPr lang="en-US" sz="2400" dirty="0"/>
          </a:p>
          <a:p>
            <a:r>
              <a:rPr lang="en-US" sz="2400" i="1" dirty="0"/>
              <a:t> </a:t>
            </a:r>
            <a:endParaRPr lang="en-US" sz="2400" dirty="0"/>
          </a:p>
          <a:p>
            <a:r>
              <a:rPr lang="en-US" sz="2400" i="1" dirty="0"/>
              <a:t>Interest = $5,000 x  0.14  x  90/365  =  $172.60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422987"/>
            <a:ext cx="168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Receivables</a:t>
            </a:r>
          </a:p>
        </p:txBody>
      </p:sp>
    </p:spTree>
    <p:extLst>
      <p:ext uri="{BB962C8B-B14F-4D97-AF65-F5344CB8AC3E}">
        <p14:creationId xmlns:p14="http://schemas.microsoft.com/office/powerpoint/2010/main" val="312555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827674"/>
            <a:ext cx="55036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Factoring Accounts Receivable</a:t>
            </a:r>
          </a:p>
          <a:p>
            <a:r>
              <a:rPr lang="en-US" dirty="0"/>
              <a:t>Discounting Notes Receivable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Contingent liabilities from discounting or factoring </a:t>
            </a:r>
            <a:r>
              <a:rPr lang="en-US" u="sng" dirty="0"/>
              <a:t>with </a:t>
            </a:r>
            <a:r>
              <a:rPr lang="en-US" u="sng" dirty="0" smtClean="0"/>
              <a:t>recourse</a:t>
            </a:r>
          </a:p>
          <a:p>
            <a:endParaRPr lang="en-US" sz="2400" i="1" dirty="0"/>
          </a:p>
          <a:p>
            <a:r>
              <a:rPr lang="en-US" i="1" dirty="0" smtClean="0"/>
              <a:t>Example:</a:t>
            </a:r>
          </a:p>
          <a:p>
            <a:r>
              <a:rPr lang="en-US" i="1" dirty="0" smtClean="0"/>
              <a:t>Co. A 		sells equip. to Co. B in exchange for N/R</a:t>
            </a:r>
          </a:p>
          <a:p>
            <a:endParaRPr lang="en-US" i="1" dirty="0" smtClean="0"/>
          </a:p>
          <a:p>
            <a:r>
              <a:rPr lang="en-US" i="1" dirty="0" smtClean="0"/>
              <a:t>N/R is</a:t>
            </a:r>
          </a:p>
          <a:p>
            <a:r>
              <a:rPr lang="en-US" i="1" dirty="0" smtClean="0"/>
              <a:t>discounted</a:t>
            </a:r>
          </a:p>
          <a:p>
            <a:r>
              <a:rPr lang="en-US" i="1" dirty="0" smtClean="0"/>
              <a:t>at bank with</a:t>
            </a:r>
          </a:p>
          <a:p>
            <a:r>
              <a:rPr lang="en-US" i="1" dirty="0" smtClean="0"/>
              <a:t>recourse</a:t>
            </a:r>
          </a:p>
          <a:p>
            <a:endParaRPr lang="en-US" i="1" dirty="0"/>
          </a:p>
          <a:p>
            <a:r>
              <a:rPr lang="en-US" i="1" dirty="0" smtClean="0"/>
              <a:t>If Co. B defaults, bank can go after Co. A.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366009"/>
            <a:ext cx="168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3500" y="3028952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9160" y="3121158"/>
            <a:ext cx="0" cy="285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351501" y="3216022"/>
            <a:ext cx="2245898" cy="381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9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 smtClean="0"/>
              <a:t>Inventory &amp; Cost of Goods Sold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3600" y="3901617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2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8" y="1591831"/>
            <a:ext cx="6810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Inventory</a:t>
            </a:r>
            <a:endParaRPr lang="en-US" sz="2400" dirty="0"/>
          </a:p>
          <a:p>
            <a:r>
              <a:rPr lang="en-US" sz="2400" dirty="0"/>
              <a:t>Goods either manufactured or purchased for resale.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Raw Materials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Finished Goods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Work in Process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[NCR, p. 66]</a:t>
            </a:r>
          </a:p>
          <a:p>
            <a:endParaRPr lang="en-US" sz="2400" dirty="0"/>
          </a:p>
          <a:p>
            <a:r>
              <a:rPr lang="en-US" sz="2400" dirty="0"/>
              <a:t>Ownership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Goods in Transit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Goods on </a:t>
            </a:r>
            <a:r>
              <a:rPr lang="en-US" sz="2400" dirty="0" smtClean="0"/>
              <a:t>Consignment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415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Inventory &amp; Cost of Goods Sold</a:t>
            </a:r>
          </a:p>
        </p:txBody>
      </p:sp>
    </p:spTree>
    <p:extLst>
      <p:ext uri="{BB962C8B-B14F-4D97-AF65-F5344CB8AC3E}">
        <p14:creationId xmlns:p14="http://schemas.microsoft.com/office/powerpoint/2010/main" val="40475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415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Inventory &amp; Cost of Goods Sold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6" y="1796162"/>
            <a:ext cx="7114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Cost of Goods Sold:</a:t>
            </a:r>
          </a:p>
          <a:p>
            <a:r>
              <a:rPr lang="en-US" sz="2400"/>
              <a:t> </a:t>
            </a:r>
          </a:p>
          <a:p>
            <a:r>
              <a:rPr lang="en-US" sz="2400"/>
              <a:t>Beginning inventory</a:t>
            </a:r>
          </a:p>
          <a:p>
            <a:r>
              <a:rPr lang="en-US" sz="2400"/>
              <a:t>+ Net purchases</a:t>
            </a:r>
          </a:p>
          <a:p>
            <a:r>
              <a:rPr lang="en-US" sz="2400" u="sng"/>
              <a:t>- Ending inventory</a:t>
            </a:r>
            <a:endParaRPr lang="en-US" sz="2400"/>
          </a:p>
          <a:p>
            <a:r>
              <a:rPr lang="en-US" sz="2400"/>
              <a:t>= Cost of goods sold</a:t>
            </a:r>
          </a:p>
        </p:txBody>
      </p:sp>
    </p:spTree>
    <p:extLst>
      <p:ext uri="{BB962C8B-B14F-4D97-AF65-F5344CB8AC3E}">
        <p14:creationId xmlns:p14="http://schemas.microsoft.com/office/powerpoint/2010/main" val="165378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798321"/>
            <a:ext cx="69514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 purchases: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Purchases</a:t>
            </a:r>
          </a:p>
          <a:p>
            <a:r>
              <a:rPr lang="en-US" sz="2400" dirty="0"/>
              <a:t>+ Freight-in</a:t>
            </a:r>
          </a:p>
          <a:p>
            <a:r>
              <a:rPr lang="en-US" sz="2400" dirty="0"/>
              <a:t>- Purchase returns &amp; allowances</a:t>
            </a:r>
          </a:p>
          <a:p>
            <a:r>
              <a:rPr lang="en-US" sz="2400" u="sng" dirty="0"/>
              <a:t>- Purchase discounts</a:t>
            </a:r>
            <a:endParaRPr lang="en-US" sz="2400" dirty="0"/>
          </a:p>
          <a:p>
            <a:r>
              <a:rPr lang="en-US" sz="2400" dirty="0"/>
              <a:t>= Net purchases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422987"/>
            <a:ext cx="415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Inventory &amp; Cost of Goods Sold</a:t>
            </a:r>
          </a:p>
        </p:txBody>
      </p:sp>
    </p:spTree>
    <p:extLst>
      <p:ext uri="{BB962C8B-B14F-4D97-AF65-F5344CB8AC3E}">
        <p14:creationId xmlns:p14="http://schemas.microsoft.com/office/powerpoint/2010/main" val="143741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066801"/>
            <a:ext cx="660092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Sales</a:t>
            </a:r>
          </a:p>
          <a:p>
            <a:r>
              <a:rPr lang="en-US" sz="2400" u="sng" dirty="0"/>
              <a:t>- Cost of goods sold</a:t>
            </a:r>
            <a:endParaRPr lang="en-US" sz="2400" dirty="0"/>
          </a:p>
          <a:p>
            <a:r>
              <a:rPr lang="en-US" sz="2400" dirty="0"/>
              <a:t>= Gross Margin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Gross Method vs. Net </a:t>
            </a:r>
            <a:r>
              <a:rPr lang="en-US" sz="2400" dirty="0" smtClean="0"/>
              <a:t>Method</a:t>
            </a:r>
          </a:p>
          <a:p>
            <a:endParaRPr lang="en-US" sz="2400" dirty="0" smtClean="0"/>
          </a:p>
          <a:p>
            <a:r>
              <a:rPr lang="en-US" sz="2400" i="1" dirty="0" smtClean="0"/>
              <a:t>Example: Sale of item that cost $150 for $250.</a:t>
            </a:r>
          </a:p>
          <a:p>
            <a:r>
              <a:rPr lang="en-US" sz="2400" i="1" u="sng" dirty="0" smtClean="0"/>
              <a:t>Gross Method</a:t>
            </a:r>
            <a:r>
              <a:rPr lang="en-US" sz="2400" i="1" dirty="0" smtClean="0"/>
              <a:t>					</a:t>
            </a:r>
            <a:r>
              <a:rPr lang="en-US" sz="2400" i="1" u="sng" dirty="0" smtClean="0"/>
              <a:t>Net Method</a:t>
            </a:r>
          </a:p>
          <a:p>
            <a:r>
              <a:rPr lang="en-US" sz="2400" i="1" dirty="0" smtClean="0"/>
              <a:t>$250			Sales Revenue		$100</a:t>
            </a:r>
          </a:p>
          <a:p>
            <a:r>
              <a:rPr lang="en-US" sz="2400" i="1" u="sng" dirty="0" smtClean="0"/>
              <a:t>$150</a:t>
            </a:r>
            <a:r>
              <a:rPr lang="en-US" sz="2400" i="1" dirty="0" smtClean="0"/>
              <a:t>				CGS			</a:t>
            </a:r>
            <a:r>
              <a:rPr lang="en-US" sz="2400" i="1" u="sng" dirty="0" smtClean="0"/>
              <a:t>$0</a:t>
            </a:r>
          </a:p>
          <a:p>
            <a:r>
              <a:rPr lang="en-US" sz="2400" i="1" dirty="0" smtClean="0"/>
              <a:t>$100			Gross Margin		$100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422987"/>
            <a:ext cx="415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Inventory &amp; Cost of Goods Sold</a:t>
            </a:r>
          </a:p>
        </p:txBody>
      </p:sp>
    </p:spTree>
    <p:extLst>
      <p:ext uri="{BB962C8B-B14F-4D97-AF65-F5344CB8AC3E}">
        <p14:creationId xmlns:p14="http://schemas.microsoft.com/office/powerpoint/2010/main" val="145771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8" y="1546111"/>
            <a:ext cx="50121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Anything a bank will accept for deposit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Money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Travelers’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 smtClean="0"/>
              <a:t>Bank</a:t>
            </a:r>
            <a:r>
              <a:rPr lang="en-US" sz="2400" dirty="0" smtClean="0"/>
              <a:t> credit card slips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Cash Equivalents [UPS, p. 65]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075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626" y="930373"/>
            <a:ext cx="8363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Perpetual Inventory System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Records updated when purchase or sale is made.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Most often used when each item has a relatively high value.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Periodic Inventory System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Records are </a:t>
            </a:r>
            <a:r>
              <a:rPr lang="en-US" sz="2400" i="1" dirty="0"/>
              <a:t>not</a:t>
            </a:r>
            <a:r>
              <a:rPr lang="en-US" sz="2400" dirty="0"/>
              <a:t> updated when a purchase or a sale is made.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Used when inventory is composed of a large number of diverse items, each with a relatively low value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[HD, p. 36]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203662"/>
            <a:ext cx="415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Inventory &amp; Cost of Goods Sold</a:t>
            </a:r>
          </a:p>
        </p:txBody>
      </p:sp>
    </p:spTree>
    <p:extLst>
      <p:ext uri="{BB962C8B-B14F-4D97-AF65-F5344CB8AC3E}">
        <p14:creationId xmlns:p14="http://schemas.microsoft.com/office/powerpoint/2010/main" val="246438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 smtClean="0"/>
              <a:t>Inventory Cost Flows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3600" y="3869811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8" y="1591831"/>
            <a:ext cx="6810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Inventory Cost Flow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 identification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First-in, first-out (FIFO)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Last-in, first-out (LIFO)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Weighted average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283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Inventory Cost Flows</a:t>
            </a:r>
          </a:p>
        </p:txBody>
      </p:sp>
    </p:spTree>
    <p:extLst>
      <p:ext uri="{BB962C8B-B14F-4D97-AF65-F5344CB8AC3E}">
        <p14:creationId xmlns:p14="http://schemas.microsoft.com/office/powerpoint/2010/main" val="44556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283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Inventory Cost Flows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5" y="1438022"/>
            <a:ext cx="8602289" cy="381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Example: Kernel King buys and sells corn and had the following transactions in June:</a:t>
            </a:r>
            <a:endParaRPr lang="en-US" dirty="0"/>
          </a:p>
          <a:p>
            <a:r>
              <a:rPr lang="en-US" i="1" dirty="0"/>
              <a:t>June 5—Purchased 10 tons at $6 per ton.</a:t>
            </a:r>
            <a:endParaRPr lang="en-US" dirty="0"/>
          </a:p>
          <a:p>
            <a:r>
              <a:rPr lang="en-US" i="1" dirty="0"/>
              <a:t>June 18—Purchased 10 tons at $9 per ton.</a:t>
            </a:r>
            <a:endParaRPr lang="en-US" dirty="0"/>
          </a:p>
          <a:p>
            <a:r>
              <a:rPr lang="en-US" i="1" dirty="0"/>
              <a:t>June 27—Sold 10 tons at $11 per ton.</a:t>
            </a:r>
            <a:endParaRPr lang="en-US" dirty="0"/>
          </a:p>
          <a:p>
            <a:r>
              <a:rPr lang="en-US" i="1" dirty="0"/>
              <a:t> </a:t>
            </a:r>
            <a:endParaRPr lang="en-US" dirty="0"/>
          </a:p>
          <a:p>
            <a:r>
              <a:rPr lang="en-US" i="1" dirty="0"/>
              <a:t>How much did Kernel King make in June?</a:t>
            </a:r>
            <a:endParaRPr lang="en-US" dirty="0"/>
          </a:p>
          <a:p>
            <a:r>
              <a:rPr lang="en-US" i="1" dirty="0"/>
              <a:t> </a:t>
            </a:r>
            <a:endParaRPr lang="en-US" dirty="0"/>
          </a:p>
          <a:p>
            <a:pPr>
              <a:tabLst>
                <a:tab pos="2286000" algn="ctr"/>
                <a:tab pos="3543300" algn="ctr"/>
                <a:tab pos="4914900" algn="ctr"/>
              </a:tabLst>
            </a:pPr>
            <a:r>
              <a:rPr lang="en-US" b="1" i="1" dirty="0"/>
              <a:t>	</a:t>
            </a:r>
            <a:r>
              <a:rPr lang="en-US" i="1" dirty="0"/>
              <a:t>Case #1:	Case #2:	Case #3:</a:t>
            </a:r>
            <a:endParaRPr lang="en-US" dirty="0"/>
          </a:p>
          <a:p>
            <a:pPr>
              <a:tabLst>
                <a:tab pos="2286000" algn="ctr"/>
                <a:tab pos="3543300" algn="ctr"/>
                <a:tab pos="4914900" algn="ctr"/>
              </a:tabLst>
            </a:pPr>
            <a:r>
              <a:rPr lang="en-US" i="1" dirty="0"/>
              <a:t>	Sold	Sold	Sold</a:t>
            </a:r>
            <a:endParaRPr lang="en-US" dirty="0"/>
          </a:p>
          <a:p>
            <a:pPr>
              <a:tabLst>
                <a:tab pos="2286000" algn="ctr"/>
                <a:tab pos="3543300" algn="ctr"/>
                <a:tab pos="4914900" algn="ctr"/>
              </a:tabLst>
            </a:pPr>
            <a:r>
              <a:rPr lang="en-US" i="1" dirty="0"/>
              <a:t>	 </a:t>
            </a:r>
            <a:r>
              <a:rPr lang="en-US" i="1" u="sng" dirty="0"/>
              <a:t>Old Corn</a:t>
            </a:r>
            <a:r>
              <a:rPr lang="en-US" i="1" dirty="0"/>
              <a:t>	</a:t>
            </a:r>
            <a:r>
              <a:rPr lang="en-US" i="1" u="sng" dirty="0"/>
              <a:t>New Corn</a:t>
            </a:r>
            <a:r>
              <a:rPr lang="en-US" i="1" dirty="0"/>
              <a:t>	</a:t>
            </a:r>
            <a:r>
              <a:rPr lang="en-US" i="1" u="sng" dirty="0"/>
              <a:t>Mixed Corn</a:t>
            </a:r>
            <a:endParaRPr lang="en-US" dirty="0"/>
          </a:p>
          <a:p>
            <a:pPr>
              <a:tabLst>
                <a:tab pos="2286000" algn="ctr"/>
                <a:tab pos="3543300" algn="ctr"/>
                <a:tab pos="4914900" algn="ctr"/>
              </a:tabLst>
            </a:pPr>
            <a:r>
              <a:rPr lang="en-US" i="1" dirty="0"/>
              <a:t>Sales ($11 x 10 tons)	$110	$110	$110</a:t>
            </a:r>
            <a:endParaRPr lang="en-US" dirty="0"/>
          </a:p>
          <a:p>
            <a:pPr>
              <a:tabLst>
                <a:tab pos="2286000" algn="ctr"/>
                <a:tab pos="3543300" algn="ctr"/>
                <a:tab pos="4914900" algn="ctr"/>
              </a:tabLst>
            </a:pPr>
            <a:r>
              <a:rPr lang="en-US" i="1" dirty="0"/>
              <a:t>CGS (10 tons)	</a:t>
            </a:r>
            <a:r>
              <a:rPr lang="en-US" i="1" u="sng" dirty="0"/>
              <a:t>60</a:t>
            </a:r>
            <a:r>
              <a:rPr lang="en-US" i="1" dirty="0"/>
              <a:t>	     </a:t>
            </a:r>
            <a:r>
              <a:rPr lang="en-US" i="1" u="sng" dirty="0"/>
              <a:t>90</a:t>
            </a:r>
            <a:r>
              <a:rPr lang="en-US" i="1" dirty="0"/>
              <a:t>	    </a:t>
            </a:r>
            <a:r>
              <a:rPr lang="en-US" i="1" u="sng" dirty="0"/>
              <a:t>75</a:t>
            </a:r>
            <a:endParaRPr lang="en-US" dirty="0"/>
          </a:p>
          <a:p>
            <a:pPr>
              <a:tabLst>
                <a:tab pos="2286000" algn="ctr"/>
                <a:tab pos="3543300" algn="ctr"/>
                <a:tab pos="4914900" algn="ctr"/>
              </a:tabLst>
            </a:pPr>
            <a:r>
              <a:rPr lang="en-US" i="1" dirty="0"/>
              <a:t>Gross margin	$50	 $20 	 $</a:t>
            </a:r>
            <a:r>
              <a:rPr lang="en-US" i="1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699261"/>
            <a:ext cx="6951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LIFO gives a better reflection of CGS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LIFO is a better measure of income.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FIFO gives a better measure of ending inventory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FIFO is a better measure for the balance sheet.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422987"/>
            <a:ext cx="283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Inventory Cost Flows</a:t>
            </a:r>
          </a:p>
        </p:txBody>
      </p:sp>
    </p:spTree>
    <p:extLst>
      <p:ext uri="{BB962C8B-B14F-4D97-AF65-F5344CB8AC3E}">
        <p14:creationId xmlns:p14="http://schemas.microsoft.com/office/powerpoint/2010/main" val="56896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234440"/>
            <a:ext cx="54122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LIFO Conformity </a:t>
            </a:r>
            <a:r>
              <a:rPr lang="en-US" sz="2400" dirty="0" smtClean="0"/>
              <a:t>Rule</a:t>
            </a:r>
          </a:p>
          <a:p>
            <a:endParaRPr lang="en-US" sz="2400" dirty="0"/>
          </a:p>
          <a:p>
            <a:r>
              <a:rPr lang="en-US" sz="2400" dirty="0"/>
              <a:t>Lower of Cost or Market:</a:t>
            </a:r>
          </a:p>
          <a:p>
            <a:r>
              <a:rPr lang="en-US" sz="2400" dirty="0"/>
              <a:t>Inventory is reported at less than cost when: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future value of the inventory is in doubt (damaged, used, or obsolete); 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it can be replaced new at a price less than the original cost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[NCR, p. 57]</a:t>
            </a:r>
            <a:endParaRPr lang="en-US" sz="2400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249133"/>
            <a:ext cx="283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Inventory Cost Flows</a:t>
            </a:r>
          </a:p>
        </p:txBody>
      </p:sp>
    </p:spTree>
    <p:extLst>
      <p:ext uri="{BB962C8B-B14F-4D97-AF65-F5344CB8AC3E}">
        <p14:creationId xmlns:p14="http://schemas.microsoft.com/office/powerpoint/2010/main" val="137910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99" y="-3544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 smtClean="0"/>
              <a:t>Prepaid Expenses &amp; Investments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3600" y="391477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9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8" y="1591831"/>
            <a:ext cx="6810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Prepaid Expenses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Prepaid Rent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Prepaid Insurance</a:t>
            </a:r>
          </a:p>
          <a:p>
            <a:r>
              <a:rPr lang="en-US" sz="2400" dirty="0"/>
              <a:t>Transferred to Expenses over time (when benefits are received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[HD, p. 37]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4337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Prepaid Expenses &amp; Investments</a:t>
            </a:r>
          </a:p>
        </p:txBody>
      </p:sp>
    </p:spTree>
    <p:extLst>
      <p:ext uri="{BB962C8B-B14F-4D97-AF65-F5344CB8AC3E}">
        <p14:creationId xmlns:p14="http://schemas.microsoft.com/office/powerpoint/2010/main" val="309756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4337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Prepaid Expenses &amp; </a:t>
            </a:r>
            <a:r>
              <a:rPr lang="en-US" sz="2400" b="1" dirty="0" smtClean="0"/>
              <a:t>Investments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22655" y="1438022"/>
            <a:ext cx="86022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u="sng" dirty="0"/>
              <a:t>Marketable Securities</a:t>
            </a:r>
            <a:endParaRPr lang="en-US" sz="2400" dirty="0"/>
          </a:p>
          <a:p>
            <a:r>
              <a:rPr lang="en-US" sz="2400" dirty="0"/>
              <a:t>Short term investments in stock or bonds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Stocks Reported at Market (“Mark to market</a:t>
            </a:r>
            <a:r>
              <a:rPr lang="en-US" sz="2400" dirty="0" smtClean="0"/>
              <a:t>”) </a:t>
            </a:r>
            <a:r>
              <a:rPr lang="en-US" sz="2400" dirty="0"/>
              <a:t>[UPS, p. 65, p. 69</a:t>
            </a:r>
            <a:r>
              <a:rPr lang="en-US" sz="2400" dirty="0" smtClean="0"/>
              <a:t>]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Bonds Reported at </a:t>
            </a:r>
            <a:r>
              <a:rPr lang="en-US" sz="2400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32129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699261"/>
            <a:ext cx="6951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Long-term Investments</a:t>
            </a:r>
            <a:endParaRPr lang="en-US" sz="2400" dirty="0"/>
          </a:p>
          <a:p>
            <a:pPr lvl="0"/>
            <a:r>
              <a:rPr lang="en-US" sz="2400" dirty="0"/>
              <a:t>Ownership of &gt;50% of company’s stock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consolidated financial </a:t>
            </a:r>
            <a:r>
              <a:rPr lang="en-US" sz="2400" dirty="0" smtClean="0"/>
              <a:t>statements [HD, p. 35]</a:t>
            </a:r>
            <a:endParaRPr lang="en-US" sz="2400" dirty="0"/>
          </a:p>
          <a:p>
            <a:pPr lvl="0"/>
            <a:r>
              <a:rPr lang="en-US" sz="2400" dirty="0"/>
              <a:t>Ownership of 20% - 50% of company’s stock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equity </a:t>
            </a:r>
            <a:r>
              <a:rPr lang="en-US" sz="2400" dirty="0" smtClean="0"/>
              <a:t>method [NCR, p. 56]</a:t>
            </a:r>
            <a:endParaRPr lang="en-US" sz="2400" dirty="0"/>
          </a:p>
          <a:p>
            <a:pPr lvl="0"/>
            <a:r>
              <a:rPr lang="en-US" sz="2400" dirty="0"/>
              <a:t>Ownership of &lt; 20% of company’s stock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same as for short-term investments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879" y="422987"/>
            <a:ext cx="4337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Prepaid Expenses &amp; Investments</a:t>
            </a:r>
          </a:p>
        </p:txBody>
      </p:sp>
    </p:spTree>
    <p:extLst>
      <p:ext uri="{BB962C8B-B14F-4D97-AF65-F5344CB8AC3E}">
        <p14:creationId xmlns:p14="http://schemas.microsoft.com/office/powerpoint/2010/main" val="100676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Cash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22656" y="1476122"/>
            <a:ext cx="7114464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Bank Reconciliation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 arrive at proper amount for balance sheet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 prevent/detect embezzlement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Should not be done by person who issues checks and handles cash.</a:t>
            </a:r>
          </a:p>
          <a:p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1400" dirty="0"/>
              <a:t> </a:t>
            </a:r>
          </a:p>
          <a:p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447801"/>
            <a:ext cx="6951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u="sng" dirty="0"/>
              <a:t>Company's books</a:t>
            </a:r>
            <a:r>
              <a:rPr lang="en-US" dirty="0"/>
              <a:t>						</a:t>
            </a:r>
            <a:r>
              <a:rPr lang="en-US" u="sng" dirty="0"/>
              <a:t>Bank statement</a:t>
            </a:r>
            <a:endParaRPr lang="en-US" dirty="0"/>
          </a:p>
          <a:p>
            <a:r>
              <a:rPr lang="en-US" dirty="0"/>
              <a:t>	$X			Unadjusted balance		</a:t>
            </a:r>
            <a:r>
              <a:rPr lang="en-US" dirty="0" smtClean="0"/>
              <a:t>$</a:t>
            </a:r>
            <a:r>
              <a:rPr lang="en-US" dirty="0"/>
              <a:t>Y</a:t>
            </a:r>
          </a:p>
          <a:p>
            <a:r>
              <a:rPr lang="en-US" dirty="0"/>
              <a:t>+ Bank collections						+ Deposits in transit</a:t>
            </a:r>
          </a:p>
          <a:p>
            <a:r>
              <a:rPr lang="en-US" dirty="0"/>
              <a:t>+ Interest								+ Cash on hand</a:t>
            </a:r>
          </a:p>
          <a:p>
            <a:r>
              <a:rPr lang="en-US" dirty="0"/>
              <a:t>- NSF checks deposited					- Outstanding checks</a:t>
            </a:r>
          </a:p>
          <a:p>
            <a:r>
              <a:rPr lang="en-US" dirty="0"/>
              <a:t>- Bank service charges</a:t>
            </a:r>
          </a:p>
          <a:p>
            <a:r>
              <a:rPr lang="en-US" dirty="0"/>
              <a:t>- EFT payments</a:t>
            </a:r>
          </a:p>
          <a:p>
            <a:r>
              <a:rPr lang="en-US" u="sng" dirty="0"/>
              <a:t>+/- Errors	</a:t>
            </a:r>
            <a:r>
              <a:rPr lang="en-US" dirty="0"/>
              <a:t>							</a:t>
            </a:r>
            <a:r>
              <a:rPr lang="en-US" u="sng" dirty="0"/>
              <a:t>+/- Errors</a:t>
            </a:r>
            <a:endParaRPr lang="en-US" dirty="0"/>
          </a:p>
          <a:p>
            <a:r>
              <a:rPr lang="en-US" dirty="0"/>
              <a:t>	$Z			Correct balance			</a:t>
            </a:r>
            <a:r>
              <a:rPr lang="en-US" dirty="0" smtClean="0"/>
              <a:t>$</a:t>
            </a:r>
            <a:r>
              <a:rPr lang="en-US" dirty="0"/>
              <a:t>Z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666154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115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 smtClean="0"/>
              <a:t>Receivables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3600" y="3882972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8" y="1546111"/>
            <a:ext cx="5728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Accounts Receivable (A/R):</a:t>
            </a:r>
          </a:p>
          <a:p>
            <a:r>
              <a:rPr lang="en-US" sz="2400" dirty="0"/>
              <a:t>What to do about bad debts?</a:t>
            </a:r>
          </a:p>
          <a:p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Do not reduce net sales.</a:t>
            </a:r>
          </a:p>
          <a:p>
            <a:r>
              <a:rPr lang="en-US" sz="2400" dirty="0" smtClean="0"/>
              <a:t>Instead, record a bad debts expense.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Income Statement:</a:t>
            </a:r>
          </a:p>
          <a:p>
            <a:r>
              <a:rPr lang="en-US" sz="2400" dirty="0"/>
              <a:t>Matching principle </a:t>
            </a:r>
            <a:r>
              <a:rPr lang="en-US" sz="2400" dirty="0" smtClean="0"/>
              <a:t>for Bad </a:t>
            </a:r>
            <a:r>
              <a:rPr lang="en-US" sz="2400" dirty="0"/>
              <a:t>Debt Expense.</a:t>
            </a:r>
          </a:p>
          <a:p>
            <a:r>
              <a:rPr lang="en-US" sz="2400" dirty="0"/>
              <a:t> 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168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Receivables</a:t>
            </a:r>
          </a:p>
        </p:txBody>
      </p:sp>
    </p:spTree>
    <p:extLst>
      <p:ext uri="{BB962C8B-B14F-4D97-AF65-F5344CB8AC3E}">
        <p14:creationId xmlns:p14="http://schemas.microsoft.com/office/powerpoint/2010/main" val="361723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168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6" y="1476122"/>
            <a:ext cx="7114464" cy="379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Allowance Methods:</a:t>
            </a:r>
          </a:p>
          <a:p>
            <a:r>
              <a:rPr lang="en-US" sz="2400" dirty="0"/>
              <a:t>Estimate </a:t>
            </a:r>
            <a:r>
              <a:rPr lang="en-US" sz="2400" dirty="0" smtClean="0"/>
              <a:t>losses [UPS, p. 66]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For Balance Sheet:</a:t>
            </a:r>
          </a:p>
          <a:p>
            <a:r>
              <a:rPr lang="en-US" sz="2400" dirty="0"/>
              <a:t>A/R (net) = A/R – Allowance for bad debts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"Contra-asset" </a:t>
            </a:r>
            <a:r>
              <a:rPr lang="en-US" sz="2400" dirty="0" smtClean="0"/>
              <a:t>account [NCR, p. 66]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1400" dirty="0"/>
              <a:t> </a:t>
            </a:r>
          </a:p>
          <a:p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7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27761"/>
            <a:ext cx="69514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2400" dirty="0"/>
              <a:t> Estimation Methods:</a:t>
            </a:r>
          </a:p>
          <a:p>
            <a:r>
              <a:rPr lang="en-US" sz="2400" dirty="0"/>
              <a:t>1. Percentage of credit sales method</a:t>
            </a:r>
          </a:p>
          <a:p>
            <a:r>
              <a:rPr lang="en-US" sz="2400" dirty="0"/>
              <a:t>Bad Debt Expense = Percentage of credit sales</a:t>
            </a:r>
          </a:p>
          <a:p>
            <a:r>
              <a:rPr lang="en-US" sz="2400" dirty="0"/>
              <a:t>[this amount is added to Allowance for Bad Debts]</a:t>
            </a:r>
          </a:p>
          <a:p>
            <a:r>
              <a:rPr lang="en-US" sz="2400" dirty="0"/>
              <a:t> </a:t>
            </a:r>
          </a:p>
          <a:p>
            <a:r>
              <a:rPr lang="en-US" sz="2400" i="1" dirty="0"/>
              <a:t>Example:</a:t>
            </a:r>
            <a:endParaRPr lang="en-US" sz="2400" dirty="0"/>
          </a:p>
          <a:p>
            <a:r>
              <a:rPr lang="en-US" sz="2400" i="1" dirty="0"/>
              <a:t>Bad Debt Expense = 2% of $500,000 credit sales </a:t>
            </a:r>
            <a:endParaRPr lang="en-US" sz="2400" i="1" dirty="0" smtClean="0"/>
          </a:p>
          <a:p>
            <a:r>
              <a:rPr lang="en-US" sz="2400" i="1" dirty="0"/>
              <a:t>	</a:t>
            </a:r>
            <a:r>
              <a:rPr lang="en-US" sz="2400" i="1" dirty="0" smtClean="0"/>
              <a:t>				= </a:t>
            </a:r>
            <a:r>
              <a:rPr lang="en-US" sz="2400" i="1" dirty="0"/>
              <a:t>$10,000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422987"/>
            <a:ext cx="168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Receivables</a:t>
            </a:r>
          </a:p>
        </p:txBody>
      </p:sp>
    </p:spTree>
    <p:extLst>
      <p:ext uri="{BB962C8B-B14F-4D97-AF65-F5344CB8AC3E}">
        <p14:creationId xmlns:p14="http://schemas.microsoft.com/office/powerpoint/2010/main" val="106446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27761"/>
            <a:ext cx="6600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Percentage of receivables method</a:t>
            </a:r>
          </a:p>
          <a:p>
            <a:r>
              <a:rPr lang="en-US" sz="2400" dirty="0"/>
              <a:t>New Allowance for Bad Debts = Percentage(s) of ending balance in A/R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[Bad Debt Expense = New Allowance for Bad Debts – Previous Allowance for Bad Debts]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422987"/>
            <a:ext cx="168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Receivables</a:t>
            </a:r>
          </a:p>
        </p:txBody>
      </p:sp>
    </p:spTree>
    <p:extLst>
      <p:ext uri="{BB962C8B-B14F-4D97-AF65-F5344CB8AC3E}">
        <p14:creationId xmlns:p14="http://schemas.microsoft.com/office/powerpoint/2010/main" val="43963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670</Words>
  <Application>Microsoft Macintosh PowerPoint</Application>
  <PresentationFormat>On-screen Show (16:10)</PresentationFormat>
  <Paragraphs>238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</dc:creator>
  <cp:lastModifiedBy>Alan Flury</cp:lastModifiedBy>
  <cp:revision>60</cp:revision>
  <cp:lastPrinted>2015-04-06T16:33:12Z</cp:lastPrinted>
  <dcterms:created xsi:type="dcterms:W3CDTF">2015-04-03T14:55:56Z</dcterms:created>
  <dcterms:modified xsi:type="dcterms:W3CDTF">2015-12-31T21:07:18Z</dcterms:modified>
</cp:coreProperties>
</file>