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60" r:id="rId3"/>
    <p:sldId id="270" r:id="rId4"/>
    <p:sldId id="271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9144000" cy="5715000" type="screen16x10"/>
  <p:notesSz cx="7096125" cy="9382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61341"/>
    <a:srgbClr val="000058"/>
    <a:srgbClr val="E4A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8869" autoAdjust="0"/>
  </p:normalViewPr>
  <p:slideViewPr>
    <p:cSldViewPr snapToGrid="0" snapToObjects="1">
      <p:cViewPr varScale="1">
        <p:scale>
          <a:sx n="158" d="100"/>
          <a:sy n="158" d="100"/>
        </p:scale>
        <p:origin x="864" y="17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C248-B5A8-0D4E-BE0A-1EAC4DA9EA4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Capital Stock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3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063284"/>
            <a:ext cx="7698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Current Dividend Preference: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P. Stock gets a % of total par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C. Stock gets remainder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/>
            <a:r>
              <a:rPr lang="en-US" sz="2400" dirty="0"/>
              <a:t>Example: Co. has 10,000 shares of 5% P. Stock, $10 par</a:t>
            </a:r>
          </a:p>
          <a:p>
            <a:r>
              <a:rPr lang="en-US" sz="2400" dirty="0"/>
              <a:t>Current dividend preference = .05 x 10,000 x $10 = $5,000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317752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Cash Dividends</a:t>
            </a:r>
          </a:p>
        </p:txBody>
      </p:sp>
    </p:spTree>
    <p:extLst>
      <p:ext uri="{BB962C8B-B14F-4D97-AF65-F5344CB8AC3E}">
        <p14:creationId xmlns:p14="http://schemas.microsoft.com/office/powerpoint/2010/main" val="197349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2521"/>
            <a:ext cx="58008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Cumulative Dividend Preference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P. Stock gets current dividend preference + dividends in arrears (missed dividends from past years)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C. Stock gets remainder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Example: Co. has 10,000 shares of 5% P. Stock, $10 par; no dividends paid for past 3 years prior to current year.</a:t>
            </a:r>
          </a:p>
          <a:p>
            <a:endParaRPr lang="en-US" sz="2400" dirty="0"/>
          </a:p>
          <a:p>
            <a:r>
              <a:rPr lang="en-US" sz="2400" dirty="0"/>
              <a:t>Cumulative dividend preference = $5,000 x 4 									= $20,000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366009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Cash Dividends</a:t>
            </a:r>
          </a:p>
        </p:txBody>
      </p:sp>
    </p:spTree>
    <p:extLst>
      <p:ext uri="{BB962C8B-B14F-4D97-AF65-F5344CB8AC3E}">
        <p14:creationId xmlns:p14="http://schemas.microsoft.com/office/powerpoint/2010/main" val="165169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482994"/>
            <a:ext cx="8239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Dividends in Arrears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represent actual liabilities and thus are not recorded in the accounts.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Reported in the notes to the financial statements.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61879" y="249133"/>
            <a:ext cx="2122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Cash Dividends</a:t>
            </a:r>
          </a:p>
        </p:txBody>
      </p:sp>
    </p:spTree>
    <p:extLst>
      <p:ext uri="{BB962C8B-B14F-4D97-AF65-F5344CB8AC3E}">
        <p14:creationId xmlns:p14="http://schemas.microsoft.com/office/powerpoint/2010/main" val="370249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Other Stockholders’ Equity 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0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997441"/>
            <a:ext cx="83344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Stock Dividends</a:t>
            </a:r>
            <a:endParaRPr lang="en-US" sz="2400" dirty="0"/>
          </a:p>
          <a:p>
            <a:r>
              <a:rPr lang="en-US" sz="2400" dirty="0"/>
              <a:t>Distribution of additional stock in proportion to current holdings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Effects of Stock Dividends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Increases # of shares outstanding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Transfers Retained Earnings to Paid-in-Capital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Stock Dividends have no effect on: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Assets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Total owners' equity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% ownership of stock by shareholders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199" y="326989"/>
            <a:ext cx="4382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Other Stockholders’ Equity Items</a:t>
            </a:r>
          </a:p>
        </p:txBody>
      </p:sp>
    </p:spTree>
    <p:extLst>
      <p:ext uri="{BB962C8B-B14F-4D97-AF65-F5344CB8AC3E}">
        <p14:creationId xmlns:p14="http://schemas.microsoft.com/office/powerpoint/2010/main" val="425493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4382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Other Stockholders’ Equity Items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656" y="1867376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Stock Splits: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Increases # of shares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Reduces par value per share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 effect on accounts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3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17752"/>
            <a:ext cx="4382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Other Stockholders’ Equity Items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9" y="192967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Reverse Stock Splits: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Decreases # of shares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Increases par value per share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 effect on accounts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4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66009"/>
            <a:ext cx="4382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Other Stockholders’ Equity Items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491318"/>
            <a:ext cx="82163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Noncontrolling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Interests: In consolidated balance sheets, the portion of owners’ equity not controlled by the parent company.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Stock-Based Compensation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Must Now Expense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1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Ratio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1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199" y="326989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Ratio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199" y="1472504"/>
            <a:ext cx="68427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financial ratios to identify a company’s strengths and weaknesses and to forecast future performance.</a:t>
            </a:r>
          </a:p>
          <a:p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Types of ratios: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Liquidity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Capital adequacy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Asset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Earnings</a:t>
            </a:r>
          </a:p>
        </p:txBody>
      </p:sp>
    </p:spTree>
    <p:extLst>
      <p:ext uri="{BB962C8B-B14F-4D97-AF65-F5344CB8AC3E}">
        <p14:creationId xmlns:p14="http://schemas.microsoft.com/office/powerpoint/2010/main" val="120676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812781"/>
            <a:ext cx="833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 = Paid-in-Capital + Retained Earnings 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Paid-in-Capital: accounts involving capital stock</a:t>
            </a:r>
          </a:p>
          <a:p>
            <a:r>
              <a:rPr lang="en-US" sz="2400" dirty="0"/>
              <a:t>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199" y="366009"/>
            <a:ext cx="18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Capital Stock</a:t>
            </a:r>
          </a:p>
        </p:txBody>
      </p:sp>
    </p:spTree>
    <p:extLst>
      <p:ext uri="{BB962C8B-B14F-4D97-AF65-F5344CB8AC3E}">
        <p14:creationId xmlns:p14="http://schemas.microsoft.com/office/powerpoint/2010/main" val="277075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366009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Ratio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656" y="18673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656" y="1209436"/>
            <a:ext cx="7967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Liquidity ratios</a:t>
            </a:r>
          </a:p>
          <a:p>
            <a:endParaRPr lang="en-US" sz="2400" u="sng" dirty="0">
              <a:latin typeface="Times New Roman" panose="02020603050405020304" pitchFamily="18" charset="0"/>
            </a:endParaRPr>
          </a:p>
          <a:p>
            <a:r>
              <a:rPr lang="en-US" sz="2400" dirty="0"/>
              <a:t>Current ratio: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Total current assets</a:t>
            </a:r>
            <a:endParaRPr lang="en-US" sz="2400" dirty="0"/>
          </a:p>
          <a:p>
            <a:r>
              <a:rPr lang="en-US" sz="2400" dirty="0"/>
              <a:t>	Total current liabilities</a:t>
            </a:r>
          </a:p>
          <a:p>
            <a:endParaRPr lang="en-US" sz="2400" dirty="0"/>
          </a:p>
          <a:p>
            <a:r>
              <a:rPr lang="en-US" sz="2400" dirty="0"/>
              <a:t>Quick ratio: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Cash + Marketable securities + Receivables</a:t>
            </a:r>
          </a:p>
          <a:p>
            <a:r>
              <a:rPr lang="en-US" sz="2400" dirty="0"/>
              <a:t>		 	Total current liabilities</a:t>
            </a:r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795564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17752"/>
            <a:ext cx="1968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Ratio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879" y="1249680"/>
            <a:ext cx="77515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Capital Adequacy ratios</a:t>
            </a:r>
          </a:p>
          <a:p>
            <a:endParaRPr lang="en-US" sz="2400" u="sng" dirty="0">
              <a:latin typeface="Times New Roman" panose="02020603050405020304" pitchFamily="18" charset="0"/>
            </a:endParaRPr>
          </a:p>
          <a:p>
            <a:r>
              <a:rPr lang="en-US" sz="2400" dirty="0"/>
              <a:t>Debt ratio: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Total liabilities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Total</a:t>
            </a:r>
            <a:r>
              <a:rPr lang="en-US" sz="2400" dirty="0"/>
              <a:t> assets</a:t>
            </a:r>
          </a:p>
          <a:p>
            <a:endParaRPr lang="en-US" sz="2400" dirty="0"/>
          </a:p>
          <a:p>
            <a:r>
              <a:rPr lang="en-US" sz="2400" dirty="0"/>
              <a:t>Interest coverage ratio: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Earnings before interest and taxes</a:t>
            </a:r>
          </a:p>
          <a:p>
            <a:r>
              <a:rPr lang="en-US" sz="2400" dirty="0"/>
              <a:t>		 	Interest expense</a:t>
            </a:r>
          </a:p>
        </p:txBody>
      </p:sp>
    </p:spTree>
    <p:extLst>
      <p:ext uri="{BB962C8B-B14F-4D97-AF65-F5344CB8AC3E}">
        <p14:creationId xmlns:p14="http://schemas.microsoft.com/office/powerpoint/2010/main" val="178936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66009"/>
            <a:ext cx="1968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Ratio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878" y="1374339"/>
            <a:ext cx="7690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Asset Quality ratios</a:t>
            </a:r>
          </a:p>
          <a:p>
            <a:endParaRPr lang="en-US" sz="2400" u="sng" dirty="0">
              <a:latin typeface="Times New Roman" panose="02020603050405020304" pitchFamily="18" charset="0"/>
            </a:endParaRPr>
          </a:p>
          <a:p>
            <a:r>
              <a:rPr lang="en-US" sz="2400" dirty="0"/>
              <a:t>Inventory turnover ratio: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Cost of goods sold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Average</a:t>
            </a:r>
            <a:r>
              <a:rPr lang="en-US" sz="2400" dirty="0"/>
              <a:t> inventory</a:t>
            </a:r>
          </a:p>
          <a:p>
            <a:endParaRPr lang="en-US" sz="2400" dirty="0"/>
          </a:p>
          <a:p>
            <a:r>
              <a:rPr lang="en-US" sz="2400" dirty="0"/>
              <a:t>Asset turnover ratio: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		Sales		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Average</a:t>
            </a:r>
            <a:r>
              <a:rPr lang="en-US" sz="2400" dirty="0"/>
              <a:t> total assets</a:t>
            </a:r>
          </a:p>
        </p:txBody>
      </p:sp>
    </p:spTree>
    <p:extLst>
      <p:ext uri="{BB962C8B-B14F-4D97-AF65-F5344CB8AC3E}">
        <p14:creationId xmlns:p14="http://schemas.microsoft.com/office/powerpoint/2010/main" val="4188739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66009"/>
            <a:ext cx="1968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Ratio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1878" y="1374339"/>
            <a:ext cx="7690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Earnings ratios</a:t>
            </a:r>
          </a:p>
          <a:p>
            <a:endParaRPr lang="en-US" sz="2400" u="sng" dirty="0">
              <a:latin typeface="Times New Roman" panose="02020603050405020304" pitchFamily="18" charset="0"/>
            </a:endParaRPr>
          </a:p>
          <a:p>
            <a:r>
              <a:rPr lang="en-US" sz="2400" dirty="0"/>
              <a:t>Profit margin ratio: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Net income</a:t>
            </a:r>
            <a:endParaRPr lang="en-US" sz="2400" dirty="0"/>
          </a:p>
          <a:p>
            <a:r>
              <a:rPr lang="en-US" sz="2400" dirty="0"/>
              <a:t>		Sales</a:t>
            </a:r>
          </a:p>
          <a:p>
            <a:endParaRPr lang="en-US" sz="2400" dirty="0"/>
          </a:p>
          <a:p>
            <a:r>
              <a:rPr lang="en-US" sz="2400" dirty="0"/>
              <a:t>Return on assets ratio: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	Net income		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Average</a:t>
            </a:r>
            <a:r>
              <a:rPr lang="en-US" sz="2400" dirty="0"/>
              <a:t> total assets</a:t>
            </a:r>
          </a:p>
        </p:txBody>
      </p:sp>
    </p:spTree>
    <p:extLst>
      <p:ext uri="{BB962C8B-B14F-4D97-AF65-F5344CB8AC3E}">
        <p14:creationId xmlns:p14="http://schemas.microsoft.com/office/powerpoint/2010/main" val="196541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18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Capital Stock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7" y="1316102"/>
            <a:ext cx="76707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Shares of Stock</a:t>
            </a:r>
            <a:endParaRPr lang="en-US" sz="2400" dirty="0"/>
          </a:p>
          <a:p>
            <a:r>
              <a:rPr lang="en-US" sz="2400" dirty="0"/>
              <a:t>#Authorized = #Issued (sold) + #Unissued</a:t>
            </a:r>
          </a:p>
          <a:p>
            <a:endParaRPr lang="en-US" sz="2400" dirty="0"/>
          </a:p>
          <a:p>
            <a:r>
              <a:rPr lang="en-US" sz="2400" dirty="0"/>
              <a:t>#Issued = #Outstanding + #Treasury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[HD, p. 30]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2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002324"/>
            <a:ext cx="5473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Common Stock vs. Preferred Stock</a:t>
            </a:r>
          </a:p>
          <a:p>
            <a:r>
              <a:rPr lang="en-US" sz="2400" dirty="0"/>
              <a:t>[NCR, p. 52]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Preferred Stock has preferences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Dividends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Liquidation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Common Stock has main voting rights (sometimes different classes).</a:t>
            </a:r>
          </a:p>
          <a:p>
            <a:r>
              <a:rPr lang="en-US" sz="2400" dirty="0"/>
              <a:t>[UPS, p. 93]</a:t>
            </a:r>
          </a:p>
          <a:p>
            <a:endParaRPr lang="en-US" sz="2400" dirty="0"/>
          </a:p>
          <a:p>
            <a:r>
              <a:rPr lang="en-US" sz="2400" dirty="0"/>
              <a:t>Convertible Preferred Stock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879" y="317752"/>
            <a:ext cx="1832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Capital Stock</a:t>
            </a:r>
          </a:p>
        </p:txBody>
      </p:sp>
    </p:spTree>
    <p:extLst>
      <p:ext uri="{BB962C8B-B14F-4D97-AF65-F5344CB8AC3E}">
        <p14:creationId xmlns:p14="http://schemas.microsoft.com/office/powerpoint/2010/main" val="14511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1112521"/>
            <a:ext cx="7195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 (Stated) Value:</a:t>
            </a:r>
          </a:p>
          <a:p>
            <a:r>
              <a:rPr lang="en-US" sz="2400" dirty="0"/>
              <a:t>Nominal value assigned to and printed on the face of each share of a corporation’s stock.</a:t>
            </a:r>
          </a:p>
          <a:p>
            <a:r>
              <a:rPr lang="en-US" sz="2400" dirty="0"/>
              <a:t>[NCR, p. 52]</a:t>
            </a:r>
          </a:p>
          <a:p>
            <a:r>
              <a:rPr lang="en-US" sz="2400" dirty="0"/>
              <a:t>[HD, p. 30]</a:t>
            </a:r>
          </a:p>
          <a:p>
            <a:endParaRPr lang="en-US" sz="2400" dirty="0"/>
          </a:p>
          <a:p>
            <a:r>
              <a:rPr lang="en-US" sz="2400" dirty="0"/>
              <a:t>Discount below par not allowed</a:t>
            </a:r>
          </a:p>
          <a:p>
            <a:r>
              <a:rPr lang="en-US" sz="2400" dirty="0" err="1"/>
              <a:t>Premium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"Additional</a:t>
            </a:r>
            <a:r>
              <a:rPr lang="en-US" sz="2400" dirty="0"/>
              <a:t> Paid-in-Capital”</a:t>
            </a:r>
          </a:p>
          <a:p>
            <a:r>
              <a:rPr lang="en-US" sz="2400" dirty="0"/>
              <a:t>[NCR, p. 52]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pPr lvl="0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1879" y="366009"/>
            <a:ext cx="1832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Capital Stock</a:t>
            </a:r>
          </a:p>
        </p:txBody>
      </p:sp>
    </p:spTree>
    <p:extLst>
      <p:ext uri="{BB962C8B-B14F-4D97-AF65-F5344CB8AC3E}">
        <p14:creationId xmlns:p14="http://schemas.microsoft.com/office/powerpoint/2010/main" val="192256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879" y="972454"/>
            <a:ext cx="49931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Treasury Stock</a:t>
            </a:r>
            <a:endParaRPr lang="en-US" sz="2400" dirty="0"/>
          </a:p>
          <a:p>
            <a:r>
              <a:rPr lang="en-US" sz="2400" dirty="0"/>
              <a:t>"Contra-equity” account (not an asset)</a:t>
            </a:r>
          </a:p>
          <a:p>
            <a:r>
              <a:rPr lang="en-US" sz="2400" dirty="0"/>
              <a:t>[HD, p. 30]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Purchase of treasury stock is recorded at cost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No gain or loss reported on sales of treasury stock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61879" y="249133"/>
            <a:ext cx="1832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Capital Stock</a:t>
            </a:r>
          </a:p>
        </p:txBody>
      </p:sp>
    </p:spTree>
    <p:extLst>
      <p:ext uri="{BB962C8B-B14F-4D97-AF65-F5344CB8AC3E}">
        <p14:creationId xmlns:p14="http://schemas.microsoft.com/office/powerpoint/2010/main" val="10707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Financial Accounting</a:t>
            </a:r>
          </a:p>
          <a:p>
            <a:r>
              <a:rPr lang="en-US" sz="2400" b="1" dirty="0"/>
              <a:t>Cash Dividends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4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99" y="1812781"/>
            <a:ext cx="833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Dividend Dates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Date of Declaration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liability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Date of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Date of Payment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199" y="366009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Cash Dividends</a:t>
            </a:r>
          </a:p>
        </p:txBody>
      </p:sp>
    </p:spTree>
    <p:extLst>
      <p:ext uri="{BB962C8B-B14F-4D97-AF65-F5344CB8AC3E}">
        <p14:creationId xmlns:p14="http://schemas.microsoft.com/office/powerpoint/2010/main" val="361612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04237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Cash Dividends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2657" y="1697102"/>
            <a:ext cx="76707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Dividend Preferences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Dividend Preference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Cumulative Dividend Preference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4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Words>502</Words>
  <Application>Microsoft Macintosh PowerPoint</Application>
  <PresentationFormat>On-screen Show (16:10)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</dc:creator>
  <cp:lastModifiedBy>Sharifi, Hadi</cp:lastModifiedBy>
  <cp:revision>101</cp:revision>
  <cp:lastPrinted>2015-10-07T15:40:55Z</cp:lastPrinted>
  <dcterms:created xsi:type="dcterms:W3CDTF">2015-04-03T14:55:56Z</dcterms:created>
  <dcterms:modified xsi:type="dcterms:W3CDTF">2019-06-25T12:06:45Z</dcterms:modified>
</cp:coreProperties>
</file>